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Mono Light"/>
      <p:regular r:id="rId34"/>
      <p:bold r:id="rId35"/>
      <p:italic r:id="rId36"/>
      <p:boldItalic r:id="rId37"/>
    </p:embeddedFont>
    <p:embeddedFont>
      <p:font typeface="Google Sans"/>
      <p:regular r:id="rId38"/>
      <p:bold r:id="rId39"/>
      <p:italic r:id="rId40"/>
      <p:boldItalic r:id="rId41"/>
    </p:embeddedFont>
    <p:embeddedFont>
      <p:font typeface="Google Sans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oogleSans-italic.fntdata"/><Relationship Id="rId20" Type="http://schemas.openxmlformats.org/officeDocument/2006/relationships/slide" Target="slides/slide15.xml"/><Relationship Id="rId42" Type="http://schemas.openxmlformats.org/officeDocument/2006/relationships/font" Target="fonts/GoogleSansMedium-regular.fntdata"/><Relationship Id="rId41" Type="http://schemas.openxmlformats.org/officeDocument/2006/relationships/font" Target="fonts/GoogleSans-boldItalic.fntdata"/><Relationship Id="rId22" Type="http://schemas.openxmlformats.org/officeDocument/2006/relationships/slide" Target="slides/slide17.xml"/><Relationship Id="rId44" Type="http://schemas.openxmlformats.org/officeDocument/2006/relationships/font" Target="fonts/GoogleSansMedium-italic.fntdata"/><Relationship Id="rId21" Type="http://schemas.openxmlformats.org/officeDocument/2006/relationships/slide" Target="slides/slide16.xml"/><Relationship Id="rId43" Type="http://schemas.openxmlformats.org/officeDocument/2006/relationships/font" Target="fonts/GoogleSansMedium-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GoogleSans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MonoLight-bold.fntdata"/><Relationship Id="rId12" Type="http://schemas.openxmlformats.org/officeDocument/2006/relationships/slide" Target="slides/slide7.xml"/><Relationship Id="rId34" Type="http://schemas.openxmlformats.org/officeDocument/2006/relationships/font" Target="fonts/RobotoMonoLight-regular.fntdata"/><Relationship Id="rId15" Type="http://schemas.openxmlformats.org/officeDocument/2006/relationships/slide" Target="slides/slide10.xml"/><Relationship Id="rId37" Type="http://schemas.openxmlformats.org/officeDocument/2006/relationships/font" Target="fonts/RobotoMonoLight-boldItalic.fntdata"/><Relationship Id="rId14" Type="http://schemas.openxmlformats.org/officeDocument/2006/relationships/slide" Target="slides/slide9.xml"/><Relationship Id="rId36" Type="http://schemas.openxmlformats.org/officeDocument/2006/relationships/font" Target="fonts/RobotoMonoLight-italic.fntdata"/><Relationship Id="rId17" Type="http://schemas.openxmlformats.org/officeDocument/2006/relationships/slide" Target="slides/slide12.xml"/><Relationship Id="rId39" Type="http://schemas.openxmlformats.org/officeDocument/2006/relationships/font" Target="fonts/GoogleSans-bold.fntdata"/><Relationship Id="rId16" Type="http://schemas.openxmlformats.org/officeDocument/2006/relationships/slide" Target="slides/slide11.xml"/><Relationship Id="rId38" Type="http://schemas.openxmlformats.org/officeDocument/2006/relationships/font" Target="fonts/Google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66c2ea51d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66c2ea51d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69b2df46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69b2df46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69b2df46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69b2df46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69b2df46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69b2df46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69b2df46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69b2df46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69b2df46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69b2df46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69b2df46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69b2df46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69b2df46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69b2df46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69b2df46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69b2df46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69b2df46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69b2df46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69b2df46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69b2df46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66c2ea5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66c2ea5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69b2df46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69b2df46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69b2df46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69b2df46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69b2df46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69b2df46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69b2df46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69b2df46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69b2df46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69b2df46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69b2df46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69b2df46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6f19626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6f19626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69b2df46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69b2df46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69b2df46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69b2df46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69b2df4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69b2df4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69b2df46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69b2df46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69b2df4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69b2df4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69b2df46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69b2df46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66c2ea51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66c2ea51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69b2df46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69b2df46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66c2ea51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66c2ea51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lk 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918950" y="1270625"/>
            <a:ext cx="4118100" cy="1563600"/>
          </a:xfrm>
          <a:prstGeom prst="rect">
            <a:avLst/>
          </a:prstGeom>
        </p:spPr>
        <p:txBody>
          <a:bodyPr anchorCtr="0" anchor="t" bIns="0" lIns="0" spcFirstLastPara="1" rIns="0" wrap="square" tIns="0">
            <a:noAutofit/>
          </a:bodyPr>
          <a:lstStyle>
            <a:lvl1pPr lvl="0">
              <a:lnSpc>
                <a:spcPct val="115000"/>
              </a:lnSpc>
              <a:spcBef>
                <a:spcPts val="0"/>
              </a:spcBef>
              <a:spcAft>
                <a:spcPts val="0"/>
              </a:spcAft>
              <a:buClr>
                <a:srgbClr val="202124"/>
              </a:buClr>
              <a:buSzPts val="2400"/>
              <a:buFont typeface="Roboto Mono Light"/>
              <a:buNone/>
              <a:defRPr sz="2400">
                <a:solidFill>
                  <a:srgbClr val="202124"/>
                </a:solidFill>
                <a:latin typeface="Roboto Mono Light"/>
                <a:ea typeface="Roboto Mono Light"/>
                <a:cs typeface="Roboto Mono Light"/>
                <a:sym typeface="Roboto Mono Light"/>
              </a:defRPr>
            </a:lvl1pPr>
            <a:lvl2pPr lvl="1">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2pPr>
            <a:lvl3pPr lvl="2">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3pPr>
            <a:lvl4pPr lvl="3">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4pPr>
            <a:lvl5pPr lvl="4">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5pPr>
            <a:lvl6pPr lvl="5">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6pPr>
            <a:lvl7pPr lvl="6">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7pPr>
            <a:lvl8pPr lvl="7">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8pPr>
            <a:lvl9pPr lvl="8">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9pPr>
          </a:lstStyle>
          <a:p/>
        </p:txBody>
      </p:sp>
      <p:sp>
        <p:nvSpPr>
          <p:cNvPr id="11" name="Google Shape;11;p2"/>
          <p:cNvSpPr txBox="1"/>
          <p:nvPr>
            <p:ph idx="1" type="subTitle"/>
          </p:nvPr>
        </p:nvSpPr>
        <p:spPr>
          <a:xfrm>
            <a:off x="918950" y="3502375"/>
            <a:ext cx="4118100" cy="510900"/>
          </a:xfrm>
          <a:prstGeom prst="rect">
            <a:avLst/>
          </a:prstGeom>
        </p:spPr>
        <p:txBody>
          <a:bodyPr anchorCtr="0" anchor="t" bIns="0" lIns="0" spcFirstLastPara="1" rIns="0" wrap="square" tIns="0">
            <a:normAutofit/>
          </a:bodyPr>
          <a:lstStyle>
            <a:lvl1pPr lvl="0">
              <a:lnSpc>
                <a:spcPct val="115000"/>
              </a:lnSpc>
              <a:spcBef>
                <a:spcPts val="0"/>
              </a:spcBef>
              <a:spcAft>
                <a:spcPts val="0"/>
              </a:spcAft>
              <a:buClr>
                <a:srgbClr val="5F6368"/>
              </a:buClr>
              <a:buSzPts val="1400"/>
              <a:buNone/>
              <a:defRPr sz="1400">
                <a:solidFill>
                  <a:srgbClr val="5F6368"/>
                </a:solidFill>
              </a:defRPr>
            </a:lvl1pPr>
            <a:lvl2pPr lvl="1">
              <a:lnSpc>
                <a:spcPct val="115000"/>
              </a:lnSpc>
              <a:spcBef>
                <a:spcPts val="0"/>
              </a:spcBef>
              <a:spcAft>
                <a:spcPts val="0"/>
              </a:spcAft>
              <a:buSzPts val="1200"/>
              <a:buNone/>
              <a:defRPr sz="1200"/>
            </a:lvl2pPr>
            <a:lvl3pPr lvl="2">
              <a:lnSpc>
                <a:spcPct val="115000"/>
              </a:lnSpc>
              <a:spcBef>
                <a:spcPts val="0"/>
              </a:spcBef>
              <a:spcAft>
                <a:spcPts val="0"/>
              </a:spcAft>
              <a:buSzPts val="1200"/>
              <a:buNone/>
              <a:defRPr sz="1200"/>
            </a:lvl3pPr>
            <a:lvl4pPr lvl="3">
              <a:lnSpc>
                <a:spcPct val="115000"/>
              </a:lnSpc>
              <a:spcBef>
                <a:spcPts val="0"/>
              </a:spcBef>
              <a:spcAft>
                <a:spcPts val="0"/>
              </a:spcAft>
              <a:buSzPts val="1200"/>
              <a:buNone/>
              <a:defRPr sz="1200"/>
            </a:lvl4pPr>
            <a:lvl5pPr lvl="4">
              <a:lnSpc>
                <a:spcPct val="115000"/>
              </a:lnSpc>
              <a:spcBef>
                <a:spcPts val="0"/>
              </a:spcBef>
              <a:spcAft>
                <a:spcPts val="0"/>
              </a:spcAft>
              <a:buSzPts val="1200"/>
              <a:buNone/>
              <a:defRPr sz="1200"/>
            </a:lvl5pPr>
            <a:lvl6pPr lvl="5">
              <a:lnSpc>
                <a:spcPct val="115000"/>
              </a:lnSpc>
              <a:spcBef>
                <a:spcPts val="0"/>
              </a:spcBef>
              <a:spcAft>
                <a:spcPts val="0"/>
              </a:spcAft>
              <a:buSzPts val="1200"/>
              <a:buNone/>
              <a:defRPr sz="1200"/>
            </a:lvl6pPr>
            <a:lvl7pPr lvl="6">
              <a:lnSpc>
                <a:spcPct val="115000"/>
              </a:lnSpc>
              <a:spcBef>
                <a:spcPts val="0"/>
              </a:spcBef>
              <a:spcAft>
                <a:spcPts val="0"/>
              </a:spcAft>
              <a:buSzPts val="1200"/>
              <a:buNone/>
              <a:defRPr sz="1200"/>
            </a:lvl7pPr>
            <a:lvl8pPr lvl="7">
              <a:lnSpc>
                <a:spcPct val="115000"/>
              </a:lnSpc>
              <a:spcBef>
                <a:spcPts val="0"/>
              </a:spcBef>
              <a:spcAft>
                <a:spcPts val="0"/>
              </a:spcAft>
              <a:buSzPts val="1200"/>
              <a:buNone/>
              <a:defRPr sz="1200"/>
            </a:lvl8pPr>
            <a:lvl9pPr lvl="8">
              <a:lnSpc>
                <a:spcPct val="115000"/>
              </a:lnSpc>
              <a:spcBef>
                <a:spcPts val="0"/>
              </a:spcBef>
              <a:spcAft>
                <a:spcPts val="0"/>
              </a:spcAft>
              <a:buSzPts val="1200"/>
              <a:buNone/>
              <a:defRPr sz="1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age Number">
  <p:cSld name="SECTION_TITLE_AND_DESCRIPTION_1_1">
    <p:spTree>
      <p:nvGrpSpPr>
        <p:cNvPr id="47" name="Shape 47"/>
        <p:cNvGrpSpPr/>
        <p:nvPr/>
      </p:nvGrpSpPr>
      <p:grpSpPr>
        <a:xfrm>
          <a:off x="0" y="0"/>
          <a:ext cx="0" cy="0"/>
          <a:chOff x="0" y="0"/>
          <a:chExt cx="0" cy="0"/>
        </a:xfrm>
      </p:grpSpPr>
      <p:sp>
        <p:nvSpPr>
          <p:cNvPr id="48" name="Google Shape;48;p11"/>
          <p:cNvSpPr/>
          <p:nvPr/>
        </p:nvSpPr>
        <p:spPr>
          <a:xfrm>
            <a:off x="5437675" y="-125"/>
            <a:ext cx="37062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11"/>
          <p:cNvSpPr txBox="1"/>
          <p:nvPr>
            <p:ph hasCustomPrompt="1" type="title"/>
          </p:nvPr>
        </p:nvSpPr>
        <p:spPr>
          <a:xfrm>
            <a:off x="311700" y="1840275"/>
            <a:ext cx="2518500" cy="14622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202124"/>
              </a:buClr>
              <a:buSzPts val="9000"/>
              <a:buFont typeface="Roboto Mono Light"/>
              <a:buNone/>
              <a:defRPr sz="9000">
                <a:solidFill>
                  <a:srgbClr val="202124"/>
                </a:solidFill>
                <a:latin typeface="Roboto Mono Light"/>
                <a:ea typeface="Roboto Mono Light"/>
                <a:cs typeface="Roboto Mono Light"/>
                <a:sym typeface="Roboto Mono Light"/>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51" name="Google Shape;51;p11"/>
          <p:cNvSpPr txBox="1"/>
          <p:nvPr>
            <p:ph idx="2" type="title"/>
          </p:nvPr>
        </p:nvSpPr>
        <p:spPr>
          <a:xfrm>
            <a:off x="311700" y="1257225"/>
            <a:ext cx="3706200" cy="5838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1pPr>
            <a:lvl2pPr lvl="1"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2pPr>
            <a:lvl3pPr lvl="2"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3pPr>
            <a:lvl4pPr lvl="3"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4pPr>
            <a:lvl5pPr lvl="4"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5pPr>
            <a:lvl6pPr lvl="5"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6pPr>
            <a:lvl7pPr lvl="6"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7pPr>
            <a:lvl8pPr lvl="7"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8pPr>
            <a:lvl9pPr lvl="8"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9pPr>
          </a:lstStyle>
          <a:p/>
        </p:txBody>
      </p:sp>
      <p:sp>
        <p:nvSpPr>
          <p:cNvPr id="52" name="Google Shape;52;p11"/>
          <p:cNvSpPr txBox="1"/>
          <p:nvPr>
            <p:ph idx="3" type="title"/>
          </p:nvPr>
        </p:nvSpPr>
        <p:spPr>
          <a:xfrm>
            <a:off x="311700" y="3302475"/>
            <a:ext cx="3706200" cy="5838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1pPr>
            <a:lvl2pPr lvl="1"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2pPr>
            <a:lvl3pPr lvl="2"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3pPr>
            <a:lvl4pPr lvl="3"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4pPr>
            <a:lvl5pPr lvl="4"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5pPr>
            <a:lvl6pPr lvl="5"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6pPr>
            <a:lvl7pPr lvl="6"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7pPr>
            <a:lvl8pPr lvl="7"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8pPr>
            <a:lvl9pPr lvl="8"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9pPr>
          </a:lstStyle>
          <a:p/>
        </p:txBody>
      </p:sp>
      <p:pic>
        <p:nvPicPr>
          <p:cNvPr id="53" name="Google Shape;53;p11"/>
          <p:cNvPicPr preferRelativeResize="0"/>
          <p:nvPr/>
        </p:nvPicPr>
        <p:blipFill>
          <a:blip r:embed="rId2">
            <a:alphaModFix/>
          </a:blip>
          <a:stretch>
            <a:fillRect/>
          </a:stretch>
        </p:blipFill>
        <p:spPr>
          <a:xfrm>
            <a:off x="401650" y="4645200"/>
            <a:ext cx="1076850" cy="2127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age Call Out">
  <p:cSld name="SECTION_TITLE_AND_DESCRIPTION_1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2"/>
          <p:cNvPicPr preferRelativeResize="0"/>
          <p:nvPr/>
        </p:nvPicPr>
        <p:blipFill>
          <a:blip r:embed="rId2">
            <a:alphaModFix/>
          </a:blip>
          <a:stretch>
            <a:fillRect/>
          </a:stretch>
        </p:blipFill>
        <p:spPr>
          <a:xfrm>
            <a:off x="0" y="-125"/>
            <a:ext cx="9143977" cy="5143499"/>
          </a:xfrm>
          <a:prstGeom prst="rect">
            <a:avLst/>
          </a:prstGeom>
          <a:noFill/>
          <a:ln>
            <a:noFill/>
          </a:ln>
        </p:spPr>
      </p:pic>
      <p:sp>
        <p:nvSpPr>
          <p:cNvPr id="57" name="Google Shape;57;p12"/>
          <p:cNvSpPr txBox="1"/>
          <p:nvPr>
            <p:ph type="title"/>
          </p:nvPr>
        </p:nvSpPr>
        <p:spPr>
          <a:xfrm>
            <a:off x="929100" y="978450"/>
            <a:ext cx="3555000" cy="2493300"/>
          </a:xfrm>
          <a:prstGeom prst="rect">
            <a:avLst/>
          </a:prstGeom>
        </p:spPr>
        <p:txBody>
          <a:bodyPr anchorCtr="0" anchor="ctr" bIns="91425" lIns="91425" spcFirstLastPara="1" rIns="91425" wrap="square" tIns="91425">
            <a:normAutofit/>
          </a:bodyPr>
          <a:lstStyle>
            <a:lvl1pPr lvl="0" rtl="0" algn="ctr">
              <a:lnSpc>
                <a:spcPct val="115000"/>
              </a:lnSpc>
              <a:spcBef>
                <a:spcPts val="0"/>
              </a:spcBef>
              <a:spcAft>
                <a:spcPts val="0"/>
              </a:spcAft>
              <a:buClr>
                <a:schemeClr val="lt1"/>
              </a:buClr>
              <a:buSzPts val="1400"/>
              <a:buFont typeface="Roboto Mono Light"/>
              <a:buNone/>
              <a:defRPr sz="1400">
                <a:solidFill>
                  <a:schemeClr val="lt1"/>
                </a:solidFill>
                <a:latin typeface="Roboto Mono Light"/>
                <a:ea typeface="Roboto Mono Light"/>
                <a:cs typeface="Roboto Mono Light"/>
                <a:sym typeface="Roboto Mono Light"/>
              </a:defRPr>
            </a:lvl1pPr>
            <a:lvl2pPr lvl="1"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2pPr>
            <a:lvl3pPr lvl="2"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3pPr>
            <a:lvl4pPr lvl="3"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4pPr>
            <a:lvl5pPr lvl="4"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5pPr>
            <a:lvl6pPr lvl="5"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6pPr>
            <a:lvl7pPr lvl="6"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7pPr>
            <a:lvl8pPr lvl="7"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8pPr>
            <a:lvl9pPr lvl="8"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RL / CTA">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idx="1" type="body"/>
          </p:nvPr>
        </p:nvSpPr>
        <p:spPr>
          <a:xfrm>
            <a:off x="1668050" y="2269200"/>
            <a:ext cx="5808000" cy="605100"/>
          </a:xfrm>
          <a:prstGeom prst="rect">
            <a:avLst/>
          </a:prstGeom>
        </p:spPr>
        <p:txBody>
          <a:bodyPr anchorCtr="0" anchor="ctr" bIns="91425" lIns="91425" spcFirstLastPara="1" rIns="91425" wrap="square" tIns="91425">
            <a:normAutofit/>
          </a:bodyPr>
          <a:lstStyle>
            <a:lvl1pPr indent="-228600" lvl="0" marL="457200" algn="ctr">
              <a:lnSpc>
                <a:spcPct val="100000"/>
              </a:lnSpc>
              <a:spcBef>
                <a:spcPts val="0"/>
              </a:spcBef>
              <a:spcAft>
                <a:spcPts val="0"/>
              </a:spcAft>
              <a:buClr>
                <a:schemeClr val="lt1"/>
              </a:buClr>
              <a:buSzPts val="1600"/>
              <a:buFont typeface="Roboto Mono Light"/>
              <a:buNone/>
              <a:defRPr sz="1600">
                <a:solidFill>
                  <a:schemeClr val="lt1"/>
                </a:solidFill>
                <a:latin typeface="Roboto Mono Light"/>
                <a:ea typeface="Roboto Mono Light"/>
                <a:cs typeface="Roboto Mono Light"/>
                <a:sym typeface="Roboto Mono Light"/>
              </a:defRPr>
            </a:lvl1pPr>
          </a:lstStyle>
          <a:p/>
        </p:txBody>
      </p:sp>
      <p:sp>
        <p:nvSpPr>
          <p:cNvPr id="60" name="Google Shape;6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4"/>
          <p:cNvSpPr txBox="1"/>
          <p:nvPr>
            <p:ph hasCustomPrompt="1" type="title"/>
          </p:nvPr>
        </p:nvSpPr>
        <p:spPr>
          <a:xfrm>
            <a:off x="2170025" y="1840275"/>
            <a:ext cx="4803900" cy="14622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202124"/>
              </a:buClr>
              <a:buSzPts val="9000"/>
              <a:buFont typeface="Roboto Mono Light"/>
              <a:buNone/>
              <a:defRPr sz="9000">
                <a:solidFill>
                  <a:srgbClr val="202124"/>
                </a:solidFill>
                <a:latin typeface="Roboto Mono Light"/>
                <a:ea typeface="Roboto Mono Light"/>
                <a:cs typeface="Roboto Mono Light"/>
                <a:sym typeface="Roboto Mono Light"/>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idx="2" type="title"/>
          </p:nvPr>
        </p:nvSpPr>
        <p:spPr>
          <a:xfrm>
            <a:off x="1037250" y="1257225"/>
            <a:ext cx="7069500" cy="583800"/>
          </a:xfrm>
          <a:prstGeom prst="rect">
            <a:avLst/>
          </a:prstGeom>
        </p:spPr>
        <p:txBody>
          <a:bodyPr anchorCtr="0" anchor="t" bIns="91425" lIns="91425" spcFirstLastPara="1" rIns="91425" wrap="square" tIns="91425">
            <a:normAutofit/>
          </a:bodyPr>
          <a:lstStyle>
            <a:lvl1pPr lv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1pPr>
            <a:lvl2pPr lvl="1"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2pPr>
            <a:lvl3pPr lvl="2"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3pPr>
            <a:lvl4pPr lvl="3"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4pPr>
            <a:lvl5pPr lvl="4"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5pPr>
            <a:lvl6pPr lvl="5"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6pPr>
            <a:lvl7pPr lvl="6"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7pPr>
            <a:lvl8pPr lvl="7"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8pPr>
            <a:lvl9pPr lvl="8"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9pPr>
          </a:lstStyle>
          <a:p/>
        </p:txBody>
      </p:sp>
      <p:sp>
        <p:nvSpPr>
          <p:cNvPr id="65" name="Google Shape;65;p14"/>
          <p:cNvSpPr txBox="1"/>
          <p:nvPr>
            <p:ph idx="3" type="title"/>
          </p:nvPr>
        </p:nvSpPr>
        <p:spPr>
          <a:xfrm>
            <a:off x="1037250" y="3302475"/>
            <a:ext cx="7069500" cy="5838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1pPr>
            <a:lvl2pPr lvl="1"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2pPr>
            <a:lvl3pPr lvl="2"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3pPr>
            <a:lvl4pPr lvl="3"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4pPr>
            <a:lvl5pPr lvl="4"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5pPr>
            <a:lvl6pPr lvl="5"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6pPr>
            <a:lvl7pPr lvl="6"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7pPr>
            <a:lvl8pPr lvl="7"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8pPr>
            <a:lvl9pPr lvl="8"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9pPr>
          </a:lstStyle>
          <a:p/>
        </p:txBody>
      </p:sp>
      <p:pic>
        <p:nvPicPr>
          <p:cNvPr id="66" name="Google Shape;66;p14"/>
          <p:cNvPicPr preferRelativeResize="0"/>
          <p:nvPr/>
        </p:nvPicPr>
        <p:blipFill>
          <a:blip r:embed="rId2">
            <a:alphaModFix/>
          </a:blip>
          <a:stretch>
            <a:fillRect/>
          </a:stretch>
        </p:blipFill>
        <p:spPr>
          <a:xfrm>
            <a:off x="401650" y="4645200"/>
            <a:ext cx="1076850" cy="2127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 Blue" type="secHead">
  <p:cSld name="SECTION_HEADER">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Roboto Mono Light"/>
              <a:buNone/>
              <a:defRPr sz="3600">
                <a:latin typeface="Roboto Mono Light"/>
                <a:ea typeface="Roboto Mono Light"/>
                <a:cs typeface="Roboto Mono Light"/>
                <a:sym typeface="Roboto Mono Light"/>
              </a:defRPr>
            </a:lvl1pPr>
            <a:lvl2pPr lvl="1" algn="ctr">
              <a:spcBef>
                <a:spcPts val="0"/>
              </a:spcBef>
              <a:spcAft>
                <a:spcPts val="0"/>
              </a:spcAft>
              <a:buSzPts val="3600"/>
              <a:buFont typeface="Roboto Mono Light"/>
              <a:buNone/>
              <a:defRPr sz="3600">
                <a:latin typeface="Roboto Mono Light"/>
                <a:ea typeface="Roboto Mono Light"/>
                <a:cs typeface="Roboto Mono Light"/>
                <a:sym typeface="Roboto Mono Light"/>
              </a:defRPr>
            </a:lvl2pPr>
            <a:lvl3pPr lvl="2" algn="ctr">
              <a:spcBef>
                <a:spcPts val="0"/>
              </a:spcBef>
              <a:spcAft>
                <a:spcPts val="0"/>
              </a:spcAft>
              <a:buSzPts val="3600"/>
              <a:buFont typeface="Roboto Mono Light"/>
              <a:buNone/>
              <a:defRPr sz="3600">
                <a:latin typeface="Roboto Mono Light"/>
                <a:ea typeface="Roboto Mono Light"/>
                <a:cs typeface="Roboto Mono Light"/>
                <a:sym typeface="Roboto Mono Light"/>
              </a:defRPr>
            </a:lvl3pPr>
            <a:lvl4pPr lvl="3" algn="ctr">
              <a:spcBef>
                <a:spcPts val="0"/>
              </a:spcBef>
              <a:spcAft>
                <a:spcPts val="0"/>
              </a:spcAft>
              <a:buSzPts val="3600"/>
              <a:buFont typeface="Roboto Mono Light"/>
              <a:buNone/>
              <a:defRPr sz="3600">
                <a:latin typeface="Roboto Mono Light"/>
                <a:ea typeface="Roboto Mono Light"/>
                <a:cs typeface="Roboto Mono Light"/>
                <a:sym typeface="Roboto Mono Light"/>
              </a:defRPr>
            </a:lvl4pPr>
            <a:lvl5pPr lvl="4" algn="ctr">
              <a:spcBef>
                <a:spcPts val="0"/>
              </a:spcBef>
              <a:spcAft>
                <a:spcPts val="0"/>
              </a:spcAft>
              <a:buSzPts val="3600"/>
              <a:buFont typeface="Roboto Mono Light"/>
              <a:buNone/>
              <a:defRPr sz="3600">
                <a:latin typeface="Roboto Mono Light"/>
                <a:ea typeface="Roboto Mono Light"/>
                <a:cs typeface="Roboto Mono Light"/>
                <a:sym typeface="Roboto Mono Light"/>
              </a:defRPr>
            </a:lvl5pPr>
            <a:lvl6pPr lvl="5" algn="ctr">
              <a:spcBef>
                <a:spcPts val="0"/>
              </a:spcBef>
              <a:spcAft>
                <a:spcPts val="0"/>
              </a:spcAft>
              <a:buSzPts val="3600"/>
              <a:buFont typeface="Roboto Mono Light"/>
              <a:buNone/>
              <a:defRPr sz="3600">
                <a:latin typeface="Roboto Mono Light"/>
                <a:ea typeface="Roboto Mono Light"/>
                <a:cs typeface="Roboto Mono Light"/>
                <a:sym typeface="Roboto Mono Light"/>
              </a:defRPr>
            </a:lvl6pPr>
            <a:lvl7pPr lvl="6" algn="ctr">
              <a:spcBef>
                <a:spcPts val="0"/>
              </a:spcBef>
              <a:spcAft>
                <a:spcPts val="0"/>
              </a:spcAft>
              <a:buSzPts val="3600"/>
              <a:buFont typeface="Roboto Mono Light"/>
              <a:buNone/>
              <a:defRPr sz="3600">
                <a:latin typeface="Roboto Mono Light"/>
                <a:ea typeface="Roboto Mono Light"/>
                <a:cs typeface="Roboto Mono Light"/>
                <a:sym typeface="Roboto Mono Light"/>
              </a:defRPr>
            </a:lvl7pPr>
            <a:lvl8pPr lvl="7" algn="ctr">
              <a:spcBef>
                <a:spcPts val="0"/>
              </a:spcBef>
              <a:spcAft>
                <a:spcPts val="0"/>
              </a:spcAft>
              <a:buSzPts val="3600"/>
              <a:buFont typeface="Roboto Mono Light"/>
              <a:buNone/>
              <a:defRPr sz="3600">
                <a:latin typeface="Roboto Mono Light"/>
                <a:ea typeface="Roboto Mono Light"/>
                <a:cs typeface="Roboto Mono Light"/>
                <a:sym typeface="Roboto Mono Light"/>
              </a:defRPr>
            </a:lvl8pPr>
            <a:lvl9pPr lvl="8" algn="ctr">
              <a:spcBef>
                <a:spcPts val="0"/>
              </a:spcBef>
              <a:spcAft>
                <a:spcPts val="0"/>
              </a:spcAft>
              <a:buSzPts val="3600"/>
              <a:buFont typeface="Roboto Mono Light"/>
              <a:buNone/>
              <a:defRPr sz="3600">
                <a:latin typeface="Roboto Mono Light"/>
                <a:ea typeface="Roboto Mono Light"/>
                <a:cs typeface="Roboto Mono Light"/>
                <a:sym typeface="Roboto Mono Light"/>
              </a:defRPr>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 Yellow">
  <p:cSld name="SECTION_HEADER_1">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1pPr>
            <a:lvl2pPr lvl="1"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2pPr>
            <a:lvl3pPr lvl="2"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3pPr>
            <a:lvl4pPr lvl="3"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4pPr>
            <a:lvl5pPr lvl="4"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5pPr>
            <a:lvl6pPr lvl="5"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6pPr>
            <a:lvl7pPr lvl="6"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7pPr>
            <a:lvl8pPr lvl="7"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8pPr>
            <a:lvl9pPr lvl="8"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 Green">
  <p:cSld name="SECTION_HEADER_1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1pPr>
            <a:lvl2pPr lvl="1"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2pPr>
            <a:lvl3pPr lvl="2"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3pPr>
            <a:lvl4pPr lvl="3"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4pPr>
            <a:lvl5pPr lvl="4"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5pPr>
            <a:lvl6pPr lvl="5"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6pPr>
            <a:lvl7pPr lvl="6"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7pPr>
            <a:lvl8pPr lvl="7"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8pPr>
            <a:lvl9pPr lvl="8"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1pPr>
            <a:lvl2pPr indent="-330200" lvl="1" marL="9144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2pPr>
            <a:lvl3pPr indent="-330200" lvl="2" marL="13716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3pPr>
            <a:lvl4pPr indent="-330200" lvl="3" marL="18288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4pPr>
            <a:lvl5pPr indent="-330200" lvl="4" marL="22860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5pPr>
            <a:lvl6pPr indent="-330200" lvl="5" marL="27432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6pPr>
            <a:lvl7pPr indent="-330200" lvl="6" marL="32004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7pPr>
            <a:lvl8pPr indent="-330200" lvl="7" marL="36576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8pPr>
            <a:lvl9pPr indent="-330200" lvl="8" marL="41148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9pPr>
          </a:lstStyle>
          <a:p/>
        </p:txBody>
      </p:sp>
      <p:sp>
        <p:nvSpPr>
          <p:cNvPr id="25" name="Google Shape;25;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1pPr>
            <a:lvl2pPr indent="-330200" lvl="1" marL="9144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2pPr>
            <a:lvl3pPr indent="-330200" lvl="2" marL="13716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3pPr>
            <a:lvl4pPr indent="-330200" lvl="3" marL="18288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4pPr>
            <a:lvl5pPr indent="-330200" lvl="4" marL="22860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5pPr>
            <a:lvl6pPr indent="-330200" lvl="5" marL="27432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6pPr>
            <a:lvl7pPr indent="-330200" lvl="6" marL="32004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7pPr>
            <a:lvl8pPr indent="-330200" lvl="7" marL="36576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8pPr>
            <a:lvl9pPr indent="-330200" lvl="8" marL="41148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9pPr>
          </a:lstStyle>
          <a:p/>
        </p:txBody>
      </p:sp>
      <p:sp>
        <p:nvSpPr>
          <p:cNvPr id="26" name="Google Shape;26;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7" name="Google Shape;27;p6"/>
          <p:cNvPicPr preferRelativeResize="0"/>
          <p:nvPr/>
        </p:nvPicPr>
        <p:blipFill>
          <a:blip r:embed="rId2">
            <a:alphaModFix/>
          </a:blip>
          <a:stretch>
            <a:fillRect/>
          </a:stretch>
        </p:blipFill>
        <p:spPr>
          <a:xfrm>
            <a:off x="401650" y="4645200"/>
            <a:ext cx="1076850" cy="212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One Column">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1pPr>
            <a:lvl2pPr indent="-330200" lvl="1" marL="9144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2pPr>
            <a:lvl3pPr indent="-330200" lvl="2" marL="13716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3pPr>
            <a:lvl4pPr indent="-330200" lvl="3" marL="18288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4pPr>
            <a:lvl5pPr indent="-330200" lvl="4" marL="22860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5pPr>
            <a:lvl6pPr indent="-330200" lvl="5" marL="27432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6pPr>
            <a:lvl7pPr indent="-330200" lvl="6" marL="32004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7pPr>
            <a:lvl8pPr indent="-330200" lvl="7" marL="36576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8pPr>
            <a:lvl9pPr indent="-330200" lvl="8" marL="41148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7"/>
          <p:cNvPicPr preferRelativeResize="0"/>
          <p:nvPr/>
        </p:nvPicPr>
        <p:blipFill>
          <a:blip r:embed="rId2">
            <a:alphaModFix/>
          </a:blip>
          <a:stretch>
            <a:fillRect/>
          </a:stretch>
        </p:blipFill>
        <p:spPr>
          <a:xfrm>
            <a:off x="401650" y="4645200"/>
            <a:ext cx="1076850" cy="2127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
    <p:bg>
      <p:bgPr>
        <a:solidFill>
          <a:srgbClr val="20212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856775" y="902275"/>
            <a:ext cx="7430400" cy="3186600"/>
          </a:xfrm>
          <a:prstGeom prst="rect">
            <a:avLst/>
          </a:prstGeom>
        </p:spPr>
        <p:txBody>
          <a:bodyPr anchorCtr="0" anchor="ctr" bIns="91425" lIns="91425" spcFirstLastPara="1" rIns="91425" wrap="square" tIns="91425">
            <a:normAutofit/>
          </a:bodyPr>
          <a:lstStyle>
            <a:lvl1pPr lvl="0" algn="ctr">
              <a:lnSpc>
                <a:spcPct val="115000"/>
              </a:lnSpc>
              <a:spcBef>
                <a:spcPts val="0"/>
              </a:spcBef>
              <a:spcAft>
                <a:spcPts val="0"/>
              </a:spcAft>
              <a:buClr>
                <a:schemeClr val="lt1"/>
              </a:buClr>
              <a:buSzPts val="2200"/>
              <a:buFont typeface="Roboto Mono Light"/>
              <a:buNone/>
              <a:defRPr sz="2200">
                <a:solidFill>
                  <a:schemeClr val="lt1"/>
                </a:solidFill>
                <a:latin typeface="Roboto Mono Light"/>
                <a:ea typeface="Roboto Mono Light"/>
                <a:cs typeface="Roboto Mono Light"/>
                <a:sym typeface="Roboto Mono Light"/>
              </a:defRPr>
            </a:lvl1pPr>
            <a:lvl2pPr lvl="1"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2pPr>
            <a:lvl3pPr lvl="2"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3pPr>
            <a:lvl4pPr lvl="3"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4pPr>
            <a:lvl5pPr lvl="4"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5pPr>
            <a:lvl6pPr lvl="5"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6pPr>
            <a:lvl7pPr lvl="6"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7pPr>
            <a:lvl8pPr lvl="7"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8pPr>
            <a:lvl9pPr lvl="8"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age List">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5437675" y="-125"/>
            <a:ext cx="37062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9"/>
          <p:cNvSpPr txBox="1"/>
          <p:nvPr>
            <p:ph type="title"/>
          </p:nvPr>
        </p:nvSpPr>
        <p:spPr>
          <a:xfrm>
            <a:off x="311700" y="555600"/>
            <a:ext cx="37062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9"/>
          <p:cNvSpPr txBox="1"/>
          <p:nvPr>
            <p:ph idx="1" type="body"/>
          </p:nvPr>
        </p:nvSpPr>
        <p:spPr>
          <a:xfrm>
            <a:off x="311700" y="1389600"/>
            <a:ext cx="3706200" cy="3179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1pPr>
            <a:lvl2pPr indent="-330200" lvl="1" marL="9144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2pPr>
            <a:lvl3pPr indent="-330200" lvl="2" marL="13716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3pPr>
            <a:lvl4pPr indent="-330200" lvl="3" marL="18288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4pPr>
            <a:lvl5pPr indent="-330200" lvl="4" marL="22860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5pPr>
            <a:lvl6pPr indent="-330200" lvl="5" marL="27432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6pPr>
            <a:lvl7pPr indent="-330200" lvl="6" marL="32004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7pPr>
            <a:lvl8pPr indent="-330200" lvl="7" marL="36576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8pPr>
            <a:lvl9pPr indent="-330200" lvl="8" marL="41148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9pPr>
          </a:lstStyle>
          <a:p/>
        </p:txBody>
      </p:sp>
      <p:pic>
        <p:nvPicPr>
          <p:cNvPr id="41" name="Google Shape;41;p9"/>
          <p:cNvPicPr preferRelativeResize="0"/>
          <p:nvPr/>
        </p:nvPicPr>
        <p:blipFill>
          <a:blip r:embed="rId2">
            <a:alphaModFix/>
          </a:blip>
          <a:stretch>
            <a:fillRect/>
          </a:stretch>
        </p:blipFill>
        <p:spPr>
          <a:xfrm>
            <a:off x="401650" y="4645200"/>
            <a:ext cx="1076850" cy="2127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age Quote">
  <p:cSld name="SECTION_TITLE_AND_DESCRIPTION_1">
    <p:spTree>
      <p:nvGrpSpPr>
        <p:cNvPr id="42" name="Shape 42"/>
        <p:cNvGrpSpPr/>
        <p:nvPr/>
      </p:nvGrpSpPr>
      <p:grpSpPr>
        <a:xfrm>
          <a:off x="0" y="0"/>
          <a:ext cx="0" cy="0"/>
          <a:chOff x="0" y="0"/>
          <a:chExt cx="0" cy="0"/>
        </a:xfrm>
      </p:grpSpPr>
      <p:sp>
        <p:nvSpPr>
          <p:cNvPr id="43" name="Google Shape;43;p10"/>
          <p:cNvSpPr/>
          <p:nvPr/>
        </p:nvSpPr>
        <p:spPr>
          <a:xfrm>
            <a:off x="5437675" y="-125"/>
            <a:ext cx="37062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10"/>
          <p:cNvSpPr txBox="1"/>
          <p:nvPr>
            <p:ph type="title"/>
          </p:nvPr>
        </p:nvSpPr>
        <p:spPr>
          <a:xfrm>
            <a:off x="311700" y="555600"/>
            <a:ext cx="3706200" cy="41076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400"/>
              <a:buFont typeface="Roboto Mono Light"/>
              <a:buNone/>
              <a:defRPr sz="2400">
                <a:latin typeface="Roboto Mono Light"/>
                <a:ea typeface="Roboto Mono Light"/>
                <a:cs typeface="Roboto Mono Light"/>
                <a:sym typeface="Roboto Mono Ligh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46" name="Google Shape;46;p10"/>
          <p:cNvPicPr preferRelativeResize="0"/>
          <p:nvPr/>
        </p:nvPicPr>
        <p:blipFill>
          <a:blip r:embed="rId2">
            <a:alphaModFix/>
          </a:blip>
          <a:stretch>
            <a:fillRect/>
          </a:stretch>
        </p:blipFill>
        <p:spPr>
          <a:xfrm>
            <a:off x="401650" y="4645200"/>
            <a:ext cx="1076850" cy="2127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1pPr>
            <a:lvl2pPr lvl="1">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2pPr>
            <a:lvl3pPr lvl="2">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3pPr>
            <a:lvl4pPr lvl="3">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4pPr>
            <a:lvl5pPr lvl="4">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5pPr>
            <a:lvl6pPr lvl="5">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6pPr>
            <a:lvl7pPr lvl="6">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7pPr>
            <a:lvl8pPr lvl="7">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8pPr>
            <a:lvl9pPr lvl="8">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indent="-317500" lvl="1" marL="9144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indent="-317500" lvl="2" marL="13716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indent="-317500" lvl="3" marL="18288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indent="-317500" lvl="4" marL="22860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indent="-317500" lvl="5" marL="27432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indent="-317500" lvl="6" marL="32004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indent="-317500" lvl="7" marL="36576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indent="-317500" lvl="8" marL="41148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hyperlink" Target="http://isca2016.eecs.umich.edu/wp-content/uploads/2016/07/4A-1.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github.com/tensorflow/model-optimization" TargetMode="External"/><Relationship Id="rId4" Type="http://schemas.openxmlformats.org/officeDocument/2006/relationships/hyperlink" Target="https://pytorch.org/tutorials/intermediate/pruning_tutorial.html" TargetMode="External"/><Relationship Id="rId5" Type="http://schemas.openxmlformats.org/officeDocument/2006/relationships/image" Target="../media/image16.png"/><Relationship Id="rId6" Type="http://schemas.openxmlformats.org/officeDocument/2006/relationships/hyperlink" Target="https://arxiv.org/abs/1506.02626" TargetMode="External"/><Relationship Id="rId7" Type="http://schemas.openxmlformats.org/officeDocument/2006/relationships/hyperlink" Target="https://arxiv.org/abs/1608.0871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hyperlink" Target="https://blog.tensorflow.org/2020/04/quantization-aware-training-with-tensorflow-model-optimization-toolkit.html" TargetMode="External"/><Relationship Id="rId5" Type="http://schemas.openxmlformats.org/officeDocument/2006/relationships/hyperlink" Target="http://isca2016.eecs.umich.edu/wp-content/uploads/2016/07/4A-1.pdf" TargetMode="External"/><Relationship Id="rId6"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www.tensorflow.org/lite/performance/post_training_quantization" TargetMode="External"/><Relationship Id="rId4" Type="http://schemas.openxmlformats.org/officeDocument/2006/relationships/hyperlink" Target="https://pytorch.org/docs/stable/quantization.html" TargetMode="External"/><Relationship Id="rId5" Type="http://schemas.openxmlformats.org/officeDocument/2006/relationships/image" Target="../media/image13.png"/><Relationship Id="rId6" Type="http://schemas.openxmlformats.org/officeDocument/2006/relationships/hyperlink" Target="https://blog.tensorflow.org/2020/04/quantization-aware-training-with-tensorflow-model-optimization-toolkit.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arxiv.org/abs/1503.02531" TargetMode="Externa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github.com/NervanaSystems/distiller" TargetMode="External"/><Relationship Id="rId4" Type="http://schemas.openxmlformats.org/officeDocument/2006/relationships/hyperlink" Target="https://awesomeopensource.com/projects/distillation" TargetMode="External"/><Relationship Id="rId5" Type="http://schemas.openxmlformats.org/officeDocument/2006/relationships/hyperlink" Target="https://arxiv.org/abs/1802.05668v1" TargetMode="External"/><Relationship Id="rId6" Type="http://schemas.openxmlformats.org/officeDocument/2006/relationships/hyperlink" Target="https://arxiv.org/abs/1909.10351v2" TargetMode="External"/><Relationship Id="rId7" Type="http://schemas.openxmlformats.org/officeDocument/2006/relationships/hyperlink" Target="https://towardsdatascience.com/knowledge-distillation-simplified-dd4973dbc764" TargetMode="External"/><Relationship Id="rId8"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hyperlink" Target="https://www.researchgate.net/figure/Diagram-of-the-low-rank-factorized-DNN_fig1_269295146" TargetMode="External"/><Relationship Id="rId6" Type="http://schemas.openxmlformats.org/officeDocument/2006/relationships/hyperlink" Target="https://blog.tensorflow.org/2020/02/matrix-compression-operator-tensorflow.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heartbeat.comet.ml/deep-learning-has-a-size-problem-ea601304cd8" TargetMode="External"/><Relationship Id="rId4" Type="http://schemas.openxmlformats.org/officeDocument/2006/relationships/hyperlink" Target="https://medium.com/darwin-edge-ai/edge-ai-embedded-hardware-considerations-6a5aa408b824" TargetMode="External"/><Relationship Id="rId5"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s://towardsdatascience.com/how-to-compress-a-neural-network-427e8dddcc34" TargetMode="External"/><Relationship Id="rId4" Type="http://schemas.openxmlformats.org/officeDocument/2006/relationships/hyperlink" Target="https://towardsdatascience.com/model-compression-needs-and-importance-6e5913996e1" TargetMode="External"/><Relationship Id="rId5" Type="http://schemas.openxmlformats.org/officeDocument/2006/relationships/hyperlink" Target="https://heartbeat.comet.ml/deep-learning-has-a-size-problem-ea601304cd8" TargetMode="External"/><Relationship Id="rId6" Type="http://schemas.openxmlformats.org/officeDocument/2006/relationships/hyperlink" Target="https://www.technologyreview.com/2019/06/06/239031/training-a-single-ai-model-can-emit-as-much-carbon-as-five-cars-in-their-lifetimes/" TargetMode="External"/><Relationship Id="rId7" Type="http://schemas.openxmlformats.org/officeDocument/2006/relationships/hyperlink" Target="https://news.mit.edu/2020/shrinking-deep-learning-carbon-footprint-0807" TargetMode="External"/><Relationship Id="rId8" Type="http://schemas.openxmlformats.org/officeDocument/2006/relationships/hyperlink" Target="https://www.humanizing-ai.com/model-compression.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14.png"/><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www.microsoft.com/en-us/research/blog/turing-nlg-a-17-billion-parameter-language-model-by-microsof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hyperlink" Target="https://www.technologyreview.com/2019/06/06/239031/training-a-single-ai-model-can-emit-as-much-carbon-as-five-cars-in-their-lifetim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s://www.technologyreview.com/2019/06/06/239031/training-a-single-ai-model-can-emit-as-much-carbon-as-five-cars-in-their-lifetim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hyperlink" Target="http://isca2016.eecs.umich.edu/wp-content/uploads/2016/07/4A-1.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hyperlink" Target="https://arxiv.org/pdf/1605.07678.pdf" TargetMode="External"/><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918950" y="1270625"/>
            <a:ext cx="4118100" cy="156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Overview of Common Neural Network Compression Techniques</a:t>
            </a:r>
            <a:endParaRPr/>
          </a:p>
        </p:txBody>
      </p:sp>
      <p:sp>
        <p:nvSpPr>
          <p:cNvPr id="74" name="Google Shape;74;p16"/>
          <p:cNvSpPr txBox="1"/>
          <p:nvPr>
            <p:ph idx="1" type="subTitle"/>
          </p:nvPr>
        </p:nvSpPr>
        <p:spPr>
          <a:xfrm>
            <a:off x="918950" y="3502375"/>
            <a:ext cx="4118100" cy="5109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Sriranjani Ramakrishnan</a:t>
            </a:r>
            <a:endParaRPr/>
          </a:p>
          <a:p>
            <a:pPr indent="0" lvl="0" marL="0" rtl="0" algn="l">
              <a:spcBef>
                <a:spcPts val="0"/>
              </a:spcBef>
              <a:spcAft>
                <a:spcPts val="0"/>
              </a:spcAft>
              <a:buNone/>
            </a:pPr>
            <a:r>
              <a:rPr lang="en"/>
              <a:t>Google Developer Expert in Machine Learning</a:t>
            </a:r>
            <a:endParaRPr/>
          </a:p>
        </p:txBody>
      </p:sp>
      <p:pic>
        <p:nvPicPr>
          <p:cNvPr id="75" name="Google Shape;75;p16"/>
          <p:cNvPicPr preferRelativeResize="0"/>
          <p:nvPr/>
        </p:nvPicPr>
        <p:blipFill rotWithShape="1">
          <a:blip r:embed="rId3">
            <a:alphaModFix/>
          </a:blip>
          <a:srcRect b="40849" l="9230" r="9230" t="26085"/>
          <a:stretch/>
        </p:blipFill>
        <p:spPr>
          <a:xfrm>
            <a:off x="5748450" y="4505050"/>
            <a:ext cx="3041649" cy="285600"/>
          </a:xfrm>
          <a:prstGeom prst="rect">
            <a:avLst/>
          </a:prstGeom>
          <a:noFill/>
          <a:ln>
            <a:noFill/>
          </a:ln>
        </p:spPr>
      </p:pic>
      <p:sp>
        <p:nvSpPr>
          <p:cNvPr id="76" name="Google Shape;76;p16"/>
          <p:cNvSpPr txBox="1"/>
          <p:nvPr/>
        </p:nvSpPr>
        <p:spPr>
          <a:xfrm>
            <a:off x="6312808" y="4782425"/>
            <a:ext cx="2410200" cy="1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50">
                <a:solidFill>
                  <a:srgbClr val="202124"/>
                </a:solidFill>
                <a:latin typeface="Google Sans"/>
                <a:ea typeface="Google Sans"/>
                <a:cs typeface="Google Sans"/>
                <a:sym typeface="Google Sans"/>
              </a:rPr>
              <a:t>India</a:t>
            </a:r>
            <a:endParaRPr sz="1050">
              <a:solidFill>
                <a:srgbClr val="202124"/>
              </a:solidFill>
              <a:latin typeface="Google Sans"/>
              <a:ea typeface="Google Sans"/>
              <a:cs typeface="Google Sans"/>
              <a:sym typeface="Google Sans"/>
            </a:endParaRPr>
          </a:p>
        </p:txBody>
      </p:sp>
      <p:pic>
        <p:nvPicPr>
          <p:cNvPr id="77" name="Google Shape;77;p16"/>
          <p:cNvPicPr preferRelativeResize="0"/>
          <p:nvPr/>
        </p:nvPicPr>
        <p:blipFill rotWithShape="1">
          <a:blip r:embed="rId4">
            <a:alphaModFix/>
          </a:blip>
          <a:srcRect b="7192" l="0" r="0" t="7183"/>
          <a:stretch/>
        </p:blipFill>
        <p:spPr>
          <a:xfrm>
            <a:off x="5503150" y="0"/>
            <a:ext cx="3640850" cy="42753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176625" y="420525"/>
            <a:ext cx="8886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Neural Network Model Compression Techniques</a:t>
            </a:r>
            <a:endParaRPr sz="2600"/>
          </a:p>
        </p:txBody>
      </p:sp>
      <p:sp>
        <p:nvSpPr>
          <p:cNvPr id="135" name="Google Shape;135;p25"/>
          <p:cNvSpPr txBox="1"/>
          <p:nvPr>
            <p:ph idx="1" type="body"/>
          </p:nvPr>
        </p:nvSpPr>
        <p:spPr>
          <a:xfrm>
            <a:off x="384425" y="1176225"/>
            <a:ext cx="64446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common methods:</a:t>
            </a:r>
            <a:endParaRPr/>
          </a:p>
          <a:p>
            <a:pPr indent="-330200" lvl="0" marL="457200" rtl="0" algn="l">
              <a:spcBef>
                <a:spcPts val="1200"/>
              </a:spcBef>
              <a:spcAft>
                <a:spcPts val="0"/>
              </a:spcAft>
              <a:buSzPts val="1600"/>
              <a:buChar char="-"/>
            </a:pPr>
            <a:r>
              <a:rPr lang="en"/>
              <a:t>Pruning</a:t>
            </a:r>
            <a:endParaRPr/>
          </a:p>
          <a:p>
            <a:pPr indent="-330200" lvl="0" marL="457200" rtl="0" algn="l">
              <a:spcBef>
                <a:spcPts val="0"/>
              </a:spcBef>
              <a:spcAft>
                <a:spcPts val="0"/>
              </a:spcAft>
              <a:buSzPts val="1600"/>
              <a:buChar char="-"/>
            </a:pPr>
            <a:r>
              <a:rPr lang="en"/>
              <a:t>Quantization</a:t>
            </a:r>
            <a:endParaRPr/>
          </a:p>
          <a:p>
            <a:pPr indent="-330200" lvl="0" marL="457200" rtl="0" algn="l">
              <a:spcBef>
                <a:spcPts val="0"/>
              </a:spcBef>
              <a:spcAft>
                <a:spcPts val="0"/>
              </a:spcAft>
              <a:buSzPts val="1600"/>
              <a:buChar char="-"/>
            </a:pPr>
            <a:r>
              <a:rPr lang="en"/>
              <a:t>Knowledge Distillation</a:t>
            </a:r>
            <a:endParaRPr/>
          </a:p>
          <a:p>
            <a:pPr indent="-330200" lvl="0" marL="457200" rtl="0" algn="l">
              <a:spcBef>
                <a:spcPts val="0"/>
              </a:spcBef>
              <a:spcAft>
                <a:spcPts val="0"/>
              </a:spcAft>
              <a:buSzPts val="1600"/>
              <a:buChar char="-"/>
            </a:pPr>
            <a:r>
              <a:rPr lang="en"/>
              <a:t>Matrix Decomposition</a:t>
            </a:r>
            <a:endParaRPr/>
          </a:p>
          <a:p>
            <a:pPr indent="0" lvl="0" marL="0" rtl="0" algn="l">
              <a:spcBef>
                <a:spcPts val="1200"/>
              </a:spcBef>
              <a:spcAft>
                <a:spcPts val="0"/>
              </a:spcAft>
              <a:buNone/>
            </a:pPr>
            <a:r>
              <a:rPr lang="en"/>
              <a:t>Other methods:</a:t>
            </a:r>
            <a:endParaRPr/>
          </a:p>
          <a:p>
            <a:pPr indent="-330200" lvl="0" marL="457200" rtl="0" algn="l">
              <a:spcBef>
                <a:spcPts val="1200"/>
              </a:spcBef>
              <a:spcAft>
                <a:spcPts val="0"/>
              </a:spcAft>
              <a:buSzPts val="1600"/>
              <a:buChar char="-"/>
            </a:pPr>
            <a:r>
              <a:rPr lang="en"/>
              <a:t>Parameter Sharing</a:t>
            </a:r>
            <a:endParaRPr/>
          </a:p>
          <a:p>
            <a:pPr indent="-330200" lvl="0" marL="457200" rtl="0" algn="l">
              <a:spcBef>
                <a:spcPts val="0"/>
              </a:spcBef>
              <a:spcAft>
                <a:spcPts val="0"/>
              </a:spcAft>
              <a:buSzPts val="1600"/>
              <a:buChar char="-"/>
            </a:pPr>
            <a:r>
              <a:rPr lang="en"/>
              <a:t>Special convolution filters/architectures</a:t>
            </a:r>
            <a:endParaRPr/>
          </a:p>
          <a:p>
            <a:pPr indent="-330200" lvl="0" marL="457200" rtl="0" algn="l">
              <a:spcBef>
                <a:spcPts val="0"/>
              </a:spcBef>
              <a:spcAft>
                <a:spcPts val="0"/>
              </a:spcAft>
              <a:buSzPts val="1600"/>
              <a:buChar char="-"/>
            </a:pPr>
            <a:r>
              <a:rPr lang="en"/>
              <a:t>Architecture search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Pruning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176625" y="420525"/>
            <a:ext cx="8886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Pruning</a:t>
            </a:r>
            <a:endParaRPr sz="2600"/>
          </a:p>
        </p:txBody>
      </p:sp>
      <p:sp>
        <p:nvSpPr>
          <p:cNvPr id="146" name="Google Shape;146;p27"/>
          <p:cNvSpPr txBox="1"/>
          <p:nvPr>
            <p:ph idx="1" type="body"/>
          </p:nvPr>
        </p:nvSpPr>
        <p:spPr>
          <a:xfrm>
            <a:off x="467550" y="1472725"/>
            <a:ext cx="4104600" cy="317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Reduce network by removing redundant weights/neurons</a:t>
            </a:r>
            <a:endParaRPr/>
          </a:p>
          <a:p>
            <a:pPr indent="-330200" lvl="0" marL="457200" rtl="0" algn="l">
              <a:spcBef>
                <a:spcPts val="0"/>
              </a:spcBef>
              <a:spcAft>
                <a:spcPts val="0"/>
              </a:spcAft>
              <a:buSzPts val="1600"/>
              <a:buChar char="-"/>
            </a:pPr>
            <a:r>
              <a:rPr lang="en"/>
              <a:t>Iteratively prune the redundant parameters/layers until desired percentage of pruning or performance </a:t>
            </a:r>
            <a:endParaRPr/>
          </a:p>
          <a:p>
            <a:pPr indent="-330200" lvl="0" marL="457200" rtl="0" algn="l">
              <a:spcBef>
                <a:spcPts val="0"/>
              </a:spcBef>
              <a:spcAft>
                <a:spcPts val="0"/>
              </a:spcAft>
              <a:buSzPts val="1600"/>
              <a:buChar char="-"/>
            </a:pPr>
            <a:r>
              <a:rPr lang="en"/>
              <a:t>Can be applied for each layer like convolutional, fully connected </a:t>
            </a:r>
            <a:endParaRPr/>
          </a:p>
          <a:p>
            <a:pPr indent="-330200" lvl="0" marL="457200" rtl="0" algn="l">
              <a:spcBef>
                <a:spcPts val="0"/>
              </a:spcBef>
              <a:spcAft>
                <a:spcPts val="0"/>
              </a:spcAft>
              <a:buSzPts val="1600"/>
              <a:buChar char="-"/>
            </a:pPr>
            <a:r>
              <a:rPr lang="en"/>
              <a:t>Can be applied during or after training</a:t>
            </a:r>
            <a:endParaRPr/>
          </a:p>
        </p:txBody>
      </p:sp>
      <p:pic>
        <p:nvPicPr>
          <p:cNvPr id="147" name="Google Shape;147;p27"/>
          <p:cNvPicPr preferRelativeResize="0"/>
          <p:nvPr/>
        </p:nvPicPr>
        <p:blipFill>
          <a:blip r:embed="rId3">
            <a:alphaModFix/>
          </a:blip>
          <a:stretch>
            <a:fillRect/>
          </a:stretch>
        </p:blipFill>
        <p:spPr>
          <a:xfrm>
            <a:off x="4487500" y="1472725"/>
            <a:ext cx="4452151" cy="2776777"/>
          </a:xfrm>
          <a:prstGeom prst="rect">
            <a:avLst/>
          </a:prstGeom>
          <a:noFill/>
          <a:ln>
            <a:noFill/>
          </a:ln>
        </p:spPr>
      </p:pic>
      <p:sp>
        <p:nvSpPr>
          <p:cNvPr id="148" name="Google Shape;148;p27"/>
          <p:cNvSpPr txBox="1"/>
          <p:nvPr/>
        </p:nvSpPr>
        <p:spPr>
          <a:xfrm>
            <a:off x="3203950" y="4652125"/>
            <a:ext cx="502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Google Sans"/>
                <a:ea typeface="Google Sans"/>
                <a:cs typeface="Google Sans"/>
                <a:sym typeface="Google Sans"/>
              </a:rPr>
              <a:t>Image Source: </a:t>
            </a:r>
            <a:r>
              <a:rPr lang="en" sz="1000" u="sng">
                <a:solidFill>
                  <a:schemeClr val="hlink"/>
                </a:solidFill>
                <a:latin typeface="Google Sans"/>
                <a:ea typeface="Google Sans"/>
                <a:cs typeface="Google Sans"/>
                <a:sym typeface="Google Sans"/>
                <a:hlinkClick r:id="rId4"/>
              </a:rPr>
              <a:t>http://isca2016.eecs.umich.edu/wp-content/uploads/2016/07/4A-1.pdf</a:t>
            </a:r>
            <a:endParaRPr sz="1000">
              <a:latin typeface="Google Sans"/>
              <a:ea typeface="Google Sans"/>
              <a:cs typeface="Google Sans"/>
              <a:sym typeface="Google Sans"/>
            </a:endParaRPr>
          </a:p>
          <a:p>
            <a:pPr indent="0" lvl="0" marL="0" rtl="0" algn="l">
              <a:spcBef>
                <a:spcPts val="0"/>
              </a:spcBef>
              <a:spcAft>
                <a:spcPts val="0"/>
              </a:spcAft>
              <a:buNone/>
            </a:pPr>
            <a:r>
              <a:t/>
            </a:r>
            <a:endParaRPr sz="1000">
              <a:latin typeface="Google Sans"/>
              <a:ea typeface="Google Sans"/>
              <a:cs typeface="Google Sans"/>
              <a:sym typeface="Google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176625" y="420525"/>
            <a:ext cx="8886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Pruning</a:t>
            </a:r>
            <a:endParaRPr sz="2600"/>
          </a:p>
        </p:txBody>
      </p:sp>
      <p:sp>
        <p:nvSpPr>
          <p:cNvPr id="154" name="Google Shape;154;p28"/>
          <p:cNvSpPr txBox="1"/>
          <p:nvPr>
            <p:ph idx="1" type="body"/>
          </p:nvPr>
        </p:nvSpPr>
        <p:spPr>
          <a:xfrm>
            <a:off x="467550" y="1472725"/>
            <a:ext cx="3919500" cy="317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AlexNet and VGG on ImageNet[1,2]:</a:t>
            </a:r>
            <a:endParaRPr/>
          </a:p>
          <a:p>
            <a:pPr indent="-330200" lvl="1" marL="914400" rtl="0" algn="l">
              <a:spcBef>
                <a:spcPts val="0"/>
              </a:spcBef>
              <a:spcAft>
                <a:spcPts val="0"/>
              </a:spcAft>
              <a:buSzPts val="1600"/>
              <a:buChar char="-"/>
            </a:pPr>
            <a:r>
              <a:rPr lang="en"/>
              <a:t>Weight 9-11x smaller</a:t>
            </a:r>
            <a:endParaRPr/>
          </a:p>
          <a:p>
            <a:pPr indent="-330200" lvl="1" marL="914400" rtl="0" algn="l">
              <a:spcBef>
                <a:spcPts val="0"/>
              </a:spcBef>
              <a:spcAft>
                <a:spcPts val="0"/>
              </a:spcAft>
              <a:buSzPts val="1600"/>
              <a:buChar char="-"/>
            </a:pPr>
            <a:r>
              <a:rPr lang="en"/>
              <a:t>Filter 2-3X smaller</a:t>
            </a:r>
            <a:endParaRPr/>
          </a:p>
          <a:p>
            <a:pPr indent="-330200" lvl="1" marL="914400" rtl="0" algn="l">
              <a:spcBef>
                <a:spcPts val="0"/>
              </a:spcBef>
              <a:spcAft>
                <a:spcPts val="0"/>
              </a:spcAft>
              <a:buSzPts val="1600"/>
              <a:buChar char="-"/>
            </a:pPr>
            <a:r>
              <a:rPr lang="en"/>
              <a:t>No accuracy loss</a:t>
            </a:r>
            <a:endParaRPr/>
          </a:p>
          <a:p>
            <a:pPr indent="-330200" lvl="0" marL="457200" rtl="0" algn="l">
              <a:spcBef>
                <a:spcPts val="0"/>
              </a:spcBef>
              <a:spcAft>
                <a:spcPts val="0"/>
              </a:spcAft>
              <a:buSzPts val="1600"/>
              <a:buChar char="-"/>
            </a:pPr>
            <a:r>
              <a:rPr lang="en"/>
              <a:t>Reduce model size upto 90%  sparsity </a:t>
            </a:r>
            <a:endParaRPr/>
          </a:p>
          <a:p>
            <a:pPr indent="-330200" lvl="0" marL="457200" rtl="0" algn="l">
              <a:spcBef>
                <a:spcPts val="0"/>
              </a:spcBef>
              <a:spcAft>
                <a:spcPts val="0"/>
              </a:spcAft>
              <a:buSzPts val="1600"/>
              <a:buChar char="-"/>
            </a:pPr>
            <a:r>
              <a:rPr lang="en"/>
              <a:t>Implementation available in </a:t>
            </a:r>
            <a:r>
              <a:rPr lang="en" u="sng">
                <a:solidFill>
                  <a:schemeClr val="hlink"/>
                </a:solidFill>
                <a:hlinkClick r:id="rId3"/>
              </a:rPr>
              <a:t>TensorFlow Model Optimization toolkit</a:t>
            </a:r>
            <a:r>
              <a:rPr lang="en"/>
              <a:t> and </a:t>
            </a:r>
            <a:r>
              <a:rPr lang="en" u="sng">
                <a:solidFill>
                  <a:schemeClr val="hlink"/>
                </a:solidFill>
                <a:hlinkClick r:id="rId4"/>
              </a:rPr>
              <a:t>PyTorch</a:t>
            </a:r>
            <a:endParaRPr/>
          </a:p>
        </p:txBody>
      </p:sp>
      <p:pic>
        <p:nvPicPr>
          <p:cNvPr id="155" name="Google Shape;155;p28"/>
          <p:cNvPicPr preferRelativeResize="0"/>
          <p:nvPr/>
        </p:nvPicPr>
        <p:blipFill>
          <a:blip r:embed="rId5">
            <a:alphaModFix/>
          </a:blip>
          <a:stretch>
            <a:fillRect/>
          </a:stretch>
        </p:blipFill>
        <p:spPr>
          <a:xfrm>
            <a:off x="4487500" y="1472725"/>
            <a:ext cx="4452151" cy="2776777"/>
          </a:xfrm>
          <a:prstGeom prst="rect">
            <a:avLst/>
          </a:prstGeom>
          <a:noFill/>
          <a:ln>
            <a:noFill/>
          </a:ln>
        </p:spPr>
      </p:pic>
      <p:sp>
        <p:nvSpPr>
          <p:cNvPr id="156" name="Google Shape;156;p28"/>
          <p:cNvSpPr txBox="1"/>
          <p:nvPr/>
        </p:nvSpPr>
        <p:spPr>
          <a:xfrm>
            <a:off x="5147000" y="4332975"/>
            <a:ext cx="2274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Google Sans"/>
                <a:ea typeface="Google Sans"/>
                <a:cs typeface="Google Sans"/>
                <a:sym typeface="Google Sans"/>
              </a:rPr>
              <a:t>[1]- </a:t>
            </a:r>
            <a:r>
              <a:rPr lang="en" sz="1000" u="sng">
                <a:solidFill>
                  <a:schemeClr val="hlink"/>
                </a:solidFill>
                <a:latin typeface="Google Sans"/>
                <a:ea typeface="Google Sans"/>
                <a:cs typeface="Google Sans"/>
                <a:sym typeface="Google Sans"/>
                <a:hlinkClick r:id="rId6"/>
              </a:rPr>
              <a:t>https://arxiv.org/abs/1506.02626</a:t>
            </a:r>
            <a:r>
              <a:rPr lang="en" sz="1000">
                <a:latin typeface="Google Sans"/>
                <a:ea typeface="Google Sans"/>
                <a:cs typeface="Google Sans"/>
                <a:sym typeface="Google Sans"/>
              </a:rPr>
              <a:t> </a:t>
            </a:r>
            <a:endParaRPr sz="1000">
              <a:latin typeface="Google Sans"/>
              <a:ea typeface="Google Sans"/>
              <a:cs typeface="Google Sans"/>
              <a:sym typeface="Google Sans"/>
            </a:endParaRPr>
          </a:p>
          <a:p>
            <a:pPr indent="0" lvl="0" marL="0" rtl="0" algn="l">
              <a:spcBef>
                <a:spcPts val="0"/>
              </a:spcBef>
              <a:spcAft>
                <a:spcPts val="0"/>
              </a:spcAft>
              <a:buNone/>
            </a:pPr>
            <a:r>
              <a:rPr lang="en" sz="1000">
                <a:latin typeface="Google Sans"/>
                <a:ea typeface="Google Sans"/>
                <a:cs typeface="Google Sans"/>
                <a:sym typeface="Google Sans"/>
              </a:rPr>
              <a:t>[2] - </a:t>
            </a:r>
            <a:r>
              <a:rPr lang="en" sz="1000" u="sng">
                <a:solidFill>
                  <a:schemeClr val="hlink"/>
                </a:solidFill>
                <a:latin typeface="Google Sans"/>
                <a:ea typeface="Google Sans"/>
                <a:cs typeface="Google Sans"/>
                <a:sym typeface="Google Sans"/>
                <a:hlinkClick r:id="rId7"/>
              </a:rPr>
              <a:t>https://arxiv.org/abs/1608.08710</a:t>
            </a:r>
            <a:endParaRPr sz="1000">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Quantization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176625" y="420525"/>
            <a:ext cx="8886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Quantization</a:t>
            </a:r>
            <a:endParaRPr sz="2600"/>
          </a:p>
        </p:txBody>
      </p:sp>
      <p:sp>
        <p:nvSpPr>
          <p:cNvPr id="167" name="Google Shape;167;p30"/>
          <p:cNvSpPr txBox="1"/>
          <p:nvPr>
            <p:ph idx="1" type="body"/>
          </p:nvPr>
        </p:nvSpPr>
        <p:spPr>
          <a:xfrm>
            <a:off x="93450" y="1252200"/>
            <a:ext cx="4106400" cy="317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Reduce #bits to represent weight and activations</a:t>
            </a:r>
            <a:endParaRPr/>
          </a:p>
          <a:p>
            <a:pPr indent="-330200" lvl="0" marL="457200" rtl="0" algn="l">
              <a:spcBef>
                <a:spcPts val="0"/>
              </a:spcBef>
              <a:spcAft>
                <a:spcPts val="0"/>
              </a:spcAft>
              <a:buSzPts val="1600"/>
              <a:buChar char="-"/>
            </a:pPr>
            <a:r>
              <a:rPr lang="en"/>
              <a:t>float32-bit -&gt; 16-bit/8-bit/4-bit or 1-bit</a:t>
            </a:r>
            <a:endParaRPr/>
          </a:p>
          <a:p>
            <a:pPr indent="-330200" lvl="0" marL="457200" rtl="0" algn="l">
              <a:spcBef>
                <a:spcPts val="0"/>
              </a:spcBef>
              <a:spcAft>
                <a:spcPts val="0"/>
              </a:spcAft>
              <a:buSzPts val="1600"/>
              <a:buChar char="-"/>
            </a:pPr>
            <a:r>
              <a:rPr lang="en"/>
              <a:t>Leads to information loss</a:t>
            </a:r>
            <a:endParaRPr/>
          </a:p>
          <a:p>
            <a:pPr indent="-330200" lvl="0" marL="457200" rtl="0" algn="l">
              <a:spcBef>
                <a:spcPts val="0"/>
              </a:spcBef>
              <a:spcAft>
                <a:spcPts val="0"/>
              </a:spcAft>
              <a:buSzPts val="1600"/>
              <a:buChar char="-"/>
            </a:pPr>
            <a:r>
              <a:rPr lang="en"/>
              <a:t>apply k-means to find the centroids over the weights and replace the index values as weights </a:t>
            </a:r>
            <a:endParaRPr/>
          </a:p>
        </p:txBody>
      </p:sp>
      <p:pic>
        <p:nvPicPr>
          <p:cNvPr id="168" name="Google Shape;168;p30"/>
          <p:cNvPicPr preferRelativeResize="0"/>
          <p:nvPr/>
        </p:nvPicPr>
        <p:blipFill>
          <a:blip r:embed="rId3">
            <a:alphaModFix/>
          </a:blip>
          <a:stretch>
            <a:fillRect/>
          </a:stretch>
        </p:blipFill>
        <p:spPr>
          <a:xfrm>
            <a:off x="4054525" y="333350"/>
            <a:ext cx="4954375" cy="1962150"/>
          </a:xfrm>
          <a:prstGeom prst="rect">
            <a:avLst/>
          </a:prstGeom>
          <a:noFill/>
          <a:ln>
            <a:noFill/>
          </a:ln>
        </p:spPr>
      </p:pic>
      <p:sp>
        <p:nvSpPr>
          <p:cNvPr id="169" name="Google Shape;169;p30"/>
          <p:cNvSpPr txBox="1"/>
          <p:nvPr/>
        </p:nvSpPr>
        <p:spPr>
          <a:xfrm>
            <a:off x="2616425" y="4507575"/>
            <a:ext cx="6249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Google Sans"/>
                <a:ea typeface="Google Sans"/>
                <a:cs typeface="Google Sans"/>
                <a:sym typeface="Google Sans"/>
              </a:rPr>
              <a:t>Image Source: </a:t>
            </a:r>
            <a:r>
              <a:rPr lang="en" sz="900" u="sng">
                <a:solidFill>
                  <a:schemeClr val="hlink"/>
                </a:solidFill>
                <a:latin typeface="Google Sans"/>
                <a:ea typeface="Google Sans"/>
                <a:cs typeface="Google Sans"/>
                <a:sym typeface="Google Sans"/>
                <a:hlinkClick r:id="rId4"/>
              </a:rPr>
              <a:t>https://blog.tensorflow.org/2020/04/quantization-aware-training-with-tensorflow-model-optimization-toolkit.html</a:t>
            </a:r>
            <a:endParaRPr sz="900">
              <a:latin typeface="Google Sans"/>
              <a:ea typeface="Google Sans"/>
              <a:cs typeface="Google Sans"/>
              <a:sym typeface="Google Sans"/>
            </a:endParaRPr>
          </a:p>
          <a:p>
            <a:pPr indent="0" lvl="0" marL="0" rtl="0" algn="l">
              <a:spcBef>
                <a:spcPts val="0"/>
              </a:spcBef>
              <a:spcAft>
                <a:spcPts val="0"/>
              </a:spcAft>
              <a:buNone/>
            </a:pPr>
            <a:r>
              <a:rPr lang="en" sz="900" u="sng">
                <a:solidFill>
                  <a:schemeClr val="hlink"/>
                </a:solidFill>
                <a:latin typeface="Google Sans"/>
                <a:ea typeface="Google Sans"/>
                <a:cs typeface="Google Sans"/>
                <a:sym typeface="Google Sans"/>
                <a:hlinkClick r:id="rId5"/>
              </a:rPr>
              <a:t>http://isca2016.eecs.umich.edu/wp-content/uploads/2016/07/4A-1.pdf</a:t>
            </a:r>
            <a:endParaRPr sz="900">
              <a:latin typeface="Google Sans"/>
              <a:ea typeface="Google Sans"/>
              <a:cs typeface="Google Sans"/>
              <a:sym typeface="Google Sans"/>
            </a:endParaRPr>
          </a:p>
        </p:txBody>
      </p:sp>
      <p:pic>
        <p:nvPicPr>
          <p:cNvPr id="170" name="Google Shape;170;p30"/>
          <p:cNvPicPr preferRelativeResize="0"/>
          <p:nvPr/>
        </p:nvPicPr>
        <p:blipFill>
          <a:blip r:embed="rId6">
            <a:alphaModFix/>
          </a:blip>
          <a:stretch>
            <a:fillRect/>
          </a:stretch>
        </p:blipFill>
        <p:spPr>
          <a:xfrm>
            <a:off x="4343400" y="2498050"/>
            <a:ext cx="4452150" cy="19335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t>Quantization</a:t>
            </a:r>
            <a:endParaRPr sz="2600"/>
          </a:p>
        </p:txBody>
      </p:sp>
      <p:sp>
        <p:nvSpPr>
          <p:cNvPr id="176" name="Google Shape;176;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Post-training quantization </a:t>
            </a:r>
            <a:endParaRPr/>
          </a:p>
          <a:p>
            <a:pPr indent="-330200" lvl="0" marL="457200" rtl="0" algn="l">
              <a:spcBef>
                <a:spcPts val="0"/>
              </a:spcBef>
              <a:spcAft>
                <a:spcPts val="0"/>
              </a:spcAft>
              <a:buSzPts val="1600"/>
              <a:buChar char="-"/>
            </a:pPr>
            <a:r>
              <a:rPr lang="en"/>
              <a:t>Quantization-aware training introduces quantization error as noise during training</a:t>
            </a:r>
            <a:endParaRPr/>
          </a:p>
          <a:p>
            <a:pPr indent="-330200" lvl="0" marL="457200" rtl="0" algn="l">
              <a:spcBef>
                <a:spcPts val="0"/>
              </a:spcBef>
              <a:spcAft>
                <a:spcPts val="0"/>
              </a:spcAft>
              <a:buSzPts val="1600"/>
              <a:buChar char="-"/>
            </a:pPr>
            <a:r>
              <a:rPr lang="en"/>
              <a:t>Implementation available in </a:t>
            </a:r>
            <a:r>
              <a:rPr lang="en" u="sng">
                <a:solidFill>
                  <a:schemeClr val="hlink"/>
                </a:solidFill>
                <a:hlinkClick r:id="rId3"/>
              </a:rPr>
              <a:t>TensorFlow Model Optimization toolkit</a:t>
            </a:r>
            <a:r>
              <a:rPr lang="en"/>
              <a:t> and </a:t>
            </a:r>
            <a:r>
              <a:rPr lang="en" u="sng">
                <a:solidFill>
                  <a:schemeClr val="hlink"/>
                </a:solidFill>
                <a:hlinkClick r:id="rId4"/>
              </a:rPr>
              <a:t>PyTorch</a:t>
            </a:r>
            <a:endParaRPr/>
          </a:p>
        </p:txBody>
      </p:sp>
      <p:sp>
        <p:nvSpPr>
          <p:cNvPr id="177" name="Google Shape;177;p31"/>
          <p:cNvSpPr txBox="1"/>
          <p:nvPr/>
        </p:nvSpPr>
        <p:spPr>
          <a:xfrm>
            <a:off x="2616425" y="4507575"/>
            <a:ext cx="624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latin typeface="Google Sans"/>
              <a:ea typeface="Google Sans"/>
              <a:cs typeface="Google Sans"/>
              <a:sym typeface="Google Sans"/>
            </a:endParaRPr>
          </a:p>
        </p:txBody>
      </p:sp>
      <p:pic>
        <p:nvPicPr>
          <p:cNvPr id="178" name="Google Shape;178;p31"/>
          <p:cNvPicPr preferRelativeResize="0"/>
          <p:nvPr/>
        </p:nvPicPr>
        <p:blipFill>
          <a:blip r:embed="rId5">
            <a:alphaModFix/>
          </a:blip>
          <a:stretch>
            <a:fillRect/>
          </a:stretch>
        </p:blipFill>
        <p:spPr>
          <a:xfrm>
            <a:off x="4311603" y="1086350"/>
            <a:ext cx="4748276" cy="2407600"/>
          </a:xfrm>
          <a:prstGeom prst="rect">
            <a:avLst/>
          </a:prstGeom>
          <a:noFill/>
          <a:ln>
            <a:noFill/>
          </a:ln>
        </p:spPr>
      </p:pic>
      <p:sp>
        <p:nvSpPr>
          <p:cNvPr id="179" name="Google Shape;179;p31"/>
          <p:cNvSpPr txBox="1"/>
          <p:nvPr/>
        </p:nvSpPr>
        <p:spPr>
          <a:xfrm>
            <a:off x="2668375" y="3907275"/>
            <a:ext cx="6249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Google Sans"/>
                <a:ea typeface="Google Sans"/>
                <a:cs typeface="Google Sans"/>
                <a:sym typeface="Google Sans"/>
              </a:rPr>
              <a:t>Image Source: </a:t>
            </a:r>
            <a:r>
              <a:rPr lang="en" sz="900" u="sng">
                <a:solidFill>
                  <a:schemeClr val="hlink"/>
                </a:solidFill>
                <a:latin typeface="Google Sans"/>
                <a:ea typeface="Google Sans"/>
                <a:cs typeface="Google Sans"/>
                <a:sym typeface="Google Sans"/>
                <a:hlinkClick r:id="rId6"/>
              </a:rPr>
              <a:t>https://blog.tensorflow.org/2020/04/quantization-aware-training-with-tensorflow-model-optimization-toolkit.html</a:t>
            </a:r>
            <a:endParaRPr sz="900">
              <a:latin typeface="Google Sans"/>
              <a:ea typeface="Google Sans"/>
              <a:cs typeface="Google Sans"/>
              <a:sym typeface="Google Sans"/>
            </a:endParaRPr>
          </a:p>
          <a:p>
            <a:pPr indent="0" lvl="0" marL="0" rtl="0" algn="l">
              <a:spcBef>
                <a:spcPts val="0"/>
              </a:spcBef>
              <a:spcAft>
                <a:spcPts val="0"/>
              </a:spcAft>
              <a:buNone/>
            </a:pPr>
            <a:r>
              <a:t/>
            </a:r>
            <a:endParaRPr sz="900">
              <a:latin typeface="Google Sans"/>
              <a:ea typeface="Google Sans"/>
              <a:cs typeface="Google Sans"/>
              <a:sym typeface="Google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Knowledge Distillation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128850" y="-78250"/>
            <a:ext cx="8886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Knowledge Distillation</a:t>
            </a:r>
            <a:endParaRPr sz="2600"/>
          </a:p>
        </p:txBody>
      </p:sp>
      <p:sp>
        <p:nvSpPr>
          <p:cNvPr id="190" name="Google Shape;190;p33"/>
          <p:cNvSpPr txBox="1"/>
          <p:nvPr>
            <p:ph idx="1" type="body"/>
          </p:nvPr>
        </p:nvSpPr>
        <p:spPr>
          <a:xfrm>
            <a:off x="737750" y="3383275"/>
            <a:ext cx="7930500" cy="127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 large teacher model (mostly pre-trained) transfer the knowledge to small student network [</a:t>
            </a:r>
            <a:r>
              <a:rPr lang="en" u="sng">
                <a:solidFill>
                  <a:schemeClr val="hlink"/>
                </a:solidFill>
                <a:hlinkClick r:id="rId3"/>
              </a:rPr>
              <a:t>Hinton et.al</a:t>
            </a:r>
            <a:r>
              <a:rPr lang="en"/>
              <a:t>]</a:t>
            </a:r>
            <a:endParaRPr/>
          </a:p>
          <a:p>
            <a:pPr indent="-330200" lvl="0" marL="457200" rtl="0" algn="l">
              <a:spcBef>
                <a:spcPts val="0"/>
              </a:spcBef>
              <a:spcAft>
                <a:spcPts val="0"/>
              </a:spcAft>
              <a:buSzPts val="1600"/>
              <a:buChar char="-"/>
            </a:pPr>
            <a:r>
              <a:rPr lang="en"/>
              <a:t>Reduces the model regardless of network architecture differences</a:t>
            </a:r>
            <a:endParaRPr/>
          </a:p>
        </p:txBody>
      </p:sp>
      <p:pic>
        <p:nvPicPr>
          <p:cNvPr id="191" name="Google Shape;191;p33"/>
          <p:cNvPicPr preferRelativeResize="0"/>
          <p:nvPr/>
        </p:nvPicPr>
        <p:blipFill>
          <a:blip r:embed="rId4">
            <a:alphaModFix/>
          </a:blip>
          <a:stretch>
            <a:fillRect/>
          </a:stretch>
        </p:blipFill>
        <p:spPr>
          <a:xfrm>
            <a:off x="644212" y="677450"/>
            <a:ext cx="7668476" cy="2549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128850" y="-78250"/>
            <a:ext cx="8886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Knowledge Distillation</a:t>
            </a:r>
            <a:endParaRPr sz="2600"/>
          </a:p>
        </p:txBody>
      </p:sp>
      <p:sp>
        <p:nvSpPr>
          <p:cNvPr id="197" name="Google Shape;197;p34"/>
          <p:cNvSpPr txBox="1"/>
          <p:nvPr>
            <p:ph idx="1" type="body"/>
          </p:nvPr>
        </p:nvSpPr>
        <p:spPr>
          <a:xfrm>
            <a:off x="498750" y="951800"/>
            <a:ext cx="3745800" cy="3054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ResNet on CIFAR10:</a:t>
            </a:r>
            <a:endParaRPr/>
          </a:p>
          <a:p>
            <a:pPr indent="-330200" lvl="1" marL="914400" rtl="0" algn="l">
              <a:spcBef>
                <a:spcPts val="0"/>
              </a:spcBef>
              <a:spcAft>
                <a:spcPts val="0"/>
              </a:spcAft>
              <a:buSzPts val="1600"/>
              <a:buChar char="-"/>
            </a:pPr>
            <a:r>
              <a:rPr lang="en"/>
              <a:t>46x smaller,</a:t>
            </a:r>
            <a:endParaRPr/>
          </a:p>
          <a:p>
            <a:pPr indent="-330200" lvl="1" marL="914400" rtl="0" algn="l">
              <a:spcBef>
                <a:spcPts val="0"/>
              </a:spcBef>
              <a:spcAft>
                <a:spcPts val="0"/>
              </a:spcAft>
              <a:buSzPts val="1600"/>
              <a:buChar char="-"/>
            </a:pPr>
            <a:r>
              <a:rPr lang="en"/>
              <a:t>10% less accurate</a:t>
            </a:r>
            <a:endParaRPr/>
          </a:p>
          <a:p>
            <a:pPr indent="-330200" lvl="0" marL="457200" rtl="0" algn="l">
              <a:spcBef>
                <a:spcPts val="0"/>
              </a:spcBef>
              <a:spcAft>
                <a:spcPts val="0"/>
              </a:spcAft>
              <a:buSzPts val="1600"/>
              <a:buChar char="-"/>
            </a:pPr>
            <a:r>
              <a:rPr lang="en"/>
              <a:t>ResNet on ImageNet:</a:t>
            </a:r>
            <a:endParaRPr/>
          </a:p>
          <a:p>
            <a:pPr indent="-330200" lvl="1" marL="914400" rtl="0" algn="l">
              <a:spcBef>
                <a:spcPts val="0"/>
              </a:spcBef>
              <a:spcAft>
                <a:spcPts val="0"/>
              </a:spcAft>
              <a:buSzPts val="1600"/>
              <a:buChar char="-"/>
            </a:pPr>
            <a:r>
              <a:rPr lang="en"/>
              <a:t>2x smaller</a:t>
            </a:r>
            <a:endParaRPr/>
          </a:p>
          <a:p>
            <a:pPr indent="-330200" lvl="1" marL="914400" rtl="0" algn="l">
              <a:spcBef>
                <a:spcPts val="0"/>
              </a:spcBef>
              <a:spcAft>
                <a:spcPts val="0"/>
              </a:spcAft>
              <a:buSzPts val="1600"/>
              <a:buChar char="-"/>
            </a:pPr>
            <a:r>
              <a:rPr lang="en"/>
              <a:t>2% less accurate</a:t>
            </a:r>
            <a:endParaRPr/>
          </a:p>
          <a:p>
            <a:pPr indent="-330200" lvl="0" marL="457200" rtl="0" algn="l">
              <a:spcBef>
                <a:spcPts val="0"/>
              </a:spcBef>
              <a:spcAft>
                <a:spcPts val="0"/>
              </a:spcAft>
              <a:buSzPts val="1600"/>
              <a:buChar char="-"/>
            </a:pPr>
            <a:r>
              <a:rPr lang="en"/>
              <a:t>TinyBert on Squad:</a:t>
            </a:r>
            <a:endParaRPr/>
          </a:p>
          <a:p>
            <a:pPr indent="-330200" lvl="1" marL="914400" rtl="0" algn="l">
              <a:spcBef>
                <a:spcPts val="0"/>
              </a:spcBef>
              <a:spcAft>
                <a:spcPts val="0"/>
              </a:spcAft>
              <a:buSzPts val="1600"/>
              <a:buChar char="-"/>
            </a:pPr>
            <a:r>
              <a:rPr lang="en"/>
              <a:t>7.5x smaller</a:t>
            </a:r>
            <a:endParaRPr/>
          </a:p>
          <a:p>
            <a:pPr indent="-330200" lvl="1" marL="914400" rtl="0" algn="l">
              <a:spcBef>
                <a:spcPts val="0"/>
              </a:spcBef>
              <a:spcAft>
                <a:spcPts val="0"/>
              </a:spcAft>
              <a:buSzPts val="1600"/>
              <a:buChar char="-"/>
            </a:pPr>
            <a:r>
              <a:rPr lang="en"/>
              <a:t>3% less accurate</a:t>
            </a:r>
            <a:endParaRPr/>
          </a:p>
          <a:p>
            <a:pPr indent="-330200" lvl="0" marL="457200" rtl="0" algn="l">
              <a:spcBef>
                <a:spcPts val="0"/>
              </a:spcBef>
              <a:spcAft>
                <a:spcPts val="0"/>
              </a:spcAft>
              <a:buSzPts val="1600"/>
              <a:buChar char="-"/>
            </a:pPr>
            <a:r>
              <a:rPr lang="en"/>
              <a:t>Open-source libraries </a:t>
            </a:r>
            <a:endParaRPr/>
          </a:p>
          <a:p>
            <a:pPr indent="-330200" lvl="1" marL="914400" rtl="0" algn="l">
              <a:spcBef>
                <a:spcPts val="0"/>
              </a:spcBef>
              <a:spcAft>
                <a:spcPts val="0"/>
              </a:spcAft>
              <a:buSzPts val="1600"/>
              <a:buChar char="-"/>
            </a:pPr>
            <a:r>
              <a:rPr lang="en" u="sng">
                <a:solidFill>
                  <a:schemeClr val="hlink"/>
                </a:solidFill>
                <a:hlinkClick r:id="rId3"/>
              </a:rPr>
              <a:t>Distiller</a:t>
            </a:r>
            <a:endParaRPr/>
          </a:p>
          <a:p>
            <a:pPr indent="-330200" lvl="1" marL="914400" rtl="0" algn="l">
              <a:spcBef>
                <a:spcPts val="0"/>
              </a:spcBef>
              <a:spcAft>
                <a:spcPts val="0"/>
              </a:spcAft>
              <a:buSzPts val="1600"/>
              <a:buChar char="-"/>
            </a:pPr>
            <a:r>
              <a:rPr lang="en" u="sng">
                <a:solidFill>
                  <a:schemeClr val="hlink"/>
                </a:solidFill>
                <a:hlinkClick r:id="rId4"/>
              </a:rPr>
              <a:t>Awesome Knowledge Distillation</a:t>
            </a:r>
            <a:endParaRPr/>
          </a:p>
        </p:txBody>
      </p:sp>
      <p:sp>
        <p:nvSpPr>
          <p:cNvPr id="198" name="Google Shape;198;p34"/>
          <p:cNvSpPr txBox="1"/>
          <p:nvPr/>
        </p:nvSpPr>
        <p:spPr>
          <a:xfrm>
            <a:off x="3701225" y="4349650"/>
            <a:ext cx="5372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latin typeface="Google Sans"/>
                <a:ea typeface="Google Sans"/>
                <a:cs typeface="Google Sans"/>
                <a:sym typeface="Google Sans"/>
                <a:hlinkClick r:id="rId5"/>
              </a:rPr>
              <a:t>https://arxiv.org/abs/1802.05668v1</a:t>
            </a:r>
            <a:endParaRPr sz="900">
              <a:latin typeface="Google Sans"/>
              <a:ea typeface="Google Sans"/>
              <a:cs typeface="Google Sans"/>
              <a:sym typeface="Google Sans"/>
            </a:endParaRPr>
          </a:p>
          <a:p>
            <a:pPr indent="0" lvl="0" marL="0" rtl="0" algn="l">
              <a:spcBef>
                <a:spcPts val="0"/>
              </a:spcBef>
              <a:spcAft>
                <a:spcPts val="0"/>
              </a:spcAft>
              <a:buNone/>
            </a:pPr>
            <a:r>
              <a:rPr lang="en" sz="900" u="sng">
                <a:solidFill>
                  <a:schemeClr val="hlink"/>
                </a:solidFill>
                <a:latin typeface="Google Sans"/>
                <a:ea typeface="Google Sans"/>
                <a:cs typeface="Google Sans"/>
                <a:sym typeface="Google Sans"/>
                <a:hlinkClick r:id="rId6"/>
              </a:rPr>
              <a:t>https://arxiv.org/abs/1909.10351v2</a:t>
            </a:r>
            <a:endParaRPr sz="900">
              <a:latin typeface="Google Sans"/>
              <a:ea typeface="Google Sans"/>
              <a:cs typeface="Google Sans"/>
              <a:sym typeface="Google Sans"/>
            </a:endParaRPr>
          </a:p>
          <a:p>
            <a:pPr indent="0" lvl="0" marL="0" rtl="0" algn="l">
              <a:spcBef>
                <a:spcPts val="0"/>
              </a:spcBef>
              <a:spcAft>
                <a:spcPts val="0"/>
              </a:spcAft>
              <a:buNone/>
            </a:pPr>
            <a:r>
              <a:rPr lang="en" sz="900">
                <a:latin typeface="Google Sans"/>
                <a:ea typeface="Google Sans"/>
                <a:cs typeface="Google Sans"/>
                <a:sym typeface="Google Sans"/>
              </a:rPr>
              <a:t>Image source - </a:t>
            </a:r>
            <a:r>
              <a:rPr lang="en" sz="900" u="sng">
                <a:solidFill>
                  <a:schemeClr val="hlink"/>
                </a:solidFill>
                <a:latin typeface="Google Sans"/>
                <a:ea typeface="Google Sans"/>
                <a:cs typeface="Google Sans"/>
                <a:sym typeface="Google Sans"/>
                <a:hlinkClick r:id="rId7"/>
              </a:rPr>
              <a:t>https://towardsdatascience.com/knowledge-distillation-simplified-dd4973dbc764</a:t>
            </a:r>
            <a:endParaRPr sz="900">
              <a:latin typeface="Google Sans"/>
              <a:ea typeface="Google Sans"/>
              <a:cs typeface="Google Sans"/>
              <a:sym typeface="Google Sans"/>
            </a:endParaRPr>
          </a:p>
        </p:txBody>
      </p:sp>
      <p:pic>
        <p:nvPicPr>
          <p:cNvPr id="199" name="Google Shape;199;p34"/>
          <p:cNvPicPr preferRelativeResize="0"/>
          <p:nvPr/>
        </p:nvPicPr>
        <p:blipFill>
          <a:blip r:embed="rId8">
            <a:alphaModFix/>
          </a:blip>
          <a:stretch>
            <a:fillRect/>
          </a:stretch>
        </p:blipFill>
        <p:spPr>
          <a:xfrm>
            <a:off x="4244550" y="1041125"/>
            <a:ext cx="445770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Why do we need to Compress Neural network model?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Matrix Decomposition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176625" y="420525"/>
            <a:ext cx="8886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Matrix Decomposition</a:t>
            </a:r>
            <a:endParaRPr sz="2600"/>
          </a:p>
        </p:txBody>
      </p:sp>
      <p:sp>
        <p:nvSpPr>
          <p:cNvPr id="210" name="Google Shape;210;p36"/>
          <p:cNvSpPr txBox="1"/>
          <p:nvPr>
            <p:ph idx="1" type="body"/>
          </p:nvPr>
        </p:nvSpPr>
        <p:spPr>
          <a:xfrm>
            <a:off x="467550" y="1472725"/>
            <a:ext cx="4033800" cy="317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Factorize large matrices into multiple smaller components</a:t>
            </a:r>
            <a:endParaRPr/>
          </a:p>
          <a:p>
            <a:pPr indent="-330200" lvl="0" marL="457200" rtl="0" algn="l">
              <a:spcBef>
                <a:spcPts val="0"/>
              </a:spcBef>
              <a:spcAft>
                <a:spcPts val="0"/>
              </a:spcAft>
              <a:buSzPts val="1600"/>
              <a:buChar char="-"/>
            </a:pPr>
            <a:r>
              <a:rPr lang="en"/>
              <a:t>Original weight matrix is decomposed into two thinner matrices</a:t>
            </a:r>
            <a:endParaRPr/>
          </a:p>
          <a:p>
            <a:pPr indent="-330200" lvl="0" marL="457200" rtl="0" algn="l">
              <a:spcBef>
                <a:spcPts val="0"/>
              </a:spcBef>
              <a:spcAft>
                <a:spcPts val="0"/>
              </a:spcAft>
              <a:buSzPts val="1600"/>
              <a:buChar char="-"/>
            </a:pPr>
            <a:r>
              <a:rPr lang="en"/>
              <a:t>Commonly uses Singular value Decomposition (SVD) and  Non-Negative Matrix Factorization (NNMF)</a:t>
            </a:r>
            <a:endParaRPr/>
          </a:p>
        </p:txBody>
      </p:sp>
      <p:pic>
        <p:nvPicPr>
          <p:cNvPr id="211" name="Google Shape;211;p36"/>
          <p:cNvPicPr preferRelativeResize="0"/>
          <p:nvPr/>
        </p:nvPicPr>
        <p:blipFill>
          <a:blip r:embed="rId3">
            <a:alphaModFix/>
          </a:blip>
          <a:stretch>
            <a:fillRect/>
          </a:stretch>
        </p:blipFill>
        <p:spPr>
          <a:xfrm>
            <a:off x="4501350" y="196000"/>
            <a:ext cx="4337850" cy="1875217"/>
          </a:xfrm>
          <a:prstGeom prst="rect">
            <a:avLst/>
          </a:prstGeom>
          <a:noFill/>
          <a:ln>
            <a:noFill/>
          </a:ln>
        </p:spPr>
      </p:pic>
      <p:pic>
        <p:nvPicPr>
          <p:cNvPr id="212" name="Google Shape;212;p36"/>
          <p:cNvPicPr preferRelativeResize="0"/>
          <p:nvPr/>
        </p:nvPicPr>
        <p:blipFill>
          <a:blip r:embed="rId4">
            <a:alphaModFix/>
          </a:blip>
          <a:stretch>
            <a:fillRect/>
          </a:stretch>
        </p:blipFill>
        <p:spPr>
          <a:xfrm>
            <a:off x="4653750" y="2223617"/>
            <a:ext cx="4337849" cy="2203747"/>
          </a:xfrm>
          <a:prstGeom prst="rect">
            <a:avLst/>
          </a:prstGeom>
          <a:noFill/>
          <a:ln>
            <a:noFill/>
          </a:ln>
        </p:spPr>
      </p:pic>
      <p:sp>
        <p:nvSpPr>
          <p:cNvPr id="213" name="Google Shape;213;p36"/>
          <p:cNvSpPr txBox="1"/>
          <p:nvPr/>
        </p:nvSpPr>
        <p:spPr>
          <a:xfrm>
            <a:off x="1685425" y="4652125"/>
            <a:ext cx="679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Google Sans"/>
                <a:ea typeface="Google Sans"/>
                <a:cs typeface="Google Sans"/>
                <a:sym typeface="Google Sans"/>
              </a:rPr>
              <a:t>Image Source: </a:t>
            </a:r>
            <a:r>
              <a:rPr lang="en" sz="900" u="sng">
                <a:solidFill>
                  <a:schemeClr val="hlink"/>
                </a:solidFill>
                <a:latin typeface="Google Sans"/>
                <a:ea typeface="Google Sans"/>
                <a:cs typeface="Google Sans"/>
                <a:sym typeface="Google Sans"/>
                <a:hlinkClick r:id="rId5"/>
              </a:rPr>
              <a:t>https://www.researchgate.net/figure/Diagram-of-the-low-rank-factorized-DNN_fig1_269295146</a:t>
            </a:r>
            <a:endParaRPr sz="900">
              <a:latin typeface="Google Sans"/>
              <a:ea typeface="Google Sans"/>
              <a:cs typeface="Google Sans"/>
              <a:sym typeface="Google Sans"/>
            </a:endParaRPr>
          </a:p>
          <a:p>
            <a:pPr indent="0" lvl="0" marL="0" rtl="0" algn="l">
              <a:spcBef>
                <a:spcPts val="0"/>
              </a:spcBef>
              <a:spcAft>
                <a:spcPts val="0"/>
              </a:spcAft>
              <a:buNone/>
            </a:pPr>
            <a:r>
              <a:rPr lang="en" sz="900" u="sng">
                <a:solidFill>
                  <a:schemeClr val="hlink"/>
                </a:solidFill>
                <a:latin typeface="Google Sans"/>
                <a:ea typeface="Google Sans"/>
                <a:cs typeface="Google Sans"/>
                <a:sym typeface="Google Sans"/>
                <a:hlinkClick r:id="rId6"/>
              </a:rPr>
              <a:t>https://blog.tensorflow.org/2020/02/matrix-compression-operator-tensorflow.html</a:t>
            </a:r>
            <a:endParaRPr>
              <a:latin typeface="Google Sans"/>
              <a:ea typeface="Google Sans"/>
              <a:cs typeface="Google Sans"/>
              <a:sym typeface="Google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Deployment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128850" y="-78250"/>
            <a:ext cx="8886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Deployment </a:t>
            </a:r>
            <a:endParaRPr sz="2600"/>
          </a:p>
        </p:txBody>
      </p:sp>
      <p:sp>
        <p:nvSpPr>
          <p:cNvPr id="224" name="Google Shape;224;p38"/>
          <p:cNvSpPr txBox="1"/>
          <p:nvPr>
            <p:ph idx="1" type="body"/>
          </p:nvPr>
        </p:nvSpPr>
        <p:spPr>
          <a:xfrm>
            <a:off x="498750" y="951800"/>
            <a:ext cx="3745800" cy="3054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Train multiple models </a:t>
            </a:r>
            <a:r>
              <a:rPr lang="en"/>
              <a:t>targeting</a:t>
            </a:r>
            <a:r>
              <a:rPr lang="en"/>
              <a:t> different devices</a:t>
            </a:r>
            <a:endParaRPr/>
          </a:p>
          <a:p>
            <a:pPr indent="-330200" lvl="0" marL="457200" rtl="0" algn="l">
              <a:spcBef>
                <a:spcPts val="0"/>
              </a:spcBef>
              <a:spcAft>
                <a:spcPts val="0"/>
              </a:spcAft>
              <a:buSzPts val="1600"/>
              <a:buChar char="-"/>
            </a:pPr>
            <a:r>
              <a:rPr lang="en"/>
              <a:t>Use native format and frameworks like TFLite on Android</a:t>
            </a:r>
            <a:endParaRPr/>
          </a:p>
          <a:p>
            <a:pPr indent="-330200" lvl="0" marL="457200" rtl="0" algn="l">
              <a:spcBef>
                <a:spcPts val="0"/>
              </a:spcBef>
              <a:spcAft>
                <a:spcPts val="0"/>
              </a:spcAft>
              <a:buSzPts val="1600"/>
              <a:buChar char="-"/>
            </a:pPr>
            <a:r>
              <a:rPr lang="en"/>
              <a:t>Leverage available GPUs or DSPs </a:t>
            </a:r>
            <a:endParaRPr/>
          </a:p>
          <a:p>
            <a:pPr indent="-330200" lvl="0" marL="457200" rtl="0" algn="l">
              <a:spcBef>
                <a:spcPts val="0"/>
              </a:spcBef>
              <a:spcAft>
                <a:spcPts val="0"/>
              </a:spcAft>
              <a:buSzPts val="1600"/>
              <a:buChar char="-"/>
            </a:pPr>
            <a:r>
              <a:rPr lang="en"/>
              <a:t>Monitor performance across devices</a:t>
            </a:r>
            <a:endParaRPr/>
          </a:p>
          <a:p>
            <a:pPr indent="-330200" lvl="0" marL="457200" rtl="0" algn="l">
              <a:spcBef>
                <a:spcPts val="0"/>
              </a:spcBef>
              <a:spcAft>
                <a:spcPts val="0"/>
              </a:spcAft>
              <a:buSzPts val="1600"/>
              <a:buChar char="-"/>
            </a:pPr>
            <a:r>
              <a:rPr lang="en"/>
              <a:t>Put the right model in the right device</a:t>
            </a:r>
            <a:endParaRPr/>
          </a:p>
        </p:txBody>
      </p:sp>
      <p:sp>
        <p:nvSpPr>
          <p:cNvPr id="225" name="Google Shape;225;p38"/>
          <p:cNvSpPr txBox="1"/>
          <p:nvPr/>
        </p:nvSpPr>
        <p:spPr>
          <a:xfrm>
            <a:off x="1997125" y="4702925"/>
            <a:ext cx="6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latin typeface="Google Sans"/>
                <a:ea typeface="Google Sans"/>
                <a:cs typeface="Google Sans"/>
                <a:sym typeface="Google Sans"/>
                <a:hlinkClick r:id="rId3"/>
              </a:rPr>
              <a:t>https://heartbeat.comet.ml/deep-learning-has-a-size-problem-ea601304cd8</a:t>
            </a:r>
            <a:endParaRPr sz="900">
              <a:latin typeface="Google Sans"/>
              <a:ea typeface="Google Sans"/>
              <a:cs typeface="Google Sans"/>
              <a:sym typeface="Google Sans"/>
            </a:endParaRPr>
          </a:p>
          <a:p>
            <a:pPr indent="0" lvl="0" marL="0" rtl="0" algn="l">
              <a:spcBef>
                <a:spcPts val="0"/>
              </a:spcBef>
              <a:spcAft>
                <a:spcPts val="0"/>
              </a:spcAft>
              <a:buNone/>
            </a:pPr>
            <a:r>
              <a:rPr lang="en" sz="900">
                <a:latin typeface="Google Sans"/>
                <a:ea typeface="Google Sans"/>
                <a:cs typeface="Google Sans"/>
                <a:sym typeface="Google Sans"/>
              </a:rPr>
              <a:t>Image Source: </a:t>
            </a:r>
            <a:r>
              <a:rPr lang="en" sz="900" u="sng">
                <a:solidFill>
                  <a:schemeClr val="hlink"/>
                </a:solidFill>
                <a:latin typeface="Google Sans"/>
                <a:ea typeface="Google Sans"/>
                <a:cs typeface="Google Sans"/>
                <a:sym typeface="Google Sans"/>
                <a:hlinkClick r:id="rId4"/>
              </a:rPr>
              <a:t>https://medium.com/darwin-edge-ai/edge-ai-embedded-hardware-considerations-6a5aa408b824</a:t>
            </a:r>
            <a:endParaRPr sz="900">
              <a:latin typeface="Google Sans"/>
              <a:ea typeface="Google Sans"/>
              <a:cs typeface="Google Sans"/>
              <a:sym typeface="Google Sans"/>
            </a:endParaRPr>
          </a:p>
        </p:txBody>
      </p:sp>
      <p:pic>
        <p:nvPicPr>
          <p:cNvPr id="226" name="Google Shape;226;p38"/>
          <p:cNvPicPr preferRelativeResize="0"/>
          <p:nvPr/>
        </p:nvPicPr>
        <p:blipFill>
          <a:blip r:embed="rId5">
            <a:alphaModFix/>
          </a:blip>
          <a:stretch>
            <a:fillRect/>
          </a:stretch>
        </p:blipFill>
        <p:spPr>
          <a:xfrm>
            <a:off x="4244550" y="1395538"/>
            <a:ext cx="4594650" cy="258931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128850" y="-78250"/>
            <a:ext cx="8886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Conclusion</a:t>
            </a:r>
            <a:endParaRPr sz="2600"/>
          </a:p>
        </p:txBody>
      </p:sp>
      <p:sp>
        <p:nvSpPr>
          <p:cNvPr id="237" name="Google Shape;237;p40"/>
          <p:cNvSpPr txBox="1"/>
          <p:nvPr>
            <p:ph idx="1" type="body"/>
          </p:nvPr>
        </p:nvSpPr>
        <p:spPr>
          <a:xfrm>
            <a:off x="241075" y="951800"/>
            <a:ext cx="3553800" cy="345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Using efficient network architecture and design</a:t>
            </a:r>
            <a:endParaRPr/>
          </a:p>
          <a:p>
            <a:pPr indent="-330200" lvl="0" marL="457200" rtl="0" algn="l">
              <a:spcBef>
                <a:spcPts val="0"/>
              </a:spcBef>
              <a:spcAft>
                <a:spcPts val="0"/>
              </a:spcAft>
              <a:buSzPts val="1600"/>
              <a:buChar char="-"/>
            </a:pPr>
            <a:r>
              <a:rPr lang="en"/>
              <a:t>Combining multiple compression methods yield good performance</a:t>
            </a:r>
            <a:endParaRPr/>
          </a:p>
          <a:p>
            <a:pPr indent="-330200" lvl="0" marL="457200" rtl="0" algn="l">
              <a:spcBef>
                <a:spcPts val="0"/>
              </a:spcBef>
              <a:spcAft>
                <a:spcPts val="0"/>
              </a:spcAft>
              <a:buSzPts val="1600"/>
              <a:buChar char="-"/>
            </a:pPr>
            <a:r>
              <a:rPr lang="en"/>
              <a:t>Hardware designed for efficient deep networks </a:t>
            </a:r>
            <a:endParaRPr/>
          </a:p>
          <a:p>
            <a:pPr indent="-330200" lvl="0" marL="457200" rtl="0" algn="l">
              <a:spcBef>
                <a:spcPts val="0"/>
              </a:spcBef>
              <a:spcAft>
                <a:spcPts val="0"/>
              </a:spcAft>
              <a:buSzPts val="1600"/>
              <a:buChar char="-"/>
            </a:pPr>
            <a:r>
              <a:rPr lang="en"/>
              <a:t>Going towards leaner, greener algorithms...</a:t>
            </a:r>
            <a:endParaRPr/>
          </a:p>
        </p:txBody>
      </p:sp>
      <p:sp>
        <p:nvSpPr>
          <p:cNvPr id="238" name="Google Shape;238;p40"/>
          <p:cNvSpPr txBox="1"/>
          <p:nvPr/>
        </p:nvSpPr>
        <p:spPr>
          <a:xfrm>
            <a:off x="1997125" y="4702925"/>
            <a:ext cx="5372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Google Sans"/>
                <a:ea typeface="Google Sans"/>
                <a:cs typeface="Google Sans"/>
                <a:sym typeface="Google Sans"/>
              </a:rPr>
              <a:t>https://news.mit.edu/2020/shrinking-deep-learning-carbon-footprint-0807</a:t>
            </a:r>
            <a:endParaRPr sz="900">
              <a:latin typeface="Google Sans"/>
              <a:ea typeface="Google Sans"/>
              <a:cs typeface="Google Sans"/>
              <a:sym typeface="Google Sans"/>
            </a:endParaRPr>
          </a:p>
        </p:txBody>
      </p:sp>
      <p:pic>
        <p:nvPicPr>
          <p:cNvPr id="239" name="Google Shape;239;p40"/>
          <p:cNvPicPr preferRelativeResize="0"/>
          <p:nvPr/>
        </p:nvPicPr>
        <p:blipFill>
          <a:blip r:embed="rId3">
            <a:alphaModFix/>
          </a:blip>
          <a:stretch>
            <a:fillRect/>
          </a:stretch>
        </p:blipFill>
        <p:spPr>
          <a:xfrm>
            <a:off x="3771900" y="1332575"/>
            <a:ext cx="5372099" cy="1488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45" name="Google Shape;245;p41"/>
          <p:cNvSpPr txBox="1"/>
          <p:nvPr>
            <p:ph idx="1" type="body"/>
          </p:nvPr>
        </p:nvSpPr>
        <p:spPr>
          <a:xfrm>
            <a:off x="228575" y="1389600"/>
            <a:ext cx="4137600" cy="3179400"/>
          </a:xfrm>
          <a:prstGeom prst="rect">
            <a:avLst/>
          </a:prstGeom>
        </p:spPr>
        <p:txBody>
          <a:bodyPr anchorCtr="0" anchor="t" bIns="91425" lIns="91425" spcFirstLastPara="1" rIns="91425" wrap="square" tIns="91425">
            <a:noAutofit/>
          </a:bodyPr>
          <a:lstStyle/>
          <a:p>
            <a:pPr indent="0" lvl="0" marL="342900" rtl="0" algn="l">
              <a:lnSpc>
                <a:spcPct val="150000"/>
              </a:lnSpc>
              <a:spcBef>
                <a:spcPts val="0"/>
              </a:spcBef>
              <a:spcAft>
                <a:spcPts val="0"/>
              </a:spcAft>
              <a:buClr>
                <a:schemeClr val="dk1"/>
              </a:buClr>
              <a:buSzPts val="1100"/>
              <a:buFont typeface="Arial"/>
              <a:buNone/>
            </a:pPr>
            <a:r>
              <a:rPr b="1" lang="en" sz="1400">
                <a:solidFill>
                  <a:srgbClr val="555555"/>
                </a:solidFill>
                <a:latin typeface="Arial"/>
                <a:ea typeface="Arial"/>
                <a:cs typeface="Arial"/>
                <a:sym typeface="Arial"/>
              </a:rPr>
              <a:t>Q: How does Pruning and Quantization help to reduce the model size?</a:t>
            </a:r>
            <a:endParaRPr b="1" sz="1400">
              <a:solidFill>
                <a:srgbClr val="555555"/>
              </a:solidFill>
              <a:latin typeface="Arial"/>
              <a:ea typeface="Arial"/>
              <a:cs typeface="Arial"/>
              <a:sym typeface="Arial"/>
            </a:endParaRPr>
          </a:p>
          <a:p>
            <a:pPr indent="0" lvl="0" marL="342900" rtl="0" algn="l">
              <a:lnSpc>
                <a:spcPct val="150000"/>
              </a:lnSpc>
              <a:spcBef>
                <a:spcPts val="0"/>
              </a:spcBef>
              <a:spcAft>
                <a:spcPts val="0"/>
              </a:spcAft>
              <a:buClr>
                <a:schemeClr val="dk1"/>
              </a:buClr>
              <a:buSzPts val="1100"/>
              <a:buFont typeface="Arial"/>
              <a:buNone/>
            </a:pPr>
            <a:r>
              <a:rPr lang="en" sz="1400">
                <a:solidFill>
                  <a:srgbClr val="555555"/>
                </a:solidFill>
                <a:latin typeface="Arial"/>
                <a:ea typeface="Arial"/>
                <a:cs typeface="Arial"/>
                <a:sym typeface="Arial"/>
              </a:rPr>
              <a:t>A: Pruning does sparsifying the weights/neurons to zero values. In Quantization the weights are represented using reduced bits like int8 instead of float32. So the size of the model is reduced by reducing the parameter count and its representation.</a:t>
            </a:r>
            <a:endParaRPr sz="1400">
              <a:solidFill>
                <a:srgbClr val="555555"/>
              </a:solidFill>
              <a:latin typeface="Arial"/>
              <a:ea typeface="Arial"/>
              <a:cs typeface="Arial"/>
              <a:sym typeface="Arial"/>
            </a:endParaRPr>
          </a:p>
          <a:p>
            <a:pPr indent="0" lvl="0" marL="0" rtl="0" algn="l">
              <a:spcBef>
                <a:spcPts val="0"/>
              </a:spcBef>
              <a:spcAft>
                <a:spcPts val="1200"/>
              </a:spcAft>
              <a:buNone/>
            </a:pPr>
            <a:r>
              <a:t/>
            </a:r>
            <a:endParaRPr/>
          </a:p>
        </p:txBody>
      </p:sp>
      <p:sp>
        <p:nvSpPr>
          <p:cNvPr id="246" name="Google Shape;246;p41"/>
          <p:cNvSpPr txBox="1"/>
          <p:nvPr>
            <p:ph idx="1" type="body"/>
          </p:nvPr>
        </p:nvSpPr>
        <p:spPr>
          <a:xfrm>
            <a:off x="4765950" y="1389600"/>
            <a:ext cx="4137600" cy="3179400"/>
          </a:xfrm>
          <a:prstGeom prst="rect">
            <a:avLst/>
          </a:prstGeom>
        </p:spPr>
        <p:txBody>
          <a:bodyPr anchorCtr="0" anchor="t" bIns="91425" lIns="91425" spcFirstLastPara="1" rIns="91425" wrap="square" tIns="91425">
            <a:noAutofit/>
          </a:bodyPr>
          <a:lstStyle/>
          <a:p>
            <a:pPr indent="0" lvl="0" marL="342900" rtl="0" algn="l">
              <a:lnSpc>
                <a:spcPct val="150000"/>
              </a:lnSpc>
              <a:spcBef>
                <a:spcPts val="0"/>
              </a:spcBef>
              <a:spcAft>
                <a:spcPts val="0"/>
              </a:spcAft>
              <a:buClr>
                <a:schemeClr val="dk1"/>
              </a:buClr>
              <a:buSzPts val="1100"/>
              <a:buFont typeface="Arial"/>
              <a:buNone/>
            </a:pPr>
            <a:r>
              <a:rPr b="1" lang="en" sz="1400">
                <a:solidFill>
                  <a:srgbClr val="555555"/>
                </a:solidFill>
                <a:latin typeface="Arial"/>
                <a:ea typeface="Arial"/>
                <a:cs typeface="Arial"/>
                <a:sym typeface="Arial"/>
              </a:rPr>
              <a:t>Q: What is Knowledge Distillation and how does it work?</a:t>
            </a:r>
            <a:endParaRPr b="1" sz="1400">
              <a:solidFill>
                <a:srgbClr val="555555"/>
              </a:solidFill>
              <a:latin typeface="Arial"/>
              <a:ea typeface="Arial"/>
              <a:cs typeface="Arial"/>
              <a:sym typeface="Arial"/>
            </a:endParaRPr>
          </a:p>
          <a:p>
            <a:pPr indent="0" lvl="0" marL="342900" rtl="0" algn="l">
              <a:lnSpc>
                <a:spcPct val="150000"/>
              </a:lnSpc>
              <a:spcBef>
                <a:spcPts val="0"/>
              </a:spcBef>
              <a:spcAft>
                <a:spcPts val="0"/>
              </a:spcAft>
              <a:buClr>
                <a:schemeClr val="dk1"/>
              </a:buClr>
              <a:buSzPts val="1100"/>
              <a:buFont typeface="Arial"/>
              <a:buNone/>
            </a:pPr>
            <a:r>
              <a:rPr lang="en" sz="1400">
                <a:solidFill>
                  <a:srgbClr val="555555"/>
                </a:solidFill>
                <a:latin typeface="Arial"/>
                <a:ea typeface="Arial"/>
                <a:cs typeface="Arial"/>
                <a:sym typeface="Arial"/>
              </a:rPr>
              <a:t>A: In knowledge distillation, a large pre-trained teacher model distills its knowledge to the smaller student model. The teacher network's predictions are given as inputs to the student model during training to optimize along with the hard ground truth labels. This helps the student network to mimic the teacher and produce improved performance.</a:t>
            </a:r>
            <a:endParaRPr sz="1100">
              <a:solidFill>
                <a:schemeClr val="dk1"/>
              </a:solidFill>
              <a:latin typeface="Arial"/>
              <a:ea typeface="Arial"/>
              <a:cs typeface="Arial"/>
              <a:sym typeface="Arial"/>
            </a:endParaRPr>
          </a:p>
          <a:p>
            <a:pPr indent="0" lvl="0" marL="0" rtl="0" algn="l">
              <a:spcBef>
                <a:spcPts val="0"/>
              </a:spcBef>
              <a:spcAft>
                <a:spcPts val="1200"/>
              </a:spcAft>
              <a:buNone/>
            </a:pPr>
            <a:r>
              <a:t/>
            </a:r>
            <a:endParaRPr sz="1400">
              <a:solidFill>
                <a:srgbClr val="555555"/>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518150" y="886000"/>
            <a:ext cx="7304700" cy="257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500"/>
          </a:p>
          <a:p>
            <a:pPr indent="-323850" lvl="0" marL="457200" rtl="0" algn="l">
              <a:spcBef>
                <a:spcPts val="0"/>
              </a:spcBef>
              <a:spcAft>
                <a:spcPts val="0"/>
              </a:spcAft>
              <a:buSzPts val="1500"/>
              <a:buChar char="●"/>
            </a:pPr>
            <a:r>
              <a:rPr lang="en" sz="1500" u="sng">
                <a:solidFill>
                  <a:schemeClr val="hlink"/>
                </a:solidFill>
                <a:hlinkClick r:id="rId3"/>
              </a:rPr>
              <a:t>https://towardsdatascience.com/how-to-compress-a-neural-network-427e8dddcc34</a:t>
            </a:r>
            <a:endParaRPr sz="1500"/>
          </a:p>
          <a:p>
            <a:pPr indent="-323850" lvl="0" marL="457200" rtl="0" algn="l">
              <a:spcBef>
                <a:spcPts val="0"/>
              </a:spcBef>
              <a:spcAft>
                <a:spcPts val="0"/>
              </a:spcAft>
              <a:buSzPts val="1500"/>
              <a:buChar char="●"/>
            </a:pPr>
            <a:r>
              <a:rPr lang="en" sz="1500" u="sng">
                <a:solidFill>
                  <a:schemeClr val="hlink"/>
                </a:solidFill>
                <a:hlinkClick r:id="rId4"/>
              </a:rPr>
              <a:t>https://towardsdatascience.com/model-compression-needs-and-importance-6e5913996e1</a:t>
            </a:r>
            <a:endParaRPr sz="1500"/>
          </a:p>
          <a:p>
            <a:pPr indent="-323850" lvl="0" marL="457200" rtl="0" algn="l">
              <a:spcBef>
                <a:spcPts val="0"/>
              </a:spcBef>
              <a:spcAft>
                <a:spcPts val="0"/>
              </a:spcAft>
              <a:buSzPts val="1500"/>
              <a:buChar char="●"/>
            </a:pPr>
            <a:r>
              <a:rPr lang="en" sz="1500" u="sng">
                <a:solidFill>
                  <a:schemeClr val="hlink"/>
                </a:solidFill>
                <a:hlinkClick r:id="rId5"/>
              </a:rPr>
              <a:t>https://heartbeat.comet.ml/deep-learning-has-a-size-problem-ea601304cd8</a:t>
            </a:r>
            <a:endParaRPr sz="1500"/>
          </a:p>
          <a:p>
            <a:pPr indent="-323850" lvl="0" marL="457200" rtl="0" algn="l">
              <a:spcBef>
                <a:spcPts val="0"/>
              </a:spcBef>
              <a:spcAft>
                <a:spcPts val="0"/>
              </a:spcAft>
              <a:buSzPts val="1500"/>
              <a:buChar char="●"/>
            </a:pPr>
            <a:r>
              <a:rPr lang="en" sz="1500" u="sng">
                <a:solidFill>
                  <a:schemeClr val="hlink"/>
                </a:solidFill>
                <a:hlinkClick r:id="rId6"/>
              </a:rPr>
              <a:t>https://www.technologyreview.com/2019/06/06/239031/training-a-single-ai-model-can-emit-as-much-carbon-as-five-cars-in-their-lifetimes/</a:t>
            </a:r>
            <a:endParaRPr sz="1500"/>
          </a:p>
          <a:p>
            <a:pPr indent="-323850" lvl="0" marL="457200" rtl="0" algn="l">
              <a:spcBef>
                <a:spcPts val="0"/>
              </a:spcBef>
              <a:spcAft>
                <a:spcPts val="0"/>
              </a:spcAft>
              <a:buSzPts val="1500"/>
              <a:buChar char="●"/>
            </a:pPr>
            <a:r>
              <a:rPr lang="en" sz="1500" u="sng">
                <a:solidFill>
                  <a:schemeClr val="hlink"/>
                </a:solidFill>
                <a:hlinkClick r:id="rId7"/>
              </a:rPr>
              <a:t>https://news.mit.edu/2020/shrinking-deep-learning-carbon-footprint-0807</a:t>
            </a:r>
            <a:endParaRPr sz="1500"/>
          </a:p>
          <a:p>
            <a:pPr indent="-323850" lvl="0" marL="457200" rtl="0" algn="l">
              <a:spcBef>
                <a:spcPts val="0"/>
              </a:spcBef>
              <a:spcAft>
                <a:spcPts val="0"/>
              </a:spcAft>
              <a:buSzPts val="1500"/>
              <a:buChar char="●"/>
            </a:pPr>
            <a:r>
              <a:rPr lang="en" sz="1500" u="sng">
                <a:solidFill>
                  <a:schemeClr val="hlink"/>
                </a:solidFill>
                <a:hlinkClick r:id="rId8"/>
              </a:rPr>
              <a:t>https://www.humanizing-ai.com/model-compression.html</a:t>
            </a:r>
            <a:endParaRPr sz="1500"/>
          </a:p>
          <a:p>
            <a:pPr indent="0" lvl="0" marL="457200" rtl="0" algn="l">
              <a:spcBef>
                <a:spcPts val="0"/>
              </a:spcBef>
              <a:spcAft>
                <a:spcPts val="0"/>
              </a:spcAft>
              <a:buNone/>
            </a:pPr>
            <a:r>
              <a:t/>
            </a:r>
            <a:endParaRPr sz="1500"/>
          </a:p>
        </p:txBody>
      </p:sp>
      <p:sp>
        <p:nvSpPr>
          <p:cNvPr id="252" name="Google Shape;252;p42"/>
          <p:cNvSpPr txBox="1"/>
          <p:nvPr>
            <p:ph type="title"/>
          </p:nvPr>
        </p:nvSpPr>
        <p:spPr>
          <a:xfrm>
            <a:off x="822950" y="98550"/>
            <a:ext cx="7304700" cy="85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References:</a:t>
            </a:r>
            <a:endParaRPr sz="2500"/>
          </a:p>
          <a:p>
            <a:pPr indent="0" lvl="0" marL="0" rtl="0" algn="l">
              <a:spcBef>
                <a:spcPts val="0"/>
              </a:spcBef>
              <a:spcAft>
                <a:spcPts val="0"/>
              </a:spcAft>
              <a:buNone/>
            </a:pPr>
            <a:r>
              <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929100" y="978450"/>
            <a:ext cx="3555000" cy="249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latin typeface="Google Sans Medium"/>
                <a:ea typeface="Google Sans Medium"/>
                <a:cs typeface="Google Sans Medium"/>
                <a:sym typeface="Google Sans Medium"/>
              </a:rPr>
              <a:t>Thank You</a:t>
            </a:r>
            <a:endParaRPr sz="2800">
              <a:latin typeface="Google Sans Medium"/>
              <a:ea typeface="Google Sans Medium"/>
              <a:cs typeface="Google Sans Medium"/>
              <a:sym typeface="Google Sans Medium"/>
            </a:endParaRPr>
          </a:p>
        </p:txBody>
      </p:sp>
      <p:pic>
        <p:nvPicPr>
          <p:cNvPr id="258" name="Google Shape;258;p43"/>
          <p:cNvPicPr preferRelativeResize="0"/>
          <p:nvPr/>
        </p:nvPicPr>
        <p:blipFill rotWithShape="1">
          <a:blip r:embed="rId3">
            <a:alphaModFix/>
          </a:blip>
          <a:srcRect b="7192" l="0" r="0" t="7183"/>
          <a:stretch/>
        </p:blipFill>
        <p:spPr>
          <a:xfrm>
            <a:off x="5503150" y="0"/>
            <a:ext cx="3640850" cy="4100250"/>
          </a:xfrm>
          <a:prstGeom prst="rect">
            <a:avLst/>
          </a:prstGeom>
          <a:noFill/>
          <a:ln>
            <a:noFill/>
          </a:ln>
        </p:spPr>
      </p:pic>
      <p:pic>
        <p:nvPicPr>
          <p:cNvPr descr="Google Shape;591;p28" id="259" name="Google Shape;259;p43"/>
          <p:cNvPicPr preferRelativeResize="0"/>
          <p:nvPr/>
        </p:nvPicPr>
        <p:blipFill rotWithShape="1">
          <a:blip r:embed="rId4">
            <a:alphaModFix/>
          </a:blip>
          <a:srcRect b="0" l="0" r="0" t="0"/>
          <a:stretch/>
        </p:blipFill>
        <p:spPr>
          <a:xfrm>
            <a:off x="5588000" y="4237041"/>
            <a:ext cx="367324" cy="367324"/>
          </a:xfrm>
          <a:prstGeom prst="rect">
            <a:avLst/>
          </a:prstGeom>
          <a:noFill/>
          <a:ln>
            <a:noFill/>
          </a:ln>
        </p:spPr>
      </p:pic>
      <p:pic>
        <p:nvPicPr>
          <p:cNvPr id="260" name="Google Shape;260;p43"/>
          <p:cNvPicPr preferRelativeResize="0"/>
          <p:nvPr/>
        </p:nvPicPr>
        <p:blipFill>
          <a:blip r:embed="rId5">
            <a:alphaModFix/>
          </a:blip>
          <a:stretch>
            <a:fillRect/>
          </a:stretch>
        </p:blipFill>
        <p:spPr>
          <a:xfrm>
            <a:off x="5587996" y="4741171"/>
            <a:ext cx="367325" cy="367325"/>
          </a:xfrm>
          <a:prstGeom prst="rect">
            <a:avLst/>
          </a:prstGeom>
          <a:noFill/>
          <a:ln>
            <a:noFill/>
          </a:ln>
        </p:spPr>
      </p:pic>
      <p:sp>
        <p:nvSpPr>
          <p:cNvPr id="261" name="Google Shape;261;p43"/>
          <p:cNvSpPr txBox="1"/>
          <p:nvPr/>
        </p:nvSpPr>
        <p:spPr>
          <a:xfrm>
            <a:off x="6195050" y="4680575"/>
            <a:ext cx="27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Sriranjani Ramakrishnan</a:t>
            </a:r>
            <a:endParaRPr>
              <a:latin typeface="Google Sans"/>
              <a:ea typeface="Google Sans"/>
              <a:cs typeface="Google Sans"/>
              <a:sym typeface="Google Sans"/>
            </a:endParaRPr>
          </a:p>
        </p:txBody>
      </p:sp>
      <p:sp>
        <p:nvSpPr>
          <p:cNvPr id="262" name="Google Shape;262;p43"/>
          <p:cNvSpPr txBox="1"/>
          <p:nvPr/>
        </p:nvSpPr>
        <p:spPr>
          <a:xfrm>
            <a:off x="6195050" y="4220613"/>
            <a:ext cx="27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@sriran_ramkrish</a:t>
            </a:r>
            <a:endParaRPr>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440550" y="191925"/>
            <a:ext cx="8262900" cy="5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Increasing Size of Neural Networks models </a:t>
            </a:r>
            <a:endParaRPr/>
          </a:p>
        </p:txBody>
      </p:sp>
      <p:pic>
        <p:nvPicPr>
          <p:cNvPr id="88" name="Google Shape;88;p18"/>
          <p:cNvPicPr preferRelativeResize="0"/>
          <p:nvPr/>
        </p:nvPicPr>
        <p:blipFill>
          <a:blip r:embed="rId3">
            <a:alphaModFix/>
          </a:blip>
          <a:stretch>
            <a:fillRect/>
          </a:stretch>
        </p:blipFill>
        <p:spPr>
          <a:xfrm>
            <a:off x="1479713" y="874997"/>
            <a:ext cx="6184576" cy="3480728"/>
          </a:xfrm>
          <a:prstGeom prst="rect">
            <a:avLst/>
          </a:prstGeom>
          <a:noFill/>
          <a:ln>
            <a:noFill/>
          </a:ln>
        </p:spPr>
      </p:pic>
      <p:sp>
        <p:nvSpPr>
          <p:cNvPr id="89" name="Google Shape;89;p18"/>
          <p:cNvSpPr txBox="1"/>
          <p:nvPr/>
        </p:nvSpPr>
        <p:spPr>
          <a:xfrm>
            <a:off x="1839200" y="4497000"/>
            <a:ext cx="6340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ImageSource: </a:t>
            </a:r>
            <a:r>
              <a:rPr lang="en" sz="1000" u="sng">
                <a:solidFill>
                  <a:schemeClr val="dk1"/>
                </a:solidFill>
                <a:latin typeface="Calibri"/>
                <a:ea typeface="Calibri"/>
                <a:cs typeface="Calibri"/>
                <a:sym typeface="Calibri"/>
                <a:hlinkClick r:id="rId4">
                  <a:extLst>
                    <a:ext uri="{A12FA001-AC4F-418D-AE19-62706E023703}">
                      <ahyp:hlinkClr val="tx"/>
                    </a:ext>
                  </a:extLst>
                </a:hlinkClick>
              </a:rPr>
              <a:t>https://www.microsoft.com/en-us/research/blog/turing-nlg-a-17-billion-parameter-language-model-by-microsoft/</a:t>
            </a:r>
            <a:endParaRPr/>
          </a:p>
        </p:txBody>
      </p:sp>
      <p:sp>
        <p:nvSpPr>
          <p:cNvPr id="90" name="Google Shape;90;p18"/>
          <p:cNvSpPr txBox="1"/>
          <p:nvPr/>
        </p:nvSpPr>
        <p:spPr>
          <a:xfrm>
            <a:off x="6928801" y="1764116"/>
            <a:ext cx="22152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a:solidFill>
                  <a:srgbClr val="FF0000"/>
                </a:solidFill>
                <a:latin typeface="Google Sans"/>
                <a:ea typeface="Google Sans"/>
                <a:cs typeface="Google Sans"/>
                <a:sym typeface="Google Sans"/>
              </a:rPr>
              <a:t>T5: 11B</a:t>
            </a:r>
            <a:endParaRPr>
              <a:latin typeface="Google Sans"/>
              <a:ea typeface="Google Sans"/>
              <a:cs typeface="Google Sans"/>
              <a:sym typeface="Google Sans"/>
            </a:endParaRPr>
          </a:p>
          <a:p>
            <a:pPr indent="0" lvl="0" marL="0" marR="0" rtl="0" algn="l">
              <a:spcBef>
                <a:spcPts val="0"/>
              </a:spcBef>
              <a:spcAft>
                <a:spcPts val="0"/>
              </a:spcAft>
              <a:buNone/>
            </a:pPr>
            <a:r>
              <a:rPr lang="en">
                <a:solidFill>
                  <a:srgbClr val="FF0000"/>
                </a:solidFill>
                <a:latin typeface="Google Sans"/>
                <a:ea typeface="Google Sans"/>
                <a:cs typeface="Google Sans"/>
                <a:sym typeface="Google Sans"/>
              </a:rPr>
              <a:t>T-NLG: 17B</a:t>
            </a:r>
            <a:endParaRPr>
              <a:latin typeface="Google Sans"/>
              <a:ea typeface="Google Sans"/>
              <a:cs typeface="Google Sans"/>
              <a:sym typeface="Google Sans"/>
            </a:endParaRPr>
          </a:p>
          <a:p>
            <a:pPr indent="0" lvl="0" marL="0" marR="0" rtl="0" algn="l">
              <a:spcBef>
                <a:spcPts val="0"/>
              </a:spcBef>
              <a:spcAft>
                <a:spcPts val="0"/>
              </a:spcAft>
              <a:buNone/>
            </a:pPr>
            <a:r>
              <a:rPr lang="en">
                <a:solidFill>
                  <a:srgbClr val="FF0000"/>
                </a:solidFill>
                <a:latin typeface="Google Sans"/>
                <a:ea typeface="Google Sans"/>
                <a:cs typeface="Google Sans"/>
                <a:sym typeface="Google Sans"/>
              </a:rPr>
              <a:t>GPT3: 175B</a:t>
            </a:r>
            <a:endParaRPr>
              <a:latin typeface="Google Sans"/>
              <a:ea typeface="Google Sans"/>
              <a:cs typeface="Google Sans"/>
              <a:sym typeface="Google Sans"/>
            </a:endParaRPr>
          </a:p>
          <a:p>
            <a:pPr indent="0" lvl="0" marL="0" marR="0" rtl="0" algn="l">
              <a:spcBef>
                <a:spcPts val="0"/>
              </a:spcBef>
              <a:spcAft>
                <a:spcPts val="0"/>
              </a:spcAft>
              <a:buNone/>
            </a:pPr>
            <a:r>
              <a:rPr lang="en">
                <a:solidFill>
                  <a:srgbClr val="FF0000"/>
                </a:solidFill>
                <a:latin typeface="Google Sans"/>
                <a:ea typeface="Google Sans"/>
                <a:cs typeface="Google Sans"/>
                <a:sym typeface="Google Sans"/>
              </a:rPr>
              <a:t>GShard – 600B – 1T</a:t>
            </a:r>
            <a:endParaRPr>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45925" y="129575"/>
            <a:ext cx="82629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Increasing Carbon FootPrint</a:t>
            </a:r>
            <a:endParaRPr/>
          </a:p>
        </p:txBody>
      </p:sp>
      <p:pic>
        <p:nvPicPr>
          <p:cNvPr id="96" name="Google Shape;96;p19"/>
          <p:cNvPicPr preferRelativeResize="0"/>
          <p:nvPr/>
        </p:nvPicPr>
        <p:blipFill>
          <a:blip r:embed="rId3">
            <a:alphaModFix/>
          </a:blip>
          <a:stretch>
            <a:fillRect/>
          </a:stretch>
        </p:blipFill>
        <p:spPr>
          <a:xfrm>
            <a:off x="1510350" y="525700"/>
            <a:ext cx="5734050" cy="3867150"/>
          </a:xfrm>
          <a:prstGeom prst="rect">
            <a:avLst/>
          </a:prstGeom>
          <a:noFill/>
          <a:ln>
            <a:noFill/>
          </a:ln>
        </p:spPr>
      </p:pic>
      <p:sp>
        <p:nvSpPr>
          <p:cNvPr id="97" name="Google Shape;97;p19"/>
          <p:cNvSpPr txBox="1"/>
          <p:nvPr/>
        </p:nvSpPr>
        <p:spPr>
          <a:xfrm>
            <a:off x="1510350" y="4536650"/>
            <a:ext cx="7512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Google Sans"/>
                <a:ea typeface="Google Sans"/>
                <a:cs typeface="Google Sans"/>
                <a:sym typeface="Google Sans"/>
              </a:rPr>
              <a:t>Image Source: </a:t>
            </a:r>
            <a:r>
              <a:rPr lang="en" sz="900" u="sng">
                <a:solidFill>
                  <a:schemeClr val="hlink"/>
                </a:solidFill>
                <a:latin typeface="Google Sans"/>
                <a:ea typeface="Google Sans"/>
                <a:cs typeface="Google Sans"/>
                <a:sym typeface="Google Sans"/>
                <a:hlinkClick r:id="rId4"/>
              </a:rPr>
              <a:t>https://www.technologyreview.com/2019/06/06/239031/training-a-single-ai-model-can-emit-as-much-carbon-as-five-cars-in-their-lifetimes/</a:t>
            </a:r>
            <a:endParaRPr sz="900">
              <a:latin typeface="Google Sans"/>
              <a:ea typeface="Google Sans"/>
              <a:cs typeface="Google Sans"/>
              <a:sym typeface="Google Sans"/>
            </a:endParaRPr>
          </a:p>
          <a:p>
            <a:pPr indent="0" lvl="0" marL="0" rtl="0" algn="l">
              <a:spcBef>
                <a:spcPts val="0"/>
              </a:spcBef>
              <a:spcAft>
                <a:spcPts val="0"/>
              </a:spcAft>
              <a:buNone/>
            </a:pPr>
            <a:r>
              <a:t/>
            </a:r>
            <a:endParaRPr sz="900">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152400" y="88025"/>
            <a:ext cx="8262900" cy="74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Increasing Carbon FootPrint</a:t>
            </a:r>
            <a:endParaRPr/>
          </a:p>
        </p:txBody>
      </p:sp>
      <p:pic>
        <p:nvPicPr>
          <p:cNvPr id="103" name="Google Shape;103;p20"/>
          <p:cNvPicPr preferRelativeResize="0"/>
          <p:nvPr/>
        </p:nvPicPr>
        <p:blipFill>
          <a:blip r:embed="rId3">
            <a:alphaModFix/>
          </a:blip>
          <a:stretch>
            <a:fillRect/>
          </a:stretch>
        </p:blipFill>
        <p:spPr>
          <a:xfrm>
            <a:off x="994075" y="1214438"/>
            <a:ext cx="7505700" cy="2714625"/>
          </a:xfrm>
          <a:prstGeom prst="rect">
            <a:avLst/>
          </a:prstGeom>
          <a:noFill/>
          <a:ln>
            <a:noFill/>
          </a:ln>
        </p:spPr>
      </p:pic>
      <p:sp>
        <p:nvSpPr>
          <p:cNvPr id="104" name="Google Shape;104;p20"/>
          <p:cNvSpPr txBox="1"/>
          <p:nvPr/>
        </p:nvSpPr>
        <p:spPr>
          <a:xfrm>
            <a:off x="1479175" y="4306100"/>
            <a:ext cx="7512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Google Sans"/>
                <a:ea typeface="Google Sans"/>
                <a:cs typeface="Google Sans"/>
                <a:sym typeface="Google Sans"/>
              </a:rPr>
              <a:t>Image Source: </a:t>
            </a:r>
            <a:r>
              <a:rPr lang="en" sz="900" u="sng">
                <a:solidFill>
                  <a:schemeClr val="hlink"/>
                </a:solidFill>
                <a:latin typeface="Google Sans"/>
                <a:ea typeface="Google Sans"/>
                <a:cs typeface="Google Sans"/>
                <a:sym typeface="Google Sans"/>
                <a:hlinkClick r:id="rId4"/>
              </a:rPr>
              <a:t>https://www.technologyreview.com/2019/06/06/239031/training-a-single-ai-model-can-emit-as-much-carbon-as-five-cars-in-their-lifetimes/</a:t>
            </a:r>
            <a:endParaRPr sz="900">
              <a:latin typeface="Google Sans"/>
              <a:ea typeface="Google Sans"/>
              <a:cs typeface="Google Sans"/>
              <a:sym typeface="Google Sans"/>
            </a:endParaRPr>
          </a:p>
          <a:p>
            <a:pPr indent="0" lvl="0" marL="0" rtl="0" algn="l">
              <a:spcBef>
                <a:spcPts val="0"/>
              </a:spcBef>
              <a:spcAft>
                <a:spcPts val="0"/>
              </a:spcAft>
              <a:buNone/>
            </a:pPr>
            <a:r>
              <a:t/>
            </a:r>
            <a:endParaRPr sz="900">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176625" y="68575"/>
            <a:ext cx="8886300" cy="77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Resource constraints on moving towards edge devices</a:t>
            </a:r>
            <a:endParaRPr sz="2600"/>
          </a:p>
        </p:txBody>
      </p:sp>
      <p:sp>
        <p:nvSpPr>
          <p:cNvPr id="110" name="Google Shape;110;p21"/>
          <p:cNvSpPr txBox="1"/>
          <p:nvPr>
            <p:ph idx="1" type="body"/>
          </p:nvPr>
        </p:nvSpPr>
        <p:spPr>
          <a:xfrm>
            <a:off x="467550" y="1472725"/>
            <a:ext cx="3244200" cy="317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Memory</a:t>
            </a:r>
            <a:endParaRPr/>
          </a:p>
          <a:p>
            <a:pPr indent="-330200" lvl="0" marL="457200" rtl="0" algn="l">
              <a:spcBef>
                <a:spcPts val="0"/>
              </a:spcBef>
              <a:spcAft>
                <a:spcPts val="0"/>
              </a:spcAft>
              <a:buSzPts val="1600"/>
              <a:buChar char="-"/>
            </a:pPr>
            <a:r>
              <a:rPr lang="en"/>
              <a:t>Latency</a:t>
            </a:r>
            <a:endParaRPr/>
          </a:p>
          <a:p>
            <a:pPr indent="-330200" lvl="0" marL="457200" rtl="0" algn="l">
              <a:spcBef>
                <a:spcPts val="0"/>
              </a:spcBef>
              <a:spcAft>
                <a:spcPts val="0"/>
              </a:spcAft>
              <a:buSzPts val="1600"/>
              <a:buChar char="-"/>
            </a:pPr>
            <a:r>
              <a:rPr lang="en"/>
              <a:t>Power Consumption</a:t>
            </a:r>
            <a:endParaRPr/>
          </a:p>
          <a:p>
            <a:pPr indent="-330200" lvl="0" marL="457200" rtl="0" algn="l">
              <a:spcBef>
                <a:spcPts val="0"/>
              </a:spcBef>
              <a:spcAft>
                <a:spcPts val="0"/>
              </a:spcAft>
              <a:buSzPts val="1600"/>
              <a:buChar char="-"/>
            </a:pPr>
            <a:r>
              <a:rPr lang="en"/>
              <a:t>Bandwidth</a:t>
            </a:r>
            <a:endParaRPr/>
          </a:p>
          <a:p>
            <a:pPr indent="-330200" lvl="0" marL="457200" rtl="0" algn="l">
              <a:spcBef>
                <a:spcPts val="0"/>
              </a:spcBef>
              <a:spcAft>
                <a:spcPts val="0"/>
              </a:spcAft>
              <a:buSzPts val="1600"/>
              <a:buChar char="-"/>
            </a:pPr>
            <a:r>
              <a:rPr lang="en"/>
              <a:t>Privacy</a:t>
            </a:r>
            <a:endParaRPr/>
          </a:p>
        </p:txBody>
      </p:sp>
      <p:pic>
        <p:nvPicPr>
          <p:cNvPr id="111" name="Google Shape;111;p21"/>
          <p:cNvPicPr preferRelativeResize="0"/>
          <p:nvPr/>
        </p:nvPicPr>
        <p:blipFill>
          <a:blip r:embed="rId3">
            <a:alphaModFix/>
          </a:blip>
          <a:stretch>
            <a:fillRect/>
          </a:stretch>
        </p:blipFill>
        <p:spPr>
          <a:xfrm>
            <a:off x="4256825" y="896300"/>
            <a:ext cx="4221300" cy="3755825"/>
          </a:xfrm>
          <a:prstGeom prst="rect">
            <a:avLst/>
          </a:prstGeom>
          <a:noFill/>
          <a:ln>
            <a:noFill/>
          </a:ln>
        </p:spPr>
      </p:pic>
      <p:sp>
        <p:nvSpPr>
          <p:cNvPr id="112" name="Google Shape;112;p21"/>
          <p:cNvSpPr txBox="1"/>
          <p:nvPr/>
        </p:nvSpPr>
        <p:spPr>
          <a:xfrm>
            <a:off x="1655700" y="4600175"/>
            <a:ext cx="502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Google Sans"/>
                <a:ea typeface="Google Sans"/>
                <a:cs typeface="Google Sans"/>
                <a:sym typeface="Google Sans"/>
              </a:rPr>
              <a:t>Image Source: </a:t>
            </a:r>
            <a:r>
              <a:rPr lang="en" sz="1000" u="sng">
                <a:solidFill>
                  <a:schemeClr val="hlink"/>
                </a:solidFill>
                <a:latin typeface="Google Sans"/>
                <a:ea typeface="Google Sans"/>
                <a:cs typeface="Google Sans"/>
                <a:sym typeface="Google Sans"/>
                <a:hlinkClick r:id="rId4"/>
              </a:rPr>
              <a:t>http://isca2016.eecs.umich.edu/wp-content/uploads/2016/07/4A-1.pdf</a:t>
            </a:r>
            <a:endParaRPr sz="1000">
              <a:latin typeface="Google Sans"/>
              <a:ea typeface="Google Sans"/>
              <a:cs typeface="Google Sans"/>
              <a:sym typeface="Google Sans"/>
            </a:endParaRPr>
          </a:p>
          <a:p>
            <a:pPr indent="0" lvl="0" marL="0" rtl="0" algn="l">
              <a:spcBef>
                <a:spcPts val="0"/>
              </a:spcBef>
              <a:spcAft>
                <a:spcPts val="0"/>
              </a:spcAft>
              <a:buNone/>
            </a:pPr>
            <a:r>
              <a:t/>
            </a:r>
            <a:endParaRPr sz="1000">
              <a:latin typeface="Google Sans"/>
              <a:ea typeface="Google Sans"/>
              <a:cs typeface="Google Sans"/>
              <a:sym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 Compressed Neural Networks Perform well?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438500" y="692025"/>
            <a:ext cx="4748650" cy="3740726"/>
          </a:xfrm>
          <a:prstGeom prst="rect">
            <a:avLst/>
          </a:prstGeom>
          <a:noFill/>
          <a:ln>
            <a:noFill/>
          </a:ln>
        </p:spPr>
      </p:pic>
      <p:sp>
        <p:nvSpPr>
          <p:cNvPr id="123" name="Google Shape;123;p23"/>
          <p:cNvSpPr txBox="1"/>
          <p:nvPr/>
        </p:nvSpPr>
        <p:spPr>
          <a:xfrm>
            <a:off x="1051550" y="4626025"/>
            <a:ext cx="669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Google Sans"/>
                <a:ea typeface="Google Sans"/>
                <a:cs typeface="Google Sans"/>
                <a:sym typeface="Google Sans"/>
              </a:rPr>
              <a:t>Image Source: </a:t>
            </a:r>
            <a:r>
              <a:rPr lang="en" sz="900" u="sng">
                <a:solidFill>
                  <a:schemeClr val="hlink"/>
                </a:solidFill>
                <a:latin typeface="Google Sans"/>
                <a:ea typeface="Google Sans"/>
                <a:cs typeface="Google Sans"/>
                <a:sym typeface="Google Sans"/>
                <a:hlinkClick r:id="rId4"/>
              </a:rPr>
              <a:t>https://arxiv.org/pdf/1605.07678.pdf</a:t>
            </a:r>
            <a:endParaRPr sz="900">
              <a:latin typeface="Google Sans"/>
              <a:ea typeface="Google Sans"/>
              <a:cs typeface="Google Sans"/>
              <a:sym typeface="Google Sans"/>
            </a:endParaRPr>
          </a:p>
          <a:p>
            <a:pPr indent="0" lvl="0" marL="0" rtl="0" algn="l">
              <a:spcBef>
                <a:spcPts val="0"/>
              </a:spcBef>
              <a:spcAft>
                <a:spcPts val="0"/>
              </a:spcAft>
              <a:buNone/>
            </a:pPr>
            <a:r>
              <a:rPr lang="en" sz="900">
                <a:solidFill>
                  <a:schemeClr val="dk1"/>
                </a:solidFill>
                <a:latin typeface="Google Sans"/>
                <a:ea typeface="Google Sans"/>
                <a:cs typeface="Google Sans"/>
                <a:sym typeface="Google Sans"/>
              </a:rPr>
              <a:t>Véstias, M. P. (2019). A survey of convolutional neural networks on edge with reconfigurable computing. </a:t>
            </a:r>
            <a:r>
              <a:rPr i="1" lang="en" sz="900">
                <a:solidFill>
                  <a:schemeClr val="dk1"/>
                </a:solidFill>
                <a:latin typeface="Google Sans"/>
                <a:ea typeface="Google Sans"/>
                <a:cs typeface="Google Sans"/>
                <a:sym typeface="Google Sans"/>
              </a:rPr>
              <a:t>Algorithms</a:t>
            </a:r>
            <a:r>
              <a:rPr lang="en" sz="900">
                <a:solidFill>
                  <a:schemeClr val="dk1"/>
                </a:solidFill>
                <a:latin typeface="Google Sans"/>
                <a:ea typeface="Google Sans"/>
                <a:cs typeface="Google Sans"/>
                <a:sym typeface="Google Sans"/>
              </a:rPr>
              <a:t>, </a:t>
            </a:r>
            <a:r>
              <a:rPr i="1" lang="en" sz="900">
                <a:solidFill>
                  <a:schemeClr val="dk1"/>
                </a:solidFill>
                <a:latin typeface="Google Sans"/>
                <a:ea typeface="Google Sans"/>
                <a:cs typeface="Google Sans"/>
                <a:sym typeface="Google Sans"/>
              </a:rPr>
              <a:t>12</a:t>
            </a:r>
            <a:r>
              <a:rPr lang="en" sz="900">
                <a:solidFill>
                  <a:schemeClr val="dk1"/>
                </a:solidFill>
                <a:latin typeface="Google Sans"/>
                <a:ea typeface="Google Sans"/>
                <a:cs typeface="Google Sans"/>
                <a:sym typeface="Google Sans"/>
              </a:rPr>
              <a:t>(8), 154.</a:t>
            </a:r>
            <a:endParaRPr sz="900">
              <a:latin typeface="Google Sans"/>
              <a:ea typeface="Google Sans"/>
              <a:cs typeface="Google Sans"/>
              <a:sym typeface="Google Sans"/>
            </a:endParaRPr>
          </a:p>
        </p:txBody>
      </p:sp>
      <p:pic>
        <p:nvPicPr>
          <p:cNvPr id="124" name="Google Shape;124;p23"/>
          <p:cNvPicPr preferRelativeResize="0"/>
          <p:nvPr/>
        </p:nvPicPr>
        <p:blipFill>
          <a:blip r:embed="rId5">
            <a:alphaModFix/>
          </a:blip>
          <a:stretch>
            <a:fillRect/>
          </a:stretch>
        </p:blipFill>
        <p:spPr>
          <a:xfrm>
            <a:off x="5498875" y="643088"/>
            <a:ext cx="3345875" cy="385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Common Model Compression Techniques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vFest 2021">
  <a:themeElements>
    <a:clrScheme name="Simple Light">
      <a:dk1>
        <a:srgbClr val="000000"/>
      </a:dk1>
      <a:lt1>
        <a:srgbClr val="FFFFFF"/>
      </a:lt1>
      <a:dk2>
        <a:srgbClr val="595959"/>
      </a:dk2>
      <a:lt2>
        <a:srgbClr val="EEEEEE"/>
      </a:lt2>
      <a:accent1>
        <a:srgbClr val="4285F4"/>
      </a:accent1>
      <a:accent2>
        <a:srgbClr val="EA4335"/>
      </a:accent2>
      <a:accent3>
        <a:srgbClr val="FBBC04"/>
      </a:accent3>
      <a:accent4>
        <a:srgbClr val="34A853"/>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