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79" r:id="rId2"/>
    <p:sldId id="257" r:id="rId3"/>
    <p:sldId id="258" r:id="rId4"/>
    <p:sldId id="281" r:id="rId5"/>
    <p:sldId id="259" r:id="rId6"/>
    <p:sldId id="260" r:id="rId7"/>
    <p:sldId id="264" r:id="rId8"/>
    <p:sldId id="282" r:id="rId9"/>
    <p:sldId id="265" r:id="rId10"/>
    <p:sldId id="266" r:id="rId11"/>
    <p:sldId id="271" r:id="rId12"/>
    <p:sldId id="270" r:id="rId13"/>
    <p:sldId id="272" r:id="rId14"/>
    <p:sldId id="267" r:id="rId15"/>
    <p:sldId id="280" r:id="rId16"/>
    <p:sldId id="284" r:id="rId17"/>
    <p:sldId id="275" r:id="rId18"/>
    <p:sldId id="276" r:id="rId19"/>
    <p:sldId id="261" r:id="rId20"/>
    <p:sldId id="262" r:id="rId21"/>
    <p:sldId id="274" r:id="rId22"/>
    <p:sldId id="285" r:id="rId23"/>
    <p:sldId id="286" r:id="rId24"/>
    <p:sldId id="287" r:id="rId25"/>
    <p:sldId id="288" r:id="rId26"/>
    <p:sldId id="283" r:id="rId27"/>
    <p:sldId id="273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A3E4"/>
    <a:srgbClr val="00CCFF"/>
    <a:srgbClr val="0D0DFB"/>
    <a:srgbClr val="0066FF"/>
    <a:srgbClr val="FF6600"/>
    <a:srgbClr val="B4571E"/>
    <a:srgbClr val="C4120E"/>
    <a:srgbClr val="3814B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642" autoAdjust="0"/>
  </p:normalViewPr>
  <p:slideViewPr>
    <p:cSldViewPr>
      <p:cViewPr>
        <p:scale>
          <a:sx n="70" d="100"/>
          <a:sy n="70" d="100"/>
        </p:scale>
        <p:origin x="-4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4A-8358-4840-98A8-1E5D1C1EBC3C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41E4-09F0-4FDA-9DE3-A2F5F5521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4A-8358-4840-98A8-1E5D1C1EBC3C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41E4-09F0-4FDA-9DE3-A2F5F5521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BE2C4A-8358-4840-98A8-1E5D1C1EBC3C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6341E4-09F0-4FDA-9DE3-A2F5F5521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4BE2C4A-8358-4840-98A8-1E5D1C1EBC3C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6341E4-09F0-4FDA-9DE3-A2F5F5521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4A-8358-4840-98A8-1E5D1C1EBC3C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41E4-09F0-4FDA-9DE3-A2F5F5521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4A-8358-4840-98A8-1E5D1C1EBC3C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41E4-09F0-4FDA-9DE3-A2F5F5521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BE2C4A-8358-4840-98A8-1E5D1C1EBC3C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6341E4-09F0-4FDA-9DE3-A2F5F5521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2C4A-8358-4840-98A8-1E5D1C1EBC3C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341E4-09F0-4FDA-9DE3-A2F5F5521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4BE2C4A-8358-4840-98A8-1E5D1C1EBC3C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6341E4-09F0-4FDA-9DE3-A2F5F5521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BE2C4A-8358-4840-98A8-1E5D1C1EBC3C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6341E4-09F0-4FDA-9DE3-A2F5F55214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4BE2C4A-8358-4840-98A8-1E5D1C1EBC3C}" type="datetimeFigureOut">
              <a:rPr lang="en-US" smtClean="0"/>
              <a:pPr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6341E4-09F0-4FDA-9DE3-A2F5F5521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66800" y="609600"/>
            <a:ext cx="6781800" cy="413287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normalizeH="0" baseline="0" noProof="0" dirty="0" smtClean="0">
                <a:ln w="1905"/>
                <a:solidFill>
                  <a:srgbClr val="12A3E4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IMPORTANCE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u="none" strike="noStrike" kern="1200" normalizeH="0" baseline="0" noProof="0" dirty="0" smtClean="0">
                <a:ln w="1905"/>
                <a:solidFill>
                  <a:srgbClr val="12A3E4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APTITUDE</a:t>
            </a:r>
            <a:r>
              <a:rPr kumimoji="0" lang="en-US" sz="8000" b="1" i="0" u="none" strike="noStrike" kern="1200" normalizeH="0" baseline="0" noProof="0" dirty="0" smtClean="0">
                <a:ln w="1905"/>
                <a:solidFill>
                  <a:srgbClr val="12A3E4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 </a:t>
            </a:r>
            <a:endParaRPr kumimoji="0" lang="en-IN" sz="8000" b="1" i="0" u="none" strike="noStrike" kern="1200" normalizeH="0" baseline="0" noProof="0" dirty="0">
              <a:ln w="1905"/>
              <a:solidFill>
                <a:srgbClr val="12A3E4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724400"/>
            <a:ext cx="5562600" cy="954107"/>
          </a:xfrm>
          <a:prstGeom prst="rect">
            <a:avLst/>
          </a:prstGeom>
          <a:solidFill>
            <a:srgbClr val="12A3E4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MS.ROLI </a:t>
            </a:r>
            <a:r>
              <a:rPr lang="en-US" sz="2800" b="1" dirty="0" smtClean="0">
                <a:solidFill>
                  <a:schemeClr val="bg1"/>
                </a:solidFill>
              </a:rPr>
              <a:t>SHRIVASTAVA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Corporate Trainer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5867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APTITUDE_ENHANCER</a:t>
            </a:r>
            <a:endParaRPr lang="en-US" dirty="0"/>
          </a:p>
        </p:txBody>
      </p:sp>
      <p:pic>
        <p:nvPicPr>
          <p:cNvPr id="6" name="Picture 5" descr="2048px-Instagram_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533400" y="5867400"/>
            <a:ext cx="3810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624840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ROLI SHHRIVASTAVA</a:t>
            </a:r>
            <a:endParaRPr lang="en-US" dirty="0"/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324600"/>
            <a:ext cx="309563" cy="3095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CONTENTS OF APTITUDE TEST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Test of aptitude consists of following sections:-</a:t>
            </a:r>
          </a:p>
          <a:p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Quantitative Aptitude (hereinafter referred to as Quant and better known as Mathematics)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Data Interpretation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Logical Reasoning</a:t>
            </a:r>
          </a:p>
        </p:txBody>
      </p:sp>
      <p:pic>
        <p:nvPicPr>
          <p:cNvPr id="6146" name="Picture 2" descr="C:\Users\Pc\Desktop\ROLI SEMINAR\136431754_147752587125623_4341282467547479448_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962400"/>
            <a:ext cx="3276600" cy="25146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 smtClean="0"/>
              <a:t>MAJOR TOPICS OF QUANTITATIVE APTITUDE SECTION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pPr marL="624078" indent="-514350"/>
            <a:r>
              <a:rPr lang="en-US" dirty="0" smtClean="0"/>
              <a:t>Basics Of Number System</a:t>
            </a:r>
          </a:p>
          <a:p>
            <a:pPr marL="624078" indent="-514350"/>
            <a:r>
              <a:rPr lang="en-US" dirty="0" smtClean="0"/>
              <a:t>Sequences &amp; Series</a:t>
            </a:r>
          </a:p>
          <a:p>
            <a:pPr marL="624078" indent="-514350"/>
            <a:r>
              <a:rPr lang="en-US" dirty="0" smtClean="0"/>
              <a:t>Percentages</a:t>
            </a:r>
          </a:p>
          <a:p>
            <a:pPr marL="624078" indent="-514350"/>
            <a:r>
              <a:rPr lang="en-US" dirty="0" smtClean="0"/>
              <a:t>Profit And Loss</a:t>
            </a:r>
          </a:p>
          <a:p>
            <a:pPr marL="624078" indent="-514350"/>
            <a:r>
              <a:rPr lang="en-US" dirty="0" smtClean="0"/>
              <a:t>Simple Interest &amp; Compound Interest</a:t>
            </a:r>
          </a:p>
          <a:p>
            <a:pPr marL="624078" indent="-514350"/>
            <a:r>
              <a:rPr lang="en-US" dirty="0" smtClean="0"/>
              <a:t>Averages</a:t>
            </a:r>
          </a:p>
          <a:p>
            <a:pPr marL="624078" indent="-514350"/>
            <a:r>
              <a:rPr lang="en-US" dirty="0" smtClean="0"/>
              <a:t>Ratio, Proportions &amp; Variations</a:t>
            </a:r>
          </a:p>
          <a:p>
            <a:pPr marL="624078" indent="-514350"/>
            <a:r>
              <a:rPr lang="en-US" dirty="0" smtClean="0"/>
              <a:t>Time, Speed &amp; Distance</a:t>
            </a:r>
          </a:p>
          <a:p>
            <a:pPr marL="624078" indent="-514350"/>
            <a:r>
              <a:rPr lang="en-US" dirty="0" smtClean="0"/>
              <a:t>Mixtures &amp; Allegations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MAJOR TOPICS OF QUANTITATIVE APTITUDE SECTION</a:t>
            </a: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pPr marL="624078" indent="-514350"/>
            <a:r>
              <a:rPr lang="en-US" dirty="0" smtClean="0"/>
              <a:t>Work &amp; Time</a:t>
            </a:r>
          </a:p>
          <a:p>
            <a:pPr marL="624078" indent="-514350"/>
            <a:r>
              <a:rPr lang="en-US" dirty="0" smtClean="0"/>
              <a:t>Permutation &amp; Combination (Basic Level)</a:t>
            </a:r>
          </a:p>
          <a:p>
            <a:pPr marL="624078" indent="-514350"/>
            <a:r>
              <a:rPr lang="en-US" dirty="0" smtClean="0"/>
              <a:t>Probability (Basic Level)</a:t>
            </a:r>
          </a:p>
          <a:p>
            <a:pPr marL="624078" indent="-514350"/>
            <a:r>
              <a:rPr lang="en-US" dirty="0" smtClean="0"/>
              <a:t>Series Based</a:t>
            </a:r>
          </a:p>
          <a:p>
            <a:pPr marL="624078" indent="-514350"/>
            <a:r>
              <a:rPr lang="en-US" dirty="0" smtClean="0"/>
              <a:t>Geometry (Occasionally Asked)</a:t>
            </a:r>
          </a:p>
          <a:p>
            <a:pPr marL="624078" indent="-514350"/>
            <a:r>
              <a:rPr lang="en-US" dirty="0" smtClean="0"/>
              <a:t>Permutation &amp; Combination (Higher Level)</a:t>
            </a:r>
          </a:p>
          <a:p>
            <a:pPr marL="624078" indent="-514350"/>
            <a:r>
              <a:rPr lang="en-US" dirty="0" smtClean="0"/>
              <a:t>Probability (Higher Level)</a:t>
            </a:r>
          </a:p>
          <a:p>
            <a:pPr marL="624078" indent="-514350"/>
            <a:r>
              <a:rPr lang="en-US" dirty="0" err="1" smtClean="0"/>
              <a:t>Mensuration</a:t>
            </a:r>
            <a:endParaRPr lang="en-US" dirty="0" smtClean="0"/>
          </a:p>
          <a:p>
            <a:pPr marL="624078" indent="-514350"/>
            <a:r>
              <a:rPr lang="en-US" dirty="0" smtClean="0"/>
              <a:t>Data Interpretation</a:t>
            </a:r>
          </a:p>
          <a:p>
            <a:pPr marL="624078" indent="-514350">
              <a:buNone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MAJOR TOPICS OF LOGICAL REASONING SECTION</a:t>
            </a:r>
            <a:endParaRPr lang="en-US" sz="3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r>
              <a:rPr lang="en-US" dirty="0" smtClean="0"/>
              <a:t>Direction Sense Test</a:t>
            </a:r>
          </a:p>
          <a:p>
            <a:r>
              <a:rPr lang="en-US" dirty="0" smtClean="0"/>
              <a:t>Seating Arrangement</a:t>
            </a:r>
          </a:p>
          <a:p>
            <a:r>
              <a:rPr lang="en-US" dirty="0" smtClean="0"/>
              <a:t>Syllogism</a:t>
            </a:r>
          </a:p>
          <a:p>
            <a:r>
              <a:rPr lang="en-US" dirty="0" smtClean="0"/>
              <a:t>Visual Reasoning</a:t>
            </a:r>
          </a:p>
          <a:p>
            <a:r>
              <a:rPr lang="en-US" dirty="0" smtClean="0"/>
              <a:t>Coding - Decoding</a:t>
            </a:r>
          </a:p>
          <a:p>
            <a:r>
              <a:rPr lang="en-US" dirty="0" smtClean="0"/>
              <a:t>Blood Relation Based Problems</a:t>
            </a:r>
          </a:p>
          <a:p>
            <a:r>
              <a:rPr lang="en-US" dirty="0" smtClean="0"/>
              <a:t>Series Based Questions</a:t>
            </a:r>
          </a:p>
          <a:p>
            <a:r>
              <a:rPr lang="en-US" dirty="0" smtClean="0"/>
              <a:t>Verbal Reasoning</a:t>
            </a:r>
          </a:p>
          <a:p>
            <a:r>
              <a:rPr lang="en-US" dirty="0" smtClean="0"/>
              <a:t>Puzzles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381000"/>
            <a:ext cx="7086600" cy="8382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APTITUDE TEST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52578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Aptitude test is like a </a:t>
            </a:r>
            <a:r>
              <a:rPr lang="en-US" u="sng" dirty="0" smtClean="0">
                <a:solidFill>
                  <a:srgbClr val="FF0000"/>
                </a:solidFill>
              </a:rPr>
              <a:t>RACE AGAINST TIME</a:t>
            </a:r>
            <a:r>
              <a:rPr lang="en-US" u="sng" dirty="0" smtClean="0"/>
              <a:t> </a:t>
            </a:r>
            <a:r>
              <a:rPr lang="en-US" dirty="0" smtClean="0"/>
              <a:t>meaning that the time allotted and the number of questions is almost always inversely proportional to each other with time always being on the lower side. </a:t>
            </a:r>
          </a:p>
        </p:txBody>
      </p:sp>
      <p:pic>
        <p:nvPicPr>
          <p:cNvPr id="7170" name="Picture 2" descr="C:\Users\Pc\Desktop\ROLI SEMINAR\136199927_408493823720751_8115428472018217074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600200"/>
            <a:ext cx="3048000" cy="2133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0" y="4572000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Most often you will have less than a minute per question in an aptitude test. </a:t>
            </a:r>
          </a:p>
        </p:txBody>
      </p:sp>
      <p:pic>
        <p:nvPicPr>
          <p:cNvPr id="7171" name="Picture 3" descr="C:\Users\Pc\Desktop\ROLI SEMINAR\gettyimages-58952139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419600"/>
            <a:ext cx="3200400" cy="203211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457200"/>
            <a:ext cx="5715000" cy="57943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APTITUDE TEST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In order to be successful in aptitude round you need to be </a:t>
            </a:r>
            <a:r>
              <a:rPr lang="en-US" b="1" u="sng" dirty="0" smtClean="0"/>
              <a:t>QUICK &amp; SMART</a:t>
            </a:r>
          </a:p>
          <a:p>
            <a:endParaRPr lang="en-US" b="1" dirty="0" smtClean="0"/>
          </a:p>
          <a:p>
            <a:r>
              <a:rPr lang="en-US" dirty="0" smtClean="0"/>
              <a:t>It is only possible with a fair amount of practice and in order to practice well you must aware of the contents of each section.</a:t>
            </a:r>
            <a:endParaRPr lang="en-US" dirty="0"/>
          </a:p>
        </p:txBody>
      </p:sp>
      <p:pic>
        <p:nvPicPr>
          <p:cNvPr id="8194" name="Picture 2" descr="C:\Users\Pc\Desktop\ROLI SEMINAR\136761225_831770607613159_5503962802367445881_n.jpg"/>
          <p:cNvPicPr>
            <a:picLocks noChangeAspect="1" noChangeArrowheads="1"/>
          </p:cNvPicPr>
          <p:nvPr/>
        </p:nvPicPr>
        <p:blipFill>
          <a:blip r:embed="rId2"/>
          <a:srcRect t="17329" b="19133"/>
          <a:stretch>
            <a:fillRect/>
          </a:stretch>
        </p:blipFill>
        <p:spPr bwMode="auto">
          <a:xfrm>
            <a:off x="1219200" y="3886200"/>
            <a:ext cx="5943600" cy="2590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\Desktop\New Picture (2)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001000" cy="682541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48600" cy="5334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TEST YOUR KNOWLEDGE</a:t>
            </a:r>
            <a:endParaRPr lang="en-US" sz="4000" b="1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44196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 descr="C:\Users\Pc\Desktop\ROLI SEMINAR\136622277_4854695871271281_5138996608262130146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00400"/>
            <a:ext cx="7924800" cy="3048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TEST YOUR KNOWLEDGE</a:t>
            </a:r>
            <a:endParaRPr lang="en-US" sz="4400" b="1" dirty="0"/>
          </a:p>
        </p:txBody>
      </p:sp>
      <p:pic>
        <p:nvPicPr>
          <p:cNvPr id="5" name="Picture 2" descr="Cube of 1 to 20 | Math quotes, Maths algebra formulas, Math genius"/>
          <p:cNvPicPr>
            <a:picLocks noChangeAspect="1" noChangeArrowheads="1"/>
          </p:cNvPicPr>
          <p:nvPr/>
        </p:nvPicPr>
        <p:blipFill>
          <a:blip r:embed="rId2"/>
          <a:srcRect t="11268" r="47265"/>
          <a:stretch>
            <a:fillRect/>
          </a:stretch>
        </p:blipFill>
        <p:spPr bwMode="auto">
          <a:xfrm>
            <a:off x="609600" y="1447800"/>
            <a:ext cx="2514600" cy="4419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90800" y="1676400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UNIT DIGIT OF THE QUESTION IS SAME AS THE UNIT DIGIT OF THE ANSWER.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EXCEPT</a:t>
            </a:r>
          </a:p>
          <a:p>
            <a:r>
              <a:rPr lang="en-US" sz="2400" b="1" dirty="0" smtClean="0"/>
              <a:t>2</a:t>
            </a:r>
            <a:r>
              <a:rPr lang="en-US" sz="2400" b="1" dirty="0" smtClean="0">
                <a:sym typeface="Wingdings" pitchFamily="2" charset="2"/>
              </a:rPr>
              <a:t>&lt;-----</a:t>
            </a:r>
            <a:r>
              <a:rPr lang="en-US" sz="2400" b="1" dirty="0" smtClean="0"/>
              <a:t>&gt;8</a:t>
            </a:r>
          </a:p>
          <a:p>
            <a:r>
              <a:rPr lang="en-US" sz="2400" b="1" dirty="0" smtClean="0"/>
              <a:t>3</a:t>
            </a:r>
            <a:r>
              <a:rPr lang="en-US" sz="2400" b="1" dirty="0" smtClean="0">
                <a:sym typeface="Wingdings" pitchFamily="2" charset="2"/>
              </a:rPr>
              <a:t>&lt;-----</a:t>
            </a:r>
            <a:r>
              <a:rPr lang="en-US" sz="2400" b="1" dirty="0" smtClean="0"/>
              <a:t>&gt;7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 t="3383"/>
          <a:stretch>
            <a:fillRect/>
          </a:stretch>
        </p:blipFill>
        <p:spPr bwMode="auto">
          <a:xfrm>
            <a:off x="5715000" y="3048000"/>
            <a:ext cx="2523437" cy="324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ube of 1 to 20 | Math quotes, Maths algebra formulas, Math genius"/>
          <p:cNvPicPr>
            <a:picLocks noChangeAspect="1" noChangeArrowheads="1"/>
          </p:cNvPicPr>
          <p:nvPr/>
        </p:nvPicPr>
        <p:blipFill>
          <a:blip r:embed="rId2"/>
          <a:srcRect t="11268" r="47265"/>
          <a:stretch>
            <a:fillRect/>
          </a:stretch>
        </p:blipFill>
        <p:spPr bwMode="auto">
          <a:xfrm>
            <a:off x="1143000" y="1295400"/>
            <a:ext cx="2514600" cy="4800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05200" y="1447800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DIGIT OF THE QUESTION IS SAME AS THE UNIT DIGIT OF THE ANSWER.</a:t>
            </a:r>
          </a:p>
          <a:p>
            <a:endParaRPr lang="en-US" dirty="0" smtClean="0"/>
          </a:p>
          <a:p>
            <a:r>
              <a:rPr lang="en-US" dirty="0" smtClean="0"/>
              <a:t>EXCEPT</a:t>
            </a:r>
          </a:p>
          <a:p>
            <a:r>
              <a:rPr lang="en-US" dirty="0" smtClean="0"/>
              <a:t>2</a:t>
            </a:r>
            <a:r>
              <a:rPr lang="en-US" dirty="0" smtClean="0">
                <a:sym typeface="Wingdings" pitchFamily="2" charset="2"/>
              </a:rPr>
              <a:t>&lt;-----</a:t>
            </a:r>
            <a:r>
              <a:rPr lang="en-US" dirty="0" smtClean="0"/>
              <a:t>&gt;8</a:t>
            </a:r>
          </a:p>
          <a:p>
            <a:r>
              <a:rPr lang="en-US" dirty="0" smtClean="0"/>
              <a:t>3</a:t>
            </a:r>
            <a:r>
              <a:rPr lang="en-US" dirty="0" smtClean="0">
                <a:sym typeface="Wingdings" pitchFamily="2" charset="2"/>
              </a:rPr>
              <a:t>&lt;-----</a:t>
            </a:r>
            <a:r>
              <a:rPr lang="en-US" dirty="0" smtClean="0"/>
              <a:t>&gt;7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4114800"/>
            <a:ext cx="47148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TEST YOUR KNOWLEDGE</a:t>
            </a:r>
            <a:endParaRPr lang="en-US" sz="4400" b="1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04800"/>
            <a:ext cx="4495800" cy="76200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Arial Black" pitchFamily="34" charset="0"/>
                <a:cs typeface="Aharoni" pitchFamily="2" charset="-79"/>
              </a:rPr>
              <a:t>APTITUDE</a:t>
            </a:r>
            <a:endParaRPr lang="en-IN" sz="4400" dirty="0">
              <a:solidFill>
                <a:srgbClr val="FF0000"/>
              </a:solidFill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991600" cy="5334000"/>
          </a:xfrm>
        </p:spPr>
        <p:txBody>
          <a:bodyPr>
            <a:normAutofit/>
          </a:bodyPr>
          <a:lstStyle/>
          <a:p>
            <a:r>
              <a:rPr lang="en-IN" dirty="0" smtClean="0"/>
              <a:t>Several elements play a vital role in achieving success, but it all starts where </a:t>
            </a:r>
          </a:p>
          <a:p>
            <a:pPr algn="ctr">
              <a:buNone/>
            </a:pPr>
            <a:endParaRPr lang="en-IN" sz="1200" b="1" dirty="0" smtClean="0">
              <a:solidFill>
                <a:srgbClr val="FF0000"/>
              </a:solidFill>
              <a:latin typeface="Lucida Calligraphy" pitchFamily="66" charset="0"/>
              <a:cs typeface="Aharoni" pitchFamily="2" charset="-79"/>
            </a:endParaRPr>
          </a:p>
          <a:p>
            <a:pPr algn="ctr">
              <a:buNone/>
            </a:pPr>
            <a:r>
              <a:rPr lang="en-IN" b="1" dirty="0" smtClean="0">
                <a:solidFill>
                  <a:srgbClr val="FF0000"/>
                </a:solidFill>
                <a:latin typeface="Lucida Calligraphy" pitchFamily="66" charset="0"/>
                <a:cs typeface="Aharoni" pitchFamily="2" charset="-79"/>
              </a:rPr>
              <a:t>Attitude Meets Aptitude</a:t>
            </a:r>
            <a:endParaRPr lang="en-IN" dirty="0" smtClean="0">
              <a:solidFill>
                <a:srgbClr val="FF0000"/>
              </a:solidFill>
              <a:latin typeface="Lucida Calligraphy" pitchFamily="66" charset="0"/>
              <a:cs typeface="Aharoni" pitchFamily="2" charset="-79"/>
            </a:endParaRPr>
          </a:p>
          <a:p>
            <a:pPr algn="ctr"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you have the right attitude but lack the required  aptitude, success can be difficult. </a:t>
            </a:r>
          </a:p>
        </p:txBody>
      </p:sp>
      <p:pic>
        <p:nvPicPr>
          <p:cNvPr id="6" name="Picture 5" descr="136081552_418941122873459_2498610101621049455_n.jpg"/>
          <p:cNvPicPr>
            <a:picLocks noChangeAspect="1"/>
          </p:cNvPicPr>
          <p:nvPr/>
        </p:nvPicPr>
        <p:blipFill>
          <a:blip r:embed="rId2"/>
          <a:srcRect l="20588" r="14706"/>
          <a:stretch>
            <a:fillRect/>
          </a:stretch>
        </p:blipFill>
        <p:spPr>
          <a:xfrm>
            <a:off x="1828800" y="2819400"/>
            <a:ext cx="5257800" cy="2057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3962400"/>
            <a:ext cx="5867400" cy="190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9600" dirty="0" smtClean="0"/>
              <a:t>(102)² = ?</a:t>
            </a:r>
            <a:endParaRPr lang="en-US" sz="9600" dirty="0"/>
          </a:p>
        </p:txBody>
      </p:sp>
      <p:pic>
        <p:nvPicPr>
          <p:cNvPr id="14338" name="Picture 2" descr="C:\Users\Pc\Desktop\ROLI SEMINAR\136345298_890997881714809_8907938147553745383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85800"/>
            <a:ext cx="5638800" cy="3048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/>
              <a:t>(102)² = 10404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102+2, 2² </a:t>
            </a:r>
          </a:p>
          <a:p>
            <a:pPr>
              <a:buNone/>
            </a:pPr>
            <a:r>
              <a:rPr lang="en-US" sz="3600" b="1" dirty="0" smtClean="0"/>
              <a:t>104, 04</a:t>
            </a:r>
          </a:p>
          <a:p>
            <a:pPr>
              <a:buNone/>
            </a:pPr>
            <a:r>
              <a:rPr lang="en-US" sz="3600" b="1" dirty="0" smtClean="0"/>
              <a:t>10404</a:t>
            </a:r>
          </a:p>
          <a:p>
            <a:pPr>
              <a:buNone/>
            </a:pPr>
            <a:endParaRPr lang="en-US" sz="3600" b="1" dirty="0" smtClean="0"/>
          </a:p>
          <a:p>
            <a:pPr>
              <a:buNone/>
            </a:pPr>
            <a:r>
              <a:rPr lang="en-US" sz="3600" b="1" dirty="0" smtClean="0"/>
              <a:t>(109)² = ?</a:t>
            </a:r>
            <a:endParaRPr lang="en-US" sz="36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610600" cy="114300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TEST YOUR KNOWLEDGE</a:t>
            </a:r>
            <a:endParaRPr lang="en-US" sz="4400" b="1" dirty="0"/>
          </a:p>
        </p:txBody>
      </p:sp>
      <p:pic>
        <p:nvPicPr>
          <p:cNvPr id="13314" name="Picture 2" descr="C:\Users\Pc\Desktop\ROLI SEMINAR\136793309_147525483835478_3113999008036961899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209800"/>
            <a:ext cx="4724400" cy="35052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PERCENTAGE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620000" cy="5178552"/>
          </a:xfrm>
        </p:spPr>
        <p:txBody>
          <a:bodyPr/>
          <a:lstStyle/>
          <a:p>
            <a:r>
              <a:rPr lang="en-US" sz="3600" dirty="0" smtClean="0"/>
              <a:t>What is 49% of 650?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50%-1%=49%</a:t>
            </a:r>
          </a:p>
          <a:p>
            <a:pPr>
              <a:buNone/>
            </a:pPr>
            <a:r>
              <a:rPr lang="en-US" sz="3600" dirty="0" smtClean="0"/>
              <a:t>325-6.5=318.5</a:t>
            </a:r>
            <a:endParaRPr lang="en-US" sz="2800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sz="3600" dirty="0" smtClean="0"/>
              <a:t>What is 52%of 820?</a:t>
            </a:r>
          </a:p>
          <a:p>
            <a:pPr>
              <a:buNone/>
            </a:pPr>
            <a:r>
              <a:rPr lang="en-US" sz="3600" dirty="0" smtClean="0"/>
              <a:t>50%+2%=52%</a:t>
            </a:r>
          </a:p>
          <a:p>
            <a:pPr>
              <a:buNone/>
            </a:pPr>
            <a:r>
              <a:rPr lang="en-US" sz="3600" dirty="0" smtClean="0"/>
              <a:t>410+16.4=426.4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PROBABILITY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What is the probability of getting a sum of 4 if two dices are rolled </a:t>
            </a:r>
            <a:r>
              <a:rPr lang="en-US" b="1" dirty="0" smtClean="0"/>
              <a:t>together?</a:t>
            </a:r>
          </a:p>
          <a:p>
            <a:endParaRPr lang="en-US" b="1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see that the sum of 4 can be obtained by: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Solution</a:t>
            </a:r>
            <a:r>
              <a:rPr lang="en-US" dirty="0" smtClean="0"/>
              <a:t>: Total out comes = 6*6=36 (because two dices are thrown so the total outcome will be 36)</a:t>
            </a:r>
            <a:br>
              <a:rPr lang="en-US" dirty="0" smtClean="0"/>
            </a:br>
            <a:r>
              <a:rPr lang="en-US" dirty="0" smtClean="0"/>
              <a:t>The required probability = Favorable outcomes /Total outcomes = 3/36=1/12</a:t>
            </a:r>
          </a:p>
          <a:p>
            <a:endParaRPr lang="en-US" dirty="0"/>
          </a:p>
        </p:txBody>
      </p:sp>
      <p:pic>
        <p:nvPicPr>
          <p:cNvPr id="4" name="Picture 3" descr="Prob eg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352800"/>
            <a:ext cx="2447925" cy="13335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PROBABILITY</a:t>
            </a:r>
            <a:endParaRPr lang="en-US" sz="4400" b="1" dirty="0"/>
          </a:p>
        </p:txBody>
      </p:sp>
      <p:pic>
        <p:nvPicPr>
          <p:cNvPr id="5" name="Content Placeholder 4" descr="Probabilty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00200" y="1447800"/>
            <a:ext cx="5943600" cy="4724400"/>
          </a:xfrm>
        </p:spPr>
      </p:pic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80803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PROBABILITY</a:t>
            </a:r>
            <a:endParaRPr lang="en-US" sz="4400" b="1" dirty="0"/>
          </a:p>
        </p:txBody>
      </p:sp>
      <p:pic>
        <p:nvPicPr>
          <p:cNvPr id="6" name="Content Placeholder 5" descr="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066800"/>
            <a:ext cx="7620000" cy="5791200"/>
          </a:xfrm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9906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SPEED AND ACCURACY</a:t>
            </a:r>
            <a:endParaRPr lang="en-US" sz="4000" dirty="0"/>
          </a:p>
        </p:txBody>
      </p:sp>
      <p:pic>
        <p:nvPicPr>
          <p:cNvPr id="11266" name="Picture 2" descr="C:\Users\Pc\Desktop\ROLI SEMINAR\136423337_1306998293011614_8832562477980089404_n.jpg"/>
          <p:cNvPicPr>
            <a:picLocks noChangeAspect="1" noChangeArrowheads="1"/>
          </p:cNvPicPr>
          <p:nvPr/>
        </p:nvPicPr>
        <p:blipFill>
          <a:blip r:embed="rId2"/>
          <a:srcRect b="8571"/>
          <a:stretch>
            <a:fillRect/>
          </a:stretch>
        </p:blipFill>
        <p:spPr bwMode="auto">
          <a:xfrm>
            <a:off x="4038600" y="2362200"/>
            <a:ext cx="3810000" cy="3733800"/>
          </a:xfrm>
          <a:prstGeom prst="rect">
            <a:avLst/>
          </a:prstGeom>
          <a:noFill/>
        </p:spPr>
      </p:pic>
      <p:pic>
        <p:nvPicPr>
          <p:cNvPr id="11267" name="Picture 3" descr="C:\Users\Pc\Desktop\ROLI SEMINAR\136120766_2850807348572307_1800961060714300395_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438400"/>
            <a:ext cx="2590800" cy="2667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AutoShape 6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0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AutoShape 12" descr="thank you, etiquette, business etiquette, etiquette expert, book, conference, speaker, Julie Blais Comeau, conférence, étiquette, étiquette professionnelle, training, formation, étiquette des affaires,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0" name="AutoShape 14" descr="thank you, etiquette, business etiquette, etiquette expert, book, conference, speaker, Julie Blais Comeau, conférence, étiquette, étiquette professionnelle, training, formation, étiquette des affaires,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11" name="Picture 15" descr="C:\Users\Pc\Desktop\ROLI SEMINAR\thank-you-from-christian-vision-alli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239000" cy="5715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c\Desktop\ROLI SEMINAR\136834163_222471939435782_2768487752205051338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5257800"/>
            <a:ext cx="1238250" cy="1600200"/>
          </a:xfrm>
          <a:prstGeom prst="rect">
            <a:avLst/>
          </a:prstGeom>
          <a:noFill/>
        </p:spPr>
      </p:pic>
      <p:pic>
        <p:nvPicPr>
          <p:cNvPr id="15363" name="Picture 3" descr="C:\Users\Pc\Desktop\ROLI SEMINAR\12392098_s.jpg"/>
          <p:cNvPicPr>
            <a:picLocks noChangeAspect="1" noChangeArrowheads="1"/>
          </p:cNvPicPr>
          <p:nvPr/>
        </p:nvPicPr>
        <p:blipFill>
          <a:blip r:embed="rId3"/>
          <a:srcRect t="29167"/>
          <a:stretch>
            <a:fillRect/>
          </a:stretch>
        </p:blipFill>
        <p:spPr bwMode="auto">
          <a:xfrm>
            <a:off x="152400" y="152400"/>
            <a:ext cx="8229600" cy="4800600"/>
          </a:xfrm>
          <a:prstGeom prst="rect">
            <a:avLst/>
          </a:prstGeom>
          <a:noFill/>
        </p:spPr>
      </p:pic>
      <p:pic>
        <p:nvPicPr>
          <p:cNvPr id="15364" name="Picture 4" descr="C:\Users\Pc\Desktop\ROLI SEMINAR\machinedesign_16431_promoaskingquestions_917203022_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105400"/>
            <a:ext cx="7315200" cy="17526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257800"/>
          </a:xfrm>
        </p:spPr>
        <p:txBody>
          <a:bodyPr>
            <a:normAutofit/>
          </a:bodyPr>
          <a:lstStyle/>
          <a:p>
            <a:r>
              <a:rPr lang="en-IN" dirty="0" smtClean="0"/>
              <a:t>Attitude defines how you work or proceed towards your goal. </a:t>
            </a:r>
          </a:p>
          <a:p>
            <a:endParaRPr lang="en-IN" dirty="0" smtClean="0"/>
          </a:p>
          <a:p>
            <a:r>
              <a:rPr lang="en-IN" dirty="0" smtClean="0"/>
              <a:t>Aptitude, on the other hand, defines how much potential you have to learn specific skills or gain knowledge that will help you achieve your goal. </a:t>
            </a:r>
          </a:p>
          <a:p>
            <a:endParaRPr lang="en-IN" dirty="0" smtClean="0"/>
          </a:p>
          <a:p>
            <a:r>
              <a:rPr lang="en-IN" dirty="0" smtClean="0"/>
              <a:t>APTITUDE is a component of a competence to do a certain kind of work at a certain level.</a:t>
            </a:r>
          </a:p>
          <a:p>
            <a:endParaRPr lang="en-IN" dirty="0" smtClean="0"/>
          </a:p>
          <a:p>
            <a:r>
              <a:rPr lang="en-IN" dirty="0" smtClean="0"/>
              <a:t>It </a:t>
            </a:r>
            <a:r>
              <a:rPr lang="en-US" dirty="0" smtClean="0"/>
              <a:t>is learned or acquired ability of an individual to perform a certain tasks.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4800600" cy="9906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12A3E4"/>
                </a:solidFill>
                <a:latin typeface="Arial Black" pitchFamily="34" charset="0"/>
                <a:cs typeface="Aharoni" pitchFamily="2" charset="-79"/>
              </a:rPr>
              <a:t>APTITUDE</a:t>
            </a:r>
            <a:endParaRPr lang="en-IN" sz="4800" dirty="0">
              <a:solidFill>
                <a:srgbClr val="12A3E4"/>
              </a:solidFill>
              <a:latin typeface="Arial Black" pitchFamily="34" charset="0"/>
              <a:cs typeface="Aharoni" pitchFamily="2" charset="-79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c\Desktop\ROLI SEMINAR\136360338_242197167262474_7220068935374683243_n.jpg"/>
          <p:cNvPicPr>
            <a:picLocks noChangeAspect="1" noChangeArrowheads="1"/>
          </p:cNvPicPr>
          <p:nvPr/>
        </p:nvPicPr>
        <p:blipFill>
          <a:blip r:embed="rId2"/>
          <a:srcRect r="2492"/>
          <a:stretch>
            <a:fillRect/>
          </a:stretch>
        </p:blipFill>
        <p:spPr bwMode="auto">
          <a:xfrm>
            <a:off x="685800" y="685800"/>
            <a:ext cx="7620000" cy="54102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/>
              <a:t>ROLE OF APTITUDE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5486400" cy="5257800"/>
          </a:xfrm>
        </p:spPr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r>
              <a:rPr lang="en-IN" sz="2100" dirty="0" smtClean="0"/>
              <a:t>In a constantly changing work environment, aptitude is crucial if you want to taste success. </a:t>
            </a:r>
          </a:p>
          <a:p>
            <a:endParaRPr lang="en-IN" sz="2100" dirty="0" smtClean="0"/>
          </a:p>
          <a:p>
            <a:r>
              <a:rPr lang="en-IN" sz="2100" dirty="0" smtClean="0"/>
              <a:t>If you have the potential to learn new skills and develop them over a time, success will not be far.</a:t>
            </a:r>
          </a:p>
          <a:p>
            <a:endParaRPr lang="en-IN" sz="2100" dirty="0" smtClean="0"/>
          </a:p>
          <a:p>
            <a:r>
              <a:rPr lang="en-IN" sz="2100" dirty="0" smtClean="0"/>
              <a:t> You can learn several new skills on the job; in the same way, you can learn a lot outside your job as well. </a:t>
            </a:r>
          </a:p>
          <a:p>
            <a:endParaRPr lang="en-IN" sz="2100" dirty="0" smtClean="0"/>
          </a:p>
          <a:p>
            <a:r>
              <a:rPr lang="en-IN" sz="2100" dirty="0" smtClean="0"/>
              <a:t>One of the most important aspects is that you first need to identify your interest and core strength area. </a:t>
            </a:r>
          </a:p>
          <a:p>
            <a:endParaRPr lang="en-IN" sz="2100" dirty="0" smtClean="0"/>
          </a:p>
        </p:txBody>
      </p:sp>
      <p:pic>
        <p:nvPicPr>
          <p:cNvPr id="10242" name="Picture 2" descr="C:\Users\Pc\Desktop\ROLI SEMINAR\136423356_675401569794052_3544468734199261407_n.jpg"/>
          <p:cNvPicPr>
            <a:picLocks noChangeAspect="1" noChangeArrowheads="1"/>
          </p:cNvPicPr>
          <p:nvPr/>
        </p:nvPicPr>
        <p:blipFill>
          <a:blip r:embed="rId2"/>
          <a:srcRect l="11765" r="9804"/>
          <a:stretch>
            <a:fillRect/>
          </a:stretch>
        </p:blipFill>
        <p:spPr bwMode="auto">
          <a:xfrm>
            <a:off x="5638800" y="1828800"/>
            <a:ext cx="3048000" cy="4495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90800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 smtClean="0"/>
              <a:t>The most important thing to remember is "knowledge is still the king" and if you have an insatiable thirst for the knowledge, you have the right aptitude for success!</a:t>
            </a:r>
          </a:p>
          <a:p>
            <a:endParaRPr lang="en-IN" sz="2800" dirty="0" smtClean="0"/>
          </a:p>
          <a:p>
            <a:r>
              <a:rPr lang="en-IN" sz="2800" dirty="0" smtClean="0"/>
              <a:t>The statistics reveal that 70 percent of world’s recruitment companies use aptitude test as a part of their recruitment procedure. </a:t>
            </a:r>
          </a:p>
          <a:p>
            <a:endParaRPr lang="en-IN" sz="2800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 smtClean="0"/>
              <a:t>ROLE OF APTITUDE</a:t>
            </a:r>
            <a:endParaRPr lang="en-IN" sz="4800" dirty="0"/>
          </a:p>
        </p:txBody>
      </p:sp>
      <p:pic>
        <p:nvPicPr>
          <p:cNvPr id="12290" name="Picture 2" descr="C:\Users\Pc\Desktop\ROLI SEMINAR\136990762_838331647004542_2261281781110997923_n.jpg"/>
          <p:cNvPicPr>
            <a:picLocks noChangeAspect="1" noChangeArrowheads="1"/>
          </p:cNvPicPr>
          <p:nvPr/>
        </p:nvPicPr>
        <p:blipFill>
          <a:blip r:embed="rId2"/>
          <a:srcRect t="12000"/>
          <a:stretch>
            <a:fillRect/>
          </a:stretch>
        </p:blipFill>
        <p:spPr bwMode="auto">
          <a:xfrm>
            <a:off x="533400" y="3962400"/>
            <a:ext cx="4114800" cy="2514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876800" y="4114800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These types of tests often permit potential companies to learn more about candidate’s personality and abilities. </a:t>
            </a:r>
            <a:endParaRPr lang="en-IN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19400" y="228600"/>
            <a:ext cx="56388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APTITUDE TEST IN </a:t>
            </a:r>
            <a:br>
              <a:rPr lang="en-US" sz="3200" b="1" dirty="0" smtClean="0"/>
            </a:br>
            <a:r>
              <a:rPr lang="en-US" sz="3200" b="1" dirty="0" smtClean="0"/>
              <a:t>JOB RECRUITMENTS</a:t>
            </a:r>
            <a:endParaRPr lang="en-US" sz="3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inception of most recruitment process starts with the test of aptitude ability which is most often referred to as ‘aptitude round’/ prelim. </a:t>
            </a:r>
          </a:p>
          <a:p>
            <a:endParaRPr lang="en-US" dirty="0" smtClean="0"/>
          </a:p>
          <a:p>
            <a:r>
              <a:rPr lang="en-US" dirty="0" smtClean="0"/>
              <a:t>Being conducted at the first and foremost stage of the recruitment process, it has its own unique importance.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applied as a means to separate the potential skilled candidates from the crowd that has gathered for the recruitment process.</a:t>
            </a:r>
            <a:endParaRPr lang="en-US" dirty="0"/>
          </a:p>
        </p:txBody>
      </p:sp>
      <p:pic>
        <p:nvPicPr>
          <p:cNvPr id="3074" name="Picture 2" descr="C:\Users\Pc\Desktop\ROLI SEMINAR\136463660_398205588065788_2405032460672338192_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1000"/>
            <a:ext cx="1866900" cy="9906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c\Desktop\ROLI SEMINAR\117385120_344715786579394_5047804091832664719_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162800" cy="566737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APTITUDE TEST IN </a:t>
            </a:r>
            <a:br>
              <a:rPr lang="en-US" sz="4400" b="1" dirty="0" smtClean="0"/>
            </a:br>
            <a:r>
              <a:rPr lang="en-US" sz="4400" b="1" dirty="0" smtClean="0"/>
              <a:t>JOB RECRUITMENTS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800600" cy="487375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Aptitude test is generally conducted as an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ELIMINATION ROUND </a:t>
            </a:r>
          </a:p>
          <a:p>
            <a:pPr algn="ctr">
              <a:buNone/>
            </a:pPr>
            <a:r>
              <a:rPr lang="en-US" dirty="0" smtClean="0"/>
              <a:t>(i.e. if you fail-good bye to you)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Major refinement of candidates is done at this stage.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122" name="Picture 2" descr="C:\Users\Pc\Desktop\ROLI SEMINAR\136154338_705970030115282_1284472125444219849_n.jpg"/>
          <p:cNvPicPr>
            <a:picLocks noChangeAspect="1" noChangeArrowheads="1"/>
          </p:cNvPicPr>
          <p:nvPr/>
        </p:nvPicPr>
        <p:blipFill>
          <a:blip r:embed="rId2"/>
          <a:srcRect t="5172"/>
          <a:stretch>
            <a:fillRect/>
          </a:stretch>
        </p:blipFill>
        <p:spPr bwMode="auto">
          <a:xfrm>
            <a:off x="4953000" y="1828800"/>
            <a:ext cx="3733800" cy="4572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262</TotalTime>
  <Words>726</Words>
  <Application>Microsoft Office PowerPoint</Application>
  <PresentationFormat>On-screen Show (4:3)</PresentationFormat>
  <Paragraphs>141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Slide 1</vt:lpstr>
      <vt:lpstr>APTITUDE</vt:lpstr>
      <vt:lpstr>APTITUDE</vt:lpstr>
      <vt:lpstr>Slide 4</vt:lpstr>
      <vt:lpstr>ROLE OF APTITUDE</vt:lpstr>
      <vt:lpstr>ROLE OF APTITUDE</vt:lpstr>
      <vt:lpstr>APTITUDE TEST IN  JOB RECRUITMENTS</vt:lpstr>
      <vt:lpstr>Slide 8</vt:lpstr>
      <vt:lpstr>APTITUDE TEST IN  JOB RECRUITMENTS</vt:lpstr>
      <vt:lpstr>CONTENTS OF APTITUDE TEST</vt:lpstr>
      <vt:lpstr>MAJOR TOPICS OF QUANTITATIVE APTITUDE SECTION</vt:lpstr>
      <vt:lpstr>MAJOR TOPICS OF QUANTITATIVE APTITUDE SECTION</vt:lpstr>
      <vt:lpstr>MAJOR TOPICS OF LOGICAL REASONING SECTION</vt:lpstr>
      <vt:lpstr>APTITUDE TEST</vt:lpstr>
      <vt:lpstr>APTITUDE TEST</vt:lpstr>
      <vt:lpstr>Slide 16</vt:lpstr>
      <vt:lpstr>TEST YOUR KNOWLEDGE</vt:lpstr>
      <vt:lpstr>TEST YOUR KNOWLEDGE</vt:lpstr>
      <vt:lpstr>TEST YOUR KNOWLEDGE</vt:lpstr>
      <vt:lpstr>Slide 20</vt:lpstr>
      <vt:lpstr>TEST YOUR KNOWLEDGE</vt:lpstr>
      <vt:lpstr>PERCENTAGE</vt:lpstr>
      <vt:lpstr>PROBABILITY</vt:lpstr>
      <vt:lpstr>PROBABILITY</vt:lpstr>
      <vt:lpstr>PROBABILITY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APTITUDE IN CAMPUS PLACEMENT </dc:title>
  <dc:creator>TNP</dc:creator>
  <cp:lastModifiedBy>Pc</cp:lastModifiedBy>
  <cp:revision>99</cp:revision>
  <dcterms:created xsi:type="dcterms:W3CDTF">2006-08-16T00:00:00Z</dcterms:created>
  <dcterms:modified xsi:type="dcterms:W3CDTF">2021-07-04T11:43:22Z</dcterms:modified>
</cp:coreProperties>
</file>