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6HBFlmYGHaYMwN/Y4tvg0brw7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Ligh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Mon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1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When I talk about the </a:t>
            </a:r>
            <a:r>
              <a:rPr b="1" i="1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1"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I just mean the parts of your app that can vary.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8" name="Google Shape;2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URL / CT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7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7.png"/><Relationship Id="rId7" Type="http://schemas.openxmlformats.org/officeDocument/2006/relationships/image" Target="../media/image3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com/flutter" TargetMode="External"/><Relationship Id="rId4" Type="http://schemas.openxmlformats.org/officeDocument/2006/relationships/hyperlink" Target="https://flutter.dev/" TargetMode="External"/><Relationship Id="rId5" Type="http://schemas.openxmlformats.org/officeDocument/2006/relationships/hyperlink" Target="https://flutter.dev/" TargetMode="External"/><Relationship Id="rId6" Type="http://schemas.openxmlformats.org/officeDocument/2006/relationships/hyperlink" Target="https://www.youtube.com/c/flutterdev/videos" TargetMode="External"/><Relationship Id="rId7" Type="http://schemas.openxmlformats.org/officeDocument/2006/relationships/hyperlink" Target="https://www.youtube.com/c/flutterdev/vide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3.jp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Explore State Management - Flutter</a:t>
            </a:r>
            <a:endParaRPr/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Kamal Shree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Developer Advocate, GDE (Flutter &amp; Dart)</a:t>
            </a:r>
            <a:endParaRPr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40849" l="9230" r="9229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0" i="0" sz="105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6205" r="6204" t="0"/>
          <a:stretch/>
        </p:blipFill>
        <p:spPr>
          <a:xfrm>
            <a:off x="5399225" y="0"/>
            <a:ext cx="3744773" cy="4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>
                <a:latin typeface="Roboto Mono Light"/>
                <a:ea typeface="Roboto Mono Light"/>
                <a:cs typeface="Roboto Mono Light"/>
                <a:sym typeface="Roboto Mono Light"/>
              </a:rPr>
              <a:t>Ephemeral state</a:t>
            </a:r>
            <a:br>
              <a:rPr b="0" i="0" lang="en-US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06" name="Google Shape;1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81" y="1493109"/>
            <a:ext cx="3091930" cy="23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/>
          <p:nvPr/>
        </p:nvSpPr>
        <p:spPr>
          <a:xfrm>
            <a:off x="4241587" y="653143"/>
            <a:ext cx="1451559" cy="5921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6801094" y="654270"/>
            <a:ext cx="1612923" cy="591018"/>
          </a:xfrm>
          <a:prstGeom prst="rect">
            <a:avLst/>
          </a:prstGeom>
          <a:solidFill>
            <a:srgbClr val="75F2FF"/>
          </a:solidFill>
          <a:ln cap="flat" cmpd="sng" w="25400">
            <a:solidFill>
              <a:srgbClr val="75F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4273769" y="4139465"/>
            <a:ext cx="1419378" cy="4701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y with solid fill" id="110" name="Google Shape;1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1810" y="4139465"/>
            <a:ext cx="516111" cy="516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 chart with solid fill" id="111" name="Google Shape;1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7261" y="653143"/>
            <a:ext cx="537882" cy="537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t bubble outline" id="112" name="Google Shape;11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8361" y="654270"/>
            <a:ext cx="668555" cy="66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/>
          <p:nvPr/>
        </p:nvSpPr>
        <p:spPr>
          <a:xfrm>
            <a:off x="7173091" y="4093503"/>
            <a:ext cx="1467650" cy="51611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B789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chat or text message&#10;&#10;Description automatically generated" id="114" name="Google Shape;11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02250" y="1722986"/>
            <a:ext cx="2858460" cy="1706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/>
          <p:nvPr/>
        </p:nvSpPr>
        <p:spPr>
          <a:xfrm>
            <a:off x="3243130" y="2275677"/>
            <a:ext cx="1623900" cy="5921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>
                <a:latin typeface="Roboto Mono Light"/>
                <a:ea typeface="Roboto Mono Light"/>
                <a:cs typeface="Roboto Mono Light"/>
                <a:sym typeface="Roboto Mono Light"/>
              </a:rPr>
              <a:t>App state</a:t>
            </a:r>
            <a:br>
              <a:rPr b="0" i="0" lang="en-US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084" y="336298"/>
            <a:ext cx="2521829" cy="191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2758" y="2671393"/>
            <a:ext cx="2820412" cy="234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2997" y="0"/>
            <a:ext cx="1895742" cy="283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0220" y="2620683"/>
            <a:ext cx="1613519" cy="24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420" y="179011"/>
            <a:ext cx="1987581" cy="331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>
                <a:latin typeface="Roboto Mono Light"/>
                <a:ea typeface="Roboto Mono Light"/>
                <a:cs typeface="Roboto Mono Light"/>
                <a:sym typeface="Roboto Mono Light"/>
              </a:rPr>
              <a:t>SetState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925" y="373875"/>
            <a:ext cx="7592702" cy="42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16" y="600876"/>
            <a:ext cx="85153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16" y="3304055"/>
            <a:ext cx="848677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2981405" y="2279362"/>
            <a:ext cx="26586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VS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>
                <a:latin typeface="Roboto Mono Light"/>
                <a:ea typeface="Roboto Mono Light"/>
                <a:cs typeface="Roboto Mono Light"/>
                <a:sym typeface="Roboto Mono Light"/>
              </a:rPr>
              <a:t>InheritedWidget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26" y="458640"/>
            <a:ext cx="2164354" cy="422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6522" y="458639"/>
            <a:ext cx="2119652" cy="4226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2582451" y="528309"/>
            <a:ext cx="2119652" cy="565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Inherited Widget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327532" y="2191551"/>
            <a:ext cx="1097853" cy="4800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209335" y="1269466"/>
            <a:ext cx="1097853" cy="4800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Items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934225" y="2206920"/>
            <a:ext cx="1667976" cy="4800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Pod 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934225" y="3066250"/>
            <a:ext cx="1667976" cy="4800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Smartwatches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223317" y="3853866"/>
            <a:ext cx="1097853" cy="4800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486599" y="618882"/>
            <a:ext cx="1860413" cy="34578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B789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  <a:endParaRPr/>
          </a:p>
        </p:txBody>
      </p:sp>
      <p:cxnSp>
        <p:nvCxnSpPr>
          <p:cNvPr id="165" name="Google Shape;165;p18"/>
          <p:cNvCxnSpPr>
            <a:stCxn id="160" idx="2"/>
            <a:endCxn id="161" idx="0"/>
          </p:cNvCxnSpPr>
          <p:nvPr/>
        </p:nvCxnSpPr>
        <p:spPr>
          <a:xfrm>
            <a:off x="3758261" y="1749558"/>
            <a:ext cx="1010100" cy="4575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8"/>
          <p:cNvCxnSpPr>
            <a:stCxn id="162" idx="2"/>
            <a:endCxn id="163" idx="0"/>
          </p:cNvCxnSpPr>
          <p:nvPr/>
        </p:nvCxnSpPr>
        <p:spPr>
          <a:xfrm>
            <a:off x="4768213" y="3546342"/>
            <a:ext cx="3900" cy="3075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18"/>
          <p:cNvCxnSpPr>
            <a:stCxn id="161" idx="2"/>
          </p:cNvCxnSpPr>
          <p:nvPr/>
        </p:nvCxnSpPr>
        <p:spPr>
          <a:xfrm>
            <a:off x="4768213" y="2687012"/>
            <a:ext cx="15300" cy="3819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3746871" y="964663"/>
            <a:ext cx="0" cy="322572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8"/>
          <p:cNvCxnSpPr>
            <a:stCxn id="160" idx="2"/>
            <a:endCxn id="159" idx="0"/>
          </p:cNvCxnSpPr>
          <p:nvPr/>
        </p:nvCxnSpPr>
        <p:spPr>
          <a:xfrm flipH="1">
            <a:off x="2876561" y="1749558"/>
            <a:ext cx="881700" cy="4419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18"/>
          <p:cNvSpPr/>
          <p:nvPr/>
        </p:nvSpPr>
        <p:spPr>
          <a:xfrm>
            <a:off x="5608779" y="1287235"/>
            <a:ext cx="1115602" cy="62993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endParaRPr/>
          </a:p>
        </p:txBody>
      </p:sp>
      <p:cxnSp>
        <p:nvCxnSpPr>
          <p:cNvPr id="171" name="Google Shape;171;p18"/>
          <p:cNvCxnSpPr>
            <a:stCxn id="162" idx="3"/>
            <a:endCxn id="164" idx="2"/>
          </p:cNvCxnSpPr>
          <p:nvPr/>
        </p:nvCxnSpPr>
        <p:spPr>
          <a:xfrm rot="10800000">
            <a:off x="5416801" y="964796"/>
            <a:ext cx="185400" cy="2341500"/>
          </a:xfrm>
          <a:prstGeom prst="curvedConnector4">
            <a:avLst>
              <a:gd fmla="val -123301" name="adj1"/>
              <a:gd fmla="val 55129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8"/>
          <p:cNvCxnSpPr>
            <a:stCxn id="164" idx="3"/>
            <a:endCxn id="170" idx="0"/>
          </p:cNvCxnSpPr>
          <p:nvPr/>
        </p:nvCxnSpPr>
        <p:spPr>
          <a:xfrm flipH="1">
            <a:off x="6166712" y="791772"/>
            <a:ext cx="180300" cy="495600"/>
          </a:xfrm>
          <a:prstGeom prst="curvedConnector4">
            <a:avLst>
              <a:gd fmla="val -126789" name="adj1"/>
              <a:gd fmla="val 67428" name="adj2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90" y="384202"/>
            <a:ext cx="7922239" cy="418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275549" y="2048530"/>
            <a:ext cx="58936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setState?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Explore State Management - Flutter</a:t>
            </a:r>
            <a:endParaRPr/>
          </a:p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-US" sz="2500"/>
              <a:t>Pawan Kumar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-US" sz="2500"/>
              <a:t>Founder Codepur, HoE Frontier and GDE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ct val="250000"/>
              <a:buNone/>
            </a:pPr>
            <a:br>
              <a:rPr lang="en-US"/>
            </a:b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40849" l="9230" r="9229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0" i="0" sz="105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114" y="0"/>
            <a:ext cx="3746886" cy="426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10966" y="986319"/>
            <a:ext cx="8106310" cy="287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</a:pPr>
            <a:r>
              <a:rPr i="1" lang="en-US" sz="2400">
                <a:latin typeface="Roboto Mono Light"/>
                <a:ea typeface="Roboto Mono Light"/>
                <a:cs typeface="Roboto Mono Light"/>
                <a:sym typeface="Roboto Mono Light"/>
              </a:rPr>
              <a:t>Calling setState notifies the framework that the internal state of this object has changed in a way that might impact the user interface in this subtree, which causes the framework to schedule a build for this State object</a:t>
            </a:r>
            <a:r>
              <a:rPr b="0" i="0" lang="en-US">
                <a:solidFill>
                  <a:srgbClr val="5259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90" y="384202"/>
            <a:ext cx="7922239" cy="418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1275549" y="2048530"/>
            <a:ext cx="58936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State Management?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603226" y="302920"/>
            <a:ext cx="7641741" cy="1149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</a:pPr>
            <a:r>
              <a:rPr b="1" i="1" lang="en-US">
                <a:latin typeface="Roboto Mono Light"/>
                <a:ea typeface="Roboto Mono Light"/>
                <a:cs typeface="Roboto Mono Light"/>
                <a:sym typeface="Roboto Mono Light"/>
              </a:rPr>
              <a:t>Data that changes</a:t>
            </a:r>
            <a:r>
              <a:rPr b="0" i="0" lang="en-US">
                <a:solidFill>
                  <a:srgbClr val="B2BECD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 over the lifecycle of the app.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32789" y="2699058"/>
            <a:ext cx="7994762" cy="123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099"/>
              <a:buFont typeface="Roboto Mono Light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State management </a:t>
            </a:r>
            <a:r>
              <a:rPr b="0" i="1" lang="en-US" sz="2400" u="none" cap="none" strike="noStrike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is the place to perform logic based on UI events and then update the app state</a:t>
            </a:r>
            <a:r>
              <a:rPr b="0" i="0" lang="en-US" sz="22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90" y="384202"/>
            <a:ext cx="7922239" cy="418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275549" y="2048530"/>
            <a:ext cx="589365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different types of State Management?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4"/>
          <p:cNvGrpSpPr/>
          <p:nvPr/>
        </p:nvGrpSpPr>
        <p:grpSpPr>
          <a:xfrm>
            <a:off x="1848484" y="386300"/>
            <a:ext cx="5957542" cy="4252182"/>
            <a:chOff x="1325900" y="2109"/>
            <a:chExt cx="5500962" cy="4252182"/>
          </a:xfrm>
        </p:grpSpPr>
        <p:sp>
          <p:nvSpPr>
            <p:cNvPr id="207" name="Google Shape;207;p24"/>
            <p:cNvSpPr/>
            <p:nvPr/>
          </p:nvSpPr>
          <p:spPr>
            <a:xfrm rot="5400000">
              <a:off x="1602407" y="756755"/>
              <a:ext cx="47234" cy="40779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325900" y="2109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1351981" y="28190"/>
              <a:ext cx="14319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Riverpod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 rot="5400000">
              <a:off x="1543858" y="1796463"/>
              <a:ext cx="164332" cy="187513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325900" y="1115184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1351981" y="1141265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setState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 rot="5400000">
              <a:off x="1582336" y="2942761"/>
              <a:ext cx="87377" cy="121065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325900" y="2228258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1351981" y="2254339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Inherited Widget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flipH="1">
              <a:off x="4334898" y="4213512"/>
              <a:ext cx="438695" cy="40779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325900" y="3341332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1351981" y="3367413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Bloc/Rx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 rot="-5400000">
              <a:off x="3535054" y="2982904"/>
              <a:ext cx="129644" cy="40779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299752" y="3341332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325833" y="3367413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Fish-Redux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 rot="-5400000">
              <a:off x="3567756" y="1844700"/>
              <a:ext cx="64241" cy="91040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299752" y="2228258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3325833" y="2254339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Redux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 flipH="1" rot="-5400000">
              <a:off x="3569388" y="738249"/>
              <a:ext cx="60977" cy="77793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299752" y="1115184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3325833" y="1141265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GetIt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 flipH="1">
              <a:off x="4538389" y="156699"/>
              <a:ext cx="96827" cy="127818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3299752" y="2109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3325833" y="28190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MobX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 flipH="1" rot="-5400000">
              <a:off x="5507943" y="728747"/>
              <a:ext cx="131569" cy="96796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273604" y="2109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3" name="Google Shape;233;p24"/>
            <p:cNvSpPr txBox="1"/>
            <p:nvPr/>
          </p:nvSpPr>
          <p:spPr>
            <a:xfrm>
              <a:off x="5299685" y="28190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GetX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 flipH="1" rot="-5291489">
              <a:off x="5583796" y="2351119"/>
              <a:ext cx="45719" cy="573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5273604" y="1115184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5299685" y="1141265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States_rebuilder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 flipH="1" rot="-5201190">
              <a:off x="6015965" y="2416453"/>
              <a:ext cx="18847" cy="198076"/>
            </a:xfrm>
            <a:prstGeom prst="rect">
              <a:avLst/>
            </a:prstGeom>
            <a:solidFill>
              <a:srgbClr val="A7C9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42763" y="3204130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5368844" y="3230211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Binder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284289" y="2187546"/>
              <a:ext cx="1484099" cy="89045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38100">
              <a:solidFill>
                <a:srgbClr val="00889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24"/>
            <p:cNvSpPr txBox="1"/>
            <p:nvPr/>
          </p:nvSpPr>
          <p:spPr>
            <a:xfrm>
              <a:off x="5310370" y="2213627"/>
              <a:ext cx="1431937" cy="83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</a:rPr>
                <a:t>Triple Pattern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https://medium.com/flutter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26"/>
          <p:cNvSpPr/>
          <p:nvPr/>
        </p:nvSpPr>
        <p:spPr>
          <a:xfrm>
            <a:off x="1529122" y="599355"/>
            <a:ext cx="6131860" cy="69156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sng" cap="none" strike="noStrike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sng" cap="none" strike="noStrike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https://flutter.dev/</a:t>
            </a:r>
            <a:endParaRPr b="0" i="0" sz="2300" u="none" cap="none" strike="noStrike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1529121" y="3932944"/>
            <a:ext cx="6131860" cy="69156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https://www.youtube.com/c/flutterdev/videos</a:t>
            </a:r>
            <a:endParaRPr b="0" i="0" sz="1800" u="none" cap="none" strike="noStrike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ctrTitle"/>
          </p:nvPr>
        </p:nvSpPr>
        <p:spPr>
          <a:xfrm>
            <a:off x="918950" y="1459966"/>
            <a:ext cx="4118100" cy="2241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259" name="Google Shape;259;p27"/>
          <p:cNvSpPr txBox="1"/>
          <p:nvPr>
            <p:ph idx="1" type="subTitle"/>
          </p:nvPr>
        </p:nvSpPr>
        <p:spPr>
          <a:xfrm>
            <a:off x="980422" y="2723406"/>
            <a:ext cx="4118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Kamal Shree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Developer Advocate, GDE (Flutter &amp; Dart)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40849" l="9230" r="9229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0" i="0" sz="105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b="0" l="6205" r="6204" t="0"/>
          <a:stretch/>
        </p:blipFill>
        <p:spPr>
          <a:xfrm>
            <a:off x="5399225" y="0"/>
            <a:ext cx="3744773" cy="4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591;p28"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950" y="3383736"/>
            <a:ext cx="367324" cy="36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/>
          <p:nvPr/>
        </p:nvSpPr>
        <p:spPr>
          <a:xfrm>
            <a:off x="2572130" y="3420100"/>
            <a:ext cx="4118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Whatsupcoders</a:t>
            </a:r>
            <a:endParaRPr b="0" i="0" sz="18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594;p28" id="265" name="Google Shape;265;p27"/>
          <p:cNvPicPr preferRelativeResize="0"/>
          <p:nvPr/>
        </p:nvPicPr>
        <p:blipFill rotWithShape="1">
          <a:blip r:embed="rId6">
            <a:alphaModFix/>
          </a:blip>
          <a:srcRect b="0" l="58" r="59" t="0"/>
          <a:stretch/>
        </p:blipFill>
        <p:spPr>
          <a:xfrm>
            <a:off x="1464785" y="3383736"/>
            <a:ext cx="367327" cy="36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media with solid fill" id="266" name="Google Shape;26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5834" y="3325529"/>
            <a:ext cx="512574" cy="5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411094" y="755411"/>
            <a:ext cx="857922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Deep Dive into State Management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Simple State Management (SetState, InheritedWidget)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Other Approaches – (Bloc, Provider,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Best State Management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How to choose SM for your App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Interview Questions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Resources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“All views expressed in this session are my own and do not represent the opinion of any entity.”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 sz="3600">
                <a:latin typeface="Roboto Mono Light"/>
                <a:ea typeface="Roboto Mono Light"/>
                <a:cs typeface="Roboto Mono Light"/>
                <a:sym typeface="Roboto Mono Light"/>
              </a:rPr>
              <a:t>Deep Dive into State Management 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158018" y="132978"/>
            <a:ext cx="8803102" cy="41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</a:pPr>
            <a:r>
              <a:rPr lang="en-US"/>
              <a:t>Why State Management</a:t>
            </a:r>
            <a:br>
              <a:rPr lang="en-US"/>
            </a:br>
            <a:r>
              <a:rPr lang="en-US"/>
              <a:t>Which is the right State Management</a:t>
            </a:r>
            <a:br>
              <a:rPr lang="en-US"/>
            </a:br>
            <a:r>
              <a:rPr lang="en-US"/>
              <a:t>Can I switch After Choosing One</a:t>
            </a:r>
            <a:br>
              <a:rPr lang="en-US"/>
            </a:br>
            <a:r>
              <a:rPr lang="en-US"/>
              <a:t>Things to remember before choosing one</a:t>
            </a:r>
            <a:br>
              <a:rPr lang="en-US"/>
            </a:br>
            <a:r>
              <a:rPr lang="en-US"/>
              <a:t>Should I use the latest techniques</a:t>
            </a:r>
            <a:endParaRPr/>
          </a:p>
        </p:txBody>
      </p:sp>
      <p:pic>
        <p:nvPicPr>
          <p:cNvPr descr="Question Mark with solid fill"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333" y="673743"/>
            <a:ext cx="3026069" cy="3026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</a:pPr>
            <a:r>
              <a:rPr lang="en-US">
                <a:latin typeface="Roboto Mono Light"/>
                <a:ea typeface="Roboto Mono Light"/>
                <a:cs typeface="Roboto Mono Light"/>
                <a:sym typeface="Roboto Mono Light"/>
              </a:rPr>
              <a:t>Flutter is declarative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75" y="1257300"/>
            <a:ext cx="7258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