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 Mono Light"/>
      <p:regular r:id="rId27"/>
      <p:bold r:id="rId28"/>
      <p:italic r:id="rId29"/>
      <p:boldItalic r:id="rId30"/>
    </p:embeddedFont>
    <p:embeddedFont>
      <p:font typeface="Google Sans"/>
      <p:regular r:id="rId31"/>
      <p:bold r:id="rId32"/>
      <p:italic r:id="rId33"/>
      <p:boldItalic r:id="rId34"/>
    </p:embeddedFont>
    <p:embeddedFont>
      <p:font typeface="Roboto Mon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MonoLight-bold.fntdata"/><Relationship Id="rId27" Type="http://schemas.openxmlformats.org/officeDocument/2006/relationships/font" Target="fonts/RobotoMono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oogleSans-regular.fntdata"/><Relationship Id="rId30" Type="http://schemas.openxmlformats.org/officeDocument/2006/relationships/font" Target="fonts/RobotoMonoLight-boldItalic.fntdata"/><Relationship Id="rId11" Type="http://schemas.openxmlformats.org/officeDocument/2006/relationships/slide" Target="slides/slide6.xml"/><Relationship Id="rId33" Type="http://schemas.openxmlformats.org/officeDocument/2006/relationships/font" Target="fonts/GoogleSans-italic.fntdata"/><Relationship Id="rId10" Type="http://schemas.openxmlformats.org/officeDocument/2006/relationships/slide" Target="slides/slide5.xml"/><Relationship Id="rId32" Type="http://schemas.openxmlformats.org/officeDocument/2006/relationships/font" Target="fonts/GoogleSans-bold.fntdata"/><Relationship Id="rId13" Type="http://schemas.openxmlformats.org/officeDocument/2006/relationships/slide" Target="slides/slide8.xml"/><Relationship Id="rId35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34" Type="http://schemas.openxmlformats.org/officeDocument/2006/relationships/font" Target="fonts/GoogleSans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-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obotoMon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66c2ea51d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66c2ea51d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58cba504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58cba504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58cba504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58cba504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58cba504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58cba504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58cba504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58cba504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59ad0e6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59ad0e6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59ad0e64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59ad0e64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59ad0e64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59ad0e64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59ad0e64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59ad0e64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59ad0e64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59ad0e64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59ad0e64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59ad0e64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66c2ea51d_1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66c2ea51d_1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59ad0e64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59ad0e64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59ad0e64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f59ad0e64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66c2ea51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66c2ea5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58cba504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58cba504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58cba504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58cba504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58cba504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58cba504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58cba504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58cba504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58cba504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58cba504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58cba504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58cba504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lk 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18950" y="1270625"/>
            <a:ext cx="4118100" cy="156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Roboto Mono Light"/>
              <a:buNone/>
              <a:defRPr sz="24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18950" y="3502375"/>
            <a:ext cx="4118100" cy="51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None/>
              <a:defRPr sz="1400">
                <a:solidFill>
                  <a:srgbClr val="5F6368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Page Number">
  <p:cSld name="SECTION_TITLE_AND_DESCRIPTION_1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5437675" y="-125"/>
            <a:ext cx="370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840275"/>
            <a:ext cx="2518500" cy="14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9000"/>
              <a:buFont typeface="Roboto Mono Light"/>
              <a:buNone/>
              <a:defRPr sz="90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2" type="title"/>
          </p:nvPr>
        </p:nvSpPr>
        <p:spPr>
          <a:xfrm>
            <a:off x="311700" y="1257225"/>
            <a:ext cx="37062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3" type="title"/>
          </p:nvPr>
        </p:nvSpPr>
        <p:spPr>
          <a:xfrm>
            <a:off x="311700" y="3302475"/>
            <a:ext cx="37062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pic>
        <p:nvPicPr>
          <p:cNvPr id="53" name="Google Shape;5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1650" y="4645200"/>
            <a:ext cx="1076850" cy="2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Page Call Out">
  <p:cSld name="SECTION_TITLE_AND_DESCRIPTION_1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25"/>
            <a:ext cx="914397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/>
          <p:nvPr>
            <p:ph type="title"/>
          </p:nvPr>
        </p:nvSpPr>
        <p:spPr>
          <a:xfrm>
            <a:off x="929100" y="978450"/>
            <a:ext cx="3555000" cy="24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 Light"/>
              <a:buNone/>
              <a:defRPr sz="14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 Mono Light"/>
              <a:buNone/>
              <a:defRPr sz="3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 Mono Light"/>
              <a:buNone/>
              <a:defRPr sz="3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 Mono Light"/>
              <a:buNone/>
              <a:defRPr sz="3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 Mono Light"/>
              <a:buNone/>
              <a:defRPr sz="3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 Mono Light"/>
              <a:buNone/>
              <a:defRPr sz="3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 Mono Light"/>
              <a:buNone/>
              <a:defRPr sz="3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 Mono Light"/>
              <a:buNone/>
              <a:defRPr sz="3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 Mono Light"/>
              <a:buNone/>
              <a:defRPr sz="3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RL / CTA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1668050" y="2269200"/>
            <a:ext cx="58080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Mono Light"/>
              <a:buNone/>
              <a:defRPr sz="16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hasCustomPrompt="1" type="title"/>
          </p:nvPr>
        </p:nvSpPr>
        <p:spPr>
          <a:xfrm>
            <a:off x="2170025" y="1840275"/>
            <a:ext cx="4803900" cy="14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9000"/>
              <a:buFont typeface="Roboto Mono Light"/>
              <a:buNone/>
              <a:defRPr sz="90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 txBox="1"/>
          <p:nvPr>
            <p:ph idx="2" type="title"/>
          </p:nvPr>
        </p:nvSpPr>
        <p:spPr>
          <a:xfrm>
            <a:off x="1037250" y="1257225"/>
            <a:ext cx="70695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3" type="title"/>
          </p:nvPr>
        </p:nvSpPr>
        <p:spPr>
          <a:xfrm>
            <a:off x="1037250" y="3302475"/>
            <a:ext cx="70695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pic>
        <p:nvPicPr>
          <p:cNvPr id="66" name="Google Shape;6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1650" y="4645200"/>
            <a:ext cx="1076850" cy="2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Blu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517250" y="1387525"/>
            <a:ext cx="5565300" cy="23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Yellow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517250" y="1387525"/>
            <a:ext cx="5565300" cy="23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Green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2517250" y="1387525"/>
            <a:ext cx="5565300" cy="23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1650" y="4645200"/>
            <a:ext cx="1076850" cy="2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One Column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1650" y="4645200"/>
            <a:ext cx="1076850" cy="2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MAIN_POINT">
    <p:bg>
      <p:bgPr>
        <a:solidFill>
          <a:srgbClr val="20212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856775" y="902275"/>
            <a:ext cx="7430400" cy="3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 Mono Light"/>
              <a:buNone/>
              <a:defRPr sz="22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Page List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5437675" y="-125"/>
            <a:ext cx="370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311700" y="555600"/>
            <a:ext cx="3706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311700" y="1389600"/>
            <a:ext cx="3706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pic>
        <p:nvPicPr>
          <p:cNvPr id="41" name="Google Shape;4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1650" y="4645200"/>
            <a:ext cx="1076850" cy="2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Page Quote">
  <p:cSld name="SECTION_TITLE_AND_DESCRIPTION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5437675" y="-125"/>
            <a:ext cx="370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10"/>
          <p:cNvSpPr txBox="1"/>
          <p:nvPr>
            <p:ph type="title"/>
          </p:nvPr>
        </p:nvSpPr>
        <p:spPr>
          <a:xfrm>
            <a:off x="311700" y="555600"/>
            <a:ext cx="3706200" cy="41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 Light"/>
              <a:buNone/>
              <a:defRPr sz="24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46" name="Google Shape;4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1650" y="4645200"/>
            <a:ext cx="1076850" cy="2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tensorflow.org/js/tutorials" TargetMode="External"/><Relationship Id="rId4" Type="http://schemas.openxmlformats.org/officeDocument/2006/relationships/hyperlink" Target="https://www.w3.org/TR/webxr/" TargetMode="External"/><Relationship Id="rId5" Type="http://schemas.openxmlformats.org/officeDocument/2006/relationships/hyperlink" Target="https://developer.mozilla.org/en-US/docs/Web/API/WebXR_Device_API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918950" y="1270625"/>
            <a:ext cx="4118100" cy="156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Leverage the Power of ML &amp; AR / VR In Your Web App</a:t>
            </a:r>
            <a:endParaRPr/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918950" y="3502375"/>
            <a:ext cx="4118100" cy="51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Hiren Dave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Senior Technical Lead, iBASEt India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40849" l="9230" r="9230" t="26085"/>
          <a:stretch/>
        </p:blipFill>
        <p:spPr>
          <a:xfrm>
            <a:off x="5748450" y="4505050"/>
            <a:ext cx="3041649" cy="2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6312808" y="4782425"/>
            <a:ext cx="2410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India</a:t>
            </a:r>
            <a:endParaRPr sz="105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8500" y="0"/>
            <a:ext cx="3715500" cy="4275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2517250" y="1387525"/>
            <a:ext cx="5565300" cy="23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 / VR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Web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555600"/>
            <a:ext cx="5996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Augmented Reality?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389600"/>
            <a:ext cx="8313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AR means </a:t>
            </a:r>
            <a:r>
              <a:rPr lang="en"/>
              <a:t>enhanced</a:t>
            </a:r>
            <a:r>
              <a:rPr lang="en"/>
              <a:t> version of real world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Add virtual / digital content in real world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Enhance reality with interactive digital content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Digital content can be audio, graphics, 3D content or any other virtual enhancement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555600"/>
            <a:ext cx="5996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Virtual Reality?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389600"/>
            <a:ext cx="8313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VR means an artificial environment created by code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It simulates the real world environment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VR takes the user inside the experience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In simple words it’s totally artificial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WebXR?</a:t>
            </a:r>
            <a:endParaRPr/>
          </a:p>
        </p:txBody>
      </p:sp>
      <p:sp>
        <p:nvSpPr>
          <p:cNvPr id="149" name="Google Shape;149;p28"/>
          <p:cNvSpPr txBox="1"/>
          <p:nvPr>
            <p:ph idx="2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It </a:t>
            </a:r>
            <a:r>
              <a:rPr lang="en"/>
              <a:t>brings both AR and VR to Web.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Together it is referred as Mixed Reality or Cross Reality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WebXR Device API provides a way to access AR / VR devices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Using it you can add AR / VR experiences to Web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WebXR - Field of View</a:t>
            </a:r>
            <a:endParaRPr/>
          </a:p>
        </p:txBody>
      </p:sp>
      <p:sp>
        <p:nvSpPr>
          <p:cNvPr id="155" name="Google Shape;155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It defines extent to which user is able to see the environment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Human eye can take in a FOV of around 135 degrees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Two eyes FOV overlap each other, hence total FOV is around 200 to 220 degrees</a:t>
            </a: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08082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WebXR - Degrees of Freedom</a:t>
            </a:r>
            <a:endParaRPr/>
          </a:p>
        </p:txBody>
      </p:sp>
      <p:sp>
        <p:nvSpPr>
          <p:cNvPr id="162" name="Google Shape;162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It defines the freedom of movement in virtual world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It defines rotational movement &amp; </a:t>
            </a:r>
            <a:r>
              <a:rPr lang="en"/>
              <a:t>translation</a:t>
            </a:r>
            <a:r>
              <a:rPr lang="en"/>
              <a:t> movements</a:t>
            </a:r>
            <a:endParaRPr/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57050"/>
            <a:ext cx="3260601" cy="326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WebXR Application Lifecycle</a:t>
            </a:r>
            <a:endParaRPr/>
          </a:p>
        </p:txBody>
      </p:sp>
      <p:sp>
        <p:nvSpPr>
          <p:cNvPr id="169" name="Google Shape;169;p31"/>
          <p:cNvSpPr txBox="1"/>
          <p:nvPr>
            <p:ph idx="2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First check if browser or device supports XR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Check if WebXR API is </a:t>
            </a:r>
            <a:r>
              <a:rPr lang="en"/>
              <a:t>available</a:t>
            </a:r>
            <a:r>
              <a:rPr lang="en"/>
              <a:t> - navigator.xr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Check if type of session is available - navigator.xr.isSessionSupported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Add interface to launch the session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Start the session - XRSession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End the Session - XRSession.end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WebXR Device API </a:t>
            </a:r>
            <a:endParaRPr/>
          </a:p>
        </p:txBody>
      </p:sp>
      <p:sp>
        <p:nvSpPr>
          <p:cNvPr id="175" name="Google Shape;175;p32"/>
          <p:cNvSpPr txBox="1"/>
          <p:nvPr>
            <p:ph idx="2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Initialization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Session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Frame loop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Session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Layers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Views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Pose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Anchors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Frameworks</a:t>
            </a:r>
            <a:endParaRPr/>
          </a:p>
        </p:txBody>
      </p:sp>
      <p:sp>
        <p:nvSpPr>
          <p:cNvPr id="181" name="Google Shape;181;p33"/>
          <p:cNvSpPr txBox="1"/>
          <p:nvPr>
            <p:ph idx="2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Three.js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A-Frame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Babylon.js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usages of AR / VR in eCommerce app</a:t>
            </a:r>
            <a:endParaRPr/>
          </a:p>
        </p:txBody>
      </p:sp>
      <p:sp>
        <p:nvSpPr>
          <p:cNvPr id="187" name="Google Shape;187;p34"/>
          <p:cNvSpPr txBox="1"/>
          <p:nvPr>
            <p:ph idx="2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Create In store experience with Virtual store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Create interactive user manual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Create Virtual Try On experiences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Agenda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389600"/>
            <a:ext cx="8313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How to add Machine Learning in your web app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Practical usages of ML in eCommerce app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Adding AR / VR to your web app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Practical usages of AR / VR in eCommerce app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0" y="1840275"/>
            <a:ext cx="9177000" cy="14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WebXR</a:t>
            </a:r>
            <a:endParaRPr/>
          </a:p>
        </p:txBody>
      </p:sp>
      <p:sp>
        <p:nvSpPr>
          <p:cNvPr id="193" name="Google Shape;193;p35"/>
          <p:cNvSpPr txBox="1"/>
          <p:nvPr>
            <p:ph idx="2" type="title"/>
          </p:nvPr>
        </p:nvSpPr>
        <p:spPr>
          <a:xfrm>
            <a:off x="1037250" y="1257225"/>
            <a:ext cx="70695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the Demos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311700" y="555600"/>
            <a:ext cx="5996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311700" y="1389600"/>
            <a:ext cx="8313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https://www.tensorflow.org/js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https://js.tensorflow.org/api/latest/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https://www.tensorflow.org/js/tutorials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https://developers.google.com/ar/develop/webxr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https://www.w3.org/TR/webxr/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https://developer.mozilla.org/en-US/docs/Web/API/WebXR_Device_AP</a:t>
            </a:r>
            <a:r>
              <a:rPr lang="en"/>
              <a:t>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2517250" y="1387525"/>
            <a:ext cx="5565300" cy="23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Web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Machine Learning with JavaScript?</a:t>
            </a:r>
            <a:endParaRPr/>
          </a:p>
        </p:txBody>
      </p:sp>
      <p:sp>
        <p:nvSpPr>
          <p:cNvPr id="94" name="Google Shape;94;p19"/>
          <p:cNvSpPr txBox="1"/>
          <p:nvPr>
            <p:ph idx="2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No Drivers / No Installs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Highly Interactive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Access to Sensors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Can work offline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Web is Everywhere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TensorFlow.js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 Machine Learning library in JavaScript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Either Use it in browser or with Node.js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Run existing models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Retrain existing models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Create new Model in JavaScript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9500"/>
            <a:ext cx="3486150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it with script tag</a:t>
            </a:r>
            <a:endParaRPr/>
          </a:p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script </a:t>
            </a:r>
            <a:r>
              <a:rPr lang="en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src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https://cdn.jsdelivr.net/npm/@tensorflow/tfjs@2.0.0/dist/tf.min.js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"&gt;&lt;/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script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</a:t>
            </a:r>
            <a:r>
              <a:rPr lang="en"/>
              <a:t>with yarn or npm cli</a:t>
            </a:r>
            <a:endParaRPr/>
          </a:p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yarn add @tensorflow/tfjs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npm install @tensorflow/tfjs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usages of ML in eCommerce app</a:t>
            </a:r>
            <a:endParaRPr/>
          </a:p>
        </p:txBody>
      </p:sp>
      <p:sp>
        <p:nvSpPr>
          <p:cNvPr id="120" name="Google Shape;120;p23"/>
          <p:cNvSpPr txBox="1"/>
          <p:nvPr>
            <p:ph idx="2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Build a model that can recommend products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Image </a:t>
            </a:r>
            <a:r>
              <a:rPr lang="en"/>
              <a:t>recognition</a:t>
            </a:r>
            <a:r>
              <a:rPr lang="en"/>
              <a:t> and processing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Chatbot</a:t>
            </a:r>
            <a:r>
              <a:rPr lang="en"/>
              <a:t> for customer service and support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Personalized </a:t>
            </a:r>
            <a:r>
              <a:rPr lang="en"/>
              <a:t>content</a:t>
            </a:r>
            <a:r>
              <a:rPr lang="en"/>
              <a:t> for end user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Predictions about the customers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Site search optimization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Fraud protection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0" y="1840275"/>
            <a:ext cx="9177000" cy="14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TensorFlow.js</a:t>
            </a:r>
            <a:endParaRPr/>
          </a:p>
        </p:txBody>
      </p:sp>
      <p:sp>
        <p:nvSpPr>
          <p:cNvPr id="126" name="Google Shape;126;p24"/>
          <p:cNvSpPr txBox="1"/>
          <p:nvPr>
            <p:ph idx="2" type="title"/>
          </p:nvPr>
        </p:nvSpPr>
        <p:spPr>
          <a:xfrm>
            <a:off x="1037250" y="1257225"/>
            <a:ext cx="70695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the Demos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vFest 202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EA4335"/>
      </a:accent2>
      <a:accent3>
        <a:srgbClr val="FBBC04"/>
      </a:accent3>
      <a:accent4>
        <a:srgbClr val="34A853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