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59" r:id="rId8"/>
    <p:sldId id="260" r:id="rId9"/>
    <p:sldId id="265" r:id="rId10"/>
    <p:sldId id="261" r:id="rId11"/>
    <p:sldId id="262" r:id="rId12"/>
    <p:sldId id="263" r:id="rId13"/>
    <p:sldId id="264" r:id="rId14"/>
  </p:sldIdLst>
  <p:sldSz cx="9144000" cy="5143500"/>
  <p:notesSz cx="6858000" cy="9144000"/>
  <p:embeddedFontLst>
    <p:embeddedFont>
      <p:font typeface="Lato Black" panose="020F0802020204030203"/>
      <p:bold r:id="rId18"/>
    </p:embeddedFont>
    <p:embeddedFont>
      <p:font typeface="Lato" panose="020F0502020204030203"/>
      <p:regular r:id="rId19"/>
      <p:bold r:id="rId20"/>
      <p:italic r:id="rId21"/>
    </p:embeddedFont>
    <p:embeddedFont>
      <p:font typeface="Trebuchet MS" panose="020B060302020202020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0" y="2161275"/>
            <a:ext cx="6192300" cy="107378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alt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[kishan ,somesh,rekha]</a:t>
            </a:r>
            <a:endParaRPr lang="en-IN" alt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SzPts val="3600"/>
              <a:buFont typeface="Arial" panose="020B0604020202020204"/>
              <a:buNone/>
            </a:pP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58750" y="2992755"/>
            <a:ext cx="4559300" cy="2118995"/>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The bank has 107 branches/offices in 24 countries (excluding India) including 61 branches/offices of the bank, 38 branches of its 8 subsidiaries and 1 representative office in Thailand.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107315" y="2860040"/>
            <a:ext cx="4559300" cy="87566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altLang="en-GB" sz="1500"/>
              <a:t>kishan, rekha, somesh, T</a:t>
            </a:r>
            <a:r>
              <a:rPr lang="en-GB" sz="1500"/>
              <a:t>eam member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Problem-solving questions can vary across industries, but in most cases, they focus on how logically and effectively you can analyse a problem and figure out a plausible solution to that problem. Also known as analytical skills interview questions, these questions help a company understand how a candidate analyses and solves a complex problem when faced with one. They may ask some carefully designed questions that can tell them about the candidate's approach towards difficult situations and how result-oriented they can be at work. These types of questions give employers an insight into a candidate's thinking process that can include:</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accumulating information from varied sources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thinking critically to assess that information</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making decisions that help the business grow</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sharing their findings or recommendations with team members</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 name="Text Box 1"/>
          <p:cNvSpPr txBox="1"/>
          <p:nvPr/>
        </p:nvSpPr>
        <p:spPr>
          <a:xfrm>
            <a:off x="9831070" y="168275"/>
            <a:ext cx="309880" cy="306705"/>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r>
              <a:rPr sz="1200" b="0" i="0" u="none" strike="noStrike" cap="none">
                <a:solidFill>
                  <a:srgbClr val="000000"/>
                </a:solidFill>
                <a:latin typeface="Lato" panose="020F0502020204030203"/>
                <a:ea typeface="Lato" panose="020F0502020204030203"/>
                <a:cs typeface="Lato" panose="020F0502020204030203"/>
                <a:sym typeface="Lato" panose="020F0502020204030203"/>
              </a:rPr>
              <a:t>Early adopters are the second phase of product purchasers following innovators. These tend to be the most influential people within any market space and they will often have a degree of “thought leadership” for other potential adopters. They may be very active in social media and often create reviews and other materials around new products that they strongly like or dislike.</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r>
              <a:rPr sz="1200" b="0" i="0" u="none" strike="noStrike" cap="none">
                <a:solidFill>
                  <a:srgbClr val="000000"/>
                </a:solidFill>
                <a:latin typeface="Lato" panose="020F0502020204030203"/>
                <a:ea typeface="Lato" panose="020F0502020204030203"/>
                <a:cs typeface="Lato" panose="020F0502020204030203"/>
                <a:sym typeface="Lato" panose="020F0502020204030203"/>
              </a:rPr>
              <a:t>Early adopters will normally have a reasonably high social status (which in turn enables thought leadership), reasonable access to finances (beyond those of later adopters), high levels of education and a reasonable approach to risk. However, they do not take as many risks as innovators and tend to make more reasoned decisions as to whether or not to become involved in a particular product. They will try to obtain more information than an innovator in this decision making process.</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452755" y="805180"/>
            <a:ext cx="8238490" cy="315087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The study of competitive products is important because competitive products are alternative choices potential customers can pick over any new product.  Therefore, product developers must ensure that the new product they are developing provides potential customers with a compelling reason to purchase the new product over the competitive products.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Competitive product can be classified into the following  three distinct categories:Direct Competition, Substitute Products and Similar Product</a:t>
            </a:r>
            <a:r>
              <a:rPr lang="en-IN"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0" y="66040"/>
            <a:ext cx="8279765" cy="3384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35560" y="483870"/>
            <a:ext cx="8279765" cy="41065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tooBuild line-of-business apps faster with less code, and at a lower cost, with Power Apps and Azure. Automate business processes with out-of-the-box connectors, built-in solutions for common use cases, and drag-and-drop simplicity. Use services such as Azure API Management and Azure Functions to scale and extend your apps and respond to changes quickly.</a:t>
            </a:r>
            <a:br>
              <a:rPr lang="en-GB" sz="1400" b="0">
                <a:solidFill>
                  <a:srgbClr val="4A4548"/>
                </a:solidFill>
                <a:highlight>
                  <a:srgbClr val="FFFFFF"/>
                </a:highlight>
              </a:rPr>
            </a:br>
            <a:br>
              <a:rPr lang="en-GB" sz="1400" b="0">
                <a:solidFill>
                  <a:srgbClr val="4A4548"/>
                </a:solidFill>
                <a:highlight>
                  <a:srgbClr val="FFFFFF"/>
                </a:highlight>
              </a:rPr>
            </a:br>
            <a:r>
              <a:rPr lang="en-GB" sz="1400" b="0">
                <a:solidFill>
                  <a:srgbClr val="4A4548"/>
                </a:solidFill>
                <a:highlight>
                  <a:srgbClr val="FFFFFF"/>
                </a:highlight>
              </a:rPr>
              <a:t>Read this 2021 commissioned study, conducted by Forrester Consulting, to explore the Total Economic Impact™ of Microsoft Power Platform and Azure for Corporate IT.</a:t>
            </a:r>
            <a:br>
              <a:rPr lang="en-GB" sz="1400" b="0">
                <a:solidFill>
                  <a:srgbClr val="4A4548"/>
                </a:solidFill>
                <a:highlight>
                  <a:srgbClr val="FFFFFF"/>
                </a:highlight>
              </a:rPr>
            </a:br>
            <a:br>
              <a:rPr lang="en-GB" sz="1400" b="0">
                <a:solidFill>
                  <a:srgbClr val="4A4548"/>
                </a:solidFill>
                <a:highlight>
                  <a:srgbClr val="FFFFFF"/>
                </a:highlight>
              </a:rPr>
            </a:br>
            <a:r>
              <a:rPr lang="en-GB" sz="1400" b="0">
                <a:solidFill>
                  <a:srgbClr val="4A4548"/>
                </a:solidFill>
                <a:highlight>
                  <a:srgbClr val="FFFFFF"/>
                </a:highlight>
              </a:rPr>
              <a:t>Read the studyls or resources which are likely to be used by you for the prototype, if your idea gets selected</a:t>
            </a:r>
            <a:endParaRPr sz="1400"/>
          </a:p>
        </p:txBody>
      </p:sp>
      <p:sp>
        <p:nvSpPr>
          <p:cNvPr id="2" name="Text Box 1"/>
          <p:cNvSpPr txBox="1"/>
          <p:nvPr/>
        </p:nvSpPr>
        <p:spPr>
          <a:xfrm>
            <a:off x="3302000" y="-11757660"/>
            <a:ext cx="2540000" cy="521970"/>
          </a:xfrm>
          <a:prstGeom prst="rect">
            <a:avLst/>
          </a:prstGeom>
          <a:noFill/>
        </p:spPr>
        <p:txBody>
          <a:bodyPr wrap="square" rtlCol="0" anchor="t">
            <a:spAutoFit/>
          </a:bodyPr>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video analyst</a:t>
            </a:r>
            <a:endParaRPr lang="en-IN" altLang="en-US"/>
          </a:p>
        </p:txBody>
      </p:sp>
      <p:sp>
        <p:nvSpPr>
          <p:cNvPr id="3" name="Subtitle 2"/>
          <p:cNvSpPr/>
          <p:nvPr>
            <p:ph type="subTitle" idx="1"/>
          </p:nvPr>
        </p:nvSpPr>
        <p:spPr>
          <a:xfrm>
            <a:off x="339725" y="2750820"/>
            <a:ext cx="4559300" cy="541020"/>
          </a:xfrm>
        </p:spPr>
        <p:txBody>
          <a:bodyPr/>
          <a:p>
            <a:r>
              <a:rPr lang="en-IN" altLang="en-US"/>
              <a:t>BOB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445" y="1151255"/>
            <a:ext cx="8255000" cy="36417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Many applications today are data-intensive, as opposed to compute-intensive. Raw CPU power is rarely a limiting factor for these applications—bigger problems are usually the amount of data, the complexity of data, and the speed at which it is changing.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 data-intensive application is typically built from standard building blocks that provide commonly needed functionality. For example, many applications need to:</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Store data so that they, or another application, can find it again later (databases)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Remember the result of an expensive operation, to speed up reads (caches)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Allow users to search data by keyword or filter it in various ways (search indexes)</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Send a message to another process, to be handled asynchronously (stream processing)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Periodically crunch a large amount of accumulated data (batch processing)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467290" y="11316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roduct adoption describes the process of users becoming aware of a product, understanding its value, and beginning to use it. The process is usually broken down into four discrete stages: awareness, interest, evaluation and conversion.</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When people think about product adoption, often metrics like the number of sign-ups or daily active users come to mind. But these metrics taken in isolation don’t reflect whether users are successfully incorporating your product into their daily routine, adding it to their lineup of business tools or embracing it as something they can’t do without. True product adoption comes when the value of your product is so great that it outweighs the effort and cost required of the user to make a change.</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Keep in mind it’s not just new users or early adopters you need to win over. As you add new features and make improvements, you need to consider how to help existing customers continue to see value with your product.n?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2" name="Text Box 1"/>
          <p:cNvSpPr txBox="1"/>
          <p:nvPr/>
        </p:nvSpPr>
        <p:spPr>
          <a:xfrm>
            <a:off x="273685" y="339725"/>
            <a:ext cx="8779510" cy="3322955"/>
          </a:xfrm>
          <a:prstGeom prst="rect">
            <a:avLst/>
          </a:prstGeom>
          <a:noFill/>
        </p:spPr>
        <p:txBody>
          <a:bodyPr wrap="square" rtlCol="0" anchor="t">
            <a:spAutoFit/>
          </a:bodyPr>
          <a:p>
            <a:r>
              <a:rPr lang="en-GB">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lang="en-US"/>
          </a:p>
          <a:p>
            <a:r>
              <a:rPr lang="en-US"/>
              <a:t>Make note of the video technique guidelines before collecting video footage for analysis. Note that for distance measurement on the video you will need to have in the view of the video a standard distance measure for calibration, placed in the same plane as the object being measured. This can be a measurement stick (e.g. yardstick) that you hold up in the video frame, or markings on the ground a known distance apart.</a:t>
            </a:r>
            <a:endParaRPr lang="en-US"/>
          </a:p>
          <a:p>
            <a:endParaRPr lang="en-US"/>
          </a:p>
          <a:p>
            <a:r>
              <a:rPr lang="en-US"/>
              <a:t>Calibrate for distance by determining the length of the calibration measure on the screen. It is just like using a scale measure on a map. If a three foot (36 inches) distance is one inch on the screen, the calibration ratio is 1:36. Everything in the same plane as the calibration measure will be 36 times bigger than what you can measure on the screen. If the object is either closer or further away from the camera than the calibration measure, then the scale will be different and the distance calculated inaccurate.</a:t>
            </a:r>
            <a:endParaRPr lang="en-US"/>
          </a:p>
          <a:p>
            <a:endParaRPr lang="en-US"/>
          </a:p>
          <a:p>
            <a:r>
              <a:rPr lang="en-US"/>
              <a:t>Now simply measure how far an object moves on the screen, and multiply that by the calibration ratio. An easy way to do this is to place a clear plastic sheet over the screen, and skip through each frame one by one, marking on the plastic sheet key points that can be measured later.</a:t>
            </a:r>
            <a:endParaRPr lang="en-US"/>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6470</Words>
  <Application>WPS Presentation</Application>
  <PresentationFormat/>
  <Paragraphs>82</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tooBuild line-of-business apps faster with less code, and at a lower cost, with Power Apps and Azure. Automate business processes with out-of-the-box connectors, built-in solutions for common use cases, and drag-and-drop simplicity. Use services such as Azure API Management and Azure Functions to scale and extend your apps and respond to changes quickly.  Read this 2021 commissioned study, conducted by Forrester Consulting, to explore the Total Economic Impact™ of Microsoft Power Platform and Azure for Corporate IT.  Read the studyls or resources which are likely to be used by you for the prototype, if your idea gets selected</vt:lpstr>
      <vt:lpstr>video analyst</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hp</cp:lastModifiedBy>
  <cp:revision>4</cp:revision>
  <dcterms:created xsi:type="dcterms:W3CDTF">2022-08-31T10:57:00Z</dcterms:created>
  <dcterms:modified xsi:type="dcterms:W3CDTF">2022-08-31T11:01:43Z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E4B1EEF57D754BDDB5532DA04F67E1AE</vt:lpwstr>
  </property>
  <property fmtid="{D5CDD505-2E9C-101B-9397-08002B2CF9AE}" pid="3" name="KSOProductBuildVer">
    <vt:lpwstr>1033-11.2.0.11254</vt:lpwstr>
  </property>
</Properties>
</file>