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Lst>
  <p:notesMasterIdLst>
    <p:notesMasterId r:id="rId36"/>
  </p:notesMasterIdLst>
  <p:sldIdLst>
    <p:sldId id="308" r:id="rId3"/>
    <p:sldId id="257" r:id="rId4"/>
    <p:sldId id="294" r:id="rId5"/>
    <p:sldId id="258" r:id="rId6"/>
    <p:sldId id="259" r:id="rId7"/>
    <p:sldId id="295" r:id="rId8"/>
    <p:sldId id="260" r:id="rId9"/>
    <p:sldId id="261" r:id="rId10"/>
    <p:sldId id="262" r:id="rId11"/>
    <p:sldId id="296" r:id="rId12"/>
    <p:sldId id="263" r:id="rId13"/>
    <p:sldId id="297" r:id="rId14"/>
    <p:sldId id="298" r:id="rId15"/>
    <p:sldId id="265" r:id="rId16"/>
    <p:sldId id="279" r:id="rId17"/>
    <p:sldId id="281" r:id="rId18"/>
    <p:sldId id="282" r:id="rId19"/>
    <p:sldId id="299" r:id="rId20"/>
    <p:sldId id="283" r:id="rId21"/>
    <p:sldId id="300" r:id="rId22"/>
    <p:sldId id="301" r:id="rId23"/>
    <p:sldId id="302" r:id="rId24"/>
    <p:sldId id="284" r:id="rId25"/>
    <p:sldId id="303" r:id="rId26"/>
    <p:sldId id="285" r:id="rId27"/>
    <p:sldId id="286" r:id="rId28"/>
    <p:sldId id="287" r:id="rId29"/>
    <p:sldId id="288" r:id="rId30"/>
    <p:sldId id="304" r:id="rId31"/>
    <p:sldId id="289" r:id="rId32"/>
    <p:sldId id="291" r:id="rId33"/>
    <p:sldId id="292" r:id="rId34"/>
    <p:sldId id="358" r:id="rId35"/>
  </p:sldIdLst>
  <p:sldSz cx="12192000" cy="6858000"/>
  <p:notesSz cx="6858000" cy="9144000"/>
  <p:embeddedFontLst>
    <p:embeddedFont>
      <p:font typeface="Roboto Condensed" panose="02000000000000000000" pitchFamily="2" charset="0"/>
      <p:regular r:id="rId37"/>
      <p:bold r:id="rId38"/>
      <p:italic r:id="rId39"/>
      <p:boldItalic r:id="rId40"/>
    </p:embeddedFont>
    <p:embeddedFont>
      <p:font typeface="Roboto Condensed Light" panose="02000000000000000000" pitchFamily="2" charset="0"/>
      <p:regular r:id="rId41"/>
      <p:italic r:id="rId42"/>
    </p:embeddedFont>
    <p:embeddedFont>
      <p:font typeface="Wingdings 2" panose="05020102010507070707" pitchFamily="18" charset="2"/>
      <p:regular r:id="rId43"/>
    </p:embeddedFont>
    <p:embeddedFont>
      <p:font typeface="Wingdings 3" panose="05040102010807070707" pitchFamily="18" charset="2"/>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l9GjxHultFWbjdisWzZjg==" hashData="8+nunT0ZF0q5OsvSEtFTfSxC4x2HekRDwZjDtbKNnsszN99NXECupBJ2Y/Hz0bDxj0tCqV+FME5SFJMrQE3R6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64" d="100"/>
          <a:sy n="64" d="100"/>
        </p:scale>
        <p:origin x="106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7</a:t>
            </a:fld>
            <a:endParaRPr lang="en-US"/>
          </a:p>
        </p:txBody>
      </p:sp>
    </p:spTree>
    <p:extLst>
      <p:ext uri="{BB962C8B-B14F-4D97-AF65-F5344CB8AC3E}">
        <p14:creationId xmlns:p14="http://schemas.microsoft.com/office/powerpoint/2010/main" val="35642573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9.jpe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4.jpe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3.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Chirag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Sakhrani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2104CS512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(JavaScript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Frameworks</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ES6</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73134760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JavaScript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20821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Chirag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Sakhrani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2104CS512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(JSF)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JavaScript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402565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JavaScript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668958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39493631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JavaScript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015880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JavaScript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711823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JavaScript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71948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Chirag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Sakhrani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2104CS512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(JavaScript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Frameworks</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ES6</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04906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74859234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3457290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20131282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64910434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318811" cy="338554"/>
          </a:xfrm>
          <a:prstGeom prst="rect">
            <a:avLst/>
          </a:prstGeom>
          <a:noFill/>
        </p:spPr>
        <p:txBody>
          <a:bodyPr wrap="none" rtlCol="0">
            <a:spAutoFit/>
          </a:bodyPr>
          <a:lstStyle/>
          <a:p>
            <a:r>
              <a:rPr lang="en-US" sz="1600" dirty="0"/>
              <a:t>Darshan Institute of Computer Applications ,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08793358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749331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7267223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8011540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16000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2104CS512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(JavaScript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Frameworks</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ES6</a:t>
            </a:r>
          </a:p>
        </p:txBody>
      </p:sp>
    </p:spTree>
    <p:extLst>
      <p:ext uri="{BB962C8B-B14F-4D97-AF65-F5344CB8AC3E}">
        <p14:creationId xmlns:p14="http://schemas.microsoft.com/office/powerpoint/2010/main" val="3468628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539188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5864413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20907991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31881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Darshan Institute of Computer Applications , Rajkot</a:t>
            </a:r>
          </a:p>
          <a:p>
            <a:endParaRPr lang="en-US" sz="1600" dirty="0"/>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20297735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2104CS512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(JavaScript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Frameworks</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ES6</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2105CS204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 Package Manager</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2105CS204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 Package Manager</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6/23/2024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6/23/2024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36004377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chirag.sakhrani@darshan.ac.in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8401191184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US" dirty="0"/>
              <a:t>Department of Computer Applications</a:t>
            </a:r>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Chirag</a:t>
            </a:r>
            <a:r>
              <a:rPr lang="en-IN" dirty="0"/>
              <a:t> K </a:t>
            </a:r>
            <a:r>
              <a:rPr lang="en-IN" dirty="0" err="1"/>
              <a:t>Sakhrani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JavaScript Frameworks (</a:t>
            </a:r>
            <a:r>
              <a:rPr lang="en-US" dirty="0"/>
              <a:t>2104CS512</a:t>
            </a:r>
            <a:r>
              <a:rPr lang="en-IN" dirty="0"/>
              <a:t>)</a:t>
            </a:r>
            <a:endParaRPr lang="en-US" dirty="0"/>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197789"/>
            <a:ext cx="135359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775799" y="14772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ES - 6</a:t>
            </a:r>
          </a:p>
        </p:txBody>
      </p:sp>
      <p:pic>
        <p:nvPicPr>
          <p:cNvPr id="3" name="Picture 2">
            <a:extLst>
              <a:ext uri="{FF2B5EF4-FFF2-40B4-BE49-F238E27FC236}">
                <a16:creationId xmlns:a16="http://schemas.microsoft.com/office/drawing/2014/main" id="{15B9C4DA-D166-F5CC-294D-0C2C2C62D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39" y="1745341"/>
            <a:ext cx="2686608" cy="2686610"/>
          </a:xfrm>
          <a:prstGeom prst="rect">
            <a:avLst/>
          </a:prstGeom>
        </p:spPr>
      </p:pic>
    </p:spTree>
    <p:extLst>
      <p:ext uri="{BB962C8B-B14F-4D97-AF65-F5344CB8AC3E}">
        <p14:creationId xmlns:p14="http://schemas.microsoft.com/office/powerpoint/2010/main" val="24365200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Variable using let keyword</a:t>
            </a:r>
          </a:p>
        </p:txBody>
      </p:sp>
      <p:sp>
        <p:nvSpPr>
          <p:cNvPr id="3" name="Content Placeholder 2"/>
          <p:cNvSpPr>
            <a:spLocks noGrp="1"/>
          </p:cNvSpPr>
          <p:nvPr>
            <p:ph idx="1"/>
          </p:nvPr>
        </p:nvSpPr>
        <p:spPr/>
        <p:txBody>
          <a:bodyPr/>
          <a:lstStyle/>
          <a:p>
            <a:r>
              <a:rPr lang="en-US" dirty="0"/>
              <a:t>The let keyword was introduced in ES6 (2015)</a:t>
            </a:r>
          </a:p>
          <a:p>
            <a:r>
              <a:rPr lang="en-US" dirty="0"/>
              <a:t>Variables declared with let have </a:t>
            </a:r>
            <a:r>
              <a:rPr lang="en-US" b="1" dirty="0"/>
              <a:t>Block Scope</a:t>
            </a:r>
            <a:endParaRPr lang="en-US" dirty="0"/>
          </a:p>
          <a:p>
            <a:r>
              <a:rPr lang="en-US" dirty="0"/>
              <a:t>Variables declared with let must be </a:t>
            </a:r>
            <a:r>
              <a:rPr lang="en-US" b="1" dirty="0"/>
              <a:t>Declared</a:t>
            </a:r>
            <a:r>
              <a:rPr lang="en-US" dirty="0"/>
              <a:t> before use</a:t>
            </a:r>
          </a:p>
          <a:p>
            <a:r>
              <a:rPr lang="en-US" dirty="0"/>
              <a:t>Variables declared with let cannot be </a:t>
            </a:r>
            <a:r>
              <a:rPr lang="en-US" b="1" dirty="0" err="1"/>
              <a:t>Redeclared</a:t>
            </a:r>
            <a:r>
              <a:rPr lang="en-US" dirty="0"/>
              <a:t> in the same scope</a:t>
            </a:r>
          </a:p>
          <a:p>
            <a:r>
              <a:rPr lang="en-US" dirty="0"/>
              <a:t>Variables declared inside a { } block cannot be accessed from outside the block whereas Variables declared with </a:t>
            </a:r>
            <a:r>
              <a:rPr lang="en-US" dirty="0" err="1"/>
              <a:t>varinside</a:t>
            </a:r>
            <a:r>
              <a:rPr lang="en-US" dirty="0"/>
              <a:t> a { } block can be accessed from outside the block</a:t>
            </a:r>
          </a:p>
          <a:p>
            <a:r>
              <a:rPr lang="en-US" dirty="0"/>
              <a:t>In the following code, you can see that the let-declared variable </a:t>
            </a:r>
            <a:r>
              <a:rPr lang="en-US" dirty="0" err="1"/>
              <a:t>tmp</a:t>
            </a:r>
            <a:r>
              <a:rPr lang="en-US" dirty="0"/>
              <a:t> only exists inside the block that starts in line A:</a:t>
            </a:r>
          </a:p>
        </p:txBody>
      </p:sp>
      <p:pic>
        <p:nvPicPr>
          <p:cNvPr id="6" name="Picture 5">
            <a:extLst>
              <a:ext uri="{FF2B5EF4-FFF2-40B4-BE49-F238E27FC236}">
                <a16:creationId xmlns:a16="http://schemas.microsoft.com/office/drawing/2014/main" id="{73069E2C-194D-BA1C-00B8-7E4946B35424}"/>
              </a:ext>
            </a:extLst>
          </p:cNvPr>
          <p:cNvPicPr>
            <a:picLocks noChangeAspect="1"/>
          </p:cNvPicPr>
          <p:nvPr/>
        </p:nvPicPr>
        <p:blipFill>
          <a:blip r:embed="rId2"/>
          <a:stretch>
            <a:fillRect/>
          </a:stretch>
        </p:blipFill>
        <p:spPr>
          <a:xfrm>
            <a:off x="502770" y="4236437"/>
            <a:ext cx="7431862" cy="2217572"/>
          </a:xfrm>
          <a:prstGeom prst="rect">
            <a:avLst/>
          </a:prstGeom>
        </p:spPr>
      </p:pic>
    </p:spTree>
    <p:extLst>
      <p:ext uri="{BB962C8B-B14F-4D97-AF65-F5344CB8AC3E}">
        <p14:creationId xmlns:p14="http://schemas.microsoft.com/office/powerpoint/2010/main" val="391865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err="1"/>
              <a:t>const</a:t>
            </a:r>
            <a:r>
              <a:rPr lang="en-US" dirty="0"/>
              <a:t> keyword was introduced in ES6 (2015)</a:t>
            </a:r>
          </a:p>
          <a:p>
            <a:r>
              <a:rPr lang="en-US" dirty="0"/>
              <a:t>Variables defined with </a:t>
            </a:r>
            <a:r>
              <a:rPr lang="en-US" dirty="0" err="1"/>
              <a:t>const</a:t>
            </a:r>
            <a:r>
              <a:rPr lang="en-US" dirty="0"/>
              <a:t> cannot be </a:t>
            </a:r>
            <a:r>
              <a:rPr lang="en-US" b="1" dirty="0" err="1"/>
              <a:t>Redeclared</a:t>
            </a:r>
            <a:endParaRPr lang="en-US" b="1" dirty="0"/>
          </a:p>
          <a:p>
            <a:r>
              <a:rPr lang="en-US" dirty="0"/>
              <a:t>JavaScript </a:t>
            </a:r>
            <a:r>
              <a:rPr lang="en-US" dirty="0" err="1"/>
              <a:t>const</a:t>
            </a:r>
            <a:r>
              <a:rPr lang="en-US" dirty="0"/>
              <a:t> variables must be assigned a value when they are declared</a:t>
            </a:r>
          </a:p>
          <a:p>
            <a:r>
              <a:rPr lang="en-US" dirty="0"/>
              <a:t>Variables defined with </a:t>
            </a:r>
            <a:r>
              <a:rPr lang="en-US" dirty="0" err="1"/>
              <a:t>const</a:t>
            </a:r>
            <a:r>
              <a:rPr lang="en-US" dirty="0"/>
              <a:t> cannot be </a:t>
            </a:r>
            <a:r>
              <a:rPr lang="en-US" b="1" dirty="0"/>
              <a:t>Reassigned</a:t>
            </a:r>
            <a:endParaRPr lang="en-US" dirty="0"/>
          </a:p>
          <a:p>
            <a:r>
              <a:rPr lang="en-US" dirty="0"/>
              <a:t>Variables defined with </a:t>
            </a:r>
            <a:r>
              <a:rPr lang="en-US" dirty="0" err="1"/>
              <a:t>const</a:t>
            </a:r>
            <a:r>
              <a:rPr lang="en-US" dirty="0"/>
              <a:t> have </a:t>
            </a:r>
            <a:r>
              <a:rPr lang="en-US" b="1" dirty="0"/>
              <a:t>Block Scope</a:t>
            </a:r>
          </a:p>
          <a:p>
            <a:endParaRPr lang="en-US" dirty="0"/>
          </a:p>
          <a:p>
            <a:pPr marL="0" indent="0">
              <a:buNone/>
            </a:pPr>
            <a:endParaRPr lang="en-US" dirty="0"/>
          </a:p>
          <a:p>
            <a:endParaRPr lang="en-US" dirty="0"/>
          </a:p>
          <a:p>
            <a:pPr marL="0" indent="0">
              <a:buNone/>
            </a:pPr>
            <a:endParaRPr lang="en-US" dirty="0"/>
          </a:p>
          <a:p>
            <a:endParaRPr lang="en-US" dirty="0"/>
          </a:p>
          <a:p>
            <a:r>
              <a:rPr lang="en-US" dirty="0"/>
              <a:t>Since for-of creates one binding (storage space for a variable) per loop iteration, it is OK to const-declare the loop variable:</a:t>
            </a:r>
          </a:p>
          <a:p>
            <a:endParaRPr lang="en-US" dirty="0"/>
          </a:p>
        </p:txBody>
      </p:sp>
      <p:sp>
        <p:nvSpPr>
          <p:cNvPr id="6" name="Title 1"/>
          <p:cNvSpPr>
            <a:spLocks noGrp="1"/>
          </p:cNvSpPr>
          <p:nvPr>
            <p:ph type="title"/>
          </p:nvPr>
        </p:nvSpPr>
        <p:spPr/>
        <p:txBody>
          <a:bodyPr>
            <a:normAutofit/>
          </a:bodyPr>
          <a:lstStyle/>
          <a:p>
            <a:r>
              <a:rPr lang="en-US" sz="3600" dirty="0"/>
              <a:t>Variable using </a:t>
            </a:r>
            <a:r>
              <a:rPr lang="en-US" sz="3600" dirty="0" err="1"/>
              <a:t>const</a:t>
            </a:r>
            <a:r>
              <a:rPr lang="en-US" sz="3600" dirty="0"/>
              <a:t> keyword</a:t>
            </a:r>
          </a:p>
        </p:txBody>
      </p:sp>
      <p:pic>
        <p:nvPicPr>
          <p:cNvPr id="4" name="Picture 3">
            <a:extLst>
              <a:ext uri="{FF2B5EF4-FFF2-40B4-BE49-F238E27FC236}">
                <a16:creationId xmlns:a16="http://schemas.microsoft.com/office/drawing/2014/main" id="{74D64EF5-DF8F-1BB0-77AE-5696032ABB5E}"/>
              </a:ext>
            </a:extLst>
          </p:cNvPr>
          <p:cNvPicPr>
            <a:picLocks noChangeAspect="1"/>
          </p:cNvPicPr>
          <p:nvPr/>
        </p:nvPicPr>
        <p:blipFill>
          <a:blip r:embed="rId2"/>
          <a:stretch>
            <a:fillRect/>
          </a:stretch>
        </p:blipFill>
        <p:spPr>
          <a:xfrm>
            <a:off x="515091" y="3177707"/>
            <a:ext cx="5886488" cy="205002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04861B3C-0855-0ECB-F106-2D85026FF317}"/>
              </a:ext>
            </a:extLst>
          </p:cNvPr>
          <p:cNvPicPr>
            <a:picLocks noChangeAspect="1"/>
          </p:cNvPicPr>
          <p:nvPr/>
        </p:nvPicPr>
        <p:blipFill>
          <a:blip r:embed="rId3"/>
          <a:stretch>
            <a:fillRect/>
          </a:stretch>
        </p:blipFill>
        <p:spPr>
          <a:xfrm>
            <a:off x="7213061" y="3177707"/>
            <a:ext cx="4463848" cy="20500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1572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keyword </a:t>
            </a:r>
            <a:r>
              <a:rPr lang="en-US" dirty="0" err="1"/>
              <a:t>const</a:t>
            </a:r>
            <a:r>
              <a:rPr lang="en-US" dirty="0"/>
              <a:t> is a little misleading.</a:t>
            </a:r>
          </a:p>
          <a:p>
            <a:r>
              <a:rPr lang="en-US" dirty="0"/>
              <a:t>It does not define a constant value. It defines a constant reference to a value.</a:t>
            </a:r>
          </a:p>
          <a:p>
            <a:r>
              <a:rPr lang="en-US" dirty="0"/>
              <a:t>Because of this you can NOT:</a:t>
            </a:r>
          </a:p>
          <a:p>
            <a:pPr lvl="1"/>
            <a:r>
              <a:rPr lang="en-US" sz="2200" dirty="0"/>
              <a:t>Reassign a constant value</a:t>
            </a:r>
          </a:p>
          <a:p>
            <a:pPr lvl="1"/>
            <a:r>
              <a:rPr lang="en-US" sz="2200" dirty="0"/>
              <a:t>Reassign a constant array</a:t>
            </a:r>
          </a:p>
          <a:p>
            <a:pPr lvl="1"/>
            <a:r>
              <a:rPr lang="en-US" sz="2200" dirty="0"/>
              <a:t>Reassign a constant object</a:t>
            </a:r>
          </a:p>
          <a:p>
            <a:r>
              <a:rPr lang="en-US" dirty="0"/>
              <a:t>But you CAN:</a:t>
            </a:r>
          </a:p>
          <a:p>
            <a:pPr lvl="1"/>
            <a:r>
              <a:rPr lang="en-US" sz="2200" dirty="0"/>
              <a:t>Change the elements of constant array</a:t>
            </a:r>
          </a:p>
          <a:p>
            <a:pPr lvl="1"/>
            <a:r>
              <a:rPr lang="en-US" sz="2200" dirty="0"/>
              <a:t>Change the properties of constant object</a:t>
            </a:r>
          </a:p>
        </p:txBody>
      </p:sp>
      <p:sp>
        <p:nvSpPr>
          <p:cNvPr id="6" name="Title 1"/>
          <p:cNvSpPr>
            <a:spLocks noGrp="1"/>
          </p:cNvSpPr>
          <p:nvPr>
            <p:ph type="title"/>
          </p:nvPr>
        </p:nvSpPr>
        <p:spPr/>
        <p:txBody>
          <a:bodyPr>
            <a:normAutofit/>
          </a:bodyPr>
          <a:lstStyle/>
          <a:p>
            <a:r>
              <a:rPr lang="en-US" sz="3600" dirty="0"/>
              <a:t>Variable using </a:t>
            </a:r>
            <a:r>
              <a:rPr lang="en-US" sz="3600" dirty="0" err="1"/>
              <a:t>const</a:t>
            </a:r>
            <a:r>
              <a:rPr lang="en-US" sz="3600" dirty="0"/>
              <a:t> keyword</a:t>
            </a:r>
          </a:p>
        </p:txBody>
      </p:sp>
    </p:spTree>
    <p:extLst>
      <p:ext uri="{BB962C8B-B14F-4D97-AF65-F5344CB8AC3E}">
        <p14:creationId xmlns:p14="http://schemas.microsoft.com/office/powerpoint/2010/main" val="359148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Array methods</a:t>
            </a:r>
          </a:p>
        </p:txBody>
      </p:sp>
      <p:sp>
        <p:nvSpPr>
          <p:cNvPr id="3" name="Content Placeholder 2"/>
          <p:cNvSpPr>
            <a:spLocks noGrp="1"/>
          </p:cNvSpPr>
          <p:nvPr>
            <p:ph idx="1"/>
          </p:nvPr>
        </p:nvSpPr>
        <p:spPr/>
        <p:txBody>
          <a:bodyPr/>
          <a:lstStyle/>
          <a:p>
            <a:r>
              <a:rPr lang="en-US" dirty="0"/>
              <a:t>Some important array methods,</a:t>
            </a:r>
          </a:p>
          <a:p>
            <a:endParaRPr lang="en-US" dirty="0"/>
          </a:p>
        </p:txBody>
      </p:sp>
      <p:sp>
        <p:nvSpPr>
          <p:cNvPr id="4" name="Rounded Rectangle 3"/>
          <p:cNvSpPr/>
          <p:nvPr/>
        </p:nvSpPr>
        <p:spPr>
          <a:xfrm>
            <a:off x="353681" y="1483744"/>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push</a:t>
            </a:r>
          </a:p>
        </p:txBody>
      </p:sp>
      <p:sp>
        <p:nvSpPr>
          <p:cNvPr id="12" name="Rounded Rectangle 11"/>
          <p:cNvSpPr/>
          <p:nvPr/>
        </p:nvSpPr>
        <p:spPr>
          <a:xfrm>
            <a:off x="353681" y="2752952"/>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pop</a:t>
            </a:r>
          </a:p>
        </p:txBody>
      </p:sp>
      <p:sp>
        <p:nvSpPr>
          <p:cNvPr id="13" name="Rounded Rectangle 12"/>
          <p:cNvSpPr/>
          <p:nvPr/>
        </p:nvSpPr>
        <p:spPr>
          <a:xfrm>
            <a:off x="353681" y="4022160"/>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shift</a:t>
            </a:r>
          </a:p>
        </p:txBody>
      </p:sp>
      <p:sp>
        <p:nvSpPr>
          <p:cNvPr id="14" name="Rounded Rectangle 13"/>
          <p:cNvSpPr/>
          <p:nvPr/>
        </p:nvSpPr>
        <p:spPr>
          <a:xfrm>
            <a:off x="353681" y="5291368"/>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err="1">
                <a:solidFill>
                  <a:schemeClr val="tx1"/>
                </a:solidFill>
              </a:rPr>
              <a:t>unshift</a:t>
            </a:r>
            <a:endParaRPr lang="en-US" sz="2400" b="1" dirty="0">
              <a:solidFill>
                <a:schemeClr val="tx1"/>
              </a:solidFill>
            </a:endParaRPr>
          </a:p>
        </p:txBody>
      </p:sp>
      <p:sp>
        <p:nvSpPr>
          <p:cNvPr id="15" name="Rounded Rectangle 14"/>
          <p:cNvSpPr/>
          <p:nvPr/>
        </p:nvSpPr>
        <p:spPr>
          <a:xfrm>
            <a:off x="3321168" y="1483744"/>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sort</a:t>
            </a:r>
          </a:p>
        </p:txBody>
      </p:sp>
      <p:sp>
        <p:nvSpPr>
          <p:cNvPr id="16" name="Rounded Rectangle 15"/>
          <p:cNvSpPr/>
          <p:nvPr/>
        </p:nvSpPr>
        <p:spPr>
          <a:xfrm>
            <a:off x="3321168" y="2752952"/>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reverse</a:t>
            </a:r>
          </a:p>
        </p:txBody>
      </p:sp>
      <p:sp>
        <p:nvSpPr>
          <p:cNvPr id="17" name="Rounded Rectangle 16"/>
          <p:cNvSpPr/>
          <p:nvPr/>
        </p:nvSpPr>
        <p:spPr>
          <a:xfrm>
            <a:off x="3321168" y="4022160"/>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slice</a:t>
            </a:r>
          </a:p>
        </p:txBody>
      </p:sp>
      <p:sp>
        <p:nvSpPr>
          <p:cNvPr id="18" name="Rounded Rectangle 17"/>
          <p:cNvSpPr/>
          <p:nvPr/>
        </p:nvSpPr>
        <p:spPr>
          <a:xfrm>
            <a:off x="3321168" y="5291368"/>
            <a:ext cx="2415399" cy="9057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join</a:t>
            </a:r>
          </a:p>
        </p:txBody>
      </p:sp>
      <p:sp>
        <p:nvSpPr>
          <p:cNvPr id="19" name="Rounded Rectangle 18"/>
          <p:cNvSpPr/>
          <p:nvPr/>
        </p:nvSpPr>
        <p:spPr>
          <a:xfrm>
            <a:off x="6288655" y="1483744"/>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includes</a:t>
            </a:r>
          </a:p>
        </p:txBody>
      </p:sp>
      <p:sp>
        <p:nvSpPr>
          <p:cNvPr id="20" name="Rounded Rectangle 19"/>
          <p:cNvSpPr/>
          <p:nvPr/>
        </p:nvSpPr>
        <p:spPr>
          <a:xfrm>
            <a:off x="6288655" y="2752952"/>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find</a:t>
            </a:r>
          </a:p>
        </p:txBody>
      </p:sp>
      <p:sp>
        <p:nvSpPr>
          <p:cNvPr id="21" name="Rounded Rectangle 20"/>
          <p:cNvSpPr/>
          <p:nvPr/>
        </p:nvSpPr>
        <p:spPr>
          <a:xfrm>
            <a:off x="6288655" y="4022160"/>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some</a:t>
            </a:r>
          </a:p>
        </p:txBody>
      </p:sp>
      <p:sp>
        <p:nvSpPr>
          <p:cNvPr id="22" name="Rounded Rectangle 21"/>
          <p:cNvSpPr/>
          <p:nvPr/>
        </p:nvSpPr>
        <p:spPr>
          <a:xfrm>
            <a:off x="6288655" y="5291368"/>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every</a:t>
            </a:r>
          </a:p>
        </p:txBody>
      </p:sp>
      <p:sp>
        <p:nvSpPr>
          <p:cNvPr id="23" name="Rounded Rectangle 22"/>
          <p:cNvSpPr/>
          <p:nvPr/>
        </p:nvSpPr>
        <p:spPr>
          <a:xfrm>
            <a:off x="9256142" y="1483744"/>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filter</a:t>
            </a:r>
          </a:p>
        </p:txBody>
      </p:sp>
      <p:sp>
        <p:nvSpPr>
          <p:cNvPr id="24" name="Rounded Rectangle 23"/>
          <p:cNvSpPr/>
          <p:nvPr/>
        </p:nvSpPr>
        <p:spPr>
          <a:xfrm>
            <a:off x="9256142" y="2752952"/>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err="1">
                <a:solidFill>
                  <a:schemeClr val="tx1"/>
                </a:solidFill>
              </a:rPr>
              <a:t>forEach</a:t>
            </a:r>
            <a:endParaRPr lang="en-US" sz="2400" b="1" dirty="0">
              <a:solidFill>
                <a:schemeClr val="tx1"/>
              </a:solidFill>
            </a:endParaRPr>
          </a:p>
        </p:txBody>
      </p:sp>
      <p:sp>
        <p:nvSpPr>
          <p:cNvPr id="25" name="Rounded Rectangle 24"/>
          <p:cNvSpPr/>
          <p:nvPr/>
        </p:nvSpPr>
        <p:spPr>
          <a:xfrm>
            <a:off x="9256142" y="4022160"/>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reduce</a:t>
            </a:r>
          </a:p>
        </p:txBody>
      </p:sp>
      <p:sp>
        <p:nvSpPr>
          <p:cNvPr id="26" name="Rounded Rectangle 25"/>
          <p:cNvSpPr/>
          <p:nvPr/>
        </p:nvSpPr>
        <p:spPr>
          <a:xfrm>
            <a:off x="9256142" y="5291368"/>
            <a:ext cx="2415399" cy="905774"/>
          </a:xfrm>
          <a:prstGeom prst="roundRect">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chemeClr val="tx1"/>
                </a:solidFill>
              </a:rPr>
              <a:t>map</a:t>
            </a:r>
          </a:p>
        </p:txBody>
      </p:sp>
    </p:spTree>
    <p:extLst>
      <p:ext uri="{BB962C8B-B14F-4D97-AF65-F5344CB8AC3E}">
        <p14:creationId xmlns:p14="http://schemas.microsoft.com/office/powerpoint/2010/main" val="27529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Array Methods - </a:t>
            </a:r>
            <a:r>
              <a:rPr lang="en-US" sz="3600" dirty="0" err="1"/>
              <a:t>Array.forEach</a:t>
            </a:r>
            <a:r>
              <a:rPr lang="en-US" sz="3600" dirty="0"/>
              <a:t> Method</a:t>
            </a:r>
            <a:br>
              <a:rPr lang="en-US" sz="3600" dirty="0"/>
            </a:br>
            <a:endParaRPr lang="en-US" sz="3600" dirty="0"/>
          </a:p>
        </p:txBody>
      </p:sp>
      <p:sp>
        <p:nvSpPr>
          <p:cNvPr id="3" name="Content Placeholder 2"/>
          <p:cNvSpPr>
            <a:spLocks noGrp="1"/>
          </p:cNvSpPr>
          <p:nvPr>
            <p:ph idx="1"/>
          </p:nvPr>
        </p:nvSpPr>
        <p:spPr>
          <a:xfrm>
            <a:off x="131180" y="863444"/>
            <a:ext cx="11929641" cy="446529"/>
          </a:xfrm>
        </p:spPr>
        <p:txBody>
          <a:bodyPr/>
          <a:lstStyle/>
          <a:p>
            <a:r>
              <a:rPr lang="en-US" dirty="0"/>
              <a:t>The </a:t>
            </a:r>
            <a:r>
              <a:rPr lang="en-US" dirty="0" err="1"/>
              <a:t>forEach</a:t>
            </a:r>
            <a:r>
              <a:rPr lang="en-US" dirty="0"/>
              <a:t> method executes a provided function once for every element in the array.</a:t>
            </a:r>
          </a:p>
          <a:p>
            <a:r>
              <a:rPr lang="en-US" dirty="0"/>
              <a:t>The thing you need to keep in mind is that the </a:t>
            </a:r>
            <a:r>
              <a:rPr lang="en-US" dirty="0" err="1"/>
              <a:t>forEach</a:t>
            </a:r>
            <a:r>
              <a:rPr lang="en-US" dirty="0"/>
              <a:t> method does not return any value.</a:t>
            </a:r>
          </a:p>
          <a:p>
            <a:r>
              <a:rPr lang="en-US" dirty="0"/>
              <a:t>Using a </a:t>
            </a:r>
            <a:r>
              <a:rPr lang="en-US" dirty="0" err="1"/>
              <a:t>forEach</a:t>
            </a:r>
            <a:r>
              <a:rPr lang="en-US" dirty="0"/>
              <a:t> loop makes your code shorter and easier to understand</a:t>
            </a:r>
          </a:p>
          <a:p>
            <a:r>
              <a:rPr lang="en-US" dirty="0"/>
              <a:t>When using a </a:t>
            </a:r>
            <a:r>
              <a:rPr lang="en-US" dirty="0" err="1"/>
              <a:t>forEach</a:t>
            </a:r>
            <a:r>
              <a:rPr lang="en-US" dirty="0"/>
              <a:t> loop, we don't need to keep track of how many elements are available in the array. So it avoids the creation of an extra counter variable.</a:t>
            </a:r>
          </a:p>
          <a:p>
            <a:r>
              <a:rPr lang="en-US" dirty="0"/>
              <a:t>Using a </a:t>
            </a:r>
            <a:r>
              <a:rPr lang="en-US" dirty="0" err="1"/>
              <a:t>forEach</a:t>
            </a:r>
            <a:r>
              <a:rPr lang="en-US" dirty="0"/>
              <a:t> loop makes code easy to debug because there are no extra variables for looping through the array</a:t>
            </a:r>
          </a:p>
          <a:p>
            <a:r>
              <a:rPr lang="en-US" dirty="0"/>
              <a:t>The </a:t>
            </a:r>
            <a:r>
              <a:rPr lang="en-US" dirty="0" err="1"/>
              <a:t>forEach</a:t>
            </a:r>
            <a:r>
              <a:rPr lang="en-US" dirty="0"/>
              <a:t> loop automatically stops when all the elements of the array are finished iterating.</a:t>
            </a:r>
          </a:p>
        </p:txBody>
      </p:sp>
      <p:sp>
        <p:nvSpPr>
          <p:cNvPr id="6" name="Content Placeholder 2"/>
          <p:cNvSpPr txBox="1">
            <a:spLocks/>
          </p:cNvSpPr>
          <p:nvPr/>
        </p:nvSpPr>
        <p:spPr>
          <a:xfrm>
            <a:off x="131180" y="2019994"/>
            <a:ext cx="6652005" cy="4059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4" name="Picture 13">
            <a:extLst>
              <a:ext uri="{FF2B5EF4-FFF2-40B4-BE49-F238E27FC236}">
                <a16:creationId xmlns:a16="http://schemas.microsoft.com/office/drawing/2014/main" id="{57739BE6-7819-8B47-A36F-39BB2896991F}"/>
              </a:ext>
            </a:extLst>
          </p:cNvPr>
          <p:cNvPicPr>
            <a:picLocks noChangeAspect="1"/>
          </p:cNvPicPr>
          <p:nvPr/>
        </p:nvPicPr>
        <p:blipFill>
          <a:blip r:embed="rId2"/>
          <a:stretch>
            <a:fillRect/>
          </a:stretch>
        </p:blipFill>
        <p:spPr>
          <a:xfrm>
            <a:off x="8149010" y="4428452"/>
            <a:ext cx="1909389" cy="1741232"/>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F9A39484-7A8B-6D34-2E3B-E348A69A34BF}"/>
              </a:ext>
            </a:extLst>
          </p:cNvPr>
          <p:cNvPicPr>
            <a:picLocks noChangeAspect="1"/>
          </p:cNvPicPr>
          <p:nvPr/>
        </p:nvPicPr>
        <p:blipFill>
          <a:blip r:embed="rId3"/>
          <a:stretch>
            <a:fillRect/>
          </a:stretch>
        </p:blipFill>
        <p:spPr>
          <a:xfrm>
            <a:off x="521110" y="4428451"/>
            <a:ext cx="7138220" cy="17412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248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Array Methods - </a:t>
            </a:r>
            <a:r>
              <a:rPr lang="en-US" sz="3600" dirty="0" err="1"/>
              <a:t>Array.map</a:t>
            </a:r>
            <a:r>
              <a:rPr lang="en-US" sz="3600" dirty="0"/>
              <a:t> Method</a:t>
            </a:r>
            <a:br>
              <a:rPr lang="en-US" sz="3600" dirty="0"/>
            </a:br>
            <a:endParaRPr lang="en-US" sz="3600" dirty="0"/>
          </a:p>
        </p:txBody>
      </p:sp>
      <p:sp>
        <p:nvSpPr>
          <p:cNvPr id="3" name="Content Placeholder 2"/>
          <p:cNvSpPr>
            <a:spLocks noGrp="1"/>
          </p:cNvSpPr>
          <p:nvPr>
            <p:ph idx="1"/>
          </p:nvPr>
        </p:nvSpPr>
        <p:spPr>
          <a:xfrm>
            <a:off x="131180" y="863444"/>
            <a:ext cx="11929641" cy="446529"/>
          </a:xfrm>
        </p:spPr>
        <p:txBody>
          <a:bodyPr/>
          <a:lstStyle/>
          <a:p>
            <a:r>
              <a:rPr lang="en-US" dirty="0"/>
              <a:t>The map method executes a provided function once for every element in the array and it returns a new transformed array.</a:t>
            </a:r>
          </a:p>
          <a:p>
            <a:endParaRPr lang="en-US" dirty="0"/>
          </a:p>
          <a:p>
            <a:pPr marL="0" indent="0">
              <a:buNone/>
            </a:pPr>
            <a:endParaRPr lang="en-US" dirty="0"/>
          </a:p>
          <a:p>
            <a:endParaRPr lang="en-US" dirty="0"/>
          </a:p>
          <a:p>
            <a:pPr marL="0" indent="0">
              <a:buNone/>
            </a:pPr>
            <a:endParaRPr lang="en-US" dirty="0"/>
          </a:p>
          <a:p>
            <a:endParaRPr lang="en-US" dirty="0"/>
          </a:p>
          <a:p>
            <a:r>
              <a:rPr lang="en-US" dirty="0"/>
              <a:t>Note that the map method returns a new array that is of the exact same length as the original array.</a:t>
            </a:r>
          </a:p>
          <a:p>
            <a:r>
              <a:rPr lang="en-US" dirty="0"/>
              <a:t>The difference between the </a:t>
            </a:r>
            <a:r>
              <a:rPr lang="en-US" dirty="0" err="1"/>
              <a:t>forEach</a:t>
            </a:r>
            <a:r>
              <a:rPr lang="en-US" dirty="0"/>
              <a:t> and map methods is that </a:t>
            </a:r>
            <a:r>
              <a:rPr lang="en-US" dirty="0" err="1"/>
              <a:t>forEach</a:t>
            </a:r>
            <a:r>
              <a:rPr lang="en-US" dirty="0"/>
              <a:t> is only used for looping and does not return anything back. On the other hand, the map method returns a new array that is of the exact same length as the original array.</a:t>
            </a:r>
          </a:p>
          <a:p>
            <a:r>
              <a:rPr lang="en-US" dirty="0"/>
              <a:t>Also, note that map does not change the original array but returns a new array.</a:t>
            </a:r>
          </a:p>
        </p:txBody>
      </p:sp>
      <p:sp>
        <p:nvSpPr>
          <p:cNvPr id="6" name="Content Placeholder 2"/>
          <p:cNvSpPr txBox="1">
            <a:spLocks/>
          </p:cNvSpPr>
          <p:nvPr/>
        </p:nvSpPr>
        <p:spPr>
          <a:xfrm>
            <a:off x="131180" y="2019994"/>
            <a:ext cx="6652005" cy="4059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4FB7C6BB-C95D-C3E8-F390-B7FFB97AF46E}"/>
              </a:ext>
            </a:extLst>
          </p:cNvPr>
          <p:cNvPicPr>
            <a:picLocks noChangeAspect="1"/>
          </p:cNvPicPr>
          <p:nvPr/>
        </p:nvPicPr>
        <p:blipFill>
          <a:blip r:embed="rId2"/>
          <a:stretch>
            <a:fillRect/>
          </a:stretch>
        </p:blipFill>
        <p:spPr>
          <a:xfrm>
            <a:off x="521110" y="1648144"/>
            <a:ext cx="11149780" cy="21318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2811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Array Methods - </a:t>
            </a:r>
            <a:r>
              <a:rPr lang="en-US" sz="3600" dirty="0" err="1"/>
              <a:t>Array.reduce</a:t>
            </a:r>
            <a:r>
              <a:rPr lang="en-US" sz="3600" dirty="0"/>
              <a:t> Method</a:t>
            </a:r>
            <a:endParaRPr lang="en-IN" sz="3600" dirty="0"/>
          </a:p>
        </p:txBody>
      </p:sp>
      <p:sp>
        <p:nvSpPr>
          <p:cNvPr id="3" name="Content Placeholder 2"/>
          <p:cNvSpPr>
            <a:spLocks noGrp="1"/>
          </p:cNvSpPr>
          <p:nvPr>
            <p:ph idx="1"/>
          </p:nvPr>
        </p:nvSpPr>
        <p:spPr/>
        <p:txBody>
          <a:bodyPr/>
          <a:lstStyle/>
          <a:p>
            <a:r>
              <a:rPr lang="en-US" dirty="0"/>
              <a:t>The reduce method executes a reducer function (that you provide) on each element of the array, resulting in a single output value.</a:t>
            </a:r>
          </a:p>
          <a:p>
            <a:r>
              <a:rPr lang="en-US" dirty="0"/>
              <a:t>Note that the output of the reduce method is always a single value. It can be an object, a number, a string, an array, and so on. It depends on what you want the output of reduce method to generate but it's always a single value.</a:t>
            </a:r>
          </a:p>
          <a:p>
            <a:r>
              <a:rPr lang="en-US" dirty="0"/>
              <a:t>Suppose that you want to find the sum of all the numbers in the array. You can use the reduce method for that.</a:t>
            </a:r>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7D70D01B-2FCA-8BDA-A1BB-065A90CB31D6}"/>
              </a:ext>
            </a:extLst>
          </p:cNvPr>
          <p:cNvPicPr>
            <a:picLocks noChangeAspect="1"/>
          </p:cNvPicPr>
          <p:nvPr/>
        </p:nvPicPr>
        <p:blipFill>
          <a:blip r:embed="rId2"/>
          <a:stretch>
            <a:fillRect/>
          </a:stretch>
        </p:blipFill>
        <p:spPr>
          <a:xfrm>
            <a:off x="491544" y="3658726"/>
            <a:ext cx="9793067" cy="27626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623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reduce method accepts a callback function that receives accumulator, number, index and array as the values. In the above code, we’re using only accumulator and number.</a:t>
            </a:r>
          </a:p>
          <a:p>
            <a:r>
              <a:rPr lang="en-US" dirty="0"/>
              <a:t>The accumulator will contain the initial Value to be used for the array. The initial Value decides the return type of the data returned by the reduce method.</a:t>
            </a:r>
          </a:p>
          <a:p>
            <a:r>
              <a:rPr lang="en-US" dirty="0"/>
              <a:t>The number is the second parameter to the callback function that will contain the array element during each iteration of the loop.</a:t>
            </a:r>
          </a:p>
          <a:p>
            <a:r>
              <a:rPr lang="en-US" b="1" dirty="0"/>
              <a:t>Advantages of using the reduce method : </a:t>
            </a:r>
            <a:r>
              <a:rPr lang="en-US" dirty="0"/>
              <a:t>Using reduce allows us to generate any type of simple or complex data based on the array</a:t>
            </a:r>
          </a:p>
          <a:p>
            <a:r>
              <a:rPr lang="en-US" dirty="0"/>
              <a:t>It remembers the previously returns data from the loop so helps us avoid creating a global variable to store the previous value</a:t>
            </a:r>
            <a:endParaRPr lang="en-IN" dirty="0"/>
          </a:p>
        </p:txBody>
      </p:sp>
      <p:sp>
        <p:nvSpPr>
          <p:cNvPr id="4" name="Title 1"/>
          <p:cNvSpPr>
            <a:spLocks noGrp="1"/>
          </p:cNvSpPr>
          <p:nvPr>
            <p:ph type="title"/>
          </p:nvPr>
        </p:nvSpPr>
        <p:spPr/>
        <p:txBody>
          <a:bodyPr>
            <a:normAutofit/>
          </a:bodyPr>
          <a:lstStyle/>
          <a:p>
            <a:r>
              <a:rPr lang="en-US" sz="3600" dirty="0"/>
              <a:t>Array Methods - </a:t>
            </a:r>
            <a:r>
              <a:rPr lang="en-US" sz="3600" dirty="0" err="1"/>
              <a:t>Array.reduce</a:t>
            </a:r>
            <a:r>
              <a:rPr lang="en-US" sz="3600" dirty="0"/>
              <a:t> Method</a:t>
            </a:r>
            <a:endParaRPr lang="en-IN" sz="3600" dirty="0"/>
          </a:p>
        </p:txBody>
      </p:sp>
    </p:spTree>
    <p:extLst>
      <p:ext uri="{BB962C8B-B14F-4D97-AF65-F5344CB8AC3E}">
        <p14:creationId xmlns:p14="http://schemas.microsoft.com/office/powerpoint/2010/main" val="312108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Array Methods - </a:t>
            </a:r>
            <a:r>
              <a:rPr lang="en-IN" sz="3600" dirty="0" err="1"/>
              <a:t>Array.filter</a:t>
            </a:r>
            <a:r>
              <a:rPr lang="en-IN" sz="3600" dirty="0"/>
              <a:t> Method</a:t>
            </a:r>
          </a:p>
        </p:txBody>
      </p:sp>
      <p:sp>
        <p:nvSpPr>
          <p:cNvPr id="3" name="Content Placeholder 2"/>
          <p:cNvSpPr>
            <a:spLocks noGrp="1"/>
          </p:cNvSpPr>
          <p:nvPr>
            <p:ph idx="1"/>
          </p:nvPr>
        </p:nvSpPr>
        <p:spPr/>
        <p:txBody>
          <a:bodyPr/>
          <a:lstStyle/>
          <a:p>
            <a:r>
              <a:rPr lang="en-US" dirty="0"/>
              <a:t>The filter method returns a new array with all the elements that satisfy the provided test condition.</a:t>
            </a:r>
          </a:p>
          <a:p>
            <a:r>
              <a:rPr lang="en-US" dirty="0"/>
              <a:t>The filter method takes a callback function as the first argument and executes the callback function for every element of the array. Each array element value is passed as the first parameter to the callback function.</a:t>
            </a:r>
            <a:endParaRPr lang="en-IN" dirty="0"/>
          </a:p>
        </p:txBody>
      </p:sp>
      <p:pic>
        <p:nvPicPr>
          <p:cNvPr id="6" name="Picture 5">
            <a:extLst>
              <a:ext uri="{FF2B5EF4-FFF2-40B4-BE49-F238E27FC236}">
                <a16:creationId xmlns:a16="http://schemas.microsoft.com/office/drawing/2014/main" id="{4BE87965-255B-E56C-07FE-B38A3B01ABCC}"/>
              </a:ext>
            </a:extLst>
          </p:cNvPr>
          <p:cNvPicPr>
            <a:picLocks noChangeAspect="1"/>
          </p:cNvPicPr>
          <p:nvPr/>
        </p:nvPicPr>
        <p:blipFill>
          <a:blip r:embed="rId2"/>
          <a:stretch>
            <a:fillRect/>
          </a:stretch>
        </p:blipFill>
        <p:spPr>
          <a:xfrm>
            <a:off x="494726" y="2897874"/>
            <a:ext cx="9720990" cy="34548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09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Array Methods - </a:t>
            </a:r>
            <a:r>
              <a:rPr lang="en-IN" sz="3600" dirty="0" err="1"/>
              <a:t>Array.includes</a:t>
            </a:r>
            <a:r>
              <a:rPr lang="en-IN" sz="3600" dirty="0"/>
              <a:t> Method</a:t>
            </a:r>
          </a:p>
        </p:txBody>
      </p:sp>
      <p:sp>
        <p:nvSpPr>
          <p:cNvPr id="3" name="Content Placeholder 2"/>
          <p:cNvSpPr>
            <a:spLocks noGrp="1"/>
          </p:cNvSpPr>
          <p:nvPr>
            <p:ph idx="1"/>
          </p:nvPr>
        </p:nvSpPr>
        <p:spPr/>
        <p:txBody>
          <a:bodyPr/>
          <a:lstStyle/>
          <a:p>
            <a:r>
              <a:rPr lang="en-US" dirty="0"/>
              <a:t>The includes() method returns true if an array contains a specified value.</a:t>
            </a:r>
          </a:p>
          <a:p>
            <a:r>
              <a:rPr lang="en-US" dirty="0"/>
              <a:t>The includes() method returns false if the value is not found.</a:t>
            </a:r>
          </a:p>
          <a:p>
            <a:r>
              <a:rPr lang="en-US" dirty="0"/>
              <a:t>The includes() method is case sensitive.</a:t>
            </a:r>
          </a:p>
          <a:p>
            <a:r>
              <a:rPr lang="en-IN" dirty="0"/>
              <a:t>Syntax: </a:t>
            </a:r>
            <a:r>
              <a:rPr lang="en-US" i="1" dirty="0" err="1"/>
              <a:t>array</a:t>
            </a:r>
            <a:r>
              <a:rPr lang="en-US" dirty="0" err="1"/>
              <a:t>.includes</a:t>
            </a:r>
            <a:r>
              <a:rPr lang="en-US" dirty="0"/>
              <a:t>(</a:t>
            </a:r>
            <a:r>
              <a:rPr lang="en-US" i="1" dirty="0"/>
              <a:t>element</a:t>
            </a:r>
            <a:r>
              <a:rPr lang="en-US" dirty="0"/>
              <a:t>,</a:t>
            </a:r>
            <a:r>
              <a:rPr lang="en-US" i="1" dirty="0"/>
              <a:t> start</a:t>
            </a:r>
            <a:r>
              <a:rPr lang="en-US" dirty="0"/>
              <a:t>)</a:t>
            </a:r>
          </a:p>
          <a:p>
            <a:pPr lvl="1"/>
            <a:r>
              <a:rPr lang="en-US" sz="2200" dirty="0"/>
              <a:t>element: required, start: optional</a:t>
            </a:r>
            <a:endParaRPr lang="en-IN" sz="2200" dirty="0"/>
          </a:p>
        </p:txBody>
      </p:sp>
      <p:pic>
        <p:nvPicPr>
          <p:cNvPr id="8" name="Picture 7">
            <a:extLst>
              <a:ext uri="{FF2B5EF4-FFF2-40B4-BE49-F238E27FC236}">
                <a16:creationId xmlns:a16="http://schemas.microsoft.com/office/drawing/2014/main" id="{D380694B-E757-C4DC-F621-BC7220C8FB82}"/>
              </a:ext>
            </a:extLst>
          </p:cNvPr>
          <p:cNvPicPr>
            <a:picLocks noChangeAspect="1"/>
          </p:cNvPicPr>
          <p:nvPr/>
        </p:nvPicPr>
        <p:blipFill>
          <a:blip r:embed="rId2"/>
          <a:stretch>
            <a:fillRect/>
          </a:stretch>
        </p:blipFill>
        <p:spPr>
          <a:xfrm>
            <a:off x="235974" y="3024173"/>
            <a:ext cx="10205884" cy="34298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539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7005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3108543"/>
          </a:xfrm>
          <a:prstGeom prst="rect">
            <a:avLst/>
          </a:prstGeom>
          <a:noFill/>
        </p:spPr>
        <p:txBody>
          <a:bodyPr wrap="square" rtlCol="0">
            <a:spAutoFit/>
          </a:bodyPr>
          <a:lstStyle/>
          <a:p>
            <a:r>
              <a:rPr lang="en-IN" sz="2400" b="1" dirty="0"/>
              <a:t>Outline</a:t>
            </a:r>
            <a:endParaRPr lang="en-US" sz="2400" b="1" dirty="0"/>
          </a:p>
          <a:p>
            <a:endParaRPr lang="en-US" b="1" dirty="0"/>
          </a:p>
          <a:p>
            <a:pPr indent="446088">
              <a:buFont typeface="Wingdings" pitchFamily="2" charset="2"/>
              <a:buChar char="ü"/>
            </a:pPr>
            <a:r>
              <a:rPr lang="en-US" sz="2200" dirty="0"/>
              <a:t>Classes</a:t>
            </a:r>
          </a:p>
          <a:p>
            <a:pPr indent="446088">
              <a:buFont typeface="Wingdings" pitchFamily="2" charset="2"/>
              <a:buChar char="ü"/>
            </a:pPr>
            <a:r>
              <a:rPr lang="en-US" sz="2200" dirty="0"/>
              <a:t>Arrow Function</a:t>
            </a:r>
          </a:p>
          <a:p>
            <a:pPr indent="446088">
              <a:buFont typeface="Wingdings" pitchFamily="2" charset="2"/>
              <a:buChar char="ü"/>
            </a:pPr>
            <a:r>
              <a:rPr lang="en-US" sz="2200" dirty="0"/>
              <a:t>Variables</a:t>
            </a:r>
          </a:p>
          <a:p>
            <a:pPr indent="446088">
              <a:buFont typeface="Wingdings" pitchFamily="2" charset="2"/>
              <a:buChar char="ü"/>
            </a:pPr>
            <a:r>
              <a:rPr lang="en-US" sz="2200" dirty="0"/>
              <a:t>Array Methods </a:t>
            </a:r>
          </a:p>
          <a:p>
            <a:pPr indent="446088">
              <a:buFont typeface="Wingdings" pitchFamily="2" charset="2"/>
              <a:buChar char="ü"/>
            </a:pPr>
            <a:r>
              <a:rPr lang="en-US" sz="2200" dirty="0" err="1"/>
              <a:t>Destructuring</a:t>
            </a:r>
            <a:endParaRPr lang="en-US" sz="2200" dirty="0"/>
          </a:p>
          <a:p>
            <a:pPr indent="446088">
              <a:buFont typeface="Wingdings" pitchFamily="2" charset="2"/>
              <a:buChar char="ü"/>
            </a:pPr>
            <a:r>
              <a:rPr lang="en-US" sz="2200" dirty="0"/>
              <a:t>Modules</a:t>
            </a:r>
          </a:p>
          <a:p>
            <a:pPr indent="446088">
              <a:buFont typeface="Wingdings" pitchFamily="2" charset="2"/>
              <a:buChar char="ü"/>
            </a:pPr>
            <a:r>
              <a:rPr lang="en-US" sz="2200" dirty="0"/>
              <a:t>Spread Operator</a:t>
            </a:r>
          </a:p>
        </p:txBody>
      </p:sp>
    </p:spTree>
    <p:extLst>
      <p:ext uri="{BB962C8B-B14F-4D97-AF65-F5344CB8AC3E}">
        <p14:creationId xmlns:p14="http://schemas.microsoft.com/office/powerpoint/2010/main" val="182151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Array Methods - </a:t>
            </a:r>
            <a:r>
              <a:rPr lang="en-IN" sz="3600" dirty="0" err="1"/>
              <a:t>Array.find</a:t>
            </a:r>
            <a:r>
              <a:rPr lang="en-IN" sz="3600" dirty="0"/>
              <a:t> Method</a:t>
            </a:r>
          </a:p>
        </p:txBody>
      </p:sp>
      <p:sp>
        <p:nvSpPr>
          <p:cNvPr id="3" name="Content Placeholder 2"/>
          <p:cNvSpPr>
            <a:spLocks noGrp="1"/>
          </p:cNvSpPr>
          <p:nvPr>
            <p:ph idx="1"/>
          </p:nvPr>
        </p:nvSpPr>
        <p:spPr/>
        <p:txBody>
          <a:bodyPr/>
          <a:lstStyle/>
          <a:p>
            <a:r>
              <a:rPr lang="en-US" dirty="0"/>
              <a:t>The find() method returns the value of the first element that passes the test.</a:t>
            </a:r>
          </a:p>
          <a:p>
            <a:r>
              <a:rPr lang="en-US" dirty="0"/>
              <a:t>The find() method executes a function for each array element.</a:t>
            </a:r>
          </a:p>
          <a:p>
            <a:r>
              <a:rPr lang="en-US" dirty="0"/>
              <a:t>The find() method returns undefined if no elements are found.</a:t>
            </a:r>
          </a:p>
          <a:p>
            <a:r>
              <a:rPr lang="en-US" dirty="0"/>
              <a:t>The find() method does not execute the function for empty elements.</a:t>
            </a:r>
          </a:p>
          <a:p>
            <a:r>
              <a:rPr lang="en-US" dirty="0"/>
              <a:t>The find() method does not change the original array.</a:t>
            </a:r>
          </a:p>
        </p:txBody>
      </p:sp>
      <p:pic>
        <p:nvPicPr>
          <p:cNvPr id="6" name="Picture 5">
            <a:extLst>
              <a:ext uri="{FF2B5EF4-FFF2-40B4-BE49-F238E27FC236}">
                <a16:creationId xmlns:a16="http://schemas.microsoft.com/office/drawing/2014/main" id="{AD326385-ECE8-0208-120D-59401C260530}"/>
              </a:ext>
            </a:extLst>
          </p:cNvPr>
          <p:cNvPicPr>
            <a:picLocks noChangeAspect="1"/>
          </p:cNvPicPr>
          <p:nvPr/>
        </p:nvPicPr>
        <p:blipFill>
          <a:blip r:embed="rId2"/>
          <a:stretch>
            <a:fillRect/>
          </a:stretch>
        </p:blipFill>
        <p:spPr>
          <a:xfrm>
            <a:off x="511278" y="3249075"/>
            <a:ext cx="7570838" cy="32049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598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Array Methods - </a:t>
            </a:r>
            <a:r>
              <a:rPr lang="en-IN" sz="3600" dirty="0" err="1"/>
              <a:t>Array.some</a:t>
            </a:r>
            <a:r>
              <a:rPr lang="en-IN" sz="3600" dirty="0"/>
              <a:t> Method</a:t>
            </a:r>
          </a:p>
        </p:txBody>
      </p:sp>
      <p:sp>
        <p:nvSpPr>
          <p:cNvPr id="3" name="Content Placeholder 2"/>
          <p:cNvSpPr>
            <a:spLocks noGrp="1"/>
          </p:cNvSpPr>
          <p:nvPr>
            <p:ph idx="1"/>
          </p:nvPr>
        </p:nvSpPr>
        <p:spPr/>
        <p:txBody>
          <a:bodyPr/>
          <a:lstStyle/>
          <a:p>
            <a:r>
              <a:rPr lang="en-US" dirty="0"/>
              <a:t>The some() method checks if any array elements pass a test (provide as a callback function).</a:t>
            </a:r>
          </a:p>
          <a:p>
            <a:r>
              <a:rPr lang="en-US" dirty="0"/>
              <a:t>The some() method executes the callback function once for each array element.</a:t>
            </a:r>
          </a:p>
          <a:p>
            <a:r>
              <a:rPr lang="en-US" dirty="0"/>
              <a:t>The some() method returns true (and stops) if the function returns true for one of the array elements.</a:t>
            </a:r>
          </a:p>
          <a:p>
            <a:r>
              <a:rPr lang="en-US" dirty="0"/>
              <a:t>The some() method returns false if the function returns false for all the elements.</a:t>
            </a:r>
          </a:p>
          <a:p>
            <a:r>
              <a:rPr lang="en-US" dirty="0"/>
              <a:t>The some() method does not execute the function for empty array elements.</a:t>
            </a:r>
          </a:p>
          <a:p>
            <a:r>
              <a:rPr lang="en-US" dirty="0"/>
              <a:t>The some() method does not change the original array.</a:t>
            </a:r>
          </a:p>
        </p:txBody>
      </p:sp>
      <p:pic>
        <p:nvPicPr>
          <p:cNvPr id="8" name="Picture 7">
            <a:extLst>
              <a:ext uri="{FF2B5EF4-FFF2-40B4-BE49-F238E27FC236}">
                <a16:creationId xmlns:a16="http://schemas.microsoft.com/office/drawing/2014/main" id="{9E49DFE6-FAB2-74DA-1B3E-27213381A4EC}"/>
              </a:ext>
            </a:extLst>
          </p:cNvPr>
          <p:cNvPicPr>
            <a:picLocks noChangeAspect="1"/>
          </p:cNvPicPr>
          <p:nvPr/>
        </p:nvPicPr>
        <p:blipFill>
          <a:blip r:embed="rId2"/>
          <a:stretch>
            <a:fillRect/>
          </a:stretch>
        </p:blipFill>
        <p:spPr>
          <a:xfrm>
            <a:off x="516192" y="3941679"/>
            <a:ext cx="11021963" cy="19243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340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Array Methods - </a:t>
            </a:r>
            <a:r>
              <a:rPr lang="en-IN" sz="3600" dirty="0" err="1"/>
              <a:t>Array.every</a:t>
            </a:r>
            <a:r>
              <a:rPr lang="en-IN" sz="3600" dirty="0"/>
              <a:t> Method</a:t>
            </a:r>
          </a:p>
        </p:txBody>
      </p:sp>
      <p:sp>
        <p:nvSpPr>
          <p:cNvPr id="3" name="Content Placeholder 2"/>
          <p:cNvSpPr>
            <a:spLocks noGrp="1"/>
          </p:cNvSpPr>
          <p:nvPr>
            <p:ph idx="1"/>
          </p:nvPr>
        </p:nvSpPr>
        <p:spPr/>
        <p:txBody>
          <a:bodyPr/>
          <a:lstStyle/>
          <a:p>
            <a:r>
              <a:rPr lang="en-US" dirty="0"/>
              <a:t>The every() method executes a function for each array element.</a:t>
            </a:r>
          </a:p>
          <a:p>
            <a:r>
              <a:rPr lang="en-US" dirty="0"/>
              <a:t>The every() method returns true if the function returns true for all elements.</a:t>
            </a:r>
          </a:p>
          <a:p>
            <a:r>
              <a:rPr lang="en-US" dirty="0"/>
              <a:t>The every() method returns false if the function returns false for any one element.</a:t>
            </a:r>
          </a:p>
          <a:p>
            <a:r>
              <a:rPr lang="en-US" dirty="0"/>
              <a:t>The every() method does not execute the function for empty elements.</a:t>
            </a:r>
          </a:p>
          <a:p>
            <a:r>
              <a:rPr lang="en-US" dirty="0"/>
              <a:t>The every() method does not change the original array.</a:t>
            </a:r>
          </a:p>
          <a:p>
            <a:endParaRPr lang="en-US" dirty="0"/>
          </a:p>
        </p:txBody>
      </p:sp>
      <p:pic>
        <p:nvPicPr>
          <p:cNvPr id="10" name="Picture 9">
            <a:extLst>
              <a:ext uri="{FF2B5EF4-FFF2-40B4-BE49-F238E27FC236}">
                <a16:creationId xmlns:a16="http://schemas.microsoft.com/office/drawing/2014/main" id="{25B0786F-0115-49CB-412E-F6381D11F60D}"/>
              </a:ext>
            </a:extLst>
          </p:cNvPr>
          <p:cNvPicPr>
            <a:picLocks noChangeAspect="1"/>
          </p:cNvPicPr>
          <p:nvPr/>
        </p:nvPicPr>
        <p:blipFill>
          <a:blip r:embed="rId2"/>
          <a:stretch>
            <a:fillRect/>
          </a:stretch>
        </p:blipFill>
        <p:spPr>
          <a:xfrm>
            <a:off x="527024" y="3312915"/>
            <a:ext cx="7716327" cy="31410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968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err="1"/>
              <a:t>Destructuring</a:t>
            </a:r>
            <a:endParaRPr lang="en-IN" sz="3600" dirty="0"/>
          </a:p>
        </p:txBody>
      </p:sp>
      <p:sp>
        <p:nvSpPr>
          <p:cNvPr id="3" name="Content Placeholder 2"/>
          <p:cNvSpPr>
            <a:spLocks noGrp="1"/>
          </p:cNvSpPr>
          <p:nvPr>
            <p:ph idx="1"/>
          </p:nvPr>
        </p:nvSpPr>
        <p:spPr/>
        <p:txBody>
          <a:bodyPr/>
          <a:lstStyle/>
          <a:p>
            <a:r>
              <a:rPr lang="en-US" dirty="0"/>
              <a:t>To illustrate </a:t>
            </a:r>
            <a:r>
              <a:rPr lang="en-US" dirty="0" err="1"/>
              <a:t>destructuring</a:t>
            </a:r>
            <a:r>
              <a:rPr lang="en-US" dirty="0"/>
              <a:t>, we'll make a sandwich. Do you take everything out of the refrigerator to make your sandwich? No, you only take out the items you would like to use on your sandwich.</a:t>
            </a:r>
          </a:p>
          <a:p>
            <a:r>
              <a:rPr lang="en-US" dirty="0" err="1"/>
              <a:t>Destructuring</a:t>
            </a:r>
            <a:r>
              <a:rPr lang="en-US" dirty="0"/>
              <a:t> is exactly the same. We may have an array or object that we are working with, but we only need some of the items contained in these.</a:t>
            </a:r>
          </a:p>
          <a:p>
            <a:r>
              <a:rPr lang="en-US" dirty="0" err="1"/>
              <a:t>Destructuring</a:t>
            </a:r>
            <a:r>
              <a:rPr lang="en-US" dirty="0"/>
              <a:t> makes it easy to extract only what is needed.</a:t>
            </a:r>
          </a:p>
          <a:p>
            <a:r>
              <a:rPr lang="en-US" dirty="0"/>
              <a:t>The </a:t>
            </a:r>
            <a:r>
              <a:rPr lang="en-US" dirty="0" err="1"/>
              <a:t>destructuring</a:t>
            </a:r>
            <a:r>
              <a:rPr lang="en-US" dirty="0"/>
              <a:t> assignment introduced in ES6 makes it easy to assign array values and object properties to distinct variables.</a:t>
            </a:r>
          </a:p>
          <a:p>
            <a:r>
              <a:rPr lang="en-US" dirty="0"/>
              <a:t>Let us see </a:t>
            </a:r>
            <a:r>
              <a:rPr lang="en-US" dirty="0" err="1"/>
              <a:t>destructuring</a:t>
            </a:r>
            <a:r>
              <a:rPr lang="en-US" dirty="0"/>
              <a:t> of</a:t>
            </a:r>
          </a:p>
          <a:p>
            <a:pPr lvl="1"/>
            <a:r>
              <a:rPr lang="en-US" sz="2200" dirty="0"/>
              <a:t>Object</a:t>
            </a:r>
          </a:p>
          <a:p>
            <a:pPr lvl="1"/>
            <a:r>
              <a:rPr lang="en-US" sz="2200" dirty="0"/>
              <a:t>Array</a:t>
            </a:r>
          </a:p>
          <a:p>
            <a:endParaRPr lang="en-IN" dirty="0"/>
          </a:p>
        </p:txBody>
      </p:sp>
    </p:spTree>
    <p:extLst>
      <p:ext uri="{BB962C8B-B14F-4D97-AF65-F5344CB8AC3E}">
        <p14:creationId xmlns:p14="http://schemas.microsoft.com/office/powerpoint/2010/main" val="13257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err="1"/>
              <a:t>Destructsuring</a:t>
            </a:r>
            <a:r>
              <a:rPr lang="en-IN" sz="3600" dirty="0"/>
              <a:t> : Object </a:t>
            </a:r>
            <a:r>
              <a:rPr lang="en-IN" sz="3600" dirty="0" err="1"/>
              <a:t>destructuring</a:t>
            </a:r>
            <a:endParaRPr lang="en-IN" sz="3600" dirty="0"/>
          </a:p>
        </p:txBody>
      </p:sp>
      <p:sp>
        <p:nvSpPr>
          <p:cNvPr id="3" name="Content Placeholder 2"/>
          <p:cNvSpPr>
            <a:spLocks noGrp="1"/>
          </p:cNvSpPr>
          <p:nvPr>
            <p:ph idx="1"/>
          </p:nvPr>
        </p:nvSpPr>
        <p:spPr>
          <a:xfrm>
            <a:off x="131180" y="863444"/>
            <a:ext cx="5551865" cy="5590565"/>
          </a:xfrm>
        </p:spPr>
        <p:txBody>
          <a:bodyPr/>
          <a:lstStyle/>
          <a:p>
            <a:r>
              <a:rPr lang="en-US" dirty="0"/>
              <a:t>Before ES6 						</a:t>
            </a:r>
            <a:endParaRPr lang="en-IN" dirty="0"/>
          </a:p>
        </p:txBody>
      </p:sp>
      <p:pic>
        <p:nvPicPr>
          <p:cNvPr id="6" name="Picture 5">
            <a:extLst>
              <a:ext uri="{FF2B5EF4-FFF2-40B4-BE49-F238E27FC236}">
                <a16:creationId xmlns:a16="http://schemas.microsoft.com/office/drawing/2014/main" id="{198415F8-F410-C9EC-B1D2-1B861275752C}"/>
              </a:ext>
            </a:extLst>
          </p:cNvPr>
          <p:cNvPicPr>
            <a:picLocks noChangeAspect="1"/>
          </p:cNvPicPr>
          <p:nvPr/>
        </p:nvPicPr>
        <p:blipFill>
          <a:blip r:embed="rId2"/>
          <a:stretch>
            <a:fillRect/>
          </a:stretch>
        </p:blipFill>
        <p:spPr>
          <a:xfrm>
            <a:off x="255292" y="1593392"/>
            <a:ext cx="5231106" cy="4401164"/>
          </a:xfrm>
          <a:prstGeom prst="rect">
            <a:avLst/>
          </a:prstGeom>
          <a:ln>
            <a:noFill/>
          </a:ln>
          <a:effectLst>
            <a:outerShdw blurRad="190500" algn="tl" rotWithShape="0">
              <a:srgbClr val="000000">
                <a:alpha val="70000"/>
              </a:srgbClr>
            </a:outerShdw>
          </a:effectLst>
        </p:spPr>
      </p:pic>
      <p:sp>
        <p:nvSpPr>
          <p:cNvPr id="7" name="Content Placeholder 2">
            <a:extLst>
              <a:ext uri="{FF2B5EF4-FFF2-40B4-BE49-F238E27FC236}">
                <a16:creationId xmlns:a16="http://schemas.microsoft.com/office/drawing/2014/main" id="{D2390611-2125-C664-BADD-DDD4C20C294C}"/>
              </a:ext>
            </a:extLst>
          </p:cNvPr>
          <p:cNvSpPr txBox="1">
            <a:spLocks/>
          </p:cNvSpPr>
          <p:nvPr/>
        </p:nvSpPr>
        <p:spPr>
          <a:xfrm>
            <a:off x="5850194" y="871482"/>
            <a:ext cx="5703054"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ES6</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Font typeface="Wingdings 3" panose="05040102010807070707" pitchFamily="18" charset="2"/>
              <a:buNone/>
            </a:pPr>
            <a:endParaRPr lang="en-IN" dirty="0"/>
          </a:p>
        </p:txBody>
      </p:sp>
      <p:pic>
        <p:nvPicPr>
          <p:cNvPr id="9" name="Picture 8">
            <a:extLst>
              <a:ext uri="{FF2B5EF4-FFF2-40B4-BE49-F238E27FC236}">
                <a16:creationId xmlns:a16="http://schemas.microsoft.com/office/drawing/2014/main" id="{4F12C83C-CCF3-EE56-25E3-29CFDA66C62A}"/>
              </a:ext>
            </a:extLst>
          </p:cNvPr>
          <p:cNvPicPr>
            <a:picLocks noChangeAspect="1"/>
          </p:cNvPicPr>
          <p:nvPr/>
        </p:nvPicPr>
        <p:blipFill>
          <a:blip r:embed="rId3"/>
          <a:stretch>
            <a:fillRect/>
          </a:stretch>
        </p:blipFill>
        <p:spPr>
          <a:xfrm>
            <a:off x="5968181" y="1593392"/>
            <a:ext cx="5880082" cy="40798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342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79" y="558644"/>
            <a:ext cx="11929641" cy="5590565"/>
          </a:xfrm>
        </p:spPr>
        <p:txBody>
          <a:bodyPr/>
          <a:lstStyle/>
          <a:p>
            <a:pPr marL="0" indent="0">
              <a:buNone/>
            </a:pPr>
            <a:endParaRPr lang="en-US" dirty="0"/>
          </a:p>
          <a:p>
            <a:r>
              <a:rPr lang="en-US" dirty="0"/>
              <a:t>Note: The order of the name does not matter in object </a:t>
            </a:r>
            <a:r>
              <a:rPr lang="en-US" dirty="0" err="1"/>
              <a:t>destructuring</a:t>
            </a:r>
            <a:r>
              <a:rPr lang="en-US" dirty="0"/>
              <a:t>.</a:t>
            </a:r>
          </a:p>
          <a:p>
            <a:r>
              <a:rPr lang="en-US" dirty="0"/>
              <a:t>Note: When </a:t>
            </a:r>
            <a:r>
              <a:rPr lang="en-US" dirty="0" err="1"/>
              <a:t>destructuring</a:t>
            </a:r>
            <a:r>
              <a:rPr lang="en-US" dirty="0"/>
              <a:t> objects, you should use the same name for the variable as the corresponding object key.</a:t>
            </a:r>
          </a:p>
          <a:p>
            <a:r>
              <a:rPr lang="en-US" dirty="0"/>
              <a:t>If you want to assign different variable names for the object key, you can use.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sp>
        <p:nvSpPr>
          <p:cNvPr id="5" name="Title 1"/>
          <p:cNvSpPr>
            <a:spLocks noGrp="1"/>
          </p:cNvSpPr>
          <p:nvPr>
            <p:ph type="title"/>
          </p:nvPr>
        </p:nvSpPr>
        <p:spPr/>
        <p:txBody>
          <a:bodyPr>
            <a:normAutofit/>
          </a:bodyPr>
          <a:lstStyle/>
          <a:p>
            <a:r>
              <a:rPr lang="en-IN" sz="3600" dirty="0" err="1"/>
              <a:t>Destructuring</a:t>
            </a:r>
            <a:r>
              <a:rPr lang="en-IN" sz="3600" dirty="0"/>
              <a:t> : Object </a:t>
            </a:r>
            <a:r>
              <a:rPr lang="en-IN" sz="3600" dirty="0" err="1"/>
              <a:t>destructuring</a:t>
            </a:r>
            <a:endParaRPr lang="en-IN" sz="3600" dirty="0"/>
          </a:p>
        </p:txBody>
      </p:sp>
    </p:spTree>
    <p:extLst>
      <p:ext uri="{BB962C8B-B14F-4D97-AF65-F5344CB8AC3E}">
        <p14:creationId xmlns:p14="http://schemas.microsoft.com/office/powerpoint/2010/main" val="36791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err="1"/>
              <a:t>Destructuring</a:t>
            </a:r>
            <a:r>
              <a:rPr lang="en-IN" sz="3600" dirty="0"/>
              <a:t> : Array </a:t>
            </a:r>
            <a:r>
              <a:rPr lang="en-IN" sz="3600" dirty="0" err="1"/>
              <a:t>destructuring</a:t>
            </a:r>
            <a:endParaRPr lang="en-IN" sz="3600" dirty="0"/>
          </a:p>
        </p:txBody>
      </p:sp>
      <p:sp>
        <p:nvSpPr>
          <p:cNvPr id="3" name="Content Placeholder 2"/>
          <p:cNvSpPr>
            <a:spLocks noGrp="1"/>
          </p:cNvSpPr>
          <p:nvPr>
            <p:ph idx="1"/>
          </p:nvPr>
        </p:nvSpPr>
        <p:spPr/>
        <p:txBody>
          <a:bodyPr/>
          <a:lstStyle/>
          <a:p>
            <a:r>
              <a:rPr lang="en-US" dirty="0"/>
              <a:t>You can also perform array </a:t>
            </a:r>
            <a:r>
              <a:rPr lang="en-US" dirty="0" err="1"/>
              <a:t>destructuring</a:t>
            </a:r>
            <a:r>
              <a:rPr lang="en-US" dirty="0"/>
              <a:t> in a similar way. For example,</a:t>
            </a:r>
          </a:p>
          <a:p>
            <a:endParaRPr lang="en-US" dirty="0"/>
          </a:p>
          <a:p>
            <a:endParaRPr lang="en-US" dirty="0"/>
          </a:p>
          <a:p>
            <a:endParaRPr lang="en-US" dirty="0"/>
          </a:p>
          <a:p>
            <a:endParaRPr lang="en-US" dirty="0"/>
          </a:p>
          <a:p>
            <a:endParaRPr lang="en-US" dirty="0"/>
          </a:p>
          <a:p>
            <a:r>
              <a:rPr lang="en-US" dirty="0"/>
              <a:t>Rest Operator</a:t>
            </a:r>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16" name="Picture 15">
            <a:extLst>
              <a:ext uri="{FF2B5EF4-FFF2-40B4-BE49-F238E27FC236}">
                <a16:creationId xmlns:a16="http://schemas.microsoft.com/office/drawing/2014/main" id="{B42ACEFB-3F19-5E27-FC06-37F77C4CA1F3}"/>
              </a:ext>
            </a:extLst>
          </p:cNvPr>
          <p:cNvPicPr>
            <a:picLocks noChangeAspect="1"/>
          </p:cNvPicPr>
          <p:nvPr/>
        </p:nvPicPr>
        <p:blipFill>
          <a:blip r:embed="rId2"/>
          <a:stretch>
            <a:fillRect/>
          </a:stretch>
        </p:blipFill>
        <p:spPr>
          <a:xfrm>
            <a:off x="442028" y="1398560"/>
            <a:ext cx="8240275" cy="1752845"/>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5080B70A-7DBF-8797-8A65-109EE8257471}"/>
              </a:ext>
            </a:extLst>
          </p:cNvPr>
          <p:cNvPicPr>
            <a:picLocks noChangeAspect="1"/>
          </p:cNvPicPr>
          <p:nvPr/>
        </p:nvPicPr>
        <p:blipFill>
          <a:blip r:embed="rId3"/>
          <a:stretch>
            <a:fillRect/>
          </a:stretch>
        </p:blipFill>
        <p:spPr>
          <a:xfrm>
            <a:off x="442028" y="4103949"/>
            <a:ext cx="8221222" cy="14575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380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Skipping Items in an Array</a:t>
            </a:r>
          </a:p>
          <a:p>
            <a:endParaRPr lang="en-US" dirty="0"/>
          </a:p>
          <a:p>
            <a:endParaRPr lang="en-US" dirty="0"/>
          </a:p>
          <a:p>
            <a:endParaRPr lang="en-US" dirty="0"/>
          </a:p>
          <a:p>
            <a:endParaRPr lang="en-US" dirty="0"/>
          </a:p>
          <a:p>
            <a:r>
              <a:rPr lang="en-US" dirty="0"/>
              <a:t>Skip the value</a:t>
            </a:r>
            <a:endParaRPr lang="en-IN" dirty="0"/>
          </a:p>
        </p:txBody>
      </p:sp>
      <p:sp>
        <p:nvSpPr>
          <p:cNvPr id="5" name="Title 1"/>
          <p:cNvSpPr>
            <a:spLocks noGrp="1"/>
          </p:cNvSpPr>
          <p:nvPr>
            <p:ph type="title"/>
          </p:nvPr>
        </p:nvSpPr>
        <p:spPr/>
        <p:txBody>
          <a:bodyPr>
            <a:normAutofit/>
          </a:bodyPr>
          <a:lstStyle/>
          <a:p>
            <a:r>
              <a:rPr lang="en-IN" sz="3600" dirty="0" err="1"/>
              <a:t>Destructuring</a:t>
            </a:r>
            <a:r>
              <a:rPr lang="en-IN" sz="3600" dirty="0"/>
              <a:t> : Array </a:t>
            </a:r>
            <a:r>
              <a:rPr lang="en-IN" sz="3600" dirty="0" err="1"/>
              <a:t>destructuring</a:t>
            </a:r>
            <a:endParaRPr lang="en-IN" sz="3600" dirty="0"/>
          </a:p>
        </p:txBody>
      </p:sp>
      <p:pic>
        <p:nvPicPr>
          <p:cNvPr id="6" name="Picture 5">
            <a:extLst>
              <a:ext uri="{FF2B5EF4-FFF2-40B4-BE49-F238E27FC236}">
                <a16:creationId xmlns:a16="http://schemas.microsoft.com/office/drawing/2014/main" id="{A5C3C80E-B06E-46EB-C659-F6FD6510238A}"/>
              </a:ext>
            </a:extLst>
          </p:cNvPr>
          <p:cNvPicPr>
            <a:picLocks noChangeAspect="1"/>
          </p:cNvPicPr>
          <p:nvPr/>
        </p:nvPicPr>
        <p:blipFill>
          <a:blip r:embed="rId2"/>
          <a:stretch>
            <a:fillRect/>
          </a:stretch>
        </p:blipFill>
        <p:spPr>
          <a:xfrm>
            <a:off x="512690" y="3669887"/>
            <a:ext cx="8410982" cy="204816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549A8093-8448-B114-74B5-E2D3917C9688}"/>
              </a:ext>
            </a:extLst>
          </p:cNvPr>
          <p:cNvPicPr>
            <a:picLocks noChangeAspect="1"/>
          </p:cNvPicPr>
          <p:nvPr/>
        </p:nvPicPr>
        <p:blipFill>
          <a:blip r:embed="rId3"/>
          <a:stretch>
            <a:fillRect/>
          </a:stretch>
        </p:blipFill>
        <p:spPr>
          <a:xfrm>
            <a:off x="512690" y="1390661"/>
            <a:ext cx="8354591" cy="15432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7957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Modules</a:t>
            </a:r>
            <a:endParaRPr lang="en-IN" sz="3600" dirty="0"/>
          </a:p>
        </p:txBody>
      </p:sp>
      <p:sp>
        <p:nvSpPr>
          <p:cNvPr id="3" name="Content Placeholder 2"/>
          <p:cNvSpPr>
            <a:spLocks noGrp="1"/>
          </p:cNvSpPr>
          <p:nvPr>
            <p:ph idx="1"/>
          </p:nvPr>
        </p:nvSpPr>
        <p:spPr/>
        <p:txBody>
          <a:bodyPr/>
          <a:lstStyle/>
          <a:p>
            <a:r>
              <a:rPr lang="en-US" dirty="0"/>
              <a:t>Consider a scenario where parts of JavaScript code need to be reused. ES6 comes to your rescue with the concept of Modules.</a:t>
            </a:r>
          </a:p>
          <a:p>
            <a:r>
              <a:rPr lang="en-US" dirty="0"/>
              <a:t>A module organizes a related set of JavaScript code. </a:t>
            </a:r>
          </a:p>
          <a:p>
            <a:r>
              <a:rPr lang="en-US" dirty="0"/>
              <a:t>A module can contain variables and functions. </a:t>
            </a:r>
          </a:p>
          <a:p>
            <a:r>
              <a:rPr lang="en-US" dirty="0"/>
              <a:t>A module is nothing more than a chunk of JavaScript code written in a file. </a:t>
            </a:r>
          </a:p>
          <a:p>
            <a:r>
              <a:rPr lang="en-US" dirty="0"/>
              <a:t>By default, variables and functions of a module are not available for use, Variables and functions within a module should be exported so that they can be accessed from within other files. </a:t>
            </a:r>
          </a:p>
          <a:p>
            <a:r>
              <a:rPr lang="en-US" dirty="0"/>
              <a:t>Modules in ES6 work only in strict mode. This means variables or functions declared in a module will not be accessible globally.</a:t>
            </a:r>
          </a:p>
          <a:p>
            <a:r>
              <a:rPr lang="en-US" dirty="0"/>
              <a:t>JavaScript modules allow you to break up your code into separate files.</a:t>
            </a:r>
          </a:p>
          <a:p>
            <a:r>
              <a:rPr lang="en-US" dirty="0"/>
              <a:t>This makes it easier to maintain the code-base.</a:t>
            </a:r>
          </a:p>
          <a:p>
            <a:r>
              <a:rPr lang="en-US" dirty="0"/>
              <a:t>ES Modules rely on the </a:t>
            </a:r>
            <a:r>
              <a:rPr lang="en-US" b="1" dirty="0"/>
              <a:t>import </a:t>
            </a:r>
            <a:r>
              <a:rPr lang="en-US" dirty="0"/>
              <a:t>and</a:t>
            </a:r>
            <a:r>
              <a:rPr lang="en-US" b="1" dirty="0"/>
              <a:t> export</a:t>
            </a:r>
            <a:r>
              <a:rPr lang="en-US" dirty="0"/>
              <a:t> statements.</a:t>
            </a:r>
          </a:p>
        </p:txBody>
      </p:sp>
    </p:spTree>
    <p:extLst>
      <p:ext uri="{BB962C8B-B14F-4D97-AF65-F5344CB8AC3E}">
        <p14:creationId xmlns:p14="http://schemas.microsoft.com/office/powerpoint/2010/main" val="134013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Modules: Export</a:t>
            </a:r>
            <a:endParaRPr lang="en-IN" sz="3600" dirty="0"/>
          </a:p>
        </p:txBody>
      </p:sp>
      <p:sp>
        <p:nvSpPr>
          <p:cNvPr id="3" name="Content Placeholder 2"/>
          <p:cNvSpPr>
            <a:spLocks noGrp="1"/>
          </p:cNvSpPr>
          <p:nvPr>
            <p:ph idx="1"/>
          </p:nvPr>
        </p:nvSpPr>
        <p:spPr/>
        <p:txBody>
          <a:bodyPr/>
          <a:lstStyle/>
          <a:p>
            <a:r>
              <a:rPr lang="en-US" dirty="0"/>
              <a:t>You can export a function or a variable from any file.</a:t>
            </a:r>
          </a:p>
          <a:p>
            <a:r>
              <a:rPr lang="en-US" dirty="0"/>
              <a:t>There are two types of exports: Named and Default</a:t>
            </a:r>
            <a:endParaRPr lang="en-IN" dirty="0"/>
          </a:p>
          <a:p>
            <a:r>
              <a:rPr lang="en-IN" b="1" dirty="0"/>
              <a:t>Exporting a Module:</a:t>
            </a:r>
            <a:r>
              <a:rPr lang="en-IN" dirty="0"/>
              <a:t> </a:t>
            </a:r>
            <a:r>
              <a:rPr lang="en-US" dirty="0"/>
              <a:t>The export keyword can be used to export components in a module. Exports in a module can be classified as follows −</a:t>
            </a:r>
          </a:p>
          <a:p>
            <a:r>
              <a:rPr lang="en-US" dirty="0"/>
              <a:t>1. </a:t>
            </a:r>
            <a:r>
              <a:rPr lang="en-US" b="1" dirty="0"/>
              <a:t>Named Exports:</a:t>
            </a:r>
            <a:r>
              <a:rPr lang="en-US" dirty="0"/>
              <a:t> Named exports are distinguished by their names. There can be several named exports in a module. A module can export selected components using the syntax given below −</a:t>
            </a:r>
          </a:p>
          <a:p>
            <a:endParaRPr lang="en-US" dirty="0"/>
          </a:p>
          <a:p>
            <a:endParaRPr lang="en-US" dirty="0"/>
          </a:p>
          <a:p>
            <a:pPr marL="0" indent="0">
              <a:buNone/>
            </a:pPr>
            <a:endParaRPr lang="en-US" dirty="0"/>
          </a:p>
          <a:p>
            <a:r>
              <a:rPr lang="en-US" dirty="0"/>
              <a:t>2. </a:t>
            </a:r>
            <a:r>
              <a:rPr lang="en-US" b="1" dirty="0"/>
              <a:t>Default Exports:</a:t>
            </a:r>
            <a:r>
              <a:rPr lang="en-US" dirty="0"/>
              <a:t> Modules that need to export only a single value can use default exports. There can be only one default export per module.</a:t>
            </a:r>
          </a:p>
          <a:p>
            <a:endParaRPr lang="en-IN" dirty="0"/>
          </a:p>
        </p:txBody>
      </p:sp>
      <p:pic>
        <p:nvPicPr>
          <p:cNvPr id="5" name="Picture 4">
            <a:extLst>
              <a:ext uri="{FF2B5EF4-FFF2-40B4-BE49-F238E27FC236}">
                <a16:creationId xmlns:a16="http://schemas.microsoft.com/office/drawing/2014/main" id="{C25BC347-AB07-43B8-F482-334D237DD0B9}"/>
              </a:ext>
            </a:extLst>
          </p:cNvPr>
          <p:cNvPicPr>
            <a:picLocks noChangeAspect="1"/>
          </p:cNvPicPr>
          <p:nvPr/>
        </p:nvPicPr>
        <p:blipFill>
          <a:blip r:embed="rId2"/>
          <a:stretch>
            <a:fillRect/>
          </a:stretch>
        </p:blipFill>
        <p:spPr>
          <a:xfrm>
            <a:off x="497551" y="3697057"/>
            <a:ext cx="4229086" cy="1118864"/>
          </a:xfrm>
          <a:prstGeom prst="rect">
            <a:avLst/>
          </a:prstGeom>
        </p:spPr>
      </p:pic>
      <p:pic>
        <p:nvPicPr>
          <p:cNvPr id="10" name="Picture 9">
            <a:extLst>
              <a:ext uri="{FF2B5EF4-FFF2-40B4-BE49-F238E27FC236}">
                <a16:creationId xmlns:a16="http://schemas.microsoft.com/office/drawing/2014/main" id="{59C6A69F-CC67-33C3-C50F-208E8011AF88}"/>
              </a:ext>
            </a:extLst>
          </p:cNvPr>
          <p:cNvPicPr>
            <a:picLocks noChangeAspect="1"/>
          </p:cNvPicPr>
          <p:nvPr/>
        </p:nvPicPr>
        <p:blipFill>
          <a:blip r:embed="rId3"/>
          <a:stretch>
            <a:fillRect/>
          </a:stretch>
        </p:blipFill>
        <p:spPr>
          <a:xfrm>
            <a:off x="5093008" y="3765883"/>
            <a:ext cx="6506483" cy="981212"/>
          </a:xfrm>
          <a:prstGeom prst="rect">
            <a:avLst/>
          </a:prstGeom>
        </p:spPr>
      </p:pic>
      <p:pic>
        <p:nvPicPr>
          <p:cNvPr id="12" name="Picture 11">
            <a:extLst>
              <a:ext uri="{FF2B5EF4-FFF2-40B4-BE49-F238E27FC236}">
                <a16:creationId xmlns:a16="http://schemas.microsoft.com/office/drawing/2014/main" id="{569DF669-7B9D-B534-9C4B-A4DB766F2939}"/>
              </a:ext>
            </a:extLst>
          </p:cNvPr>
          <p:cNvPicPr>
            <a:picLocks noChangeAspect="1"/>
          </p:cNvPicPr>
          <p:nvPr/>
        </p:nvPicPr>
        <p:blipFill>
          <a:blip r:embed="rId4"/>
          <a:stretch>
            <a:fillRect/>
          </a:stretch>
        </p:blipFill>
        <p:spPr>
          <a:xfrm>
            <a:off x="497910" y="5859534"/>
            <a:ext cx="4810796" cy="428685"/>
          </a:xfrm>
          <a:prstGeom prst="rect">
            <a:avLst/>
          </a:prstGeom>
        </p:spPr>
      </p:pic>
    </p:spTree>
    <p:extLst>
      <p:ext uri="{BB962C8B-B14F-4D97-AF65-F5344CB8AC3E}">
        <p14:creationId xmlns:p14="http://schemas.microsoft.com/office/powerpoint/2010/main" val="216158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0" y="785004"/>
            <a:ext cx="11929641" cy="5669005"/>
          </a:xfrm>
        </p:spPr>
        <p:txBody>
          <a:bodyPr/>
          <a:lstStyle/>
          <a:p>
            <a:r>
              <a:rPr lang="en-US" dirty="0"/>
              <a:t>Classes were introduced in ECMAScript 2015 (ES6) to provide a cleaner way to follow object-oriented programming patterns.</a:t>
            </a:r>
            <a:endParaRPr lang="en-IN" dirty="0"/>
          </a:p>
          <a:p>
            <a:r>
              <a:rPr lang="en-IN" dirty="0"/>
              <a:t>JavaScript Classes are templates for JavaScript Objects.</a:t>
            </a:r>
          </a:p>
          <a:p>
            <a:r>
              <a:rPr lang="en-US" dirty="0"/>
              <a:t>Use the keyword class to create a class.</a:t>
            </a:r>
          </a:p>
          <a:p>
            <a:r>
              <a:rPr lang="en-US" dirty="0"/>
              <a:t>Always add a method named constructor().</a:t>
            </a:r>
            <a:endParaRPr lang="en-IN" dirty="0"/>
          </a:p>
          <a:p>
            <a:r>
              <a:rPr lang="en-US" dirty="0"/>
              <a:t>A JavaScript class is </a:t>
            </a:r>
            <a:r>
              <a:rPr lang="en-US" b="1" dirty="0"/>
              <a:t>not</a:t>
            </a:r>
            <a:r>
              <a:rPr lang="en-US" dirty="0"/>
              <a:t> an object.</a:t>
            </a:r>
          </a:p>
          <a:p>
            <a:r>
              <a:rPr lang="en-US" dirty="0"/>
              <a:t>It is a </a:t>
            </a:r>
            <a:r>
              <a:rPr lang="en-US" b="1" dirty="0"/>
              <a:t>template</a:t>
            </a:r>
            <a:r>
              <a:rPr lang="en-US" dirty="0"/>
              <a:t> for JavaScript objects.</a:t>
            </a:r>
          </a:p>
          <a:p>
            <a:r>
              <a:rPr lang="en-US" dirty="0"/>
              <a:t>A JavaScript class is a blueprint for creating objects. A class encapsulates data and functions that manipulate data.</a:t>
            </a:r>
          </a:p>
          <a:p>
            <a:r>
              <a:rPr lang="en-US" dirty="0"/>
              <a:t>Unlike other programming languages such as Java and C#, JavaScript classes are syntactic sugar over the prototypal inheritance. In other words, ES6 classes are just special functions.</a:t>
            </a:r>
          </a:p>
          <a:p>
            <a:endParaRPr lang="en-US" dirty="0"/>
          </a:p>
        </p:txBody>
      </p:sp>
      <p:sp>
        <p:nvSpPr>
          <p:cNvPr id="4" name="Title 1"/>
          <p:cNvSpPr>
            <a:spLocks noGrp="1"/>
          </p:cNvSpPr>
          <p:nvPr>
            <p:ph type="title"/>
          </p:nvPr>
        </p:nvSpPr>
        <p:spPr/>
        <p:txBody>
          <a:bodyPr>
            <a:normAutofit/>
          </a:bodyPr>
          <a:lstStyle/>
          <a:p>
            <a:r>
              <a:rPr lang="en-IN" sz="3600" dirty="0"/>
              <a:t>Classes in </a:t>
            </a:r>
            <a:r>
              <a:rPr lang="en-IN" sz="3600" dirty="0" err="1"/>
              <a:t>JavaScripts</a:t>
            </a:r>
            <a:endParaRPr lang="en-US" sz="3600" dirty="0"/>
          </a:p>
        </p:txBody>
      </p:sp>
    </p:spTree>
    <p:extLst>
      <p:ext uri="{BB962C8B-B14F-4D97-AF65-F5344CB8AC3E}">
        <p14:creationId xmlns:p14="http://schemas.microsoft.com/office/powerpoint/2010/main" val="365139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export a function or a variable from any file.</a:t>
            </a:r>
          </a:p>
          <a:p>
            <a:r>
              <a:rPr lang="en-US" dirty="0"/>
              <a:t>There are two types of exports: Named and Default</a:t>
            </a:r>
            <a:endParaRPr lang="en-IN" b="1" dirty="0"/>
          </a:p>
          <a:p>
            <a:r>
              <a:rPr lang="en-IN" b="1" dirty="0"/>
              <a:t>Importing a Module : </a:t>
            </a:r>
            <a:r>
              <a:rPr lang="en-US" dirty="0"/>
              <a:t>To be able to consume a module, use the import keyword. A module can have multiple import statements.</a:t>
            </a:r>
          </a:p>
          <a:p>
            <a:r>
              <a:rPr lang="en-IN" b="1" dirty="0"/>
              <a:t>1. Named Imports:</a:t>
            </a:r>
            <a:r>
              <a:rPr lang="en-IN" dirty="0"/>
              <a:t> </a:t>
            </a:r>
            <a:r>
              <a:rPr lang="en-US" dirty="0"/>
              <a:t>While importing named exports, the names of the corresponding components must match.</a:t>
            </a:r>
          </a:p>
          <a:p>
            <a:r>
              <a:rPr lang="en-US" dirty="0"/>
              <a:t>However, while importing named exports, they can be renamed using the as keyword. Use the syntax given below −</a:t>
            </a:r>
          </a:p>
          <a:p>
            <a:r>
              <a:rPr lang="en-US" dirty="0"/>
              <a:t>All named exports can be imported onto an object by using the asterisk * operator.</a:t>
            </a:r>
          </a:p>
          <a:p>
            <a:endParaRPr lang="en-US" dirty="0"/>
          </a:p>
          <a:p>
            <a:r>
              <a:rPr lang="en-IN" b="1" dirty="0"/>
              <a:t>2. Default Imports:</a:t>
            </a:r>
            <a:r>
              <a:rPr lang="en-IN" dirty="0">
                <a:solidFill>
                  <a:srgbClr val="FF0000"/>
                </a:solidFill>
              </a:rPr>
              <a:t> </a:t>
            </a:r>
            <a:r>
              <a:rPr lang="en-US" dirty="0"/>
              <a:t>Unlike named exports, a default export can be imported with any name.</a:t>
            </a:r>
          </a:p>
          <a:p>
            <a:endParaRPr lang="en-US" dirty="0"/>
          </a:p>
          <a:p>
            <a:endParaRPr lang="en-IN" dirty="0"/>
          </a:p>
          <a:p>
            <a:pPr marL="0" indent="0">
              <a:buNone/>
            </a:pPr>
            <a:endParaRPr lang="en-IN" dirty="0"/>
          </a:p>
        </p:txBody>
      </p:sp>
      <p:sp>
        <p:nvSpPr>
          <p:cNvPr id="8" name="Title 1"/>
          <p:cNvSpPr>
            <a:spLocks noGrp="1"/>
          </p:cNvSpPr>
          <p:nvPr>
            <p:ph type="title"/>
          </p:nvPr>
        </p:nvSpPr>
        <p:spPr/>
        <p:txBody>
          <a:bodyPr>
            <a:normAutofit/>
          </a:bodyPr>
          <a:lstStyle/>
          <a:p>
            <a:r>
              <a:rPr lang="en-US" sz="3600" dirty="0"/>
              <a:t>Modules: Import</a:t>
            </a:r>
            <a:endParaRPr lang="en-IN" sz="3600" dirty="0"/>
          </a:p>
        </p:txBody>
      </p:sp>
      <p:pic>
        <p:nvPicPr>
          <p:cNvPr id="11" name="Picture 10">
            <a:extLst>
              <a:ext uri="{FF2B5EF4-FFF2-40B4-BE49-F238E27FC236}">
                <a16:creationId xmlns:a16="http://schemas.microsoft.com/office/drawing/2014/main" id="{338367C9-C9BA-BECB-B534-51B0C1722B30}"/>
              </a:ext>
            </a:extLst>
          </p:cNvPr>
          <p:cNvPicPr>
            <a:picLocks noChangeAspect="1"/>
          </p:cNvPicPr>
          <p:nvPr/>
        </p:nvPicPr>
        <p:blipFill>
          <a:blip r:embed="rId2"/>
          <a:stretch>
            <a:fillRect/>
          </a:stretch>
        </p:blipFill>
        <p:spPr>
          <a:xfrm>
            <a:off x="3648876" y="2946246"/>
            <a:ext cx="8335538" cy="348084"/>
          </a:xfrm>
          <a:prstGeom prst="rect">
            <a:avLst/>
          </a:prstGeom>
        </p:spPr>
      </p:pic>
      <p:pic>
        <p:nvPicPr>
          <p:cNvPr id="13" name="Picture 12">
            <a:extLst>
              <a:ext uri="{FF2B5EF4-FFF2-40B4-BE49-F238E27FC236}">
                <a16:creationId xmlns:a16="http://schemas.microsoft.com/office/drawing/2014/main" id="{51FEAF78-91AC-288B-E91D-8FC146C7C2B8}"/>
              </a:ext>
            </a:extLst>
          </p:cNvPr>
          <p:cNvPicPr>
            <a:picLocks noChangeAspect="1"/>
          </p:cNvPicPr>
          <p:nvPr/>
        </p:nvPicPr>
        <p:blipFill>
          <a:blip r:embed="rId3"/>
          <a:stretch>
            <a:fillRect/>
          </a:stretch>
        </p:blipFill>
        <p:spPr>
          <a:xfrm>
            <a:off x="3131115" y="3735569"/>
            <a:ext cx="7887801" cy="358006"/>
          </a:xfrm>
          <a:prstGeom prst="rect">
            <a:avLst/>
          </a:prstGeom>
        </p:spPr>
      </p:pic>
      <p:pic>
        <p:nvPicPr>
          <p:cNvPr id="15" name="Picture 14">
            <a:extLst>
              <a:ext uri="{FF2B5EF4-FFF2-40B4-BE49-F238E27FC236}">
                <a16:creationId xmlns:a16="http://schemas.microsoft.com/office/drawing/2014/main" id="{FD4C0FC6-93AA-CDD8-8567-EBAC3CF22798}"/>
              </a:ext>
            </a:extLst>
          </p:cNvPr>
          <p:cNvPicPr>
            <a:picLocks noChangeAspect="1"/>
          </p:cNvPicPr>
          <p:nvPr/>
        </p:nvPicPr>
        <p:blipFill>
          <a:blip r:embed="rId4"/>
          <a:stretch>
            <a:fillRect/>
          </a:stretch>
        </p:blipFill>
        <p:spPr>
          <a:xfrm>
            <a:off x="511962" y="4580938"/>
            <a:ext cx="6201640" cy="400104"/>
          </a:xfrm>
          <a:prstGeom prst="rect">
            <a:avLst/>
          </a:prstGeom>
        </p:spPr>
      </p:pic>
      <p:pic>
        <p:nvPicPr>
          <p:cNvPr id="17" name="Picture 16">
            <a:extLst>
              <a:ext uri="{FF2B5EF4-FFF2-40B4-BE49-F238E27FC236}">
                <a16:creationId xmlns:a16="http://schemas.microsoft.com/office/drawing/2014/main" id="{AB936EDC-96B2-E110-E7D8-05CF40F42889}"/>
              </a:ext>
            </a:extLst>
          </p:cNvPr>
          <p:cNvPicPr>
            <a:picLocks noChangeAspect="1"/>
          </p:cNvPicPr>
          <p:nvPr/>
        </p:nvPicPr>
        <p:blipFill>
          <a:blip r:embed="rId5"/>
          <a:stretch>
            <a:fillRect/>
          </a:stretch>
        </p:blipFill>
        <p:spPr>
          <a:xfrm>
            <a:off x="511962" y="5537352"/>
            <a:ext cx="6211167" cy="381053"/>
          </a:xfrm>
          <a:prstGeom prst="rect">
            <a:avLst/>
          </a:prstGeom>
        </p:spPr>
      </p:pic>
    </p:spTree>
    <p:extLst>
      <p:ext uri="{BB962C8B-B14F-4D97-AF65-F5344CB8AC3E}">
        <p14:creationId xmlns:p14="http://schemas.microsoft.com/office/powerpoint/2010/main" val="146128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Spread Operator</a:t>
            </a:r>
            <a:endParaRPr lang="en-IN" sz="3600" dirty="0"/>
          </a:p>
        </p:txBody>
      </p:sp>
      <p:sp>
        <p:nvSpPr>
          <p:cNvPr id="3" name="Content Placeholder 2"/>
          <p:cNvSpPr>
            <a:spLocks noGrp="1"/>
          </p:cNvSpPr>
          <p:nvPr>
            <p:ph idx="1"/>
          </p:nvPr>
        </p:nvSpPr>
        <p:spPr/>
        <p:txBody>
          <a:bodyPr/>
          <a:lstStyle/>
          <a:p>
            <a:r>
              <a:rPr lang="en-US" dirty="0"/>
              <a:t>The JS spread operator (…) allows us to quickly copy all or part of an existing array or object into another array or object.</a:t>
            </a:r>
          </a:p>
          <a:p>
            <a:r>
              <a:rPr lang="en-US" dirty="0"/>
              <a:t>The spread operator is often used in combination with </a:t>
            </a:r>
            <a:r>
              <a:rPr lang="en-US" dirty="0" err="1"/>
              <a:t>destructuring</a:t>
            </a:r>
            <a:r>
              <a:rPr lang="en-US" dirty="0"/>
              <a:t>.</a:t>
            </a:r>
          </a:p>
          <a:p>
            <a:pPr marL="0" indent="0">
              <a:buNone/>
            </a:pPr>
            <a:endParaRPr lang="en-US" dirty="0"/>
          </a:p>
          <a:p>
            <a:endParaRPr lang="en-US" dirty="0"/>
          </a:p>
          <a:p>
            <a:endParaRPr lang="en-US" dirty="0"/>
          </a:p>
          <a:p>
            <a:r>
              <a:rPr lang="en-US" dirty="0"/>
              <a:t>Copy Array Using Spread Operator : You can also use the spread syntax ... to copy the items into a single array. For example,</a:t>
            </a:r>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12" name="Picture 11">
            <a:extLst>
              <a:ext uri="{FF2B5EF4-FFF2-40B4-BE49-F238E27FC236}">
                <a16:creationId xmlns:a16="http://schemas.microsoft.com/office/drawing/2014/main" id="{1942EFEB-A7F0-DA2A-30E8-F935AFC1041F}"/>
              </a:ext>
            </a:extLst>
          </p:cNvPr>
          <p:cNvPicPr>
            <a:picLocks noChangeAspect="1"/>
          </p:cNvPicPr>
          <p:nvPr/>
        </p:nvPicPr>
        <p:blipFill>
          <a:blip r:embed="rId2"/>
          <a:stretch>
            <a:fillRect/>
          </a:stretch>
        </p:blipFill>
        <p:spPr>
          <a:xfrm>
            <a:off x="529602" y="2125988"/>
            <a:ext cx="8278380" cy="1209844"/>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BF1FAD53-816F-A314-3497-370F69145282}"/>
              </a:ext>
            </a:extLst>
          </p:cNvPr>
          <p:cNvPicPr>
            <a:picLocks noChangeAspect="1"/>
          </p:cNvPicPr>
          <p:nvPr/>
        </p:nvPicPr>
        <p:blipFill>
          <a:blip r:embed="rId3"/>
          <a:stretch>
            <a:fillRect/>
          </a:stretch>
        </p:blipFill>
        <p:spPr>
          <a:xfrm>
            <a:off x="529602" y="4250192"/>
            <a:ext cx="8278380" cy="15432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30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Clone Array Using Spread Operator : if you want to copy arrays so that they do not refer to the same array, you can use the spread operator. This way, the change in one array is not reflected in the other. For example,</a:t>
            </a:r>
          </a:p>
          <a:p>
            <a:endParaRPr lang="en-IN" dirty="0"/>
          </a:p>
          <a:p>
            <a:endParaRPr lang="en-IN" dirty="0"/>
          </a:p>
          <a:p>
            <a:endParaRPr lang="en-IN" dirty="0"/>
          </a:p>
          <a:p>
            <a:endParaRPr lang="en-IN" dirty="0"/>
          </a:p>
          <a:p>
            <a:r>
              <a:rPr lang="en-IN" dirty="0"/>
              <a:t>Spread Operator with Object : </a:t>
            </a:r>
            <a:r>
              <a:rPr lang="en-US" dirty="0"/>
              <a:t>You can also use the spread operator with object literals. For example,</a:t>
            </a:r>
          </a:p>
          <a:p>
            <a:endParaRPr lang="en-US" dirty="0"/>
          </a:p>
          <a:p>
            <a:pPr marL="0" indent="0">
              <a:buNone/>
            </a:pPr>
            <a:endParaRPr lang="en-IN" dirty="0"/>
          </a:p>
          <a:p>
            <a:endParaRPr lang="en-IN" dirty="0"/>
          </a:p>
        </p:txBody>
      </p:sp>
      <p:sp>
        <p:nvSpPr>
          <p:cNvPr id="5" name="Title 1"/>
          <p:cNvSpPr>
            <a:spLocks noGrp="1"/>
          </p:cNvSpPr>
          <p:nvPr>
            <p:ph type="title"/>
          </p:nvPr>
        </p:nvSpPr>
        <p:spPr/>
        <p:txBody>
          <a:bodyPr>
            <a:normAutofit/>
          </a:bodyPr>
          <a:lstStyle/>
          <a:p>
            <a:r>
              <a:rPr lang="en-US" sz="3600" dirty="0"/>
              <a:t>Spread Operator</a:t>
            </a:r>
            <a:endParaRPr lang="en-IN" sz="3600" dirty="0"/>
          </a:p>
        </p:txBody>
      </p:sp>
      <p:pic>
        <p:nvPicPr>
          <p:cNvPr id="7" name="Picture 6">
            <a:extLst>
              <a:ext uri="{FF2B5EF4-FFF2-40B4-BE49-F238E27FC236}">
                <a16:creationId xmlns:a16="http://schemas.microsoft.com/office/drawing/2014/main" id="{8A41C20B-2E43-7165-07CC-7014D1586D9C}"/>
              </a:ext>
            </a:extLst>
          </p:cNvPr>
          <p:cNvPicPr>
            <a:picLocks noChangeAspect="1"/>
          </p:cNvPicPr>
          <p:nvPr/>
        </p:nvPicPr>
        <p:blipFill>
          <a:blip r:embed="rId2"/>
          <a:stretch>
            <a:fillRect/>
          </a:stretch>
        </p:blipFill>
        <p:spPr>
          <a:xfrm>
            <a:off x="499494" y="2013814"/>
            <a:ext cx="8145012" cy="1571844"/>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02AA87D-9489-8CC5-C733-6D4F5CD51C20}"/>
              </a:ext>
            </a:extLst>
          </p:cNvPr>
          <p:cNvPicPr>
            <a:picLocks noChangeAspect="1"/>
          </p:cNvPicPr>
          <p:nvPr/>
        </p:nvPicPr>
        <p:blipFill>
          <a:blip r:embed="rId3"/>
          <a:stretch>
            <a:fillRect/>
          </a:stretch>
        </p:blipFill>
        <p:spPr>
          <a:xfrm>
            <a:off x="499494" y="4598376"/>
            <a:ext cx="8192643" cy="17814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7232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chirag.sakhrani@darshan.ac.in</a:t>
            </a:r>
            <a:endParaRPr lang="en-US" dirty="0"/>
          </a:p>
        </p:txBody>
      </p:sp>
      <p:sp>
        <p:nvSpPr>
          <p:cNvPr id="3" name="Text Placeholder 2"/>
          <p:cNvSpPr>
            <a:spLocks noGrp="1"/>
          </p:cNvSpPr>
          <p:nvPr>
            <p:ph type="body" sz="quarter" idx="12"/>
          </p:nvPr>
        </p:nvSpPr>
        <p:spPr/>
        <p:txBody>
          <a:bodyPr/>
          <a:lstStyle/>
          <a:p>
            <a:r>
              <a:rPr lang="en-IN" dirty="0"/>
              <a:t>8401191184</a:t>
            </a:r>
            <a:endParaRPr lang="en-US" dirty="0"/>
          </a:p>
        </p:txBody>
      </p:sp>
      <p:sp>
        <p:nvSpPr>
          <p:cNvPr id="4" name="Text Placeholder 3"/>
          <p:cNvSpPr>
            <a:spLocks noGrp="1"/>
          </p:cNvSpPr>
          <p:nvPr>
            <p:ph type="body" sz="quarter" idx="13"/>
          </p:nvPr>
        </p:nvSpPr>
        <p:spPr/>
        <p:txBody>
          <a:bodyPr/>
          <a:lstStyle/>
          <a:p>
            <a:r>
              <a:rPr lang="en-US" dirty="0"/>
              <a:t>Department of Computer Applications</a:t>
            </a:r>
          </a:p>
        </p:txBody>
      </p:sp>
      <p:sp>
        <p:nvSpPr>
          <p:cNvPr id="5" name="Text Placeholder 4"/>
          <p:cNvSpPr>
            <a:spLocks noGrp="1"/>
          </p:cNvSpPr>
          <p:nvPr>
            <p:ph type="body" sz="quarter" idx="14"/>
          </p:nvPr>
        </p:nvSpPr>
        <p:spPr/>
        <p:txBody>
          <a:bodyPr/>
          <a:lstStyle/>
          <a:p>
            <a:r>
              <a:rPr lang="en-IN" dirty="0"/>
              <a:t>Prof. </a:t>
            </a:r>
            <a:r>
              <a:rPr lang="en-IN" dirty="0" err="1"/>
              <a:t>Chirag</a:t>
            </a:r>
            <a:r>
              <a:rPr lang="en-IN" dirty="0"/>
              <a:t> K </a:t>
            </a:r>
            <a:r>
              <a:rPr lang="en-IN" dirty="0" err="1"/>
              <a:t>Sakhrani</a:t>
            </a:r>
            <a:endParaRPr lang="en-US" dirty="0"/>
          </a:p>
        </p:txBody>
      </p:sp>
      <p:sp>
        <p:nvSpPr>
          <p:cNvPr id="6" name="Text Placeholder 5"/>
          <p:cNvSpPr>
            <a:spLocks noGrp="1"/>
          </p:cNvSpPr>
          <p:nvPr>
            <p:ph type="body" sz="quarter" idx="16"/>
          </p:nvPr>
        </p:nvSpPr>
        <p:spPr/>
        <p:txBody>
          <a:bodyPr/>
          <a:lstStyle/>
          <a:p>
            <a:r>
              <a:rPr lang="en-IN" dirty="0"/>
              <a:t>JavaScript Frameworks (</a:t>
            </a:r>
            <a:r>
              <a:rPr lang="en-US" dirty="0"/>
              <a:t>2104CS512</a:t>
            </a:r>
            <a:r>
              <a:rPr lang="en-IN" dirty="0"/>
              <a:t>)</a:t>
            </a:r>
            <a:endParaRPr lang="en-US" dirty="0"/>
          </a:p>
        </p:txBody>
      </p:sp>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218991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Classes in </a:t>
            </a:r>
            <a:r>
              <a:rPr lang="en-IN" sz="3600" dirty="0" err="1"/>
              <a:t>JavaScripts</a:t>
            </a:r>
            <a:endParaRPr lang="en-US" sz="3600" dirty="0"/>
          </a:p>
        </p:txBody>
      </p:sp>
      <p:sp>
        <p:nvSpPr>
          <p:cNvPr id="3" name="Content Placeholder 2"/>
          <p:cNvSpPr>
            <a:spLocks noGrp="1"/>
          </p:cNvSpPr>
          <p:nvPr>
            <p:ph idx="1"/>
          </p:nvPr>
        </p:nvSpPr>
        <p:spPr/>
        <p:txBody>
          <a:bodyPr/>
          <a:lstStyle/>
          <a:p>
            <a:r>
              <a:rPr lang="en-US" dirty="0"/>
              <a:t>Syntax:</a:t>
            </a:r>
          </a:p>
          <a:p>
            <a:pPr marL="0" indent="0">
              <a:buNone/>
            </a:pPr>
            <a:r>
              <a:rPr lang="en-US" dirty="0"/>
              <a:t>	class </a:t>
            </a:r>
            <a:r>
              <a:rPr lang="en-US" dirty="0" err="1"/>
              <a:t>ClassName</a:t>
            </a:r>
            <a:r>
              <a:rPr lang="en-US" dirty="0"/>
              <a:t>{</a:t>
            </a:r>
          </a:p>
          <a:p>
            <a:pPr marL="0" indent="0">
              <a:buNone/>
            </a:pPr>
            <a:r>
              <a:rPr lang="en-US" dirty="0"/>
              <a:t>		constructor()  {……}</a:t>
            </a:r>
          </a:p>
          <a:p>
            <a:pPr marL="0" indent="0">
              <a:buNone/>
            </a:pPr>
            <a:r>
              <a:rPr lang="en-US" dirty="0"/>
              <a:t>	}</a:t>
            </a:r>
            <a:endParaRPr lang="en-IN" dirty="0"/>
          </a:p>
        </p:txBody>
      </p:sp>
      <p:sp>
        <p:nvSpPr>
          <p:cNvPr id="6" name="TextBox 5"/>
          <p:cNvSpPr txBox="1"/>
          <p:nvPr/>
        </p:nvSpPr>
        <p:spPr>
          <a:xfrm>
            <a:off x="5975562" y="3289394"/>
            <a:ext cx="922047" cy="369332"/>
          </a:xfrm>
          <a:prstGeom prst="rect">
            <a:avLst/>
          </a:prstGeom>
          <a:noFill/>
        </p:spPr>
        <p:txBody>
          <a:bodyPr wrap="none" rtlCol="0">
            <a:spAutoFit/>
          </a:bodyPr>
          <a:lstStyle/>
          <a:p>
            <a:r>
              <a:rPr lang="en-US" b="1" dirty="0"/>
              <a:t>Output :</a:t>
            </a:r>
            <a:endParaRPr lang="en-IN" b="1" dirty="0"/>
          </a:p>
        </p:txBody>
      </p:sp>
      <p:pic>
        <p:nvPicPr>
          <p:cNvPr id="8" name="Picture 7">
            <a:extLst>
              <a:ext uri="{FF2B5EF4-FFF2-40B4-BE49-F238E27FC236}">
                <a16:creationId xmlns:a16="http://schemas.microsoft.com/office/drawing/2014/main" id="{381CC7CD-03D4-8B85-4381-BDED50651BD2}"/>
              </a:ext>
            </a:extLst>
          </p:cNvPr>
          <p:cNvPicPr>
            <a:picLocks noChangeAspect="1"/>
          </p:cNvPicPr>
          <p:nvPr/>
        </p:nvPicPr>
        <p:blipFill>
          <a:blip r:embed="rId2"/>
          <a:stretch>
            <a:fillRect/>
          </a:stretch>
        </p:blipFill>
        <p:spPr>
          <a:xfrm>
            <a:off x="6053766" y="3658726"/>
            <a:ext cx="5928851" cy="1848108"/>
          </a:xfrm>
          <a:prstGeom prst="rect">
            <a:avLst/>
          </a:prstGeom>
        </p:spPr>
      </p:pic>
      <p:pic>
        <p:nvPicPr>
          <p:cNvPr id="10" name="Picture 9">
            <a:extLst>
              <a:ext uri="{FF2B5EF4-FFF2-40B4-BE49-F238E27FC236}">
                <a16:creationId xmlns:a16="http://schemas.microsoft.com/office/drawing/2014/main" id="{7915290F-6247-2172-29AC-A3678E559186}"/>
              </a:ext>
            </a:extLst>
          </p:cNvPr>
          <p:cNvPicPr>
            <a:picLocks noChangeAspect="1"/>
          </p:cNvPicPr>
          <p:nvPr/>
        </p:nvPicPr>
        <p:blipFill>
          <a:blip r:embed="rId3"/>
          <a:stretch>
            <a:fillRect/>
          </a:stretch>
        </p:blipFill>
        <p:spPr>
          <a:xfrm>
            <a:off x="209383" y="2907842"/>
            <a:ext cx="5651096" cy="3349876"/>
          </a:xfrm>
          <a:prstGeom prst="rect">
            <a:avLst/>
          </a:prstGeom>
        </p:spPr>
      </p:pic>
    </p:spTree>
    <p:extLst>
      <p:ext uri="{BB962C8B-B14F-4D97-AF65-F5344CB8AC3E}">
        <p14:creationId xmlns:p14="http://schemas.microsoft.com/office/powerpoint/2010/main" val="13032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Arrow Functions</a:t>
            </a:r>
          </a:p>
        </p:txBody>
      </p:sp>
      <p:sp>
        <p:nvSpPr>
          <p:cNvPr id="3" name="Content Placeholder 2"/>
          <p:cNvSpPr>
            <a:spLocks noGrp="1"/>
          </p:cNvSpPr>
          <p:nvPr>
            <p:ph idx="1"/>
          </p:nvPr>
        </p:nvSpPr>
        <p:spPr/>
        <p:txBody>
          <a:bodyPr/>
          <a:lstStyle/>
          <a:p>
            <a:r>
              <a:rPr lang="en-US" dirty="0"/>
              <a:t>Arrow functions provides us a more accurate way to write the functions in JavaScript. Arrow functions make your code more readable and structured.</a:t>
            </a:r>
          </a:p>
          <a:p>
            <a:r>
              <a:rPr lang="en-US" dirty="0"/>
              <a:t>Arrow functions allow us to write shorter function syntax:</a:t>
            </a:r>
          </a:p>
          <a:p>
            <a:r>
              <a:rPr lang="en-US" dirty="0"/>
              <a:t>Arrow functions are </a:t>
            </a:r>
            <a:r>
              <a:rPr lang="en-US" b="1" dirty="0"/>
              <a:t>anonymous functions</a:t>
            </a:r>
            <a:r>
              <a:rPr lang="en-US" dirty="0"/>
              <a:t> (the functions without a name and not bound with an identifier). They declare without the function keyword. </a:t>
            </a:r>
          </a:p>
          <a:p>
            <a:r>
              <a:rPr lang="en-US" dirty="0"/>
              <a:t>Arrow functions cannot be used as the constructors. </a:t>
            </a:r>
          </a:p>
          <a:p>
            <a:r>
              <a:rPr lang="en-US" dirty="0"/>
              <a:t>The context within the arrow functions is lexically or statically defined. They are also called as </a:t>
            </a:r>
            <a:r>
              <a:rPr lang="en-US" b="1" dirty="0"/>
              <a:t>Lambda Functions</a:t>
            </a:r>
            <a:r>
              <a:rPr lang="en-US" dirty="0"/>
              <a:t> in different languages.</a:t>
            </a:r>
          </a:p>
          <a:p>
            <a:r>
              <a:rPr lang="en-US" dirty="0"/>
              <a:t>Arrow functions do not include any prototype property, and they cannot be used with the new keyword.</a:t>
            </a:r>
          </a:p>
          <a:p>
            <a:r>
              <a:rPr lang="en-US" dirty="0"/>
              <a:t>As you can see, (a, b) =&gt; a + b means a function that accepts two arguments named a and b. Upon the execution, it evaluates the expression a + b and returns the result.</a:t>
            </a:r>
          </a:p>
          <a:p>
            <a:r>
              <a:rPr lang="en-US" b="1" dirty="0"/>
              <a:t>Fat arrow notation/lambda notation:</a:t>
            </a:r>
            <a:r>
              <a:rPr lang="en-US" dirty="0"/>
              <a:t> It is the notation for the </a:t>
            </a:r>
            <a:r>
              <a:rPr lang="en-US" b="1" dirty="0"/>
              <a:t>arrow (=&gt;).</a:t>
            </a: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094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685" y="1088572"/>
            <a:ext cx="11829143" cy="1569660"/>
          </a:xfrm>
          <a:prstGeom prst="rect">
            <a:avLst/>
          </a:prstGeom>
        </p:spPr>
        <p:txBody>
          <a:bodyPr wrap="square">
            <a:spAutoFit/>
          </a:bodyPr>
          <a:lstStyle/>
          <a:p>
            <a:r>
              <a:rPr lang="en-US" sz="2400" b="1" dirty="0"/>
              <a:t>Syntax for defining the arrow function:</a:t>
            </a:r>
          </a:p>
          <a:p>
            <a:r>
              <a:rPr lang="en-US" sz="2400" b="1" dirty="0" err="1"/>
              <a:t>const</a:t>
            </a:r>
            <a:r>
              <a:rPr lang="en-US" sz="2400" dirty="0"/>
              <a:t> </a:t>
            </a:r>
            <a:r>
              <a:rPr lang="en-US" sz="2400" dirty="0" err="1"/>
              <a:t>functionName</a:t>
            </a:r>
            <a:r>
              <a:rPr lang="en-US" sz="2400" dirty="0"/>
              <a:t> = (arg1, arg2, ?..) =&gt; {  </a:t>
            </a:r>
          </a:p>
          <a:p>
            <a:r>
              <a:rPr lang="en-US" sz="2400" dirty="0"/>
              <a:t>    //body of the function  </a:t>
            </a:r>
          </a:p>
          <a:p>
            <a:r>
              <a:rPr lang="en-US" sz="2400" dirty="0"/>
              <a:t>}  </a:t>
            </a:r>
          </a:p>
        </p:txBody>
      </p:sp>
      <p:sp>
        <p:nvSpPr>
          <p:cNvPr id="7" name="Title 1"/>
          <p:cNvSpPr>
            <a:spLocks noGrp="1"/>
          </p:cNvSpPr>
          <p:nvPr>
            <p:ph type="title"/>
          </p:nvPr>
        </p:nvSpPr>
        <p:spPr/>
        <p:txBody>
          <a:bodyPr>
            <a:normAutofit/>
          </a:bodyPr>
          <a:lstStyle/>
          <a:p>
            <a:r>
              <a:rPr lang="en-US" sz="3600" dirty="0"/>
              <a:t>Arrow Functions</a:t>
            </a:r>
          </a:p>
        </p:txBody>
      </p:sp>
      <p:pic>
        <p:nvPicPr>
          <p:cNvPr id="3" name="Picture 2">
            <a:extLst>
              <a:ext uri="{FF2B5EF4-FFF2-40B4-BE49-F238E27FC236}">
                <a16:creationId xmlns:a16="http://schemas.microsoft.com/office/drawing/2014/main" id="{852E3461-6B90-9866-3865-FE64590C91C1}"/>
              </a:ext>
            </a:extLst>
          </p:cNvPr>
          <p:cNvPicPr>
            <a:picLocks noChangeAspect="1"/>
          </p:cNvPicPr>
          <p:nvPr/>
        </p:nvPicPr>
        <p:blipFill>
          <a:blip r:embed="rId2"/>
          <a:stretch>
            <a:fillRect/>
          </a:stretch>
        </p:blipFill>
        <p:spPr>
          <a:xfrm>
            <a:off x="3028335" y="3035603"/>
            <a:ext cx="6135330" cy="3351562"/>
          </a:xfrm>
          <a:prstGeom prst="rect">
            <a:avLst/>
          </a:prstGeom>
        </p:spPr>
      </p:pic>
    </p:spTree>
    <p:extLst>
      <p:ext uri="{BB962C8B-B14F-4D97-AF65-F5344CB8AC3E}">
        <p14:creationId xmlns:p14="http://schemas.microsoft.com/office/powerpoint/2010/main" val="25979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we have only one argument, then parentheses around parameters can be omitted, making that even shorter. For example</a:t>
            </a:r>
          </a:p>
          <a:p>
            <a:endParaRPr lang="en-US" dirty="0"/>
          </a:p>
          <a:p>
            <a:endParaRPr lang="en-US" dirty="0"/>
          </a:p>
          <a:p>
            <a:endParaRPr lang="en-US" dirty="0"/>
          </a:p>
          <a:p>
            <a:endParaRPr lang="en-US" dirty="0"/>
          </a:p>
          <a:p>
            <a:endParaRPr lang="en-US" dirty="0"/>
          </a:p>
          <a:p>
            <a:r>
              <a:rPr lang="en-US" dirty="0"/>
              <a:t>If there are no arguments, parentheses are empty, but they must be present:</a:t>
            </a:r>
          </a:p>
          <a:p>
            <a:endParaRPr lang="en-US" dirty="0"/>
          </a:p>
          <a:p>
            <a:pPr marL="0" indent="0">
              <a:buNone/>
            </a:pPr>
            <a:endParaRPr lang="en-US" dirty="0"/>
          </a:p>
          <a:p>
            <a:endParaRPr lang="en-US" dirty="0"/>
          </a:p>
          <a:p>
            <a:pPr marL="457200" lvl="1" indent="0">
              <a:buNone/>
            </a:pPr>
            <a:endParaRPr lang="en-US" dirty="0"/>
          </a:p>
          <a:p>
            <a:endParaRPr lang="en-US" dirty="0"/>
          </a:p>
          <a:p>
            <a:endParaRPr lang="en-US" dirty="0"/>
          </a:p>
        </p:txBody>
      </p:sp>
      <p:sp>
        <p:nvSpPr>
          <p:cNvPr id="7" name="Title 1"/>
          <p:cNvSpPr>
            <a:spLocks noGrp="1"/>
          </p:cNvSpPr>
          <p:nvPr>
            <p:ph type="title"/>
          </p:nvPr>
        </p:nvSpPr>
        <p:spPr/>
        <p:txBody>
          <a:bodyPr>
            <a:normAutofit/>
          </a:bodyPr>
          <a:lstStyle/>
          <a:p>
            <a:r>
              <a:rPr lang="en-US" sz="3600" dirty="0"/>
              <a:t>Arrow Functions</a:t>
            </a:r>
          </a:p>
        </p:txBody>
      </p:sp>
      <p:pic>
        <p:nvPicPr>
          <p:cNvPr id="5" name="Picture 4">
            <a:extLst>
              <a:ext uri="{FF2B5EF4-FFF2-40B4-BE49-F238E27FC236}">
                <a16:creationId xmlns:a16="http://schemas.microsoft.com/office/drawing/2014/main" id="{C0F31436-C657-1B63-506A-9F07D02F308F}"/>
              </a:ext>
            </a:extLst>
          </p:cNvPr>
          <p:cNvPicPr>
            <a:picLocks noChangeAspect="1"/>
          </p:cNvPicPr>
          <p:nvPr/>
        </p:nvPicPr>
        <p:blipFill>
          <a:blip r:embed="rId3"/>
          <a:stretch>
            <a:fillRect/>
          </a:stretch>
        </p:blipFill>
        <p:spPr>
          <a:xfrm>
            <a:off x="470142" y="1857156"/>
            <a:ext cx="11174384" cy="157184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36F9535-331F-E202-BBE9-E5F766158D55}"/>
              </a:ext>
            </a:extLst>
          </p:cNvPr>
          <p:cNvPicPr>
            <a:picLocks noChangeAspect="1"/>
          </p:cNvPicPr>
          <p:nvPr/>
        </p:nvPicPr>
        <p:blipFill>
          <a:blip r:embed="rId4"/>
          <a:stretch>
            <a:fillRect/>
          </a:stretch>
        </p:blipFill>
        <p:spPr>
          <a:xfrm>
            <a:off x="470142" y="4647024"/>
            <a:ext cx="6687483" cy="14575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9741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Multiline arrow functions</a:t>
            </a:r>
          </a:p>
        </p:txBody>
      </p:sp>
      <p:sp>
        <p:nvSpPr>
          <p:cNvPr id="3" name="Content Placeholder 2"/>
          <p:cNvSpPr>
            <a:spLocks noGrp="1"/>
          </p:cNvSpPr>
          <p:nvPr>
            <p:ph idx="1"/>
          </p:nvPr>
        </p:nvSpPr>
        <p:spPr/>
        <p:txBody>
          <a:bodyPr/>
          <a:lstStyle/>
          <a:p>
            <a:r>
              <a:rPr lang="en-US" dirty="0"/>
              <a:t>The arrow functions that we’ve seen so far were very simple. They took arguments from the left of =&gt;, evaluated and returned the right-side expression with them.</a:t>
            </a:r>
          </a:p>
          <a:p>
            <a:r>
              <a:rPr lang="en-US" dirty="0"/>
              <a:t>Sometimes we need a more complex function, with multiple expressions and statements. In that case, we can enclose them in curly braces. The major difference is that curly braces require a return within them to return a value (just like a regular function does).</a:t>
            </a:r>
          </a:p>
          <a:p>
            <a:endParaRPr lang="en-US" dirty="0"/>
          </a:p>
          <a:p>
            <a:endParaRPr lang="en-US" dirty="0"/>
          </a:p>
          <a:p>
            <a:endParaRPr lang="en-US" dirty="0"/>
          </a:p>
          <a:p>
            <a:endParaRPr lang="en-US" dirty="0"/>
          </a:p>
          <a:p>
            <a:r>
              <a:rPr lang="en-US" dirty="0"/>
              <a:t>Without curly braces: (...</a:t>
            </a:r>
            <a:r>
              <a:rPr lang="en-US" dirty="0" err="1"/>
              <a:t>args</a:t>
            </a:r>
            <a:r>
              <a:rPr lang="en-US" dirty="0"/>
              <a:t>) =&gt; expression – the right side is an expression: the function evaluates it and returns the result. Parentheses can be omitted, if there’s only a single argument, e.g. n =&gt; n*2.</a:t>
            </a:r>
          </a:p>
          <a:p>
            <a:r>
              <a:rPr lang="en-US" dirty="0"/>
              <a:t>With curly braces: (...</a:t>
            </a:r>
            <a:r>
              <a:rPr lang="en-US" dirty="0" err="1"/>
              <a:t>args</a:t>
            </a:r>
            <a:r>
              <a:rPr lang="en-US" dirty="0"/>
              <a:t>) =&gt; { body } – brackets allow us to write multiple statements inside the function, but we need an explicit return to return something.</a:t>
            </a:r>
          </a:p>
          <a:p>
            <a:pPr marL="0" indent="0">
              <a:buNone/>
            </a:pPr>
            <a:endParaRPr lang="en-US" dirty="0"/>
          </a:p>
        </p:txBody>
      </p:sp>
      <p:pic>
        <p:nvPicPr>
          <p:cNvPr id="6" name="Picture 5">
            <a:extLst>
              <a:ext uri="{FF2B5EF4-FFF2-40B4-BE49-F238E27FC236}">
                <a16:creationId xmlns:a16="http://schemas.microsoft.com/office/drawing/2014/main" id="{85965320-4EF9-220D-74B3-E8FD32A681F8}"/>
              </a:ext>
            </a:extLst>
          </p:cNvPr>
          <p:cNvPicPr>
            <a:picLocks noChangeAspect="1"/>
          </p:cNvPicPr>
          <p:nvPr/>
        </p:nvPicPr>
        <p:blipFill>
          <a:blip r:embed="rId2"/>
          <a:stretch>
            <a:fillRect/>
          </a:stretch>
        </p:blipFill>
        <p:spPr>
          <a:xfrm>
            <a:off x="501445" y="2773755"/>
            <a:ext cx="10087896" cy="17699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97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Variables</a:t>
            </a:r>
          </a:p>
        </p:txBody>
      </p:sp>
      <p:sp>
        <p:nvSpPr>
          <p:cNvPr id="3" name="Content Placeholder 2"/>
          <p:cNvSpPr>
            <a:spLocks noGrp="1"/>
          </p:cNvSpPr>
          <p:nvPr>
            <p:ph idx="1"/>
          </p:nvPr>
        </p:nvSpPr>
        <p:spPr/>
        <p:txBody>
          <a:bodyPr/>
          <a:lstStyle/>
          <a:p>
            <a:r>
              <a:rPr lang="en-US" dirty="0"/>
              <a:t>A </a:t>
            </a:r>
            <a:r>
              <a:rPr lang="en-US" b="1" dirty="0"/>
              <a:t>variable</a:t>
            </a:r>
            <a:r>
              <a:rPr lang="en-US" dirty="0"/>
              <a:t>, by definition, is “a named space in the memory” that stores values. In other words, it acts as a container for values in a program. Variable names are called </a:t>
            </a:r>
            <a:r>
              <a:rPr lang="en-US" b="1" dirty="0"/>
              <a:t>identifiers</a:t>
            </a:r>
            <a:r>
              <a:rPr lang="en-US" dirty="0"/>
              <a:t>.</a:t>
            </a:r>
          </a:p>
          <a:p>
            <a:r>
              <a:rPr lang="en-US" dirty="0"/>
              <a:t>Type Syntax: A variable must be declared before it is used. ES5 syntax used the </a:t>
            </a:r>
            <a:r>
              <a:rPr lang="en-US" b="1" dirty="0" err="1"/>
              <a:t>var</a:t>
            </a:r>
            <a:r>
              <a:rPr lang="en-US" dirty="0"/>
              <a:t> keyword to achieve the same. The ES5 syntax for declaring a variable is as follows.</a:t>
            </a:r>
          </a:p>
          <a:p>
            <a:pPr marL="0" indent="0">
              <a:buNone/>
            </a:pPr>
            <a:r>
              <a:rPr lang="en-US" dirty="0"/>
              <a:t>	//Declaration using </a:t>
            </a:r>
            <a:r>
              <a:rPr lang="en-US" dirty="0" err="1"/>
              <a:t>var</a:t>
            </a:r>
            <a:r>
              <a:rPr lang="en-US" dirty="0"/>
              <a:t> keyword </a:t>
            </a:r>
          </a:p>
          <a:p>
            <a:pPr marL="0" indent="0">
              <a:buNone/>
            </a:pPr>
            <a:r>
              <a:rPr lang="en-US" dirty="0"/>
              <a:t>	</a:t>
            </a:r>
            <a:r>
              <a:rPr lang="en-US" dirty="0" err="1"/>
              <a:t>var</a:t>
            </a:r>
            <a:r>
              <a:rPr lang="en-US" dirty="0"/>
              <a:t> </a:t>
            </a:r>
            <a:r>
              <a:rPr lang="en-US" dirty="0" err="1"/>
              <a:t>variablename</a:t>
            </a:r>
            <a:endParaRPr lang="en-US" dirty="0"/>
          </a:p>
          <a:p>
            <a:r>
              <a:rPr lang="en-US" dirty="0"/>
              <a:t>ES6 introduces the following variable declaration syntax −</a:t>
            </a:r>
          </a:p>
          <a:p>
            <a:pPr marL="0" indent="0">
              <a:buNone/>
            </a:pPr>
            <a:r>
              <a:rPr lang="en-US" dirty="0"/>
              <a:t>Using the let.</a:t>
            </a:r>
          </a:p>
          <a:p>
            <a:pPr marL="0" indent="0">
              <a:buNone/>
            </a:pPr>
            <a:r>
              <a:rPr lang="en-US" dirty="0"/>
              <a:t>Using the const.</a:t>
            </a:r>
          </a:p>
          <a:p>
            <a:pPr marL="0" indent="0">
              <a:buNone/>
            </a:pPr>
            <a:endParaRPr lang="en-US" dirty="0"/>
          </a:p>
        </p:txBody>
      </p:sp>
    </p:spTree>
    <p:extLst>
      <p:ext uri="{BB962C8B-B14F-4D97-AF65-F5344CB8AC3E}">
        <p14:creationId xmlns:p14="http://schemas.microsoft.com/office/powerpoint/2010/main" val="12110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8047</TotalTime>
  <Words>2549</Words>
  <Application>Microsoft Office PowerPoint</Application>
  <PresentationFormat>Widescreen</PresentationFormat>
  <Paragraphs>351</Paragraphs>
  <Slides>33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Roboto Condensed</vt:lpstr>
      <vt:lpstr>Arial</vt:lpstr>
      <vt:lpstr>Calibri</vt:lpstr>
      <vt:lpstr>Wingdings 2</vt:lpstr>
      <vt:lpstr>Roboto Condensed Light</vt:lpstr>
      <vt:lpstr>Wingdings</vt:lpstr>
      <vt:lpstr>Wingdings 3</vt:lpstr>
      <vt:lpstr>Office Theme</vt:lpstr>
      <vt:lpstr>1_Office Theme</vt:lpstr>
      <vt:lpstr>Unit-01  ES - 6</vt:lpstr>
      <vt:lpstr>PowerPoint Presentation</vt:lpstr>
      <vt:lpstr>Classes in JavaScripts</vt:lpstr>
      <vt:lpstr>Classes in JavaScripts</vt:lpstr>
      <vt:lpstr>Arrow Functions</vt:lpstr>
      <vt:lpstr>Arrow Functions</vt:lpstr>
      <vt:lpstr>Arrow Functions</vt:lpstr>
      <vt:lpstr>Multiline arrow functions</vt:lpstr>
      <vt:lpstr>Variables</vt:lpstr>
      <vt:lpstr>Variable using let keyword</vt:lpstr>
      <vt:lpstr>Variable using const keyword</vt:lpstr>
      <vt:lpstr>Variable using const keyword</vt:lpstr>
      <vt:lpstr>Array methods</vt:lpstr>
      <vt:lpstr> Array Methods - Array.forEach Method </vt:lpstr>
      <vt:lpstr> Array Methods - Array.map Method </vt:lpstr>
      <vt:lpstr>Array Methods - Array.reduce Method</vt:lpstr>
      <vt:lpstr>Array Methods - Array.reduce Method</vt:lpstr>
      <vt:lpstr>Array Methods - Array.filter Method</vt:lpstr>
      <vt:lpstr>Array Methods - Array.includes Method</vt:lpstr>
      <vt:lpstr>Array Methods - Array.find Method</vt:lpstr>
      <vt:lpstr>Array Methods - Array.some Method</vt:lpstr>
      <vt:lpstr>Array Methods - Array.every Method</vt:lpstr>
      <vt:lpstr>Destructuring</vt:lpstr>
      <vt:lpstr>Destructsuring : Object destructuring</vt:lpstr>
      <vt:lpstr>Destructuring : Object destructuring</vt:lpstr>
      <vt:lpstr>Destructuring : Array destructuring</vt:lpstr>
      <vt:lpstr>Destructuring : Array destructuring</vt:lpstr>
      <vt:lpstr>Modules</vt:lpstr>
      <vt:lpstr>Modules: Export</vt:lpstr>
      <vt:lpstr>Modules: Import</vt:lpstr>
      <vt:lpstr>Spread Operator</vt:lpstr>
      <vt:lpstr>Spread Operator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998</cp:revision>
  <dcterms:created xsi:type="dcterms:W3CDTF">2020-05-01T05:09:15Z</dcterms:created>
  <dcterms:modified xsi:type="dcterms:W3CDTF">2024-06-23T09:16:56Z</dcterms:modified>
</cp:coreProperties>
</file>