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35" r:id="rId2"/>
    <p:sldId id="530" r:id="rId3"/>
    <p:sldId id="531" r:id="rId4"/>
    <p:sldId id="532" r:id="rId5"/>
    <p:sldId id="533" r:id="rId6"/>
    <p:sldId id="534" r:id="rId7"/>
    <p:sldId id="643" r:id="rId8"/>
    <p:sldId id="536" r:id="rId9"/>
    <p:sldId id="537" r:id="rId10"/>
    <p:sldId id="646" r:id="rId11"/>
    <p:sldId id="538" r:id="rId12"/>
    <p:sldId id="539" r:id="rId13"/>
    <p:sldId id="647" r:id="rId14"/>
    <p:sldId id="540" r:id="rId15"/>
    <p:sldId id="541" r:id="rId16"/>
    <p:sldId id="542" r:id="rId17"/>
    <p:sldId id="543" r:id="rId18"/>
    <p:sldId id="651" r:id="rId19"/>
    <p:sldId id="656" r:id="rId20"/>
    <p:sldId id="545" r:id="rId21"/>
    <p:sldId id="546" r:id="rId22"/>
    <p:sldId id="547" r:id="rId23"/>
    <p:sldId id="548" r:id="rId24"/>
    <p:sldId id="655" r:id="rId25"/>
    <p:sldId id="549" r:id="rId26"/>
    <p:sldId id="660" r:id="rId27"/>
    <p:sldId id="551" r:id="rId28"/>
    <p:sldId id="552" r:id="rId29"/>
    <p:sldId id="553" r:id="rId30"/>
    <p:sldId id="653" r:id="rId31"/>
    <p:sldId id="554" r:id="rId32"/>
    <p:sldId id="555" r:id="rId33"/>
    <p:sldId id="652" r:id="rId34"/>
    <p:sldId id="556" r:id="rId35"/>
    <p:sldId id="661" r:id="rId36"/>
    <p:sldId id="605" r:id="rId37"/>
    <p:sldId id="41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v42m2fEV+oOoJ9jSgr5sIw==" hashData="og/AS0h+vO4J2UZgeZI+KgXpCZiGInWaVHnxJ0nErTMPhNDunjRefuVTqCAKAEh9O3smziVM3aKZ3qf1NhR08g=="/>
  <p:extLst>
    <p:ext uri="{521415D9-36F7-43E2-AB2F-B90AF26B5E84}">
      <p14:sectionLst xmlns:p14="http://schemas.microsoft.com/office/powerpoint/2010/main">
        <p14:section name="Default Section" id="{33449A5F-A597-4EBA-95C0-2D97A388CB5B}">
          <p14:sldIdLst>
            <p14:sldId id="435"/>
            <p14:sldId id="530"/>
          </p14:sldIdLst>
        </p14:section>
        <p14:section name="IPC, Race Conditions, Critical Section, Mutual Exclusion" id="{3CAE48E3-0EA4-41D5-9DE4-C39E503E9651}">
          <p14:sldIdLst>
            <p14:sldId id="531"/>
            <p14:sldId id="532"/>
            <p14:sldId id="533"/>
            <p14:sldId id="534"/>
            <p14:sldId id="643"/>
            <p14:sldId id="536"/>
            <p14:sldId id="537"/>
            <p14:sldId id="646"/>
            <p14:sldId id="538"/>
            <p14:sldId id="539"/>
            <p14:sldId id="647"/>
          </p14:sldIdLst>
        </p14:section>
        <p14:section name="Mutual exclusion with busy waiting" id="{7F65F61F-98CE-44AF-AE80-268C30C8891E}">
          <p14:sldIdLst>
            <p14:sldId id="540"/>
            <p14:sldId id="541"/>
            <p14:sldId id="542"/>
            <p14:sldId id="543"/>
            <p14:sldId id="651"/>
            <p14:sldId id="656"/>
            <p14:sldId id="545"/>
            <p14:sldId id="546"/>
            <p14:sldId id="547"/>
            <p14:sldId id="548"/>
            <p14:sldId id="655"/>
            <p14:sldId id="549"/>
            <p14:sldId id="660"/>
            <p14:sldId id="551"/>
            <p14:sldId id="552"/>
            <p14:sldId id="553"/>
            <p14:sldId id="653"/>
            <p14:sldId id="554"/>
            <p14:sldId id="555"/>
            <p14:sldId id="652"/>
            <p14:sldId id="556"/>
            <p14:sldId id="661"/>
            <p14:sldId id="605"/>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B71B1C"/>
    <a:srgbClr val="673BB7"/>
    <a:srgbClr val="EEEEEE"/>
    <a:srgbClr val="909090"/>
    <a:srgbClr val="301B92"/>
    <a:srgbClr val="CCECFF"/>
    <a:srgbClr val="1D3064"/>
    <a:srgbClr val="607D8B"/>
    <a:srgbClr val="ED52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3861" autoAdjust="0"/>
  </p:normalViewPr>
  <p:slideViewPr>
    <p:cSldViewPr snapToGrid="0">
      <p:cViewPr varScale="1">
        <p:scale>
          <a:sx n="68" d="100"/>
          <a:sy n="68" d="100"/>
        </p:scale>
        <p:origin x="732" y="6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664032" y="2483014"/>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hasCustomPrompt="1"/>
          </p:nvPr>
        </p:nvSpPr>
        <p:spPr>
          <a:xfrm>
            <a:off x="559488" y="1122364"/>
            <a:ext cx="10422189"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Unit- 03</a:t>
            </a:r>
            <a:br>
              <a:rPr lang="en-US" dirty="0"/>
            </a:br>
            <a:r>
              <a:rPr lang="en-US" sz="6600" dirty="0" err="1"/>
              <a:t>Interprocess</a:t>
            </a:r>
            <a:r>
              <a:rPr lang="en-US" sz="6600" dirty="0"/>
              <a:t> Communication</a:t>
            </a:r>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umesh.thoriya@darshan.ac.in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9714233355</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9"/>
            <a:ext cx="4356000" cy="276024"/>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Department of Computer Science and Engineering</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Prof. </a:t>
            </a:r>
            <a:r>
              <a:rPr lang="en-US" dirty="0" err="1"/>
              <a:t>Vaseem</a:t>
            </a:r>
            <a:r>
              <a:rPr lang="en-US" dirty="0"/>
              <a:t> Ghada</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Operating System (OS)</a:t>
            </a:r>
          </a:p>
          <a:p>
            <a:pPr lvl="0"/>
            <a:r>
              <a:rPr lang="en-IN" dirty="0"/>
              <a:t>2105CS304</a:t>
            </a:r>
            <a:endParaRPr lang="en-US" dirty="0"/>
          </a:p>
        </p:txBody>
      </p:sp>
      <p:pic>
        <p:nvPicPr>
          <p:cNvPr id="36" name="Picture 35">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6" name="Footer Placeholder 5">
            <a:extLst>
              <a:ext uri="{FF2B5EF4-FFF2-40B4-BE49-F238E27FC236}">
                <a16:creationId xmlns:a16="http://schemas.microsoft.com/office/drawing/2014/main" id="{EC33E2D4-8EF0-4736-9F4D-251CA9D52D71}"/>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id="{30E3B8C5-0908-476E-9DA2-324149B1746B}"/>
              </a:ext>
            </a:extLst>
          </p:cNvPr>
          <p:cNvSpPr>
            <a:spLocks noGrp="1"/>
          </p:cNvSpPr>
          <p:nvPr>
            <p:ph type="sldNum" sz="quarter" idx="19"/>
          </p:nvPr>
        </p:nvSpPr>
        <p:spPr/>
        <p:txBody>
          <a:bodyPr/>
          <a:lstStyle/>
          <a:p>
            <a:fld id="{9641F3C7-36DD-4595-AA08-2525D86280BD}" type="slidenum">
              <a:rPr lang="en-US" smtClean="0"/>
              <a:t>‹#›</a:t>
            </a:fld>
            <a:endParaRPr lang="en-US" dirty="0"/>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i="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Thank You</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2081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id="{59055D82-7978-44A5-82D1-0A4E00B382BF}"/>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4" name="Date Placeholder 1">
            <a:extLst>
              <a:ext uri="{FF2B5EF4-FFF2-40B4-BE49-F238E27FC236}">
                <a16:creationId xmlns:a16="http://schemas.microsoft.com/office/drawing/2014/main" id="{FD819C6D-1C3C-8DCD-57B8-AE7C9173B79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5" name="Footer Placeholder 2">
            <a:extLst>
              <a:ext uri="{FF2B5EF4-FFF2-40B4-BE49-F238E27FC236}">
                <a16:creationId xmlns:a16="http://schemas.microsoft.com/office/drawing/2014/main" id="{A9A9BD32-0B70-B573-3EED-9187115AF64B}"/>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4" name="Date Placeholder 1">
            <a:extLst>
              <a:ext uri="{FF2B5EF4-FFF2-40B4-BE49-F238E27FC236}">
                <a16:creationId xmlns:a16="http://schemas.microsoft.com/office/drawing/2014/main" id="{DBC16C6E-4E6D-2DC1-F8C7-3154C35291D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5" name="Footer Placeholder 2">
            <a:extLst>
              <a:ext uri="{FF2B5EF4-FFF2-40B4-BE49-F238E27FC236}">
                <a16:creationId xmlns:a16="http://schemas.microsoft.com/office/drawing/2014/main" id="{7E724605-523A-3D09-2909-324F9A14AE7A}"/>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8" name="Picture 17">
              <a:extLst>
                <a:ext uri="{FF2B5EF4-FFF2-40B4-BE49-F238E27FC236}">
                  <a16:creationId xmlns:a16="http://schemas.microsoft.com/office/drawing/2014/main" id="{538C9597-8AB6-41B2-8903-FB3D0B47ADD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a:extLst>
              <a:ext uri="{FF2B5EF4-FFF2-40B4-BE49-F238E27FC236}">
                <a16:creationId xmlns:a16="http://schemas.microsoft.com/office/drawing/2014/main" id="{86C86632-7EFD-4A64-85B1-0CE7D13E0C97}"/>
              </a:ext>
            </a:extLst>
          </p:cNvPr>
          <p:cNvCxnSpPr/>
          <p:nvPr userDrawn="1"/>
        </p:nvCxnSpPr>
        <p:spPr>
          <a:xfrm>
            <a:off x="86139" y="6605125"/>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Date Placeholder 1">
            <a:extLst>
              <a:ext uri="{FF2B5EF4-FFF2-40B4-BE49-F238E27FC236}">
                <a16:creationId xmlns:a16="http://schemas.microsoft.com/office/drawing/2014/main" id="{090EB10D-0495-C7B5-DBE3-3F5CD13CD43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3" name="Footer Placeholder 2">
            <a:extLst>
              <a:ext uri="{FF2B5EF4-FFF2-40B4-BE49-F238E27FC236}">
                <a16:creationId xmlns:a16="http://schemas.microsoft.com/office/drawing/2014/main" id="{09867395-6F2B-D6A8-AF95-CA675A4CAA60}"/>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
        <p:nvSpPr>
          <p:cNvPr id="2" name="Date Placeholder 1">
            <a:extLst>
              <a:ext uri="{FF2B5EF4-FFF2-40B4-BE49-F238E27FC236}">
                <a16:creationId xmlns:a16="http://schemas.microsoft.com/office/drawing/2014/main" id="{0D5FD788-6FBB-EED6-3FF9-A092CB1C5AC6}"/>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Umesh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Thoriya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3" name="Footer Placeholder 2">
            <a:extLst>
              <a:ext uri="{FF2B5EF4-FFF2-40B4-BE49-F238E27FC236}">
                <a16:creationId xmlns:a16="http://schemas.microsoft.com/office/drawing/2014/main" id="{A055A0E3-752C-186D-E3C1-5736BD72D8A4}"/>
              </a:ext>
            </a:extLst>
          </p:cNvPr>
          <p:cNvSpPr txBox="1">
            <a:spLocks/>
          </p:cNvSpPr>
          <p:nvPr userDrawn="1"/>
        </p:nvSpPr>
        <p:spPr>
          <a:xfrm>
            <a:off x="3364394" y="6604000"/>
            <a:ext cx="546320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#2104CS502 (OSC) Unit 03 – Interprocess Communication &amp; Deadlock</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1177236" y="1556372"/>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8/17/2024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82"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7.gif"/><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0.jp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9832286" cy="2578780"/>
          </a:xfrm>
        </p:spPr>
        <p:txBody>
          <a:bodyPr/>
          <a:lstStyle/>
          <a:p>
            <a:r>
              <a:rPr lang="en-US" dirty="0"/>
              <a:t>Unit – 03</a:t>
            </a:r>
            <a:br>
              <a:rPr lang="en-US" dirty="0"/>
            </a:br>
            <a:r>
              <a:rPr lang="en-US" sz="6000" dirty="0" err="1"/>
              <a:t>Interprocess</a:t>
            </a:r>
            <a:r>
              <a:rPr lang="en-US" sz="6000" dirty="0"/>
              <a:t> Communication &amp; Deadlock</a:t>
            </a:r>
            <a:br>
              <a:rPr lang="en-US" sz="6000" b="0" dirty="0">
                <a:latin typeface="Roboto Condensed Light" panose="02000000000000000000" pitchFamily="2" charset="0"/>
                <a:ea typeface="Roboto Condensed Light" panose="02000000000000000000" pitchFamily="2" charset="0"/>
              </a:rPr>
            </a:br>
            <a:endParaRPr lang="en-US" sz="6000" b="0" dirty="0">
              <a:latin typeface="Roboto Condensed Light" panose="02000000000000000000" pitchFamily="2" charset="0"/>
              <a:ea typeface="Roboto Condensed Light" panose="02000000000000000000" pitchFamily="2" charset="0"/>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umesh.thoriya@darshan.ac.in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9714233355</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Department of Computer Science and Engineering</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Umesh </a:t>
            </a:r>
            <a:r>
              <a:rPr lang="en-US" dirty="0" err="1"/>
              <a:t>Thoriya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Operating System Concepts (OSC)</a:t>
            </a:r>
          </a:p>
          <a:p>
            <a:r>
              <a:rPr lang="en-US" b="1" dirty="0"/>
              <a:t>2104CS502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4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a:t>
            </a:r>
          </a:p>
        </p:txBody>
      </p:sp>
      <p:sp>
        <p:nvSpPr>
          <p:cNvPr id="4" name="Content Placeholder 3"/>
          <p:cNvSpPr>
            <a:spLocks noGrp="1"/>
          </p:cNvSpPr>
          <p:nvPr>
            <p:ph idx="1"/>
          </p:nvPr>
        </p:nvSpPr>
        <p:spPr/>
        <p:txBody>
          <a:bodyPr/>
          <a:lstStyle/>
          <a:p>
            <a:r>
              <a:rPr lang="en-US" dirty="0"/>
              <a:t>Every process can have its </a:t>
            </a:r>
            <a:r>
              <a:rPr lang="en-US" b="1" dirty="0">
                <a:solidFill>
                  <a:schemeClr val="accent6"/>
                </a:solidFill>
              </a:rPr>
              <a:t>own critical section</a:t>
            </a:r>
            <a:r>
              <a:rPr lang="en-US" dirty="0"/>
              <a:t>. </a:t>
            </a:r>
          </a:p>
          <a:p>
            <a:r>
              <a:rPr lang="en-US" dirty="0"/>
              <a:t>The Critical section can be accessed by </a:t>
            </a:r>
            <a:r>
              <a:rPr lang="en-US" b="1" dirty="0">
                <a:solidFill>
                  <a:schemeClr val="accent6"/>
                </a:solidFill>
              </a:rPr>
              <a:t>only one process at a time</a:t>
            </a:r>
            <a:r>
              <a:rPr lang="en-US" dirty="0"/>
              <a:t>. </a:t>
            </a:r>
          </a:p>
          <a:p>
            <a:r>
              <a:rPr lang="en-US" dirty="0"/>
              <a:t>In the Critical section, there are </a:t>
            </a:r>
            <a:r>
              <a:rPr lang="en-US" b="1" dirty="0">
                <a:solidFill>
                  <a:schemeClr val="accent6"/>
                </a:solidFill>
              </a:rPr>
              <a:t>many variables and functions that are shareable </a:t>
            </a:r>
            <a:r>
              <a:rPr lang="en-US" dirty="0"/>
              <a:t>among different processes.  </a:t>
            </a:r>
          </a:p>
          <a:p>
            <a:r>
              <a:rPr lang="en-US" dirty="0"/>
              <a:t>Now, the question is: Which process will access the Critical Section first?</a:t>
            </a:r>
          </a:p>
          <a:p>
            <a:r>
              <a:rPr lang="en-US" dirty="0"/>
              <a:t>It depends upon the selected scheduling algorithm  (FCFS, SJF, RR, Priority, </a:t>
            </a:r>
            <a:r>
              <a:rPr lang="en-US" dirty="0" err="1"/>
              <a:t>etc</a:t>
            </a:r>
            <a:r>
              <a:rPr lang="en-US" dirty="0"/>
              <a:t>)</a:t>
            </a:r>
          </a:p>
        </p:txBody>
      </p:sp>
      <p:grpSp>
        <p:nvGrpSpPr>
          <p:cNvPr id="3" name="Group 2">
            <a:extLst>
              <a:ext uri="{FF2B5EF4-FFF2-40B4-BE49-F238E27FC236}">
                <a16:creationId xmlns:a16="http://schemas.microsoft.com/office/drawing/2014/main" id="{DEBC2C7A-7DDA-9803-C0D3-9A5C59FE0258}"/>
              </a:ext>
            </a:extLst>
          </p:cNvPr>
          <p:cNvGrpSpPr/>
          <p:nvPr/>
        </p:nvGrpSpPr>
        <p:grpSpPr>
          <a:xfrm>
            <a:off x="1353029" y="4510143"/>
            <a:ext cx="8144272" cy="1915665"/>
            <a:chOff x="1353029" y="4510143"/>
            <a:chExt cx="8144272" cy="1915665"/>
          </a:xfrm>
        </p:grpSpPr>
        <p:cxnSp>
          <p:nvCxnSpPr>
            <p:cNvPr id="35" name="Straight Connector 34"/>
            <p:cNvCxnSpPr/>
            <p:nvPr/>
          </p:nvCxnSpPr>
          <p:spPr>
            <a:xfrm>
              <a:off x="2463402" y="4993663"/>
              <a:ext cx="6705600" cy="0"/>
            </a:xfrm>
            <a:prstGeom prst="line">
              <a:avLst/>
            </a:prstGeom>
            <a:ln w="28575">
              <a:solidFill>
                <a:schemeClr val="accent6"/>
              </a:solidFill>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2463402" y="5831863"/>
              <a:ext cx="6705600" cy="0"/>
            </a:xfrm>
            <a:prstGeom prst="line">
              <a:avLst/>
            </a:prstGeom>
            <a:ln w="28575">
              <a:solidFill>
                <a:schemeClr val="accent6"/>
              </a:solidFill>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3306364" y="4765063"/>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3311837" y="4931860"/>
              <a:ext cx="2889847" cy="1357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6201685" y="4753340"/>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7954285" y="4726044"/>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4597002" y="4765063"/>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3078863" y="6048740"/>
              <a:ext cx="457200" cy="369332"/>
            </a:xfrm>
            <a:prstGeom prst="rect">
              <a:avLst/>
            </a:prstGeom>
            <a:noFill/>
          </p:spPr>
          <p:txBody>
            <a:bodyPr wrap="square" rtlCol="0">
              <a:spAutoFit/>
            </a:bodyPr>
            <a:lstStyle/>
            <a:p>
              <a:pPr algn="ctr"/>
              <a:r>
                <a:rPr lang="en-US" dirty="0"/>
                <a:t>T1</a:t>
              </a:r>
            </a:p>
          </p:txBody>
        </p:sp>
        <p:sp>
          <p:nvSpPr>
            <p:cNvPr id="43" name="TextBox 42"/>
            <p:cNvSpPr txBox="1"/>
            <p:nvPr/>
          </p:nvSpPr>
          <p:spPr>
            <a:xfrm>
              <a:off x="4381569" y="6048740"/>
              <a:ext cx="457200" cy="369332"/>
            </a:xfrm>
            <a:prstGeom prst="rect">
              <a:avLst/>
            </a:prstGeom>
            <a:noFill/>
          </p:spPr>
          <p:txBody>
            <a:bodyPr wrap="square" rtlCol="0">
              <a:spAutoFit/>
            </a:bodyPr>
            <a:lstStyle/>
            <a:p>
              <a:pPr algn="ctr"/>
              <a:r>
                <a:rPr lang="en-US" dirty="0"/>
                <a:t>T2</a:t>
              </a:r>
            </a:p>
          </p:txBody>
        </p:sp>
        <p:sp>
          <p:nvSpPr>
            <p:cNvPr id="44" name="TextBox 43"/>
            <p:cNvSpPr txBox="1"/>
            <p:nvPr/>
          </p:nvSpPr>
          <p:spPr>
            <a:xfrm>
              <a:off x="5973084" y="6056476"/>
              <a:ext cx="457200" cy="369332"/>
            </a:xfrm>
            <a:prstGeom prst="rect">
              <a:avLst/>
            </a:prstGeom>
            <a:noFill/>
          </p:spPr>
          <p:txBody>
            <a:bodyPr wrap="square" rtlCol="0">
              <a:spAutoFit/>
            </a:bodyPr>
            <a:lstStyle/>
            <a:p>
              <a:pPr algn="ctr"/>
              <a:r>
                <a:rPr lang="en-US" dirty="0"/>
                <a:t>T3</a:t>
              </a:r>
            </a:p>
          </p:txBody>
        </p:sp>
        <p:sp>
          <p:nvSpPr>
            <p:cNvPr id="45" name="TextBox 44"/>
            <p:cNvSpPr txBox="1"/>
            <p:nvPr/>
          </p:nvSpPr>
          <p:spPr>
            <a:xfrm>
              <a:off x="7725685" y="6046098"/>
              <a:ext cx="457200" cy="369332"/>
            </a:xfrm>
            <a:prstGeom prst="rect">
              <a:avLst/>
            </a:prstGeom>
            <a:noFill/>
          </p:spPr>
          <p:txBody>
            <a:bodyPr wrap="square" rtlCol="0">
              <a:spAutoFit/>
            </a:bodyPr>
            <a:lstStyle/>
            <a:p>
              <a:pPr algn="ctr"/>
              <a:r>
                <a:rPr lang="en-US" dirty="0"/>
                <a:t>T4</a:t>
              </a:r>
            </a:p>
          </p:txBody>
        </p:sp>
        <p:sp>
          <p:nvSpPr>
            <p:cNvPr id="46" name="TextBox 45"/>
            <p:cNvSpPr txBox="1"/>
            <p:nvPr/>
          </p:nvSpPr>
          <p:spPr>
            <a:xfrm>
              <a:off x="1358502" y="4818048"/>
              <a:ext cx="1104900" cy="377321"/>
            </a:xfrm>
            <a:prstGeom prst="rect">
              <a:avLst/>
            </a:prstGeom>
            <a:noFill/>
          </p:spPr>
          <p:txBody>
            <a:bodyPr wrap="square" rtlCol="0">
              <a:spAutoFit/>
            </a:bodyPr>
            <a:lstStyle/>
            <a:p>
              <a:r>
                <a:rPr lang="en-US" dirty="0"/>
                <a:t>Process A</a:t>
              </a:r>
            </a:p>
          </p:txBody>
        </p:sp>
        <p:sp>
          <p:nvSpPr>
            <p:cNvPr id="47" name="TextBox 46"/>
            <p:cNvSpPr txBox="1"/>
            <p:nvPr/>
          </p:nvSpPr>
          <p:spPr>
            <a:xfrm>
              <a:off x="1353029" y="5644123"/>
              <a:ext cx="1104900" cy="377321"/>
            </a:xfrm>
            <a:prstGeom prst="rect">
              <a:avLst/>
            </a:prstGeom>
            <a:noFill/>
          </p:spPr>
          <p:txBody>
            <a:bodyPr wrap="square" rtlCol="0">
              <a:spAutoFit/>
            </a:bodyPr>
            <a:lstStyle/>
            <a:p>
              <a:r>
                <a:rPr lang="en-US" dirty="0"/>
                <a:t>Process B</a:t>
              </a:r>
            </a:p>
          </p:txBody>
        </p:sp>
        <p:sp>
          <p:nvSpPr>
            <p:cNvPr id="48" name="TextBox 47"/>
            <p:cNvSpPr txBox="1"/>
            <p:nvPr/>
          </p:nvSpPr>
          <p:spPr>
            <a:xfrm>
              <a:off x="3411871" y="4510143"/>
              <a:ext cx="2531731" cy="369332"/>
            </a:xfrm>
            <a:prstGeom prst="rect">
              <a:avLst/>
            </a:prstGeom>
            <a:noFill/>
          </p:spPr>
          <p:txBody>
            <a:bodyPr wrap="square" rtlCol="0">
              <a:spAutoFit/>
            </a:bodyPr>
            <a:lstStyle/>
            <a:p>
              <a:r>
                <a:rPr lang="en-US" dirty="0"/>
                <a:t>A enters in critical region</a:t>
              </a:r>
            </a:p>
          </p:txBody>
        </p:sp>
        <p:cxnSp>
          <p:nvCxnSpPr>
            <p:cNvPr id="49" name="Straight Arrow Connector 48"/>
            <p:cNvCxnSpPr/>
            <p:nvPr/>
          </p:nvCxnSpPr>
          <p:spPr>
            <a:xfrm flipH="1">
              <a:off x="3301499" y="471425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4630620" y="5099932"/>
              <a:ext cx="1452283" cy="646331"/>
            </a:xfrm>
            <a:prstGeom prst="rect">
              <a:avLst/>
            </a:prstGeom>
            <a:noFill/>
          </p:spPr>
          <p:txBody>
            <a:bodyPr wrap="square" rtlCol="0">
              <a:spAutoFit/>
            </a:bodyPr>
            <a:lstStyle/>
            <a:p>
              <a:r>
                <a:rPr lang="en-US" dirty="0"/>
                <a:t>B attempt to enter</a:t>
              </a:r>
            </a:p>
          </p:txBody>
        </p:sp>
        <p:cxnSp>
          <p:nvCxnSpPr>
            <p:cNvPr id="51" name="Straight Arrow Connector 50"/>
            <p:cNvCxnSpPr/>
            <p:nvPr/>
          </p:nvCxnSpPr>
          <p:spPr>
            <a:xfrm flipH="1">
              <a:off x="4601701" y="5642283"/>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TextBox 51"/>
            <p:cNvSpPr txBox="1"/>
            <p:nvPr/>
          </p:nvSpPr>
          <p:spPr>
            <a:xfrm>
              <a:off x="6409018" y="4510143"/>
              <a:ext cx="2307268" cy="369332"/>
            </a:xfrm>
            <a:prstGeom prst="rect">
              <a:avLst/>
            </a:prstGeom>
            <a:noFill/>
          </p:spPr>
          <p:txBody>
            <a:bodyPr wrap="square" rtlCol="0">
              <a:spAutoFit/>
            </a:bodyPr>
            <a:lstStyle/>
            <a:p>
              <a:r>
                <a:rPr lang="en-US" dirty="0"/>
                <a:t>A leaves critical region</a:t>
              </a:r>
            </a:p>
          </p:txBody>
        </p:sp>
        <p:cxnSp>
          <p:nvCxnSpPr>
            <p:cNvPr id="53" name="Straight Arrow Connector 52"/>
            <p:cNvCxnSpPr/>
            <p:nvPr/>
          </p:nvCxnSpPr>
          <p:spPr>
            <a:xfrm flipH="1">
              <a:off x="6210653" y="4774200"/>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4" name="Rectangle 53"/>
            <p:cNvSpPr/>
            <p:nvPr/>
          </p:nvSpPr>
          <p:spPr>
            <a:xfrm>
              <a:off x="6206448" y="5749675"/>
              <a:ext cx="1743632" cy="1633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6401717" y="5044643"/>
              <a:ext cx="1443317" cy="646331"/>
            </a:xfrm>
            <a:prstGeom prst="rect">
              <a:avLst/>
            </a:prstGeom>
            <a:noFill/>
          </p:spPr>
          <p:txBody>
            <a:bodyPr wrap="square" rtlCol="0">
              <a:spAutoFit/>
            </a:bodyPr>
            <a:lstStyle/>
            <a:p>
              <a:r>
                <a:rPr lang="en-US" dirty="0"/>
                <a:t>B enters in critical region</a:t>
              </a:r>
            </a:p>
          </p:txBody>
        </p:sp>
        <p:cxnSp>
          <p:nvCxnSpPr>
            <p:cNvPr id="56" name="Straight Arrow Connector 55"/>
            <p:cNvCxnSpPr/>
            <p:nvPr/>
          </p:nvCxnSpPr>
          <p:spPr>
            <a:xfrm flipH="1">
              <a:off x="6201684" y="5538996"/>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8045065" y="5061486"/>
              <a:ext cx="1452236" cy="646331"/>
            </a:xfrm>
            <a:prstGeom prst="rect">
              <a:avLst/>
            </a:prstGeom>
            <a:noFill/>
          </p:spPr>
          <p:txBody>
            <a:bodyPr wrap="square" rtlCol="0">
              <a:spAutoFit/>
            </a:bodyPr>
            <a:lstStyle/>
            <a:p>
              <a:r>
                <a:rPr lang="en-US" dirty="0"/>
                <a:t>B leaves critical region</a:t>
              </a:r>
            </a:p>
          </p:txBody>
        </p:sp>
        <p:cxnSp>
          <p:nvCxnSpPr>
            <p:cNvPr id="58" name="Straight Arrow Connector 57"/>
            <p:cNvCxnSpPr/>
            <p:nvPr/>
          </p:nvCxnSpPr>
          <p:spPr>
            <a:xfrm flipH="1">
              <a:off x="7957241" y="5614093"/>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9" name="Right Brace 58"/>
            <p:cNvSpPr/>
            <p:nvPr/>
          </p:nvSpPr>
          <p:spPr>
            <a:xfrm rot="5400000">
              <a:off x="5293397" y="5163038"/>
              <a:ext cx="197045" cy="1589836"/>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p:cNvSpPr txBox="1"/>
            <p:nvPr/>
          </p:nvSpPr>
          <p:spPr>
            <a:xfrm>
              <a:off x="4827050" y="6056476"/>
              <a:ext cx="1131738" cy="369332"/>
            </a:xfrm>
            <a:prstGeom prst="rect">
              <a:avLst/>
            </a:prstGeom>
            <a:noFill/>
          </p:spPr>
          <p:txBody>
            <a:bodyPr wrap="square" rtlCol="0">
              <a:spAutoFit/>
            </a:bodyPr>
            <a:lstStyle/>
            <a:p>
              <a:pPr algn="ctr"/>
              <a:r>
                <a:rPr lang="en-US" dirty="0"/>
                <a:t>B Blocked</a:t>
              </a:r>
            </a:p>
          </p:txBody>
        </p:sp>
        <p:pic>
          <p:nvPicPr>
            <p:cNvPr id="61" name="Picture 2" descr="Image result for printer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4843" y="5159127"/>
              <a:ext cx="540000" cy="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5411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a:t>
            </a:r>
          </a:p>
        </p:txBody>
      </p:sp>
      <p:sp>
        <p:nvSpPr>
          <p:cNvPr id="4" name="Content Placeholder 3"/>
          <p:cNvSpPr>
            <a:spLocks noGrp="1"/>
          </p:cNvSpPr>
          <p:nvPr>
            <p:ph idx="1"/>
          </p:nvPr>
        </p:nvSpPr>
        <p:spPr/>
        <p:txBody>
          <a:bodyPr/>
          <a:lstStyle/>
          <a:p>
            <a:endParaRPr lang="en-US" dirty="0"/>
          </a:p>
        </p:txBody>
      </p:sp>
      <p:sp>
        <p:nvSpPr>
          <p:cNvPr id="62" name="Content Placeholder 2"/>
          <p:cNvSpPr txBox="1">
            <a:spLocks/>
          </p:cNvSpPr>
          <p:nvPr/>
        </p:nvSpPr>
        <p:spPr>
          <a:xfrm>
            <a:off x="5825726" y="902890"/>
            <a:ext cx="6217920" cy="2526110"/>
          </a:xfrm>
          <a:prstGeom prst="rect">
            <a:avLst/>
          </a:prstGeom>
          <a:solidFill>
            <a:schemeClr val="accent6">
              <a:lumMod val="20000"/>
              <a:lumOff val="80000"/>
            </a:schemeClr>
          </a:solidFill>
        </p:spPr>
        <p:txBody>
          <a:bodyPr vert="horz" lIns="91440" tIns="45720" rIns="91440" bIns="45720" rtlCol="0" anchor="ctr">
            <a:noAutofit/>
          </a:bodyPr>
          <a:lstStyle>
            <a:lvl1pPr indent="0" algn="just">
              <a:lnSpc>
                <a:spcPct val="90000"/>
              </a:lnSpc>
              <a:spcBef>
                <a:spcPts val="1000"/>
              </a:spcBef>
              <a:buClr>
                <a:schemeClr val="accent6"/>
              </a:buClr>
              <a:buFont typeface="Wingdings 3" panose="05040102010807070707" pitchFamily="18" charset="2"/>
              <a:buNone/>
              <a:defRPr sz="2400">
                <a:solidFill>
                  <a:schemeClr val="accent6"/>
                </a:solidFill>
              </a:defRPr>
            </a:lvl1pPr>
            <a:lvl2pPr marL="809625" indent="-352425" algn="just">
              <a:lnSpc>
                <a:spcPct val="90000"/>
              </a:lnSpc>
              <a:spcBef>
                <a:spcPts val="500"/>
              </a:spcBef>
              <a:buClr>
                <a:schemeClr val="accent6"/>
              </a:buClr>
              <a:buFont typeface="Wingdings 3" panose="05040102010807070707" pitchFamily="18" charset="2"/>
              <a:buChar char=""/>
              <a:defRPr sz="2000"/>
            </a:lvl2pPr>
            <a:lvl3pPr marL="1143000" indent="-228600" algn="just">
              <a:lnSpc>
                <a:spcPct val="90000"/>
              </a:lnSpc>
              <a:spcBef>
                <a:spcPts val="500"/>
              </a:spcBef>
              <a:buClr>
                <a:schemeClr val="accent6"/>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solidFill>
                  <a:schemeClr val="tx2"/>
                </a:solidFill>
              </a:rPr>
              <a:t>Mutual Exclusion</a:t>
            </a:r>
            <a:r>
              <a:rPr lang="en-US" dirty="0">
                <a:solidFill>
                  <a:schemeClr val="tx1"/>
                </a:solidFill>
              </a:rPr>
              <a:t>: Way of making sure that if one process is using a shared variable or file; the other process will be excluded (stopped) from doing the same thing.</a:t>
            </a:r>
          </a:p>
          <a:p>
            <a:r>
              <a:rPr lang="en-US" dirty="0">
                <a:solidFill>
                  <a:schemeClr val="tx1"/>
                </a:solidFill>
              </a:rPr>
              <a:t>If a process is executing in its critical section, then  no other process can  execute in its critical section</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79" y="902891"/>
            <a:ext cx="5705233" cy="3566160"/>
          </a:xfrm>
          <a:prstGeom prst="rect">
            <a:avLst/>
          </a:prstGeom>
        </p:spPr>
      </p:pic>
      <p:pic>
        <p:nvPicPr>
          <p:cNvPr id="63" name="Picture 4"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9129" y="1264023"/>
            <a:ext cx="1160930" cy="1160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371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Critical-Section Problem</a:t>
            </a:r>
          </a:p>
        </p:txBody>
      </p:sp>
      <p:sp>
        <p:nvSpPr>
          <p:cNvPr id="3" name="Content Placeholder 2"/>
          <p:cNvSpPr>
            <a:spLocks noGrp="1"/>
          </p:cNvSpPr>
          <p:nvPr>
            <p:ph idx="1"/>
          </p:nvPr>
        </p:nvSpPr>
        <p:spPr>
          <a:xfrm>
            <a:off x="131181" y="863444"/>
            <a:ext cx="9172764" cy="5590565"/>
          </a:xfrm>
        </p:spPr>
        <p:txBody>
          <a:bodyPr/>
          <a:lstStyle/>
          <a:p>
            <a:r>
              <a:rPr lang="en-US" dirty="0"/>
              <a:t>Any good solution to the problem must satisfy following four conditions:</a:t>
            </a:r>
          </a:p>
          <a:p>
            <a:r>
              <a:rPr lang="en-US" b="1" dirty="0">
                <a:solidFill>
                  <a:schemeClr val="accent6"/>
                </a:solidFill>
              </a:rPr>
              <a:t>Mutual Exclusion</a:t>
            </a:r>
          </a:p>
          <a:p>
            <a:pPr lvl="1"/>
            <a:r>
              <a:rPr lang="en-US" sz="2200" dirty="0">
                <a:solidFill>
                  <a:schemeClr val="accent6"/>
                </a:solidFill>
              </a:rPr>
              <a:t>No two processes </a:t>
            </a:r>
            <a:r>
              <a:rPr lang="en-US" sz="2200" dirty="0"/>
              <a:t>may be </a:t>
            </a:r>
            <a:r>
              <a:rPr lang="en-US" sz="2200" dirty="0">
                <a:solidFill>
                  <a:schemeClr val="accent6"/>
                </a:solidFill>
              </a:rPr>
              <a:t>simultaneously inside</a:t>
            </a:r>
            <a:r>
              <a:rPr lang="en-US" sz="2200" dirty="0"/>
              <a:t> the same critical section.</a:t>
            </a:r>
          </a:p>
          <a:p>
            <a:pPr lvl="1"/>
            <a:r>
              <a:rPr lang="en-US" sz="2200" dirty="0"/>
              <a:t>Only one process can hold the critical section at any given time.</a:t>
            </a:r>
          </a:p>
          <a:p>
            <a:pPr lvl="1"/>
            <a:r>
              <a:rPr lang="en-US" sz="2200" dirty="0"/>
              <a:t>If another process needs the critical section, they must wait until it is free.</a:t>
            </a:r>
          </a:p>
          <a:p>
            <a:pPr lvl="1"/>
            <a:r>
              <a:rPr lang="en-US" sz="2200" dirty="0"/>
              <a:t>Example: Suppose a process P1 is executing in its critical section, then if the P2, P3 or some else process try to enter into the critical section of the P1, then all these processes need to wait until the P1 leaves the Critical Section</a:t>
            </a:r>
          </a:p>
          <a:p>
            <a:r>
              <a:rPr lang="en-US" b="1" dirty="0">
                <a:solidFill>
                  <a:schemeClr val="accent6"/>
                </a:solidFill>
              </a:rPr>
              <a:t>Bounded Waiting</a:t>
            </a:r>
          </a:p>
          <a:p>
            <a:pPr lvl="1"/>
            <a:r>
              <a:rPr lang="en-US" sz="2200" dirty="0">
                <a:solidFill>
                  <a:schemeClr val="accent6"/>
                </a:solidFill>
              </a:rPr>
              <a:t>No process should have to wait forever </a:t>
            </a:r>
            <a:r>
              <a:rPr lang="en-US" sz="2200" dirty="0"/>
              <a:t>to enter a critical section.</a:t>
            </a:r>
          </a:p>
          <a:p>
            <a:pPr lvl="1"/>
            <a:r>
              <a:rPr lang="en-US" sz="2200" dirty="0"/>
              <a:t>It means that each process must have a limited waiting time.</a:t>
            </a:r>
          </a:p>
        </p:txBody>
      </p:sp>
      <p:sp>
        <p:nvSpPr>
          <p:cNvPr id="4" name="Oval 3"/>
          <p:cNvSpPr/>
          <p:nvPr/>
        </p:nvSpPr>
        <p:spPr>
          <a:xfrm>
            <a:off x="9557426" y="1619026"/>
            <a:ext cx="1601637" cy="1306911"/>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31985" t="2757" r="31066" b="1747"/>
          <a:stretch/>
        </p:blipFill>
        <p:spPr>
          <a:xfrm>
            <a:off x="9871025" y="1758875"/>
            <a:ext cx="403458" cy="1042768"/>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30340" r="29503"/>
          <a:stretch/>
        </p:blipFill>
        <p:spPr>
          <a:xfrm>
            <a:off x="10262372" y="1758874"/>
            <a:ext cx="418744" cy="1042767"/>
          </a:xfrm>
          <a:prstGeom prst="rect">
            <a:avLst/>
          </a:prstGeom>
        </p:spPr>
      </p:pic>
      <p:sp>
        <p:nvSpPr>
          <p:cNvPr id="7" name="Multiply 6"/>
          <p:cNvSpPr/>
          <p:nvPr/>
        </p:nvSpPr>
        <p:spPr>
          <a:xfrm>
            <a:off x="9651556" y="1619025"/>
            <a:ext cx="1482365" cy="1306911"/>
          </a:xfrm>
          <a:prstGeom prst="mathMultiply">
            <a:avLst>
              <a:gd name="adj1" fmla="val 8886"/>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117083" y="4356029"/>
            <a:ext cx="1264023" cy="1102659"/>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34733" r="37409"/>
          <a:stretch/>
        </p:blipFill>
        <p:spPr>
          <a:xfrm>
            <a:off x="10725898" y="4276164"/>
            <a:ext cx="558601" cy="1126670"/>
          </a:xfrm>
          <a:prstGeom prst="rect">
            <a:avLst/>
          </a:prstGeom>
        </p:spPr>
      </p:pic>
      <p:sp>
        <p:nvSpPr>
          <p:cNvPr id="11" name="Multiply 10"/>
          <p:cNvSpPr/>
          <p:nvPr/>
        </p:nvSpPr>
        <p:spPr>
          <a:xfrm>
            <a:off x="10194243" y="4186043"/>
            <a:ext cx="1601637" cy="1306911"/>
          </a:xfrm>
          <a:prstGeom prst="mathMultiply">
            <a:avLst>
              <a:gd name="adj1" fmla="val 8886"/>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224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l="9006" t="2314" r="23856" b="11725"/>
          <a:stretch/>
        </p:blipFill>
        <p:spPr>
          <a:xfrm>
            <a:off x="9660229" y="1502333"/>
            <a:ext cx="1135902" cy="1454381"/>
          </a:xfrm>
          <a:prstGeom prst="rect">
            <a:avLst/>
          </a:prstGeom>
        </p:spPr>
      </p:pic>
      <p:sp>
        <p:nvSpPr>
          <p:cNvPr id="2" name="Title 1"/>
          <p:cNvSpPr>
            <a:spLocks noGrp="1"/>
          </p:cNvSpPr>
          <p:nvPr>
            <p:ph type="title"/>
          </p:nvPr>
        </p:nvSpPr>
        <p:spPr/>
        <p:txBody>
          <a:bodyPr/>
          <a:lstStyle/>
          <a:p>
            <a:r>
              <a:rPr lang="en-US" dirty="0"/>
              <a:t>Solving Critical-Section Problem</a:t>
            </a:r>
          </a:p>
        </p:txBody>
      </p:sp>
      <p:sp>
        <p:nvSpPr>
          <p:cNvPr id="3" name="Content Placeholder 2"/>
          <p:cNvSpPr>
            <a:spLocks noGrp="1"/>
          </p:cNvSpPr>
          <p:nvPr>
            <p:ph idx="1"/>
          </p:nvPr>
        </p:nvSpPr>
        <p:spPr>
          <a:xfrm>
            <a:off x="131180" y="863444"/>
            <a:ext cx="8084351" cy="5590565"/>
          </a:xfrm>
        </p:spPr>
        <p:txBody>
          <a:bodyPr/>
          <a:lstStyle/>
          <a:p>
            <a:r>
              <a:rPr lang="en-US" b="1" dirty="0">
                <a:solidFill>
                  <a:schemeClr val="accent6"/>
                </a:solidFill>
              </a:rPr>
              <a:t>Progress</a:t>
            </a:r>
          </a:p>
          <a:p>
            <a:pPr lvl="1"/>
            <a:r>
              <a:rPr lang="en-US" dirty="0">
                <a:solidFill>
                  <a:schemeClr val="accent6"/>
                </a:solidFill>
              </a:rPr>
              <a:t>No process running outside</a:t>
            </a:r>
            <a:r>
              <a:rPr lang="en-US" dirty="0"/>
              <a:t> its critical region </a:t>
            </a:r>
            <a:r>
              <a:rPr lang="en-US" dirty="0">
                <a:solidFill>
                  <a:schemeClr val="accent6"/>
                </a:solidFill>
              </a:rPr>
              <a:t>may block other </a:t>
            </a:r>
            <a:r>
              <a:rPr lang="en-US" dirty="0"/>
              <a:t>processes.</a:t>
            </a:r>
          </a:p>
          <a:p>
            <a:pPr lvl="1"/>
            <a:r>
              <a:rPr lang="en-US" dirty="0"/>
              <a:t>If a process is not executing its own critical section, then it should not stop any other process to access the Critical Section. </a:t>
            </a:r>
          </a:p>
          <a:p>
            <a:pPr lvl="1"/>
            <a:r>
              <a:rPr lang="en-US" dirty="0"/>
              <a:t>Example: If a process P1 is not executing its own critical section, then P2 or some other process arrives to enter into the Critical Section of the P1, then P1 it should not stop any other process to access the Critical Section.</a:t>
            </a:r>
          </a:p>
          <a:p>
            <a:r>
              <a:rPr lang="en-US" b="1" dirty="0">
                <a:solidFill>
                  <a:schemeClr val="accent6"/>
                </a:solidFill>
              </a:rPr>
              <a:t>Arbitrary Speed</a:t>
            </a:r>
          </a:p>
          <a:p>
            <a:pPr lvl="1"/>
            <a:r>
              <a:rPr lang="en-US" dirty="0">
                <a:solidFill>
                  <a:schemeClr val="accent6"/>
                </a:solidFill>
              </a:rPr>
              <a:t>No assumption can be made </a:t>
            </a:r>
            <a:r>
              <a:rPr lang="en-US" dirty="0"/>
              <a:t>about the relative speed of different processes (though all processes have a non-zero speed).</a:t>
            </a:r>
          </a:p>
        </p:txBody>
      </p:sp>
      <p:sp>
        <p:nvSpPr>
          <p:cNvPr id="13" name="Oval 12"/>
          <p:cNvSpPr/>
          <p:nvPr/>
        </p:nvSpPr>
        <p:spPr>
          <a:xfrm>
            <a:off x="8215531" y="1709230"/>
            <a:ext cx="1491037" cy="1278521"/>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30340" r="29503"/>
          <a:stretch/>
        </p:blipFill>
        <p:spPr>
          <a:xfrm>
            <a:off x="10791724" y="1452686"/>
            <a:ext cx="642748" cy="1600588"/>
          </a:xfrm>
          <a:prstGeom prst="rect">
            <a:avLst/>
          </a:prstGeom>
        </p:spPr>
      </p:pic>
      <p:sp>
        <p:nvSpPr>
          <p:cNvPr id="16" name="Multiply 15"/>
          <p:cNvSpPr/>
          <p:nvPr/>
        </p:nvSpPr>
        <p:spPr>
          <a:xfrm>
            <a:off x="9539012" y="1748743"/>
            <a:ext cx="1378335" cy="1247484"/>
          </a:xfrm>
          <a:prstGeom prst="mathMultiply">
            <a:avLst>
              <a:gd name="adj1" fmla="val 8886"/>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2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Mutual exclusion with busy waiting</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351270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with busy waiting</a:t>
            </a:r>
          </a:p>
        </p:txBody>
      </p:sp>
      <p:sp>
        <p:nvSpPr>
          <p:cNvPr id="3" name="Content Placeholder 2"/>
          <p:cNvSpPr>
            <a:spLocks noGrp="1"/>
          </p:cNvSpPr>
          <p:nvPr>
            <p:ph idx="1"/>
          </p:nvPr>
        </p:nvSpPr>
        <p:spPr/>
        <p:txBody>
          <a:bodyPr/>
          <a:lstStyle/>
          <a:p>
            <a:r>
              <a:rPr lang="en-US" dirty="0"/>
              <a:t>Mechanisms for achieving mutual exclusion with busy waiting</a:t>
            </a:r>
          </a:p>
          <a:p>
            <a:pPr lvl="1"/>
            <a:r>
              <a:rPr lang="en-US" dirty="0"/>
              <a:t>Disabling interrupts (</a:t>
            </a:r>
            <a:r>
              <a:rPr lang="en-US" dirty="0">
                <a:solidFill>
                  <a:schemeClr val="tx2"/>
                </a:solidFill>
              </a:rPr>
              <a:t>Hardware approach</a:t>
            </a:r>
            <a:r>
              <a:rPr lang="en-US" dirty="0"/>
              <a:t>)</a:t>
            </a:r>
          </a:p>
          <a:p>
            <a:pPr lvl="1"/>
            <a:r>
              <a:rPr lang="en-US" dirty="0"/>
              <a:t>Shared lock variable (</a:t>
            </a:r>
            <a:r>
              <a:rPr lang="en-US" dirty="0">
                <a:solidFill>
                  <a:schemeClr val="tx2"/>
                </a:solidFill>
              </a:rPr>
              <a:t>Software approach</a:t>
            </a:r>
            <a:r>
              <a:rPr lang="en-US" dirty="0"/>
              <a:t>)</a:t>
            </a:r>
          </a:p>
          <a:p>
            <a:pPr lvl="1"/>
            <a:r>
              <a:rPr lang="en-US" dirty="0"/>
              <a:t>Strict alteration (</a:t>
            </a:r>
            <a:r>
              <a:rPr lang="en-US" dirty="0">
                <a:solidFill>
                  <a:schemeClr val="tx2"/>
                </a:solidFill>
              </a:rPr>
              <a:t>Software approach</a:t>
            </a:r>
            <a:r>
              <a:rPr lang="en-US" dirty="0"/>
              <a:t>)</a:t>
            </a:r>
          </a:p>
          <a:p>
            <a:pPr lvl="1"/>
            <a:r>
              <a:rPr lang="en-US" dirty="0"/>
              <a:t>TSL (Test and Set Lock) instruction (</a:t>
            </a:r>
            <a:r>
              <a:rPr lang="en-US" dirty="0">
                <a:solidFill>
                  <a:schemeClr val="tx2"/>
                </a:solidFill>
              </a:rPr>
              <a:t>Hardware approach</a:t>
            </a:r>
            <a:r>
              <a:rPr lang="en-US" dirty="0"/>
              <a:t>)</a:t>
            </a:r>
          </a:p>
        </p:txBody>
      </p:sp>
    </p:spTree>
    <p:extLst>
      <p:ext uri="{BB962C8B-B14F-4D97-AF65-F5344CB8AC3E}">
        <p14:creationId xmlns:p14="http://schemas.microsoft.com/office/powerpoint/2010/main" val="47019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500" dirty="0"/>
              <a:t>Real life example to explain mechanisms for achieving mutual exclusion with busy waiting</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498" y="896839"/>
            <a:ext cx="4118089" cy="2743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498" y="3825677"/>
            <a:ext cx="4118089" cy="2743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1587" y="896839"/>
            <a:ext cx="1242384" cy="27432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51587" y="3816279"/>
            <a:ext cx="1242384" cy="27432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2984" r="31206"/>
          <a:stretch/>
        </p:blipFill>
        <p:spPr>
          <a:xfrm>
            <a:off x="5593971" y="1196877"/>
            <a:ext cx="767444" cy="2143125"/>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30833" y="1087921"/>
            <a:ext cx="883892" cy="883892"/>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30833" y="4116317"/>
            <a:ext cx="855761" cy="855761"/>
          </a:xfrm>
          <a:prstGeom prst="rect">
            <a:avLst/>
          </a:prstGeom>
        </p:spPr>
      </p:pic>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32984" r="31206"/>
          <a:stretch/>
        </p:blipFill>
        <p:spPr>
          <a:xfrm>
            <a:off x="5593971" y="4116317"/>
            <a:ext cx="767444" cy="2143125"/>
          </a:xfrm>
          <a:prstGeom prst="rect">
            <a:avLst/>
          </a:prstGeom>
        </p:spPr>
      </p:pic>
      <p:sp>
        <p:nvSpPr>
          <p:cNvPr id="3" name="Multiply 2"/>
          <p:cNvSpPr/>
          <p:nvPr/>
        </p:nvSpPr>
        <p:spPr>
          <a:xfrm>
            <a:off x="5386594" y="4143059"/>
            <a:ext cx="1080204" cy="1667436"/>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9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5" presetClass="path" presetSubtype="0" accel="50000" decel="50000" fill="hold" nodeType="clickEffect">
                                  <p:stCondLst>
                                    <p:cond delay="0"/>
                                  </p:stCondLst>
                                  <p:childTnLst>
                                    <p:animMotion origin="layout" path="M -4.375E-6 2.96296E-6 L -0.16601 0.00046 " pathEditMode="relative" rAng="0" ptsTypes="AA">
                                      <p:cBhvr>
                                        <p:cTn id="22" dur="2000" fill="hold"/>
                                        <p:tgtEl>
                                          <p:spTgt spid="8"/>
                                        </p:tgtEl>
                                        <p:attrNameLst>
                                          <p:attrName>ppt_x</p:attrName>
                                          <p:attrName>ppt_y</p:attrName>
                                        </p:attrNameLst>
                                      </p:cBhvr>
                                      <p:rCtr x="-8307" y="23"/>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Disabling interrupts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(Hardware approach)</a:t>
            </a:r>
          </a:p>
        </p:txBody>
      </p:sp>
      <p:sp>
        <p:nvSpPr>
          <p:cNvPr id="5" name="Text Placeholder 4"/>
          <p:cNvSpPr>
            <a:spLocks noGrp="1"/>
          </p:cNvSpPr>
          <p:nvPr>
            <p:ph type="body" idx="1"/>
          </p:nvPr>
        </p:nvSpPr>
        <p:spPr/>
        <p:txBody>
          <a:bodyPr/>
          <a:lstStyle/>
          <a:p>
            <a:r>
              <a:rPr lang="en-US" dirty="0"/>
              <a:t>Section – 2.1</a:t>
            </a:r>
          </a:p>
          <a:p>
            <a:endParaRPr lang="en-US" dirty="0"/>
          </a:p>
        </p:txBody>
      </p:sp>
    </p:spTree>
    <p:extLst>
      <p:ext uri="{BB962C8B-B14F-4D97-AF65-F5344CB8AC3E}">
        <p14:creationId xmlns:p14="http://schemas.microsoft.com/office/powerpoint/2010/main" val="391273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9B4D290F-BDA6-FF20-DE5C-6AFC8BF137F9}"/>
              </a:ext>
            </a:extLst>
          </p:cNvPr>
          <p:cNvSpPr txBox="1">
            <a:spLocks/>
          </p:cNvSpPr>
          <p:nvPr/>
        </p:nvSpPr>
        <p:spPr>
          <a:xfrm>
            <a:off x="65646" y="671567"/>
            <a:ext cx="6959596" cy="2940955"/>
          </a:xfrm>
          <a:prstGeom prst="rect">
            <a:avLst/>
          </a:prstGeom>
          <a:solidFill>
            <a:schemeClr val="bg1"/>
          </a:solidFill>
        </p:spPr>
        <p:txBody>
          <a:bodyPr vert="horz" lIns="91440" tIns="45720" rIns="91440" bIns="45720" rtlCol="0" anchor="ctr">
            <a:noAutofit/>
          </a:bodyPr>
          <a:lstStyle>
            <a:lvl1pPr indent="0" algn="just">
              <a:lnSpc>
                <a:spcPct val="90000"/>
              </a:lnSpc>
              <a:spcBef>
                <a:spcPts val="1000"/>
              </a:spcBef>
              <a:buClr>
                <a:schemeClr val="accent6"/>
              </a:buClr>
              <a:buFont typeface="Wingdings 3" panose="05040102010807070707" pitchFamily="18" charset="2"/>
              <a:buNone/>
              <a:defRPr sz="2400">
                <a:solidFill>
                  <a:schemeClr val="accent6"/>
                </a:solidFill>
              </a:defRPr>
            </a:lvl1pPr>
            <a:lvl2pPr marL="809625" indent="-352425" algn="just">
              <a:lnSpc>
                <a:spcPct val="90000"/>
              </a:lnSpc>
              <a:spcBef>
                <a:spcPts val="500"/>
              </a:spcBef>
              <a:buClr>
                <a:schemeClr val="accent6"/>
              </a:buClr>
              <a:buFont typeface="Wingdings 3" panose="05040102010807070707" pitchFamily="18" charset="2"/>
              <a:buChar char=""/>
              <a:defRPr sz="2000"/>
            </a:lvl2pPr>
            <a:lvl3pPr marL="1143000" indent="-228600" algn="just">
              <a:lnSpc>
                <a:spcPct val="90000"/>
              </a:lnSpc>
              <a:spcBef>
                <a:spcPts val="500"/>
              </a:spcBef>
              <a:buClr>
                <a:schemeClr val="accent6"/>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65113" indent="-265113">
              <a:buClr>
                <a:srgbClr val="1D3064"/>
              </a:buClr>
              <a:buFont typeface="Wingdings 3" panose="05040102010807070707" pitchFamily="18" charset="2"/>
              <a:buChar char=""/>
            </a:pPr>
            <a:r>
              <a:rPr lang="en-US" dirty="0">
                <a:solidFill>
                  <a:schemeClr val="tx1"/>
                </a:solidFill>
              </a:rPr>
              <a:t>It is hardware based synchronization Mechanism.</a:t>
            </a:r>
          </a:p>
          <a:p>
            <a:pPr marL="265113" indent="-265113">
              <a:buClr>
                <a:srgbClr val="1D3064"/>
              </a:buClr>
              <a:buFont typeface="Wingdings 3" panose="05040102010807070707" pitchFamily="18" charset="2"/>
              <a:buChar char=""/>
            </a:pPr>
            <a:r>
              <a:rPr lang="en-US" dirty="0">
                <a:solidFill>
                  <a:schemeClr val="tx1"/>
                </a:solidFill>
              </a:rPr>
              <a:t>Each process disables all interrupts just after entering in its critical section and re-enable all interrupts just before leaving critical section.</a:t>
            </a:r>
          </a:p>
          <a:p>
            <a:pPr marL="265113" indent="-265113">
              <a:buClr>
                <a:srgbClr val="1D3064"/>
              </a:buClr>
              <a:buFont typeface="Wingdings 3" panose="05040102010807070707" pitchFamily="18" charset="2"/>
              <a:buChar char=""/>
            </a:pPr>
            <a:r>
              <a:rPr lang="en-US" dirty="0">
                <a:solidFill>
                  <a:schemeClr val="tx1"/>
                </a:solidFill>
              </a:rPr>
              <a:t>With interrupts turned off the CPU could not be switched to other process. Hence, no other process will enter its critical and mutual exclusion achieved.</a:t>
            </a:r>
          </a:p>
        </p:txBody>
      </p:sp>
      <p:sp>
        <p:nvSpPr>
          <p:cNvPr id="2" name="Title 1"/>
          <p:cNvSpPr>
            <a:spLocks noGrp="1"/>
          </p:cNvSpPr>
          <p:nvPr>
            <p:ph type="title"/>
          </p:nvPr>
        </p:nvSpPr>
        <p:spPr/>
        <p:txBody>
          <a:bodyPr/>
          <a:lstStyle/>
          <a:p>
            <a:r>
              <a:rPr lang="en-US" dirty="0"/>
              <a:t>Disabling interrupts (Hardware approach)</a:t>
            </a:r>
          </a:p>
        </p:txBody>
      </p:sp>
      <p:sp>
        <p:nvSpPr>
          <p:cNvPr id="3" name="Content Placeholder 2"/>
          <p:cNvSpPr>
            <a:spLocks noGrp="1"/>
          </p:cNvSpPr>
          <p:nvPr>
            <p:ph idx="1"/>
          </p:nvPr>
        </p:nvSpPr>
        <p:spPr>
          <a:xfrm>
            <a:off x="7173221" y="710368"/>
            <a:ext cx="4965262" cy="3364220"/>
          </a:xfrm>
          <a:solidFill>
            <a:schemeClr val="accent6">
              <a:lumMod val="20000"/>
              <a:lumOff val="80000"/>
            </a:schemeClr>
          </a:solidFill>
        </p:spPr>
        <p:txBody>
          <a:bodyPr/>
          <a:lstStyle/>
          <a:p>
            <a:pPr marL="0" indent="0">
              <a:buNone/>
            </a:pPr>
            <a:r>
              <a:rPr lang="en-US" b="1" dirty="0"/>
              <a:t>while (true)</a:t>
            </a:r>
          </a:p>
          <a:p>
            <a:pPr marL="0" indent="0">
              <a:buNone/>
            </a:pPr>
            <a:r>
              <a:rPr lang="en-US" b="1" dirty="0"/>
              <a:t>	{</a:t>
            </a:r>
          </a:p>
          <a:p>
            <a:pPr marL="0" indent="0">
              <a:buNone/>
            </a:pPr>
            <a:r>
              <a:rPr lang="en-US" b="1" dirty="0"/>
              <a:t>		&lt; disable interrupts &gt;;</a:t>
            </a:r>
          </a:p>
          <a:p>
            <a:pPr marL="0" indent="0">
              <a:buNone/>
            </a:pPr>
            <a:r>
              <a:rPr lang="en-US" b="1" dirty="0"/>
              <a:t>		&lt; critical section &gt;;</a:t>
            </a:r>
          </a:p>
          <a:p>
            <a:pPr marL="0" indent="0">
              <a:buNone/>
            </a:pPr>
            <a:r>
              <a:rPr lang="en-US" b="1" dirty="0"/>
              <a:t>		&lt; enable interrupts &gt;;</a:t>
            </a:r>
          </a:p>
          <a:p>
            <a:pPr marL="0" indent="0">
              <a:buNone/>
            </a:pPr>
            <a:r>
              <a:rPr lang="en-US" b="1" dirty="0"/>
              <a:t>		&lt; remainder section &gt;;     </a:t>
            </a:r>
          </a:p>
          <a:p>
            <a:pPr marL="0" indent="0">
              <a:buNone/>
            </a:pPr>
            <a:r>
              <a:rPr lang="en-US" b="1" dirty="0"/>
              <a:t>	}</a:t>
            </a:r>
          </a:p>
        </p:txBody>
      </p:sp>
      <p:cxnSp>
        <p:nvCxnSpPr>
          <p:cNvPr id="4" name="Straight Connector 3"/>
          <p:cNvCxnSpPr/>
          <p:nvPr/>
        </p:nvCxnSpPr>
        <p:spPr>
          <a:xfrm>
            <a:off x="3272112" y="5145742"/>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3272112" y="5983942"/>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4115074" y="491714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4120547" y="5083939"/>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7010395" y="4905419"/>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8762995" y="4878123"/>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0" name="TextBox 9"/>
          <p:cNvSpPr txBox="1"/>
          <p:nvPr/>
        </p:nvSpPr>
        <p:spPr>
          <a:xfrm>
            <a:off x="3887573" y="6198177"/>
            <a:ext cx="457200" cy="369332"/>
          </a:xfrm>
          <a:prstGeom prst="rect">
            <a:avLst/>
          </a:prstGeom>
          <a:noFill/>
        </p:spPr>
        <p:txBody>
          <a:bodyPr wrap="square" rtlCol="0">
            <a:spAutoFit/>
          </a:bodyPr>
          <a:lstStyle/>
          <a:p>
            <a:pPr algn="ctr"/>
            <a:r>
              <a:rPr lang="en-US" dirty="0">
                <a:solidFill>
                  <a:prstClr val="black"/>
                </a:solidFill>
                <a:latin typeface="+mj-lt"/>
              </a:rPr>
              <a:t>T1</a:t>
            </a:r>
          </a:p>
        </p:txBody>
      </p:sp>
      <p:sp>
        <p:nvSpPr>
          <p:cNvPr id="11" name="TextBox 10"/>
          <p:cNvSpPr txBox="1"/>
          <p:nvPr/>
        </p:nvSpPr>
        <p:spPr>
          <a:xfrm>
            <a:off x="6781794" y="6198177"/>
            <a:ext cx="457200" cy="369332"/>
          </a:xfrm>
          <a:prstGeom prst="rect">
            <a:avLst/>
          </a:prstGeom>
          <a:noFill/>
        </p:spPr>
        <p:txBody>
          <a:bodyPr wrap="square" rtlCol="0">
            <a:spAutoFit/>
          </a:bodyPr>
          <a:lstStyle/>
          <a:p>
            <a:pPr algn="ctr"/>
            <a:r>
              <a:rPr lang="en-US" dirty="0">
                <a:solidFill>
                  <a:prstClr val="black"/>
                </a:solidFill>
                <a:latin typeface="+mj-lt"/>
              </a:rPr>
              <a:t>T3</a:t>
            </a:r>
          </a:p>
        </p:txBody>
      </p:sp>
      <p:sp>
        <p:nvSpPr>
          <p:cNvPr id="12" name="TextBox 11"/>
          <p:cNvSpPr txBox="1"/>
          <p:nvPr/>
        </p:nvSpPr>
        <p:spPr>
          <a:xfrm>
            <a:off x="8534395" y="6198177"/>
            <a:ext cx="457200" cy="369332"/>
          </a:xfrm>
          <a:prstGeom prst="rect">
            <a:avLst/>
          </a:prstGeom>
          <a:noFill/>
        </p:spPr>
        <p:txBody>
          <a:bodyPr wrap="square" rtlCol="0">
            <a:spAutoFit/>
          </a:bodyPr>
          <a:lstStyle/>
          <a:p>
            <a:pPr algn="ctr"/>
            <a:r>
              <a:rPr lang="en-US" dirty="0">
                <a:solidFill>
                  <a:prstClr val="black"/>
                </a:solidFill>
                <a:latin typeface="+mj-lt"/>
              </a:rPr>
              <a:t>T4</a:t>
            </a:r>
          </a:p>
        </p:txBody>
      </p:sp>
      <p:sp>
        <p:nvSpPr>
          <p:cNvPr id="13" name="TextBox 12"/>
          <p:cNvSpPr txBox="1"/>
          <p:nvPr/>
        </p:nvSpPr>
        <p:spPr>
          <a:xfrm>
            <a:off x="2167212" y="4970127"/>
            <a:ext cx="1104900" cy="377321"/>
          </a:xfrm>
          <a:prstGeom prst="rect">
            <a:avLst/>
          </a:prstGeom>
          <a:noFill/>
        </p:spPr>
        <p:txBody>
          <a:bodyPr wrap="square" rtlCol="0">
            <a:spAutoFit/>
          </a:bodyPr>
          <a:lstStyle/>
          <a:p>
            <a:r>
              <a:rPr lang="en-US" dirty="0">
                <a:solidFill>
                  <a:prstClr val="black"/>
                </a:solidFill>
                <a:latin typeface="+mj-lt"/>
              </a:rPr>
              <a:t>Process A</a:t>
            </a:r>
          </a:p>
        </p:txBody>
      </p:sp>
      <p:sp>
        <p:nvSpPr>
          <p:cNvPr id="14" name="TextBox 13"/>
          <p:cNvSpPr txBox="1"/>
          <p:nvPr/>
        </p:nvSpPr>
        <p:spPr>
          <a:xfrm>
            <a:off x="2161739" y="5796202"/>
            <a:ext cx="1104900" cy="377321"/>
          </a:xfrm>
          <a:prstGeom prst="rect">
            <a:avLst/>
          </a:prstGeom>
          <a:noFill/>
        </p:spPr>
        <p:txBody>
          <a:bodyPr wrap="square" rtlCol="0">
            <a:spAutoFit/>
          </a:bodyPr>
          <a:lstStyle/>
          <a:p>
            <a:r>
              <a:rPr lang="en-US" dirty="0">
                <a:solidFill>
                  <a:prstClr val="black"/>
                </a:solidFill>
                <a:latin typeface="+mj-lt"/>
              </a:rPr>
              <a:t>Process B</a:t>
            </a:r>
          </a:p>
        </p:txBody>
      </p:sp>
      <p:sp>
        <p:nvSpPr>
          <p:cNvPr id="15" name="Rectangle 14"/>
          <p:cNvSpPr/>
          <p:nvPr/>
        </p:nvSpPr>
        <p:spPr>
          <a:xfrm>
            <a:off x="7015158" y="5901754"/>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Rounded Rectangular Callout 15"/>
          <p:cNvSpPr/>
          <p:nvPr/>
        </p:nvSpPr>
        <p:spPr>
          <a:xfrm>
            <a:off x="3533771" y="4170454"/>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disable interrupts &gt;</a:t>
            </a:r>
          </a:p>
        </p:txBody>
      </p:sp>
      <p:sp>
        <p:nvSpPr>
          <p:cNvPr id="17" name="Rounded Rectangular Callout 16"/>
          <p:cNvSpPr/>
          <p:nvPr/>
        </p:nvSpPr>
        <p:spPr>
          <a:xfrm>
            <a:off x="6429371" y="416845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enable interrupts &gt;</a:t>
            </a:r>
          </a:p>
        </p:txBody>
      </p:sp>
      <p:sp>
        <p:nvSpPr>
          <p:cNvPr id="18" name="Rounded Rectangular Callout 17"/>
          <p:cNvSpPr/>
          <p:nvPr/>
        </p:nvSpPr>
        <p:spPr>
          <a:xfrm>
            <a:off x="4862509" y="3963929"/>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critical section &gt;</a:t>
            </a:r>
          </a:p>
        </p:txBody>
      </p:sp>
      <p:sp>
        <p:nvSpPr>
          <p:cNvPr id="19" name="Right Brace 18"/>
          <p:cNvSpPr/>
          <p:nvPr/>
        </p:nvSpPr>
        <p:spPr>
          <a:xfrm rot="16200000">
            <a:off x="5413652" y="3484532"/>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Rounded Rectangular Callout 19"/>
          <p:cNvSpPr/>
          <p:nvPr/>
        </p:nvSpPr>
        <p:spPr>
          <a:xfrm>
            <a:off x="7773796" y="396125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remainder section &gt;</a:t>
            </a:r>
          </a:p>
        </p:txBody>
      </p:sp>
      <p:sp>
        <p:nvSpPr>
          <p:cNvPr id="21" name="Right Brace 20"/>
          <p:cNvSpPr/>
          <p:nvPr/>
        </p:nvSpPr>
        <p:spPr>
          <a:xfrm rot="16200000">
            <a:off x="8323383" y="3508339"/>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832" r="64167" b="61899"/>
          <a:stretch/>
        </p:blipFill>
        <p:spPr>
          <a:xfrm>
            <a:off x="3777786" y="3699374"/>
            <a:ext cx="674576" cy="36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834" r="64167" b="61899"/>
          <a:stretch/>
        </p:blipFill>
        <p:spPr>
          <a:xfrm>
            <a:off x="6716819" y="3674651"/>
            <a:ext cx="674576" cy="360000"/>
          </a:xfrm>
          <a:prstGeom prst="rect">
            <a:avLst/>
          </a:prstGeom>
        </p:spPr>
      </p:pic>
    </p:spTree>
    <p:extLst>
      <p:ext uri="{BB962C8B-B14F-4D97-AF65-F5344CB8AC3E}">
        <p14:creationId xmlns:p14="http://schemas.microsoft.com/office/powerpoint/2010/main" val="9252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500"/>
                                        <p:tgtEl>
                                          <p:spTgt spid="3">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0" presetClass="entr" presetSubtype="0"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6" end="6"/>
                                            </p:txEl>
                                          </p:spTgt>
                                        </p:tgtEl>
                                        <p:attrNameLst>
                                          <p:attrName>style.visibility</p:attrName>
                                        </p:attrNameLst>
                                      </p:cBhvr>
                                      <p:to>
                                        <p:strVal val="visible"/>
                                      </p:to>
                                    </p:set>
                                    <p:animEffect transition="in" filter="fade">
                                      <p:cBhvr>
                                        <p:cTn id="83" dur="500"/>
                                        <p:tgtEl>
                                          <p:spTgt spid="3">
                                            <p:txEl>
                                              <p:pRg st="6" end="6"/>
                                            </p:txEl>
                                          </p:spTgt>
                                        </p:tgtEl>
                                      </p:cBhvr>
                                    </p:animEffect>
                                  </p:childTnLst>
                                </p:cTn>
                              </p:par>
                              <p:par>
                                <p:cTn id="84" presetID="1" presetClass="exit" presetSubtype="0" fill="hold" grpId="1" nodeType="withEffect">
                                  <p:stCondLst>
                                    <p:cond delay="0"/>
                                  </p:stCondLst>
                                  <p:childTnLst>
                                    <p:set>
                                      <p:cBhvr>
                                        <p:cTn id="85" dur="1" fill="hold">
                                          <p:stCondLst>
                                            <p:cond delay="0"/>
                                          </p:stCondLst>
                                        </p:cTn>
                                        <p:tgtEl>
                                          <p:spTgt spid="20"/>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2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a:extLst>
              <a:ext uri="{FF2B5EF4-FFF2-40B4-BE49-F238E27FC236}">
                <a16:creationId xmlns:a16="http://schemas.microsoft.com/office/drawing/2014/main" id="{9B4D290F-BDA6-FF20-DE5C-6AFC8BF137F9}"/>
              </a:ext>
            </a:extLst>
          </p:cNvPr>
          <p:cNvSpPr txBox="1">
            <a:spLocks/>
          </p:cNvSpPr>
          <p:nvPr/>
        </p:nvSpPr>
        <p:spPr>
          <a:xfrm>
            <a:off x="65646" y="671567"/>
            <a:ext cx="6959596" cy="2940955"/>
          </a:xfrm>
          <a:prstGeom prst="rect">
            <a:avLst/>
          </a:prstGeom>
          <a:solidFill>
            <a:schemeClr val="bg1"/>
          </a:solidFill>
        </p:spPr>
        <p:txBody>
          <a:bodyPr vert="horz" lIns="91440" tIns="45720" rIns="91440" bIns="45720" rtlCol="0" anchor="ctr">
            <a:noAutofit/>
          </a:bodyPr>
          <a:lstStyle>
            <a:lvl1pPr indent="0" algn="just">
              <a:lnSpc>
                <a:spcPct val="90000"/>
              </a:lnSpc>
              <a:spcBef>
                <a:spcPts val="1000"/>
              </a:spcBef>
              <a:buClr>
                <a:schemeClr val="accent6"/>
              </a:buClr>
              <a:buFont typeface="Wingdings 3" panose="05040102010807070707" pitchFamily="18" charset="2"/>
              <a:buNone/>
              <a:defRPr sz="2400">
                <a:solidFill>
                  <a:schemeClr val="accent6"/>
                </a:solidFill>
              </a:defRPr>
            </a:lvl1pPr>
            <a:lvl2pPr marL="809625" indent="-352425" algn="just">
              <a:lnSpc>
                <a:spcPct val="90000"/>
              </a:lnSpc>
              <a:spcBef>
                <a:spcPts val="500"/>
              </a:spcBef>
              <a:buClr>
                <a:schemeClr val="accent6"/>
              </a:buClr>
              <a:buFont typeface="Wingdings 3" panose="05040102010807070707" pitchFamily="18" charset="2"/>
              <a:buChar char=""/>
              <a:defRPr sz="2000"/>
            </a:lvl2pPr>
            <a:lvl3pPr marL="1143000" indent="-228600" algn="just">
              <a:lnSpc>
                <a:spcPct val="90000"/>
              </a:lnSpc>
              <a:spcBef>
                <a:spcPts val="500"/>
              </a:spcBef>
              <a:buClr>
                <a:schemeClr val="accent6"/>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65113" indent="-265113">
              <a:buClr>
                <a:srgbClr val="1D3064"/>
              </a:buClr>
              <a:buFont typeface="Wingdings 3" panose="05040102010807070707" pitchFamily="18" charset="2"/>
              <a:buChar char=""/>
            </a:pPr>
            <a:endParaRPr lang="en-US" dirty="0">
              <a:solidFill>
                <a:schemeClr val="tx1"/>
              </a:solidFill>
            </a:endParaRPr>
          </a:p>
        </p:txBody>
      </p:sp>
      <p:sp>
        <p:nvSpPr>
          <p:cNvPr id="2" name="Title 1"/>
          <p:cNvSpPr>
            <a:spLocks noGrp="1"/>
          </p:cNvSpPr>
          <p:nvPr>
            <p:ph type="title"/>
          </p:nvPr>
        </p:nvSpPr>
        <p:spPr/>
        <p:txBody>
          <a:bodyPr/>
          <a:lstStyle/>
          <a:p>
            <a:r>
              <a:rPr lang="en-US" dirty="0"/>
              <a:t>Disabling interrupts (Hardware approach)</a:t>
            </a:r>
          </a:p>
        </p:txBody>
      </p:sp>
      <p:sp>
        <p:nvSpPr>
          <p:cNvPr id="3" name="Content Placeholder 2"/>
          <p:cNvSpPr>
            <a:spLocks noGrp="1"/>
          </p:cNvSpPr>
          <p:nvPr>
            <p:ph idx="1"/>
          </p:nvPr>
        </p:nvSpPr>
        <p:spPr>
          <a:xfrm>
            <a:off x="7173221" y="710368"/>
            <a:ext cx="4965262" cy="3364220"/>
          </a:xfrm>
          <a:solidFill>
            <a:schemeClr val="accent6">
              <a:lumMod val="20000"/>
              <a:lumOff val="80000"/>
            </a:schemeClr>
          </a:solidFill>
        </p:spPr>
        <p:txBody>
          <a:bodyPr/>
          <a:lstStyle/>
          <a:p>
            <a:pPr marL="0" indent="0">
              <a:buNone/>
            </a:pPr>
            <a:r>
              <a:rPr lang="en-US" b="1" dirty="0"/>
              <a:t>while (true)</a:t>
            </a:r>
          </a:p>
          <a:p>
            <a:pPr marL="0" indent="0">
              <a:buNone/>
            </a:pPr>
            <a:r>
              <a:rPr lang="en-US" b="1" dirty="0"/>
              <a:t>	{</a:t>
            </a:r>
          </a:p>
          <a:p>
            <a:pPr marL="0" indent="0">
              <a:buNone/>
            </a:pPr>
            <a:r>
              <a:rPr lang="en-US" b="1" dirty="0"/>
              <a:t>		&lt; disable interrupts &gt;;</a:t>
            </a:r>
          </a:p>
          <a:p>
            <a:pPr marL="0" indent="0">
              <a:buNone/>
            </a:pPr>
            <a:r>
              <a:rPr lang="en-US" b="1" dirty="0"/>
              <a:t>		&lt; critical section &gt;;</a:t>
            </a:r>
          </a:p>
          <a:p>
            <a:pPr marL="0" indent="0">
              <a:buNone/>
            </a:pPr>
            <a:r>
              <a:rPr lang="en-US" b="1" dirty="0"/>
              <a:t>		&lt; enable interrupts &gt;;</a:t>
            </a:r>
          </a:p>
          <a:p>
            <a:pPr marL="0" indent="0">
              <a:buNone/>
            </a:pPr>
            <a:r>
              <a:rPr lang="en-US" b="1" dirty="0"/>
              <a:t>		&lt; remainder section &gt;;     </a:t>
            </a:r>
          </a:p>
          <a:p>
            <a:pPr marL="0" indent="0">
              <a:buNone/>
            </a:pPr>
            <a:r>
              <a:rPr lang="en-US" b="1" dirty="0"/>
              <a:t>	}</a:t>
            </a:r>
          </a:p>
        </p:txBody>
      </p:sp>
      <p:cxnSp>
        <p:nvCxnSpPr>
          <p:cNvPr id="4" name="Straight Connector 3"/>
          <p:cNvCxnSpPr/>
          <p:nvPr/>
        </p:nvCxnSpPr>
        <p:spPr>
          <a:xfrm>
            <a:off x="3272112" y="5145742"/>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3272112" y="5983942"/>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4115074" y="491714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4120547" y="5083939"/>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7010395" y="4905419"/>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8762995" y="4878123"/>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0" name="TextBox 9"/>
          <p:cNvSpPr txBox="1"/>
          <p:nvPr/>
        </p:nvSpPr>
        <p:spPr>
          <a:xfrm>
            <a:off x="3887573" y="6198177"/>
            <a:ext cx="457200" cy="369332"/>
          </a:xfrm>
          <a:prstGeom prst="rect">
            <a:avLst/>
          </a:prstGeom>
          <a:noFill/>
        </p:spPr>
        <p:txBody>
          <a:bodyPr wrap="square" rtlCol="0">
            <a:spAutoFit/>
          </a:bodyPr>
          <a:lstStyle/>
          <a:p>
            <a:pPr algn="ctr"/>
            <a:r>
              <a:rPr lang="en-US" dirty="0">
                <a:solidFill>
                  <a:prstClr val="black"/>
                </a:solidFill>
                <a:latin typeface="+mj-lt"/>
              </a:rPr>
              <a:t>T1</a:t>
            </a:r>
          </a:p>
        </p:txBody>
      </p:sp>
      <p:sp>
        <p:nvSpPr>
          <p:cNvPr id="11" name="TextBox 10"/>
          <p:cNvSpPr txBox="1"/>
          <p:nvPr/>
        </p:nvSpPr>
        <p:spPr>
          <a:xfrm>
            <a:off x="6781794" y="6198177"/>
            <a:ext cx="457200" cy="369332"/>
          </a:xfrm>
          <a:prstGeom prst="rect">
            <a:avLst/>
          </a:prstGeom>
          <a:noFill/>
        </p:spPr>
        <p:txBody>
          <a:bodyPr wrap="square" rtlCol="0">
            <a:spAutoFit/>
          </a:bodyPr>
          <a:lstStyle/>
          <a:p>
            <a:pPr algn="ctr"/>
            <a:r>
              <a:rPr lang="en-US" dirty="0">
                <a:solidFill>
                  <a:prstClr val="black"/>
                </a:solidFill>
                <a:latin typeface="+mj-lt"/>
              </a:rPr>
              <a:t>T3</a:t>
            </a:r>
          </a:p>
        </p:txBody>
      </p:sp>
      <p:sp>
        <p:nvSpPr>
          <p:cNvPr id="12" name="TextBox 11"/>
          <p:cNvSpPr txBox="1"/>
          <p:nvPr/>
        </p:nvSpPr>
        <p:spPr>
          <a:xfrm>
            <a:off x="8534395" y="6198177"/>
            <a:ext cx="457200" cy="369332"/>
          </a:xfrm>
          <a:prstGeom prst="rect">
            <a:avLst/>
          </a:prstGeom>
          <a:noFill/>
        </p:spPr>
        <p:txBody>
          <a:bodyPr wrap="square" rtlCol="0">
            <a:spAutoFit/>
          </a:bodyPr>
          <a:lstStyle/>
          <a:p>
            <a:pPr algn="ctr"/>
            <a:r>
              <a:rPr lang="en-US" dirty="0">
                <a:solidFill>
                  <a:prstClr val="black"/>
                </a:solidFill>
                <a:latin typeface="+mj-lt"/>
              </a:rPr>
              <a:t>T4</a:t>
            </a:r>
          </a:p>
        </p:txBody>
      </p:sp>
      <p:sp>
        <p:nvSpPr>
          <p:cNvPr id="13" name="TextBox 12"/>
          <p:cNvSpPr txBox="1"/>
          <p:nvPr/>
        </p:nvSpPr>
        <p:spPr>
          <a:xfrm>
            <a:off x="2167212" y="4970127"/>
            <a:ext cx="1104900" cy="377321"/>
          </a:xfrm>
          <a:prstGeom prst="rect">
            <a:avLst/>
          </a:prstGeom>
          <a:noFill/>
        </p:spPr>
        <p:txBody>
          <a:bodyPr wrap="square" rtlCol="0">
            <a:spAutoFit/>
          </a:bodyPr>
          <a:lstStyle/>
          <a:p>
            <a:r>
              <a:rPr lang="en-US" dirty="0">
                <a:solidFill>
                  <a:prstClr val="black"/>
                </a:solidFill>
                <a:latin typeface="+mj-lt"/>
              </a:rPr>
              <a:t>Process A</a:t>
            </a:r>
          </a:p>
        </p:txBody>
      </p:sp>
      <p:sp>
        <p:nvSpPr>
          <p:cNvPr id="14" name="TextBox 13"/>
          <p:cNvSpPr txBox="1"/>
          <p:nvPr/>
        </p:nvSpPr>
        <p:spPr>
          <a:xfrm>
            <a:off x="2161739" y="5796202"/>
            <a:ext cx="1104900" cy="377321"/>
          </a:xfrm>
          <a:prstGeom prst="rect">
            <a:avLst/>
          </a:prstGeom>
          <a:noFill/>
        </p:spPr>
        <p:txBody>
          <a:bodyPr wrap="square" rtlCol="0">
            <a:spAutoFit/>
          </a:bodyPr>
          <a:lstStyle/>
          <a:p>
            <a:r>
              <a:rPr lang="en-US" dirty="0">
                <a:solidFill>
                  <a:prstClr val="black"/>
                </a:solidFill>
                <a:latin typeface="+mj-lt"/>
              </a:rPr>
              <a:t>Process B</a:t>
            </a:r>
          </a:p>
        </p:txBody>
      </p:sp>
      <p:sp>
        <p:nvSpPr>
          <p:cNvPr id="15" name="Rectangle 14"/>
          <p:cNvSpPr/>
          <p:nvPr/>
        </p:nvSpPr>
        <p:spPr>
          <a:xfrm>
            <a:off x="7015158" y="5901754"/>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Rounded Rectangular Callout 15"/>
          <p:cNvSpPr/>
          <p:nvPr/>
        </p:nvSpPr>
        <p:spPr>
          <a:xfrm>
            <a:off x="3533771" y="4170454"/>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disable interrupts &gt;</a:t>
            </a:r>
          </a:p>
        </p:txBody>
      </p:sp>
      <p:sp>
        <p:nvSpPr>
          <p:cNvPr id="17" name="Rounded Rectangular Callout 16"/>
          <p:cNvSpPr/>
          <p:nvPr/>
        </p:nvSpPr>
        <p:spPr>
          <a:xfrm>
            <a:off x="6429371" y="416845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enable interrupts &gt;</a:t>
            </a:r>
          </a:p>
        </p:txBody>
      </p:sp>
      <p:sp>
        <p:nvSpPr>
          <p:cNvPr id="18" name="Rounded Rectangular Callout 17"/>
          <p:cNvSpPr/>
          <p:nvPr/>
        </p:nvSpPr>
        <p:spPr>
          <a:xfrm>
            <a:off x="4862509" y="3963929"/>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critical section &gt;</a:t>
            </a:r>
          </a:p>
        </p:txBody>
      </p:sp>
      <p:sp>
        <p:nvSpPr>
          <p:cNvPr id="19" name="Right Brace 18"/>
          <p:cNvSpPr/>
          <p:nvPr/>
        </p:nvSpPr>
        <p:spPr>
          <a:xfrm rot="16200000">
            <a:off x="5413652" y="3484532"/>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Rounded Rectangular Callout 19"/>
          <p:cNvSpPr/>
          <p:nvPr/>
        </p:nvSpPr>
        <p:spPr>
          <a:xfrm>
            <a:off x="7773796" y="396125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remainder section &gt;</a:t>
            </a:r>
          </a:p>
        </p:txBody>
      </p:sp>
      <p:sp>
        <p:nvSpPr>
          <p:cNvPr id="21" name="Right Brace 20"/>
          <p:cNvSpPr/>
          <p:nvPr/>
        </p:nvSpPr>
        <p:spPr>
          <a:xfrm rot="16200000">
            <a:off x="8323383" y="3508339"/>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832" r="64167" b="61899"/>
          <a:stretch/>
        </p:blipFill>
        <p:spPr>
          <a:xfrm>
            <a:off x="3777786" y="3699374"/>
            <a:ext cx="674576" cy="360000"/>
          </a:xfrm>
          <a:prstGeom prst="rect">
            <a:avLst/>
          </a:prstGeom>
        </p:spPr>
      </p:pic>
      <p:pic>
        <p:nvPicPr>
          <p:cNvPr id="23" name="Picture 22"/>
          <p:cNvPicPr>
            <a:picLocks noChangeAspect="1"/>
          </p:cNvPicPr>
          <p:nvPr/>
        </p:nvPicPr>
        <p:blipFill rotWithShape="1">
          <a:blip r:embed="rId3" cstate="print">
            <a:extLst>
              <a:ext uri="{28A0092B-C50C-407E-A947-70E740481C1C}">
                <a14:useLocalDpi xmlns:a14="http://schemas.microsoft.com/office/drawing/2010/main" val="0"/>
              </a:ext>
            </a:extLst>
          </a:blip>
          <a:srcRect l="834" r="64167" b="61899"/>
          <a:stretch/>
        </p:blipFill>
        <p:spPr>
          <a:xfrm>
            <a:off x="6716819" y="3674651"/>
            <a:ext cx="674576" cy="360000"/>
          </a:xfrm>
          <a:prstGeom prst="rect">
            <a:avLst/>
          </a:prstGeom>
        </p:spPr>
      </p:pic>
    </p:spTree>
    <p:extLst>
      <p:ext uri="{BB962C8B-B14F-4D97-AF65-F5344CB8AC3E}">
        <p14:creationId xmlns:p14="http://schemas.microsoft.com/office/powerpoint/2010/main" val="117516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1" y="731706"/>
            <a:ext cx="8814591" cy="5570756"/>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IPC, Race Conditions, Critical Section, Mutual Exclusion</a:t>
            </a:r>
          </a:p>
          <a:p>
            <a:pPr marL="742950" lvl="1" indent="-285750">
              <a:buFont typeface="Arial" panose="020B0604020202020204" pitchFamily="34" charset="0"/>
              <a:buChar char="•"/>
            </a:pPr>
            <a:r>
              <a:rPr lang="en-US" sz="2400" dirty="0">
                <a:solidFill>
                  <a:schemeClr val="bg1">
                    <a:lumMod val="50000"/>
                  </a:schemeClr>
                </a:solidFill>
              </a:rPr>
              <a:t>Mutual exclusion with busy waiting</a:t>
            </a:r>
          </a:p>
          <a:p>
            <a:pPr marL="1200150" lvl="2" indent="-285750">
              <a:buFont typeface="Arial" panose="020B0604020202020204" pitchFamily="34" charset="0"/>
              <a:buChar char="•"/>
            </a:pPr>
            <a:r>
              <a:rPr lang="en-US" sz="2000" dirty="0">
                <a:solidFill>
                  <a:schemeClr val="bg1">
                    <a:lumMod val="50000"/>
                  </a:schemeClr>
                </a:solidFill>
              </a:rPr>
              <a:t>Disabling interrupts (Hardware approach)</a:t>
            </a:r>
          </a:p>
          <a:p>
            <a:pPr marL="1200150" lvl="2" indent="-285750">
              <a:buFont typeface="Arial" panose="020B0604020202020204" pitchFamily="34" charset="0"/>
              <a:buChar char="•"/>
            </a:pPr>
            <a:r>
              <a:rPr lang="en-US" sz="2000" dirty="0">
                <a:solidFill>
                  <a:schemeClr val="bg1">
                    <a:lumMod val="50000"/>
                  </a:schemeClr>
                </a:solidFill>
              </a:rPr>
              <a:t>Shared lock variable (Software approach)</a:t>
            </a:r>
          </a:p>
          <a:p>
            <a:pPr marL="1200150" lvl="2" indent="-285750">
              <a:buFont typeface="Arial" panose="020B0604020202020204" pitchFamily="34" charset="0"/>
              <a:buChar char="•"/>
            </a:pPr>
            <a:r>
              <a:rPr lang="en-US" sz="2000" dirty="0">
                <a:solidFill>
                  <a:schemeClr val="bg1">
                    <a:lumMod val="50000"/>
                  </a:schemeClr>
                </a:solidFill>
              </a:rPr>
              <a:t>Strict alteration (Software approach)</a:t>
            </a:r>
          </a:p>
          <a:p>
            <a:pPr marL="1200150" lvl="2" indent="-285750">
              <a:buFont typeface="Arial" panose="020B0604020202020204" pitchFamily="34" charset="0"/>
              <a:buChar char="•"/>
            </a:pPr>
            <a:r>
              <a:rPr lang="en-US" sz="2000" dirty="0">
                <a:solidFill>
                  <a:schemeClr val="bg1">
                    <a:lumMod val="50000"/>
                  </a:schemeClr>
                </a:solidFill>
              </a:rPr>
              <a:t>TSL (Test and Set Lock) instruction (Hardware approach)</a:t>
            </a:r>
          </a:p>
          <a:p>
            <a:pPr marL="742950" lvl="1" indent="-285750">
              <a:buFont typeface="Arial" panose="020B0604020202020204" pitchFamily="34" charset="0"/>
              <a:buChar char="•"/>
            </a:pPr>
            <a:r>
              <a:rPr lang="en-US" sz="2400" dirty="0">
                <a:solidFill>
                  <a:schemeClr val="bg1">
                    <a:lumMod val="50000"/>
                  </a:schemeClr>
                </a:solidFill>
              </a:rPr>
              <a:t>Basic concepts of Deadlock</a:t>
            </a:r>
          </a:p>
          <a:p>
            <a:pPr marL="742950" lvl="1" indent="-285750">
              <a:buFont typeface="Arial" panose="020B0604020202020204" pitchFamily="34" charset="0"/>
              <a:buChar char="•"/>
            </a:pPr>
            <a:r>
              <a:rPr lang="en-US" sz="2400" dirty="0">
                <a:solidFill>
                  <a:schemeClr val="bg1">
                    <a:lumMod val="50000"/>
                  </a:schemeClr>
                </a:solidFill>
              </a:rPr>
              <a:t>Deadlock characteristics</a:t>
            </a:r>
          </a:p>
          <a:p>
            <a:pPr marL="742950" lvl="1" indent="-285750">
              <a:buFont typeface="Arial" panose="020B0604020202020204" pitchFamily="34" charset="0"/>
              <a:buChar char="•"/>
            </a:pPr>
            <a:r>
              <a:rPr lang="en-US" sz="2400" dirty="0">
                <a:solidFill>
                  <a:schemeClr val="bg1">
                    <a:lumMod val="50000"/>
                  </a:schemeClr>
                </a:solidFill>
              </a:rPr>
              <a:t>Deadlock ignorance</a:t>
            </a:r>
          </a:p>
          <a:p>
            <a:pPr marL="1200150" lvl="2" indent="-285750">
              <a:buFont typeface="Arial" panose="020B0604020202020204" pitchFamily="34" charset="0"/>
              <a:buChar char="•"/>
            </a:pPr>
            <a:r>
              <a:rPr lang="en-US" sz="2000" dirty="0">
                <a:solidFill>
                  <a:schemeClr val="bg1">
                    <a:lumMod val="50000"/>
                  </a:schemeClr>
                </a:solidFill>
              </a:rPr>
              <a:t>Ostrich algorithm</a:t>
            </a:r>
          </a:p>
          <a:p>
            <a:pPr marL="742950" lvl="1" indent="-285750">
              <a:buFont typeface="Arial" panose="020B0604020202020204" pitchFamily="34" charset="0"/>
              <a:buChar char="•"/>
            </a:pPr>
            <a:r>
              <a:rPr lang="en-US" sz="2400" dirty="0">
                <a:solidFill>
                  <a:schemeClr val="bg1">
                    <a:lumMod val="50000"/>
                  </a:schemeClr>
                </a:solidFill>
              </a:rPr>
              <a:t>Deadlock detection and recovery</a:t>
            </a:r>
          </a:p>
          <a:p>
            <a:pPr marL="742950" lvl="1" indent="-285750">
              <a:buFont typeface="Arial" panose="020B0604020202020204" pitchFamily="34" charset="0"/>
              <a:buChar char="•"/>
            </a:pPr>
            <a:r>
              <a:rPr lang="en-US" sz="2400" dirty="0">
                <a:solidFill>
                  <a:schemeClr val="bg1">
                    <a:lumMod val="50000"/>
                  </a:schemeClr>
                </a:solidFill>
              </a:rPr>
              <a:t>Deadlock avoidance</a:t>
            </a:r>
          </a:p>
          <a:p>
            <a:pPr marL="1200150" lvl="2" indent="-285750">
              <a:buFont typeface="Arial" panose="020B0604020202020204" pitchFamily="34" charset="0"/>
              <a:buChar char="•"/>
            </a:pPr>
            <a:r>
              <a:rPr lang="en-US" sz="2000" dirty="0">
                <a:solidFill>
                  <a:schemeClr val="bg1">
                    <a:lumMod val="50000"/>
                  </a:schemeClr>
                </a:solidFill>
              </a:rPr>
              <a:t>Banker’s algorithm</a:t>
            </a:r>
          </a:p>
          <a:p>
            <a:pPr marL="742950" lvl="1" indent="-285750">
              <a:buFont typeface="Arial" panose="020B0604020202020204" pitchFamily="34" charset="0"/>
              <a:buChar char="•"/>
            </a:pPr>
            <a:r>
              <a:rPr lang="en-US" sz="2400" dirty="0">
                <a:solidFill>
                  <a:schemeClr val="bg1">
                    <a:lumMod val="50000"/>
                  </a:schemeClr>
                </a:solidFill>
              </a:rPr>
              <a:t>Deadlock prevention</a:t>
            </a:r>
          </a:p>
          <a:p>
            <a:pPr lvl="2"/>
            <a:endParaRPr lang="en-US" sz="2000" dirty="0">
              <a:solidFill>
                <a:schemeClr val="bg1">
                  <a:lumMod val="50000"/>
                </a:schemeClr>
              </a:solidFill>
            </a:endParaRPr>
          </a:p>
        </p:txBody>
      </p:sp>
    </p:spTree>
    <p:extLst>
      <p:ext uri="{BB962C8B-B14F-4D97-AF65-F5344CB8AC3E}">
        <p14:creationId xmlns:p14="http://schemas.microsoft.com/office/powerpoint/2010/main" val="403124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fade">
                                      <p:cBhvr>
                                        <p:cTn id="57" dur="500"/>
                                        <p:tgtEl>
                                          <p:spTgt spid="9">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500"/>
                                        <p:tgtEl>
                                          <p:spTgt spid="9">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Effect transition="in" filter="fade">
                                      <p:cBhvr>
                                        <p:cTn id="63" dur="500"/>
                                        <p:tgtEl>
                                          <p:spTgt spid="9">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Effect transition="in" filter="fade">
                                      <p:cBhvr>
                                        <p:cTn id="66" dur="500"/>
                                        <p:tgtEl>
                                          <p:spTgt spid="9">
                                            <p:txEl>
                                              <p:pRg st="12" end="1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3" end="13"/>
                                            </p:txEl>
                                          </p:spTgt>
                                        </p:tgtEl>
                                        <p:attrNameLst>
                                          <p:attrName>style.visibility</p:attrName>
                                        </p:attrNameLst>
                                      </p:cBhvr>
                                      <p:to>
                                        <p:strVal val="visible"/>
                                      </p:to>
                                    </p:set>
                                    <p:animEffect transition="in" filter="fade">
                                      <p:cBhvr>
                                        <p:cTn id="69" dur="500"/>
                                        <p:tgtEl>
                                          <p:spTgt spid="9">
                                            <p:txEl>
                                              <p:pRg st="13" end="1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9">
                                            <p:txEl>
                                              <p:pRg st="14" end="14"/>
                                            </p:txEl>
                                          </p:spTgt>
                                        </p:tgtEl>
                                        <p:attrNameLst>
                                          <p:attrName>style.visibility</p:attrName>
                                        </p:attrNameLst>
                                      </p:cBhvr>
                                      <p:to>
                                        <p:strVal val="visible"/>
                                      </p:to>
                                    </p:set>
                                    <p:animEffect transition="in" filter="fade">
                                      <p:cBhvr>
                                        <p:cTn id="72" dur="500"/>
                                        <p:tgtEl>
                                          <p:spTgt spid="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in Disabling interrupts (Hardware approach)</a:t>
            </a:r>
          </a:p>
        </p:txBody>
      </p:sp>
      <p:sp>
        <p:nvSpPr>
          <p:cNvPr id="3" name="Content Placeholder 2"/>
          <p:cNvSpPr>
            <a:spLocks noGrp="1"/>
          </p:cNvSpPr>
          <p:nvPr>
            <p:ph idx="1"/>
          </p:nvPr>
        </p:nvSpPr>
        <p:spPr/>
        <p:txBody>
          <a:bodyPr/>
          <a:lstStyle/>
          <a:p>
            <a:r>
              <a:rPr lang="en-US" dirty="0"/>
              <a:t>Unattractive or </a:t>
            </a:r>
            <a:r>
              <a:rPr lang="en-US" b="1" dirty="0">
                <a:solidFill>
                  <a:schemeClr val="accent6"/>
                </a:solidFill>
              </a:rPr>
              <a:t>unwise to give user processes the power to turn off interrupts</a:t>
            </a:r>
            <a:r>
              <a:rPr lang="en-US" dirty="0"/>
              <a:t>. </a:t>
            </a:r>
          </a:p>
          <a:p>
            <a:r>
              <a:rPr lang="en-US" dirty="0"/>
              <a:t>What if one of the </a:t>
            </a:r>
            <a:r>
              <a:rPr lang="en-US" b="1" dirty="0">
                <a:solidFill>
                  <a:schemeClr val="accent6"/>
                </a:solidFill>
              </a:rPr>
              <a:t>process</a:t>
            </a:r>
            <a:r>
              <a:rPr lang="en-US" dirty="0"/>
              <a:t> did it (</a:t>
            </a:r>
            <a:r>
              <a:rPr lang="en-US" b="1" dirty="0">
                <a:solidFill>
                  <a:schemeClr val="accent6"/>
                </a:solidFill>
              </a:rPr>
              <a:t>disable interrupt</a:t>
            </a:r>
            <a:r>
              <a:rPr lang="en-US" dirty="0"/>
              <a:t>) and </a:t>
            </a:r>
            <a:r>
              <a:rPr lang="en-US" b="1" dirty="0">
                <a:solidFill>
                  <a:schemeClr val="accent6"/>
                </a:solidFill>
              </a:rPr>
              <a:t>never</a:t>
            </a:r>
            <a:r>
              <a:rPr lang="en-US" dirty="0"/>
              <a:t> turned them on (</a:t>
            </a:r>
            <a:r>
              <a:rPr lang="en-US" b="1" dirty="0">
                <a:solidFill>
                  <a:schemeClr val="accent6"/>
                </a:solidFill>
              </a:rPr>
              <a:t>enable interrupt</a:t>
            </a:r>
            <a:r>
              <a:rPr lang="en-US" dirty="0"/>
              <a:t>) again? That could be the </a:t>
            </a:r>
            <a:r>
              <a:rPr lang="en-US" b="1" dirty="0">
                <a:solidFill>
                  <a:schemeClr val="accent6"/>
                </a:solidFill>
              </a:rPr>
              <a:t>end of the system</a:t>
            </a:r>
            <a:r>
              <a:rPr lang="en-US" dirty="0"/>
              <a:t>. </a:t>
            </a:r>
          </a:p>
          <a:p>
            <a:r>
              <a:rPr lang="en-US" dirty="0"/>
              <a:t>If the </a:t>
            </a:r>
            <a:r>
              <a:rPr lang="en-US" b="1" dirty="0">
                <a:solidFill>
                  <a:schemeClr val="accent6"/>
                </a:solidFill>
              </a:rPr>
              <a:t>system is a multiprocessor</a:t>
            </a:r>
            <a:r>
              <a:rPr lang="en-US" dirty="0"/>
              <a:t>, with two or more CPUs, </a:t>
            </a:r>
            <a:r>
              <a:rPr lang="en-US" b="1" dirty="0">
                <a:solidFill>
                  <a:schemeClr val="accent6"/>
                </a:solidFill>
              </a:rPr>
              <a:t>disabling interrupts affects only the CPU</a:t>
            </a:r>
            <a:r>
              <a:rPr lang="en-US" dirty="0"/>
              <a:t> that executed the disable instruction. The other ones will continue running and can access the shared memory.</a:t>
            </a:r>
          </a:p>
          <a:p>
            <a:endParaRPr lang="en-US" dirty="0"/>
          </a:p>
          <a:p>
            <a:endParaRPr lang="en-US" dirty="0"/>
          </a:p>
          <a:p>
            <a:r>
              <a:rPr lang="en-US" dirty="0"/>
              <a:t>Here, Mutual exclusion and Progress is achieved but there is no guarantee of bounded waiting.</a:t>
            </a:r>
          </a:p>
        </p:txBody>
      </p:sp>
    </p:spTree>
    <p:extLst>
      <p:ext uri="{BB962C8B-B14F-4D97-AF65-F5344CB8AC3E}">
        <p14:creationId xmlns:p14="http://schemas.microsoft.com/office/powerpoint/2010/main" val="6677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Shared lock variable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(Software approach)</a:t>
            </a:r>
          </a:p>
        </p:txBody>
      </p:sp>
      <p:sp>
        <p:nvSpPr>
          <p:cNvPr id="5" name="Text Placeholder 4"/>
          <p:cNvSpPr>
            <a:spLocks noGrp="1"/>
          </p:cNvSpPr>
          <p:nvPr>
            <p:ph type="body" idx="1"/>
          </p:nvPr>
        </p:nvSpPr>
        <p:spPr/>
        <p:txBody>
          <a:bodyPr/>
          <a:lstStyle/>
          <a:p>
            <a:r>
              <a:rPr lang="en-US" dirty="0"/>
              <a:t>Section – 2.2</a:t>
            </a:r>
          </a:p>
          <a:p>
            <a:endParaRPr lang="en-US" dirty="0"/>
          </a:p>
        </p:txBody>
      </p:sp>
    </p:spTree>
    <p:extLst>
      <p:ext uri="{BB962C8B-B14F-4D97-AF65-F5344CB8AC3E}">
        <p14:creationId xmlns:p14="http://schemas.microsoft.com/office/powerpoint/2010/main" val="1731813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lock variable (Software approach)</a:t>
            </a:r>
          </a:p>
        </p:txBody>
      </p:sp>
      <p:sp>
        <p:nvSpPr>
          <p:cNvPr id="3" name="Content Placeholder 2"/>
          <p:cNvSpPr>
            <a:spLocks noGrp="1"/>
          </p:cNvSpPr>
          <p:nvPr>
            <p:ph idx="1"/>
          </p:nvPr>
        </p:nvSpPr>
        <p:spPr/>
        <p:txBody>
          <a:bodyPr/>
          <a:lstStyle/>
          <a:p>
            <a:r>
              <a:rPr lang="en-US" dirty="0"/>
              <a:t>A shared variable lock </a:t>
            </a:r>
            <a:r>
              <a:rPr lang="en-US" b="1" dirty="0">
                <a:solidFill>
                  <a:schemeClr val="accent6"/>
                </a:solidFill>
              </a:rPr>
              <a:t>having value 0 or 1</a:t>
            </a:r>
            <a:r>
              <a:rPr lang="en-US" dirty="0"/>
              <a:t>.</a:t>
            </a:r>
          </a:p>
          <a:p>
            <a:pPr lvl="1"/>
            <a:r>
              <a:rPr lang="en-US" b="1" dirty="0">
                <a:solidFill>
                  <a:schemeClr val="accent6"/>
                </a:solidFill>
              </a:rPr>
              <a:t>Lock value = 0 </a:t>
            </a:r>
            <a:r>
              <a:rPr lang="en-US" dirty="0"/>
              <a:t>means the critical section is </a:t>
            </a:r>
            <a:r>
              <a:rPr lang="en-US" b="1" dirty="0">
                <a:solidFill>
                  <a:schemeClr val="accent6"/>
                </a:solidFill>
              </a:rPr>
              <a:t>currently vacant </a:t>
            </a:r>
            <a:r>
              <a:rPr lang="en-US" dirty="0"/>
              <a:t>and no process is present inside it.</a:t>
            </a:r>
          </a:p>
          <a:p>
            <a:pPr lvl="1"/>
            <a:r>
              <a:rPr lang="en-US" b="1" dirty="0">
                <a:solidFill>
                  <a:schemeClr val="accent6"/>
                </a:solidFill>
              </a:rPr>
              <a:t>Lock value = 1 </a:t>
            </a:r>
            <a:r>
              <a:rPr lang="en-US" dirty="0"/>
              <a:t>means the critical section is </a:t>
            </a:r>
            <a:r>
              <a:rPr lang="en-US" b="1" dirty="0">
                <a:solidFill>
                  <a:schemeClr val="accent6"/>
                </a:solidFill>
              </a:rPr>
              <a:t>currently occupied </a:t>
            </a:r>
            <a:r>
              <a:rPr lang="en-US" dirty="0"/>
              <a:t>and a process is present inside it.</a:t>
            </a:r>
          </a:p>
          <a:p>
            <a:r>
              <a:rPr lang="en-US" dirty="0"/>
              <a:t>Before entering into critical region a process checks a shared variable lock’s value.</a:t>
            </a:r>
          </a:p>
          <a:p>
            <a:pPr lvl="1"/>
            <a:r>
              <a:rPr lang="en-US" b="1" dirty="0">
                <a:solidFill>
                  <a:schemeClr val="accent6"/>
                </a:solidFill>
              </a:rPr>
              <a:t>If the value of lock is 0 then set it to 1 </a:t>
            </a:r>
            <a:r>
              <a:rPr lang="en-US" dirty="0"/>
              <a:t>before entering the critical section and </a:t>
            </a:r>
            <a:r>
              <a:rPr lang="en-US" b="1" dirty="0">
                <a:solidFill>
                  <a:schemeClr val="accent6"/>
                </a:solidFill>
              </a:rPr>
              <a:t>enters into critical section </a:t>
            </a:r>
            <a:r>
              <a:rPr lang="en-US" dirty="0"/>
              <a:t>and </a:t>
            </a:r>
            <a:r>
              <a:rPr lang="en-US" b="1" dirty="0">
                <a:solidFill>
                  <a:schemeClr val="accent6"/>
                </a:solidFill>
              </a:rPr>
              <a:t>set it to 0 </a:t>
            </a:r>
            <a:r>
              <a:rPr lang="en-US" dirty="0"/>
              <a:t>immediately after leaving the critical section. </a:t>
            </a:r>
          </a:p>
          <a:p>
            <a:pPr lvl="1"/>
            <a:r>
              <a:rPr lang="en-US" b="1" dirty="0">
                <a:solidFill>
                  <a:schemeClr val="accent6"/>
                </a:solidFill>
              </a:rPr>
              <a:t>If the value of lock is 1 then wait until it becomes 0 </a:t>
            </a:r>
            <a:r>
              <a:rPr lang="en-US" dirty="0"/>
              <a:t>by some other process which is in critical section.</a:t>
            </a:r>
          </a:p>
        </p:txBody>
      </p:sp>
    </p:spTree>
    <p:extLst>
      <p:ext uri="{BB962C8B-B14F-4D97-AF65-F5344CB8AC3E}">
        <p14:creationId xmlns:p14="http://schemas.microsoft.com/office/powerpoint/2010/main" val="15604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lock variable (Software approach)</a:t>
            </a:r>
          </a:p>
        </p:txBody>
      </p:sp>
      <p:sp>
        <p:nvSpPr>
          <p:cNvPr id="3" name="Content Placeholder 2"/>
          <p:cNvSpPr>
            <a:spLocks noGrp="1"/>
          </p:cNvSpPr>
          <p:nvPr>
            <p:ph idx="1"/>
          </p:nvPr>
        </p:nvSpPr>
        <p:spPr/>
        <p:txBody>
          <a:bodyPr/>
          <a:lstStyle/>
          <a:p>
            <a:r>
              <a:rPr lang="en-US" dirty="0"/>
              <a:t>while (true)</a:t>
            </a:r>
          </a:p>
          <a:p>
            <a:pPr marL="0" indent="0">
              <a:buNone/>
            </a:pPr>
            <a:r>
              <a:rPr lang="en-US" dirty="0"/>
              <a:t>	{	 &lt; set shared variable to 1 &gt;;</a:t>
            </a:r>
          </a:p>
          <a:p>
            <a:pPr marL="0" indent="0">
              <a:buNone/>
            </a:pPr>
            <a:r>
              <a:rPr lang="en-US" dirty="0"/>
              <a:t>		&lt; critical section &gt;;</a:t>
            </a:r>
          </a:p>
          <a:p>
            <a:pPr marL="0" indent="0">
              <a:buNone/>
            </a:pPr>
            <a:r>
              <a:rPr lang="en-US" dirty="0"/>
              <a:t>		&lt; set shared variable to 0 &gt;;</a:t>
            </a:r>
          </a:p>
          <a:p>
            <a:pPr marL="0" indent="0">
              <a:buNone/>
            </a:pPr>
            <a:r>
              <a:rPr lang="en-US" dirty="0"/>
              <a:t>		&lt; remainder section &gt;;     </a:t>
            </a:r>
          </a:p>
          <a:p>
            <a:pPr marL="0" indent="0">
              <a:buNone/>
            </a:pPr>
            <a:r>
              <a:rPr lang="en-US" dirty="0"/>
              <a:t>	}</a:t>
            </a:r>
          </a:p>
        </p:txBody>
      </p:sp>
      <p:cxnSp>
        <p:nvCxnSpPr>
          <p:cNvPr id="4" name="Straight Connector 3"/>
          <p:cNvCxnSpPr/>
          <p:nvPr/>
        </p:nvCxnSpPr>
        <p:spPr>
          <a:xfrm>
            <a:off x="2747679" y="5172636"/>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2747679" y="6010836"/>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3590641" y="494403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3596114" y="5110833"/>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6485962" y="4932313"/>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8238562" y="4905017"/>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0" name="TextBox 9"/>
          <p:cNvSpPr txBox="1"/>
          <p:nvPr/>
        </p:nvSpPr>
        <p:spPr>
          <a:xfrm>
            <a:off x="3363140" y="6225071"/>
            <a:ext cx="457200" cy="369332"/>
          </a:xfrm>
          <a:prstGeom prst="rect">
            <a:avLst/>
          </a:prstGeom>
          <a:noFill/>
        </p:spPr>
        <p:txBody>
          <a:bodyPr wrap="square" rtlCol="0">
            <a:spAutoFit/>
          </a:bodyPr>
          <a:lstStyle/>
          <a:p>
            <a:pPr algn="ctr"/>
            <a:r>
              <a:rPr lang="en-US" dirty="0">
                <a:solidFill>
                  <a:prstClr val="black"/>
                </a:solidFill>
                <a:latin typeface="+mj-lt"/>
              </a:rPr>
              <a:t>T1</a:t>
            </a:r>
          </a:p>
        </p:txBody>
      </p:sp>
      <p:sp>
        <p:nvSpPr>
          <p:cNvPr id="11" name="TextBox 10"/>
          <p:cNvSpPr txBox="1"/>
          <p:nvPr/>
        </p:nvSpPr>
        <p:spPr>
          <a:xfrm>
            <a:off x="6257361" y="6225071"/>
            <a:ext cx="457200" cy="369332"/>
          </a:xfrm>
          <a:prstGeom prst="rect">
            <a:avLst/>
          </a:prstGeom>
          <a:noFill/>
        </p:spPr>
        <p:txBody>
          <a:bodyPr wrap="square" rtlCol="0">
            <a:spAutoFit/>
          </a:bodyPr>
          <a:lstStyle/>
          <a:p>
            <a:pPr algn="ctr"/>
            <a:r>
              <a:rPr lang="en-US" dirty="0">
                <a:solidFill>
                  <a:prstClr val="black"/>
                </a:solidFill>
                <a:latin typeface="+mj-lt"/>
              </a:rPr>
              <a:t>T3</a:t>
            </a:r>
          </a:p>
        </p:txBody>
      </p:sp>
      <p:sp>
        <p:nvSpPr>
          <p:cNvPr id="12" name="TextBox 11"/>
          <p:cNvSpPr txBox="1"/>
          <p:nvPr/>
        </p:nvSpPr>
        <p:spPr>
          <a:xfrm>
            <a:off x="8009962" y="6225071"/>
            <a:ext cx="457200" cy="369332"/>
          </a:xfrm>
          <a:prstGeom prst="rect">
            <a:avLst/>
          </a:prstGeom>
          <a:noFill/>
        </p:spPr>
        <p:txBody>
          <a:bodyPr wrap="square" rtlCol="0">
            <a:spAutoFit/>
          </a:bodyPr>
          <a:lstStyle/>
          <a:p>
            <a:pPr algn="ctr"/>
            <a:r>
              <a:rPr lang="en-US" dirty="0">
                <a:solidFill>
                  <a:prstClr val="black"/>
                </a:solidFill>
                <a:latin typeface="+mj-lt"/>
              </a:rPr>
              <a:t>T4</a:t>
            </a:r>
          </a:p>
        </p:txBody>
      </p:sp>
      <p:sp>
        <p:nvSpPr>
          <p:cNvPr id="13" name="TextBox 12"/>
          <p:cNvSpPr txBox="1"/>
          <p:nvPr/>
        </p:nvSpPr>
        <p:spPr>
          <a:xfrm>
            <a:off x="1642779" y="4997021"/>
            <a:ext cx="1104900" cy="377321"/>
          </a:xfrm>
          <a:prstGeom prst="rect">
            <a:avLst/>
          </a:prstGeom>
          <a:noFill/>
        </p:spPr>
        <p:txBody>
          <a:bodyPr wrap="square" rtlCol="0">
            <a:spAutoFit/>
          </a:bodyPr>
          <a:lstStyle/>
          <a:p>
            <a:r>
              <a:rPr lang="en-US" dirty="0">
                <a:solidFill>
                  <a:prstClr val="black"/>
                </a:solidFill>
                <a:latin typeface="+mj-lt"/>
              </a:rPr>
              <a:t>Process A</a:t>
            </a:r>
          </a:p>
        </p:txBody>
      </p:sp>
      <p:sp>
        <p:nvSpPr>
          <p:cNvPr id="14" name="TextBox 13"/>
          <p:cNvSpPr txBox="1"/>
          <p:nvPr/>
        </p:nvSpPr>
        <p:spPr>
          <a:xfrm>
            <a:off x="1637306" y="5823096"/>
            <a:ext cx="1104900" cy="377321"/>
          </a:xfrm>
          <a:prstGeom prst="rect">
            <a:avLst/>
          </a:prstGeom>
          <a:noFill/>
        </p:spPr>
        <p:txBody>
          <a:bodyPr wrap="square" rtlCol="0">
            <a:spAutoFit/>
          </a:bodyPr>
          <a:lstStyle/>
          <a:p>
            <a:r>
              <a:rPr lang="en-US" dirty="0">
                <a:solidFill>
                  <a:prstClr val="black"/>
                </a:solidFill>
                <a:latin typeface="+mj-lt"/>
              </a:rPr>
              <a:t>Process B</a:t>
            </a:r>
          </a:p>
        </p:txBody>
      </p:sp>
      <p:sp>
        <p:nvSpPr>
          <p:cNvPr id="15" name="Rectangle 14"/>
          <p:cNvSpPr/>
          <p:nvPr/>
        </p:nvSpPr>
        <p:spPr>
          <a:xfrm>
            <a:off x="6490725" y="5928648"/>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Rounded Rectangular Callout 15"/>
          <p:cNvSpPr/>
          <p:nvPr/>
        </p:nvSpPr>
        <p:spPr>
          <a:xfrm>
            <a:off x="3009338" y="419734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lvl="0" algn="ctr"/>
            <a:r>
              <a:rPr lang="en-IN" kern="0" dirty="0">
                <a:solidFill>
                  <a:prstClr val="white"/>
                </a:solidFill>
                <a:latin typeface="+mj-lt"/>
              </a:rPr>
              <a:t>&lt; set lock to 1 &gt;</a:t>
            </a:r>
            <a:endParaRPr kumimoji="0" lang="en-IN" sz="1800" b="0" i="0" u="none" strike="noStrike" kern="0" cap="none" spc="0" normalizeH="0" baseline="0" noProof="0" dirty="0">
              <a:ln>
                <a:noFill/>
              </a:ln>
              <a:solidFill>
                <a:prstClr val="white"/>
              </a:solidFill>
              <a:effectLst/>
              <a:uLnTx/>
              <a:uFillTx/>
              <a:latin typeface="+mj-lt"/>
              <a:ea typeface="+mn-ea"/>
              <a:cs typeface="+mn-cs"/>
            </a:endParaRPr>
          </a:p>
        </p:txBody>
      </p:sp>
      <p:sp>
        <p:nvSpPr>
          <p:cNvPr id="17" name="Rounded Rectangular Callout 16"/>
          <p:cNvSpPr/>
          <p:nvPr/>
        </p:nvSpPr>
        <p:spPr>
          <a:xfrm>
            <a:off x="5904938" y="4195352"/>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lvl="0" algn="ctr"/>
            <a:r>
              <a:rPr lang="en-IN" kern="0" dirty="0">
                <a:solidFill>
                  <a:prstClr val="white"/>
                </a:solidFill>
                <a:latin typeface="+mj-lt"/>
              </a:rPr>
              <a:t>&lt; set lock to 0 &gt;</a:t>
            </a:r>
            <a:endParaRPr kumimoji="0" lang="en-IN" sz="1800" b="0" i="0" u="none" strike="noStrike" kern="0" cap="none" spc="0" normalizeH="0" baseline="0" noProof="0" dirty="0">
              <a:ln>
                <a:noFill/>
              </a:ln>
              <a:solidFill>
                <a:prstClr val="white"/>
              </a:solidFill>
              <a:effectLst/>
              <a:uLnTx/>
              <a:uFillTx/>
              <a:latin typeface="+mj-lt"/>
              <a:ea typeface="+mn-ea"/>
              <a:cs typeface="+mn-cs"/>
            </a:endParaRPr>
          </a:p>
        </p:txBody>
      </p:sp>
      <p:sp>
        <p:nvSpPr>
          <p:cNvPr id="18" name="Rounded Rectangular Callout 17"/>
          <p:cNvSpPr/>
          <p:nvPr/>
        </p:nvSpPr>
        <p:spPr>
          <a:xfrm>
            <a:off x="4338076" y="3990823"/>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critical section &gt;</a:t>
            </a:r>
          </a:p>
        </p:txBody>
      </p:sp>
      <p:sp>
        <p:nvSpPr>
          <p:cNvPr id="19" name="Right Brace 18"/>
          <p:cNvSpPr/>
          <p:nvPr/>
        </p:nvSpPr>
        <p:spPr>
          <a:xfrm rot="16200000">
            <a:off x="4889219" y="3511426"/>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Rounded Rectangular Callout 19"/>
          <p:cNvSpPr/>
          <p:nvPr/>
        </p:nvSpPr>
        <p:spPr>
          <a:xfrm>
            <a:off x="7075389" y="4012685"/>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remainder section &gt;</a:t>
            </a:r>
          </a:p>
        </p:txBody>
      </p:sp>
      <p:sp>
        <p:nvSpPr>
          <p:cNvPr id="21" name="Right Brace 20"/>
          <p:cNvSpPr/>
          <p:nvPr/>
        </p:nvSpPr>
        <p:spPr>
          <a:xfrm rot="16200000">
            <a:off x="7798950" y="3535233"/>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20336" t="5503" r="20336"/>
          <a:stretch/>
        </p:blipFill>
        <p:spPr>
          <a:xfrm>
            <a:off x="6257361" y="3403469"/>
            <a:ext cx="452045" cy="720000"/>
          </a:xfrm>
          <a:prstGeom prst="rect">
            <a:avLst/>
          </a:prstGeom>
        </p:spPr>
      </p:pic>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21525" t="5503" r="22330" b="3406"/>
          <a:stretch/>
        </p:blipFill>
        <p:spPr>
          <a:xfrm>
            <a:off x="3377642" y="3403470"/>
            <a:ext cx="441325" cy="715999"/>
          </a:xfrm>
          <a:prstGeom prst="rect">
            <a:avLst/>
          </a:prstGeom>
        </p:spPr>
      </p:pic>
      <p:pic>
        <p:nvPicPr>
          <p:cNvPr id="26" name="Picture 25"/>
          <p:cNvPicPr>
            <a:picLocks noChangeAspect="1"/>
          </p:cNvPicPr>
          <p:nvPr/>
        </p:nvPicPr>
        <p:blipFill rotWithShape="1">
          <a:blip r:embed="rId3" cstate="print">
            <a:extLst>
              <a:ext uri="{28A0092B-C50C-407E-A947-70E740481C1C}">
                <a14:useLocalDpi xmlns:a14="http://schemas.microsoft.com/office/drawing/2010/main" val="0"/>
              </a:ext>
            </a:extLst>
          </a:blip>
          <a:srcRect l="21767" t="3877" r="20465" b="3518"/>
          <a:stretch/>
        </p:blipFill>
        <p:spPr>
          <a:xfrm>
            <a:off x="3377642" y="3400853"/>
            <a:ext cx="441325" cy="719995"/>
          </a:xfrm>
          <a:prstGeom prst="rect">
            <a:avLst/>
          </a:prstGeom>
        </p:spPr>
      </p:pic>
      <p:sp>
        <p:nvSpPr>
          <p:cNvPr id="22" name="TextBox 21"/>
          <p:cNvSpPr txBox="1"/>
          <p:nvPr/>
        </p:nvSpPr>
        <p:spPr>
          <a:xfrm>
            <a:off x="5553635" y="846976"/>
            <a:ext cx="6507186" cy="2585323"/>
          </a:xfrm>
          <a:prstGeom prst="rect">
            <a:avLst/>
          </a:prstGeom>
          <a:noFill/>
          <a:ln>
            <a:solidFill>
              <a:schemeClr val="accent6">
                <a:lumMod val="60000"/>
                <a:lumOff val="40000"/>
              </a:schemeClr>
            </a:solidFill>
          </a:ln>
        </p:spPr>
        <p:txBody>
          <a:bodyPr wrap="square" rtlCol="0">
            <a:spAutoFit/>
          </a:bodyPr>
          <a:lstStyle/>
          <a:p>
            <a:r>
              <a:rPr lang="en-US" b="1" dirty="0">
                <a:solidFill>
                  <a:schemeClr val="tx2"/>
                </a:solidFill>
              </a:rPr>
              <a:t>Problem:</a:t>
            </a:r>
          </a:p>
          <a:p>
            <a:pPr marL="285750" indent="-285750">
              <a:buFont typeface="Arial" panose="020B0604020202020204" pitchFamily="34" charset="0"/>
              <a:buChar char="•"/>
            </a:pPr>
            <a:r>
              <a:rPr lang="en-US" dirty="0"/>
              <a:t>If </a:t>
            </a:r>
            <a:r>
              <a:rPr lang="en-US" dirty="0">
                <a:solidFill>
                  <a:schemeClr val="accent6"/>
                </a:solidFill>
              </a:rPr>
              <a:t>process-A sees the value of lock variable 0 and before it can set it to 1 context switch occurs</a:t>
            </a:r>
            <a:r>
              <a:rPr lang="en-US" dirty="0"/>
              <a:t>. </a:t>
            </a:r>
          </a:p>
          <a:p>
            <a:pPr marL="285750" indent="-285750">
              <a:buFont typeface="Arial" panose="020B0604020202020204" pitchFamily="34" charset="0"/>
              <a:buChar char="•"/>
            </a:pPr>
            <a:r>
              <a:rPr lang="en-US" dirty="0"/>
              <a:t>Now </a:t>
            </a:r>
            <a:r>
              <a:rPr lang="en-US" dirty="0">
                <a:solidFill>
                  <a:schemeClr val="accent6"/>
                </a:solidFill>
              </a:rPr>
              <a:t>process-B runs and finds value of lock variable 0</a:t>
            </a:r>
            <a:r>
              <a:rPr lang="en-US" dirty="0"/>
              <a:t>, so </a:t>
            </a:r>
            <a:r>
              <a:rPr lang="en-US" dirty="0">
                <a:solidFill>
                  <a:schemeClr val="accent6"/>
                </a:solidFill>
              </a:rPr>
              <a:t>it sets value to 1, enters critical region</a:t>
            </a:r>
            <a:r>
              <a:rPr lang="en-US" dirty="0"/>
              <a:t>.</a:t>
            </a:r>
          </a:p>
          <a:p>
            <a:pPr marL="285750" indent="-285750">
              <a:buFont typeface="Arial" panose="020B0604020202020204" pitchFamily="34" charset="0"/>
              <a:buChar char="•"/>
            </a:pPr>
            <a:r>
              <a:rPr lang="en-US" dirty="0"/>
              <a:t>At </a:t>
            </a:r>
            <a:r>
              <a:rPr lang="en-US" dirty="0">
                <a:solidFill>
                  <a:schemeClr val="accent6"/>
                </a:solidFill>
              </a:rPr>
              <a:t>some point of time process-A resumes,</a:t>
            </a:r>
            <a:r>
              <a:rPr lang="en-US" dirty="0"/>
              <a:t> </a:t>
            </a:r>
            <a:r>
              <a:rPr lang="en-US" dirty="0">
                <a:solidFill>
                  <a:schemeClr val="accent6"/>
                </a:solidFill>
              </a:rPr>
              <a:t>sets the value of lock variable to 1, enters critical region</a:t>
            </a:r>
            <a:r>
              <a:rPr lang="en-US" dirty="0"/>
              <a:t>. </a:t>
            </a:r>
          </a:p>
          <a:p>
            <a:pPr marL="285750" indent="-285750">
              <a:buFont typeface="Arial" panose="020B0604020202020204" pitchFamily="34" charset="0"/>
              <a:buChar char="•"/>
            </a:pPr>
            <a:r>
              <a:rPr lang="en-US" dirty="0"/>
              <a:t>Now </a:t>
            </a:r>
            <a:r>
              <a:rPr lang="en-US" dirty="0">
                <a:solidFill>
                  <a:schemeClr val="accent6"/>
                </a:solidFill>
              </a:rPr>
              <a:t>two processes are in their critical regions </a:t>
            </a:r>
            <a:r>
              <a:rPr lang="en-US" dirty="0"/>
              <a:t>accessing the same shared memory, which violates the mutual exclusion condition.</a:t>
            </a:r>
          </a:p>
        </p:txBody>
      </p:sp>
    </p:spTree>
    <p:extLst>
      <p:ext uri="{BB962C8B-B14F-4D97-AF65-F5344CB8AC3E}">
        <p14:creationId xmlns:p14="http://schemas.microsoft.com/office/powerpoint/2010/main" val="23014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par>
                                <p:cTn id="53" presetID="63" presetClass="path" presetSubtype="0" accel="50000" decel="50000" fill="hold" nodeType="withEffect">
                                  <p:stCondLst>
                                    <p:cond delay="0"/>
                                  </p:stCondLst>
                                  <p:childTnLst>
                                    <p:animMotion origin="layout" path="M -2.29167E-6 3.7037E-7 L 0.23685 -0.00278 " pathEditMode="relative" rAng="0" ptsTypes="AA">
                                      <p:cBhvr>
                                        <p:cTn id="54" dur="2000" fill="hold"/>
                                        <p:tgtEl>
                                          <p:spTgt spid="26"/>
                                        </p:tgtEl>
                                        <p:attrNameLst>
                                          <p:attrName>ppt_x</p:attrName>
                                          <p:attrName>ppt_y</p:attrName>
                                        </p:attrNameLst>
                                      </p:cBhvr>
                                      <p:rCtr x="11836"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fade">
                                      <p:cBhvr>
                                        <p:cTn id="73" dur="500"/>
                                        <p:tgtEl>
                                          <p:spTgt spid="3">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3">
                                            <p:txEl>
                                              <p:pRg st="5" end="5"/>
                                            </p:txEl>
                                          </p:spTgt>
                                        </p:tgtEl>
                                        <p:attrNameLst>
                                          <p:attrName>style.visibility</p:attrName>
                                        </p:attrNameLst>
                                      </p:cBhvr>
                                      <p:to>
                                        <p:strVal val="visible"/>
                                      </p:to>
                                    </p:set>
                                    <p:animEffect transition="in" filter="fade">
                                      <p:cBhvr>
                                        <p:cTn id="86" dur="500"/>
                                        <p:tgtEl>
                                          <p:spTgt spid="3">
                                            <p:txEl>
                                              <p:pRg st="5" end="5"/>
                                            </p:txEl>
                                          </p:spTgt>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20"/>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par>
                                <p:cTn id="96" presetID="10" presetClass="entr" presetSubtype="0" fill="hold" nodeType="withEffect">
                                  <p:stCondLst>
                                    <p:cond delay="0"/>
                                  </p:stCondLst>
                                  <p:childTnLst>
                                    <p:set>
                                      <p:cBhvr>
                                        <p:cTn id="97" dur="1" fill="hold">
                                          <p:stCondLst>
                                            <p:cond delay="0"/>
                                          </p:stCondLst>
                                        </p:cTn>
                                        <p:tgtEl>
                                          <p:spTgt spid="22">
                                            <p:txEl>
                                              <p:pRg st="0" end="0"/>
                                            </p:txEl>
                                          </p:spTgt>
                                        </p:tgtEl>
                                        <p:attrNameLst>
                                          <p:attrName>style.visibility</p:attrName>
                                        </p:attrNameLst>
                                      </p:cBhvr>
                                      <p:to>
                                        <p:strVal val="visible"/>
                                      </p:to>
                                    </p:set>
                                    <p:animEffect transition="in" filter="fade">
                                      <p:cBhvr>
                                        <p:cTn id="98" dur="500"/>
                                        <p:tgtEl>
                                          <p:spTgt spid="22">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2">
                                            <p:txEl>
                                              <p:pRg st="1" end="1"/>
                                            </p:txEl>
                                          </p:spTgt>
                                        </p:tgtEl>
                                        <p:attrNameLst>
                                          <p:attrName>style.visibility</p:attrName>
                                        </p:attrNameLst>
                                      </p:cBhvr>
                                      <p:to>
                                        <p:strVal val="visible"/>
                                      </p:to>
                                    </p:set>
                                    <p:animEffect transition="in" filter="fade">
                                      <p:cBhvr>
                                        <p:cTn id="103" dur="500"/>
                                        <p:tgtEl>
                                          <p:spTgt spid="22">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22">
                                            <p:txEl>
                                              <p:pRg st="2" end="2"/>
                                            </p:txEl>
                                          </p:spTgt>
                                        </p:tgtEl>
                                        <p:attrNameLst>
                                          <p:attrName>style.visibility</p:attrName>
                                        </p:attrNameLst>
                                      </p:cBhvr>
                                      <p:to>
                                        <p:strVal val="visible"/>
                                      </p:to>
                                    </p:set>
                                    <p:animEffect transition="in" filter="fade">
                                      <p:cBhvr>
                                        <p:cTn id="108" dur="500"/>
                                        <p:tgtEl>
                                          <p:spTgt spid="22">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2">
                                            <p:txEl>
                                              <p:pRg st="3" end="3"/>
                                            </p:txEl>
                                          </p:spTgt>
                                        </p:tgtEl>
                                        <p:attrNameLst>
                                          <p:attrName>style.visibility</p:attrName>
                                        </p:attrNameLst>
                                      </p:cBhvr>
                                      <p:to>
                                        <p:strVal val="visible"/>
                                      </p:to>
                                    </p:set>
                                    <p:animEffect transition="in" filter="fade">
                                      <p:cBhvr>
                                        <p:cTn id="113" dur="500"/>
                                        <p:tgtEl>
                                          <p:spTgt spid="22">
                                            <p:txEl>
                                              <p:pRg st="3" end="3"/>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2">
                                            <p:txEl>
                                              <p:pRg st="4" end="4"/>
                                            </p:txEl>
                                          </p:spTgt>
                                        </p:tgtEl>
                                        <p:attrNameLst>
                                          <p:attrName>style.visibility</p:attrName>
                                        </p:attrNameLst>
                                      </p:cBhvr>
                                      <p:to>
                                        <p:strVal val="visible"/>
                                      </p:to>
                                    </p:set>
                                    <p:animEffect transition="in" filter="fade">
                                      <p:cBhvr>
                                        <p:cTn id="118"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lock variable (Software approach)</a:t>
            </a:r>
          </a:p>
        </p:txBody>
      </p:sp>
      <p:sp>
        <p:nvSpPr>
          <p:cNvPr id="3" name="Content Placeholder 2"/>
          <p:cNvSpPr>
            <a:spLocks noGrp="1"/>
          </p:cNvSpPr>
          <p:nvPr>
            <p:ph idx="1"/>
          </p:nvPr>
        </p:nvSpPr>
        <p:spPr>
          <a:xfrm>
            <a:off x="131181" y="863444"/>
            <a:ext cx="6578226" cy="5590565"/>
          </a:xfrm>
        </p:spPr>
        <p:txBody>
          <a:bodyPr/>
          <a:lstStyle/>
          <a:p>
            <a:r>
              <a:rPr lang="en-US" dirty="0"/>
              <a:t>The Lock variable mechanism is a synchronization mechanism that is implemented in a user mode. </a:t>
            </a:r>
          </a:p>
          <a:p>
            <a:r>
              <a:rPr lang="en-US" dirty="0"/>
              <a:t>It is a software procedure.</a:t>
            </a:r>
          </a:p>
          <a:p>
            <a:r>
              <a:rPr lang="en-US" dirty="0"/>
              <a:t>Lock variable is a solution for busy waiting that can be easily applied by more than two processes</a:t>
            </a:r>
          </a:p>
        </p:txBody>
      </p:sp>
      <p:cxnSp>
        <p:nvCxnSpPr>
          <p:cNvPr id="4" name="Straight Connector 3"/>
          <p:cNvCxnSpPr/>
          <p:nvPr/>
        </p:nvCxnSpPr>
        <p:spPr>
          <a:xfrm>
            <a:off x="2747679" y="5172636"/>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2747679" y="6010836"/>
            <a:ext cx="670560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3590641" y="494403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3596114" y="5110833"/>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6485962" y="4932313"/>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8238562" y="4905017"/>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0" name="TextBox 9"/>
          <p:cNvSpPr txBox="1"/>
          <p:nvPr/>
        </p:nvSpPr>
        <p:spPr>
          <a:xfrm>
            <a:off x="3363140" y="6225071"/>
            <a:ext cx="457200" cy="369332"/>
          </a:xfrm>
          <a:prstGeom prst="rect">
            <a:avLst/>
          </a:prstGeom>
          <a:noFill/>
        </p:spPr>
        <p:txBody>
          <a:bodyPr wrap="square" rtlCol="0">
            <a:spAutoFit/>
          </a:bodyPr>
          <a:lstStyle/>
          <a:p>
            <a:pPr algn="ctr"/>
            <a:r>
              <a:rPr lang="en-US" dirty="0">
                <a:solidFill>
                  <a:prstClr val="black"/>
                </a:solidFill>
                <a:latin typeface="+mj-lt"/>
              </a:rPr>
              <a:t>T1</a:t>
            </a:r>
          </a:p>
        </p:txBody>
      </p:sp>
      <p:sp>
        <p:nvSpPr>
          <p:cNvPr id="11" name="TextBox 10"/>
          <p:cNvSpPr txBox="1"/>
          <p:nvPr/>
        </p:nvSpPr>
        <p:spPr>
          <a:xfrm>
            <a:off x="6257361" y="6225071"/>
            <a:ext cx="457200" cy="369332"/>
          </a:xfrm>
          <a:prstGeom prst="rect">
            <a:avLst/>
          </a:prstGeom>
          <a:noFill/>
        </p:spPr>
        <p:txBody>
          <a:bodyPr wrap="square" rtlCol="0">
            <a:spAutoFit/>
          </a:bodyPr>
          <a:lstStyle/>
          <a:p>
            <a:pPr algn="ctr"/>
            <a:r>
              <a:rPr lang="en-US" dirty="0">
                <a:solidFill>
                  <a:prstClr val="black"/>
                </a:solidFill>
                <a:latin typeface="+mj-lt"/>
              </a:rPr>
              <a:t>T3</a:t>
            </a:r>
          </a:p>
        </p:txBody>
      </p:sp>
      <p:sp>
        <p:nvSpPr>
          <p:cNvPr id="12" name="TextBox 11"/>
          <p:cNvSpPr txBox="1"/>
          <p:nvPr/>
        </p:nvSpPr>
        <p:spPr>
          <a:xfrm>
            <a:off x="8009962" y="6225071"/>
            <a:ext cx="457200" cy="369332"/>
          </a:xfrm>
          <a:prstGeom prst="rect">
            <a:avLst/>
          </a:prstGeom>
          <a:noFill/>
        </p:spPr>
        <p:txBody>
          <a:bodyPr wrap="square" rtlCol="0">
            <a:spAutoFit/>
          </a:bodyPr>
          <a:lstStyle/>
          <a:p>
            <a:pPr algn="ctr"/>
            <a:r>
              <a:rPr lang="en-US" dirty="0">
                <a:solidFill>
                  <a:prstClr val="black"/>
                </a:solidFill>
                <a:latin typeface="+mj-lt"/>
              </a:rPr>
              <a:t>T4</a:t>
            </a:r>
          </a:p>
        </p:txBody>
      </p:sp>
      <p:sp>
        <p:nvSpPr>
          <p:cNvPr id="13" name="TextBox 12"/>
          <p:cNvSpPr txBox="1"/>
          <p:nvPr/>
        </p:nvSpPr>
        <p:spPr>
          <a:xfrm>
            <a:off x="1642779" y="4997021"/>
            <a:ext cx="1104900" cy="377321"/>
          </a:xfrm>
          <a:prstGeom prst="rect">
            <a:avLst/>
          </a:prstGeom>
          <a:noFill/>
        </p:spPr>
        <p:txBody>
          <a:bodyPr wrap="square" rtlCol="0">
            <a:spAutoFit/>
          </a:bodyPr>
          <a:lstStyle/>
          <a:p>
            <a:r>
              <a:rPr lang="en-US" dirty="0">
                <a:solidFill>
                  <a:prstClr val="black"/>
                </a:solidFill>
                <a:latin typeface="+mj-lt"/>
              </a:rPr>
              <a:t>Process A</a:t>
            </a:r>
          </a:p>
        </p:txBody>
      </p:sp>
      <p:sp>
        <p:nvSpPr>
          <p:cNvPr id="14" name="TextBox 13"/>
          <p:cNvSpPr txBox="1"/>
          <p:nvPr/>
        </p:nvSpPr>
        <p:spPr>
          <a:xfrm>
            <a:off x="1637306" y="5823096"/>
            <a:ext cx="1104900" cy="377321"/>
          </a:xfrm>
          <a:prstGeom prst="rect">
            <a:avLst/>
          </a:prstGeom>
          <a:noFill/>
        </p:spPr>
        <p:txBody>
          <a:bodyPr wrap="square" rtlCol="0">
            <a:spAutoFit/>
          </a:bodyPr>
          <a:lstStyle/>
          <a:p>
            <a:r>
              <a:rPr lang="en-US" dirty="0">
                <a:solidFill>
                  <a:prstClr val="black"/>
                </a:solidFill>
                <a:latin typeface="+mj-lt"/>
              </a:rPr>
              <a:t>Process B</a:t>
            </a:r>
          </a:p>
        </p:txBody>
      </p:sp>
      <p:sp>
        <p:nvSpPr>
          <p:cNvPr id="15" name="Rectangle 14"/>
          <p:cNvSpPr/>
          <p:nvPr/>
        </p:nvSpPr>
        <p:spPr>
          <a:xfrm>
            <a:off x="6490725" y="5928648"/>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Rounded Rectangular Callout 15"/>
          <p:cNvSpPr/>
          <p:nvPr/>
        </p:nvSpPr>
        <p:spPr>
          <a:xfrm>
            <a:off x="3009338" y="4197348"/>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lvl="0" algn="ctr"/>
            <a:r>
              <a:rPr lang="en-IN" kern="0" dirty="0">
                <a:solidFill>
                  <a:prstClr val="white"/>
                </a:solidFill>
                <a:latin typeface="+mj-lt"/>
              </a:rPr>
              <a:t>&lt; set lock to 1 &gt;</a:t>
            </a:r>
            <a:endParaRPr kumimoji="0" lang="en-IN" sz="1800" b="0" i="0" u="none" strike="noStrike" kern="0" cap="none" spc="0" normalizeH="0" baseline="0" noProof="0" dirty="0">
              <a:ln>
                <a:noFill/>
              </a:ln>
              <a:solidFill>
                <a:prstClr val="white"/>
              </a:solidFill>
              <a:effectLst/>
              <a:uLnTx/>
              <a:uFillTx/>
              <a:latin typeface="+mj-lt"/>
              <a:ea typeface="+mn-ea"/>
              <a:cs typeface="+mn-cs"/>
            </a:endParaRPr>
          </a:p>
        </p:txBody>
      </p:sp>
      <p:sp>
        <p:nvSpPr>
          <p:cNvPr id="17" name="Rounded Rectangular Callout 16"/>
          <p:cNvSpPr/>
          <p:nvPr/>
        </p:nvSpPr>
        <p:spPr>
          <a:xfrm>
            <a:off x="5904938" y="4195352"/>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lvl="0" algn="ctr"/>
            <a:r>
              <a:rPr lang="en-IN" kern="0" dirty="0">
                <a:solidFill>
                  <a:prstClr val="white"/>
                </a:solidFill>
                <a:latin typeface="+mj-lt"/>
              </a:rPr>
              <a:t>&lt; set lock to 0 &gt;</a:t>
            </a:r>
            <a:endParaRPr kumimoji="0" lang="en-IN" sz="1800" b="0" i="0" u="none" strike="noStrike" kern="0" cap="none" spc="0" normalizeH="0" baseline="0" noProof="0" dirty="0">
              <a:ln>
                <a:noFill/>
              </a:ln>
              <a:solidFill>
                <a:prstClr val="white"/>
              </a:solidFill>
              <a:effectLst/>
              <a:uLnTx/>
              <a:uFillTx/>
              <a:latin typeface="+mj-lt"/>
              <a:ea typeface="+mn-ea"/>
              <a:cs typeface="+mn-cs"/>
            </a:endParaRPr>
          </a:p>
        </p:txBody>
      </p:sp>
      <p:sp>
        <p:nvSpPr>
          <p:cNvPr id="18" name="Rounded Rectangular Callout 17"/>
          <p:cNvSpPr/>
          <p:nvPr/>
        </p:nvSpPr>
        <p:spPr>
          <a:xfrm>
            <a:off x="4338076" y="3990823"/>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critical section &gt;</a:t>
            </a:r>
          </a:p>
        </p:txBody>
      </p:sp>
      <p:sp>
        <p:nvSpPr>
          <p:cNvPr id="19" name="Right Brace 18"/>
          <p:cNvSpPr/>
          <p:nvPr/>
        </p:nvSpPr>
        <p:spPr>
          <a:xfrm rot="16200000">
            <a:off x="4889219" y="3511426"/>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Rounded Rectangular Callout 19"/>
          <p:cNvSpPr/>
          <p:nvPr/>
        </p:nvSpPr>
        <p:spPr>
          <a:xfrm>
            <a:off x="7075389" y="4012685"/>
            <a:ext cx="2218204" cy="488393"/>
          </a:xfrm>
          <a:prstGeom prst="wedgeRoundRectCallout">
            <a:avLst>
              <a:gd name="adj1" fmla="val -23512"/>
              <a:gd name="adj2" fmla="val 121008"/>
              <a:gd name="adj3" fmla="val 16667"/>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dirty="0">
                <a:ln>
                  <a:noFill/>
                </a:ln>
                <a:solidFill>
                  <a:prstClr val="white"/>
                </a:solidFill>
                <a:effectLst/>
                <a:uLnTx/>
                <a:uFillTx/>
                <a:latin typeface="+mj-lt"/>
                <a:ea typeface="+mn-ea"/>
                <a:cs typeface="+mn-cs"/>
              </a:rPr>
              <a:t>&lt; remainder section &gt;</a:t>
            </a:r>
          </a:p>
        </p:txBody>
      </p:sp>
      <p:sp>
        <p:nvSpPr>
          <p:cNvPr id="21" name="Right Brace 20"/>
          <p:cNvSpPr/>
          <p:nvPr/>
        </p:nvSpPr>
        <p:spPr>
          <a:xfrm rot="16200000">
            <a:off x="7798950" y="3535233"/>
            <a:ext cx="298602" cy="2894883"/>
          </a:xfrm>
          <a:prstGeom prst="rightBrace">
            <a:avLst>
              <a:gd name="adj1" fmla="val 8333"/>
              <a:gd name="adj2" fmla="val 46052"/>
            </a:avLst>
          </a:prstGeom>
          <a:noFill/>
          <a:ln w="25400" cap="flat" cmpd="sng" algn="ctr">
            <a:solidFill>
              <a:srgbClr val="8064A2"/>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black"/>
              </a:solidFill>
              <a:effectLst/>
              <a:uLnTx/>
              <a:uFillTx/>
              <a:latin typeface="Calibri"/>
              <a:ea typeface="+mn-ea"/>
              <a:cs typeface="+mn-cs"/>
            </a:endParaRPr>
          </a:p>
        </p:txBody>
      </p:sp>
      <p:pic>
        <p:nvPicPr>
          <p:cNvPr id="24" name="Picture 23"/>
          <p:cNvPicPr>
            <a:picLocks noChangeAspect="1"/>
          </p:cNvPicPr>
          <p:nvPr/>
        </p:nvPicPr>
        <p:blipFill rotWithShape="1">
          <a:blip r:embed="rId2" cstate="print">
            <a:extLst>
              <a:ext uri="{28A0092B-C50C-407E-A947-70E740481C1C}">
                <a14:useLocalDpi xmlns:a14="http://schemas.microsoft.com/office/drawing/2010/main" val="0"/>
              </a:ext>
            </a:extLst>
          </a:blip>
          <a:srcRect l="20336" t="5503" r="20336"/>
          <a:stretch/>
        </p:blipFill>
        <p:spPr>
          <a:xfrm>
            <a:off x="6257361" y="3403469"/>
            <a:ext cx="452045" cy="720000"/>
          </a:xfrm>
          <a:prstGeom prst="rect">
            <a:avLst/>
          </a:prstGeom>
        </p:spPr>
      </p:pic>
      <p:pic>
        <p:nvPicPr>
          <p:cNvPr id="25" name="Picture 24"/>
          <p:cNvPicPr>
            <a:picLocks noChangeAspect="1"/>
          </p:cNvPicPr>
          <p:nvPr/>
        </p:nvPicPr>
        <p:blipFill rotWithShape="1">
          <a:blip r:embed="rId2" cstate="print">
            <a:extLst>
              <a:ext uri="{28A0092B-C50C-407E-A947-70E740481C1C}">
                <a14:useLocalDpi xmlns:a14="http://schemas.microsoft.com/office/drawing/2010/main" val="0"/>
              </a:ext>
            </a:extLst>
          </a:blip>
          <a:srcRect l="21525" t="5503" r="22330" b="3406"/>
          <a:stretch/>
        </p:blipFill>
        <p:spPr>
          <a:xfrm>
            <a:off x="3377642" y="3403470"/>
            <a:ext cx="441325" cy="715999"/>
          </a:xfrm>
          <a:prstGeom prst="rect">
            <a:avLst/>
          </a:prstGeom>
        </p:spPr>
      </p:pic>
      <p:pic>
        <p:nvPicPr>
          <p:cNvPr id="26" name="Picture 25"/>
          <p:cNvPicPr>
            <a:picLocks noChangeAspect="1"/>
          </p:cNvPicPr>
          <p:nvPr/>
        </p:nvPicPr>
        <p:blipFill rotWithShape="1">
          <a:blip r:embed="rId3" cstate="print">
            <a:extLst>
              <a:ext uri="{28A0092B-C50C-407E-A947-70E740481C1C}">
                <a14:useLocalDpi xmlns:a14="http://schemas.microsoft.com/office/drawing/2010/main" val="0"/>
              </a:ext>
            </a:extLst>
          </a:blip>
          <a:srcRect l="21767" t="3877" r="20465" b="3518"/>
          <a:stretch/>
        </p:blipFill>
        <p:spPr>
          <a:xfrm>
            <a:off x="3377642" y="3400853"/>
            <a:ext cx="441325" cy="719995"/>
          </a:xfrm>
          <a:prstGeom prst="rect">
            <a:avLst/>
          </a:prstGeom>
        </p:spPr>
      </p:pic>
      <p:sp>
        <p:nvSpPr>
          <p:cNvPr id="22" name="TextBox 21">
            <a:extLst>
              <a:ext uri="{FF2B5EF4-FFF2-40B4-BE49-F238E27FC236}">
                <a16:creationId xmlns:a16="http://schemas.microsoft.com/office/drawing/2014/main" id="{5A769F0A-35B5-8A4E-6736-C688CB6165D5}"/>
              </a:ext>
            </a:extLst>
          </p:cNvPr>
          <p:cNvSpPr txBox="1"/>
          <p:nvPr/>
        </p:nvSpPr>
        <p:spPr>
          <a:xfrm>
            <a:off x="8467162" y="1075588"/>
            <a:ext cx="2894884" cy="2308324"/>
          </a:xfrm>
          <a:prstGeom prst="rect">
            <a:avLst/>
          </a:prstGeom>
          <a:noFill/>
          <a:ln>
            <a:solidFill>
              <a:schemeClr val="tx1"/>
            </a:solidFill>
          </a:ln>
        </p:spPr>
        <p:txBody>
          <a:bodyPr wrap="square" rtlCol="0">
            <a:spAutoFit/>
          </a:bodyPr>
          <a:lstStyle/>
          <a:p>
            <a:r>
              <a:rPr lang="en-US" sz="2400" dirty="0"/>
              <a:t>Entry Section</a:t>
            </a:r>
          </a:p>
          <a:p>
            <a:r>
              <a:rPr lang="en-US" sz="2400" dirty="0"/>
              <a:t>While (lock! = 0);   </a:t>
            </a:r>
          </a:p>
          <a:p>
            <a:r>
              <a:rPr lang="en-US" sz="2400" dirty="0"/>
              <a:t>Lock = 1;  </a:t>
            </a:r>
          </a:p>
          <a:p>
            <a:r>
              <a:rPr lang="en-US" sz="2400" dirty="0"/>
              <a:t>//Critical Section</a:t>
            </a:r>
          </a:p>
          <a:p>
            <a:r>
              <a:rPr lang="en-US" sz="2400" dirty="0"/>
              <a:t>Exit Section  </a:t>
            </a:r>
          </a:p>
          <a:p>
            <a:r>
              <a:rPr lang="en-US" sz="2400" dirty="0"/>
              <a:t>Lock =0; </a:t>
            </a:r>
          </a:p>
        </p:txBody>
      </p:sp>
    </p:spTree>
    <p:extLst>
      <p:ext uri="{BB962C8B-B14F-4D97-AF65-F5344CB8AC3E}">
        <p14:creationId xmlns:p14="http://schemas.microsoft.com/office/powerpoint/2010/main" val="398954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par>
                                <p:cTn id="52" presetID="63" presetClass="path" presetSubtype="0" accel="50000" decel="50000" fill="hold" nodeType="withEffect">
                                  <p:stCondLst>
                                    <p:cond delay="0"/>
                                  </p:stCondLst>
                                  <p:childTnLst>
                                    <p:animMotion origin="layout" path="M -2.29167E-6 3.7037E-7 L 0.23685 -0.00278 " pathEditMode="relative" rAng="0" ptsTypes="AA">
                                      <p:cBhvr>
                                        <p:cTn id="53" dur="2000" fill="hold"/>
                                        <p:tgtEl>
                                          <p:spTgt spid="26"/>
                                        </p:tgtEl>
                                        <p:attrNameLst>
                                          <p:attrName>ppt_x</p:attrName>
                                          <p:attrName>ppt_y</p:attrName>
                                        </p:attrNameLst>
                                      </p:cBhvr>
                                      <p:rCtr x="11836" y="-139"/>
                                    </p:animMotion>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0"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 presetClass="exit" presetSubtype="0" fill="hold" grpId="1" nodeType="withEffect">
                                  <p:stCondLst>
                                    <p:cond delay="0"/>
                                  </p:stCondLst>
                                  <p:childTnLst>
                                    <p:set>
                                      <p:cBhvr>
                                        <p:cTn id="77" dur="1" fill="hold">
                                          <p:stCondLst>
                                            <p:cond delay="0"/>
                                          </p:stCondLst>
                                        </p:cTn>
                                        <p:tgtEl>
                                          <p:spTgt spid="20"/>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Strict alteration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(Software approach)</a:t>
            </a:r>
          </a:p>
        </p:txBody>
      </p:sp>
      <p:sp>
        <p:nvSpPr>
          <p:cNvPr id="5" name="Text Placeholder 4"/>
          <p:cNvSpPr>
            <a:spLocks noGrp="1"/>
          </p:cNvSpPr>
          <p:nvPr>
            <p:ph type="body" idx="1"/>
          </p:nvPr>
        </p:nvSpPr>
        <p:spPr/>
        <p:txBody>
          <a:bodyPr/>
          <a:lstStyle/>
          <a:p>
            <a:r>
              <a:rPr lang="en-US" dirty="0"/>
              <a:t>Section – 2.3</a:t>
            </a:r>
          </a:p>
          <a:p>
            <a:endParaRPr lang="en-US" dirty="0"/>
          </a:p>
        </p:txBody>
      </p:sp>
    </p:spTree>
    <p:extLst>
      <p:ext uri="{BB962C8B-B14F-4D97-AF65-F5344CB8AC3E}">
        <p14:creationId xmlns:p14="http://schemas.microsoft.com/office/powerpoint/2010/main" val="246829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alteration (Software approach)</a:t>
            </a:r>
          </a:p>
        </p:txBody>
      </p:sp>
      <p:sp>
        <p:nvSpPr>
          <p:cNvPr id="3" name="Content Placeholder 2"/>
          <p:cNvSpPr>
            <a:spLocks noGrp="1"/>
          </p:cNvSpPr>
          <p:nvPr>
            <p:ph idx="1"/>
          </p:nvPr>
        </p:nvSpPr>
        <p:spPr/>
        <p:txBody>
          <a:bodyPr/>
          <a:lstStyle/>
          <a:p>
            <a:r>
              <a:rPr lang="en-US" dirty="0"/>
              <a:t>This approach can only be used for </a:t>
            </a:r>
            <a:r>
              <a:rPr lang="en-US" b="1" dirty="0">
                <a:solidFill>
                  <a:schemeClr val="accent6"/>
                </a:solidFill>
              </a:rPr>
              <a:t>only two processes</a:t>
            </a:r>
            <a:r>
              <a:rPr lang="en-US" dirty="0"/>
              <a:t>.</a:t>
            </a:r>
          </a:p>
          <a:p>
            <a:r>
              <a:rPr lang="en-US" dirty="0"/>
              <a:t>They share a variable called </a:t>
            </a:r>
            <a:r>
              <a:rPr lang="en-US" b="1" dirty="0">
                <a:solidFill>
                  <a:schemeClr val="accent6"/>
                </a:solidFill>
              </a:rPr>
              <a:t>turn variable</a:t>
            </a:r>
            <a:r>
              <a:rPr lang="en-US" dirty="0"/>
              <a:t>.</a:t>
            </a:r>
          </a:p>
          <a:p>
            <a:r>
              <a:rPr lang="en-US" b="1" dirty="0">
                <a:solidFill>
                  <a:schemeClr val="accent6"/>
                </a:solidFill>
              </a:rPr>
              <a:t>Integer variable 'turn' keeps track of whose turn is</a:t>
            </a:r>
            <a:r>
              <a:rPr lang="en-US" dirty="0"/>
              <a:t> to enter the critical section.</a:t>
            </a:r>
          </a:p>
          <a:p>
            <a:r>
              <a:rPr lang="en-US" dirty="0"/>
              <a:t>Turn variable is implemented on user mode, and it is a software mechanism. </a:t>
            </a:r>
          </a:p>
          <a:p>
            <a:r>
              <a:rPr lang="en-US" b="1" dirty="0">
                <a:solidFill>
                  <a:schemeClr val="accent6"/>
                </a:solidFill>
              </a:rPr>
              <a:t>Initially turn=0</a:t>
            </a:r>
            <a:r>
              <a:rPr lang="en-US" dirty="0"/>
              <a:t>. </a:t>
            </a:r>
            <a:r>
              <a:rPr lang="en-US" b="1" dirty="0">
                <a:solidFill>
                  <a:schemeClr val="accent6"/>
                </a:solidFill>
              </a:rPr>
              <a:t>Process 0 inspects turn</a:t>
            </a:r>
            <a:r>
              <a:rPr lang="en-US" dirty="0"/>
              <a:t>, finds it to be 0, and </a:t>
            </a:r>
            <a:r>
              <a:rPr lang="en-US" b="1" dirty="0">
                <a:solidFill>
                  <a:schemeClr val="accent6"/>
                </a:solidFill>
              </a:rPr>
              <a:t>enters in its critical section</a:t>
            </a:r>
            <a:r>
              <a:rPr lang="en-US" dirty="0"/>
              <a:t>. </a:t>
            </a:r>
          </a:p>
          <a:p>
            <a:r>
              <a:rPr lang="en-US" b="1" dirty="0">
                <a:solidFill>
                  <a:schemeClr val="accent6"/>
                </a:solidFill>
              </a:rPr>
              <a:t>Process 1 also finds it to be 0 and therefore sits in a loop </a:t>
            </a:r>
            <a:r>
              <a:rPr lang="en-US" dirty="0"/>
              <a:t>continually testing 'turn' to see when it becomes 1. </a:t>
            </a:r>
          </a:p>
          <a:p>
            <a:r>
              <a:rPr lang="en-US" dirty="0"/>
              <a:t>Continuously testing a variable waiting for some event to appear is called the </a:t>
            </a:r>
            <a:r>
              <a:rPr lang="en-US" b="1" dirty="0">
                <a:solidFill>
                  <a:schemeClr val="accent6"/>
                </a:solidFill>
              </a:rPr>
              <a:t>busy waiting</a:t>
            </a:r>
            <a:r>
              <a:rPr lang="en-US" dirty="0"/>
              <a:t>.</a:t>
            </a:r>
          </a:p>
          <a:p>
            <a:r>
              <a:rPr lang="en-US" b="1" dirty="0">
                <a:solidFill>
                  <a:schemeClr val="accent6"/>
                </a:solidFill>
              </a:rPr>
              <a:t>When process 0 exits </a:t>
            </a:r>
            <a:r>
              <a:rPr lang="en-US" dirty="0"/>
              <a:t>from critical region it </a:t>
            </a:r>
            <a:r>
              <a:rPr lang="en-US" b="1" dirty="0">
                <a:solidFill>
                  <a:schemeClr val="accent6"/>
                </a:solidFill>
              </a:rPr>
              <a:t>sets turn to 1 </a:t>
            </a:r>
            <a:r>
              <a:rPr lang="en-US" dirty="0"/>
              <a:t>and now </a:t>
            </a:r>
            <a:r>
              <a:rPr lang="en-US" b="1" dirty="0">
                <a:solidFill>
                  <a:schemeClr val="accent6"/>
                </a:solidFill>
              </a:rPr>
              <a:t>process 1 can find it to be 1 and enters in to critical region</a:t>
            </a:r>
            <a:r>
              <a:rPr lang="en-US" dirty="0"/>
              <a:t>.</a:t>
            </a:r>
          </a:p>
          <a:p>
            <a:r>
              <a:rPr lang="en-US" dirty="0"/>
              <a:t>In this way, </a:t>
            </a:r>
            <a:r>
              <a:rPr lang="en-US" b="1" dirty="0">
                <a:solidFill>
                  <a:schemeClr val="accent6"/>
                </a:solidFill>
              </a:rPr>
              <a:t>both the processes get alternate turn </a:t>
            </a:r>
            <a:r>
              <a:rPr lang="en-US" dirty="0"/>
              <a:t>to enter in critical region.</a:t>
            </a:r>
          </a:p>
        </p:txBody>
      </p:sp>
    </p:spTree>
    <p:extLst>
      <p:ext uri="{BB962C8B-B14F-4D97-AF65-F5344CB8AC3E}">
        <p14:creationId xmlns:p14="http://schemas.microsoft.com/office/powerpoint/2010/main" val="160697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 alteration (Software approach)</a:t>
            </a:r>
          </a:p>
        </p:txBody>
      </p:sp>
      <p:sp>
        <p:nvSpPr>
          <p:cNvPr id="5" name="Content Placeholder 4">
            <a:extLst>
              <a:ext uri="{FF2B5EF4-FFF2-40B4-BE49-F238E27FC236}">
                <a16:creationId xmlns:a16="http://schemas.microsoft.com/office/drawing/2014/main" id="{2C512084-40DB-FFC5-028A-B4D371AA60BC}"/>
              </a:ext>
            </a:extLst>
          </p:cNvPr>
          <p:cNvSpPr>
            <a:spLocks noGrp="1"/>
          </p:cNvSpPr>
          <p:nvPr>
            <p:ph idx="1"/>
          </p:nvPr>
        </p:nvSpPr>
        <p:spPr/>
        <p:txBody>
          <a:bodyPr/>
          <a:lstStyle/>
          <a:p>
            <a:r>
              <a:rPr lang="en-US" dirty="0"/>
              <a:t>This approach can only be used for only two processes.</a:t>
            </a:r>
          </a:p>
          <a:p>
            <a:pPr lvl="1"/>
            <a:r>
              <a:rPr lang="en-US" dirty="0"/>
              <a:t>In general, let the two processes be P0 and P1. They share a variable called turn variable.</a:t>
            </a:r>
          </a:p>
        </p:txBody>
      </p:sp>
      <p:cxnSp>
        <p:nvCxnSpPr>
          <p:cNvPr id="42" name="Straight Connector 41"/>
          <p:cNvCxnSpPr/>
          <p:nvPr/>
        </p:nvCxnSpPr>
        <p:spPr>
          <a:xfrm flipV="1">
            <a:off x="1483398" y="5107160"/>
            <a:ext cx="7238824"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43" name="Straight Connector 42"/>
          <p:cNvCxnSpPr/>
          <p:nvPr/>
        </p:nvCxnSpPr>
        <p:spPr>
          <a:xfrm>
            <a:off x="1483398" y="5975517"/>
            <a:ext cx="7238824"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44" name="Straight Connector 43"/>
          <p:cNvCxnSpPr/>
          <p:nvPr/>
        </p:nvCxnSpPr>
        <p:spPr>
          <a:xfrm>
            <a:off x="1828801" y="487060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5" name="Rectangle 44"/>
          <p:cNvSpPr/>
          <p:nvPr/>
        </p:nvSpPr>
        <p:spPr>
          <a:xfrm>
            <a:off x="1834274" y="5052706"/>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46" name="Straight Connector 45"/>
          <p:cNvCxnSpPr/>
          <p:nvPr/>
        </p:nvCxnSpPr>
        <p:spPr>
          <a:xfrm>
            <a:off x="4727297" y="487060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47" name="Straight Connector 46"/>
          <p:cNvCxnSpPr/>
          <p:nvPr/>
        </p:nvCxnSpPr>
        <p:spPr>
          <a:xfrm>
            <a:off x="6476722" y="487060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48" name="Straight Connector 47"/>
          <p:cNvCxnSpPr/>
          <p:nvPr/>
        </p:nvCxnSpPr>
        <p:spPr>
          <a:xfrm>
            <a:off x="3119439" y="487060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9" name="TextBox 48"/>
          <p:cNvSpPr txBox="1"/>
          <p:nvPr/>
        </p:nvSpPr>
        <p:spPr>
          <a:xfrm>
            <a:off x="1598125" y="6172560"/>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50" name="TextBox 49"/>
          <p:cNvSpPr txBox="1"/>
          <p:nvPr/>
        </p:nvSpPr>
        <p:spPr>
          <a:xfrm>
            <a:off x="2897656" y="6172560"/>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51" name="TextBox 50"/>
          <p:cNvSpPr txBox="1"/>
          <p:nvPr/>
        </p:nvSpPr>
        <p:spPr>
          <a:xfrm>
            <a:off x="4501871" y="6172560"/>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52" name="TextBox 51"/>
          <p:cNvSpPr txBox="1"/>
          <p:nvPr/>
        </p:nvSpPr>
        <p:spPr>
          <a:xfrm>
            <a:off x="6251297" y="6172560"/>
            <a:ext cx="457200" cy="369332"/>
          </a:xfrm>
          <a:prstGeom prst="rect">
            <a:avLst/>
          </a:prstGeom>
          <a:noFill/>
        </p:spPr>
        <p:txBody>
          <a:bodyPr wrap="square" rtlCol="0">
            <a:spAutoFit/>
          </a:bodyPr>
          <a:lstStyle/>
          <a:p>
            <a:pPr algn="ctr"/>
            <a:r>
              <a:rPr lang="en-US" kern="0" dirty="0">
                <a:solidFill>
                  <a:prstClr val="black"/>
                </a:solidFill>
                <a:latin typeface="+mj-lt"/>
              </a:rPr>
              <a:t>T4</a:t>
            </a:r>
          </a:p>
        </p:txBody>
      </p:sp>
      <p:sp>
        <p:nvSpPr>
          <p:cNvPr id="53" name="TextBox 52"/>
          <p:cNvSpPr txBox="1"/>
          <p:nvPr/>
        </p:nvSpPr>
        <p:spPr>
          <a:xfrm>
            <a:off x="408866" y="4934132"/>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54" name="TextBox 53"/>
          <p:cNvSpPr txBox="1"/>
          <p:nvPr/>
        </p:nvSpPr>
        <p:spPr>
          <a:xfrm>
            <a:off x="408866" y="5760207"/>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55" name="TextBox 54"/>
          <p:cNvSpPr txBox="1"/>
          <p:nvPr/>
        </p:nvSpPr>
        <p:spPr>
          <a:xfrm>
            <a:off x="1934308" y="4626227"/>
            <a:ext cx="2531731" cy="369332"/>
          </a:xfrm>
          <a:prstGeom prst="rect">
            <a:avLst/>
          </a:prstGeom>
          <a:noFill/>
        </p:spPr>
        <p:txBody>
          <a:bodyPr wrap="square" rtlCol="0">
            <a:spAutoFit/>
          </a:bodyPr>
          <a:lstStyle/>
          <a:p>
            <a:pPr algn="ctr"/>
            <a:r>
              <a:rPr lang="en-US" kern="0" dirty="0">
                <a:solidFill>
                  <a:prstClr val="black"/>
                </a:solidFill>
                <a:latin typeface="+mj-lt"/>
              </a:rPr>
              <a:t>0 enters in critical region</a:t>
            </a:r>
          </a:p>
        </p:txBody>
      </p:sp>
      <p:cxnSp>
        <p:nvCxnSpPr>
          <p:cNvPr id="56" name="Straight Arrow Connector 55"/>
          <p:cNvCxnSpPr/>
          <p:nvPr/>
        </p:nvCxnSpPr>
        <p:spPr>
          <a:xfrm flipH="1">
            <a:off x="1823936" y="4830335"/>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57" name="TextBox 56"/>
          <p:cNvSpPr txBox="1"/>
          <p:nvPr/>
        </p:nvSpPr>
        <p:spPr>
          <a:xfrm>
            <a:off x="3153057" y="5216016"/>
            <a:ext cx="1452283" cy="646331"/>
          </a:xfrm>
          <a:prstGeom prst="rect">
            <a:avLst/>
          </a:prstGeom>
          <a:noFill/>
        </p:spPr>
        <p:txBody>
          <a:bodyPr wrap="square" rtlCol="0">
            <a:spAutoFit/>
          </a:bodyPr>
          <a:lstStyle/>
          <a:p>
            <a:r>
              <a:rPr lang="en-US" kern="0" dirty="0">
                <a:solidFill>
                  <a:prstClr val="black"/>
                </a:solidFill>
                <a:latin typeface="+mj-lt"/>
              </a:rPr>
              <a:t>1 attempt to enter</a:t>
            </a:r>
          </a:p>
        </p:txBody>
      </p:sp>
      <p:cxnSp>
        <p:nvCxnSpPr>
          <p:cNvPr id="58" name="Straight Arrow Connector 57"/>
          <p:cNvCxnSpPr/>
          <p:nvPr/>
        </p:nvCxnSpPr>
        <p:spPr>
          <a:xfrm flipH="1">
            <a:off x="3124138" y="5758367"/>
            <a:ext cx="155059" cy="177857"/>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59" name="TextBox 58"/>
          <p:cNvSpPr txBox="1"/>
          <p:nvPr/>
        </p:nvSpPr>
        <p:spPr>
          <a:xfrm>
            <a:off x="4931455" y="4626227"/>
            <a:ext cx="2307268" cy="369332"/>
          </a:xfrm>
          <a:prstGeom prst="rect">
            <a:avLst/>
          </a:prstGeom>
          <a:noFill/>
        </p:spPr>
        <p:txBody>
          <a:bodyPr wrap="square" rtlCol="0">
            <a:spAutoFit/>
          </a:bodyPr>
          <a:lstStyle/>
          <a:p>
            <a:pPr algn="ctr"/>
            <a:r>
              <a:rPr lang="en-US" kern="0" dirty="0">
                <a:solidFill>
                  <a:prstClr val="black"/>
                </a:solidFill>
                <a:latin typeface="+mj-lt"/>
              </a:rPr>
              <a:t>0 leaves critical region</a:t>
            </a:r>
          </a:p>
        </p:txBody>
      </p:sp>
      <p:cxnSp>
        <p:nvCxnSpPr>
          <p:cNvPr id="60" name="Straight Arrow Connector 59"/>
          <p:cNvCxnSpPr/>
          <p:nvPr/>
        </p:nvCxnSpPr>
        <p:spPr>
          <a:xfrm flipH="1">
            <a:off x="4733090" y="4890284"/>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61" name="Rectangle 60"/>
          <p:cNvSpPr/>
          <p:nvPr/>
        </p:nvSpPr>
        <p:spPr>
          <a:xfrm>
            <a:off x="4728885" y="5882426"/>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2" name="TextBox 61"/>
          <p:cNvSpPr txBox="1"/>
          <p:nvPr/>
        </p:nvSpPr>
        <p:spPr>
          <a:xfrm>
            <a:off x="4924154" y="5160727"/>
            <a:ext cx="1443317" cy="646331"/>
          </a:xfrm>
          <a:prstGeom prst="rect">
            <a:avLst/>
          </a:prstGeom>
          <a:noFill/>
        </p:spPr>
        <p:txBody>
          <a:bodyPr wrap="square" rtlCol="0">
            <a:spAutoFit/>
          </a:bodyPr>
          <a:lstStyle/>
          <a:p>
            <a:r>
              <a:rPr lang="en-US" kern="0" dirty="0">
                <a:solidFill>
                  <a:prstClr val="black"/>
                </a:solidFill>
                <a:latin typeface="+mj-lt"/>
              </a:rPr>
              <a:t>1 enters in critical region</a:t>
            </a:r>
          </a:p>
        </p:txBody>
      </p:sp>
      <p:cxnSp>
        <p:nvCxnSpPr>
          <p:cNvPr id="63" name="Straight Arrow Connector 62"/>
          <p:cNvCxnSpPr/>
          <p:nvPr/>
        </p:nvCxnSpPr>
        <p:spPr>
          <a:xfrm flipH="1">
            <a:off x="4724121" y="5655080"/>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64" name="TextBox 63"/>
          <p:cNvSpPr txBox="1"/>
          <p:nvPr/>
        </p:nvSpPr>
        <p:spPr>
          <a:xfrm>
            <a:off x="6548716" y="5177570"/>
            <a:ext cx="1469068" cy="646331"/>
          </a:xfrm>
          <a:prstGeom prst="rect">
            <a:avLst/>
          </a:prstGeom>
          <a:noFill/>
        </p:spPr>
        <p:txBody>
          <a:bodyPr wrap="square" rtlCol="0">
            <a:spAutoFit/>
          </a:bodyPr>
          <a:lstStyle/>
          <a:p>
            <a:r>
              <a:rPr lang="en-US" kern="0" dirty="0">
                <a:solidFill>
                  <a:prstClr val="black"/>
                </a:solidFill>
                <a:latin typeface="+mj-lt"/>
              </a:rPr>
              <a:t>1 leaves critical region</a:t>
            </a:r>
          </a:p>
        </p:txBody>
      </p:sp>
      <p:cxnSp>
        <p:nvCxnSpPr>
          <p:cNvPr id="65" name="Straight Arrow Connector 64"/>
          <p:cNvCxnSpPr/>
          <p:nvPr/>
        </p:nvCxnSpPr>
        <p:spPr>
          <a:xfrm flipH="1">
            <a:off x="6479678" y="5730177"/>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66" name="Right Brace 65"/>
          <p:cNvSpPr/>
          <p:nvPr/>
        </p:nvSpPr>
        <p:spPr>
          <a:xfrm rot="5400000">
            <a:off x="3815834" y="5279122"/>
            <a:ext cx="197045" cy="1589836"/>
          </a:xfrm>
          <a:prstGeom prst="rightBrace">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67" name="TextBox 66"/>
          <p:cNvSpPr txBox="1"/>
          <p:nvPr/>
        </p:nvSpPr>
        <p:spPr>
          <a:xfrm>
            <a:off x="3276021" y="6172560"/>
            <a:ext cx="1280160" cy="369332"/>
          </a:xfrm>
          <a:prstGeom prst="rect">
            <a:avLst/>
          </a:prstGeom>
          <a:noFill/>
        </p:spPr>
        <p:txBody>
          <a:bodyPr wrap="square" rtlCol="0">
            <a:spAutoFit/>
          </a:bodyPr>
          <a:lstStyle/>
          <a:p>
            <a:pPr algn="ctr"/>
            <a:r>
              <a:rPr lang="en-US" kern="0" dirty="0">
                <a:solidFill>
                  <a:prstClr val="black"/>
                </a:solidFill>
                <a:latin typeface="+mj-lt"/>
              </a:rPr>
              <a:t>1 Busy Wait</a:t>
            </a:r>
          </a:p>
        </p:txBody>
      </p:sp>
      <p:sp>
        <p:nvSpPr>
          <p:cNvPr id="68" name="TextBox 67"/>
          <p:cNvSpPr txBox="1"/>
          <p:nvPr/>
        </p:nvSpPr>
        <p:spPr>
          <a:xfrm>
            <a:off x="1652152"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69" name="TextBox 68"/>
          <p:cNvSpPr txBox="1"/>
          <p:nvPr/>
        </p:nvSpPr>
        <p:spPr>
          <a:xfrm>
            <a:off x="4571722"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1</a:t>
            </a:r>
          </a:p>
        </p:txBody>
      </p:sp>
      <p:sp>
        <p:nvSpPr>
          <p:cNvPr id="70" name="TextBox 69"/>
          <p:cNvSpPr txBox="1"/>
          <p:nvPr/>
        </p:nvSpPr>
        <p:spPr>
          <a:xfrm>
            <a:off x="6324322"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sp>
        <p:nvSpPr>
          <p:cNvPr id="71" name="TextBox 70"/>
          <p:cNvSpPr txBox="1"/>
          <p:nvPr/>
        </p:nvSpPr>
        <p:spPr>
          <a:xfrm>
            <a:off x="1138516"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72" name="TextBox 71"/>
          <p:cNvSpPr txBox="1"/>
          <p:nvPr/>
        </p:nvSpPr>
        <p:spPr>
          <a:xfrm>
            <a:off x="2971522"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mj-lt"/>
              </a:rPr>
              <a:t>0</a:t>
            </a:r>
          </a:p>
        </p:txBody>
      </p:sp>
      <p:cxnSp>
        <p:nvCxnSpPr>
          <p:cNvPr id="73" name="Straight Connector 72"/>
          <p:cNvCxnSpPr/>
          <p:nvPr/>
        </p:nvCxnSpPr>
        <p:spPr>
          <a:xfrm>
            <a:off x="7691716" y="4870602"/>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4" name="TextBox 73"/>
          <p:cNvSpPr txBox="1"/>
          <p:nvPr/>
        </p:nvSpPr>
        <p:spPr>
          <a:xfrm>
            <a:off x="7920316" y="5220488"/>
            <a:ext cx="1183601" cy="646331"/>
          </a:xfrm>
          <a:prstGeom prst="rect">
            <a:avLst/>
          </a:prstGeom>
          <a:noFill/>
        </p:spPr>
        <p:txBody>
          <a:bodyPr wrap="square" rtlCol="0">
            <a:spAutoFit/>
          </a:bodyPr>
          <a:lstStyle/>
          <a:p>
            <a:r>
              <a:rPr lang="en-US" kern="0" dirty="0">
                <a:solidFill>
                  <a:prstClr val="black"/>
                </a:solidFill>
                <a:latin typeface="+mj-lt"/>
              </a:rPr>
              <a:t>1 attempt to enter</a:t>
            </a:r>
          </a:p>
        </p:txBody>
      </p:sp>
      <p:cxnSp>
        <p:nvCxnSpPr>
          <p:cNvPr id="75" name="Straight Arrow Connector 74"/>
          <p:cNvCxnSpPr/>
          <p:nvPr/>
        </p:nvCxnSpPr>
        <p:spPr>
          <a:xfrm flipH="1">
            <a:off x="7712310" y="5766009"/>
            <a:ext cx="226229" cy="209508"/>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76" name="TextBox 75"/>
          <p:cNvSpPr txBox="1"/>
          <p:nvPr/>
        </p:nvSpPr>
        <p:spPr>
          <a:xfrm>
            <a:off x="7463116" y="6172560"/>
            <a:ext cx="457200" cy="369332"/>
          </a:xfrm>
          <a:prstGeom prst="rect">
            <a:avLst/>
          </a:prstGeom>
          <a:noFill/>
        </p:spPr>
        <p:txBody>
          <a:bodyPr wrap="square" rtlCol="0">
            <a:spAutoFit/>
          </a:bodyPr>
          <a:lstStyle/>
          <a:p>
            <a:pPr algn="ctr"/>
            <a:r>
              <a:rPr lang="en-US" dirty="0">
                <a:solidFill>
                  <a:prstClr val="black"/>
                </a:solidFill>
                <a:latin typeface="+mj-lt"/>
              </a:rPr>
              <a:t>T5</a:t>
            </a:r>
          </a:p>
        </p:txBody>
      </p:sp>
      <p:sp>
        <p:nvSpPr>
          <p:cNvPr id="77" name="TextBox 76"/>
          <p:cNvSpPr txBox="1"/>
          <p:nvPr/>
        </p:nvSpPr>
        <p:spPr>
          <a:xfrm>
            <a:off x="7539316" y="4283737"/>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sp>
        <p:nvSpPr>
          <p:cNvPr id="78" name="Right Brace 77"/>
          <p:cNvSpPr/>
          <p:nvPr/>
        </p:nvSpPr>
        <p:spPr>
          <a:xfrm rot="5400000">
            <a:off x="8418801" y="5333002"/>
            <a:ext cx="197045" cy="1589836"/>
          </a:xfrm>
          <a:prstGeom prst="rightBrace">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79" name="TextBox 78"/>
          <p:cNvSpPr txBox="1"/>
          <p:nvPr/>
        </p:nvSpPr>
        <p:spPr>
          <a:xfrm>
            <a:off x="7875813" y="6226440"/>
            <a:ext cx="1280160" cy="369332"/>
          </a:xfrm>
          <a:prstGeom prst="rect">
            <a:avLst/>
          </a:prstGeom>
          <a:noFill/>
        </p:spPr>
        <p:txBody>
          <a:bodyPr wrap="square" rtlCol="0">
            <a:spAutoFit/>
          </a:bodyPr>
          <a:lstStyle/>
          <a:p>
            <a:pPr algn="ctr"/>
            <a:r>
              <a:rPr lang="en-US" kern="0" dirty="0">
                <a:solidFill>
                  <a:prstClr val="black"/>
                </a:solidFill>
                <a:latin typeface="+mj-lt"/>
              </a:rPr>
              <a:t>1 Busy Wait</a:t>
            </a:r>
          </a:p>
        </p:txBody>
      </p:sp>
      <p:sp>
        <p:nvSpPr>
          <p:cNvPr id="80" name="Rectangle 79"/>
          <p:cNvSpPr/>
          <p:nvPr/>
        </p:nvSpPr>
        <p:spPr>
          <a:xfrm>
            <a:off x="6490094" y="5045064"/>
            <a:ext cx="2240280"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81" name="TextBox 80"/>
          <p:cNvSpPr txBox="1"/>
          <p:nvPr/>
        </p:nvSpPr>
        <p:spPr>
          <a:xfrm>
            <a:off x="335280" y="1599575"/>
            <a:ext cx="4236442" cy="2554545"/>
          </a:xfrm>
          <a:prstGeom prst="rect">
            <a:avLst/>
          </a:prstGeom>
          <a:noFill/>
          <a:ln>
            <a:solidFill>
              <a:schemeClr val="accent6">
                <a:lumMod val="60000"/>
                <a:lumOff val="40000"/>
              </a:schemeClr>
            </a:solidFill>
          </a:ln>
        </p:spPr>
        <p:txBody>
          <a:bodyPr wrap="square" rtlCol="0">
            <a:spAutoFit/>
          </a:bodyPr>
          <a:lstStyle/>
          <a:p>
            <a:r>
              <a:rPr lang="en-US" sz="2000" b="1" dirty="0">
                <a:solidFill>
                  <a:schemeClr val="accent6"/>
                </a:solidFill>
              </a:rPr>
              <a:t>Process 0</a:t>
            </a:r>
          </a:p>
          <a:p>
            <a:r>
              <a:rPr lang="en-US" sz="2000" dirty="0"/>
              <a:t>while (TRUE) </a:t>
            </a:r>
          </a:p>
          <a:p>
            <a:r>
              <a:rPr lang="en-US" sz="2000" dirty="0"/>
              <a:t>{</a:t>
            </a:r>
          </a:p>
          <a:p>
            <a:r>
              <a:rPr lang="en-US" sz="2000" dirty="0"/>
              <a:t>	while (turn != 0) /* loop */ ;</a:t>
            </a:r>
          </a:p>
          <a:p>
            <a:r>
              <a:rPr lang="en-US" sz="2000" dirty="0"/>
              <a:t>	</a:t>
            </a:r>
            <a:r>
              <a:rPr lang="en-US" sz="2000" dirty="0" err="1"/>
              <a:t>critical_region</a:t>
            </a:r>
            <a:r>
              <a:rPr lang="en-US" sz="2000" dirty="0"/>
              <a:t>();</a:t>
            </a:r>
          </a:p>
          <a:p>
            <a:r>
              <a:rPr lang="en-US" sz="2000" dirty="0"/>
              <a:t>	turn = 1;</a:t>
            </a:r>
          </a:p>
          <a:p>
            <a:r>
              <a:rPr lang="en-US" sz="2000" dirty="0"/>
              <a:t>	</a:t>
            </a:r>
            <a:r>
              <a:rPr lang="en-US" sz="2000" dirty="0" err="1"/>
              <a:t>noncritical_region</a:t>
            </a:r>
            <a:r>
              <a:rPr lang="en-US" sz="2000" dirty="0"/>
              <a:t>();</a:t>
            </a:r>
          </a:p>
          <a:p>
            <a:r>
              <a:rPr lang="en-US" sz="2000" dirty="0"/>
              <a:t>}</a:t>
            </a:r>
          </a:p>
        </p:txBody>
      </p:sp>
      <p:sp>
        <p:nvSpPr>
          <p:cNvPr id="82" name="TextBox 81"/>
          <p:cNvSpPr txBox="1"/>
          <p:nvPr/>
        </p:nvSpPr>
        <p:spPr>
          <a:xfrm>
            <a:off x="4611429" y="1599575"/>
            <a:ext cx="4236442" cy="2554545"/>
          </a:xfrm>
          <a:prstGeom prst="rect">
            <a:avLst/>
          </a:prstGeom>
          <a:noFill/>
          <a:ln>
            <a:solidFill>
              <a:schemeClr val="accent6">
                <a:lumMod val="60000"/>
                <a:lumOff val="40000"/>
              </a:schemeClr>
            </a:solidFill>
          </a:ln>
        </p:spPr>
        <p:txBody>
          <a:bodyPr wrap="square" rtlCol="0">
            <a:spAutoFit/>
          </a:bodyPr>
          <a:lstStyle/>
          <a:p>
            <a:r>
              <a:rPr lang="en-US" sz="2000" b="1" dirty="0">
                <a:solidFill>
                  <a:schemeClr val="accent6"/>
                </a:solidFill>
              </a:rPr>
              <a:t>Process 1</a:t>
            </a:r>
          </a:p>
          <a:p>
            <a:r>
              <a:rPr lang="en-US" sz="2000" dirty="0"/>
              <a:t>while (TRUE) </a:t>
            </a:r>
          </a:p>
          <a:p>
            <a:r>
              <a:rPr lang="en-US" sz="2000" dirty="0"/>
              <a:t>{</a:t>
            </a:r>
          </a:p>
          <a:p>
            <a:r>
              <a:rPr lang="en-US" sz="2000" dirty="0"/>
              <a:t>	while (turn != 1) /* loop */ ;</a:t>
            </a:r>
          </a:p>
          <a:p>
            <a:r>
              <a:rPr lang="en-US" sz="2000" dirty="0"/>
              <a:t>	</a:t>
            </a:r>
            <a:r>
              <a:rPr lang="en-US" sz="2000" dirty="0" err="1"/>
              <a:t>critical_region</a:t>
            </a:r>
            <a:r>
              <a:rPr lang="en-US" sz="2000" dirty="0"/>
              <a:t>();</a:t>
            </a:r>
          </a:p>
          <a:p>
            <a:r>
              <a:rPr lang="en-US" sz="2000" dirty="0"/>
              <a:t>	turn = 0;</a:t>
            </a:r>
          </a:p>
          <a:p>
            <a:r>
              <a:rPr lang="en-US" sz="2000" dirty="0"/>
              <a:t>	</a:t>
            </a:r>
            <a:r>
              <a:rPr lang="en-US" sz="2000" dirty="0" err="1"/>
              <a:t>noncritical_region</a:t>
            </a:r>
            <a:r>
              <a:rPr lang="en-US" sz="2000" dirty="0"/>
              <a:t>();</a:t>
            </a:r>
          </a:p>
          <a:p>
            <a:r>
              <a:rPr lang="en-US" sz="2000" dirty="0"/>
              <a:t>}</a:t>
            </a:r>
          </a:p>
        </p:txBody>
      </p:sp>
      <p:sp>
        <p:nvSpPr>
          <p:cNvPr id="8" name="TextBox 7">
            <a:extLst>
              <a:ext uri="{FF2B5EF4-FFF2-40B4-BE49-F238E27FC236}">
                <a16:creationId xmlns:a16="http://schemas.microsoft.com/office/drawing/2014/main" id="{CC342A7E-CFF8-A77E-6B3B-99447400601D}"/>
              </a:ext>
            </a:extLst>
          </p:cNvPr>
          <p:cNvSpPr txBox="1"/>
          <p:nvPr/>
        </p:nvSpPr>
        <p:spPr>
          <a:xfrm>
            <a:off x="9016307" y="1599593"/>
            <a:ext cx="2877178" cy="2339102"/>
          </a:xfrm>
          <a:prstGeom prst="rect">
            <a:avLst/>
          </a:prstGeom>
          <a:noFill/>
          <a:ln>
            <a:solidFill>
              <a:schemeClr val="accent6">
                <a:lumMod val="60000"/>
                <a:lumOff val="40000"/>
              </a:schemeClr>
            </a:solidFill>
          </a:ln>
        </p:spPr>
        <p:txBody>
          <a:bodyPr wrap="square" rtlCol="0">
            <a:spAutoFit/>
          </a:bodyPr>
          <a:lstStyle/>
          <a:p>
            <a:pPr marL="285750" indent="-285750">
              <a:buFont typeface="Arial" panose="020B0604020202020204" pitchFamily="34" charset="0"/>
              <a:buChar char="•"/>
            </a:pPr>
            <a:r>
              <a:rPr lang="en-US" dirty="0"/>
              <a:t>Initially</a:t>
            </a:r>
            <a:r>
              <a:rPr lang="en-US" b="1" dirty="0"/>
              <a:t>, </a:t>
            </a:r>
            <a:r>
              <a:rPr lang="en-US" b="1" dirty="0">
                <a:solidFill>
                  <a:schemeClr val="accent6"/>
                </a:solidFill>
              </a:rPr>
              <a:t>turn value is set to 0.</a:t>
            </a:r>
          </a:p>
          <a:p>
            <a:pPr marL="285750" indent="-285750">
              <a:buFont typeface="Arial" panose="020B0604020202020204" pitchFamily="34" charset="0"/>
              <a:buChar char="•"/>
            </a:pPr>
            <a:r>
              <a:rPr lang="en-US" b="1" dirty="0">
                <a:solidFill>
                  <a:schemeClr val="accent6"/>
                </a:solidFill>
              </a:rPr>
              <a:t>Turn value = 0 </a:t>
            </a:r>
            <a:r>
              <a:rPr lang="en-US" dirty="0"/>
              <a:t>means it is the </a:t>
            </a:r>
            <a:r>
              <a:rPr lang="en-US" b="1" dirty="0">
                <a:solidFill>
                  <a:schemeClr val="accent6"/>
                </a:solidFill>
              </a:rPr>
              <a:t>turn of process P0 </a:t>
            </a:r>
            <a:r>
              <a:rPr lang="en-US" dirty="0"/>
              <a:t>to enter the </a:t>
            </a:r>
            <a:r>
              <a:rPr lang="en-US" b="1" dirty="0">
                <a:solidFill>
                  <a:schemeClr val="accent6"/>
                </a:solidFill>
              </a:rPr>
              <a:t>critical section</a:t>
            </a:r>
            <a:r>
              <a:rPr lang="en-US" dirty="0"/>
              <a:t>.</a:t>
            </a:r>
          </a:p>
          <a:p>
            <a:pPr marL="285750" indent="-285750">
              <a:buFont typeface="Arial" panose="020B0604020202020204" pitchFamily="34" charset="0"/>
              <a:buChar char="•"/>
            </a:pPr>
            <a:r>
              <a:rPr lang="en-US" b="1" dirty="0">
                <a:solidFill>
                  <a:schemeClr val="accent6"/>
                </a:solidFill>
              </a:rPr>
              <a:t>Turn value = 1 </a:t>
            </a:r>
            <a:r>
              <a:rPr lang="en-US" dirty="0"/>
              <a:t>means it is the </a:t>
            </a:r>
            <a:r>
              <a:rPr lang="en-US" b="1" dirty="0">
                <a:solidFill>
                  <a:schemeClr val="accent6"/>
                </a:solidFill>
              </a:rPr>
              <a:t>turn of process P1 </a:t>
            </a:r>
            <a:r>
              <a:rPr lang="en-US" dirty="0"/>
              <a:t>to enter the </a:t>
            </a:r>
            <a:r>
              <a:rPr lang="en-US" b="1" dirty="0">
                <a:solidFill>
                  <a:schemeClr val="accent6"/>
                </a:solidFill>
              </a:rPr>
              <a:t>critical section</a:t>
            </a:r>
            <a:endParaRPr lang="en-US" sz="2000" b="1" dirty="0">
              <a:solidFill>
                <a:schemeClr val="accent6"/>
              </a:solidFill>
            </a:endParaRPr>
          </a:p>
        </p:txBody>
      </p:sp>
    </p:spTree>
    <p:extLst>
      <p:ext uri="{BB962C8B-B14F-4D97-AF65-F5344CB8AC3E}">
        <p14:creationId xmlns:p14="http://schemas.microsoft.com/office/powerpoint/2010/main" val="181699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81"/>
                                        </p:tgtEl>
                                        <p:attrNameLst>
                                          <p:attrName>style.visibility</p:attrName>
                                        </p:attrNameLst>
                                      </p:cBhvr>
                                      <p:to>
                                        <p:strVal val="visible"/>
                                      </p:to>
                                    </p:set>
                                    <p:animEffect transition="in" filter="fade">
                                      <p:cBhvr>
                                        <p:cTn id="147" dur="500"/>
                                        <p:tgtEl>
                                          <p:spTgt spid="81"/>
                                        </p:tgtEl>
                                      </p:cBhvr>
                                    </p:animEffect>
                                  </p:childTnLst>
                                </p:cTn>
                              </p:par>
                              <p:par>
                                <p:cTn id="148" presetID="10" presetClass="entr" presetSubtype="0" fill="hold" nodeType="withEffect">
                                  <p:stCondLst>
                                    <p:cond delay="0"/>
                                  </p:stCondLst>
                                  <p:childTnLst>
                                    <p:set>
                                      <p:cBhvr>
                                        <p:cTn id="149" dur="1" fill="hold">
                                          <p:stCondLst>
                                            <p:cond delay="0"/>
                                          </p:stCondLst>
                                        </p:cTn>
                                        <p:tgtEl>
                                          <p:spTgt spid="81">
                                            <p:txEl>
                                              <p:pRg st="0" end="0"/>
                                            </p:txEl>
                                          </p:spTgt>
                                        </p:tgtEl>
                                        <p:attrNameLst>
                                          <p:attrName>style.visibility</p:attrName>
                                        </p:attrNameLst>
                                      </p:cBhvr>
                                      <p:to>
                                        <p:strVal val="visible"/>
                                      </p:to>
                                    </p:set>
                                    <p:animEffect transition="in" filter="fade">
                                      <p:cBhvr>
                                        <p:cTn id="150" dur="500"/>
                                        <p:tgtEl>
                                          <p:spTgt spid="81">
                                            <p:txEl>
                                              <p:pRg st="0" end="0"/>
                                            </p:txEl>
                                          </p:spTgt>
                                        </p:tgtEl>
                                      </p:cBhvr>
                                    </p:animEffect>
                                  </p:childTnLst>
                                </p:cTn>
                              </p:par>
                              <p:par>
                                <p:cTn id="151" presetID="10" presetClass="entr" presetSubtype="0" fill="hold" nodeType="withEffect">
                                  <p:stCondLst>
                                    <p:cond delay="0"/>
                                  </p:stCondLst>
                                  <p:childTnLst>
                                    <p:set>
                                      <p:cBhvr>
                                        <p:cTn id="152" dur="1" fill="hold">
                                          <p:stCondLst>
                                            <p:cond delay="0"/>
                                          </p:stCondLst>
                                        </p:cTn>
                                        <p:tgtEl>
                                          <p:spTgt spid="81">
                                            <p:txEl>
                                              <p:pRg st="1" end="1"/>
                                            </p:txEl>
                                          </p:spTgt>
                                        </p:tgtEl>
                                        <p:attrNameLst>
                                          <p:attrName>style.visibility</p:attrName>
                                        </p:attrNameLst>
                                      </p:cBhvr>
                                      <p:to>
                                        <p:strVal val="visible"/>
                                      </p:to>
                                    </p:set>
                                    <p:animEffect transition="in" filter="fade">
                                      <p:cBhvr>
                                        <p:cTn id="153" dur="500"/>
                                        <p:tgtEl>
                                          <p:spTgt spid="81">
                                            <p:txEl>
                                              <p:pRg st="1" end="1"/>
                                            </p:txEl>
                                          </p:spTgt>
                                        </p:tgtEl>
                                      </p:cBhvr>
                                    </p:animEffect>
                                  </p:childTnLst>
                                </p:cTn>
                              </p:par>
                              <p:par>
                                <p:cTn id="154" presetID="10" presetClass="entr" presetSubtype="0" fill="hold" nodeType="withEffect">
                                  <p:stCondLst>
                                    <p:cond delay="0"/>
                                  </p:stCondLst>
                                  <p:childTnLst>
                                    <p:set>
                                      <p:cBhvr>
                                        <p:cTn id="155" dur="1" fill="hold">
                                          <p:stCondLst>
                                            <p:cond delay="0"/>
                                          </p:stCondLst>
                                        </p:cTn>
                                        <p:tgtEl>
                                          <p:spTgt spid="81">
                                            <p:txEl>
                                              <p:pRg st="2" end="2"/>
                                            </p:txEl>
                                          </p:spTgt>
                                        </p:tgtEl>
                                        <p:attrNameLst>
                                          <p:attrName>style.visibility</p:attrName>
                                        </p:attrNameLst>
                                      </p:cBhvr>
                                      <p:to>
                                        <p:strVal val="visible"/>
                                      </p:to>
                                    </p:set>
                                    <p:animEffect transition="in" filter="fade">
                                      <p:cBhvr>
                                        <p:cTn id="156" dur="500"/>
                                        <p:tgtEl>
                                          <p:spTgt spid="81">
                                            <p:txEl>
                                              <p:pRg st="2" end="2"/>
                                            </p:txEl>
                                          </p:spTgt>
                                        </p:tgtEl>
                                      </p:cBhvr>
                                    </p:animEffect>
                                  </p:childTnLst>
                                </p:cTn>
                              </p:par>
                              <p:par>
                                <p:cTn id="157" presetID="10" presetClass="entr" presetSubtype="0" fill="hold" nodeType="withEffect">
                                  <p:stCondLst>
                                    <p:cond delay="0"/>
                                  </p:stCondLst>
                                  <p:childTnLst>
                                    <p:set>
                                      <p:cBhvr>
                                        <p:cTn id="158" dur="1" fill="hold">
                                          <p:stCondLst>
                                            <p:cond delay="0"/>
                                          </p:stCondLst>
                                        </p:cTn>
                                        <p:tgtEl>
                                          <p:spTgt spid="81">
                                            <p:txEl>
                                              <p:pRg st="3" end="3"/>
                                            </p:txEl>
                                          </p:spTgt>
                                        </p:tgtEl>
                                        <p:attrNameLst>
                                          <p:attrName>style.visibility</p:attrName>
                                        </p:attrNameLst>
                                      </p:cBhvr>
                                      <p:to>
                                        <p:strVal val="visible"/>
                                      </p:to>
                                    </p:set>
                                    <p:animEffect transition="in" filter="fade">
                                      <p:cBhvr>
                                        <p:cTn id="159" dur="500"/>
                                        <p:tgtEl>
                                          <p:spTgt spid="81">
                                            <p:txEl>
                                              <p:pRg st="3" end="3"/>
                                            </p:txEl>
                                          </p:spTgt>
                                        </p:tgtEl>
                                      </p:cBhvr>
                                    </p:animEffect>
                                  </p:childTnLst>
                                </p:cTn>
                              </p:par>
                              <p:par>
                                <p:cTn id="160" presetID="10" presetClass="entr" presetSubtype="0" fill="hold" nodeType="withEffect">
                                  <p:stCondLst>
                                    <p:cond delay="0"/>
                                  </p:stCondLst>
                                  <p:childTnLst>
                                    <p:set>
                                      <p:cBhvr>
                                        <p:cTn id="161" dur="1" fill="hold">
                                          <p:stCondLst>
                                            <p:cond delay="0"/>
                                          </p:stCondLst>
                                        </p:cTn>
                                        <p:tgtEl>
                                          <p:spTgt spid="81">
                                            <p:txEl>
                                              <p:pRg st="4" end="4"/>
                                            </p:txEl>
                                          </p:spTgt>
                                        </p:tgtEl>
                                        <p:attrNameLst>
                                          <p:attrName>style.visibility</p:attrName>
                                        </p:attrNameLst>
                                      </p:cBhvr>
                                      <p:to>
                                        <p:strVal val="visible"/>
                                      </p:to>
                                    </p:set>
                                    <p:animEffect transition="in" filter="fade">
                                      <p:cBhvr>
                                        <p:cTn id="162" dur="500"/>
                                        <p:tgtEl>
                                          <p:spTgt spid="81">
                                            <p:txEl>
                                              <p:pRg st="4" end="4"/>
                                            </p:txEl>
                                          </p:spTgt>
                                        </p:tgtEl>
                                      </p:cBhvr>
                                    </p:animEffect>
                                  </p:childTnLst>
                                </p:cTn>
                              </p:par>
                              <p:par>
                                <p:cTn id="163" presetID="10" presetClass="entr" presetSubtype="0" fill="hold" nodeType="withEffect">
                                  <p:stCondLst>
                                    <p:cond delay="0"/>
                                  </p:stCondLst>
                                  <p:childTnLst>
                                    <p:set>
                                      <p:cBhvr>
                                        <p:cTn id="164" dur="1" fill="hold">
                                          <p:stCondLst>
                                            <p:cond delay="0"/>
                                          </p:stCondLst>
                                        </p:cTn>
                                        <p:tgtEl>
                                          <p:spTgt spid="81">
                                            <p:txEl>
                                              <p:pRg st="5" end="5"/>
                                            </p:txEl>
                                          </p:spTgt>
                                        </p:tgtEl>
                                        <p:attrNameLst>
                                          <p:attrName>style.visibility</p:attrName>
                                        </p:attrNameLst>
                                      </p:cBhvr>
                                      <p:to>
                                        <p:strVal val="visible"/>
                                      </p:to>
                                    </p:set>
                                    <p:animEffect transition="in" filter="fade">
                                      <p:cBhvr>
                                        <p:cTn id="165" dur="500"/>
                                        <p:tgtEl>
                                          <p:spTgt spid="81">
                                            <p:txEl>
                                              <p:pRg st="5" end="5"/>
                                            </p:txEl>
                                          </p:spTgt>
                                        </p:tgtEl>
                                      </p:cBhvr>
                                    </p:animEffect>
                                  </p:childTnLst>
                                </p:cTn>
                              </p:par>
                              <p:par>
                                <p:cTn id="166" presetID="10" presetClass="entr" presetSubtype="0" fill="hold" nodeType="withEffect">
                                  <p:stCondLst>
                                    <p:cond delay="0"/>
                                  </p:stCondLst>
                                  <p:childTnLst>
                                    <p:set>
                                      <p:cBhvr>
                                        <p:cTn id="167" dur="1" fill="hold">
                                          <p:stCondLst>
                                            <p:cond delay="0"/>
                                          </p:stCondLst>
                                        </p:cTn>
                                        <p:tgtEl>
                                          <p:spTgt spid="81">
                                            <p:txEl>
                                              <p:pRg st="6" end="6"/>
                                            </p:txEl>
                                          </p:spTgt>
                                        </p:tgtEl>
                                        <p:attrNameLst>
                                          <p:attrName>style.visibility</p:attrName>
                                        </p:attrNameLst>
                                      </p:cBhvr>
                                      <p:to>
                                        <p:strVal val="visible"/>
                                      </p:to>
                                    </p:set>
                                    <p:animEffect transition="in" filter="fade">
                                      <p:cBhvr>
                                        <p:cTn id="168" dur="500"/>
                                        <p:tgtEl>
                                          <p:spTgt spid="81">
                                            <p:txEl>
                                              <p:pRg st="6" end="6"/>
                                            </p:txEl>
                                          </p:spTgt>
                                        </p:tgtEl>
                                      </p:cBhvr>
                                    </p:animEffect>
                                  </p:childTnLst>
                                </p:cTn>
                              </p:par>
                              <p:par>
                                <p:cTn id="169" presetID="10" presetClass="entr" presetSubtype="0" fill="hold" nodeType="withEffect">
                                  <p:stCondLst>
                                    <p:cond delay="0"/>
                                  </p:stCondLst>
                                  <p:childTnLst>
                                    <p:set>
                                      <p:cBhvr>
                                        <p:cTn id="170" dur="1" fill="hold">
                                          <p:stCondLst>
                                            <p:cond delay="0"/>
                                          </p:stCondLst>
                                        </p:cTn>
                                        <p:tgtEl>
                                          <p:spTgt spid="81">
                                            <p:txEl>
                                              <p:pRg st="7" end="7"/>
                                            </p:txEl>
                                          </p:spTgt>
                                        </p:tgtEl>
                                        <p:attrNameLst>
                                          <p:attrName>style.visibility</p:attrName>
                                        </p:attrNameLst>
                                      </p:cBhvr>
                                      <p:to>
                                        <p:strVal val="visible"/>
                                      </p:to>
                                    </p:set>
                                    <p:animEffect transition="in" filter="fade">
                                      <p:cBhvr>
                                        <p:cTn id="171" dur="500"/>
                                        <p:tgtEl>
                                          <p:spTgt spid="81">
                                            <p:txEl>
                                              <p:pRg st="7" end="7"/>
                                            </p:txEl>
                                          </p:spTgt>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grpId="0" nodeType="clickEffect">
                                  <p:stCondLst>
                                    <p:cond delay="0"/>
                                  </p:stCondLst>
                                  <p:childTnLst>
                                    <p:set>
                                      <p:cBhvr>
                                        <p:cTn id="175" dur="1" fill="hold">
                                          <p:stCondLst>
                                            <p:cond delay="0"/>
                                          </p:stCondLst>
                                        </p:cTn>
                                        <p:tgtEl>
                                          <p:spTgt spid="82"/>
                                        </p:tgtEl>
                                        <p:attrNameLst>
                                          <p:attrName>style.visibility</p:attrName>
                                        </p:attrNameLst>
                                      </p:cBhvr>
                                      <p:to>
                                        <p:strVal val="visible"/>
                                      </p:to>
                                    </p:set>
                                    <p:animEffect transition="in" filter="fade">
                                      <p:cBhvr>
                                        <p:cTn id="176" dur="500"/>
                                        <p:tgtEl>
                                          <p:spTgt spid="82"/>
                                        </p:tgtEl>
                                      </p:cBhvr>
                                    </p:animEffect>
                                  </p:childTnLst>
                                </p:cTn>
                              </p:par>
                              <p:par>
                                <p:cTn id="177" presetID="10" presetClass="entr" presetSubtype="0" fill="hold" nodeType="withEffect">
                                  <p:stCondLst>
                                    <p:cond delay="0"/>
                                  </p:stCondLst>
                                  <p:childTnLst>
                                    <p:set>
                                      <p:cBhvr>
                                        <p:cTn id="178" dur="1" fill="hold">
                                          <p:stCondLst>
                                            <p:cond delay="0"/>
                                          </p:stCondLst>
                                        </p:cTn>
                                        <p:tgtEl>
                                          <p:spTgt spid="82">
                                            <p:txEl>
                                              <p:pRg st="0" end="0"/>
                                            </p:txEl>
                                          </p:spTgt>
                                        </p:tgtEl>
                                        <p:attrNameLst>
                                          <p:attrName>style.visibility</p:attrName>
                                        </p:attrNameLst>
                                      </p:cBhvr>
                                      <p:to>
                                        <p:strVal val="visible"/>
                                      </p:to>
                                    </p:set>
                                    <p:animEffect transition="in" filter="fade">
                                      <p:cBhvr>
                                        <p:cTn id="179" dur="500"/>
                                        <p:tgtEl>
                                          <p:spTgt spid="82">
                                            <p:txEl>
                                              <p:pRg st="0" end="0"/>
                                            </p:txEl>
                                          </p:spTgt>
                                        </p:tgtEl>
                                      </p:cBhvr>
                                    </p:animEffect>
                                  </p:childTnLst>
                                </p:cTn>
                              </p:par>
                              <p:par>
                                <p:cTn id="180" presetID="10" presetClass="entr" presetSubtype="0" fill="hold" nodeType="withEffect">
                                  <p:stCondLst>
                                    <p:cond delay="0"/>
                                  </p:stCondLst>
                                  <p:childTnLst>
                                    <p:set>
                                      <p:cBhvr>
                                        <p:cTn id="181" dur="1" fill="hold">
                                          <p:stCondLst>
                                            <p:cond delay="0"/>
                                          </p:stCondLst>
                                        </p:cTn>
                                        <p:tgtEl>
                                          <p:spTgt spid="82">
                                            <p:txEl>
                                              <p:pRg st="1" end="1"/>
                                            </p:txEl>
                                          </p:spTgt>
                                        </p:tgtEl>
                                        <p:attrNameLst>
                                          <p:attrName>style.visibility</p:attrName>
                                        </p:attrNameLst>
                                      </p:cBhvr>
                                      <p:to>
                                        <p:strVal val="visible"/>
                                      </p:to>
                                    </p:set>
                                    <p:animEffect transition="in" filter="fade">
                                      <p:cBhvr>
                                        <p:cTn id="182" dur="500"/>
                                        <p:tgtEl>
                                          <p:spTgt spid="82">
                                            <p:txEl>
                                              <p:pRg st="1" end="1"/>
                                            </p:txEl>
                                          </p:spTgt>
                                        </p:tgtEl>
                                      </p:cBhvr>
                                    </p:animEffect>
                                  </p:childTnLst>
                                </p:cTn>
                              </p:par>
                              <p:par>
                                <p:cTn id="183" presetID="10" presetClass="entr" presetSubtype="0" fill="hold" nodeType="withEffect">
                                  <p:stCondLst>
                                    <p:cond delay="0"/>
                                  </p:stCondLst>
                                  <p:childTnLst>
                                    <p:set>
                                      <p:cBhvr>
                                        <p:cTn id="184" dur="1" fill="hold">
                                          <p:stCondLst>
                                            <p:cond delay="0"/>
                                          </p:stCondLst>
                                        </p:cTn>
                                        <p:tgtEl>
                                          <p:spTgt spid="82">
                                            <p:txEl>
                                              <p:pRg st="2" end="2"/>
                                            </p:txEl>
                                          </p:spTgt>
                                        </p:tgtEl>
                                        <p:attrNameLst>
                                          <p:attrName>style.visibility</p:attrName>
                                        </p:attrNameLst>
                                      </p:cBhvr>
                                      <p:to>
                                        <p:strVal val="visible"/>
                                      </p:to>
                                    </p:set>
                                    <p:animEffect transition="in" filter="fade">
                                      <p:cBhvr>
                                        <p:cTn id="185" dur="500"/>
                                        <p:tgtEl>
                                          <p:spTgt spid="82">
                                            <p:txEl>
                                              <p:pRg st="2" end="2"/>
                                            </p:txEl>
                                          </p:spTgt>
                                        </p:tgtEl>
                                      </p:cBhvr>
                                    </p:animEffect>
                                  </p:childTnLst>
                                </p:cTn>
                              </p:par>
                              <p:par>
                                <p:cTn id="186" presetID="10" presetClass="entr" presetSubtype="0" fill="hold" nodeType="withEffect">
                                  <p:stCondLst>
                                    <p:cond delay="0"/>
                                  </p:stCondLst>
                                  <p:childTnLst>
                                    <p:set>
                                      <p:cBhvr>
                                        <p:cTn id="187" dur="1" fill="hold">
                                          <p:stCondLst>
                                            <p:cond delay="0"/>
                                          </p:stCondLst>
                                        </p:cTn>
                                        <p:tgtEl>
                                          <p:spTgt spid="82">
                                            <p:txEl>
                                              <p:pRg st="3" end="3"/>
                                            </p:txEl>
                                          </p:spTgt>
                                        </p:tgtEl>
                                        <p:attrNameLst>
                                          <p:attrName>style.visibility</p:attrName>
                                        </p:attrNameLst>
                                      </p:cBhvr>
                                      <p:to>
                                        <p:strVal val="visible"/>
                                      </p:to>
                                    </p:set>
                                    <p:animEffect transition="in" filter="fade">
                                      <p:cBhvr>
                                        <p:cTn id="188" dur="500"/>
                                        <p:tgtEl>
                                          <p:spTgt spid="82">
                                            <p:txEl>
                                              <p:pRg st="3" end="3"/>
                                            </p:txEl>
                                          </p:spTgt>
                                        </p:tgtEl>
                                      </p:cBhvr>
                                    </p:animEffect>
                                  </p:childTnLst>
                                </p:cTn>
                              </p:par>
                              <p:par>
                                <p:cTn id="189" presetID="10" presetClass="entr" presetSubtype="0" fill="hold" nodeType="withEffect">
                                  <p:stCondLst>
                                    <p:cond delay="0"/>
                                  </p:stCondLst>
                                  <p:childTnLst>
                                    <p:set>
                                      <p:cBhvr>
                                        <p:cTn id="190" dur="1" fill="hold">
                                          <p:stCondLst>
                                            <p:cond delay="0"/>
                                          </p:stCondLst>
                                        </p:cTn>
                                        <p:tgtEl>
                                          <p:spTgt spid="82">
                                            <p:txEl>
                                              <p:pRg st="4" end="4"/>
                                            </p:txEl>
                                          </p:spTgt>
                                        </p:tgtEl>
                                        <p:attrNameLst>
                                          <p:attrName>style.visibility</p:attrName>
                                        </p:attrNameLst>
                                      </p:cBhvr>
                                      <p:to>
                                        <p:strVal val="visible"/>
                                      </p:to>
                                    </p:set>
                                    <p:animEffect transition="in" filter="fade">
                                      <p:cBhvr>
                                        <p:cTn id="191" dur="500"/>
                                        <p:tgtEl>
                                          <p:spTgt spid="82">
                                            <p:txEl>
                                              <p:pRg st="4" end="4"/>
                                            </p:txEl>
                                          </p:spTgt>
                                        </p:tgtEl>
                                      </p:cBhvr>
                                    </p:animEffect>
                                  </p:childTnLst>
                                </p:cTn>
                              </p:par>
                              <p:par>
                                <p:cTn id="192" presetID="10" presetClass="entr" presetSubtype="0" fill="hold" nodeType="withEffect">
                                  <p:stCondLst>
                                    <p:cond delay="0"/>
                                  </p:stCondLst>
                                  <p:childTnLst>
                                    <p:set>
                                      <p:cBhvr>
                                        <p:cTn id="193" dur="1" fill="hold">
                                          <p:stCondLst>
                                            <p:cond delay="0"/>
                                          </p:stCondLst>
                                        </p:cTn>
                                        <p:tgtEl>
                                          <p:spTgt spid="82">
                                            <p:txEl>
                                              <p:pRg st="5" end="5"/>
                                            </p:txEl>
                                          </p:spTgt>
                                        </p:tgtEl>
                                        <p:attrNameLst>
                                          <p:attrName>style.visibility</p:attrName>
                                        </p:attrNameLst>
                                      </p:cBhvr>
                                      <p:to>
                                        <p:strVal val="visible"/>
                                      </p:to>
                                    </p:set>
                                    <p:animEffect transition="in" filter="fade">
                                      <p:cBhvr>
                                        <p:cTn id="194" dur="500"/>
                                        <p:tgtEl>
                                          <p:spTgt spid="82">
                                            <p:txEl>
                                              <p:pRg st="5" end="5"/>
                                            </p:txEl>
                                          </p:spTgt>
                                        </p:tgtEl>
                                      </p:cBhvr>
                                    </p:animEffect>
                                  </p:childTnLst>
                                </p:cTn>
                              </p:par>
                              <p:par>
                                <p:cTn id="195" presetID="10" presetClass="entr" presetSubtype="0" fill="hold" nodeType="withEffect">
                                  <p:stCondLst>
                                    <p:cond delay="0"/>
                                  </p:stCondLst>
                                  <p:childTnLst>
                                    <p:set>
                                      <p:cBhvr>
                                        <p:cTn id="196" dur="1" fill="hold">
                                          <p:stCondLst>
                                            <p:cond delay="0"/>
                                          </p:stCondLst>
                                        </p:cTn>
                                        <p:tgtEl>
                                          <p:spTgt spid="82">
                                            <p:txEl>
                                              <p:pRg st="6" end="6"/>
                                            </p:txEl>
                                          </p:spTgt>
                                        </p:tgtEl>
                                        <p:attrNameLst>
                                          <p:attrName>style.visibility</p:attrName>
                                        </p:attrNameLst>
                                      </p:cBhvr>
                                      <p:to>
                                        <p:strVal val="visible"/>
                                      </p:to>
                                    </p:set>
                                    <p:animEffect transition="in" filter="fade">
                                      <p:cBhvr>
                                        <p:cTn id="197" dur="500"/>
                                        <p:tgtEl>
                                          <p:spTgt spid="82">
                                            <p:txEl>
                                              <p:pRg st="6" end="6"/>
                                            </p:txEl>
                                          </p:spTgt>
                                        </p:tgtEl>
                                      </p:cBhvr>
                                    </p:animEffect>
                                  </p:childTnLst>
                                </p:cTn>
                              </p:par>
                              <p:par>
                                <p:cTn id="198" presetID="10" presetClass="entr" presetSubtype="0" fill="hold" nodeType="withEffect">
                                  <p:stCondLst>
                                    <p:cond delay="0"/>
                                  </p:stCondLst>
                                  <p:childTnLst>
                                    <p:set>
                                      <p:cBhvr>
                                        <p:cTn id="199" dur="1" fill="hold">
                                          <p:stCondLst>
                                            <p:cond delay="0"/>
                                          </p:stCondLst>
                                        </p:cTn>
                                        <p:tgtEl>
                                          <p:spTgt spid="82">
                                            <p:txEl>
                                              <p:pRg st="7" end="7"/>
                                            </p:txEl>
                                          </p:spTgt>
                                        </p:tgtEl>
                                        <p:attrNameLst>
                                          <p:attrName>style.visibility</p:attrName>
                                        </p:attrNameLst>
                                      </p:cBhvr>
                                      <p:to>
                                        <p:strVal val="visible"/>
                                      </p:to>
                                    </p:set>
                                    <p:animEffect transition="in" filter="fade">
                                      <p:cBhvr>
                                        <p:cTn id="200" dur="500"/>
                                        <p:tgtEl>
                                          <p:spTgt spid="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p:bldP spid="50" grpId="0"/>
      <p:bldP spid="51" grpId="0"/>
      <p:bldP spid="52" grpId="0"/>
      <p:bldP spid="53" grpId="0"/>
      <p:bldP spid="54" grpId="0"/>
      <p:bldP spid="55" grpId="0"/>
      <p:bldP spid="57" grpId="0"/>
      <p:bldP spid="59" grpId="0"/>
      <p:bldP spid="61" grpId="0" animBg="1"/>
      <p:bldP spid="62" grpId="0"/>
      <p:bldP spid="64" grpId="0"/>
      <p:bldP spid="66" grpId="0" animBg="1"/>
      <p:bldP spid="67" grpId="0"/>
      <p:bldP spid="68" grpId="0" animBg="1"/>
      <p:bldP spid="69" grpId="0" animBg="1"/>
      <p:bldP spid="70" grpId="0" animBg="1"/>
      <p:bldP spid="71" grpId="0" animBg="1"/>
      <p:bldP spid="72" grpId="0" animBg="1"/>
      <p:bldP spid="74" grpId="0"/>
      <p:bldP spid="76" grpId="0"/>
      <p:bldP spid="77" grpId="0" animBg="1"/>
      <p:bldP spid="78" grpId="0" animBg="1"/>
      <p:bldP spid="79" grpId="0"/>
      <p:bldP spid="80" grpId="0" animBg="1"/>
      <p:bldP spid="81" grpId="0" animBg="1"/>
      <p:bldP spid="82"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Strict alteration (Software approach)</a:t>
            </a:r>
          </a:p>
        </p:txBody>
      </p:sp>
      <p:sp>
        <p:nvSpPr>
          <p:cNvPr id="3" name="Content Placeholder 2"/>
          <p:cNvSpPr>
            <a:spLocks noGrp="1"/>
          </p:cNvSpPr>
          <p:nvPr>
            <p:ph idx="1"/>
          </p:nvPr>
        </p:nvSpPr>
        <p:spPr/>
        <p:txBody>
          <a:bodyPr/>
          <a:lstStyle/>
          <a:p>
            <a:r>
              <a:rPr lang="en-US" b="1" dirty="0">
                <a:solidFill>
                  <a:schemeClr val="accent6"/>
                </a:solidFill>
              </a:rPr>
              <a:t>Taking turns is not a good idea when one of the processes is much slower</a:t>
            </a:r>
            <a:r>
              <a:rPr lang="en-US" dirty="0"/>
              <a:t> than the other.</a:t>
            </a:r>
          </a:p>
          <a:p>
            <a:r>
              <a:rPr lang="en-US" dirty="0"/>
              <a:t>Consider the following situation for two processes P0 and P1.</a:t>
            </a:r>
          </a:p>
          <a:p>
            <a:pPr lvl="1"/>
            <a:r>
              <a:rPr lang="en-US" dirty="0"/>
              <a:t>P0 leaves its critical region, set turn to 1, enters non critical region.</a:t>
            </a:r>
          </a:p>
          <a:p>
            <a:pPr lvl="1"/>
            <a:r>
              <a:rPr lang="en-US" dirty="0"/>
              <a:t>P1 enters and finishes its critical region, set turn to 0.</a:t>
            </a:r>
          </a:p>
          <a:p>
            <a:pPr lvl="1"/>
            <a:r>
              <a:rPr lang="en-US" dirty="0"/>
              <a:t>Now both P0 and P1 in non-critical region.</a:t>
            </a:r>
          </a:p>
          <a:p>
            <a:pPr lvl="1"/>
            <a:r>
              <a:rPr lang="en-US" dirty="0"/>
              <a:t>P0 finishes non critical region, enters critical region again, and leaves this region, set turn to 1.</a:t>
            </a:r>
          </a:p>
          <a:p>
            <a:pPr lvl="1"/>
            <a:r>
              <a:rPr lang="en-US" dirty="0"/>
              <a:t>P0 and P1 are now in non-critical region.</a:t>
            </a:r>
          </a:p>
        </p:txBody>
      </p:sp>
      <p:cxnSp>
        <p:nvCxnSpPr>
          <p:cNvPr id="4" name="Straight Connector 3"/>
          <p:cNvCxnSpPr/>
          <p:nvPr/>
        </p:nvCxnSpPr>
        <p:spPr>
          <a:xfrm flipV="1">
            <a:off x="1483398" y="5008684"/>
            <a:ext cx="7589520"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1483398" y="5877041"/>
            <a:ext cx="758952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1828801"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1834274" y="4954230"/>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4727297"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6476722"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10" name="Straight Connector 9"/>
          <p:cNvCxnSpPr/>
          <p:nvPr/>
        </p:nvCxnSpPr>
        <p:spPr>
          <a:xfrm>
            <a:off x="3119439"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1" name="TextBox 10"/>
          <p:cNvSpPr txBox="1"/>
          <p:nvPr/>
        </p:nvSpPr>
        <p:spPr>
          <a:xfrm>
            <a:off x="1598125" y="6074084"/>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12" name="TextBox 11"/>
          <p:cNvSpPr txBox="1"/>
          <p:nvPr/>
        </p:nvSpPr>
        <p:spPr>
          <a:xfrm>
            <a:off x="2897656" y="6074084"/>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13" name="TextBox 12"/>
          <p:cNvSpPr txBox="1"/>
          <p:nvPr/>
        </p:nvSpPr>
        <p:spPr>
          <a:xfrm>
            <a:off x="4501871" y="6074084"/>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14" name="TextBox 13"/>
          <p:cNvSpPr txBox="1"/>
          <p:nvPr/>
        </p:nvSpPr>
        <p:spPr>
          <a:xfrm>
            <a:off x="6251297" y="6074084"/>
            <a:ext cx="457200" cy="369332"/>
          </a:xfrm>
          <a:prstGeom prst="rect">
            <a:avLst/>
          </a:prstGeom>
          <a:noFill/>
        </p:spPr>
        <p:txBody>
          <a:bodyPr wrap="square" rtlCol="0">
            <a:spAutoFit/>
          </a:bodyPr>
          <a:lstStyle/>
          <a:p>
            <a:pPr algn="ctr"/>
            <a:r>
              <a:rPr lang="en-US" kern="0" dirty="0">
                <a:solidFill>
                  <a:prstClr val="black"/>
                </a:solidFill>
                <a:latin typeface="+mj-lt"/>
              </a:rPr>
              <a:t>T4</a:t>
            </a:r>
          </a:p>
        </p:txBody>
      </p:sp>
      <p:sp>
        <p:nvSpPr>
          <p:cNvPr id="15" name="TextBox 14"/>
          <p:cNvSpPr txBox="1"/>
          <p:nvPr/>
        </p:nvSpPr>
        <p:spPr>
          <a:xfrm>
            <a:off x="408866" y="4835656"/>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16" name="TextBox 15"/>
          <p:cNvSpPr txBox="1"/>
          <p:nvPr/>
        </p:nvSpPr>
        <p:spPr>
          <a:xfrm>
            <a:off x="408866" y="5661731"/>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17" name="TextBox 16"/>
          <p:cNvSpPr txBox="1"/>
          <p:nvPr/>
        </p:nvSpPr>
        <p:spPr>
          <a:xfrm>
            <a:off x="1934308" y="4527751"/>
            <a:ext cx="2531731" cy="369332"/>
          </a:xfrm>
          <a:prstGeom prst="rect">
            <a:avLst/>
          </a:prstGeom>
          <a:noFill/>
        </p:spPr>
        <p:txBody>
          <a:bodyPr wrap="square" rtlCol="0">
            <a:spAutoFit/>
          </a:bodyPr>
          <a:lstStyle/>
          <a:p>
            <a:pPr algn="ctr"/>
            <a:r>
              <a:rPr lang="en-US" kern="0" dirty="0">
                <a:solidFill>
                  <a:prstClr val="black"/>
                </a:solidFill>
                <a:latin typeface="+mj-lt"/>
              </a:rPr>
              <a:t>0 enters in critical region</a:t>
            </a:r>
          </a:p>
        </p:txBody>
      </p:sp>
      <p:cxnSp>
        <p:nvCxnSpPr>
          <p:cNvPr id="18" name="Straight Arrow Connector 17"/>
          <p:cNvCxnSpPr/>
          <p:nvPr/>
        </p:nvCxnSpPr>
        <p:spPr>
          <a:xfrm flipH="1">
            <a:off x="1823936" y="4731859"/>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19" name="TextBox 18"/>
          <p:cNvSpPr txBox="1"/>
          <p:nvPr/>
        </p:nvSpPr>
        <p:spPr>
          <a:xfrm>
            <a:off x="3153057" y="5117540"/>
            <a:ext cx="1452283" cy="646331"/>
          </a:xfrm>
          <a:prstGeom prst="rect">
            <a:avLst/>
          </a:prstGeom>
          <a:noFill/>
        </p:spPr>
        <p:txBody>
          <a:bodyPr wrap="square" rtlCol="0">
            <a:spAutoFit/>
          </a:bodyPr>
          <a:lstStyle/>
          <a:p>
            <a:r>
              <a:rPr lang="en-US" kern="0" dirty="0">
                <a:solidFill>
                  <a:prstClr val="black"/>
                </a:solidFill>
                <a:latin typeface="+mj-lt"/>
              </a:rPr>
              <a:t>1 attempt to enter</a:t>
            </a:r>
          </a:p>
        </p:txBody>
      </p:sp>
      <p:cxnSp>
        <p:nvCxnSpPr>
          <p:cNvPr id="20" name="Straight Arrow Connector 19"/>
          <p:cNvCxnSpPr/>
          <p:nvPr/>
        </p:nvCxnSpPr>
        <p:spPr>
          <a:xfrm flipH="1">
            <a:off x="3124138" y="5659891"/>
            <a:ext cx="155059" cy="177857"/>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1" name="TextBox 20"/>
          <p:cNvSpPr txBox="1"/>
          <p:nvPr/>
        </p:nvSpPr>
        <p:spPr>
          <a:xfrm>
            <a:off x="4931455" y="4527751"/>
            <a:ext cx="2307268" cy="369332"/>
          </a:xfrm>
          <a:prstGeom prst="rect">
            <a:avLst/>
          </a:prstGeom>
          <a:noFill/>
        </p:spPr>
        <p:txBody>
          <a:bodyPr wrap="square" rtlCol="0">
            <a:spAutoFit/>
          </a:bodyPr>
          <a:lstStyle/>
          <a:p>
            <a:pPr algn="ctr"/>
            <a:r>
              <a:rPr lang="en-US" kern="0" dirty="0">
                <a:solidFill>
                  <a:prstClr val="black"/>
                </a:solidFill>
                <a:latin typeface="+mj-lt"/>
              </a:rPr>
              <a:t>0 leaves critical region</a:t>
            </a:r>
          </a:p>
        </p:txBody>
      </p:sp>
      <p:cxnSp>
        <p:nvCxnSpPr>
          <p:cNvPr id="22" name="Straight Arrow Connector 21"/>
          <p:cNvCxnSpPr/>
          <p:nvPr/>
        </p:nvCxnSpPr>
        <p:spPr>
          <a:xfrm flipH="1">
            <a:off x="4733090" y="4791808"/>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3" name="Rectangle 22"/>
          <p:cNvSpPr/>
          <p:nvPr/>
        </p:nvSpPr>
        <p:spPr>
          <a:xfrm>
            <a:off x="4728885" y="5783950"/>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 name="TextBox 23"/>
          <p:cNvSpPr txBox="1"/>
          <p:nvPr/>
        </p:nvSpPr>
        <p:spPr>
          <a:xfrm>
            <a:off x="4924154" y="5062251"/>
            <a:ext cx="1443317" cy="646331"/>
          </a:xfrm>
          <a:prstGeom prst="rect">
            <a:avLst/>
          </a:prstGeom>
          <a:noFill/>
        </p:spPr>
        <p:txBody>
          <a:bodyPr wrap="square" rtlCol="0">
            <a:spAutoFit/>
          </a:bodyPr>
          <a:lstStyle/>
          <a:p>
            <a:r>
              <a:rPr lang="en-US" kern="0" dirty="0">
                <a:solidFill>
                  <a:prstClr val="black"/>
                </a:solidFill>
                <a:latin typeface="+mj-lt"/>
              </a:rPr>
              <a:t>1 enters in critical region</a:t>
            </a:r>
          </a:p>
        </p:txBody>
      </p:sp>
      <p:cxnSp>
        <p:nvCxnSpPr>
          <p:cNvPr id="25" name="Straight Arrow Connector 24"/>
          <p:cNvCxnSpPr/>
          <p:nvPr/>
        </p:nvCxnSpPr>
        <p:spPr>
          <a:xfrm flipH="1">
            <a:off x="4724121" y="5556604"/>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6" name="TextBox 25"/>
          <p:cNvSpPr txBox="1"/>
          <p:nvPr/>
        </p:nvSpPr>
        <p:spPr>
          <a:xfrm>
            <a:off x="6548716" y="5079094"/>
            <a:ext cx="1469068" cy="646331"/>
          </a:xfrm>
          <a:prstGeom prst="rect">
            <a:avLst/>
          </a:prstGeom>
          <a:noFill/>
        </p:spPr>
        <p:txBody>
          <a:bodyPr wrap="square" rtlCol="0">
            <a:spAutoFit/>
          </a:bodyPr>
          <a:lstStyle/>
          <a:p>
            <a:r>
              <a:rPr lang="en-US" kern="0" dirty="0">
                <a:solidFill>
                  <a:prstClr val="black"/>
                </a:solidFill>
                <a:latin typeface="+mj-lt"/>
              </a:rPr>
              <a:t>1 leaves critical region</a:t>
            </a:r>
          </a:p>
        </p:txBody>
      </p:sp>
      <p:cxnSp>
        <p:nvCxnSpPr>
          <p:cNvPr id="27" name="Straight Arrow Connector 26"/>
          <p:cNvCxnSpPr/>
          <p:nvPr/>
        </p:nvCxnSpPr>
        <p:spPr>
          <a:xfrm flipH="1">
            <a:off x="6479678" y="5631701"/>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8" name="Right Brace 27"/>
          <p:cNvSpPr/>
          <p:nvPr/>
        </p:nvSpPr>
        <p:spPr>
          <a:xfrm rot="5400000">
            <a:off x="3815834" y="5180646"/>
            <a:ext cx="197045" cy="1589836"/>
          </a:xfrm>
          <a:prstGeom prst="rightBrace">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 name="TextBox 28"/>
          <p:cNvSpPr txBox="1"/>
          <p:nvPr/>
        </p:nvSpPr>
        <p:spPr>
          <a:xfrm>
            <a:off x="3276021" y="6074084"/>
            <a:ext cx="1280160" cy="369332"/>
          </a:xfrm>
          <a:prstGeom prst="rect">
            <a:avLst/>
          </a:prstGeom>
          <a:noFill/>
        </p:spPr>
        <p:txBody>
          <a:bodyPr wrap="square" rtlCol="0">
            <a:spAutoFit/>
          </a:bodyPr>
          <a:lstStyle/>
          <a:p>
            <a:pPr algn="ctr"/>
            <a:r>
              <a:rPr lang="en-US" kern="0" dirty="0">
                <a:solidFill>
                  <a:prstClr val="black"/>
                </a:solidFill>
                <a:latin typeface="+mj-lt"/>
              </a:rPr>
              <a:t>1 Busy Wait</a:t>
            </a:r>
          </a:p>
        </p:txBody>
      </p:sp>
      <p:sp>
        <p:nvSpPr>
          <p:cNvPr id="30" name="TextBox 29"/>
          <p:cNvSpPr txBox="1"/>
          <p:nvPr/>
        </p:nvSpPr>
        <p:spPr>
          <a:xfrm>
            <a:off x="165215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31" name="TextBox 30"/>
          <p:cNvSpPr txBox="1"/>
          <p:nvPr/>
        </p:nvSpPr>
        <p:spPr>
          <a:xfrm>
            <a:off x="45717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1</a:t>
            </a:r>
          </a:p>
        </p:txBody>
      </p:sp>
      <p:sp>
        <p:nvSpPr>
          <p:cNvPr id="32" name="TextBox 31"/>
          <p:cNvSpPr txBox="1"/>
          <p:nvPr/>
        </p:nvSpPr>
        <p:spPr>
          <a:xfrm>
            <a:off x="63243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sp>
        <p:nvSpPr>
          <p:cNvPr id="33" name="TextBox 32"/>
          <p:cNvSpPr txBox="1"/>
          <p:nvPr/>
        </p:nvSpPr>
        <p:spPr>
          <a:xfrm>
            <a:off x="1138516"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34" name="TextBox 33"/>
          <p:cNvSpPr txBox="1"/>
          <p:nvPr/>
        </p:nvSpPr>
        <p:spPr>
          <a:xfrm>
            <a:off x="29715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mj-lt"/>
              </a:rPr>
              <a:t>0</a:t>
            </a:r>
          </a:p>
        </p:txBody>
      </p:sp>
      <p:cxnSp>
        <p:nvCxnSpPr>
          <p:cNvPr id="35" name="Straight Connector 34"/>
          <p:cNvCxnSpPr/>
          <p:nvPr/>
        </p:nvCxnSpPr>
        <p:spPr>
          <a:xfrm>
            <a:off x="7691716"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38" name="TextBox 37"/>
          <p:cNvSpPr txBox="1"/>
          <p:nvPr/>
        </p:nvSpPr>
        <p:spPr>
          <a:xfrm>
            <a:off x="7463116" y="6074084"/>
            <a:ext cx="457200" cy="369332"/>
          </a:xfrm>
          <a:prstGeom prst="rect">
            <a:avLst/>
          </a:prstGeom>
          <a:noFill/>
        </p:spPr>
        <p:txBody>
          <a:bodyPr wrap="square" rtlCol="0">
            <a:spAutoFit/>
          </a:bodyPr>
          <a:lstStyle/>
          <a:p>
            <a:pPr algn="ctr"/>
            <a:r>
              <a:rPr lang="en-US" dirty="0">
                <a:solidFill>
                  <a:prstClr val="black"/>
                </a:solidFill>
                <a:latin typeface="+mj-lt"/>
              </a:rPr>
              <a:t>T5</a:t>
            </a:r>
          </a:p>
        </p:txBody>
      </p:sp>
      <p:sp>
        <p:nvSpPr>
          <p:cNvPr id="39" name="TextBox 38"/>
          <p:cNvSpPr txBox="1"/>
          <p:nvPr/>
        </p:nvSpPr>
        <p:spPr>
          <a:xfrm>
            <a:off x="7539316"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cxnSp>
        <p:nvCxnSpPr>
          <p:cNvPr id="43" name="Straight Connector 42"/>
          <p:cNvCxnSpPr/>
          <p:nvPr/>
        </p:nvCxnSpPr>
        <p:spPr>
          <a:xfrm>
            <a:off x="8346199" y="4778684"/>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4" name="TextBox 43"/>
          <p:cNvSpPr txBox="1"/>
          <p:nvPr/>
        </p:nvSpPr>
        <p:spPr>
          <a:xfrm>
            <a:off x="8117599" y="6080642"/>
            <a:ext cx="457200" cy="369332"/>
          </a:xfrm>
          <a:prstGeom prst="rect">
            <a:avLst/>
          </a:prstGeom>
          <a:noFill/>
        </p:spPr>
        <p:txBody>
          <a:bodyPr wrap="square" rtlCol="0">
            <a:spAutoFit/>
          </a:bodyPr>
          <a:lstStyle/>
          <a:p>
            <a:pPr algn="ctr"/>
            <a:r>
              <a:rPr lang="en-US" dirty="0">
                <a:solidFill>
                  <a:prstClr val="black"/>
                </a:solidFill>
                <a:latin typeface="+mj-lt"/>
              </a:rPr>
              <a:t>T6</a:t>
            </a:r>
          </a:p>
        </p:txBody>
      </p:sp>
      <p:cxnSp>
        <p:nvCxnSpPr>
          <p:cNvPr id="45" name="Straight Connector 44"/>
          <p:cNvCxnSpPr/>
          <p:nvPr/>
        </p:nvCxnSpPr>
        <p:spPr>
          <a:xfrm>
            <a:off x="8745994" y="4766357"/>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6" name="TextBox 45"/>
          <p:cNvSpPr txBox="1"/>
          <p:nvPr/>
        </p:nvSpPr>
        <p:spPr>
          <a:xfrm>
            <a:off x="8517394" y="6068315"/>
            <a:ext cx="457200" cy="369332"/>
          </a:xfrm>
          <a:prstGeom prst="rect">
            <a:avLst/>
          </a:prstGeom>
          <a:noFill/>
        </p:spPr>
        <p:txBody>
          <a:bodyPr wrap="square" rtlCol="0">
            <a:spAutoFit/>
          </a:bodyPr>
          <a:lstStyle/>
          <a:p>
            <a:pPr algn="ctr"/>
            <a:r>
              <a:rPr lang="en-US" dirty="0">
                <a:solidFill>
                  <a:prstClr val="black"/>
                </a:solidFill>
                <a:latin typeface="+mj-lt"/>
              </a:rPr>
              <a:t>T7</a:t>
            </a:r>
          </a:p>
        </p:txBody>
      </p:sp>
      <p:sp>
        <p:nvSpPr>
          <p:cNvPr id="47" name="TextBox 46"/>
          <p:cNvSpPr txBox="1"/>
          <p:nvPr/>
        </p:nvSpPr>
        <p:spPr>
          <a:xfrm>
            <a:off x="8174547"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1</a:t>
            </a:r>
          </a:p>
        </p:txBody>
      </p:sp>
      <p:sp>
        <p:nvSpPr>
          <p:cNvPr id="42" name="Rectangle 41"/>
          <p:cNvSpPr/>
          <p:nvPr/>
        </p:nvSpPr>
        <p:spPr>
          <a:xfrm>
            <a:off x="7699769" y="4946588"/>
            <a:ext cx="640080"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Oval 47"/>
          <p:cNvSpPr/>
          <p:nvPr/>
        </p:nvSpPr>
        <p:spPr>
          <a:xfrm>
            <a:off x="4430910" y="3784040"/>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9" name="Oval 48"/>
          <p:cNvSpPr/>
          <p:nvPr/>
        </p:nvSpPr>
        <p:spPr>
          <a:xfrm>
            <a:off x="6191193" y="3784040"/>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0" name="Oval 49"/>
          <p:cNvSpPr/>
          <p:nvPr/>
        </p:nvSpPr>
        <p:spPr>
          <a:xfrm>
            <a:off x="8039814" y="3790138"/>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330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5"/>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6"/>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7"/>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
                                            <p:txEl>
                                              <p:pRg st="1" end="1"/>
                                            </p:txEl>
                                          </p:spTgt>
                                        </p:tgtEl>
                                        <p:attrNameLst>
                                          <p:attrName>style.visibility</p:attrName>
                                        </p:attrNameLst>
                                      </p:cBhvr>
                                      <p:to>
                                        <p:strVal val="visible"/>
                                      </p:to>
                                    </p:set>
                                    <p:animEffect transition="in" filter="fade">
                                      <p:cBhvr>
                                        <p:cTn id="94" dur="500"/>
                                        <p:tgtEl>
                                          <p:spTgt spid="3">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2" end="2"/>
                                            </p:txEl>
                                          </p:spTgt>
                                        </p:tgtEl>
                                        <p:attrNameLst>
                                          <p:attrName>style.visibility</p:attrName>
                                        </p:attrNameLst>
                                      </p:cBhvr>
                                      <p:to>
                                        <p:strVal val="visible"/>
                                      </p:to>
                                    </p:set>
                                    <p:animEffect transition="in" filter="fade">
                                      <p:cBhvr>
                                        <p:cTn id="99" dur="500"/>
                                        <p:tgtEl>
                                          <p:spTgt spid="3">
                                            <p:txEl>
                                              <p:pRg st="2" end="2"/>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
                                            <p:txEl>
                                              <p:pRg st="3" end="3"/>
                                            </p:txEl>
                                          </p:spTgt>
                                        </p:tgtEl>
                                        <p:attrNameLst>
                                          <p:attrName>style.visibility</p:attrName>
                                        </p:attrNameLst>
                                      </p:cBhvr>
                                      <p:to>
                                        <p:strVal val="visible"/>
                                      </p:to>
                                    </p:set>
                                    <p:animEffect transition="in" filter="fade">
                                      <p:cBhvr>
                                        <p:cTn id="108" dur="500"/>
                                        <p:tgtEl>
                                          <p:spTgt spid="3">
                                            <p:txEl>
                                              <p:pRg st="3" end="3"/>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3">
                                            <p:txEl>
                                              <p:pRg st="4" end="4"/>
                                            </p:txEl>
                                          </p:spTgt>
                                        </p:tgtEl>
                                        <p:attrNameLst>
                                          <p:attrName>style.visibility</p:attrName>
                                        </p:attrNameLst>
                                      </p:cBhvr>
                                      <p:to>
                                        <p:strVal val="visible"/>
                                      </p:to>
                                    </p:set>
                                    <p:animEffect transition="in" filter="fade">
                                      <p:cBhvr>
                                        <p:cTn id="117" dur="500"/>
                                        <p:tgtEl>
                                          <p:spTgt spid="3">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3">
                                            <p:txEl>
                                              <p:pRg st="5" end="5"/>
                                            </p:txEl>
                                          </p:spTgt>
                                        </p:tgtEl>
                                        <p:attrNameLst>
                                          <p:attrName>style.visibility</p:attrName>
                                        </p:attrNameLst>
                                      </p:cBhvr>
                                      <p:to>
                                        <p:strVal val="visible"/>
                                      </p:to>
                                    </p:set>
                                    <p:animEffect transition="in" filter="fade">
                                      <p:cBhvr>
                                        <p:cTn id="122" dur="500"/>
                                        <p:tgtEl>
                                          <p:spTgt spid="3">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
                                            <p:txEl>
                                              <p:pRg st="6" end="6"/>
                                            </p:txEl>
                                          </p:spTgt>
                                        </p:tgtEl>
                                        <p:attrNameLst>
                                          <p:attrName>style.visibility</p:attrName>
                                        </p:attrNameLst>
                                      </p:cBhvr>
                                      <p:to>
                                        <p:strVal val="visible"/>
                                      </p:to>
                                    </p:set>
                                    <p:animEffect transition="in" filter="fade">
                                      <p:cBhvr>
                                        <p:cTn id="1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p:bldP spid="13" grpId="0"/>
      <p:bldP spid="14" grpId="0"/>
      <p:bldP spid="15" grpId="0"/>
      <p:bldP spid="16" grpId="0"/>
      <p:bldP spid="17" grpId="0"/>
      <p:bldP spid="19" grpId="0"/>
      <p:bldP spid="21" grpId="0"/>
      <p:bldP spid="23" grpId="0" animBg="1"/>
      <p:bldP spid="24" grpId="0"/>
      <p:bldP spid="26" grpId="0"/>
      <p:bldP spid="28" grpId="0" animBg="1"/>
      <p:bldP spid="29" grpId="0"/>
      <p:bldP spid="30" grpId="0" animBg="1"/>
      <p:bldP spid="31" grpId="0" animBg="1"/>
      <p:bldP spid="32" grpId="0" animBg="1"/>
      <p:bldP spid="33" grpId="0" animBg="1"/>
      <p:bldP spid="34" grpId="0" animBg="1"/>
      <p:bldP spid="38" grpId="0"/>
      <p:bldP spid="39" grpId="0" animBg="1"/>
      <p:bldP spid="44" grpId="0"/>
      <p:bldP spid="46" grpId="0"/>
      <p:bldP spid="47" grpId="0" animBg="1"/>
      <p:bldP spid="42" grpId="0" animBg="1"/>
      <p:bldP spid="48" grpId="0" animBg="1"/>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Strict alteration (Software approach)</a:t>
            </a:r>
          </a:p>
        </p:txBody>
      </p:sp>
      <p:sp>
        <p:nvSpPr>
          <p:cNvPr id="3" name="Content Placeholder 2"/>
          <p:cNvSpPr>
            <a:spLocks noGrp="1"/>
          </p:cNvSpPr>
          <p:nvPr>
            <p:ph idx="1"/>
          </p:nvPr>
        </p:nvSpPr>
        <p:spPr/>
        <p:txBody>
          <a:bodyPr/>
          <a:lstStyle/>
          <a:p>
            <a:r>
              <a:rPr lang="en-US" b="1" dirty="0">
                <a:solidFill>
                  <a:schemeClr val="accent6"/>
                </a:solidFill>
              </a:rPr>
              <a:t>Taking turns is not a good idea when one of the processes is much slower</a:t>
            </a:r>
            <a:r>
              <a:rPr lang="en-US" dirty="0"/>
              <a:t> than the other.</a:t>
            </a:r>
          </a:p>
          <a:p>
            <a:r>
              <a:rPr lang="en-US" dirty="0"/>
              <a:t>Consider the following situation for two processes P0 and P1.</a:t>
            </a:r>
          </a:p>
          <a:p>
            <a:pPr lvl="1"/>
            <a:r>
              <a:rPr lang="en-US" dirty="0"/>
              <a:t>P0 finishes non critical region but cannot enter its critical region because turn = 1 and it is turn of P1 to enter the critical section.</a:t>
            </a:r>
          </a:p>
          <a:p>
            <a:pPr lvl="1"/>
            <a:r>
              <a:rPr lang="en-US" dirty="0"/>
              <a:t>Hence, P0 will be blocked by a process P1 which is not in critical region. This violates one of the conditions of mutual exclusion. </a:t>
            </a:r>
          </a:p>
          <a:p>
            <a:pPr lvl="1"/>
            <a:r>
              <a:rPr lang="en-US" dirty="0"/>
              <a:t>It wastes CPU time, so we should avoid busy waiting as much as we can. </a:t>
            </a:r>
          </a:p>
        </p:txBody>
      </p:sp>
      <p:cxnSp>
        <p:nvCxnSpPr>
          <p:cNvPr id="4" name="Straight Connector 3"/>
          <p:cNvCxnSpPr/>
          <p:nvPr/>
        </p:nvCxnSpPr>
        <p:spPr>
          <a:xfrm flipV="1">
            <a:off x="1483398" y="5008684"/>
            <a:ext cx="7589520"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1483398" y="5877041"/>
            <a:ext cx="758952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1828801"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1834274" y="4954230"/>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4727297"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6476722"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10" name="Straight Connector 9"/>
          <p:cNvCxnSpPr/>
          <p:nvPr/>
        </p:nvCxnSpPr>
        <p:spPr>
          <a:xfrm>
            <a:off x="3119439"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1" name="TextBox 10"/>
          <p:cNvSpPr txBox="1"/>
          <p:nvPr/>
        </p:nvSpPr>
        <p:spPr>
          <a:xfrm>
            <a:off x="1598125" y="6074084"/>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12" name="TextBox 11"/>
          <p:cNvSpPr txBox="1"/>
          <p:nvPr/>
        </p:nvSpPr>
        <p:spPr>
          <a:xfrm>
            <a:off x="2897656" y="6074084"/>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13" name="TextBox 12"/>
          <p:cNvSpPr txBox="1"/>
          <p:nvPr/>
        </p:nvSpPr>
        <p:spPr>
          <a:xfrm>
            <a:off x="4501871" y="6074084"/>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14" name="TextBox 13"/>
          <p:cNvSpPr txBox="1"/>
          <p:nvPr/>
        </p:nvSpPr>
        <p:spPr>
          <a:xfrm>
            <a:off x="6251297" y="6074084"/>
            <a:ext cx="457200" cy="369332"/>
          </a:xfrm>
          <a:prstGeom prst="rect">
            <a:avLst/>
          </a:prstGeom>
          <a:noFill/>
        </p:spPr>
        <p:txBody>
          <a:bodyPr wrap="square" rtlCol="0">
            <a:spAutoFit/>
          </a:bodyPr>
          <a:lstStyle/>
          <a:p>
            <a:pPr algn="ctr"/>
            <a:r>
              <a:rPr lang="en-US" kern="0" dirty="0">
                <a:solidFill>
                  <a:prstClr val="black"/>
                </a:solidFill>
                <a:latin typeface="+mj-lt"/>
              </a:rPr>
              <a:t>T4</a:t>
            </a:r>
          </a:p>
        </p:txBody>
      </p:sp>
      <p:sp>
        <p:nvSpPr>
          <p:cNvPr id="15" name="TextBox 14"/>
          <p:cNvSpPr txBox="1"/>
          <p:nvPr/>
        </p:nvSpPr>
        <p:spPr>
          <a:xfrm>
            <a:off x="408866" y="4835656"/>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16" name="TextBox 15"/>
          <p:cNvSpPr txBox="1"/>
          <p:nvPr/>
        </p:nvSpPr>
        <p:spPr>
          <a:xfrm>
            <a:off x="408866" y="5661731"/>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17" name="TextBox 16"/>
          <p:cNvSpPr txBox="1"/>
          <p:nvPr/>
        </p:nvSpPr>
        <p:spPr>
          <a:xfrm>
            <a:off x="1934308" y="4527751"/>
            <a:ext cx="2531731" cy="369332"/>
          </a:xfrm>
          <a:prstGeom prst="rect">
            <a:avLst/>
          </a:prstGeom>
          <a:noFill/>
        </p:spPr>
        <p:txBody>
          <a:bodyPr wrap="square" rtlCol="0">
            <a:spAutoFit/>
          </a:bodyPr>
          <a:lstStyle/>
          <a:p>
            <a:pPr algn="ctr"/>
            <a:r>
              <a:rPr lang="en-US" kern="0" dirty="0">
                <a:solidFill>
                  <a:prstClr val="black"/>
                </a:solidFill>
                <a:latin typeface="+mj-lt"/>
              </a:rPr>
              <a:t>0 enters in critical region</a:t>
            </a:r>
          </a:p>
        </p:txBody>
      </p:sp>
      <p:cxnSp>
        <p:nvCxnSpPr>
          <p:cNvPr id="18" name="Straight Arrow Connector 17"/>
          <p:cNvCxnSpPr/>
          <p:nvPr/>
        </p:nvCxnSpPr>
        <p:spPr>
          <a:xfrm flipH="1">
            <a:off x="1823936" y="4731859"/>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19" name="TextBox 18"/>
          <p:cNvSpPr txBox="1"/>
          <p:nvPr/>
        </p:nvSpPr>
        <p:spPr>
          <a:xfrm>
            <a:off x="3153057" y="5117540"/>
            <a:ext cx="1452283" cy="646331"/>
          </a:xfrm>
          <a:prstGeom prst="rect">
            <a:avLst/>
          </a:prstGeom>
          <a:noFill/>
        </p:spPr>
        <p:txBody>
          <a:bodyPr wrap="square" rtlCol="0">
            <a:spAutoFit/>
          </a:bodyPr>
          <a:lstStyle/>
          <a:p>
            <a:r>
              <a:rPr lang="en-US" kern="0" dirty="0">
                <a:solidFill>
                  <a:prstClr val="black"/>
                </a:solidFill>
                <a:latin typeface="+mj-lt"/>
              </a:rPr>
              <a:t>1 attempt to enter</a:t>
            </a:r>
          </a:p>
        </p:txBody>
      </p:sp>
      <p:cxnSp>
        <p:nvCxnSpPr>
          <p:cNvPr id="20" name="Straight Arrow Connector 19"/>
          <p:cNvCxnSpPr/>
          <p:nvPr/>
        </p:nvCxnSpPr>
        <p:spPr>
          <a:xfrm flipH="1">
            <a:off x="3124138" y="5659891"/>
            <a:ext cx="155059" cy="177857"/>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1" name="TextBox 20"/>
          <p:cNvSpPr txBox="1"/>
          <p:nvPr/>
        </p:nvSpPr>
        <p:spPr>
          <a:xfrm>
            <a:off x="4931455" y="4527751"/>
            <a:ext cx="2307268" cy="369332"/>
          </a:xfrm>
          <a:prstGeom prst="rect">
            <a:avLst/>
          </a:prstGeom>
          <a:noFill/>
        </p:spPr>
        <p:txBody>
          <a:bodyPr wrap="square" rtlCol="0">
            <a:spAutoFit/>
          </a:bodyPr>
          <a:lstStyle/>
          <a:p>
            <a:pPr algn="ctr"/>
            <a:r>
              <a:rPr lang="en-US" kern="0" dirty="0">
                <a:solidFill>
                  <a:prstClr val="black"/>
                </a:solidFill>
                <a:latin typeface="+mj-lt"/>
              </a:rPr>
              <a:t>0 leaves critical region</a:t>
            </a:r>
          </a:p>
        </p:txBody>
      </p:sp>
      <p:cxnSp>
        <p:nvCxnSpPr>
          <p:cNvPr id="22" name="Straight Arrow Connector 21"/>
          <p:cNvCxnSpPr/>
          <p:nvPr/>
        </p:nvCxnSpPr>
        <p:spPr>
          <a:xfrm flipH="1">
            <a:off x="4733090" y="4791808"/>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3" name="Rectangle 22"/>
          <p:cNvSpPr/>
          <p:nvPr/>
        </p:nvSpPr>
        <p:spPr>
          <a:xfrm>
            <a:off x="4728885" y="5783950"/>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4" name="TextBox 23"/>
          <p:cNvSpPr txBox="1"/>
          <p:nvPr/>
        </p:nvSpPr>
        <p:spPr>
          <a:xfrm>
            <a:off x="4924154" y="5062251"/>
            <a:ext cx="1443317" cy="646331"/>
          </a:xfrm>
          <a:prstGeom prst="rect">
            <a:avLst/>
          </a:prstGeom>
          <a:noFill/>
        </p:spPr>
        <p:txBody>
          <a:bodyPr wrap="square" rtlCol="0">
            <a:spAutoFit/>
          </a:bodyPr>
          <a:lstStyle/>
          <a:p>
            <a:r>
              <a:rPr lang="en-US" kern="0" dirty="0">
                <a:solidFill>
                  <a:prstClr val="black"/>
                </a:solidFill>
                <a:latin typeface="+mj-lt"/>
              </a:rPr>
              <a:t>1 enters in critical region</a:t>
            </a:r>
          </a:p>
        </p:txBody>
      </p:sp>
      <p:cxnSp>
        <p:nvCxnSpPr>
          <p:cNvPr id="25" name="Straight Arrow Connector 24"/>
          <p:cNvCxnSpPr/>
          <p:nvPr/>
        </p:nvCxnSpPr>
        <p:spPr>
          <a:xfrm flipH="1">
            <a:off x="4724121" y="5556604"/>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6" name="TextBox 25"/>
          <p:cNvSpPr txBox="1"/>
          <p:nvPr/>
        </p:nvSpPr>
        <p:spPr>
          <a:xfrm>
            <a:off x="6548716" y="5079094"/>
            <a:ext cx="1469068" cy="646331"/>
          </a:xfrm>
          <a:prstGeom prst="rect">
            <a:avLst/>
          </a:prstGeom>
          <a:noFill/>
        </p:spPr>
        <p:txBody>
          <a:bodyPr wrap="square" rtlCol="0">
            <a:spAutoFit/>
          </a:bodyPr>
          <a:lstStyle/>
          <a:p>
            <a:r>
              <a:rPr lang="en-US" kern="0" dirty="0">
                <a:solidFill>
                  <a:prstClr val="black"/>
                </a:solidFill>
                <a:latin typeface="+mj-lt"/>
              </a:rPr>
              <a:t>1 leaves critical region</a:t>
            </a:r>
          </a:p>
        </p:txBody>
      </p:sp>
      <p:cxnSp>
        <p:nvCxnSpPr>
          <p:cNvPr id="27" name="Straight Arrow Connector 26"/>
          <p:cNvCxnSpPr/>
          <p:nvPr/>
        </p:nvCxnSpPr>
        <p:spPr>
          <a:xfrm flipH="1">
            <a:off x="6479678" y="5631701"/>
            <a:ext cx="181533" cy="216876"/>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28" name="Right Brace 27"/>
          <p:cNvSpPr/>
          <p:nvPr/>
        </p:nvSpPr>
        <p:spPr>
          <a:xfrm rot="5400000">
            <a:off x="3815834" y="5180646"/>
            <a:ext cx="197045" cy="1589836"/>
          </a:xfrm>
          <a:prstGeom prst="rightBrace">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9" name="TextBox 28"/>
          <p:cNvSpPr txBox="1"/>
          <p:nvPr/>
        </p:nvSpPr>
        <p:spPr>
          <a:xfrm>
            <a:off x="3276021" y="6074084"/>
            <a:ext cx="1280160" cy="369332"/>
          </a:xfrm>
          <a:prstGeom prst="rect">
            <a:avLst/>
          </a:prstGeom>
          <a:noFill/>
        </p:spPr>
        <p:txBody>
          <a:bodyPr wrap="square" rtlCol="0">
            <a:spAutoFit/>
          </a:bodyPr>
          <a:lstStyle/>
          <a:p>
            <a:pPr algn="ctr"/>
            <a:r>
              <a:rPr lang="en-US" kern="0" dirty="0">
                <a:solidFill>
                  <a:prstClr val="black"/>
                </a:solidFill>
                <a:latin typeface="+mj-lt"/>
              </a:rPr>
              <a:t>1 Busy Wait</a:t>
            </a:r>
          </a:p>
        </p:txBody>
      </p:sp>
      <p:sp>
        <p:nvSpPr>
          <p:cNvPr id="30" name="TextBox 29"/>
          <p:cNvSpPr txBox="1"/>
          <p:nvPr/>
        </p:nvSpPr>
        <p:spPr>
          <a:xfrm>
            <a:off x="165215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31" name="TextBox 30"/>
          <p:cNvSpPr txBox="1"/>
          <p:nvPr/>
        </p:nvSpPr>
        <p:spPr>
          <a:xfrm>
            <a:off x="45717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1</a:t>
            </a:r>
          </a:p>
        </p:txBody>
      </p:sp>
      <p:sp>
        <p:nvSpPr>
          <p:cNvPr id="32" name="TextBox 31"/>
          <p:cNvSpPr txBox="1"/>
          <p:nvPr/>
        </p:nvSpPr>
        <p:spPr>
          <a:xfrm>
            <a:off x="63243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sp>
        <p:nvSpPr>
          <p:cNvPr id="33" name="TextBox 32"/>
          <p:cNvSpPr txBox="1"/>
          <p:nvPr/>
        </p:nvSpPr>
        <p:spPr>
          <a:xfrm>
            <a:off x="1138516"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mj-lt"/>
                <a:ea typeface="+mn-ea"/>
                <a:cs typeface="+mn-cs"/>
              </a:rPr>
              <a:t>0</a:t>
            </a:r>
          </a:p>
        </p:txBody>
      </p:sp>
      <p:sp>
        <p:nvSpPr>
          <p:cNvPr id="34" name="TextBox 33"/>
          <p:cNvSpPr txBox="1"/>
          <p:nvPr/>
        </p:nvSpPr>
        <p:spPr>
          <a:xfrm>
            <a:off x="2971522"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latin typeface="+mj-lt"/>
              </a:rPr>
              <a:t>0</a:t>
            </a:r>
          </a:p>
        </p:txBody>
      </p:sp>
      <p:cxnSp>
        <p:nvCxnSpPr>
          <p:cNvPr id="35" name="Straight Connector 34"/>
          <p:cNvCxnSpPr/>
          <p:nvPr/>
        </p:nvCxnSpPr>
        <p:spPr>
          <a:xfrm>
            <a:off x="7691716" y="4772126"/>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38" name="TextBox 37"/>
          <p:cNvSpPr txBox="1"/>
          <p:nvPr/>
        </p:nvSpPr>
        <p:spPr>
          <a:xfrm>
            <a:off x="7463116" y="6074084"/>
            <a:ext cx="457200" cy="369332"/>
          </a:xfrm>
          <a:prstGeom prst="rect">
            <a:avLst/>
          </a:prstGeom>
          <a:noFill/>
        </p:spPr>
        <p:txBody>
          <a:bodyPr wrap="square" rtlCol="0">
            <a:spAutoFit/>
          </a:bodyPr>
          <a:lstStyle/>
          <a:p>
            <a:pPr algn="ctr"/>
            <a:r>
              <a:rPr lang="en-US" dirty="0">
                <a:solidFill>
                  <a:prstClr val="black"/>
                </a:solidFill>
                <a:latin typeface="+mj-lt"/>
              </a:rPr>
              <a:t>T5</a:t>
            </a:r>
          </a:p>
        </p:txBody>
      </p:sp>
      <p:sp>
        <p:nvSpPr>
          <p:cNvPr id="39" name="TextBox 38"/>
          <p:cNvSpPr txBox="1"/>
          <p:nvPr/>
        </p:nvSpPr>
        <p:spPr>
          <a:xfrm>
            <a:off x="7539316"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0</a:t>
            </a:r>
          </a:p>
        </p:txBody>
      </p:sp>
      <p:cxnSp>
        <p:nvCxnSpPr>
          <p:cNvPr id="43" name="Straight Connector 42"/>
          <p:cNvCxnSpPr/>
          <p:nvPr/>
        </p:nvCxnSpPr>
        <p:spPr>
          <a:xfrm>
            <a:off x="8346199" y="4778684"/>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4" name="TextBox 43"/>
          <p:cNvSpPr txBox="1"/>
          <p:nvPr/>
        </p:nvSpPr>
        <p:spPr>
          <a:xfrm>
            <a:off x="8117599" y="6080642"/>
            <a:ext cx="457200" cy="369332"/>
          </a:xfrm>
          <a:prstGeom prst="rect">
            <a:avLst/>
          </a:prstGeom>
          <a:noFill/>
        </p:spPr>
        <p:txBody>
          <a:bodyPr wrap="square" rtlCol="0">
            <a:spAutoFit/>
          </a:bodyPr>
          <a:lstStyle/>
          <a:p>
            <a:pPr algn="ctr"/>
            <a:r>
              <a:rPr lang="en-US" dirty="0">
                <a:solidFill>
                  <a:prstClr val="black"/>
                </a:solidFill>
                <a:latin typeface="+mj-lt"/>
              </a:rPr>
              <a:t>T6</a:t>
            </a:r>
          </a:p>
        </p:txBody>
      </p:sp>
      <p:cxnSp>
        <p:nvCxnSpPr>
          <p:cNvPr id="45" name="Straight Connector 44"/>
          <p:cNvCxnSpPr/>
          <p:nvPr/>
        </p:nvCxnSpPr>
        <p:spPr>
          <a:xfrm>
            <a:off x="8745994" y="4766357"/>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46" name="TextBox 45"/>
          <p:cNvSpPr txBox="1"/>
          <p:nvPr/>
        </p:nvSpPr>
        <p:spPr>
          <a:xfrm>
            <a:off x="8517394" y="6068315"/>
            <a:ext cx="457200" cy="369332"/>
          </a:xfrm>
          <a:prstGeom prst="rect">
            <a:avLst/>
          </a:prstGeom>
          <a:noFill/>
        </p:spPr>
        <p:txBody>
          <a:bodyPr wrap="square" rtlCol="0">
            <a:spAutoFit/>
          </a:bodyPr>
          <a:lstStyle/>
          <a:p>
            <a:pPr algn="ctr"/>
            <a:r>
              <a:rPr lang="en-US" dirty="0">
                <a:solidFill>
                  <a:prstClr val="black"/>
                </a:solidFill>
                <a:latin typeface="+mj-lt"/>
              </a:rPr>
              <a:t>T7</a:t>
            </a:r>
          </a:p>
        </p:txBody>
      </p:sp>
      <p:sp>
        <p:nvSpPr>
          <p:cNvPr id="47" name="TextBox 46"/>
          <p:cNvSpPr txBox="1"/>
          <p:nvPr/>
        </p:nvSpPr>
        <p:spPr>
          <a:xfrm>
            <a:off x="8174547" y="4185261"/>
            <a:ext cx="342847" cy="369332"/>
          </a:xfrm>
          <a:prstGeom prst="rect">
            <a:avLst/>
          </a:prstGeom>
          <a:solidFill>
            <a:sysClr val="window" lastClr="FFFFFF"/>
          </a:solidFill>
          <a:ln w="25400" cap="flat" cmpd="sng" algn="ctr">
            <a:solidFill>
              <a:srgbClr val="C0504D"/>
            </a:solidFill>
            <a:prstDash val="solid"/>
          </a:ln>
          <a:effectLst/>
        </p:spPr>
        <p:txBody>
          <a:bodyPr wrap="square" rtlCol="0">
            <a:spAutoFit/>
          </a:bodyPr>
          <a:lstStyle/>
          <a:p>
            <a:pPr algn="ctr"/>
            <a:r>
              <a:rPr lang="en-US" kern="0" dirty="0">
                <a:solidFill>
                  <a:prstClr val="black"/>
                </a:solidFill>
                <a:latin typeface="+mj-lt"/>
              </a:rPr>
              <a:t>1</a:t>
            </a:r>
          </a:p>
        </p:txBody>
      </p:sp>
      <p:sp>
        <p:nvSpPr>
          <p:cNvPr id="42" name="Rectangle 41"/>
          <p:cNvSpPr/>
          <p:nvPr/>
        </p:nvSpPr>
        <p:spPr>
          <a:xfrm>
            <a:off x="7699769" y="4946588"/>
            <a:ext cx="640080"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Oval 47"/>
          <p:cNvSpPr/>
          <p:nvPr/>
        </p:nvSpPr>
        <p:spPr>
          <a:xfrm>
            <a:off x="4430910" y="3784040"/>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49" name="Oval 48"/>
          <p:cNvSpPr/>
          <p:nvPr/>
        </p:nvSpPr>
        <p:spPr>
          <a:xfrm>
            <a:off x="6191193" y="3784040"/>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0" name="Oval 49"/>
          <p:cNvSpPr/>
          <p:nvPr/>
        </p:nvSpPr>
        <p:spPr>
          <a:xfrm>
            <a:off x="8039814" y="3790138"/>
            <a:ext cx="605394" cy="2667000"/>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1" name="TextBox 50"/>
          <p:cNvSpPr txBox="1"/>
          <p:nvPr/>
        </p:nvSpPr>
        <p:spPr>
          <a:xfrm>
            <a:off x="8760513" y="4272465"/>
            <a:ext cx="1452283" cy="646331"/>
          </a:xfrm>
          <a:prstGeom prst="rect">
            <a:avLst/>
          </a:prstGeom>
          <a:noFill/>
        </p:spPr>
        <p:txBody>
          <a:bodyPr wrap="square" rtlCol="0">
            <a:spAutoFit/>
          </a:bodyPr>
          <a:lstStyle/>
          <a:p>
            <a:r>
              <a:rPr lang="en-US" kern="0" dirty="0">
                <a:solidFill>
                  <a:prstClr val="black"/>
                </a:solidFill>
                <a:latin typeface="+mj-lt"/>
              </a:rPr>
              <a:t>0 attempt to enter</a:t>
            </a:r>
          </a:p>
        </p:txBody>
      </p:sp>
      <p:cxnSp>
        <p:nvCxnSpPr>
          <p:cNvPr id="52" name="Straight Arrow Connector 51"/>
          <p:cNvCxnSpPr/>
          <p:nvPr/>
        </p:nvCxnSpPr>
        <p:spPr>
          <a:xfrm flipH="1">
            <a:off x="8731594" y="4814816"/>
            <a:ext cx="155059" cy="177857"/>
          </a:xfrm>
          <a:prstGeom prst="straightConnector1">
            <a:avLst/>
          </a:prstGeom>
          <a:noFill/>
          <a:ln w="38100" cap="flat" cmpd="sng" algn="ctr">
            <a:solidFill>
              <a:srgbClr val="8064A2"/>
            </a:solidFill>
            <a:prstDash val="solid"/>
            <a:tailEnd type="triangle"/>
          </a:ln>
          <a:effectLst>
            <a:outerShdw blurRad="40000" dist="23000" dir="5400000" rotWithShape="0">
              <a:srgbClr val="000000">
                <a:alpha val="35000"/>
              </a:srgbClr>
            </a:outerShdw>
          </a:effectLst>
        </p:spPr>
      </p:cxnSp>
      <p:sp>
        <p:nvSpPr>
          <p:cNvPr id="53" name="TextBox 52"/>
          <p:cNvSpPr txBox="1"/>
          <p:nvPr/>
        </p:nvSpPr>
        <p:spPr>
          <a:xfrm>
            <a:off x="8883477" y="5229009"/>
            <a:ext cx="1280160" cy="369332"/>
          </a:xfrm>
          <a:prstGeom prst="rect">
            <a:avLst/>
          </a:prstGeom>
          <a:noFill/>
        </p:spPr>
        <p:txBody>
          <a:bodyPr wrap="square" rtlCol="0">
            <a:spAutoFit/>
          </a:bodyPr>
          <a:lstStyle/>
          <a:p>
            <a:pPr algn="ctr"/>
            <a:r>
              <a:rPr lang="en-US" kern="0" dirty="0">
                <a:solidFill>
                  <a:prstClr val="black"/>
                </a:solidFill>
                <a:latin typeface="+mj-lt"/>
              </a:rPr>
              <a:t>1 Busy Wait</a:t>
            </a:r>
          </a:p>
        </p:txBody>
      </p:sp>
      <p:sp>
        <p:nvSpPr>
          <p:cNvPr id="54" name="Right Brace 53"/>
          <p:cNvSpPr/>
          <p:nvPr/>
        </p:nvSpPr>
        <p:spPr>
          <a:xfrm rot="5400000">
            <a:off x="9453968" y="4304056"/>
            <a:ext cx="197045" cy="1589836"/>
          </a:xfrm>
          <a:prstGeom prst="rightBrace">
            <a:avLst/>
          </a:prstGeom>
          <a:noFill/>
          <a:ln w="25400" cap="flat" cmpd="sng" algn="ctr">
            <a:solidFill>
              <a:srgbClr val="4F81BD"/>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471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par>
                                <p:cTn id="13" presetID="10"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fade">
                                      <p:cBhvr>
                                        <p:cTn id="25" dur="500"/>
                                        <p:tgtEl>
                                          <p:spTgt spid="5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IPC, Race Conditions, Critical Section, Mutual Exclusion</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3287004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Strict alteration (Software approach)</a:t>
            </a:r>
          </a:p>
        </p:txBody>
      </p:sp>
      <p:sp>
        <p:nvSpPr>
          <p:cNvPr id="3" name="Content Placeholder 2"/>
          <p:cNvSpPr>
            <a:spLocks noGrp="1"/>
          </p:cNvSpPr>
          <p:nvPr>
            <p:ph idx="1"/>
          </p:nvPr>
        </p:nvSpPr>
        <p:spPr/>
        <p:txBody>
          <a:bodyPr/>
          <a:lstStyle/>
          <a:p>
            <a:r>
              <a:rPr lang="en-US" dirty="0"/>
              <a:t>It does not guarantee progress since it follows strict alteration approach.</a:t>
            </a:r>
          </a:p>
          <a:p>
            <a:pPr lvl="1"/>
            <a:r>
              <a:rPr lang="en-US" dirty="0"/>
              <a:t>Processes have to </a:t>
            </a:r>
            <a:r>
              <a:rPr lang="en-US" b="1" dirty="0">
                <a:solidFill>
                  <a:schemeClr val="accent6"/>
                </a:solidFill>
              </a:rPr>
              <a:t>compulsorily enter the critical section alternately</a:t>
            </a:r>
            <a:r>
              <a:rPr lang="en-US" dirty="0"/>
              <a:t> whether they want it or not.</a:t>
            </a:r>
          </a:p>
          <a:p>
            <a:pPr lvl="1"/>
            <a:r>
              <a:rPr lang="en-US" dirty="0"/>
              <a:t>This is because if one process does not enter the critical section, then </a:t>
            </a:r>
            <a:r>
              <a:rPr lang="en-US" b="1" dirty="0">
                <a:solidFill>
                  <a:schemeClr val="accent6"/>
                </a:solidFill>
              </a:rPr>
              <a:t>other process will never get a chance </a:t>
            </a:r>
            <a:r>
              <a:rPr lang="en-US" dirty="0"/>
              <a:t>to execute again.</a:t>
            </a:r>
          </a:p>
          <a:p>
            <a:r>
              <a:rPr lang="en-US" dirty="0"/>
              <a:t>The process has to release the key once it comes out of the critical section. After entering once into the critical section the process has to release the key. Therefore bounded waiting is guaranteed.</a:t>
            </a:r>
          </a:p>
        </p:txBody>
      </p:sp>
    </p:spTree>
    <p:extLst>
      <p:ext uri="{BB962C8B-B14F-4D97-AF65-F5344CB8AC3E}">
        <p14:creationId xmlns:p14="http://schemas.microsoft.com/office/powerpoint/2010/main" val="28579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TSL (Test and Set Lock) instruction (Hardware approach)</a:t>
            </a:r>
          </a:p>
        </p:txBody>
      </p:sp>
      <p:sp>
        <p:nvSpPr>
          <p:cNvPr id="5" name="Text Placeholder 4"/>
          <p:cNvSpPr>
            <a:spLocks noGrp="1"/>
          </p:cNvSpPr>
          <p:nvPr>
            <p:ph type="body" idx="1"/>
          </p:nvPr>
        </p:nvSpPr>
        <p:spPr/>
        <p:txBody>
          <a:bodyPr/>
          <a:lstStyle/>
          <a:p>
            <a:r>
              <a:rPr lang="en-US" dirty="0"/>
              <a:t>Section – 2.4</a:t>
            </a:r>
          </a:p>
          <a:p>
            <a:endParaRPr lang="en-US" dirty="0"/>
          </a:p>
        </p:txBody>
      </p:sp>
    </p:spTree>
    <p:extLst>
      <p:ext uri="{BB962C8B-B14F-4D97-AF65-F5344CB8AC3E}">
        <p14:creationId xmlns:p14="http://schemas.microsoft.com/office/powerpoint/2010/main" val="1590058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 (Hardware approach)</a:t>
            </a:r>
          </a:p>
        </p:txBody>
      </p:sp>
      <p:sp>
        <p:nvSpPr>
          <p:cNvPr id="3" name="Content Placeholder 2"/>
          <p:cNvSpPr>
            <a:spLocks noGrp="1"/>
          </p:cNvSpPr>
          <p:nvPr>
            <p:ph idx="1"/>
          </p:nvPr>
        </p:nvSpPr>
        <p:spPr/>
        <p:txBody>
          <a:bodyPr/>
          <a:lstStyle/>
          <a:p>
            <a:r>
              <a:rPr lang="en-US" dirty="0"/>
              <a:t>Test and Set Lock (TSL) is a synchronization mechanism.</a:t>
            </a:r>
          </a:p>
          <a:p>
            <a:r>
              <a:rPr lang="en-US" dirty="0"/>
              <a:t>It uses a test and set instruction to provide the synchronization among the processes executing concurrently.</a:t>
            </a:r>
          </a:p>
          <a:p>
            <a:r>
              <a:rPr lang="en-US" dirty="0"/>
              <a:t>The operating system provides a special instruction called Test Set Lock (TSL) instruction which </a:t>
            </a:r>
            <a:r>
              <a:rPr lang="en-US" b="1" dirty="0">
                <a:solidFill>
                  <a:schemeClr val="accent6"/>
                </a:solidFill>
              </a:rPr>
              <a:t>simply loads the value of lock variable into the local register and sets it to 1 simultaneously</a:t>
            </a:r>
          </a:p>
          <a:p>
            <a:r>
              <a:rPr lang="en-US" dirty="0"/>
              <a:t>The process which </a:t>
            </a:r>
            <a:r>
              <a:rPr lang="en-US" b="1" dirty="0">
                <a:solidFill>
                  <a:schemeClr val="accent6"/>
                </a:solidFill>
              </a:rPr>
              <a:t>executes the TSL first will enter into the critical section</a:t>
            </a:r>
            <a:r>
              <a:rPr lang="en-US" dirty="0"/>
              <a:t> and </a:t>
            </a:r>
            <a:r>
              <a:rPr lang="en-US" b="1" dirty="0">
                <a:solidFill>
                  <a:schemeClr val="accent6"/>
                </a:solidFill>
              </a:rPr>
              <a:t>no other process</a:t>
            </a:r>
            <a:r>
              <a:rPr lang="en-US" dirty="0"/>
              <a:t> after that can enter until the first process comes out.</a:t>
            </a:r>
          </a:p>
          <a:p>
            <a:r>
              <a:rPr lang="en-US" dirty="0"/>
              <a:t>No process can execute the critical section even in the case of pre-emption of the first process.</a:t>
            </a:r>
          </a:p>
        </p:txBody>
      </p:sp>
      <p:cxnSp>
        <p:nvCxnSpPr>
          <p:cNvPr id="4" name="Straight Connector 3"/>
          <p:cNvCxnSpPr/>
          <p:nvPr/>
        </p:nvCxnSpPr>
        <p:spPr>
          <a:xfrm flipV="1">
            <a:off x="1483398" y="5243493"/>
            <a:ext cx="7589520"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1483398" y="6111850"/>
            <a:ext cx="758952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1828801"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1834274" y="5189039"/>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4727297"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6476722"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1" name="TextBox 10"/>
          <p:cNvSpPr txBox="1"/>
          <p:nvPr/>
        </p:nvSpPr>
        <p:spPr>
          <a:xfrm>
            <a:off x="1598125" y="6308893"/>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13" name="TextBox 12"/>
          <p:cNvSpPr txBox="1"/>
          <p:nvPr/>
        </p:nvSpPr>
        <p:spPr>
          <a:xfrm>
            <a:off x="4501871" y="6308893"/>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14" name="TextBox 13"/>
          <p:cNvSpPr txBox="1"/>
          <p:nvPr/>
        </p:nvSpPr>
        <p:spPr>
          <a:xfrm>
            <a:off x="6251297" y="6308893"/>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15" name="TextBox 14"/>
          <p:cNvSpPr txBox="1"/>
          <p:nvPr/>
        </p:nvSpPr>
        <p:spPr>
          <a:xfrm>
            <a:off x="408866" y="5070465"/>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16" name="TextBox 15"/>
          <p:cNvSpPr txBox="1"/>
          <p:nvPr/>
        </p:nvSpPr>
        <p:spPr>
          <a:xfrm>
            <a:off x="408866" y="5896540"/>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23" name="Rectangle 22"/>
          <p:cNvSpPr/>
          <p:nvPr/>
        </p:nvSpPr>
        <p:spPr>
          <a:xfrm>
            <a:off x="4728885" y="6018759"/>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58" name="Group 57"/>
          <p:cNvGrpSpPr/>
          <p:nvPr/>
        </p:nvGrpSpPr>
        <p:grpSpPr>
          <a:xfrm>
            <a:off x="832540" y="4482478"/>
            <a:ext cx="1594759" cy="376762"/>
            <a:chOff x="3048000" y="4728638"/>
            <a:chExt cx="1594759" cy="376762"/>
          </a:xfrm>
        </p:grpSpPr>
        <p:sp>
          <p:nvSpPr>
            <p:cNvPr id="59" name="Rectangle 58"/>
            <p:cNvSpPr/>
            <p:nvPr/>
          </p:nvSpPr>
          <p:spPr>
            <a:xfrm>
              <a:off x="3048000" y="4728650"/>
              <a:ext cx="990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endParaRPr lang="en-IN" dirty="0"/>
            </a:p>
          </p:txBody>
        </p:sp>
        <p:sp>
          <p:nvSpPr>
            <p:cNvPr id="60" name="Rectangle 59"/>
            <p:cNvSpPr/>
            <p:nvPr/>
          </p:nvSpPr>
          <p:spPr>
            <a:xfrm>
              <a:off x="4033159" y="4728638"/>
              <a:ext cx="609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61" name="Rectangle 60"/>
          <p:cNvSpPr/>
          <p:nvPr/>
        </p:nvSpPr>
        <p:spPr>
          <a:xfrm>
            <a:off x="1817699" y="4482490"/>
            <a:ext cx="609599"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endParaRPr lang="en-IN" dirty="0"/>
          </a:p>
        </p:txBody>
      </p:sp>
      <p:sp>
        <p:nvSpPr>
          <p:cNvPr id="62" name="Oval 61"/>
          <p:cNvSpPr/>
          <p:nvPr/>
        </p:nvSpPr>
        <p:spPr>
          <a:xfrm>
            <a:off x="1759475" y="502227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Oval 62"/>
          <p:cNvSpPr/>
          <p:nvPr/>
        </p:nvSpPr>
        <p:spPr>
          <a:xfrm>
            <a:off x="4655306" y="502932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4" name="Straight Arrow Connector 63"/>
          <p:cNvCxnSpPr>
            <a:endCxn id="60" idx="3"/>
          </p:cNvCxnSpPr>
          <p:nvPr/>
        </p:nvCxnSpPr>
        <p:spPr>
          <a:xfrm flipH="1">
            <a:off x="2427299" y="4666526"/>
            <a:ext cx="543833" cy="432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l="20336" t="5503" r="20336"/>
          <a:stretch/>
        </p:blipFill>
        <p:spPr>
          <a:xfrm>
            <a:off x="2962770" y="4384000"/>
            <a:ext cx="452045" cy="720000"/>
          </a:xfrm>
          <a:prstGeom prst="rect">
            <a:avLst/>
          </a:prstGeom>
        </p:spPr>
      </p:pic>
      <p:pic>
        <p:nvPicPr>
          <p:cNvPr id="68" name="Picture 67"/>
          <p:cNvPicPr>
            <a:picLocks noChangeAspect="1"/>
          </p:cNvPicPr>
          <p:nvPr/>
        </p:nvPicPr>
        <p:blipFill rotWithShape="1">
          <a:blip r:embed="rId3" cstate="print">
            <a:extLst>
              <a:ext uri="{28A0092B-C50C-407E-A947-70E740481C1C}">
                <a14:useLocalDpi xmlns:a14="http://schemas.microsoft.com/office/drawing/2010/main" val="0"/>
              </a:ext>
            </a:extLst>
          </a:blip>
          <a:srcRect l="21767" t="3877" r="20465" b="3518"/>
          <a:stretch/>
        </p:blipFill>
        <p:spPr>
          <a:xfrm>
            <a:off x="2971132" y="4389498"/>
            <a:ext cx="441325" cy="719995"/>
          </a:xfrm>
          <a:prstGeom prst="rect">
            <a:avLst/>
          </a:prstGeom>
        </p:spPr>
      </p:pic>
    </p:spTree>
    <p:extLst>
      <p:ext uri="{BB962C8B-B14F-4D97-AF65-F5344CB8AC3E}">
        <p14:creationId xmlns:p14="http://schemas.microsoft.com/office/powerpoint/2010/main" val="253432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0" presetClass="exit" presetSubtype="0" fill="hold" nodeType="withEffect">
                                  <p:stCondLst>
                                    <p:cond delay="0"/>
                                  </p:stCondLst>
                                  <p:childTnLst>
                                    <p:animEffect transition="out" filter="fade">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68"/>
                                        </p:tgtEl>
                                      </p:cBhvr>
                                    </p:animEffect>
                                    <p:set>
                                      <p:cBhvr>
                                        <p:cTn id="5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 (Hardware approach)</a:t>
            </a:r>
          </a:p>
        </p:txBody>
      </p:sp>
      <p:sp>
        <p:nvSpPr>
          <p:cNvPr id="3" name="Content Placeholder 2"/>
          <p:cNvSpPr>
            <a:spLocks noGrp="1"/>
          </p:cNvSpPr>
          <p:nvPr>
            <p:ph idx="1"/>
          </p:nvPr>
        </p:nvSpPr>
        <p:spPr/>
        <p:txBody>
          <a:bodyPr/>
          <a:lstStyle/>
          <a:p>
            <a:r>
              <a:rPr lang="en-US" dirty="0"/>
              <a:t>Algorithm</a:t>
            </a:r>
          </a:p>
          <a:p>
            <a:pPr marL="0" indent="0">
              <a:buNone/>
            </a:pPr>
            <a:r>
              <a:rPr lang="en-US" dirty="0"/>
              <a:t>	</a:t>
            </a:r>
            <a:r>
              <a:rPr lang="en-US" dirty="0" err="1"/>
              <a:t>enter_region</a:t>
            </a:r>
            <a:r>
              <a:rPr lang="en-US" dirty="0"/>
              <a:t>:      </a:t>
            </a:r>
            <a:r>
              <a:rPr lang="en-US" dirty="0">
                <a:solidFill>
                  <a:schemeClr val="accent6"/>
                </a:solidFill>
              </a:rPr>
              <a:t>(Before entering its critical region, </a:t>
            </a:r>
            <a:r>
              <a:rPr lang="en-US" dirty="0">
                <a:solidFill>
                  <a:schemeClr val="tx2"/>
                </a:solidFill>
              </a:rPr>
              <a:t>process calls </a:t>
            </a:r>
            <a:r>
              <a:rPr lang="en-US" dirty="0" err="1">
                <a:solidFill>
                  <a:schemeClr val="tx2"/>
                </a:solidFill>
              </a:rPr>
              <a:t>enter_region</a:t>
            </a:r>
            <a:r>
              <a:rPr lang="en-US" dirty="0">
                <a:solidFill>
                  <a:schemeClr val="accent6"/>
                </a:solidFill>
              </a:rPr>
              <a:t>)</a:t>
            </a:r>
          </a:p>
          <a:p>
            <a:pPr marL="876300" lvl="2" indent="1579563">
              <a:buNone/>
            </a:pPr>
            <a:r>
              <a:rPr lang="en-US" dirty="0"/>
              <a:t>TSL REGISTER, LOCK	|copy lock variable to register set lock to 1</a:t>
            </a:r>
          </a:p>
          <a:p>
            <a:pPr marL="876300" lvl="2" indent="1579563">
              <a:buNone/>
            </a:pPr>
            <a:r>
              <a:rPr lang="en-US" dirty="0"/>
              <a:t>CMP REGISTER, #0	|was register variable 0?</a:t>
            </a:r>
          </a:p>
          <a:p>
            <a:pPr marL="876300" lvl="2" indent="1579563">
              <a:buNone/>
            </a:pPr>
            <a:r>
              <a:rPr lang="en-US" dirty="0"/>
              <a:t>JNE </a:t>
            </a:r>
            <a:r>
              <a:rPr lang="en-US" dirty="0" err="1"/>
              <a:t>enter_region</a:t>
            </a:r>
            <a:r>
              <a:rPr lang="en-US" dirty="0"/>
              <a:t>	|if it was nonzero, lock was set, so loop</a:t>
            </a:r>
          </a:p>
          <a:p>
            <a:pPr marL="876300" lvl="2" indent="1579563">
              <a:buNone/>
            </a:pPr>
            <a:r>
              <a:rPr lang="en-US" dirty="0"/>
              <a:t>RET		|return to caller: critical region entered</a:t>
            </a:r>
          </a:p>
          <a:p>
            <a:pPr marL="0" indent="0">
              <a:buNone/>
            </a:pPr>
            <a:r>
              <a:rPr lang="en-US" dirty="0"/>
              <a:t>	</a:t>
            </a:r>
            <a:r>
              <a:rPr lang="en-US" dirty="0" err="1"/>
              <a:t>leave_region</a:t>
            </a:r>
            <a:r>
              <a:rPr lang="en-US" dirty="0"/>
              <a:t>:      </a:t>
            </a:r>
            <a:r>
              <a:rPr lang="en-US" dirty="0">
                <a:solidFill>
                  <a:schemeClr val="accent6"/>
                </a:solidFill>
              </a:rPr>
              <a:t>(When process wants to leave critical region, </a:t>
            </a:r>
            <a:r>
              <a:rPr lang="en-US" dirty="0">
                <a:solidFill>
                  <a:schemeClr val="tx2"/>
                </a:solidFill>
              </a:rPr>
              <a:t>process calls </a:t>
            </a:r>
            <a:r>
              <a:rPr lang="en-US" dirty="0" err="1">
                <a:solidFill>
                  <a:schemeClr val="tx2"/>
                </a:solidFill>
              </a:rPr>
              <a:t>leave_region</a:t>
            </a:r>
            <a:r>
              <a:rPr lang="en-US" dirty="0">
                <a:solidFill>
                  <a:schemeClr val="accent6"/>
                </a:solidFill>
              </a:rPr>
              <a:t>)</a:t>
            </a:r>
          </a:p>
          <a:p>
            <a:pPr marL="876300" lvl="2" indent="1579563">
              <a:buNone/>
            </a:pPr>
            <a:r>
              <a:rPr lang="en-US" dirty="0"/>
              <a:t>MOVE LOCK, #0	|store 0 in lock variable</a:t>
            </a:r>
          </a:p>
          <a:p>
            <a:pPr marL="876300" lvl="2" indent="1579563">
              <a:buNone/>
            </a:pPr>
            <a:r>
              <a:rPr lang="en-US" dirty="0"/>
              <a:t>RET		|return to caller</a:t>
            </a:r>
          </a:p>
        </p:txBody>
      </p:sp>
      <p:cxnSp>
        <p:nvCxnSpPr>
          <p:cNvPr id="4" name="Straight Connector 3"/>
          <p:cNvCxnSpPr/>
          <p:nvPr/>
        </p:nvCxnSpPr>
        <p:spPr>
          <a:xfrm flipV="1">
            <a:off x="2299327" y="5243493"/>
            <a:ext cx="7589520"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2299327" y="6111850"/>
            <a:ext cx="758952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2644730"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2650203" y="5189039"/>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5543226"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7292651" y="500693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1" name="TextBox 10"/>
          <p:cNvSpPr txBox="1"/>
          <p:nvPr/>
        </p:nvSpPr>
        <p:spPr>
          <a:xfrm>
            <a:off x="2414054" y="6308893"/>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13" name="TextBox 12"/>
          <p:cNvSpPr txBox="1"/>
          <p:nvPr/>
        </p:nvSpPr>
        <p:spPr>
          <a:xfrm>
            <a:off x="5317800" y="6308893"/>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14" name="TextBox 13"/>
          <p:cNvSpPr txBox="1"/>
          <p:nvPr/>
        </p:nvSpPr>
        <p:spPr>
          <a:xfrm>
            <a:off x="7067226" y="6308893"/>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15" name="TextBox 14"/>
          <p:cNvSpPr txBox="1"/>
          <p:nvPr/>
        </p:nvSpPr>
        <p:spPr>
          <a:xfrm>
            <a:off x="1224795" y="5070465"/>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16" name="TextBox 15"/>
          <p:cNvSpPr txBox="1"/>
          <p:nvPr/>
        </p:nvSpPr>
        <p:spPr>
          <a:xfrm>
            <a:off x="1224795" y="5896540"/>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23" name="Rectangle 22"/>
          <p:cNvSpPr/>
          <p:nvPr/>
        </p:nvSpPr>
        <p:spPr>
          <a:xfrm>
            <a:off x="5544814" y="6018759"/>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58" name="Group 57"/>
          <p:cNvGrpSpPr/>
          <p:nvPr/>
        </p:nvGrpSpPr>
        <p:grpSpPr>
          <a:xfrm>
            <a:off x="1648469" y="4482478"/>
            <a:ext cx="1594759" cy="376762"/>
            <a:chOff x="3048000" y="4728638"/>
            <a:chExt cx="1594759" cy="376762"/>
          </a:xfrm>
        </p:grpSpPr>
        <p:sp>
          <p:nvSpPr>
            <p:cNvPr id="59" name="Rectangle 58"/>
            <p:cNvSpPr/>
            <p:nvPr/>
          </p:nvSpPr>
          <p:spPr>
            <a:xfrm>
              <a:off x="3048000" y="4728650"/>
              <a:ext cx="990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endParaRPr lang="en-IN" dirty="0"/>
            </a:p>
          </p:txBody>
        </p:sp>
        <p:sp>
          <p:nvSpPr>
            <p:cNvPr id="60" name="Rectangle 59"/>
            <p:cNvSpPr/>
            <p:nvPr/>
          </p:nvSpPr>
          <p:spPr>
            <a:xfrm>
              <a:off x="4033159" y="4728638"/>
              <a:ext cx="609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61" name="Rectangle 60"/>
          <p:cNvSpPr/>
          <p:nvPr/>
        </p:nvSpPr>
        <p:spPr>
          <a:xfrm>
            <a:off x="2633628" y="4482490"/>
            <a:ext cx="609599"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endParaRPr lang="en-IN" dirty="0"/>
          </a:p>
        </p:txBody>
      </p:sp>
      <p:sp>
        <p:nvSpPr>
          <p:cNvPr id="62" name="Oval 61"/>
          <p:cNvSpPr/>
          <p:nvPr/>
        </p:nvSpPr>
        <p:spPr>
          <a:xfrm>
            <a:off x="2575404" y="502227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Oval 62"/>
          <p:cNvSpPr/>
          <p:nvPr/>
        </p:nvSpPr>
        <p:spPr>
          <a:xfrm>
            <a:off x="5471235" y="502932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4" name="Straight Arrow Connector 63"/>
          <p:cNvCxnSpPr>
            <a:endCxn id="60" idx="3"/>
          </p:cNvCxnSpPr>
          <p:nvPr/>
        </p:nvCxnSpPr>
        <p:spPr>
          <a:xfrm flipH="1">
            <a:off x="3243228" y="4666526"/>
            <a:ext cx="543833" cy="432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l="20336" t="5503" r="20336"/>
          <a:stretch/>
        </p:blipFill>
        <p:spPr>
          <a:xfrm>
            <a:off x="3778699" y="4158914"/>
            <a:ext cx="452045" cy="720000"/>
          </a:xfrm>
          <a:prstGeom prst="rect">
            <a:avLst/>
          </a:prstGeom>
        </p:spPr>
      </p:pic>
      <p:pic>
        <p:nvPicPr>
          <p:cNvPr id="68" name="Picture 67"/>
          <p:cNvPicPr>
            <a:picLocks noChangeAspect="1"/>
          </p:cNvPicPr>
          <p:nvPr/>
        </p:nvPicPr>
        <p:blipFill rotWithShape="1">
          <a:blip r:embed="rId3" cstate="print">
            <a:extLst>
              <a:ext uri="{28A0092B-C50C-407E-A947-70E740481C1C}">
                <a14:useLocalDpi xmlns:a14="http://schemas.microsoft.com/office/drawing/2010/main" val="0"/>
              </a:ext>
            </a:extLst>
          </a:blip>
          <a:srcRect l="21767" t="3877" r="20465" b="3518"/>
          <a:stretch/>
        </p:blipFill>
        <p:spPr>
          <a:xfrm>
            <a:off x="3787061" y="4136274"/>
            <a:ext cx="441325" cy="719995"/>
          </a:xfrm>
          <a:prstGeom prst="rect">
            <a:avLst/>
          </a:prstGeom>
        </p:spPr>
      </p:pic>
    </p:spTree>
    <p:extLst>
      <p:ext uri="{BB962C8B-B14F-4D97-AF65-F5344CB8AC3E}">
        <p14:creationId xmlns:p14="http://schemas.microsoft.com/office/powerpoint/2010/main" val="427509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64"/>
                                        </p:tgtEl>
                                      </p:cBhvr>
                                    </p:animEffect>
                                    <p:set>
                                      <p:cBhvr>
                                        <p:cTn id="35" dur="1" fill="hold">
                                          <p:stCondLst>
                                            <p:cond delay="499"/>
                                          </p:stCondLst>
                                        </p:cTn>
                                        <p:tgtEl>
                                          <p:spTgt spid="6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5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500"/>
                                        <p:tgtEl>
                                          <p:spTgt spid="3">
                                            <p:txEl>
                                              <p:pRg st="6" end="6"/>
                                            </p:txEl>
                                          </p:spTgt>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500"/>
                                        <p:tgtEl>
                                          <p:spTgt spid="3">
                                            <p:txEl>
                                              <p:pRg st="7" end="7"/>
                                            </p:txEl>
                                          </p:spTgt>
                                        </p:tgtEl>
                                      </p:cBhvr>
                                    </p:animEffect>
                                  </p:childTnLst>
                                </p:cTn>
                              </p:par>
                              <p:par>
                                <p:cTn id="63" presetID="10" presetClass="exit" presetSubtype="0" fill="hold" nodeType="withEffect">
                                  <p:stCondLst>
                                    <p:cond delay="0"/>
                                  </p:stCondLst>
                                  <p:childTnLst>
                                    <p:animEffect transition="out" filter="fade">
                                      <p:cBhvr>
                                        <p:cTn id="64" dur="500"/>
                                        <p:tgtEl>
                                          <p:spTgt spid="68"/>
                                        </p:tgtEl>
                                      </p:cBhvr>
                                    </p:animEffect>
                                    <p:set>
                                      <p:cBhvr>
                                        <p:cTn id="65" dur="1" fill="hold">
                                          <p:stCondLst>
                                            <p:cond delay="499"/>
                                          </p:stCondLst>
                                        </p:cTn>
                                        <p:tgtEl>
                                          <p:spTgt spid="6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 (Hardware approach)</a:t>
            </a:r>
          </a:p>
        </p:txBody>
      </p:sp>
      <p:sp>
        <p:nvSpPr>
          <p:cNvPr id="3" name="Content Placeholder 2"/>
          <p:cNvSpPr>
            <a:spLocks noGrp="1"/>
          </p:cNvSpPr>
          <p:nvPr>
            <p:ph idx="1"/>
          </p:nvPr>
        </p:nvSpPr>
        <p:spPr/>
        <p:txBody>
          <a:bodyPr/>
          <a:lstStyle/>
          <a:p>
            <a:r>
              <a:rPr lang="en-US" dirty="0"/>
              <a:t>Test and Set Lock Instruction</a:t>
            </a:r>
          </a:p>
          <a:p>
            <a:pPr lvl="1"/>
            <a:r>
              <a:rPr lang="en-US" dirty="0"/>
              <a:t>TSL REGISTER, LOCK</a:t>
            </a:r>
          </a:p>
          <a:p>
            <a:pPr lvl="1"/>
            <a:r>
              <a:rPr lang="en-US" dirty="0"/>
              <a:t>It </a:t>
            </a:r>
            <a:r>
              <a:rPr lang="en-US" dirty="0">
                <a:solidFill>
                  <a:schemeClr val="accent6"/>
                </a:solidFill>
              </a:rPr>
              <a:t>reads the contents of the memory word lock into register RX </a:t>
            </a:r>
            <a:r>
              <a:rPr lang="en-US" dirty="0"/>
              <a:t>and then </a:t>
            </a:r>
            <a:r>
              <a:rPr lang="en-US" dirty="0">
                <a:solidFill>
                  <a:schemeClr val="accent6"/>
                </a:solidFill>
              </a:rPr>
              <a:t>stores a nonzero value at the memory address lock</a:t>
            </a:r>
            <a:r>
              <a:rPr lang="en-US" dirty="0"/>
              <a:t>.</a:t>
            </a:r>
          </a:p>
          <a:p>
            <a:pPr lvl="1"/>
            <a:r>
              <a:rPr lang="en-US" dirty="0"/>
              <a:t>The </a:t>
            </a:r>
            <a:r>
              <a:rPr lang="en-US" dirty="0">
                <a:solidFill>
                  <a:schemeClr val="accent6"/>
                </a:solidFill>
              </a:rPr>
              <a:t>operations of reading the word and storing into it are guaranteed to be indivisible</a:t>
            </a:r>
            <a:r>
              <a:rPr lang="en-US" dirty="0"/>
              <a:t>—no other processor can access the memory word until the instruction is finished. </a:t>
            </a:r>
          </a:p>
          <a:p>
            <a:pPr lvl="1"/>
            <a:r>
              <a:rPr lang="en-US" dirty="0"/>
              <a:t>The CPU executing the TSL instruction locks the memory bus to prohibit other CPUs from accessing memory until it is done.</a:t>
            </a:r>
          </a:p>
        </p:txBody>
      </p:sp>
      <p:cxnSp>
        <p:nvCxnSpPr>
          <p:cNvPr id="4" name="Straight Connector 3"/>
          <p:cNvCxnSpPr/>
          <p:nvPr/>
        </p:nvCxnSpPr>
        <p:spPr>
          <a:xfrm flipV="1">
            <a:off x="1483398" y="5102813"/>
            <a:ext cx="7589520" cy="53567"/>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5" name="Straight Connector 4"/>
          <p:cNvCxnSpPr/>
          <p:nvPr/>
        </p:nvCxnSpPr>
        <p:spPr>
          <a:xfrm>
            <a:off x="1483398" y="5971170"/>
            <a:ext cx="7589520" cy="0"/>
          </a:xfrm>
          <a:prstGeom prst="line">
            <a:avLst/>
          </a:prstGeom>
          <a:noFill/>
          <a:ln w="38100" cap="flat" cmpd="sng" algn="ctr">
            <a:solidFill>
              <a:srgbClr val="C0504D"/>
            </a:solidFill>
            <a:prstDash val="solid"/>
          </a:ln>
          <a:effectLst>
            <a:outerShdw blurRad="40000" dist="23000" dir="5400000" rotWithShape="0">
              <a:srgbClr val="000000">
                <a:alpha val="35000"/>
              </a:srgbClr>
            </a:outerShdw>
          </a:effectLst>
        </p:spPr>
      </p:cxnSp>
      <p:cxnSp>
        <p:nvCxnSpPr>
          <p:cNvPr id="6" name="Straight Connector 5"/>
          <p:cNvCxnSpPr/>
          <p:nvPr/>
        </p:nvCxnSpPr>
        <p:spPr>
          <a:xfrm>
            <a:off x="1828801" y="486625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7" name="Rectangle 6"/>
          <p:cNvSpPr/>
          <p:nvPr/>
        </p:nvSpPr>
        <p:spPr>
          <a:xfrm>
            <a:off x="1834274" y="5048359"/>
            <a:ext cx="2889847" cy="135796"/>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8" name="Straight Connector 7"/>
          <p:cNvCxnSpPr/>
          <p:nvPr/>
        </p:nvCxnSpPr>
        <p:spPr>
          <a:xfrm>
            <a:off x="4727297" y="486625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cxnSp>
        <p:nvCxnSpPr>
          <p:cNvPr id="9" name="Straight Connector 8"/>
          <p:cNvCxnSpPr/>
          <p:nvPr/>
        </p:nvCxnSpPr>
        <p:spPr>
          <a:xfrm>
            <a:off x="6476722" y="4866255"/>
            <a:ext cx="0" cy="1295400"/>
          </a:xfrm>
          <a:prstGeom prst="line">
            <a:avLst/>
          </a:prstGeom>
          <a:noFill/>
          <a:ln w="19050" cap="flat" cmpd="sng" algn="ctr">
            <a:solidFill>
              <a:srgbClr val="C0504D"/>
            </a:solidFill>
            <a:prstDash val="sysDash"/>
          </a:ln>
          <a:effectLst>
            <a:outerShdw blurRad="40000" dist="23000" dir="5400000" rotWithShape="0">
              <a:srgbClr val="000000">
                <a:alpha val="35000"/>
              </a:srgbClr>
            </a:outerShdw>
          </a:effectLst>
        </p:spPr>
      </p:cxnSp>
      <p:sp>
        <p:nvSpPr>
          <p:cNvPr id="11" name="TextBox 10"/>
          <p:cNvSpPr txBox="1"/>
          <p:nvPr/>
        </p:nvSpPr>
        <p:spPr>
          <a:xfrm>
            <a:off x="1598125" y="6168213"/>
            <a:ext cx="457200" cy="369332"/>
          </a:xfrm>
          <a:prstGeom prst="rect">
            <a:avLst/>
          </a:prstGeom>
          <a:noFill/>
        </p:spPr>
        <p:txBody>
          <a:bodyPr wrap="square" rtlCol="0">
            <a:spAutoFit/>
          </a:bodyPr>
          <a:lstStyle/>
          <a:p>
            <a:pPr algn="ctr"/>
            <a:r>
              <a:rPr lang="en-US" kern="0" dirty="0">
                <a:solidFill>
                  <a:prstClr val="black"/>
                </a:solidFill>
                <a:latin typeface="+mj-lt"/>
              </a:rPr>
              <a:t>T1</a:t>
            </a:r>
          </a:p>
        </p:txBody>
      </p:sp>
      <p:sp>
        <p:nvSpPr>
          <p:cNvPr id="13" name="TextBox 12"/>
          <p:cNvSpPr txBox="1"/>
          <p:nvPr/>
        </p:nvSpPr>
        <p:spPr>
          <a:xfrm>
            <a:off x="4501871" y="6168213"/>
            <a:ext cx="457200" cy="369332"/>
          </a:xfrm>
          <a:prstGeom prst="rect">
            <a:avLst/>
          </a:prstGeom>
          <a:noFill/>
        </p:spPr>
        <p:txBody>
          <a:bodyPr wrap="square" rtlCol="0">
            <a:spAutoFit/>
          </a:bodyPr>
          <a:lstStyle/>
          <a:p>
            <a:pPr algn="ctr"/>
            <a:r>
              <a:rPr lang="en-US" kern="0" dirty="0">
                <a:solidFill>
                  <a:prstClr val="black"/>
                </a:solidFill>
                <a:latin typeface="+mj-lt"/>
              </a:rPr>
              <a:t>T2</a:t>
            </a:r>
          </a:p>
        </p:txBody>
      </p:sp>
      <p:sp>
        <p:nvSpPr>
          <p:cNvPr id="14" name="TextBox 13"/>
          <p:cNvSpPr txBox="1"/>
          <p:nvPr/>
        </p:nvSpPr>
        <p:spPr>
          <a:xfrm>
            <a:off x="6251297" y="6168213"/>
            <a:ext cx="457200" cy="369332"/>
          </a:xfrm>
          <a:prstGeom prst="rect">
            <a:avLst/>
          </a:prstGeom>
          <a:noFill/>
        </p:spPr>
        <p:txBody>
          <a:bodyPr wrap="square" rtlCol="0">
            <a:spAutoFit/>
          </a:bodyPr>
          <a:lstStyle/>
          <a:p>
            <a:pPr algn="ctr"/>
            <a:r>
              <a:rPr lang="en-US" kern="0" dirty="0">
                <a:solidFill>
                  <a:prstClr val="black"/>
                </a:solidFill>
                <a:latin typeface="+mj-lt"/>
              </a:rPr>
              <a:t>T3</a:t>
            </a:r>
          </a:p>
        </p:txBody>
      </p:sp>
      <p:sp>
        <p:nvSpPr>
          <p:cNvPr id="15" name="TextBox 14"/>
          <p:cNvSpPr txBox="1"/>
          <p:nvPr/>
        </p:nvSpPr>
        <p:spPr>
          <a:xfrm>
            <a:off x="408866" y="4929785"/>
            <a:ext cx="1104900" cy="377321"/>
          </a:xfrm>
          <a:prstGeom prst="rect">
            <a:avLst/>
          </a:prstGeom>
          <a:noFill/>
        </p:spPr>
        <p:txBody>
          <a:bodyPr wrap="square" rtlCol="0">
            <a:spAutoFit/>
          </a:bodyPr>
          <a:lstStyle/>
          <a:p>
            <a:pPr algn="ctr"/>
            <a:r>
              <a:rPr lang="en-US" kern="0" dirty="0">
                <a:solidFill>
                  <a:prstClr val="black"/>
                </a:solidFill>
                <a:latin typeface="+mj-lt"/>
              </a:rPr>
              <a:t>Process 0</a:t>
            </a:r>
          </a:p>
        </p:txBody>
      </p:sp>
      <p:sp>
        <p:nvSpPr>
          <p:cNvPr id="16" name="TextBox 15"/>
          <p:cNvSpPr txBox="1"/>
          <p:nvPr/>
        </p:nvSpPr>
        <p:spPr>
          <a:xfrm>
            <a:off x="408866" y="5755860"/>
            <a:ext cx="1104900" cy="377321"/>
          </a:xfrm>
          <a:prstGeom prst="rect">
            <a:avLst/>
          </a:prstGeom>
          <a:noFill/>
        </p:spPr>
        <p:txBody>
          <a:bodyPr wrap="square" rtlCol="0">
            <a:spAutoFit/>
          </a:bodyPr>
          <a:lstStyle/>
          <a:p>
            <a:pPr algn="ctr"/>
            <a:r>
              <a:rPr lang="en-US" kern="0" dirty="0">
                <a:solidFill>
                  <a:prstClr val="black"/>
                </a:solidFill>
                <a:latin typeface="+mj-lt"/>
              </a:rPr>
              <a:t>Process 1</a:t>
            </a:r>
          </a:p>
        </p:txBody>
      </p:sp>
      <p:sp>
        <p:nvSpPr>
          <p:cNvPr id="23" name="Rectangle 22"/>
          <p:cNvSpPr/>
          <p:nvPr/>
        </p:nvSpPr>
        <p:spPr>
          <a:xfrm>
            <a:off x="4728885" y="5878079"/>
            <a:ext cx="1743632" cy="163317"/>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58" name="Group 57"/>
          <p:cNvGrpSpPr/>
          <p:nvPr/>
        </p:nvGrpSpPr>
        <p:grpSpPr>
          <a:xfrm>
            <a:off x="832540" y="4341798"/>
            <a:ext cx="1594759" cy="376762"/>
            <a:chOff x="3048000" y="4728638"/>
            <a:chExt cx="1594759" cy="376762"/>
          </a:xfrm>
        </p:grpSpPr>
        <p:sp>
          <p:nvSpPr>
            <p:cNvPr id="59" name="Rectangle 58"/>
            <p:cNvSpPr/>
            <p:nvPr/>
          </p:nvSpPr>
          <p:spPr>
            <a:xfrm>
              <a:off x="3048000" y="4728650"/>
              <a:ext cx="990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Register</a:t>
              </a:r>
              <a:endParaRPr lang="en-IN" dirty="0"/>
            </a:p>
          </p:txBody>
        </p:sp>
        <p:sp>
          <p:nvSpPr>
            <p:cNvPr id="60" name="Rectangle 59"/>
            <p:cNvSpPr/>
            <p:nvPr/>
          </p:nvSpPr>
          <p:spPr>
            <a:xfrm>
              <a:off x="4033159" y="4728638"/>
              <a:ext cx="609600"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
        <p:nvSpPr>
          <p:cNvPr id="61" name="Rectangle 60"/>
          <p:cNvSpPr/>
          <p:nvPr/>
        </p:nvSpPr>
        <p:spPr>
          <a:xfrm>
            <a:off x="1817699" y="4341810"/>
            <a:ext cx="609599" cy="376750"/>
          </a:xfrm>
          <a:prstGeom prst="rect">
            <a:avLst/>
          </a:prstGeom>
          <a:ln w="28575">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0</a:t>
            </a:r>
            <a:endParaRPr lang="en-IN" dirty="0"/>
          </a:p>
        </p:txBody>
      </p:sp>
      <p:sp>
        <p:nvSpPr>
          <p:cNvPr id="62" name="Oval 61"/>
          <p:cNvSpPr/>
          <p:nvPr/>
        </p:nvSpPr>
        <p:spPr>
          <a:xfrm>
            <a:off x="1759475" y="488159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3" name="Oval 62"/>
          <p:cNvSpPr/>
          <p:nvPr/>
        </p:nvSpPr>
        <p:spPr>
          <a:xfrm>
            <a:off x="4655306" y="4888644"/>
            <a:ext cx="150330" cy="469325"/>
          </a:xfrm>
          <a:prstGeom prst="ellipse">
            <a:avLst/>
          </a:prstGeom>
          <a:noFill/>
          <a:ln w="28575">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64" name="Straight Arrow Connector 63"/>
          <p:cNvCxnSpPr>
            <a:endCxn id="60" idx="3"/>
          </p:cNvCxnSpPr>
          <p:nvPr/>
        </p:nvCxnSpPr>
        <p:spPr>
          <a:xfrm flipH="1">
            <a:off x="2427299" y="4525846"/>
            <a:ext cx="543833" cy="432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pic>
        <p:nvPicPr>
          <p:cNvPr id="67" name="Picture 66"/>
          <p:cNvPicPr>
            <a:picLocks noChangeAspect="1"/>
          </p:cNvPicPr>
          <p:nvPr/>
        </p:nvPicPr>
        <p:blipFill rotWithShape="1">
          <a:blip r:embed="rId2" cstate="print">
            <a:extLst>
              <a:ext uri="{28A0092B-C50C-407E-A947-70E740481C1C}">
                <a14:useLocalDpi xmlns:a14="http://schemas.microsoft.com/office/drawing/2010/main" val="0"/>
              </a:ext>
            </a:extLst>
          </a:blip>
          <a:srcRect l="20336" t="5503" r="20336"/>
          <a:stretch/>
        </p:blipFill>
        <p:spPr>
          <a:xfrm>
            <a:off x="2962770" y="4018234"/>
            <a:ext cx="452045" cy="720000"/>
          </a:xfrm>
          <a:prstGeom prst="rect">
            <a:avLst/>
          </a:prstGeom>
        </p:spPr>
      </p:pic>
      <p:pic>
        <p:nvPicPr>
          <p:cNvPr id="68" name="Picture 67"/>
          <p:cNvPicPr>
            <a:picLocks noChangeAspect="1"/>
          </p:cNvPicPr>
          <p:nvPr/>
        </p:nvPicPr>
        <p:blipFill rotWithShape="1">
          <a:blip r:embed="rId3" cstate="print">
            <a:extLst>
              <a:ext uri="{28A0092B-C50C-407E-A947-70E740481C1C}">
                <a14:useLocalDpi xmlns:a14="http://schemas.microsoft.com/office/drawing/2010/main" val="0"/>
              </a:ext>
            </a:extLst>
          </a:blip>
          <a:srcRect l="21767" t="3877" r="20465" b="3518"/>
          <a:stretch/>
        </p:blipFill>
        <p:spPr>
          <a:xfrm>
            <a:off x="2971132" y="3995594"/>
            <a:ext cx="441325" cy="719995"/>
          </a:xfrm>
          <a:prstGeom prst="rect">
            <a:avLst/>
          </a:prstGeom>
        </p:spPr>
      </p:pic>
    </p:spTree>
    <p:extLst>
      <p:ext uri="{BB962C8B-B14F-4D97-AF65-F5344CB8AC3E}">
        <p14:creationId xmlns:p14="http://schemas.microsoft.com/office/powerpoint/2010/main" val="348112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TSL (Test and Set Lock) instruction (Hardware approach)</a:t>
            </a:r>
          </a:p>
        </p:txBody>
      </p:sp>
      <p:sp>
        <p:nvSpPr>
          <p:cNvPr id="3" name="Content Placeholder 2"/>
          <p:cNvSpPr>
            <a:spLocks noGrp="1"/>
          </p:cNvSpPr>
          <p:nvPr>
            <p:ph idx="1"/>
          </p:nvPr>
        </p:nvSpPr>
        <p:spPr/>
        <p:txBody>
          <a:bodyPr/>
          <a:lstStyle/>
          <a:p>
            <a:r>
              <a:rPr lang="en-US" b="1" dirty="0">
                <a:solidFill>
                  <a:schemeClr val="accent6"/>
                </a:solidFill>
              </a:rPr>
              <a:t>Mutual exclusion is guaranteed </a:t>
            </a:r>
            <a:r>
              <a:rPr lang="en-US" dirty="0"/>
              <a:t>as preemption can not occur before setting the lock variable to 1.</a:t>
            </a:r>
          </a:p>
          <a:p>
            <a:r>
              <a:rPr lang="en-US" dirty="0"/>
              <a:t>A process that doesn't want to enter the critical section will not execute TSL instruction. Hence this </a:t>
            </a:r>
            <a:r>
              <a:rPr lang="en-US" b="1" dirty="0">
                <a:solidFill>
                  <a:schemeClr val="accent6"/>
                </a:solidFill>
              </a:rPr>
              <a:t>guarantees progress.</a:t>
            </a:r>
          </a:p>
          <a:p>
            <a:r>
              <a:rPr lang="en-US" b="1" dirty="0">
                <a:solidFill>
                  <a:schemeClr val="accent6"/>
                </a:solidFill>
              </a:rPr>
              <a:t>Bounded waiting is not guaranteed</a:t>
            </a:r>
            <a:r>
              <a:rPr lang="en-US" dirty="0"/>
              <a:t>.</a:t>
            </a:r>
          </a:p>
        </p:txBody>
      </p:sp>
    </p:spTree>
    <p:extLst>
      <p:ext uri="{BB962C8B-B14F-4D97-AF65-F5344CB8AC3E}">
        <p14:creationId xmlns:p14="http://schemas.microsoft.com/office/powerpoint/2010/main" val="201521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a:pPr>
            <a:r>
              <a:rPr lang="en-US" dirty="0"/>
              <a:t>Define : Inter-process communication (IPC), Independent process and Cooperating process </a:t>
            </a:r>
          </a:p>
          <a:p>
            <a:pPr marL="457200" indent="-457200">
              <a:buFont typeface="+mj-lt"/>
              <a:buAutoNum type="arabicPeriod"/>
            </a:pPr>
            <a:r>
              <a:rPr lang="en-US" dirty="0"/>
              <a:t>Explain Reasons of process cooperation.</a:t>
            </a:r>
          </a:p>
          <a:p>
            <a:pPr marL="457200" indent="-457200">
              <a:buFont typeface="+mj-lt"/>
              <a:buAutoNum type="arabicPeriod"/>
            </a:pPr>
            <a:r>
              <a:rPr lang="en-US" dirty="0"/>
              <a:t>Explain the following terms in details: Mutual Exclusion, Critical Section, Race Condition</a:t>
            </a:r>
          </a:p>
          <a:p>
            <a:pPr marL="457200" indent="-457200">
              <a:buFont typeface="+mj-lt"/>
              <a:buAutoNum type="arabicPeriod"/>
            </a:pPr>
            <a:r>
              <a:rPr lang="en-US" dirty="0"/>
              <a:t>What is critical section? What requirement should be satisfied for a solution to the critical section problem?</a:t>
            </a:r>
          </a:p>
          <a:p>
            <a:pPr marL="457200" indent="-457200">
              <a:buFont typeface="+mj-lt"/>
              <a:buAutoNum type="arabicPeriod"/>
            </a:pPr>
            <a:r>
              <a:rPr lang="en-US" dirty="0"/>
              <a:t>Explain the following algorithms to achieve mutual exclusion.</a:t>
            </a:r>
          </a:p>
          <a:p>
            <a:pPr marL="971550" lvl="1" indent="-514350">
              <a:buFont typeface="+mj-lt"/>
              <a:buAutoNum type="romanUcPeriod"/>
            </a:pPr>
            <a:r>
              <a:rPr lang="en-US" dirty="0">
                <a:solidFill>
                  <a:srgbClr val="212121"/>
                </a:solidFill>
              </a:rPr>
              <a:t>Disabling interrupts </a:t>
            </a:r>
          </a:p>
          <a:p>
            <a:pPr marL="971550" lvl="1" indent="-514350">
              <a:buFont typeface="+mj-lt"/>
              <a:buAutoNum type="romanUcPeriod"/>
            </a:pPr>
            <a:r>
              <a:rPr lang="en-US" dirty="0">
                <a:solidFill>
                  <a:srgbClr val="212121"/>
                </a:solidFill>
              </a:rPr>
              <a:t>Shared lock variable</a:t>
            </a:r>
          </a:p>
          <a:p>
            <a:pPr marL="971550" lvl="1" indent="-514350">
              <a:buFont typeface="+mj-lt"/>
              <a:buAutoNum type="romanUcPeriod"/>
            </a:pPr>
            <a:r>
              <a:rPr lang="en-US" dirty="0">
                <a:solidFill>
                  <a:srgbClr val="212121"/>
                </a:solidFill>
              </a:rPr>
              <a:t>Strict alteration</a:t>
            </a:r>
          </a:p>
          <a:p>
            <a:pPr marL="971550" lvl="1" indent="-514350">
              <a:buFont typeface="+mj-lt"/>
              <a:buAutoNum type="romanUcPeriod"/>
            </a:pPr>
            <a:r>
              <a:rPr lang="en-US" dirty="0">
                <a:solidFill>
                  <a:srgbClr val="212121"/>
                </a:solidFill>
              </a:rPr>
              <a:t>TSL (Test and Set Lock) instruction</a:t>
            </a: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6108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850" y="1700213"/>
            <a:ext cx="10515600" cy="2852737"/>
          </a:xfrm>
        </p:spPr>
        <p:txBody>
          <a:bodyPr/>
          <a:lstStyle/>
          <a:p>
            <a:r>
              <a:rPr lang="en-IN" i="1" dirty="0"/>
              <a:t>Thank You</a:t>
            </a:r>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Inter-process communication (IPC)</a:t>
            </a:r>
          </a:p>
        </p:txBody>
      </p:sp>
      <p:sp>
        <p:nvSpPr>
          <p:cNvPr id="3" name="Content Placeholder 2"/>
          <p:cNvSpPr>
            <a:spLocks noGrp="1"/>
          </p:cNvSpPr>
          <p:nvPr>
            <p:ph idx="1"/>
          </p:nvPr>
        </p:nvSpPr>
        <p:spPr>
          <a:xfrm>
            <a:off x="131181" y="863444"/>
            <a:ext cx="6807502" cy="5590565"/>
          </a:xfrm>
        </p:spPr>
        <p:txBody>
          <a:bodyPr/>
          <a:lstStyle/>
          <a:p>
            <a:r>
              <a:rPr lang="en-US" sz="2300" dirty="0"/>
              <a:t>Inter-process communication is the </a:t>
            </a:r>
            <a:r>
              <a:rPr lang="en-US" sz="2300" b="1" dirty="0">
                <a:solidFill>
                  <a:schemeClr val="accent6"/>
                </a:solidFill>
              </a:rPr>
              <a:t>mechanism provided by the operating system that allows processes to communicate with each other</a:t>
            </a:r>
            <a:r>
              <a:rPr lang="en-US" sz="2300" dirty="0"/>
              <a:t>. </a:t>
            </a:r>
          </a:p>
          <a:p>
            <a:r>
              <a:rPr lang="en-US" sz="2300" dirty="0"/>
              <a:t>This communication could involve a process letting another process know that some event has occurred or transferring of data from one process to another.</a:t>
            </a:r>
          </a:p>
          <a:p>
            <a:r>
              <a:rPr lang="en-US" sz="2300" dirty="0"/>
              <a:t>Processes in a system can be independent or cooperating.</a:t>
            </a:r>
          </a:p>
          <a:p>
            <a:pPr lvl="1"/>
            <a:r>
              <a:rPr lang="en-US" sz="2300" dirty="0">
                <a:solidFill>
                  <a:schemeClr val="accent6"/>
                </a:solidFill>
              </a:rPr>
              <a:t>Independent process </a:t>
            </a:r>
            <a:r>
              <a:rPr lang="en-US" sz="2300" dirty="0"/>
              <a:t>cannot affect or be affected by the execution of another process.</a:t>
            </a:r>
          </a:p>
          <a:p>
            <a:pPr lvl="1"/>
            <a:r>
              <a:rPr lang="en-US" sz="2300" dirty="0">
                <a:solidFill>
                  <a:schemeClr val="accent6"/>
                </a:solidFill>
              </a:rPr>
              <a:t>Cooperating process </a:t>
            </a:r>
            <a:r>
              <a:rPr lang="en-US" sz="2300" dirty="0"/>
              <a:t>can affect or be affected by the execution of another process.</a:t>
            </a:r>
          </a:p>
          <a:p>
            <a:r>
              <a:rPr lang="en-US" sz="2300" dirty="0"/>
              <a:t>Cooperating processes need inter process communication mechanisms.</a:t>
            </a:r>
          </a:p>
        </p:txBody>
      </p:sp>
      <p:sp>
        <p:nvSpPr>
          <p:cNvPr id="4" name="Rounded Rectangle 3"/>
          <p:cNvSpPr/>
          <p:nvPr/>
        </p:nvSpPr>
        <p:spPr>
          <a:xfrm>
            <a:off x="7032813" y="4214876"/>
            <a:ext cx="1737360" cy="6454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- 1</a:t>
            </a:r>
          </a:p>
        </p:txBody>
      </p:sp>
      <p:sp>
        <p:nvSpPr>
          <p:cNvPr id="5" name="Rounded Rectangle 4"/>
          <p:cNvSpPr/>
          <p:nvPr/>
        </p:nvSpPr>
        <p:spPr>
          <a:xfrm>
            <a:off x="10304929" y="4214875"/>
            <a:ext cx="1737360" cy="645459"/>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- 2</a:t>
            </a:r>
          </a:p>
        </p:txBody>
      </p:sp>
      <p:cxnSp>
        <p:nvCxnSpPr>
          <p:cNvPr id="9" name="Straight Connector 8"/>
          <p:cNvCxnSpPr>
            <a:stCxn id="4" idx="3"/>
            <a:endCxn id="5" idx="1"/>
          </p:cNvCxnSpPr>
          <p:nvPr/>
        </p:nvCxnSpPr>
        <p:spPr>
          <a:xfrm flipV="1">
            <a:off x="8770173" y="4537605"/>
            <a:ext cx="1534756"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714591" y="3892144"/>
            <a:ext cx="1645920" cy="646331"/>
          </a:xfrm>
          <a:prstGeom prst="rect">
            <a:avLst/>
          </a:prstGeom>
          <a:noFill/>
        </p:spPr>
        <p:txBody>
          <a:bodyPr wrap="square" rtlCol="0">
            <a:spAutoFit/>
          </a:bodyPr>
          <a:lstStyle/>
          <a:p>
            <a:pPr algn="ctr"/>
            <a:r>
              <a:rPr lang="en-US" dirty="0"/>
              <a:t>Inter-process Communication</a:t>
            </a:r>
          </a:p>
        </p:txBody>
      </p:sp>
      <p:cxnSp>
        <p:nvCxnSpPr>
          <p:cNvPr id="15" name="Straight Connector 14"/>
          <p:cNvCxnSpPr/>
          <p:nvPr/>
        </p:nvCxnSpPr>
        <p:spPr>
          <a:xfrm>
            <a:off x="492344" y="6367376"/>
            <a:ext cx="55778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92344" y="597939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77862306"/>
              </p:ext>
            </p:extLst>
          </p:nvPr>
        </p:nvGraphicFramePr>
        <p:xfrm>
          <a:off x="1591273" y="5970503"/>
          <a:ext cx="4754880" cy="396240"/>
        </p:xfrm>
        <a:graphic>
          <a:graphicData uri="http://schemas.openxmlformats.org/drawingml/2006/table">
            <a:tbl>
              <a:tblPr firstRow="1" bandRow="1">
                <a:tableStyleId>{8EC20E35-A176-4012-BC5E-935CFFF8708E}</a:tableStyleId>
              </a:tblPr>
              <a:tblGrid>
                <a:gridCol w="475488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an example of independent processes?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5471" t="4755" r="5412"/>
          <a:stretch/>
        </p:blipFill>
        <p:spPr>
          <a:xfrm>
            <a:off x="7118315" y="1010148"/>
            <a:ext cx="4838472" cy="2682517"/>
          </a:xfrm>
          <a:prstGeom prst="rect">
            <a:avLst/>
          </a:prstGeom>
        </p:spPr>
      </p:pic>
    </p:spTree>
    <p:extLst>
      <p:ext uri="{BB962C8B-B14F-4D97-AF65-F5344CB8AC3E}">
        <p14:creationId xmlns:p14="http://schemas.microsoft.com/office/powerpoint/2010/main" val="15493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fad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fad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fad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par>
                                <p:cTn id="61" presetID="22" presetClass="entr" presetSubtype="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left)">
                                      <p:cBhvr>
                                        <p:cTn id="63" dur="500"/>
                                        <p:tgtEl>
                                          <p:spTgt spid="16"/>
                                        </p:tgtEl>
                                      </p:cBhvr>
                                    </p:animEffect>
                                  </p:childTnLst>
                                </p:cTn>
                              </p:par>
                              <p:par>
                                <p:cTn id="64" presetID="22" presetClass="entr" presetSubtype="8"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Inter-process communication (IPC)</a:t>
            </a:r>
          </a:p>
        </p:txBody>
      </p:sp>
      <p:sp>
        <p:nvSpPr>
          <p:cNvPr id="3" name="Content Placeholder 2"/>
          <p:cNvSpPr>
            <a:spLocks noGrp="1"/>
          </p:cNvSpPr>
          <p:nvPr>
            <p:ph idx="1"/>
          </p:nvPr>
        </p:nvSpPr>
        <p:spPr/>
        <p:txBody>
          <a:bodyPr/>
          <a:lstStyle/>
          <a:p>
            <a:r>
              <a:rPr lang="en-US" dirty="0"/>
              <a:t>Reasons of process cooperation</a:t>
            </a:r>
          </a:p>
          <a:p>
            <a:pPr lvl="1"/>
            <a:r>
              <a:rPr lang="en-US" b="1" dirty="0">
                <a:solidFill>
                  <a:schemeClr val="accent6"/>
                </a:solidFill>
              </a:rPr>
              <a:t>Information sharing</a:t>
            </a:r>
            <a:r>
              <a:rPr lang="en-US" dirty="0"/>
              <a:t>: Several processes may need to access the same data (such as stored in a file.)</a:t>
            </a:r>
          </a:p>
          <a:p>
            <a:pPr lvl="1"/>
            <a:r>
              <a:rPr lang="en-US" b="1" dirty="0">
                <a:solidFill>
                  <a:schemeClr val="accent6"/>
                </a:solidFill>
              </a:rPr>
              <a:t>Computation speed-up</a:t>
            </a:r>
            <a:r>
              <a:rPr lang="en-US" dirty="0"/>
              <a:t>: A task can often be run faster if it is broken into subtasks and distributed among different processes.</a:t>
            </a:r>
          </a:p>
          <a:p>
            <a:pPr lvl="1"/>
            <a:r>
              <a:rPr lang="en-US" b="1" dirty="0">
                <a:solidFill>
                  <a:schemeClr val="accent6"/>
                </a:solidFill>
              </a:rPr>
              <a:t>Modularity</a:t>
            </a:r>
            <a:r>
              <a:rPr lang="en-US" dirty="0"/>
              <a:t>: It may be easier to organize a complex task into separate subtasks, then have different processes or threads running each subtask.</a:t>
            </a:r>
          </a:p>
          <a:p>
            <a:pPr lvl="1"/>
            <a:r>
              <a:rPr lang="en-US" b="1" dirty="0">
                <a:solidFill>
                  <a:schemeClr val="accent6"/>
                </a:solidFill>
              </a:rPr>
              <a:t>Convenience</a:t>
            </a:r>
            <a:r>
              <a:rPr lang="en-US" dirty="0"/>
              <a:t>: An individual user can run several programs at the same time, to perform some task.</a:t>
            </a:r>
          </a:p>
          <a:p>
            <a:endParaRPr lang="en-US" dirty="0"/>
          </a:p>
          <a:p>
            <a:r>
              <a:rPr lang="en-US" dirty="0"/>
              <a:t>Issues of process cooperation</a:t>
            </a:r>
          </a:p>
          <a:p>
            <a:pPr lvl="1"/>
            <a:r>
              <a:rPr lang="en-US" dirty="0"/>
              <a:t>Data corruption, deadlocks, increased complexity</a:t>
            </a:r>
          </a:p>
          <a:p>
            <a:pPr lvl="1"/>
            <a:r>
              <a:rPr lang="en-US" dirty="0"/>
              <a:t>Requires processes to synchronize their processing</a:t>
            </a:r>
          </a:p>
        </p:txBody>
      </p:sp>
    </p:spTree>
    <p:extLst>
      <p:ext uri="{BB962C8B-B14F-4D97-AF65-F5344CB8AC3E}">
        <p14:creationId xmlns:p14="http://schemas.microsoft.com/office/powerpoint/2010/main" val="84417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Models for Inter-process communication (IPC)</a:t>
            </a:r>
          </a:p>
        </p:txBody>
      </p:sp>
      <p:sp>
        <p:nvSpPr>
          <p:cNvPr id="6" name="Content Placeholder 2"/>
          <p:cNvSpPr txBox="1">
            <a:spLocks/>
          </p:cNvSpPr>
          <p:nvPr/>
        </p:nvSpPr>
        <p:spPr>
          <a:xfrm>
            <a:off x="121024" y="914402"/>
            <a:ext cx="5715000" cy="5577840"/>
          </a:xfrm>
          <a:prstGeom prst="rect">
            <a:avLst/>
          </a:prstGeom>
          <a:ln>
            <a:solidFill>
              <a:schemeClr val="bg1">
                <a:lumMod val="6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Message Passing </a:t>
            </a:r>
          </a:p>
          <a:p>
            <a:pPr lvl="1"/>
            <a:r>
              <a:rPr lang="en-US" dirty="0"/>
              <a:t>Process A send the message to Kernel and then Kernel send that message to Process B</a:t>
            </a:r>
          </a:p>
        </p:txBody>
      </p:sp>
      <p:sp>
        <p:nvSpPr>
          <p:cNvPr id="7" name="Content Placeholder 2"/>
          <p:cNvSpPr txBox="1">
            <a:spLocks/>
          </p:cNvSpPr>
          <p:nvPr/>
        </p:nvSpPr>
        <p:spPr>
          <a:xfrm>
            <a:off x="6372715" y="909361"/>
            <a:ext cx="5715000" cy="5577840"/>
          </a:xfrm>
          <a:prstGeom prst="rect">
            <a:avLst/>
          </a:prstGeom>
          <a:ln>
            <a:solidFill>
              <a:schemeClr val="bg1">
                <a:lumMod val="6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Shared Memory </a:t>
            </a:r>
          </a:p>
          <a:p>
            <a:pPr lvl="1"/>
            <a:r>
              <a:rPr lang="en-US" dirty="0"/>
              <a:t>Process A put the message into Shared Memory and then Process B read that message from Shared Memory</a:t>
            </a:r>
          </a:p>
        </p:txBody>
      </p:sp>
      <p:sp>
        <p:nvSpPr>
          <p:cNvPr id="8" name="Rectangle 7"/>
          <p:cNvSpPr/>
          <p:nvPr/>
        </p:nvSpPr>
        <p:spPr>
          <a:xfrm>
            <a:off x="2823884" y="2220818"/>
            <a:ext cx="2837329" cy="42267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23884" y="2220818"/>
            <a:ext cx="2837329" cy="82296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 A</a:t>
            </a:r>
          </a:p>
        </p:txBody>
      </p:sp>
      <p:sp>
        <p:nvSpPr>
          <p:cNvPr id="10" name="Rectangle 9"/>
          <p:cNvSpPr/>
          <p:nvPr/>
        </p:nvSpPr>
        <p:spPr>
          <a:xfrm>
            <a:off x="2823884" y="3043778"/>
            <a:ext cx="2837329" cy="8229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 B</a:t>
            </a:r>
          </a:p>
        </p:txBody>
      </p:sp>
      <p:sp>
        <p:nvSpPr>
          <p:cNvPr id="11" name="Rectangle 10"/>
          <p:cNvSpPr/>
          <p:nvPr/>
        </p:nvSpPr>
        <p:spPr>
          <a:xfrm>
            <a:off x="2825176" y="5328583"/>
            <a:ext cx="2837329" cy="111893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Kernel</a:t>
            </a:r>
            <a:endParaRPr lang="en-US" dirty="0">
              <a:solidFill>
                <a:schemeClr val="tx1"/>
              </a:solidFill>
            </a:endParaRPr>
          </a:p>
        </p:txBody>
      </p:sp>
      <p:sp>
        <p:nvSpPr>
          <p:cNvPr id="12" name="TextBox 11"/>
          <p:cNvSpPr txBox="1"/>
          <p:nvPr/>
        </p:nvSpPr>
        <p:spPr>
          <a:xfrm>
            <a:off x="5276203" y="2447632"/>
            <a:ext cx="385010" cy="369332"/>
          </a:xfrm>
          <a:prstGeom prst="rect">
            <a:avLst/>
          </a:prstGeom>
          <a:solidFill>
            <a:schemeClr val="accent6"/>
          </a:solidFill>
        </p:spPr>
        <p:txBody>
          <a:bodyPr wrap="square" rtlCol="0">
            <a:spAutoFit/>
          </a:bodyPr>
          <a:lstStyle/>
          <a:p>
            <a:pPr algn="ctr"/>
            <a:r>
              <a:rPr lang="en-US" dirty="0">
                <a:solidFill>
                  <a:schemeClr val="bg1"/>
                </a:solidFill>
              </a:rPr>
              <a:t>M</a:t>
            </a:r>
          </a:p>
        </p:txBody>
      </p:sp>
      <p:sp>
        <p:nvSpPr>
          <p:cNvPr id="13" name="TextBox 12"/>
          <p:cNvSpPr txBox="1"/>
          <p:nvPr/>
        </p:nvSpPr>
        <p:spPr>
          <a:xfrm>
            <a:off x="5282553" y="5735135"/>
            <a:ext cx="385010" cy="369332"/>
          </a:xfrm>
          <a:prstGeom prst="rect">
            <a:avLst/>
          </a:prstGeom>
          <a:solidFill>
            <a:schemeClr val="accent6"/>
          </a:solidFill>
        </p:spPr>
        <p:txBody>
          <a:bodyPr wrap="square" rtlCol="0">
            <a:spAutoFit/>
          </a:bodyPr>
          <a:lstStyle/>
          <a:p>
            <a:pPr algn="ctr"/>
            <a:r>
              <a:rPr lang="en-US" dirty="0">
                <a:solidFill>
                  <a:schemeClr val="bg1"/>
                </a:solidFill>
              </a:rPr>
              <a:t>M</a:t>
            </a:r>
          </a:p>
        </p:txBody>
      </p:sp>
      <p:sp>
        <p:nvSpPr>
          <p:cNvPr id="14" name="Rectangle 13"/>
          <p:cNvSpPr/>
          <p:nvPr/>
        </p:nvSpPr>
        <p:spPr>
          <a:xfrm>
            <a:off x="8933331" y="2220818"/>
            <a:ext cx="2837329" cy="42267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33331" y="2220818"/>
            <a:ext cx="2837329" cy="82296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 A</a:t>
            </a:r>
          </a:p>
        </p:txBody>
      </p:sp>
      <p:sp>
        <p:nvSpPr>
          <p:cNvPr id="16" name="Rectangle 15"/>
          <p:cNvSpPr/>
          <p:nvPr/>
        </p:nvSpPr>
        <p:spPr>
          <a:xfrm>
            <a:off x="8933331" y="3447188"/>
            <a:ext cx="2837329" cy="822960"/>
          </a:xfrm>
          <a:prstGeom prst="rect">
            <a:avLst/>
          </a:prstGeom>
          <a:solidFill>
            <a:schemeClr val="tx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Process - B</a:t>
            </a:r>
          </a:p>
        </p:txBody>
      </p:sp>
      <p:sp>
        <p:nvSpPr>
          <p:cNvPr id="17" name="Rectangle 16"/>
          <p:cNvSpPr/>
          <p:nvPr/>
        </p:nvSpPr>
        <p:spPr>
          <a:xfrm>
            <a:off x="8933331" y="5328582"/>
            <a:ext cx="2837329" cy="1118937"/>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Kernel</a:t>
            </a:r>
            <a:endParaRPr lang="en-US" dirty="0">
              <a:solidFill>
                <a:schemeClr val="tx1"/>
              </a:solidFill>
            </a:endParaRPr>
          </a:p>
        </p:txBody>
      </p:sp>
      <p:sp>
        <p:nvSpPr>
          <p:cNvPr id="20" name="Rectangle 19"/>
          <p:cNvSpPr/>
          <p:nvPr/>
        </p:nvSpPr>
        <p:spPr>
          <a:xfrm>
            <a:off x="8933331" y="3043778"/>
            <a:ext cx="2837329" cy="40341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Shared Memory</a:t>
            </a:r>
          </a:p>
        </p:txBody>
      </p:sp>
      <p:sp>
        <p:nvSpPr>
          <p:cNvPr id="18" name="TextBox 17"/>
          <p:cNvSpPr txBox="1"/>
          <p:nvPr/>
        </p:nvSpPr>
        <p:spPr>
          <a:xfrm>
            <a:off x="11385650" y="2447632"/>
            <a:ext cx="385010" cy="369332"/>
          </a:xfrm>
          <a:prstGeom prst="rect">
            <a:avLst/>
          </a:prstGeom>
          <a:solidFill>
            <a:schemeClr val="accent6"/>
          </a:solidFill>
        </p:spPr>
        <p:txBody>
          <a:bodyPr wrap="square" rtlCol="0">
            <a:spAutoFit/>
          </a:bodyPr>
          <a:lstStyle/>
          <a:p>
            <a:pPr algn="ctr"/>
            <a:r>
              <a:rPr lang="en-US" dirty="0">
                <a:solidFill>
                  <a:schemeClr val="bg1"/>
                </a:solidFill>
              </a:rPr>
              <a:t>M</a:t>
            </a:r>
          </a:p>
        </p:txBody>
      </p:sp>
    </p:spTree>
    <p:extLst>
      <p:ext uri="{BB962C8B-B14F-4D97-AF65-F5344CB8AC3E}">
        <p14:creationId xmlns:p14="http://schemas.microsoft.com/office/powerpoint/2010/main" val="22253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29167E-6 3.7037E-6 L 0.00104 0.48009 " pathEditMode="relative" rAng="0" ptsTypes="AA">
                                      <p:cBhvr>
                                        <p:cTn id="38" dur="2000" fill="hold"/>
                                        <p:tgtEl>
                                          <p:spTgt spid="12"/>
                                        </p:tgtEl>
                                        <p:attrNameLst>
                                          <p:attrName>ppt_x</p:attrName>
                                          <p:attrName>ppt_y</p:attrName>
                                        </p:attrNameLst>
                                      </p:cBhvr>
                                      <p:rCtr x="52" y="24005"/>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64" presetClass="path" presetSubtype="0" accel="50000" decel="50000" fill="hold" grpId="1" nodeType="withEffect">
                                  <p:stCondLst>
                                    <p:cond delay="0"/>
                                  </p:stCondLst>
                                  <p:childTnLst>
                                    <p:animMotion origin="layout" path="M 1.45833E-6 -4.44444E-6 L -0.00039 -0.35995 " pathEditMode="relative" rAng="0" ptsTypes="AA">
                                      <p:cBhvr>
                                        <p:cTn id="45" dur="2000" fill="hold"/>
                                        <p:tgtEl>
                                          <p:spTgt spid="13"/>
                                        </p:tgtEl>
                                        <p:attrNameLst>
                                          <p:attrName>ppt_x</p:attrName>
                                          <p:attrName>ppt_y</p:attrName>
                                        </p:attrNameLst>
                                      </p:cBhvr>
                                      <p:rCtr x="-26" y="-18009"/>
                                    </p:animMotion>
                                  </p:childTnLst>
                                </p:cTn>
                              </p:par>
                              <p:par>
                                <p:cTn id="46" presetID="10" presetClass="exit" presetSubtype="0" fill="hold" grpId="2" nodeType="withEffect">
                                  <p:stCondLst>
                                    <p:cond delay="0"/>
                                  </p:stCondLst>
                                  <p:childTnLst>
                                    <p:animEffect transition="out" filter="fade">
                                      <p:cBhvr>
                                        <p:cTn id="47" dur="500"/>
                                        <p:tgtEl>
                                          <p:spTgt spid="12"/>
                                        </p:tgtEl>
                                      </p:cBhvr>
                                    </p:animEffect>
                                    <p:set>
                                      <p:cBhvr>
                                        <p:cTn id="48" dur="1" fill="hold">
                                          <p:stCondLst>
                                            <p:cond delay="499"/>
                                          </p:stCondLst>
                                        </p:cTn>
                                        <p:tgtEl>
                                          <p:spTgt spid="1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par>
                                <p:cTn id="54" presetID="10" presetClass="entr" presetSubtype="0" fill="hold" nodeType="with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fade">
                                      <p:cBhvr>
                                        <p:cTn id="56" dur="50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fade">
                                      <p:cBhvr>
                                        <p:cTn id="61" dur="500"/>
                                        <p:tgtEl>
                                          <p:spTgt spid="7">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1" nodeType="clickEffect">
                                  <p:stCondLst>
                                    <p:cond delay="0"/>
                                  </p:stCondLst>
                                  <p:childTnLst>
                                    <p:animMotion origin="layout" path="M 0.00052 3.7037E-6 L 6.25E-7 0.08889 " pathEditMode="relative" rAng="0" ptsTypes="AA">
                                      <p:cBhvr>
                                        <p:cTn id="87" dur="2000" fill="hold"/>
                                        <p:tgtEl>
                                          <p:spTgt spid="18"/>
                                        </p:tgtEl>
                                        <p:attrNameLst>
                                          <p:attrName>ppt_x</p:attrName>
                                          <p:attrName>ppt_y</p:attrName>
                                        </p:attrNameLst>
                                      </p:cBhvr>
                                      <p:rCtr x="-26" y="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2" grpId="1" animBg="1"/>
      <p:bldP spid="12" grpId="2" animBg="1"/>
      <p:bldP spid="13" grpId="0" animBg="1"/>
      <p:bldP spid="13" grpId="1" animBg="1"/>
      <p:bldP spid="14" grpId="0" animBg="1"/>
      <p:bldP spid="15" grpId="0" animBg="1"/>
      <p:bldP spid="16" grpId="0" animBg="1"/>
      <p:bldP spid="17" grpId="0" animBg="1"/>
      <p:bldP spid="20"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3" name="Content Placeholder 2"/>
          <p:cNvSpPr>
            <a:spLocks noGrp="1"/>
          </p:cNvSpPr>
          <p:nvPr>
            <p:ph idx="1"/>
          </p:nvPr>
        </p:nvSpPr>
        <p:spPr>
          <a:xfrm>
            <a:off x="131181" y="863444"/>
            <a:ext cx="6646138" cy="5590565"/>
          </a:xfrm>
        </p:spPr>
        <p:txBody>
          <a:bodyPr/>
          <a:lstStyle/>
          <a:p>
            <a:r>
              <a:rPr lang="en-US" dirty="0"/>
              <a:t>The situation where </a:t>
            </a:r>
            <a:r>
              <a:rPr lang="en-US" b="1" dirty="0">
                <a:solidFill>
                  <a:schemeClr val="accent6"/>
                </a:solidFill>
              </a:rPr>
              <a:t>several processes access and manipulate shared data concurrently</a:t>
            </a:r>
            <a:r>
              <a:rPr lang="en-US" dirty="0"/>
              <a:t>. The </a:t>
            </a:r>
            <a:r>
              <a:rPr lang="en-US" b="1" dirty="0">
                <a:solidFill>
                  <a:schemeClr val="accent6"/>
                </a:solidFill>
              </a:rPr>
              <a:t>final value of the shared data depends upon which process finishes last</a:t>
            </a:r>
            <a:r>
              <a:rPr lang="en-US" dirty="0"/>
              <a:t>.</a:t>
            </a:r>
          </a:p>
          <a:p>
            <a:r>
              <a:rPr lang="en-US" dirty="0"/>
              <a:t>A race condition is an </a:t>
            </a:r>
            <a:r>
              <a:rPr lang="en-US" b="1" dirty="0">
                <a:solidFill>
                  <a:schemeClr val="accent6"/>
                </a:solidFill>
              </a:rPr>
              <a:t>undesirable situation </a:t>
            </a:r>
            <a:r>
              <a:rPr lang="en-US" dirty="0"/>
              <a:t>that </a:t>
            </a:r>
            <a:r>
              <a:rPr lang="en-US" b="1" dirty="0">
                <a:solidFill>
                  <a:schemeClr val="accent6"/>
                </a:solidFill>
              </a:rPr>
              <a:t>occurs when a device or system attempts to perform two or more operations at the same time</a:t>
            </a:r>
            <a:r>
              <a:rPr lang="en-US" dirty="0"/>
              <a:t>.</a:t>
            </a:r>
          </a:p>
          <a:p>
            <a:r>
              <a:rPr lang="en-US" dirty="0"/>
              <a:t>But, because of the nature of the device or system, the </a:t>
            </a:r>
            <a:r>
              <a:rPr lang="en-US" b="1" dirty="0">
                <a:solidFill>
                  <a:schemeClr val="accent6"/>
                </a:solidFill>
              </a:rPr>
              <a:t>operations must be done in the proper sequence </a:t>
            </a:r>
            <a:r>
              <a:rPr lang="en-US" dirty="0"/>
              <a:t>to be done correctly.</a:t>
            </a:r>
          </a:p>
          <a:p>
            <a:r>
              <a:rPr lang="en-US" dirty="0"/>
              <a:t>To prevent race conditions, </a:t>
            </a:r>
            <a:r>
              <a:rPr lang="en-US" b="1" dirty="0">
                <a:solidFill>
                  <a:schemeClr val="accent6"/>
                </a:solidFill>
              </a:rPr>
              <a:t>concurrent processes must be synchronized</a:t>
            </a:r>
            <a:r>
              <a:rPr lang="en-US" dirty="0"/>
              <a:t>.</a:t>
            </a:r>
          </a:p>
        </p:txBody>
      </p:sp>
      <p:pic>
        <p:nvPicPr>
          <p:cNvPr id="4"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570" y="2124631"/>
            <a:ext cx="5291070" cy="38862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6814570" y="907894"/>
            <a:ext cx="5291070" cy="1213377"/>
          </a:xfrm>
          <a:prstGeom prst="rect">
            <a:avLst/>
          </a:prstGeom>
          <a:solidFill>
            <a:schemeClr val="accent6">
              <a:lumMod val="20000"/>
              <a:lumOff val="80000"/>
            </a:schemeClr>
          </a:solidFill>
        </p:spPr>
        <p:txBody>
          <a:bodyPr vert="horz" lIns="91440" tIns="45720" rIns="91440" bIns="45720" rtlCol="0" anchor="ctr">
            <a:noAutofit/>
          </a:bodyPr>
          <a:lstStyle>
            <a:lvl1pPr indent="0" algn="just">
              <a:lnSpc>
                <a:spcPct val="90000"/>
              </a:lnSpc>
              <a:spcBef>
                <a:spcPts val="1000"/>
              </a:spcBef>
              <a:buClr>
                <a:schemeClr val="accent6"/>
              </a:buClr>
              <a:buFont typeface="Wingdings 3" panose="05040102010807070707" pitchFamily="18" charset="2"/>
              <a:buNone/>
              <a:defRPr sz="2400">
                <a:solidFill>
                  <a:schemeClr val="accent6"/>
                </a:solidFill>
              </a:defRPr>
            </a:lvl1pPr>
            <a:lvl2pPr marL="809625" indent="-352425" algn="just">
              <a:lnSpc>
                <a:spcPct val="90000"/>
              </a:lnSpc>
              <a:spcBef>
                <a:spcPts val="500"/>
              </a:spcBef>
              <a:buClr>
                <a:schemeClr val="accent6"/>
              </a:buClr>
              <a:buFont typeface="Wingdings 3" panose="05040102010807070707" pitchFamily="18" charset="2"/>
              <a:buChar char=""/>
              <a:defRPr sz="2000"/>
            </a:lvl2pPr>
            <a:lvl3pPr marL="1143000" indent="-228600" algn="just">
              <a:lnSpc>
                <a:spcPct val="90000"/>
              </a:lnSpc>
              <a:spcBef>
                <a:spcPts val="500"/>
              </a:spcBef>
              <a:buClr>
                <a:schemeClr val="accent6"/>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1"/>
                </a:solidFill>
              </a:rPr>
              <a:t>Print spooler directory example : </a:t>
            </a:r>
          </a:p>
          <a:p>
            <a:r>
              <a:rPr lang="en-US" dirty="0">
                <a:solidFill>
                  <a:schemeClr val="tx1"/>
                </a:solidFill>
              </a:rPr>
              <a:t>Two processes want to access shared memory at the same time.</a:t>
            </a:r>
          </a:p>
        </p:txBody>
      </p:sp>
    </p:spTree>
    <p:extLst>
      <p:ext uri="{BB962C8B-B14F-4D97-AF65-F5344CB8AC3E}">
        <p14:creationId xmlns:p14="http://schemas.microsoft.com/office/powerpoint/2010/main" val="273642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Race Condition</a:t>
            </a:r>
          </a:p>
        </p:txBody>
      </p:sp>
      <p:sp>
        <p:nvSpPr>
          <p:cNvPr id="12" name="Content Placeholder 11"/>
          <p:cNvSpPr>
            <a:spLocks noGrp="1"/>
          </p:cNvSpPr>
          <p:nvPr>
            <p:ph idx="1"/>
          </p:nvPr>
        </p:nvSpPr>
        <p:spPr/>
        <p:txBody>
          <a:bodyPr/>
          <a:lstStyle/>
          <a:p>
            <a:endParaRPr lang="en-US" dirty="0"/>
          </a:p>
        </p:txBody>
      </p:sp>
      <p:sp>
        <p:nvSpPr>
          <p:cNvPr id="7" name="Content Placeholder 1"/>
          <p:cNvSpPr txBox="1">
            <a:spLocks/>
          </p:cNvSpPr>
          <p:nvPr/>
        </p:nvSpPr>
        <p:spPr>
          <a:xfrm>
            <a:off x="147919" y="900954"/>
            <a:ext cx="3657600" cy="5486400"/>
          </a:xfrm>
          <a:prstGeom prst="rect">
            <a:avLst/>
          </a:prstGeom>
          <a:solidFill>
            <a:schemeClr val="bg1">
              <a:lumMod val="95000"/>
            </a:schemeClr>
          </a:soli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dirty="0">
                <a:solidFill>
                  <a:schemeClr val="accent1">
                    <a:lumMod val="75000"/>
                  </a:schemeClr>
                </a:solidFill>
              </a:rPr>
              <a:t>Process A</a:t>
            </a:r>
          </a:p>
          <a:p>
            <a:pPr marL="594360" lvl="2" indent="0">
              <a:buFont typeface="Arial" pitchFamily="34" charset="0"/>
              <a:buNone/>
            </a:pPr>
            <a:r>
              <a:rPr lang="en-US" dirty="0" err="1"/>
              <a:t>next_free_slot</a:t>
            </a:r>
            <a:r>
              <a:rPr lang="en-US" dirty="0"/>
              <a:t> = in</a:t>
            </a:r>
          </a:p>
          <a:p>
            <a:pPr marL="594360" lvl="2" indent="0">
              <a:buFont typeface="Arial" pitchFamily="34" charset="0"/>
              <a:buNone/>
            </a:pPr>
            <a:r>
              <a:rPr lang="en-US" dirty="0"/>
              <a:t>Write file name at slot</a:t>
            </a:r>
            <a:r>
              <a:rPr lang="en-US" dirty="0">
                <a:solidFill>
                  <a:srgbClr val="C00000"/>
                </a:solidFill>
              </a:rPr>
              <a:t> (7)</a:t>
            </a:r>
          </a:p>
          <a:p>
            <a:pPr marL="594360" lvl="2" indent="0">
              <a:buFont typeface="Arial" pitchFamily="34" charset="0"/>
              <a:buNone/>
            </a:pPr>
            <a:r>
              <a:rPr lang="en-US" dirty="0" err="1"/>
              <a:t>next_free_slot</a:t>
            </a:r>
            <a:r>
              <a:rPr lang="en-US" dirty="0"/>
              <a:t> += 1</a:t>
            </a:r>
          </a:p>
          <a:p>
            <a:pPr marL="594360" lvl="2" indent="0">
              <a:buFont typeface="Arial" pitchFamily="34" charset="0"/>
              <a:buNone/>
            </a:pPr>
            <a:r>
              <a:rPr lang="en-US" dirty="0"/>
              <a:t>in = </a:t>
            </a:r>
            <a:r>
              <a:rPr lang="en-US" dirty="0" err="1"/>
              <a:t>next_free_slot</a:t>
            </a:r>
            <a:r>
              <a:rPr lang="en-US" dirty="0"/>
              <a:t> </a:t>
            </a:r>
            <a:r>
              <a:rPr lang="en-US" dirty="0">
                <a:solidFill>
                  <a:srgbClr val="C00000"/>
                </a:solidFill>
              </a:rPr>
              <a:t>(8)</a:t>
            </a:r>
          </a:p>
          <a:p>
            <a:pPr marL="45720" indent="0" algn="ctr">
              <a:buFont typeface="Arial" pitchFamily="34" charset="0"/>
              <a:buNone/>
            </a:pPr>
            <a:endParaRPr lang="en-US" b="1" dirty="0">
              <a:solidFill>
                <a:srgbClr val="0070C0"/>
              </a:solidFill>
            </a:endParaRPr>
          </a:p>
          <a:p>
            <a:pPr marL="45720" indent="0" algn="ctr">
              <a:buFont typeface="Arial" pitchFamily="34" charset="0"/>
              <a:buNone/>
            </a:pPr>
            <a:r>
              <a:rPr lang="en-US" b="1" dirty="0">
                <a:solidFill>
                  <a:srgbClr val="0070C0"/>
                </a:solidFill>
              </a:rPr>
              <a:t>Context Switch</a:t>
            </a:r>
          </a:p>
          <a:p>
            <a:pPr marL="331470" indent="-285750"/>
            <a:endParaRPr lang="en-US" dirty="0">
              <a:solidFill>
                <a:schemeClr val="tx1"/>
              </a:solidFill>
            </a:endParaRPr>
          </a:p>
          <a:p>
            <a:pPr marL="331470" indent="-285750"/>
            <a:r>
              <a:rPr lang="en-US" dirty="0">
                <a:solidFill>
                  <a:schemeClr val="accent1">
                    <a:lumMod val="75000"/>
                  </a:schemeClr>
                </a:solidFill>
              </a:rPr>
              <a:t>Process B</a:t>
            </a:r>
          </a:p>
          <a:p>
            <a:pPr marL="594360" lvl="2" indent="0">
              <a:buFont typeface="Arial" pitchFamily="34" charset="0"/>
              <a:buNone/>
            </a:pPr>
            <a:r>
              <a:rPr lang="en-US" dirty="0" err="1"/>
              <a:t>next_free_slot</a:t>
            </a:r>
            <a:r>
              <a:rPr lang="en-US" dirty="0"/>
              <a:t> = in</a:t>
            </a:r>
          </a:p>
          <a:p>
            <a:pPr marL="594360" lvl="2" indent="0">
              <a:buFont typeface="Arial" pitchFamily="34" charset="0"/>
              <a:buNone/>
            </a:pPr>
            <a:r>
              <a:rPr lang="en-US" dirty="0"/>
              <a:t>Write file name at slot </a:t>
            </a:r>
            <a:r>
              <a:rPr lang="en-US" dirty="0">
                <a:solidFill>
                  <a:srgbClr val="C00000"/>
                </a:solidFill>
              </a:rPr>
              <a:t>(8)</a:t>
            </a:r>
          </a:p>
          <a:p>
            <a:pPr marL="594360" lvl="2" indent="0">
              <a:buFont typeface="Arial" pitchFamily="34" charset="0"/>
              <a:buNone/>
            </a:pPr>
            <a:r>
              <a:rPr lang="en-US" dirty="0" err="1"/>
              <a:t>next_free_slot</a:t>
            </a:r>
            <a:r>
              <a:rPr lang="en-US" dirty="0"/>
              <a:t> += 1</a:t>
            </a:r>
          </a:p>
          <a:p>
            <a:pPr marL="594360" lvl="2" indent="0">
              <a:buFont typeface="Arial" pitchFamily="34" charset="0"/>
              <a:buNone/>
            </a:pPr>
            <a:r>
              <a:rPr lang="en-US" dirty="0"/>
              <a:t>in = </a:t>
            </a:r>
            <a:r>
              <a:rPr lang="en-US" dirty="0" err="1"/>
              <a:t>next_free_slot</a:t>
            </a:r>
            <a:r>
              <a:rPr lang="en-US" dirty="0"/>
              <a:t> </a:t>
            </a:r>
            <a:r>
              <a:rPr lang="en-US" dirty="0">
                <a:solidFill>
                  <a:srgbClr val="C00000"/>
                </a:solidFill>
              </a:rPr>
              <a:t>(9)</a:t>
            </a:r>
          </a:p>
        </p:txBody>
      </p:sp>
      <p:sp>
        <p:nvSpPr>
          <p:cNvPr id="8" name="Content Placeholder 2"/>
          <p:cNvSpPr txBox="1">
            <a:spLocks/>
          </p:cNvSpPr>
          <p:nvPr/>
        </p:nvSpPr>
        <p:spPr>
          <a:xfrm>
            <a:off x="3975850" y="900954"/>
            <a:ext cx="3657600" cy="5486400"/>
          </a:xfrm>
          <a:prstGeom prst="rect">
            <a:avLst/>
          </a:prstGeom>
          <a:solidFill>
            <a:schemeClr val="bg1">
              <a:lumMod val="95000"/>
            </a:schemeClr>
          </a:solidFill>
          <a:ln>
            <a:solidFill>
              <a:schemeClr val="bg1">
                <a:lumMod val="65000"/>
              </a:schemeClr>
            </a:solidFill>
          </a:ln>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r>
              <a:rPr lang="en-US" dirty="0">
                <a:solidFill>
                  <a:schemeClr val="accent1">
                    <a:lumMod val="75000"/>
                  </a:schemeClr>
                </a:solidFill>
              </a:rPr>
              <a:t>Process A</a:t>
            </a:r>
          </a:p>
          <a:p>
            <a:pPr marL="594360" lvl="2" indent="0">
              <a:buFont typeface="Arial" pitchFamily="34" charset="0"/>
              <a:buNone/>
            </a:pPr>
            <a:r>
              <a:rPr lang="en-US" dirty="0" err="1"/>
              <a:t>next_free_slot</a:t>
            </a:r>
            <a:r>
              <a:rPr lang="en-US" dirty="0"/>
              <a:t> = in </a:t>
            </a:r>
            <a:r>
              <a:rPr lang="en-US" dirty="0">
                <a:solidFill>
                  <a:srgbClr val="C00000"/>
                </a:solidFill>
              </a:rPr>
              <a:t>(7)</a:t>
            </a:r>
          </a:p>
          <a:p>
            <a:pPr marL="594360" lvl="2" indent="0">
              <a:buFont typeface="Arial" pitchFamily="34" charset="0"/>
              <a:buNone/>
            </a:pPr>
            <a:r>
              <a:rPr lang="en-US" b="1" dirty="0">
                <a:solidFill>
                  <a:srgbClr val="0070C0"/>
                </a:solidFill>
              </a:rPr>
              <a:t> Context Switch</a:t>
            </a:r>
          </a:p>
          <a:p>
            <a:pPr marL="331470" indent="-285750"/>
            <a:r>
              <a:rPr lang="en-US" dirty="0">
                <a:solidFill>
                  <a:schemeClr val="accent1">
                    <a:lumMod val="75000"/>
                  </a:schemeClr>
                </a:solidFill>
              </a:rPr>
              <a:t>Process B</a:t>
            </a:r>
          </a:p>
          <a:p>
            <a:pPr marL="594360" lvl="2" indent="0">
              <a:buFont typeface="Arial" pitchFamily="34" charset="0"/>
              <a:buNone/>
            </a:pPr>
            <a:r>
              <a:rPr lang="en-US" dirty="0" err="1"/>
              <a:t>next_free_slot</a:t>
            </a:r>
            <a:r>
              <a:rPr lang="en-US" dirty="0"/>
              <a:t> = in</a:t>
            </a:r>
            <a:r>
              <a:rPr lang="en-US" dirty="0">
                <a:solidFill>
                  <a:srgbClr val="C00000"/>
                </a:solidFill>
              </a:rPr>
              <a:t> (7)</a:t>
            </a:r>
          </a:p>
          <a:p>
            <a:pPr marL="594360" lvl="2" indent="0">
              <a:buFont typeface="Arial" pitchFamily="34" charset="0"/>
              <a:buNone/>
            </a:pPr>
            <a:r>
              <a:rPr lang="en-US" dirty="0"/>
              <a:t>Write file name at slot</a:t>
            </a:r>
            <a:r>
              <a:rPr lang="en-US" dirty="0">
                <a:solidFill>
                  <a:srgbClr val="C00000"/>
                </a:solidFill>
              </a:rPr>
              <a:t> (7)</a:t>
            </a:r>
          </a:p>
          <a:p>
            <a:pPr marL="594360" lvl="2" indent="0">
              <a:buFont typeface="Arial" pitchFamily="34" charset="0"/>
              <a:buNone/>
            </a:pPr>
            <a:r>
              <a:rPr lang="en-US" dirty="0" err="1"/>
              <a:t>next_free_slot</a:t>
            </a:r>
            <a:r>
              <a:rPr lang="en-US" dirty="0"/>
              <a:t> += 1</a:t>
            </a:r>
          </a:p>
          <a:p>
            <a:pPr marL="594360" lvl="2" indent="0">
              <a:buFont typeface="Arial" pitchFamily="34" charset="0"/>
              <a:buNone/>
            </a:pPr>
            <a:r>
              <a:rPr lang="en-US" dirty="0"/>
              <a:t>in = </a:t>
            </a:r>
            <a:r>
              <a:rPr lang="en-US" dirty="0" err="1"/>
              <a:t>next_free_slot</a:t>
            </a:r>
            <a:r>
              <a:rPr lang="en-US" dirty="0"/>
              <a:t> </a:t>
            </a:r>
            <a:r>
              <a:rPr lang="en-US" dirty="0">
                <a:solidFill>
                  <a:srgbClr val="C00000"/>
                </a:solidFill>
              </a:rPr>
              <a:t>(8)</a:t>
            </a:r>
          </a:p>
          <a:p>
            <a:pPr marL="594360" lvl="2" indent="0">
              <a:buFont typeface="Arial" pitchFamily="34" charset="0"/>
              <a:buNone/>
            </a:pPr>
            <a:r>
              <a:rPr lang="en-US" b="1" dirty="0">
                <a:solidFill>
                  <a:srgbClr val="0070C0"/>
                </a:solidFill>
              </a:rPr>
              <a:t> Context Switch</a:t>
            </a:r>
          </a:p>
          <a:p>
            <a:pPr marL="331470" indent="-285750"/>
            <a:r>
              <a:rPr lang="en-US" dirty="0">
                <a:solidFill>
                  <a:schemeClr val="accent1">
                    <a:lumMod val="75000"/>
                  </a:schemeClr>
                </a:solidFill>
              </a:rPr>
              <a:t>Process A</a:t>
            </a:r>
          </a:p>
          <a:p>
            <a:pPr marL="594360" lvl="2" indent="0">
              <a:buFont typeface="Arial" pitchFamily="34" charset="0"/>
              <a:buNone/>
            </a:pPr>
            <a:r>
              <a:rPr lang="en-US" dirty="0"/>
              <a:t>Write file name at slot </a:t>
            </a:r>
            <a:r>
              <a:rPr lang="en-US" dirty="0">
                <a:solidFill>
                  <a:srgbClr val="C00000"/>
                </a:solidFill>
              </a:rPr>
              <a:t>(7)</a:t>
            </a:r>
          </a:p>
          <a:p>
            <a:pPr marL="594360" lvl="2" indent="0">
              <a:buFont typeface="Arial" pitchFamily="34" charset="0"/>
              <a:buNone/>
            </a:pPr>
            <a:r>
              <a:rPr lang="en-US" dirty="0" err="1"/>
              <a:t>next_free_slot</a:t>
            </a:r>
            <a:r>
              <a:rPr lang="en-US" dirty="0"/>
              <a:t> += 1</a:t>
            </a:r>
          </a:p>
          <a:p>
            <a:pPr marL="594360" lvl="2" indent="0">
              <a:buFont typeface="Arial" pitchFamily="34" charset="0"/>
              <a:buNone/>
            </a:pPr>
            <a:r>
              <a:rPr lang="en-US" dirty="0"/>
              <a:t>in = </a:t>
            </a:r>
            <a:r>
              <a:rPr lang="en-US" dirty="0" err="1"/>
              <a:t>next_free_slot</a:t>
            </a:r>
            <a:r>
              <a:rPr lang="en-US" dirty="0"/>
              <a:t> </a:t>
            </a:r>
            <a:r>
              <a:rPr lang="en-US" dirty="0">
                <a:solidFill>
                  <a:srgbClr val="C00000"/>
                </a:solidFill>
              </a:rPr>
              <a:t>(8)</a:t>
            </a:r>
          </a:p>
          <a:p>
            <a:pPr marL="45720" indent="0" algn="ctr">
              <a:buFont typeface="Arial" pitchFamily="34" charset="0"/>
              <a:buNone/>
            </a:pPr>
            <a:endParaRPr lang="en-US" b="1" dirty="0">
              <a:solidFill>
                <a:srgbClr val="0070C0"/>
              </a:solidFill>
            </a:endParaRPr>
          </a:p>
        </p:txBody>
      </p:sp>
      <p:sp>
        <p:nvSpPr>
          <p:cNvPr id="9" name="Rectangle 8"/>
          <p:cNvSpPr/>
          <p:nvPr/>
        </p:nvSpPr>
        <p:spPr>
          <a:xfrm>
            <a:off x="4647081" y="1755774"/>
            <a:ext cx="1828800" cy="35083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47081" y="4098271"/>
            <a:ext cx="1828800" cy="347472"/>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0000897">
            <a:off x="4290257" y="2398207"/>
            <a:ext cx="3061515" cy="1447506"/>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Race Condition</a:t>
            </a:r>
          </a:p>
        </p:txBody>
      </p:sp>
      <p:pic>
        <p:nvPicPr>
          <p:cNvPr id="13" name="Picture 6" descr="D:\b\b4\IBM\02-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693" y="914929"/>
            <a:ext cx="4334128" cy="318334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40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a:t>
            </a:r>
          </a:p>
        </p:txBody>
      </p:sp>
      <p:sp>
        <p:nvSpPr>
          <p:cNvPr id="24" name="Content Placeholder 23">
            <a:extLst>
              <a:ext uri="{FF2B5EF4-FFF2-40B4-BE49-F238E27FC236}">
                <a16:creationId xmlns:a16="http://schemas.microsoft.com/office/drawing/2014/main" id="{E2CA4AFA-C41C-37D4-75D3-8550F1D6AE40}"/>
              </a:ext>
            </a:extLst>
          </p:cNvPr>
          <p:cNvSpPr>
            <a:spLocks noGrp="1"/>
          </p:cNvSpPr>
          <p:nvPr>
            <p:ph idx="1"/>
          </p:nvPr>
        </p:nvSpPr>
        <p:spPr/>
        <p:txBody>
          <a:bodyPr/>
          <a:lstStyle/>
          <a:p>
            <a:endParaRPr lang="en-US"/>
          </a:p>
        </p:txBody>
      </p:sp>
      <p:pic>
        <p:nvPicPr>
          <p:cNvPr id="3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8" y="902891"/>
            <a:ext cx="5313604" cy="3352137"/>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Connector 34"/>
          <p:cNvCxnSpPr/>
          <p:nvPr/>
        </p:nvCxnSpPr>
        <p:spPr>
          <a:xfrm>
            <a:off x="1360318" y="4993663"/>
            <a:ext cx="6705600" cy="0"/>
          </a:xfrm>
          <a:prstGeom prst="line">
            <a:avLst/>
          </a:prstGeom>
          <a:ln w="28575">
            <a:solidFill>
              <a:schemeClr val="accent6"/>
            </a:solidFill>
          </a:ln>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a:off x="1360318" y="5831863"/>
            <a:ext cx="6705600" cy="0"/>
          </a:xfrm>
          <a:prstGeom prst="line">
            <a:avLst/>
          </a:prstGeom>
          <a:ln w="28575">
            <a:solidFill>
              <a:schemeClr val="accent6"/>
            </a:solidFill>
          </a:ln>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a:off x="2203280" y="4765063"/>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2208753" y="4931860"/>
            <a:ext cx="2889847" cy="1357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5098601" y="4753340"/>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6851201" y="4726044"/>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cxnSp>
        <p:nvCxnSpPr>
          <p:cNvPr id="41" name="Straight Connector 40"/>
          <p:cNvCxnSpPr/>
          <p:nvPr/>
        </p:nvCxnSpPr>
        <p:spPr>
          <a:xfrm>
            <a:off x="3493918" y="4765063"/>
            <a:ext cx="0" cy="1295400"/>
          </a:xfrm>
          <a:prstGeom prst="line">
            <a:avLst/>
          </a:prstGeom>
          <a:ln w="19050">
            <a:solidFill>
              <a:srgbClr val="7030A0"/>
            </a:solidFill>
            <a:prstDash val="sysDash"/>
          </a:ln>
        </p:spPr>
        <p:style>
          <a:lnRef idx="3">
            <a:schemeClr val="accent2"/>
          </a:lnRef>
          <a:fillRef idx="0">
            <a:schemeClr val="accent2"/>
          </a:fillRef>
          <a:effectRef idx="2">
            <a:schemeClr val="accent2"/>
          </a:effectRef>
          <a:fontRef idx="minor">
            <a:schemeClr val="tx1"/>
          </a:fontRef>
        </p:style>
      </p:cxnSp>
      <p:sp>
        <p:nvSpPr>
          <p:cNvPr id="42" name="TextBox 41"/>
          <p:cNvSpPr txBox="1"/>
          <p:nvPr/>
        </p:nvSpPr>
        <p:spPr>
          <a:xfrm>
            <a:off x="1975779" y="6048740"/>
            <a:ext cx="457200" cy="369332"/>
          </a:xfrm>
          <a:prstGeom prst="rect">
            <a:avLst/>
          </a:prstGeom>
          <a:noFill/>
        </p:spPr>
        <p:txBody>
          <a:bodyPr wrap="square" rtlCol="0">
            <a:spAutoFit/>
          </a:bodyPr>
          <a:lstStyle/>
          <a:p>
            <a:pPr algn="ctr"/>
            <a:r>
              <a:rPr lang="en-US" dirty="0"/>
              <a:t>T1</a:t>
            </a:r>
          </a:p>
        </p:txBody>
      </p:sp>
      <p:sp>
        <p:nvSpPr>
          <p:cNvPr id="43" name="TextBox 42"/>
          <p:cNvSpPr txBox="1"/>
          <p:nvPr/>
        </p:nvSpPr>
        <p:spPr>
          <a:xfrm>
            <a:off x="3278485" y="6048740"/>
            <a:ext cx="457200" cy="369332"/>
          </a:xfrm>
          <a:prstGeom prst="rect">
            <a:avLst/>
          </a:prstGeom>
          <a:noFill/>
        </p:spPr>
        <p:txBody>
          <a:bodyPr wrap="square" rtlCol="0">
            <a:spAutoFit/>
          </a:bodyPr>
          <a:lstStyle/>
          <a:p>
            <a:pPr algn="ctr"/>
            <a:r>
              <a:rPr lang="en-US" dirty="0"/>
              <a:t>T2</a:t>
            </a:r>
          </a:p>
        </p:txBody>
      </p:sp>
      <p:sp>
        <p:nvSpPr>
          <p:cNvPr id="44" name="TextBox 43"/>
          <p:cNvSpPr txBox="1"/>
          <p:nvPr/>
        </p:nvSpPr>
        <p:spPr>
          <a:xfrm>
            <a:off x="4870000" y="6056476"/>
            <a:ext cx="457200" cy="369332"/>
          </a:xfrm>
          <a:prstGeom prst="rect">
            <a:avLst/>
          </a:prstGeom>
          <a:noFill/>
        </p:spPr>
        <p:txBody>
          <a:bodyPr wrap="square" rtlCol="0">
            <a:spAutoFit/>
          </a:bodyPr>
          <a:lstStyle/>
          <a:p>
            <a:pPr algn="ctr"/>
            <a:r>
              <a:rPr lang="en-US" dirty="0"/>
              <a:t>T3</a:t>
            </a:r>
          </a:p>
        </p:txBody>
      </p:sp>
      <p:sp>
        <p:nvSpPr>
          <p:cNvPr id="45" name="TextBox 44"/>
          <p:cNvSpPr txBox="1"/>
          <p:nvPr/>
        </p:nvSpPr>
        <p:spPr>
          <a:xfrm>
            <a:off x="6622601" y="6046098"/>
            <a:ext cx="457200" cy="369332"/>
          </a:xfrm>
          <a:prstGeom prst="rect">
            <a:avLst/>
          </a:prstGeom>
          <a:noFill/>
        </p:spPr>
        <p:txBody>
          <a:bodyPr wrap="square" rtlCol="0">
            <a:spAutoFit/>
          </a:bodyPr>
          <a:lstStyle/>
          <a:p>
            <a:pPr algn="ctr"/>
            <a:r>
              <a:rPr lang="en-US" dirty="0"/>
              <a:t>T4</a:t>
            </a:r>
          </a:p>
        </p:txBody>
      </p:sp>
      <p:sp>
        <p:nvSpPr>
          <p:cNvPr id="46" name="TextBox 45"/>
          <p:cNvSpPr txBox="1"/>
          <p:nvPr/>
        </p:nvSpPr>
        <p:spPr>
          <a:xfrm>
            <a:off x="255418" y="4818048"/>
            <a:ext cx="1104900" cy="377321"/>
          </a:xfrm>
          <a:prstGeom prst="rect">
            <a:avLst/>
          </a:prstGeom>
          <a:noFill/>
        </p:spPr>
        <p:txBody>
          <a:bodyPr wrap="square" rtlCol="0">
            <a:spAutoFit/>
          </a:bodyPr>
          <a:lstStyle/>
          <a:p>
            <a:r>
              <a:rPr lang="en-US" dirty="0"/>
              <a:t>Process A</a:t>
            </a:r>
          </a:p>
        </p:txBody>
      </p:sp>
      <p:sp>
        <p:nvSpPr>
          <p:cNvPr id="47" name="TextBox 46"/>
          <p:cNvSpPr txBox="1"/>
          <p:nvPr/>
        </p:nvSpPr>
        <p:spPr>
          <a:xfrm>
            <a:off x="249945" y="5644123"/>
            <a:ext cx="1104900" cy="377321"/>
          </a:xfrm>
          <a:prstGeom prst="rect">
            <a:avLst/>
          </a:prstGeom>
          <a:noFill/>
        </p:spPr>
        <p:txBody>
          <a:bodyPr wrap="square" rtlCol="0">
            <a:spAutoFit/>
          </a:bodyPr>
          <a:lstStyle/>
          <a:p>
            <a:r>
              <a:rPr lang="en-US" dirty="0"/>
              <a:t>Process B</a:t>
            </a:r>
          </a:p>
        </p:txBody>
      </p:sp>
      <p:sp>
        <p:nvSpPr>
          <p:cNvPr id="48" name="TextBox 47"/>
          <p:cNvSpPr txBox="1"/>
          <p:nvPr/>
        </p:nvSpPr>
        <p:spPr>
          <a:xfrm>
            <a:off x="2308787" y="4510143"/>
            <a:ext cx="2531731" cy="369332"/>
          </a:xfrm>
          <a:prstGeom prst="rect">
            <a:avLst/>
          </a:prstGeom>
          <a:noFill/>
        </p:spPr>
        <p:txBody>
          <a:bodyPr wrap="square" rtlCol="0">
            <a:spAutoFit/>
          </a:bodyPr>
          <a:lstStyle/>
          <a:p>
            <a:r>
              <a:rPr lang="en-US" dirty="0"/>
              <a:t>A enters in critical region</a:t>
            </a:r>
          </a:p>
        </p:txBody>
      </p:sp>
      <p:cxnSp>
        <p:nvCxnSpPr>
          <p:cNvPr id="49" name="Straight Arrow Connector 48"/>
          <p:cNvCxnSpPr/>
          <p:nvPr/>
        </p:nvCxnSpPr>
        <p:spPr>
          <a:xfrm flipH="1">
            <a:off x="2198415" y="4714251"/>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3527536" y="5099932"/>
            <a:ext cx="1452283" cy="646331"/>
          </a:xfrm>
          <a:prstGeom prst="rect">
            <a:avLst/>
          </a:prstGeom>
          <a:noFill/>
        </p:spPr>
        <p:txBody>
          <a:bodyPr wrap="square" rtlCol="0">
            <a:spAutoFit/>
          </a:bodyPr>
          <a:lstStyle/>
          <a:p>
            <a:r>
              <a:rPr lang="en-US" dirty="0"/>
              <a:t>B attempt to enter</a:t>
            </a:r>
          </a:p>
        </p:txBody>
      </p:sp>
      <p:cxnSp>
        <p:nvCxnSpPr>
          <p:cNvPr id="51" name="Straight Arrow Connector 50"/>
          <p:cNvCxnSpPr/>
          <p:nvPr/>
        </p:nvCxnSpPr>
        <p:spPr>
          <a:xfrm flipH="1">
            <a:off x="3498617" y="5642283"/>
            <a:ext cx="155059" cy="17785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2" name="TextBox 51"/>
          <p:cNvSpPr txBox="1"/>
          <p:nvPr/>
        </p:nvSpPr>
        <p:spPr>
          <a:xfrm>
            <a:off x="5305934" y="4510143"/>
            <a:ext cx="2307268" cy="369332"/>
          </a:xfrm>
          <a:prstGeom prst="rect">
            <a:avLst/>
          </a:prstGeom>
          <a:noFill/>
        </p:spPr>
        <p:txBody>
          <a:bodyPr wrap="square" rtlCol="0">
            <a:spAutoFit/>
          </a:bodyPr>
          <a:lstStyle/>
          <a:p>
            <a:r>
              <a:rPr lang="en-US" dirty="0"/>
              <a:t>A leaves critical region</a:t>
            </a:r>
          </a:p>
        </p:txBody>
      </p:sp>
      <p:cxnSp>
        <p:nvCxnSpPr>
          <p:cNvPr id="53" name="Straight Arrow Connector 52"/>
          <p:cNvCxnSpPr/>
          <p:nvPr/>
        </p:nvCxnSpPr>
        <p:spPr>
          <a:xfrm flipH="1">
            <a:off x="5107569" y="4774200"/>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4" name="Rectangle 53"/>
          <p:cNvSpPr/>
          <p:nvPr/>
        </p:nvSpPr>
        <p:spPr>
          <a:xfrm>
            <a:off x="5103364" y="5749675"/>
            <a:ext cx="1743632" cy="1633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5298633" y="5044643"/>
            <a:ext cx="1443317" cy="646331"/>
          </a:xfrm>
          <a:prstGeom prst="rect">
            <a:avLst/>
          </a:prstGeom>
          <a:noFill/>
        </p:spPr>
        <p:txBody>
          <a:bodyPr wrap="square" rtlCol="0">
            <a:spAutoFit/>
          </a:bodyPr>
          <a:lstStyle/>
          <a:p>
            <a:r>
              <a:rPr lang="en-US" dirty="0"/>
              <a:t>B enters in critical region</a:t>
            </a:r>
          </a:p>
        </p:txBody>
      </p:sp>
      <p:cxnSp>
        <p:nvCxnSpPr>
          <p:cNvPr id="56" name="Straight Arrow Connector 55"/>
          <p:cNvCxnSpPr/>
          <p:nvPr/>
        </p:nvCxnSpPr>
        <p:spPr>
          <a:xfrm flipH="1">
            <a:off x="5098600" y="5538996"/>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7" name="TextBox 56"/>
          <p:cNvSpPr txBox="1"/>
          <p:nvPr/>
        </p:nvSpPr>
        <p:spPr>
          <a:xfrm>
            <a:off x="6941981" y="5061486"/>
            <a:ext cx="1452236" cy="646331"/>
          </a:xfrm>
          <a:prstGeom prst="rect">
            <a:avLst/>
          </a:prstGeom>
          <a:noFill/>
        </p:spPr>
        <p:txBody>
          <a:bodyPr wrap="square" rtlCol="0">
            <a:spAutoFit/>
          </a:bodyPr>
          <a:lstStyle/>
          <a:p>
            <a:r>
              <a:rPr lang="en-US" dirty="0"/>
              <a:t>B leaves critical region</a:t>
            </a:r>
          </a:p>
        </p:txBody>
      </p:sp>
      <p:cxnSp>
        <p:nvCxnSpPr>
          <p:cNvPr id="58" name="Straight Arrow Connector 57"/>
          <p:cNvCxnSpPr/>
          <p:nvPr/>
        </p:nvCxnSpPr>
        <p:spPr>
          <a:xfrm flipH="1">
            <a:off x="6854157" y="5614093"/>
            <a:ext cx="181533" cy="2168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9" name="Right Brace 58"/>
          <p:cNvSpPr/>
          <p:nvPr/>
        </p:nvSpPr>
        <p:spPr>
          <a:xfrm rot="5400000">
            <a:off x="4190313" y="5163038"/>
            <a:ext cx="197045" cy="1589836"/>
          </a:xfrm>
          <a:prstGeom prst="rightBrac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p:cNvSpPr txBox="1"/>
          <p:nvPr/>
        </p:nvSpPr>
        <p:spPr>
          <a:xfrm>
            <a:off x="3723966" y="6056476"/>
            <a:ext cx="1131738" cy="369332"/>
          </a:xfrm>
          <a:prstGeom prst="rect">
            <a:avLst/>
          </a:prstGeom>
          <a:noFill/>
        </p:spPr>
        <p:txBody>
          <a:bodyPr wrap="square" rtlCol="0">
            <a:spAutoFit/>
          </a:bodyPr>
          <a:lstStyle/>
          <a:p>
            <a:pPr algn="ctr"/>
            <a:r>
              <a:rPr lang="en-US" dirty="0"/>
              <a:t>B Blocked</a:t>
            </a:r>
          </a:p>
        </p:txBody>
      </p:sp>
      <p:pic>
        <p:nvPicPr>
          <p:cNvPr id="61" name="Picture 2" descr="Image result for printer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51759" y="515912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62" name="Content Placeholder 2"/>
          <p:cNvSpPr txBox="1">
            <a:spLocks/>
          </p:cNvSpPr>
          <p:nvPr/>
        </p:nvSpPr>
        <p:spPr>
          <a:xfrm>
            <a:off x="5825727" y="902891"/>
            <a:ext cx="6235093" cy="1213377"/>
          </a:xfrm>
          <a:prstGeom prst="rect">
            <a:avLst/>
          </a:prstGeom>
          <a:solidFill>
            <a:schemeClr val="accent6">
              <a:lumMod val="20000"/>
              <a:lumOff val="80000"/>
            </a:schemeClr>
          </a:solidFill>
        </p:spPr>
        <p:txBody>
          <a:bodyPr vert="horz" lIns="91440" tIns="45720" rIns="91440" bIns="45720" rtlCol="0" anchor="ctr">
            <a:noAutofit/>
          </a:bodyPr>
          <a:lstStyle>
            <a:lvl1pPr indent="0" algn="just">
              <a:lnSpc>
                <a:spcPct val="90000"/>
              </a:lnSpc>
              <a:spcBef>
                <a:spcPts val="1000"/>
              </a:spcBef>
              <a:buClr>
                <a:schemeClr val="accent6"/>
              </a:buClr>
              <a:buFont typeface="Wingdings 3" panose="05040102010807070707" pitchFamily="18" charset="2"/>
              <a:buNone/>
              <a:defRPr sz="2400">
                <a:solidFill>
                  <a:schemeClr val="accent6"/>
                </a:solidFill>
              </a:defRPr>
            </a:lvl1pPr>
            <a:lvl2pPr marL="809625" indent="-352425" algn="just">
              <a:lnSpc>
                <a:spcPct val="90000"/>
              </a:lnSpc>
              <a:spcBef>
                <a:spcPts val="500"/>
              </a:spcBef>
              <a:buClr>
                <a:schemeClr val="accent6"/>
              </a:buClr>
              <a:buFont typeface="Wingdings 3" panose="05040102010807070707" pitchFamily="18" charset="2"/>
              <a:buChar char=""/>
              <a:defRPr sz="2000"/>
            </a:lvl2pPr>
            <a:lvl3pPr marL="1143000" indent="-228600" algn="just">
              <a:lnSpc>
                <a:spcPct val="90000"/>
              </a:lnSpc>
              <a:spcBef>
                <a:spcPts val="500"/>
              </a:spcBef>
              <a:buClr>
                <a:schemeClr val="accent6"/>
              </a:buClr>
              <a:buFont typeface="Wingdings" panose="05000000000000000000" pitchFamily="2" charset="2"/>
              <a:buChar char="§"/>
            </a:lvl3pPr>
            <a:lvl4pPr marL="1600200" indent="-228600" algn="just">
              <a:lnSpc>
                <a:spcPct val="90000"/>
              </a:lnSpc>
              <a:spcBef>
                <a:spcPts val="500"/>
              </a:spcBef>
              <a:buClr>
                <a:schemeClr val="accent6"/>
              </a:buClr>
              <a:buFont typeface="Arial" panose="020B0604020202020204" pitchFamily="34" charset="0"/>
              <a:buChar char="•"/>
              <a:defRPr sz="1600"/>
            </a:lvl4pPr>
            <a:lvl5pPr marL="2057400" indent="-228600" algn="just">
              <a:lnSpc>
                <a:spcPct val="90000"/>
              </a:lnSpc>
              <a:spcBef>
                <a:spcPts val="500"/>
              </a:spcBef>
              <a:buClr>
                <a:schemeClr val="accent6"/>
              </a:buClr>
              <a:buFont typeface="Arial" panose="020B0604020202020204" pitchFamily="34" charset="0"/>
              <a:buChar char="•"/>
              <a:defRPr sz="16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dirty="0">
                <a:solidFill>
                  <a:schemeClr val="tx2"/>
                </a:solidFill>
              </a:rPr>
              <a:t>Critical Section</a:t>
            </a:r>
            <a:r>
              <a:rPr lang="en-US" dirty="0">
                <a:solidFill>
                  <a:schemeClr val="tx1"/>
                </a:solidFill>
              </a:rPr>
              <a:t>: The </a:t>
            </a:r>
            <a:r>
              <a:rPr lang="en-US" b="1" dirty="0"/>
              <a:t>part of program where the shared resource is accessed </a:t>
            </a:r>
            <a:r>
              <a:rPr lang="en-US" dirty="0">
                <a:solidFill>
                  <a:schemeClr val="tx1"/>
                </a:solidFill>
              </a:rPr>
              <a:t>is called critical section or critical region.</a:t>
            </a:r>
          </a:p>
        </p:txBody>
      </p:sp>
      <p:grpSp>
        <p:nvGrpSpPr>
          <p:cNvPr id="23" name="Group 22">
            <a:extLst>
              <a:ext uri="{FF2B5EF4-FFF2-40B4-BE49-F238E27FC236}">
                <a16:creationId xmlns:a16="http://schemas.microsoft.com/office/drawing/2014/main" id="{F0C22CA8-D14D-C84B-2BD1-79AA97EAB392}"/>
              </a:ext>
            </a:extLst>
          </p:cNvPr>
          <p:cNvGrpSpPr/>
          <p:nvPr/>
        </p:nvGrpSpPr>
        <p:grpSpPr>
          <a:xfrm>
            <a:off x="8738427" y="2686785"/>
            <a:ext cx="2996316" cy="3408147"/>
            <a:chOff x="8738427" y="2686785"/>
            <a:chExt cx="2996316" cy="3408147"/>
          </a:xfrm>
        </p:grpSpPr>
        <p:sp>
          <p:nvSpPr>
            <p:cNvPr id="13" name="Rectangle 12">
              <a:extLst>
                <a:ext uri="{FF2B5EF4-FFF2-40B4-BE49-F238E27FC236}">
                  <a16:creationId xmlns:a16="http://schemas.microsoft.com/office/drawing/2014/main" id="{CACE1A44-B139-BBE0-12E6-CF72EC47F852}"/>
                </a:ext>
              </a:extLst>
            </p:cNvPr>
            <p:cNvSpPr/>
            <p:nvPr/>
          </p:nvSpPr>
          <p:spPr>
            <a:xfrm>
              <a:off x="8738427" y="3379620"/>
              <a:ext cx="2996316" cy="2047935"/>
            </a:xfrm>
            <a:prstGeom prst="rect">
              <a:avLst/>
            </a:prstGeom>
            <a:noFill/>
            <a:ln w="28575">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Rectangle 13">
              <a:extLst>
                <a:ext uri="{FF2B5EF4-FFF2-40B4-BE49-F238E27FC236}">
                  <a16:creationId xmlns:a16="http://schemas.microsoft.com/office/drawing/2014/main" id="{CCBD0C28-8C05-2472-D0AB-24383F4F7BE3}"/>
                </a:ext>
              </a:extLst>
            </p:cNvPr>
            <p:cNvSpPr/>
            <p:nvPr/>
          </p:nvSpPr>
          <p:spPr>
            <a:xfrm>
              <a:off x="8998364" y="2686785"/>
              <a:ext cx="2591235" cy="506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 Critical Section</a:t>
              </a:r>
            </a:p>
          </p:txBody>
        </p:sp>
        <p:sp>
          <p:nvSpPr>
            <p:cNvPr id="15" name="Rectangle 14">
              <a:extLst>
                <a:ext uri="{FF2B5EF4-FFF2-40B4-BE49-F238E27FC236}">
                  <a16:creationId xmlns:a16="http://schemas.microsoft.com/office/drawing/2014/main" id="{12FC0ED5-A133-A77E-3003-C9D046120CF9}"/>
                </a:ext>
              </a:extLst>
            </p:cNvPr>
            <p:cNvSpPr/>
            <p:nvPr/>
          </p:nvSpPr>
          <p:spPr>
            <a:xfrm>
              <a:off x="8998364" y="4119204"/>
              <a:ext cx="2591235" cy="506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Critical Section</a:t>
              </a:r>
            </a:p>
          </p:txBody>
        </p:sp>
        <p:sp>
          <p:nvSpPr>
            <p:cNvPr id="16" name="Rectangle 15">
              <a:extLst>
                <a:ext uri="{FF2B5EF4-FFF2-40B4-BE49-F238E27FC236}">
                  <a16:creationId xmlns:a16="http://schemas.microsoft.com/office/drawing/2014/main" id="{729C2CE6-2A95-09FD-F119-1BE5713B8D46}"/>
                </a:ext>
              </a:extLst>
            </p:cNvPr>
            <p:cNvSpPr/>
            <p:nvPr/>
          </p:nvSpPr>
          <p:spPr>
            <a:xfrm>
              <a:off x="8998364" y="3523813"/>
              <a:ext cx="2591235" cy="506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Entry Section</a:t>
              </a:r>
            </a:p>
          </p:txBody>
        </p:sp>
        <p:sp>
          <p:nvSpPr>
            <p:cNvPr id="17" name="Rectangle 16">
              <a:extLst>
                <a:ext uri="{FF2B5EF4-FFF2-40B4-BE49-F238E27FC236}">
                  <a16:creationId xmlns:a16="http://schemas.microsoft.com/office/drawing/2014/main" id="{3B6A7DD7-8F20-D33C-2F12-596ED23917DA}"/>
                </a:ext>
              </a:extLst>
            </p:cNvPr>
            <p:cNvSpPr/>
            <p:nvPr/>
          </p:nvSpPr>
          <p:spPr>
            <a:xfrm>
              <a:off x="8998364" y="4714595"/>
              <a:ext cx="2591235" cy="506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Exit Section</a:t>
              </a:r>
            </a:p>
          </p:txBody>
        </p:sp>
        <p:sp>
          <p:nvSpPr>
            <p:cNvPr id="18" name="Rectangle 17">
              <a:extLst>
                <a:ext uri="{FF2B5EF4-FFF2-40B4-BE49-F238E27FC236}">
                  <a16:creationId xmlns:a16="http://schemas.microsoft.com/office/drawing/2014/main" id="{79B61C71-779E-08F1-C6D5-3B41B334B1D1}"/>
                </a:ext>
              </a:extLst>
            </p:cNvPr>
            <p:cNvSpPr/>
            <p:nvPr/>
          </p:nvSpPr>
          <p:spPr>
            <a:xfrm>
              <a:off x="8998364" y="5588495"/>
              <a:ext cx="2591235" cy="506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 Critical Section</a:t>
              </a:r>
            </a:p>
          </p:txBody>
        </p:sp>
      </p:grpSp>
      <p:sp>
        <p:nvSpPr>
          <p:cNvPr id="19" name="TextBox 18">
            <a:extLst>
              <a:ext uri="{FF2B5EF4-FFF2-40B4-BE49-F238E27FC236}">
                <a16:creationId xmlns:a16="http://schemas.microsoft.com/office/drawing/2014/main" id="{E3687C4F-4F63-12DC-3906-4FC3A9E9A21F}"/>
              </a:ext>
            </a:extLst>
          </p:cNvPr>
          <p:cNvSpPr txBox="1"/>
          <p:nvPr/>
        </p:nvSpPr>
        <p:spPr>
          <a:xfrm>
            <a:off x="8738428" y="2048531"/>
            <a:ext cx="3018528" cy="4524315"/>
          </a:xfrm>
          <a:prstGeom prst="rect">
            <a:avLst/>
          </a:prstGeom>
          <a:noFill/>
        </p:spPr>
        <p:txBody>
          <a:bodyPr wrap="square" rtlCol="0">
            <a:spAutoFit/>
          </a:bodyPr>
          <a:lstStyle/>
          <a:p>
            <a:r>
              <a:rPr lang="en-US" dirty="0"/>
              <a:t>Process</a:t>
            </a:r>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a:r>
          </a:p>
        </p:txBody>
      </p:sp>
      <p:cxnSp>
        <p:nvCxnSpPr>
          <p:cNvPr id="21" name="Straight Connector 20">
            <a:extLst>
              <a:ext uri="{FF2B5EF4-FFF2-40B4-BE49-F238E27FC236}">
                <a16:creationId xmlns:a16="http://schemas.microsoft.com/office/drawing/2014/main" id="{C5F63CF8-9427-296C-B2DC-658448F19AE4}"/>
              </a:ext>
            </a:extLst>
          </p:cNvPr>
          <p:cNvCxnSpPr/>
          <p:nvPr/>
        </p:nvCxnSpPr>
        <p:spPr>
          <a:xfrm>
            <a:off x="8394217" y="2249714"/>
            <a:ext cx="0" cy="38452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8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up)">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p:bldP spid="43" grpId="0"/>
      <p:bldP spid="44" grpId="0"/>
      <p:bldP spid="45" grpId="0"/>
      <p:bldP spid="46" grpId="0"/>
      <p:bldP spid="47" grpId="0"/>
      <p:bldP spid="48" grpId="0"/>
      <p:bldP spid="50" grpId="0"/>
      <p:bldP spid="52" grpId="0"/>
      <p:bldP spid="54" grpId="0" animBg="1"/>
      <p:bldP spid="55" grpId="0"/>
      <p:bldP spid="57" grpId="0"/>
      <p:bldP spid="59" grpId="0" animBg="1"/>
      <p:bldP spid="60" grpId="0"/>
      <p:bldP spid="62" grpId="0" animBg="1"/>
      <p:bldP spid="19"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9339</TotalTime>
  <Words>3199</Words>
  <Application>Microsoft Office PowerPoint</Application>
  <PresentationFormat>Widescreen</PresentationFormat>
  <Paragraphs>455</Paragraphs>
  <Slides>37</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Roboto Condensed</vt:lpstr>
      <vt:lpstr>Roboto Condensed Light</vt:lpstr>
      <vt:lpstr>Wingdings</vt:lpstr>
      <vt:lpstr>Wingdings 2</vt:lpstr>
      <vt:lpstr>Wingdings 3</vt:lpstr>
      <vt:lpstr>Office Theme</vt:lpstr>
      <vt:lpstr>Unit – 03 Interprocess Communication &amp; Deadlock </vt:lpstr>
      <vt:lpstr>PowerPoint Presentation</vt:lpstr>
      <vt:lpstr>IPC, Race Conditions, Critical Section, Mutual Exclusion</vt:lpstr>
      <vt:lpstr>Inter-process communication (IPC)</vt:lpstr>
      <vt:lpstr>Inter-process communication (IPC)</vt:lpstr>
      <vt:lpstr>Models for Inter-process communication (IPC)</vt:lpstr>
      <vt:lpstr>Race Condition</vt:lpstr>
      <vt:lpstr>Example of Race Condition</vt:lpstr>
      <vt:lpstr>Critical Section</vt:lpstr>
      <vt:lpstr>Critical Section</vt:lpstr>
      <vt:lpstr>Mutual Exclusion</vt:lpstr>
      <vt:lpstr>Solving Critical-Section Problem</vt:lpstr>
      <vt:lpstr>Solving Critical-Section Problem</vt:lpstr>
      <vt:lpstr>Mutual exclusion with busy waiting</vt:lpstr>
      <vt:lpstr>Mutual exclusion with busy waiting</vt:lpstr>
      <vt:lpstr>Real life example to explain mechanisms for achieving mutual exclusion with busy waiting</vt:lpstr>
      <vt:lpstr>Disabling interrupts  (Hardware approach)</vt:lpstr>
      <vt:lpstr>Disabling interrupts (Hardware approach)</vt:lpstr>
      <vt:lpstr>Disabling interrupts (Hardware approach)</vt:lpstr>
      <vt:lpstr>Problems in Disabling interrupts (Hardware approach)</vt:lpstr>
      <vt:lpstr>Shared lock variable  (Software approach)</vt:lpstr>
      <vt:lpstr>Shared lock variable (Software approach)</vt:lpstr>
      <vt:lpstr>Shared lock variable (Software approach)</vt:lpstr>
      <vt:lpstr>Shared lock variable (Software approach)</vt:lpstr>
      <vt:lpstr>Strict alteration  (Software approach)</vt:lpstr>
      <vt:lpstr>Strict alteration (Software approach)</vt:lpstr>
      <vt:lpstr>Strict alteration (Software approach)</vt:lpstr>
      <vt:lpstr>Disadvantages of Strict alteration (Software approach)</vt:lpstr>
      <vt:lpstr>Disadvantages of Strict alteration (Software approach)</vt:lpstr>
      <vt:lpstr>Disadvantages of Strict alteration (Software approach)</vt:lpstr>
      <vt:lpstr>TSL (Test and Set Lock) instruction (Hardware approach)</vt:lpstr>
      <vt:lpstr>TSL (Test and Set Lock) instruction (Hardware approach)</vt:lpstr>
      <vt:lpstr>TSL (Test and Set Lock) instruction (Hardware approach)</vt:lpstr>
      <vt:lpstr>TSL (Test and Set Lock) instruction (Hardware approach)</vt:lpstr>
      <vt:lpstr>TSL (Test and Set Lock) instruction (Hardware approach)</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602</cp:revision>
  <dcterms:created xsi:type="dcterms:W3CDTF">2020-05-01T05:09:15Z</dcterms:created>
  <dcterms:modified xsi:type="dcterms:W3CDTF">2024-08-17T04:03:06Z</dcterms:modified>
</cp:coreProperties>
</file>