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435" r:id="rId2"/>
    <p:sldId id="530" r:id="rId3"/>
    <p:sldId id="310" r:id="rId4"/>
    <p:sldId id="662" r:id="rId5"/>
    <p:sldId id="689" r:id="rId6"/>
    <p:sldId id="664" r:id="rId7"/>
    <p:sldId id="349" r:id="rId8"/>
    <p:sldId id="490" r:id="rId9"/>
    <p:sldId id="606" r:id="rId10"/>
    <p:sldId id="466" r:id="rId11"/>
    <p:sldId id="669" r:id="rId12"/>
    <p:sldId id="670" r:id="rId13"/>
    <p:sldId id="671" r:id="rId14"/>
    <p:sldId id="472" r:id="rId15"/>
    <p:sldId id="607" r:id="rId16"/>
    <p:sldId id="503" r:id="rId17"/>
    <p:sldId id="608" r:id="rId18"/>
    <p:sldId id="501" r:id="rId19"/>
    <p:sldId id="505" r:id="rId20"/>
    <p:sldId id="665" r:id="rId21"/>
    <p:sldId id="609" r:id="rId22"/>
    <p:sldId id="685" r:id="rId23"/>
    <p:sldId id="610" r:id="rId24"/>
    <p:sldId id="686" r:id="rId25"/>
    <p:sldId id="611" r:id="rId26"/>
    <p:sldId id="687" r:id="rId27"/>
    <p:sldId id="508" r:id="rId28"/>
    <p:sldId id="667" r:id="rId29"/>
    <p:sldId id="612" r:id="rId30"/>
    <p:sldId id="613" r:id="rId31"/>
    <p:sldId id="614" r:id="rId32"/>
    <p:sldId id="615" r:id="rId33"/>
    <p:sldId id="616" r:id="rId34"/>
    <p:sldId id="617" r:id="rId35"/>
    <p:sldId id="702" r:id="rId36"/>
    <p:sldId id="704" r:id="rId37"/>
    <p:sldId id="705" r:id="rId38"/>
    <p:sldId id="700" r:id="rId39"/>
    <p:sldId id="703" r:id="rId40"/>
    <p:sldId id="706" r:id="rId41"/>
    <p:sldId id="618" r:id="rId42"/>
    <p:sldId id="619" r:id="rId43"/>
    <p:sldId id="620" r:id="rId44"/>
    <p:sldId id="621" r:id="rId45"/>
    <p:sldId id="668" r:id="rId46"/>
    <p:sldId id="679" r:id="rId47"/>
    <p:sldId id="672" r:id="rId48"/>
    <p:sldId id="673" r:id="rId49"/>
    <p:sldId id="674" r:id="rId50"/>
    <p:sldId id="675" r:id="rId51"/>
    <p:sldId id="676" r:id="rId52"/>
    <p:sldId id="677" r:id="rId53"/>
    <p:sldId id="678" r:id="rId54"/>
    <p:sldId id="634" r:id="rId55"/>
    <p:sldId id="635" r:id="rId56"/>
    <p:sldId id="698" r:id="rId57"/>
    <p:sldId id="699" r:id="rId58"/>
    <p:sldId id="636" r:id="rId59"/>
    <p:sldId id="707" r:id="rId60"/>
    <p:sldId id="708" r:id="rId61"/>
    <p:sldId id="41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5vncf6+fvSKL2YFwZ6YCSA==" hashData="tyuSqu0tISd+GFyw7Bw5NyLrKjOlBWGj4uDgikbh8fHzJkpUy72QbL1wOnwbV82Nm0TwVsRDb1L3ufQxe1XVSQ=="/>
  <p:extLst>
    <p:ext uri="{521415D9-36F7-43E2-AB2F-B90AF26B5E84}">
      <p14:sectionLst xmlns:p14="http://schemas.microsoft.com/office/powerpoint/2010/main">
        <p14:section name="Default Section" id="{63D3F567-4288-44F3-8A9D-E8D52F48AE13}">
          <p14:sldIdLst>
            <p14:sldId id="435"/>
            <p14:sldId id="530"/>
          </p14:sldIdLst>
        </p14:section>
        <p14:section name="Basic concepts of Deadlock" id="{0DB4EB38-B346-4347-A4CA-01C624D3B7E7}">
          <p14:sldIdLst>
            <p14:sldId id="310"/>
            <p14:sldId id="662"/>
            <p14:sldId id="689"/>
            <p14:sldId id="664"/>
            <p14:sldId id="349"/>
          </p14:sldIdLst>
        </p14:section>
        <p14:section name="Deadlock v/s Starvation" id="{2A550E96-010F-4C37-B718-8D6EEFD2DBFB}">
          <p14:sldIdLst>
            <p14:sldId id="490"/>
            <p14:sldId id="606"/>
          </p14:sldIdLst>
        </p14:section>
        <p14:section name="Deadlock characteristics" id="{E2BB587C-2C1A-4E92-94F6-AA28421E39D9}">
          <p14:sldIdLst>
            <p14:sldId id="466"/>
            <p14:sldId id="669"/>
            <p14:sldId id="670"/>
            <p14:sldId id="671"/>
          </p14:sldIdLst>
        </p14:section>
        <p14:section name="Strategies for dealing with deadlock" id="{38C6EC57-A23C-4386-A42B-F6C4A5693E10}">
          <p14:sldIdLst>
            <p14:sldId id="472"/>
            <p14:sldId id="607"/>
            <p14:sldId id="503"/>
            <p14:sldId id="608"/>
            <p14:sldId id="501"/>
            <p14:sldId id="505"/>
            <p14:sldId id="665"/>
            <p14:sldId id="609"/>
            <p14:sldId id="685"/>
            <p14:sldId id="610"/>
            <p14:sldId id="686"/>
            <p14:sldId id="611"/>
            <p14:sldId id="687"/>
            <p14:sldId id="508"/>
            <p14:sldId id="667"/>
            <p14:sldId id="612"/>
            <p14:sldId id="613"/>
            <p14:sldId id="614"/>
            <p14:sldId id="615"/>
            <p14:sldId id="616"/>
            <p14:sldId id="617"/>
            <p14:sldId id="702"/>
            <p14:sldId id="704"/>
            <p14:sldId id="705"/>
            <p14:sldId id="700"/>
            <p14:sldId id="703"/>
          </p14:sldIdLst>
        </p14:section>
        <p14:section name="Banker’s algorithm" id="{37F1DC33-21B0-4E99-8840-4B5AA3F01986}">
          <p14:sldIdLst>
            <p14:sldId id="706"/>
            <p14:sldId id="618"/>
            <p14:sldId id="619"/>
            <p14:sldId id="620"/>
            <p14:sldId id="621"/>
            <p14:sldId id="668"/>
            <p14:sldId id="679"/>
            <p14:sldId id="672"/>
            <p14:sldId id="673"/>
            <p14:sldId id="674"/>
            <p14:sldId id="675"/>
            <p14:sldId id="676"/>
            <p14:sldId id="677"/>
            <p14:sldId id="678"/>
          </p14:sldIdLst>
        </p14:section>
        <p14:section name="Deadlock prevention" id="{9B209FDC-D43F-40E1-97E1-A17D8E24DD59}">
          <p14:sldIdLst>
            <p14:sldId id="634"/>
            <p14:sldId id="635"/>
            <p14:sldId id="698"/>
            <p14:sldId id="699"/>
            <p14:sldId id="636"/>
            <p14:sldId id="707"/>
            <p14:sldId id="708"/>
            <p14:sldId id="4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0233"/>
    <a:srgbClr val="B71B1C"/>
    <a:srgbClr val="673BB7"/>
    <a:srgbClr val="EEEEEE"/>
    <a:srgbClr val="909090"/>
    <a:srgbClr val="301B92"/>
    <a:srgbClr val="CCECFF"/>
    <a:srgbClr val="1D3064"/>
    <a:srgbClr val="607D8B"/>
    <a:srgbClr val="ED52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2" autoAdjust="0"/>
    <p:restoredTop sz="93861" autoAdjust="0"/>
  </p:normalViewPr>
  <p:slideViewPr>
    <p:cSldViewPr snapToGrid="0">
      <p:cViewPr varScale="1">
        <p:scale>
          <a:sx n="68" d="100"/>
          <a:sy n="68" d="100"/>
        </p:scale>
        <p:origin x="804" y="60"/>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11.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2.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64032" y="2483014"/>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hasCustomPrompt="1"/>
          </p:nvPr>
        </p:nvSpPr>
        <p:spPr>
          <a:xfrm>
            <a:off x="559488" y="1122364"/>
            <a:ext cx="10422189"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Unit- 03</a:t>
            </a:r>
            <a:br>
              <a:rPr lang="en-US" dirty="0"/>
            </a:br>
            <a:r>
              <a:rPr lang="en-US" sz="6600" dirty="0" err="1"/>
              <a:t>Interprocess</a:t>
            </a:r>
            <a:r>
              <a:rPr lang="en-US" sz="6600" dirty="0"/>
              <a:t> Communication</a:t>
            </a:r>
            <a:endParaRPr lang="en-US" dirty="0"/>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umesh.thoriya@darshan.ac.in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9714233355</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9"/>
            <a:ext cx="4356000" cy="276024"/>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Department of Computer Science and Engineering</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Prof. </a:t>
            </a:r>
            <a:r>
              <a:rPr lang="en-US" dirty="0" err="1"/>
              <a:t>Vaseem</a:t>
            </a:r>
            <a:r>
              <a:rPr lang="en-US" dirty="0"/>
              <a:t> Ghada</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Operating System (OS)</a:t>
            </a:r>
          </a:p>
          <a:p>
            <a:pPr lvl="0"/>
            <a:r>
              <a:rPr lang="en-IN" dirty="0"/>
              <a:t>2105CS304</a:t>
            </a:r>
            <a:endParaRPr lang="en-US" dirty="0"/>
          </a:p>
        </p:txBody>
      </p:sp>
      <p:pic>
        <p:nvPicPr>
          <p:cNvPr id="36" name="Picture 35">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6" name="Footer Placeholder 5">
            <a:extLst>
              <a:ext uri="{FF2B5EF4-FFF2-40B4-BE49-F238E27FC236}">
                <a16:creationId xmlns:a16="http://schemas.microsoft.com/office/drawing/2014/main" id="{EC33E2D4-8EF0-4736-9F4D-251CA9D52D71}"/>
              </a:ext>
            </a:extLst>
          </p:cNvPr>
          <p:cNvSpPr>
            <a:spLocks noGrp="1"/>
          </p:cNvSpPr>
          <p:nvPr>
            <p:ph type="ftr" sz="quarter" idx="18"/>
          </p:nvPr>
        </p:nvSpPr>
        <p:spPr/>
        <p:txBody>
          <a:bodyPr/>
          <a:lstStyle/>
          <a:p>
            <a:endParaRPr lang="en-US" dirty="0"/>
          </a:p>
        </p:txBody>
      </p:sp>
      <p:sp>
        <p:nvSpPr>
          <p:cNvPr id="7" name="Slide Number Placeholder 6">
            <a:extLst>
              <a:ext uri="{FF2B5EF4-FFF2-40B4-BE49-F238E27FC236}">
                <a16:creationId xmlns:a16="http://schemas.microsoft.com/office/drawing/2014/main" id="{30E3B8C5-0908-476E-9DA2-324149B1746B}"/>
              </a:ext>
            </a:extLst>
          </p:cNvPr>
          <p:cNvSpPr>
            <a:spLocks noGrp="1"/>
          </p:cNvSpPr>
          <p:nvPr>
            <p:ph type="sldNum" sz="quarter" idx="19"/>
          </p:nvPr>
        </p:nvSpPr>
        <p:spPr/>
        <p:txBody>
          <a:bodyPr/>
          <a:lstStyle/>
          <a:p>
            <a:fld id="{9641F3C7-36DD-4595-AA08-2525D86280BD}" type="slidenum">
              <a:rPr lang="en-US" smtClean="0"/>
              <a:t>‹#›</a:t>
            </a:fld>
            <a:endParaRPr lang="en-US" dirty="0"/>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i="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Thank You</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208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1D3064"/>
              </a:buClr>
              <a:buFont typeface="Wingdings 3" panose="05040102010807070707" pitchFamily="18" charset="2"/>
              <a:buChar char=""/>
              <a:defRPr sz="2400">
                <a:solidFill>
                  <a:schemeClr val="tx1"/>
                </a:solidFill>
              </a:defRPr>
            </a:lvl1pPr>
            <a:lvl2pPr marL="809625" indent="-352425" algn="just">
              <a:buClr>
                <a:srgbClr val="1D3064"/>
              </a:buClr>
              <a:buFont typeface="Wingdings 3" panose="05040102010807070707" pitchFamily="18" charset="2"/>
              <a:buChar char=""/>
              <a:defRPr sz="2000">
                <a:solidFill>
                  <a:schemeClr val="tx1"/>
                </a:solidFill>
              </a:defRPr>
            </a:lvl2pPr>
            <a:lvl3pPr marL="1143000" indent="-228600" algn="just">
              <a:buClr>
                <a:srgbClr val="1D3064"/>
              </a:buClr>
              <a:buFont typeface="Wingdings" panose="05000000000000000000" pitchFamily="2" charset="2"/>
              <a:buChar char="§"/>
              <a:defRPr sz="1800">
                <a:solidFill>
                  <a:schemeClr val="tx1"/>
                </a:solidFill>
              </a:defRPr>
            </a:lvl3pPr>
            <a:lvl4pPr algn="just">
              <a:buClr>
                <a:srgbClr val="1D3064"/>
              </a:buClr>
              <a:defRPr sz="1600">
                <a:solidFill>
                  <a:schemeClr val="tx1"/>
                </a:solidFill>
              </a:defRPr>
            </a:lvl4pPr>
            <a:lvl5pPr algn="just">
              <a:buClr>
                <a:srgbClr val="1D3064"/>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Umesh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#2104CS502 (OSC) Unit 03 – Interprocess Communication &amp; Deadlock</a:t>
            </a:r>
          </a:p>
        </p:txBody>
      </p:sp>
      <p:sp>
        <p:nvSpPr>
          <p:cNvPr id="5" name="TextBox 4"/>
          <p:cNvSpPr txBox="1"/>
          <p:nvPr userDrawn="1"/>
        </p:nvSpPr>
        <p:spPr>
          <a:xfrm>
            <a:off x="6334539" y="1444487"/>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46663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1pPr>
            <a:lvl2pPr marL="809625" indent="-352425"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2pPr>
            <a:lvl3pPr marL="1143000" indent="-228600" algn="just" defTabSz="914400" rtl="0" eaLnBrk="1" latinLnBrk="0" hangingPunct="1">
              <a:lnSpc>
                <a:spcPct val="90000"/>
              </a:lnSpc>
              <a:buClr>
                <a:srgbClr val="1D3064"/>
              </a:buClr>
              <a:buFont typeface="Wingdings" panose="05000000000000000000" pitchFamily="2" charset="2"/>
              <a:buChar char="§"/>
              <a:defRPr lang="en-US" sz="2400" kern="1200" dirty="0" smtClean="0">
                <a:solidFill>
                  <a:schemeClr val="tx1"/>
                </a:solidFill>
                <a:latin typeface="+mn-lt"/>
                <a:ea typeface="+mn-ea"/>
                <a:cs typeface="+mn-cs"/>
              </a:defRPr>
            </a:lvl3pPr>
            <a:lvl4pPr algn="just" defTabSz="914400" rtl="0" eaLnBrk="1" latinLnBrk="0" hangingPunct="1">
              <a:lnSpc>
                <a:spcPct val="90000"/>
              </a:lnSpc>
              <a:buClr>
                <a:srgbClr val="1D3064"/>
              </a:buClr>
              <a:defRPr lang="en-US" sz="2400" kern="1200" dirty="0" smtClean="0">
                <a:solidFill>
                  <a:schemeClr val="tx1"/>
                </a:solidFill>
                <a:latin typeface="+mn-lt"/>
                <a:ea typeface="+mn-ea"/>
                <a:cs typeface="+mn-cs"/>
              </a:defRPr>
            </a:lvl4pPr>
            <a:lvl5pPr algn="just" defTabSz="914400" rtl="0" eaLnBrk="1" latinLnBrk="0" hangingPunct="1">
              <a:lnSpc>
                <a:spcPct val="90000"/>
              </a:lnSpc>
              <a:buClr>
                <a:srgbClr val="1D3064"/>
              </a:buClr>
              <a:defRPr lang="en-US" sz="24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Box 20"/>
          <p:cNvSpPr txBox="1"/>
          <p:nvPr userDrawn="1"/>
        </p:nvSpPr>
        <p:spPr>
          <a:xfrm>
            <a:off x="6542740" y="1222346"/>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4" name="Date Placeholder 1">
            <a:extLst>
              <a:ext uri="{FF2B5EF4-FFF2-40B4-BE49-F238E27FC236}">
                <a16:creationId xmlns:a16="http://schemas.microsoft.com/office/drawing/2014/main" id="{FD819C6D-1C3C-8DCD-57B8-AE7C9173B79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Umesh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5" name="Footer Placeholder 2">
            <a:extLst>
              <a:ext uri="{FF2B5EF4-FFF2-40B4-BE49-F238E27FC236}">
                <a16:creationId xmlns:a16="http://schemas.microsoft.com/office/drawing/2014/main" id="{A9A9BD32-0B70-B573-3EED-9187115AF64B}"/>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#2104CS502 (OSC) Unit 03 – Interprocess Communication &amp; Deadlock</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Box 18"/>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4" name="Date Placeholder 1">
            <a:extLst>
              <a:ext uri="{FF2B5EF4-FFF2-40B4-BE49-F238E27FC236}">
                <a16:creationId xmlns:a16="http://schemas.microsoft.com/office/drawing/2014/main" id="{DBC16C6E-4E6D-2DC1-F8C7-3154C35291D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Umesh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5" name="Footer Placeholder 2">
            <a:extLst>
              <a:ext uri="{FF2B5EF4-FFF2-40B4-BE49-F238E27FC236}">
                <a16:creationId xmlns:a16="http://schemas.microsoft.com/office/drawing/2014/main" id="{7E724605-523A-3D09-2909-324F9A14AE7A}"/>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#2104CS502 (OSC) Unit 03 – Interprocess Communication &amp; Deadlock</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8" name="Picture 17">
              <a:extLst>
                <a:ext uri="{FF2B5EF4-FFF2-40B4-BE49-F238E27FC236}">
                  <a16:creationId xmlns:a16="http://schemas.microsoft.com/office/drawing/2014/main" id="{538C9597-8AB6-41B2-8903-FB3D0B47ADD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a:extLst>
              <a:ext uri="{FF2B5EF4-FFF2-40B4-BE49-F238E27FC236}">
                <a16:creationId xmlns:a16="http://schemas.microsoft.com/office/drawing/2014/main" id="{86C86632-7EFD-4A64-85B1-0CE7D13E0C97}"/>
              </a:ext>
            </a:extLst>
          </p:cNvPr>
          <p:cNvCxnSpPr/>
          <p:nvPr userDrawn="1"/>
        </p:nvCxnSpPr>
        <p:spPr>
          <a:xfrm>
            <a:off x="86139" y="6605125"/>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2" name="Date Placeholder 1">
            <a:extLst>
              <a:ext uri="{FF2B5EF4-FFF2-40B4-BE49-F238E27FC236}">
                <a16:creationId xmlns:a16="http://schemas.microsoft.com/office/drawing/2014/main" id="{090EB10D-0495-C7B5-DBE3-3F5CD13CD43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Umesh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3" name="Footer Placeholder 2">
            <a:extLst>
              <a:ext uri="{FF2B5EF4-FFF2-40B4-BE49-F238E27FC236}">
                <a16:creationId xmlns:a16="http://schemas.microsoft.com/office/drawing/2014/main" id="{09867395-6F2B-D6A8-AF95-CA675A4CAA60}"/>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#2104CS502 (OSC) Unit 03 – Interprocess Communication &amp; Deadlock</a:t>
            </a: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2" name="Date Placeholder 1">
            <a:extLst>
              <a:ext uri="{FF2B5EF4-FFF2-40B4-BE49-F238E27FC236}">
                <a16:creationId xmlns:a16="http://schemas.microsoft.com/office/drawing/2014/main" id="{0D5FD788-6FBB-EED6-3FF9-A092CB1C5AC6}"/>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Umesh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3" name="Footer Placeholder 2">
            <a:extLst>
              <a:ext uri="{FF2B5EF4-FFF2-40B4-BE49-F238E27FC236}">
                <a16:creationId xmlns:a16="http://schemas.microsoft.com/office/drawing/2014/main" id="{A055A0E3-752C-186D-E3C1-5736BD72D8A4}"/>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#2104CS502 (OSC) Unit 03 – Interprocess Communication &amp; Deadlock</a:t>
            </a: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TextBox 1"/>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1177236" y="1556372"/>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8/20/2024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73" r:id="rId8"/>
    <p:sldLayoutId id="2147483691" r:id="rId9"/>
    <p:sldLayoutId id="2147483682"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9832286" cy="2578780"/>
          </a:xfrm>
        </p:spPr>
        <p:txBody>
          <a:bodyPr/>
          <a:lstStyle/>
          <a:p>
            <a:r>
              <a:rPr lang="en-US" dirty="0"/>
              <a:t>Unit – 03</a:t>
            </a:r>
            <a:br>
              <a:rPr lang="en-US" dirty="0"/>
            </a:br>
            <a:r>
              <a:rPr lang="en-US" sz="6000" dirty="0" err="1"/>
              <a:t>Interprocess</a:t>
            </a:r>
            <a:r>
              <a:rPr lang="en-US" sz="6000" dirty="0"/>
              <a:t> Communication &amp; Deadlock</a:t>
            </a:r>
            <a:br>
              <a:rPr lang="en-US" sz="6000" b="0" dirty="0">
                <a:latin typeface="Roboto Condensed Light" panose="02000000000000000000" pitchFamily="2" charset="0"/>
                <a:ea typeface="Roboto Condensed Light" panose="02000000000000000000" pitchFamily="2" charset="0"/>
              </a:rPr>
            </a:br>
            <a:endParaRPr lang="en-US" sz="6000" b="0" dirty="0">
              <a:latin typeface="Roboto Condensed Light" panose="02000000000000000000" pitchFamily="2" charset="0"/>
              <a:ea typeface="Roboto Condensed Light" panose="02000000000000000000" pitchFamily="2" charset="0"/>
            </a:endParaRP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umesh.thoriya@darshan.ac.in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9714233355</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Department of Computer Science and Engineering</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Prof. Umesh </a:t>
            </a:r>
            <a:r>
              <a:rPr lang="en-US" dirty="0" err="1"/>
              <a:t>Thoriya</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Operating System Concepts (OSC)</a:t>
            </a:r>
          </a:p>
          <a:p>
            <a:r>
              <a:rPr lang="en-US" b="1" dirty="0"/>
              <a:t>2104CS502</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742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 characteristics</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134657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Conditions that lead to deadlock (Deadlock characteristics)</a:t>
            </a:r>
          </a:p>
        </p:txBody>
      </p:sp>
      <p:sp>
        <p:nvSpPr>
          <p:cNvPr id="3" name="Content Placeholder 2"/>
          <p:cNvSpPr>
            <a:spLocks noGrp="1"/>
          </p:cNvSpPr>
          <p:nvPr>
            <p:ph idx="1"/>
          </p:nvPr>
        </p:nvSpPr>
        <p:spPr/>
        <p:txBody>
          <a:bodyPr/>
          <a:lstStyle/>
          <a:p>
            <a:pPr marL="457200" indent="-457200">
              <a:buFont typeface="+mj-lt"/>
              <a:buAutoNum type="arabicPeriod"/>
            </a:pPr>
            <a:r>
              <a:rPr lang="en-US" b="1" dirty="0"/>
              <a:t>Mutual exclusion</a:t>
            </a:r>
          </a:p>
          <a:p>
            <a:pPr lvl="1"/>
            <a:r>
              <a:rPr lang="en-US" sz="2400" b="1" dirty="0">
                <a:solidFill>
                  <a:schemeClr val="accent6"/>
                </a:solidFill>
              </a:rPr>
              <a:t>Each resource is either</a:t>
            </a:r>
            <a:r>
              <a:rPr lang="en-US" sz="2400" dirty="0"/>
              <a:t> currently </a:t>
            </a:r>
            <a:r>
              <a:rPr lang="en-US" sz="2400" b="1" dirty="0">
                <a:solidFill>
                  <a:schemeClr val="accent6"/>
                </a:solidFill>
              </a:rPr>
              <a:t>assigned to exactly one process </a:t>
            </a:r>
            <a:r>
              <a:rPr lang="en-US" sz="2400" dirty="0"/>
              <a:t>or </a:t>
            </a:r>
            <a:r>
              <a:rPr lang="en-US" sz="2400" b="1" dirty="0">
                <a:solidFill>
                  <a:schemeClr val="accent6"/>
                </a:solidFill>
              </a:rPr>
              <a:t>is available</a:t>
            </a:r>
            <a:r>
              <a:rPr lang="en-US" sz="2400" dirty="0"/>
              <a:t>.</a:t>
            </a:r>
          </a:p>
          <a:p>
            <a:pPr lvl="1"/>
            <a:r>
              <a:rPr lang="en-US" sz="2400" dirty="0"/>
              <a:t>Only </a:t>
            </a:r>
            <a:r>
              <a:rPr lang="en-US" sz="2400" b="1" dirty="0">
                <a:solidFill>
                  <a:schemeClr val="accent6"/>
                </a:solidFill>
              </a:rPr>
              <a:t>one process at a time can use a resource.</a:t>
            </a:r>
          </a:p>
          <a:p>
            <a:pPr lvl="1"/>
            <a:r>
              <a:rPr lang="en-US" sz="2400" dirty="0"/>
              <a:t>If another process requests that resource, the requesting process must be delayed until the resource has been released</a:t>
            </a:r>
          </a:p>
          <a:p>
            <a:pPr lvl="1"/>
            <a:r>
              <a:rPr lang="en-US" sz="2400" dirty="0"/>
              <a:t>Examples: </a:t>
            </a:r>
          </a:p>
          <a:p>
            <a:pPr lvl="2"/>
            <a:r>
              <a:rPr lang="en-US" sz="2200" dirty="0"/>
              <a:t>If two people want to print a paper simultaneously, this process can not be done. One has to wait until the system releases the print (resource). Thus, we can assign a resource to only one process at a time.</a:t>
            </a:r>
          </a:p>
          <a:p>
            <a:pPr lvl="2"/>
            <a:r>
              <a:rPr lang="en-US" sz="2200" dirty="0"/>
              <a:t> Full-screen process in our computers can not be used by 2 apps simultaneously.</a:t>
            </a:r>
            <a:endParaRPr lang="en-US" dirty="0"/>
          </a:p>
          <a:p>
            <a:pPr lvl="1"/>
            <a:endParaRPr lang="en-US" dirty="0"/>
          </a:p>
          <a:p>
            <a:pPr marL="457200" indent="-457200">
              <a:buFont typeface="+mj-lt"/>
              <a:buAutoNum type="arabicPeriod"/>
            </a:pPr>
            <a:r>
              <a:rPr lang="en-US" b="1" dirty="0"/>
              <a:t>Hold and wait</a:t>
            </a:r>
          </a:p>
          <a:p>
            <a:pPr lvl="1"/>
            <a:r>
              <a:rPr lang="en-US" sz="2400" dirty="0"/>
              <a:t>A process must be </a:t>
            </a:r>
            <a:r>
              <a:rPr lang="en-US" sz="2400" b="1" dirty="0">
                <a:solidFill>
                  <a:schemeClr val="accent6"/>
                </a:solidFill>
              </a:rPr>
              <a:t>holding at least one resource </a:t>
            </a:r>
            <a:r>
              <a:rPr lang="en-US" sz="2400" dirty="0"/>
              <a:t>and </a:t>
            </a:r>
            <a:r>
              <a:rPr lang="en-US" sz="2400" b="1" dirty="0">
                <a:solidFill>
                  <a:schemeClr val="accent6"/>
                </a:solidFill>
              </a:rPr>
              <a:t>waiting to acquire additional resources </a:t>
            </a:r>
            <a:r>
              <a:rPr lang="en-US" sz="2400" dirty="0"/>
              <a:t>that are currently being </a:t>
            </a:r>
            <a:r>
              <a:rPr lang="en-US" sz="2400" b="1" dirty="0">
                <a:solidFill>
                  <a:schemeClr val="accent6"/>
                </a:solidFill>
              </a:rPr>
              <a:t>held by other processes</a:t>
            </a:r>
          </a:p>
          <a:p>
            <a:pPr marL="457200" lvl="1" indent="0">
              <a:buNone/>
            </a:pPr>
            <a:endParaRPr lang="en-US" dirty="0"/>
          </a:p>
        </p:txBody>
      </p:sp>
    </p:spTree>
    <p:extLst>
      <p:ext uri="{BB962C8B-B14F-4D97-AF65-F5344CB8AC3E}">
        <p14:creationId xmlns:p14="http://schemas.microsoft.com/office/powerpoint/2010/main" val="104445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Conditions that lead to deadlock (Deadlock characteristics)</a:t>
            </a:r>
          </a:p>
        </p:txBody>
      </p:sp>
      <p:sp>
        <p:nvSpPr>
          <p:cNvPr id="3" name="Content Placeholder 2"/>
          <p:cNvSpPr>
            <a:spLocks noGrp="1"/>
          </p:cNvSpPr>
          <p:nvPr>
            <p:ph idx="1"/>
          </p:nvPr>
        </p:nvSpPr>
        <p:spPr/>
        <p:txBody>
          <a:bodyPr/>
          <a:lstStyle/>
          <a:p>
            <a:pPr marL="457200" indent="-457200">
              <a:buFont typeface="+mj-lt"/>
              <a:buAutoNum type="arabicPeriod" startAt="3"/>
            </a:pPr>
            <a:r>
              <a:rPr lang="en-US" b="1" dirty="0"/>
              <a:t>No preemption</a:t>
            </a:r>
          </a:p>
          <a:p>
            <a:pPr lvl="1"/>
            <a:r>
              <a:rPr lang="en-US" sz="2400" dirty="0"/>
              <a:t>Previously granted resources </a:t>
            </a:r>
            <a:r>
              <a:rPr lang="en-US" sz="2400" b="1" dirty="0">
                <a:solidFill>
                  <a:schemeClr val="accent6"/>
                </a:solidFill>
              </a:rPr>
              <a:t>cannot be forcibly taken away </a:t>
            </a:r>
            <a:r>
              <a:rPr lang="en-US" sz="2400" dirty="0"/>
              <a:t>from process.</a:t>
            </a:r>
          </a:p>
          <a:p>
            <a:pPr lvl="1"/>
            <a:r>
              <a:rPr lang="en-US" sz="2400" dirty="0"/>
              <a:t>A resource cannot be taken from a process unless the process releases the resource. </a:t>
            </a:r>
          </a:p>
          <a:p>
            <a:pPr lvl="1"/>
            <a:r>
              <a:rPr lang="en-US" sz="2400" dirty="0"/>
              <a:t>If preemption was allowed deadlock would never occur because then no process would have been able to hold a resource for long amount of time.</a:t>
            </a:r>
          </a:p>
          <a:p>
            <a:pPr lvl="1"/>
            <a:r>
              <a:rPr lang="en-US" sz="2400" dirty="0"/>
              <a:t>Example: If your speaker is running an audio and after some time you click on some other audio it starts playing but in case if no preemption was allowed we would had to wait for the first audio to end and if in case it was on loop we will end up in a deadlock.</a:t>
            </a:r>
            <a:endParaRPr lang="en-US" dirty="0"/>
          </a:p>
        </p:txBody>
      </p:sp>
    </p:spTree>
    <p:extLst>
      <p:ext uri="{BB962C8B-B14F-4D97-AF65-F5344CB8AC3E}">
        <p14:creationId xmlns:p14="http://schemas.microsoft.com/office/powerpoint/2010/main" val="372744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Conditions that lead to deadlock (Deadlock characteristics)</a:t>
            </a:r>
          </a:p>
        </p:txBody>
      </p:sp>
      <p:sp>
        <p:nvSpPr>
          <p:cNvPr id="3" name="Content Placeholder 2"/>
          <p:cNvSpPr>
            <a:spLocks noGrp="1"/>
          </p:cNvSpPr>
          <p:nvPr>
            <p:ph idx="1"/>
          </p:nvPr>
        </p:nvSpPr>
        <p:spPr/>
        <p:txBody>
          <a:bodyPr/>
          <a:lstStyle/>
          <a:p>
            <a:pPr marL="457200" indent="-457200">
              <a:buFont typeface="+mj-lt"/>
              <a:buAutoNum type="arabicPeriod" startAt="4"/>
            </a:pPr>
            <a:r>
              <a:rPr lang="en-US" b="1" dirty="0"/>
              <a:t>Circular wait</a:t>
            </a:r>
          </a:p>
          <a:p>
            <a:pPr lvl="1"/>
            <a:r>
              <a:rPr lang="en-US" sz="2400" dirty="0"/>
              <a:t>There must be a </a:t>
            </a:r>
            <a:r>
              <a:rPr lang="en-US" sz="2400" b="1" dirty="0">
                <a:solidFill>
                  <a:schemeClr val="accent6"/>
                </a:solidFill>
              </a:rPr>
              <a:t>circular chain of 2 or more processes</a:t>
            </a:r>
            <a:r>
              <a:rPr lang="en-US" sz="2400" dirty="0"/>
              <a:t>. Each process is waiting for resource that is held by next member of the chain.</a:t>
            </a:r>
          </a:p>
          <a:p>
            <a:pPr lvl="1"/>
            <a:r>
              <a:rPr lang="en-US" sz="2400" dirty="0"/>
              <a:t>A process is waiting for the resource held by the second process, which is waiting for the resource held by the third process and so on, till the last process is waiting for a resource held by the first process.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b="1" dirty="0">
                <a:solidFill>
                  <a:schemeClr val="accent6"/>
                </a:solidFill>
              </a:rPr>
              <a:t>All four of these conditions must be present for a deadlock to occur.</a:t>
            </a:r>
          </a:p>
        </p:txBody>
      </p:sp>
      <p:sp>
        <p:nvSpPr>
          <p:cNvPr id="8" name="Oval 7">
            <a:extLst>
              <a:ext uri="{FF2B5EF4-FFF2-40B4-BE49-F238E27FC236}">
                <a16:creationId xmlns:a16="http://schemas.microsoft.com/office/drawing/2014/main" id="{3743AA51-AFFB-40D4-7730-FF14440B33D3}"/>
              </a:ext>
            </a:extLst>
          </p:cNvPr>
          <p:cNvSpPr/>
          <p:nvPr/>
        </p:nvSpPr>
        <p:spPr>
          <a:xfrm>
            <a:off x="3398355" y="3153801"/>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10" name="Oval 9">
            <a:extLst>
              <a:ext uri="{FF2B5EF4-FFF2-40B4-BE49-F238E27FC236}">
                <a16:creationId xmlns:a16="http://schemas.microsoft.com/office/drawing/2014/main" id="{85A60378-7650-E30A-EF65-5241AFCF62C8}"/>
              </a:ext>
            </a:extLst>
          </p:cNvPr>
          <p:cNvSpPr/>
          <p:nvPr/>
        </p:nvSpPr>
        <p:spPr>
          <a:xfrm>
            <a:off x="3398355" y="4715901"/>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11" name="Rectangle 10">
            <a:extLst>
              <a:ext uri="{FF2B5EF4-FFF2-40B4-BE49-F238E27FC236}">
                <a16:creationId xmlns:a16="http://schemas.microsoft.com/office/drawing/2014/main" id="{96AD5DC3-5186-F2B2-F84C-06A0F6449936}"/>
              </a:ext>
            </a:extLst>
          </p:cNvPr>
          <p:cNvSpPr/>
          <p:nvPr/>
        </p:nvSpPr>
        <p:spPr>
          <a:xfrm>
            <a:off x="2250101" y="3991933"/>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R1</a:t>
            </a:r>
          </a:p>
        </p:txBody>
      </p:sp>
      <p:sp>
        <p:nvSpPr>
          <p:cNvPr id="12" name="Rectangle 11">
            <a:extLst>
              <a:ext uri="{FF2B5EF4-FFF2-40B4-BE49-F238E27FC236}">
                <a16:creationId xmlns:a16="http://schemas.microsoft.com/office/drawing/2014/main" id="{4D1E74BD-17DB-A2D9-E6F2-D92B2F255761}"/>
              </a:ext>
            </a:extLst>
          </p:cNvPr>
          <p:cNvSpPr/>
          <p:nvPr/>
        </p:nvSpPr>
        <p:spPr>
          <a:xfrm>
            <a:off x="4541355" y="3991933"/>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R2</a:t>
            </a:r>
          </a:p>
        </p:txBody>
      </p:sp>
      <p:cxnSp>
        <p:nvCxnSpPr>
          <p:cNvPr id="13" name="Curved Connector 28">
            <a:extLst>
              <a:ext uri="{FF2B5EF4-FFF2-40B4-BE49-F238E27FC236}">
                <a16:creationId xmlns:a16="http://schemas.microsoft.com/office/drawing/2014/main" id="{1FF1CBB3-051D-6A5F-2FEA-37BDD925CE30}"/>
              </a:ext>
            </a:extLst>
          </p:cNvPr>
          <p:cNvCxnSpPr>
            <a:cxnSpLocks/>
            <a:stCxn id="12" idx="2"/>
            <a:endCxn id="10" idx="6"/>
          </p:cNvCxnSpPr>
          <p:nvPr/>
        </p:nvCxnSpPr>
        <p:spPr>
          <a:xfrm rot="5400000">
            <a:off x="4205319" y="4360815"/>
            <a:ext cx="438218" cy="843455"/>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29">
            <a:extLst>
              <a:ext uri="{FF2B5EF4-FFF2-40B4-BE49-F238E27FC236}">
                <a16:creationId xmlns:a16="http://schemas.microsoft.com/office/drawing/2014/main" id="{05401A34-BB55-602C-E565-B68195ECF897}"/>
              </a:ext>
            </a:extLst>
          </p:cNvPr>
          <p:cNvCxnSpPr>
            <a:cxnSpLocks/>
            <a:stCxn id="10" idx="2"/>
            <a:endCxn id="11" idx="2"/>
          </p:cNvCxnSpPr>
          <p:nvPr/>
        </p:nvCxnSpPr>
        <p:spPr>
          <a:xfrm rot="10800000">
            <a:off x="2554901" y="4563433"/>
            <a:ext cx="843454" cy="438218"/>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30">
            <a:extLst>
              <a:ext uri="{FF2B5EF4-FFF2-40B4-BE49-F238E27FC236}">
                <a16:creationId xmlns:a16="http://schemas.microsoft.com/office/drawing/2014/main" id="{E6AEFFF2-B15A-9EE4-5FFC-67F908265A88}"/>
              </a:ext>
            </a:extLst>
          </p:cNvPr>
          <p:cNvCxnSpPr>
            <a:cxnSpLocks/>
            <a:stCxn id="11" idx="0"/>
            <a:endCxn id="8" idx="2"/>
          </p:cNvCxnSpPr>
          <p:nvPr/>
        </p:nvCxnSpPr>
        <p:spPr>
          <a:xfrm rot="5400000" flipH="1" flipV="1">
            <a:off x="2700437" y="3294015"/>
            <a:ext cx="552382" cy="84345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31">
            <a:extLst>
              <a:ext uri="{FF2B5EF4-FFF2-40B4-BE49-F238E27FC236}">
                <a16:creationId xmlns:a16="http://schemas.microsoft.com/office/drawing/2014/main" id="{0A9EFDC9-EDCF-9F63-2F2A-EB5C44DB41E4}"/>
              </a:ext>
            </a:extLst>
          </p:cNvPr>
          <p:cNvCxnSpPr>
            <a:cxnSpLocks/>
            <a:stCxn id="8" idx="6"/>
            <a:endCxn id="12" idx="0"/>
          </p:cNvCxnSpPr>
          <p:nvPr/>
        </p:nvCxnSpPr>
        <p:spPr>
          <a:xfrm>
            <a:off x="4002700" y="3439551"/>
            <a:ext cx="843455" cy="552382"/>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8B602A0-3995-48B6-2DED-4DF5D0BD0EFD}"/>
              </a:ext>
            </a:extLst>
          </p:cNvPr>
          <p:cNvSpPr txBox="1"/>
          <p:nvPr/>
        </p:nvSpPr>
        <p:spPr>
          <a:xfrm>
            <a:off x="2423084" y="3307739"/>
            <a:ext cx="566244" cy="307777"/>
          </a:xfrm>
          <a:prstGeom prst="rect">
            <a:avLst/>
          </a:prstGeom>
          <a:noFill/>
          <a:ln>
            <a:noFill/>
          </a:ln>
        </p:spPr>
        <p:txBody>
          <a:bodyPr wrap="square" rtlCol="0">
            <a:spAutoFit/>
          </a:bodyPr>
          <a:lstStyle/>
          <a:p>
            <a:pPr algn="r"/>
            <a:r>
              <a:rPr lang="en-US" sz="1400" dirty="0"/>
              <a:t>Hold</a:t>
            </a:r>
          </a:p>
        </p:txBody>
      </p:sp>
      <p:sp>
        <p:nvSpPr>
          <p:cNvPr id="18" name="TextBox 17">
            <a:extLst>
              <a:ext uri="{FF2B5EF4-FFF2-40B4-BE49-F238E27FC236}">
                <a16:creationId xmlns:a16="http://schemas.microsoft.com/office/drawing/2014/main" id="{521B4DE9-A733-1213-FEF8-730B7F7CDD5B}"/>
              </a:ext>
            </a:extLst>
          </p:cNvPr>
          <p:cNvSpPr txBox="1"/>
          <p:nvPr/>
        </p:nvSpPr>
        <p:spPr>
          <a:xfrm>
            <a:off x="4303232" y="4883630"/>
            <a:ext cx="566244" cy="307777"/>
          </a:xfrm>
          <a:prstGeom prst="rect">
            <a:avLst/>
          </a:prstGeom>
          <a:noFill/>
          <a:ln>
            <a:noFill/>
          </a:ln>
        </p:spPr>
        <p:txBody>
          <a:bodyPr wrap="square" rtlCol="0">
            <a:spAutoFit/>
          </a:bodyPr>
          <a:lstStyle/>
          <a:p>
            <a:r>
              <a:rPr lang="en-US" sz="1400" dirty="0"/>
              <a:t>Hold</a:t>
            </a:r>
          </a:p>
        </p:txBody>
      </p:sp>
      <p:sp>
        <p:nvSpPr>
          <p:cNvPr id="19" name="TextBox 18">
            <a:extLst>
              <a:ext uri="{FF2B5EF4-FFF2-40B4-BE49-F238E27FC236}">
                <a16:creationId xmlns:a16="http://schemas.microsoft.com/office/drawing/2014/main" id="{CE981A9B-1C3F-20E9-7915-384EB3C7D844}"/>
              </a:ext>
            </a:extLst>
          </p:cNvPr>
          <p:cNvSpPr txBox="1"/>
          <p:nvPr/>
        </p:nvSpPr>
        <p:spPr>
          <a:xfrm>
            <a:off x="2255356" y="4883630"/>
            <a:ext cx="838199" cy="307777"/>
          </a:xfrm>
          <a:prstGeom prst="rect">
            <a:avLst/>
          </a:prstGeom>
          <a:noFill/>
          <a:ln>
            <a:noFill/>
          </a:ln>
        </p:spPr>
        <p:txBody>
          <a:bodyPr wrap="square" rtlCol="0">
            <a:spAutoFit/>
          </a:bodyPr>
          <a:lstStyle/>
          <a:p>
            <a:pPr algn="r"/>
            <a:r>
              <a:rPr lang="en-US" sz="1400" dirty="0"/>
              <a:t>Request</a:t>
            </a:r>
          </a:p>
        </p:txBody>
      </p:sp>
      <p:sp>
        <p:nvSpPr>
          <p:cNvPr id="20" name="TextBox 19">
            <a:extLst>
              <a:ext uri="{FF2B5EF4-FFF2-40B4-BE49-F238E27FC236}">
                <a16:creationId xmlns:a16="http://schemas.microsoft.com/office/drawing/2014/main" id="{09E58005-84F4-173C-45E8-33C4DA4AA29F}"/>
              </a:ext>
            </a:extLst>
          </p:cNvPr>
          <p:cNvSpPr txBox="1"/>
          <p:nvPr/>
        </p:nvSpPr>
        <p:spPr>
          <a:xfrm>
            <a:off x="4307498" y="3295039"/>
            <a:ext cx="838199" cy="307777"/>
          </a:xfrm>
          <a:prstGeom prst="rect">
            <a:avLst/>
          </a:prstGeom>
          <a:noFill/>
          <a:ln>
            <a:noFill/>
          </a:ln>
        </p:spPr>
        <p:txBody>
          <a:bodyPr wrap="square" rtlCol="0">
            <a:spAutoFit/>
          </a:bodyPr>
          <a:lstStyle/>
          <a:p>
            <a:r>
              <a:rPr lang="en-US" sz="1400" dirty="0"/>
              <a:t>Request</a:t>
            </a:r>
          </a:p>
        </p:txBody>
      </p:sp>
    </p:spTree>
    <p:extLst>
      <p:ext uri="{BB962C8B-B14F-4D97-AF65-F5344CB8AC3E}">
        <p14:creationId xmlns:p14="http://schemas.microsoft.com/office/powerpoint/2010/main" val="178513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cTn>
                              </p:par>
                              <p:par>
                                <p:cTn id="35" presetID="22" presetClass="entr" presetSubtype="8"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par>
                                <p:cTn id="49" presetID="22" presetClass="entr" presetSubtype="2"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right)">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7" grpId="0"/>
      <p:bldP spid="18"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dealing with deadlock</a:t>
            </a:r>
          </a:p>
        </p:txBody>
      </p:sp>
      <p:sp>
        <p:nvSpPr>
          <p:cNvPr id="3" name="Content Placeholder 2"/>
          <p:cNvSpPr>
            <a:spLocks noGrp="1"/>
          </p:cNvSpPr>
          <p:nvPr>
            <p:ph idx="1"/>
          </p:nvPr>
        </p:nvSpPr>
        <p:spPr/>
        <p:txBody>
          <a:bodyPr/>
          <a:lstStyle/>
          <a:p>
            <a:pPr marL="457200" indent="-457200">
              <a:buFont typeface="+mj-lt"/>
              <a:buAutoNum type="arabicPeriod"/>
            </a:pPr>
            <a:r>
              <a:rPr lang="en-US" dirty="0"/>
              <a:t>Just </a:t>
            </a:r>
            <a:r>
              <a:rPr lang="en-US" b="1" dirty="0">
                <a:solidFill>
                  <a:schemeClr val="accent6"/>
                </a:solidFill>
              </a:rPr>
              <a:t>ignore</a:t>
            </a:r>
            <a:r>
              <a:rPr lang="en-US" dirty="0"/>
              <a:t> the problem</a:t>
            </a:r>
          </a:p>
          <a:p>
            <a:pPr marL="1001712" lvl="1" indent="-457200">
              <a:buFont typeface="Wingdings" panose="05000000000000000000" pitchFamily="2" charset="2"/>
              <a:buChar char="§"/>
            </a:pPr>
            <a:r>
              <a:rPr lang="en-US" dirty="0"/>
              <a:t>In this method, it is assumed that there will never be a deadlock. It </a:t>
            </a:r>
            <a:r>
              <a:rPr lang="en-US" dirty="0" err="1"/>
              <a:t>i</a:t>
            </a:r>
            <a:endParaRPr lang="en-US" dirty="0"/>
          </a:p>
          <a:p>
            <a:pPr marL="457200" indent="-457200">
              <a:buFont typeface="+mj-lt"/>
              <a:buAutoNum type="arabicPeriod"/>
            </a:pPr>
            <a:r>
              <a:rPr lang="en-US" b="1" dirty="0">
                <a:solidFill>
                  <a:schemeClr val="accent6"/>
                </a:solidFill>
              </a:rPr>
              <a:t>Detection and recovery</a:t>
            </a:r>
            <a:r>
              <a:rPr lang="en-US" dirty="0"/>
              <a:t>.</a:t>
            </a:r>
          </a:p>
          <a:p>
            <a:pPr marL="1001712" lvl="1" indent="-457200">
              <a:buFont typeface="Wingdings" panose="05000000000000000000" pitchFamily="2" charset="2"/>
              <a:buChar char="§"/>
            </a:pPr>
            <a:r>
              <a:rPr lang="en-US" dirty="0"/>
              <a:t>Let deadlocks occur, detect them and take action.</a:t>
            </a:r>
          </a:p>
          <a:p>
            <a:pPr marL="457200" indent="-457200">
              <a:buFont typeface="+mj-lt"/>
              <a:buAutoNum type="arabicPeriod"/>
            </a:pPr>
            <a:r>
              <a:rPr lang="en-US" dirty="0"/>
              <a:t>Dynamic </a:t>
            </a:r>
            <a:r>
              <a:rPr lang="en-US" b="1" dirty="0">
                <a:solidFill>
                  <a:schemeClr val="accent6"/>
                </a:solidFill>
              </a:rPr>
              <a:t>avoidance</a:t>
            </a:r>
            <a:r>
              <a:rPr lang="en-US" dirty="0"/>
              <a:t> by careful resource allocation.</a:t>
            </a:r>
          </a:p>
          <a:p>
            <a:pPr marL="457200" indent="-457200">
              <a:buFont typeface="+mj-lt"/>
              <a:buAutoNum type="arabicPeriod"/>
            </a:pPr>
            <a:r>
              <a:rPr lang="en-US" b="1" dirty="0">
                <a:solidFill>
                  <a:schemeClr val="accent6"/>
                </a:solidFill>
              </a:rPr>
              <a:t>Prevention</a:t>
            </a:r>
            <a:r>
              <a:rPr lang="en-US" dirty="0"/>
              <a:t>, by structurally negating (killing) one of the four required conditions.</a:t>
            </a:r>
          </a:p>
          <a:p>
            <a:pPr marL="1001712" lvl="1" indent="-457200">
              <a:buFont typeface="Wingdings" panose="05000000000000000000" pitchFamily="2" charset="2"/>
              <a:buChar char="§"/>
            </a:pPr>
            <a:r>
              <a:rPr lang="en-US" dirty="0"/>
              <a:t>There can never be a deadlock in a system if one of the four conditions can be violated at any time.</a:t>
            </a:r>
          </a:p>
        </p:txBody>
      </p:sp>
    </p:spTree>
    <p:extLst>
      <p:ext uri="{BB962C8B-B14F-4D97-AF65-F5344CB8AC3E}">
        <p14:creationId xmlns:p14="http://schemas.microsoft.com/office/powerpoint/2010/main" val="111022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 ignorance</a:t>
            </a:r>
            <a:br>
              <a:rPr lang="en-US" dirty="0">
                <a:gradFill flip="none" rotWithShape="1">
                  <a:gsLst>
                    <a:gs pos="10000">
                      <a:schemeClr val="accent6">
                        <a:lumMod val="50000"/>
                      </a:schemeClr>
                    </a:gs>
                    <a:gs pos="100000">
                      <a:schemeClr val="accent6"/>
                    </a:gs>
                  </a:gsLst>
                  <a:lin ang="0" scaled="1"/>
                  <a:tileRect/>
                </a:gradFill>
              </a:rPr>
            </a:br>
            <a:r>
              <a:rPr lang="en-US" dirty="0">
                <a:gradFill flip="none" rotWithShape="1">
                  <a:gsLst>
                    <a:gs pos="10000">
                      <a:schemeClr val="accent6">
                        <a:lumMod val="50000"/>
                      </a:schemeClr>
                    </a:gs>
                    <a:gs pos="100000">
                      <a:schemeClr val="accent6"/>
                    </a:gs>
                  </a:gsLst>
                  <a:lin ang="0" scaled="1"/>
                  <a:tileRect/>
                </a:gradFill>
              </a:rPr>
              <a:t>(Ostrich Algorithm)</a:t>
            </a:r>
          </a:p>
        </p:txBody>
      </p:sp>
      <p:sp>
        <p:nvSpPr>
          <p:cNvPr id="5" name="Text Placeholder 4"/>
          <p:cNvSpPr>
            <a:spLocks noGrp="1"/>
          </p:cNvSpPr>
          <p:nvPr>
            <p:ph type="body" idx="1"/>
          </p:nvPr>
        </p:nvSpPr>
        <p:spPr/>
        <p:txBody>
          <a:bodyPr/>
          <a:lstStyle/>
          <a:p>
            <a:r>
              <a:rPr lang="en-US" dirty="0"/>
              <a:t>Section - 3</a:t>
            </a:r>
          </a:p>
          <a:p>
            <a:endParaRPr lang="en-US" dirty="0"/>
          </a:p>
        </p:txBody>
      </p:sp>
    </p:spTree>
    <p:extLst>
      <p:ext uri="{BB962C8B-B14F-4D97-AF65-F5344CB8AC3E}">
        <p14:creationId xmlns:p14="http://schemas.microsoft.com/office/powerpoint/2010/main" val="216794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ignorance (Ostrich Algorithm)</a:t>
            </a:r>
          </a:p>
        </p:txBody>
      </p:sp>
      <p:sp>
        <p:nvSpPr>
          <p:cNvPr id="3" name="Content Placeholder 2"/>
          <p:cNvSpPr>
            <a:spLocks noGrp="1"/>
          </p:cNvSpPr>
          <p:nvPr>
            <p:ph idx="1"/>
          </p:nvPr>
        </p:nvSpPr>
        <p:spPr>
          <a:xfrm>
            <a:off x="131181" y="863444"/>
            <a:ext cx="8327020" cy="5590565"/>
          </a:xfrm>
        </p:spPr>
        <p:txBody>
          <a:bodyPr/>
          <a:lstStyle/>
          <a:p>
            <a:r>
              <a:rPr lang="en-US" dirty="0"/>
              <a:t>Deadlock ignorance occurs when system designers and programmers don’t consider the possibility of a deadlock in their design or coding.</a:t>
            </a:r>
          </a:p>
          <a:p>
            <a:r>
              <a:rPr lang="en-US" dirty="0"/>
              <a:t>This algorithm is a well-used method to ignore problems.</a:t>
            </a:r>
          </a:p>
          <a:p>
            <a:r>
              <a:rPr lang="en-US" dirty="0"/>
              <a:t>When </a:t>
            </a:r>
            <a:r>
              <a:rPr lang="en-US" b="1" dirty="0">
                <a:solidFill>
                  <a:schemeClr val="accent6"/>
                </a:solidFill>
              </a:rPr>
              <a:t>storm approaches</a:t>
            </a:r>
            <a:r>
              <a:rPr lang="en-US" dirty="0"/>
              <a:t>, an </a:t>
            </a:r>
            <a:r>
              <a:rPr lang="en-US" b="1" dirty="0">
                <a:solidFill>
                  <a:schemeClr val="accent6"/>
                </a:solidFill>
              </a:rPr>
              <a:t>ostrich puts his head in the sand (ground)</a:t>
            </a:r>
            <a:r>
              <a:rPr lang="en-US" dirty="0"/>
              <a:t> and </a:t>
            </a:r>
            <a:r>
              <a:rPr lang="en-US" b="1" dirty="0">
                <a:solidFill>
                  <a:schemeClr val="accent6"/>
                </a:solidFill>
              </a:rPr>
              <a:t>pretend (imagine) that there is no problem at all</a:t>
            </a:r>
            <a:r>
              <a:rPr lang="en-US" dirty="0"/>
              <a:t>.</a:t>
            </a:r>
          </a:p>
          <a:p>
            <a:r>
              <a:rPr lang="en-US" b="1" dirty="0">
                <a:solidFill>
                  <a:schemeClr val="accent6"/>
                </a:solidFill>
              </a:rPr>
              <a:t>Ignore</a:t>
            </a:r>
            <a:r>
              <a:rPr lang="en-US" dirty="0">
                <a:solidFill>
                  <a:schemeClr val="accent6"/>
                </a:solidFill>
              </a:rPr>
              <a:t> </a:t>
            </a:r>
            <a:r>
              <a:rPr lang="en-US" dirty="0"/>
              <a:t>the </a:t>
            </a:r>
            <a:r>
              <a:rPr lang="en-US" b="1" dirty="0">
                <a:solidFill>
                  <a:schemeClr val="accent6"/>
                </a:solidFill>
              </a:rPr>
              <a:t>deadlock</a:t>
            </a:r>
            <a:r>
              <a:rPr lang="en-US" dirty="0"/>
              <a:t> and </a:t>
            </a:r>
            <a:r>
              <a:rPr lang="en-US" b="1" dirty="0">
                <a:solidFill>
                  <a:schemeClr val="accent6"/>
                </a:solidFill>
              </a:rPr>
              <a:t>pretend</a:t>
            </a:r>
            <a:r>
              <a:rPr lang="en-US" dirty="0"/>
              <a:t> that </a:t>
            </a:r>
            <a:r>
              <a:rPr lang="en-US" b="1" dirty="0">
                <a:solidFill>
                  <a:schemeClr val="accent6"/>
                </a:solidFill>
              </a:rPr>
              <a:t>deadlock never occur</a:t>
            </a:r>
            <a:r>
              <a:rPr lang="en-US" dirty="0"/>
              <a:t>.</a:t>
            </a:r>
          </a:p>
          <a:p>
            <a:r>
              <a:rPr lang="en-US" dirty="0"/>
              <a:t>Reasonable if </a:t>
            </a:r>
          </a:p>
          <a:p>
            <a:pPr lvl="1"/>
            <a:r>
              <a:rPr lang="en-US" dirty="0"/>
              <a:t>deadlocks occur very rarely </a:t>
            </a:r>
          </a:p>
          <a:p>
            <a:pPr lvl="1"/>
            <a:r>
              <a:rPr lang="en-US" dirty="0"/>
              <a:t>difficult to detect</a:t>
            </a:r>
          </a:p>
          <a:p>
            <a:pPr lvl="1"/>
            <a:r>
              <a:rPr lang="en-US" dirty="0"/>
              <a:t>cost of prevention is high</a:t>
            </a:r>
          </a:p>
          <a:p>
            <a:pPr marL="265113" lvl="1" indent="-265113">
              <a:spcBef>
                <a:spcPts val="1000"/>
              </a:spcBef>
              <a:buFont typeface="Wingdings 3" panose="05040102010807070707" pitchFamily="18" charset="2"/>
              <a:buChar char=""/>
            </a:pPr>
            <a:r>
              <a:rPr lang="en-US" dirty="0"/>
              <a:t> If there is a condition of deadlock, the OS will reboot the system. This method is very popular where OS is for the end-users.</a:t>
            </a:r>
          </a:p>
          <a:p>
            <a:r>
              <a:rPr lang="en-US" b="1" dirty="0">
                <a:solidFill>
                  <a:schemeClr val="accent6"/>
                </a:solidFill>
              </a:rPr>
              <a:t>UNIX</a:t>
            </a:r>
            <a:r>
              <a:rPr lang="en-US" dirty="0"/>
              <a:t> and </a:t>
            </a:r>
            <a:r>
              <a:rPr lang="en-US" b="1" dirty="0">
                <a:solidFill>
                  <a:schemeClr val="accent6"/>
                </a:solidFill>
              </a:rPr>
              <a:t>Windows</a:t>
            </a:r>
            <a:r>
              <a:rPr lang="en-US" dirty="0"/>
              <a:t> takes this approach</a:t>
            </a:r>
          </a:p>
        </p:txBody>
      </p:sp>
      <p:pic>
        <p:nvPicPr>
          <p:cNvPr id="4" name="Picture 2" descr="Image result for ostrich head in sand"/>
          <p:cNvPicPr>
            <a:picLocks noChangeAspect="1" noChangeArrowheads="1"/>
          </p:cNvPicPr>
          <p:nvPr/>
        </p:nvPicPr>
        <p:blipFill rotWithShape="1">
          <a:blip r:embed="rId2">
            <a:extLst>
              <a:ext uri="{28A0092B-C50C-407E-A947-70E740481C1C}">
                <a14:useLocalDpi xmlns:a14="http://schemas.microsoft.com/office/drawing/2010/main" val="0"/>
              </a:ext>
            </a:extLst>
          </a:blip>
          <a:srcRect l="23437" t="8333" r="29688" b="12500"/>
          <a:stretch/>
        </p:blipFill>
        <p:spPr bwMode="auto">
          <a:xfrm>
            <a:off x="8643936" y="944126"/>
            <a:ext cx="3383280" cy="35712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22902" t="25173" r="21313" b="11493"/>
          <a:stretch/>
        </p:blipFill>
        <p:spPr bwMode="auto">
          <a:xfrm>
            <a:off x="8643936" y="863444"/>
            <a:ext cx="3383280" cy="378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11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 detection and recovery</a:t>
            </a:r>
          </a:p>
        </p:txBody>
      </p:sp>
      <p:sp>
        <p:nvSpPr>
          <p:cNvPr id="5" name="Text Placeholder 4"/>
          <p:cNvSpPr>
            <a:spLocks noGrp="1"/>
          </p:cNvSpPr>
          <p:nvPr>
            <p:ph type="body" idx="1"/>
          </p:nvPr>
        </p:nvSpPr>
        <p:spPr/>
        <p:txBody>
          <a:bodyPr/>
          <a:lstStyle/>
          <a:p>
            <a:r>
              <a:rPr lang="en-US" dirty="0"/>
              <a:t>Section - 4</a:t>
            </a:r>
          </a:p>
          <a:p>
            <a:endParaRPr lang="en-US" dirty="0"/>
          </a:p>
        </p:txBody>
      </p:sp>
    </p:spTree>
    <p:extLst>
      <p:ext uri="{BB962C8B-B14F-4D97-AF65-F5344CB8AC3E}">
        <p14:creationId xmlns:p14="http://schemas.microsoft.com/office/powerpoint/2010/main" val="1463701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Deadlock detection for single resource (RAG - </a:t>
            </a:r>
            <a:r>
              <a:rPr lang="en-US" sz="3100" dirty="0"/>
              <a:t>Resource Allocation Graph</a:t>
            </a:r>
            <a:r>
              <a:rPr lang="en-US" dirty="0"/>
              <a:t>)</a:t>
            </a:r>
          </a:p>
        </p:txBody>
      </p:sp>
      <p:sp>
        <p:nvSpPr>
          <p:cNvPr id="22" name="TextBox 21"/>
          <p:cNvSpPr txBox="1"/>
          <p:nvPr/>
        </p:nvSpPr>
        <p:spPr>
          <a:xfrm>
            <a:off x="5553635" y="846976"/>
            <a:ext cx="6507186" cy="3785652"/>
          </a:xfrm>
          <a:prstGeom prst="rect">
            <a:avLst/>
          </a:prstGeom>
          <a:noFill/>
          <a:ln>
            <a:solidFill>
              <a:schemeClr val="accent6">
                <a:lumMod val="60000"/>
                <a:lumOff val="40000"/>
              </a:schemeClr>
            </a:solidFill>
          </a:ln>
        </p:spPr>
        <p:txBody>
          <a:bodyPr wrap="square" rtlCol="0">
            <a:spAutoFit/>
          </a:bodyPr>
          <a:lstStyle/>
          <a:p>
            <a:pPr marL="285750" indent="-285750">
              <a:buFont typeface="Wingdings" panose="05000000000000000000" pitchFamily="2" charset="2"/>
              <a:buChar char="§"/>
            </a:pPr>
            <a:r>
              <a:rPr lang="en-US" sz="2400" dirty="0"/>
              <a:t>We are starting from node D.</a:t>
            </a:r>
          </a:p>
          <a:p>
            <a:pPr marL="285750" indent="-285750">
              <a:buFont typeface="Wingdings" panose="05000000000000000000" pitchFamily="2" charset="2"/>
              <a:buChar char="§"/>
            </a:pPr>
            <a:r>
              <a:rPr lang="en-US" sz="2400" dirty="0"/>
              <a:t>Empty list L = ()</a:t>
            </a:r>
          </a:p>
          <a:p>
            <a:pPr marL="285750" indent="-285750">
              <a:buFont typeface="Wingdings" panose="05000000000000000000" pitchFamily="2" charset="2"/>
              <a:buChar char="§"/>
            </a:pPr>
            <a:r>
              <a:rPr lang="en-US" sz="2400" dirty="0"/>
              <a:t>Add current node so Empty list = (D).</a:t>
            </a:r>
          </a:p>
          <a:p>
            <a:pPr marL="285750" indent="-285750">
              <a:buFont typeface="Wingdings" panose="05000000000000000000" pitchFamily="2" charset="2"/>
              <a:buChar char="§"/>
            </a:pPr>
            <a:r>
              <a:rPr lang="en-US" sz="2400" dirty="0"/>
              <a:t>From this node there is one outgoing arc to T so add T to list.</a:t>
            </a:r>
          </a:p>
          <a:p>
            <a:pPr marL="285750" indent="-285750">
              <a:buFont typeface="Wingdings" panose="05000000000000000000" pitchFamily="2" charset="2"/>
              <a:buChar char="§"/>
            </a:pPr>
            <a:r>
              <a:rPr lang="en-US" sz="2400" dirty="0"/>
              <a:t>So list become L = (D, T).</a:t>
            </a:r>
          </a:p>
          <a:p>
            <a:pPr marL="285750" indent="-285750">
              <a:buFont typeface="Wingdings" panose="05000000000000000000" pitchFamily="2" charset="2"/>
              <a:buChar char="§"/>
            </a:pPr>
            <a:r>
              <a:rPr lang="en-US" sz="2400" dirty="0"/>
              <a:t>Continue this step….so we get list as below</a:t>
            </a:r>
          </a:p>
          <a:p>
            <a:r>
              <a:rPr lang="en-US" sz="2400" dirty="0"/>
              <a:t>	L = (D, T, E)………… L = (</a:t>
            </a:r>
            <a:r>
              <a:rPr lang="en-US" sz="2400" b="1" dirty="0">
                <a:solidFill>
                  <a:schemeClr val="accent6"/>
                </a:solidFill>
              </a:rPr>
              <a:t>D</a:t>
            </a:r>
            <a:r>
              <a:rPr lang="en-US" sz="2400" dirty="0"/>
              <a:t>, T, E, V, G, U, </a:t>
            </a:r>
            <a:r>
              <a:rPr lang="en-US" sz="2400" b="1" dirty="0">
                <a:solidFill>
                  <a:schemeClr val="accent6"/>
                </a:solidFill>
              </a:rPr>
              <a:t>D</a:t>
            </a:r>
            <a:r>
              <a:rPr lang="en-US" sz="2400" dirty="0"/>
              <a:t>)</a:t>
            </a:r>
          </a:p>
          <a:p>
            <a:pPr marL="285750" indent="-285750">
              <a:buFont typeface="Wingdings" panose="05000000000000000000" pitchFamily="2" charset="2"/>
              <a:buChar char="§"/>
            </a:pPr>
            <a:r>
              <a:rPr lang="en-US" sz="2400" dirty="0"/>
              <a:t>In the above step in list the node </a:t>
            </a:r>
            <a:r>
              <a:rPr lang="en-US" sz="2400" b="1" dirty="0">
                <a:solidFill>
                  <a:schemeClr val="accent6"/>
                </a:solidFill>
              </a:rPr>
              <a:t>D appears twice</a:t>
            </a:r>
            <a:r>
              <a:rPr lang="en-US" sz="2400" dirty="0"/>
              <a:t>, </a:t>
            </a:r>
            <a:r>
              <a:rPr lang="en-US" sz="2400" b="1" dirty="0">
                <a:solidFill>
                  <a:schemeClr val="accent6"/>
                </a:solidFill>
              </a:rPr>
              <a:t>so deadlock</a:t>
            </a:r>
            <a:r>
              <a:rPr lang="en-US" sz="2400" dirty="0"/>
              <a:t>.</a:t>
            </a:r>
          </a:p>
        </p:txBody>
      </p:sp>
      <p:sp>
        <p:nvSpPr>
          <p:cNvPr id="27" name="TextBox 26"/>
          <p:cNvSpPr txBox="1"/>
          <p:nvPr/>
        </p:nvSpPr>
        <p:spPr>
          <a:xfrm>
            <a:off x="304800" y="1209668"/>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R</a:t>
            </a:r>
          </a:p>
        </p:txBody>
      </p:sp>
      <p:sp>
        <p:nvSpPr>
          <p:cNvPr id="28" name="Oval 27"/>
          <p:cNvSpPr/>
          <p:nvPr/>
        </p:nvSpPr>
        <p:spPr>
          <a:xfrm>
            <a:off x="1323975" y="11715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29" name="TextBox 28"/>
          <p:cNvSpPr txBox="1"/>
          <p:nvPr/>
        </p:nvSpPr>
        <p:spPr>
          <a:xfrm>
            <a:off x="1323975" y="1971668"/>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a:t>
            </a:r>
          </a:p>
        </p:txBody>
      </p:sp>
      <p:sp>
        <p:nvSpPr>
          <p:cNvPr id="30" name="Oval 29"/>
          <p:cNvSpPr/>
          <p:nvPr/>
        </p:nvSpPr>
        <p:spPr>
          <a:xfrm>
            <a:off x="314325" y="19335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31" name="Oval 30"/>
          <p:cNvSpPr/>
          <p:nvPr/>
        </p:nvSpPr>
        <p:spPr>
          <a:xfrm>
            <a:off x="2333625" y="19335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2" name="TextBox 31"/>
          <p:cNvSpPr txBox="1"/>
          <p:nvPr/>
        </p:nvSpPr>
        <p:spPr>
          <a:xfrm>
            <a:off x="3343275" y="1966904"/>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a:t>
            </a:r>
          </a:p>
        </p:txBody>
      </p:sp>
      <p:sp>
        <p:nvSpPr>
          <p:cNvPr id="33" name="Oval 32"/>
          <p:cNvSpPr/>
          <p:nvPr/>
        </p:nvSpPr>
        <p:spPr>
          <a:xfrm>
            <a:off x="4429125" y="193832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4" name="Oval 33"/>
          <p:cNvSpPr/>
          <p:nvPr/>
        </p:nvSpPr>
        <p:spPr>
          <a:xfrm>
            <a:off x="3338512" y="11715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5" name="TextBox 34"/>
          <p:cNvSpPr txBox="1"/>
          <p:nvPr/>
        </p:nvSpPr>
        <p:spPr>
          <a:xfrm>
            <a:off x="4429125" y="2924168"/>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V</a:t>
            </a:r>
          </a:p>
        </p:txBody>
      </p:sp>
      <p:sp>
        <p:nvSpPr>
          <p:cNvPr id="36" name="TextBox 35"/>
          <p:cNvSpPr txBox="1"/>
          <p:nvPr/>
        </p:nvSpPr>
        <p:spPr>
          <a:xfrm>
            <a:off x="2327763" y="2924168"/>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U</a:t>
            </a:r>
          </a:p>
        </p:txBody>
      </p:sp>
      <p:sp>
        <p:nvSpPr>
          <p:cNvPr id="37" name="Oval 36"/>
          <p:cNvSpPr/>
          <p:nvPr/>
        </p:nvSpPr>
        <p:spPr>
          <a:xfrm>
            <a:off x="1323975" y="28860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38" name="Oval 37"/>
          <p:cNvSpPr/>
          <p:nvPr/>
        </p:nvSpPr>
        <p:spPr>
          <a:xfrm>
            <a:off x="2333625" y="38385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39" name="TextBox 38"/>
          <p:cNvSpPr txBox="1"/>
          <p:nvPr/>
        </p:nvSpPr>
        <p:spPr>
          <a:xfrm>
            <a:off x="1323975" y="3868364"/>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a:t>
            </a:r>
          </a:p>
        </p:txBody>
      </p:sp>
      <p:cxnSp>
        <p:nvCxnSpPr>
          <p:cNvPr id="40" name="Straight Arrow Connector 39"/>
          <p:cNvCxnSpPr>
            <a:endCxn id="28" idx="2"/>
          </p:cNvCxnSpPr>
          <p:nvPr/>
        </p:nvCxnSpPr>
        <p:spPr>
          <a:xfrm>
            <a:off x="771525" y="1400168"/>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762000" y="2162168"/>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31" idx="6"/>
            <a:endCxn id="32" idx="1"/>
          </p:cNvCxnSpPr>
          <p:nvPr/>
        </p:nvCxnSpPr>
        <p:spPr>
          <a:xfrm flipV="1">
            <a:off x="2790825" y="2157404"/>
            <a:ext cx="552450" cy="47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32" idx="3"/>
            <a:endCxn id="33" idx="2"/>
          </p:cNvCxnSpPr>
          <p:nvPr/>
        </p:nvCxnSpPr>
        <p:spPr>
          <a:xfrm>
            <a:off x="3800475" y="2157404"/>
            <a:ext cx="628650" cy="95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31" idx="2"/>
            <a:endCxn id="29" idx="3"/>
          </p:cNvCxnSpPr>
          <p:nvPr/>
        </p:nvCxnSpPr>
        <p:spPr>
          <a:xfrm flipH="1">
            <a:off x="1781175" y="2162168"/>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endCxn id="32" idx="0"/>
          </p:cNvCxnSpPr>
          <p:nvPr/>
        </p:nvCxnSpPr>
        <p:spPr>
          <a:xfrm>
            <a:off x="3567112" y="1634081"/>
            <a:ext cx="4763" cy="332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33" idx="4"/>
            <a:endCxn id="35" idx="0"/>
          </p:cNvCxnSpPr>
          <p:nvPr/>
        </p:nvCxnSpPr>
        <p:spPr>
          <a:xfrm>
            <a:off x="4657725" y="2395528"/>
            <a:ext cx="0" cy="5286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1553674" y="1634081"/>
            <a:ext cx="4763" cy="332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36" idx="0"/>
          </p:cNvCxnSpPr>
          <p:nvPr/>
        </p:nvCxnSpPr>
        <p:spPr>
          <a:xfrm flipV="1">
            <a:off x="2556363" y="2390768"/>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37" idx="0"/>
            <a:endCxn id="29" idx="2"/>
          </p:cNvCxnSpPr>
          <p:nvPr/>
        </p:nvCxnSpPr>
        <p:spPr>
          <a:xfrm flipV="1">
            <a:off x="1552575" y="2352668"/>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flipV="1">
            <a:off x="2556363" y="3305168"/>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V="1">
            <a:off x="1552575" y="3343268"/>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Elbow Connector 51"/>
          <p:cNvCxnSpPr/>
          <p:nvPr/>
        </p:nvCxnSpPr>
        <p:spPr>
          <a:xfrm rot="10800000" flipV="1">
            <a:off x="2784963" y="3319454"/>
            <a:ext cx="1872762" cy="747714"/>
          </a:xfrm>
          <a:prstGeom prst="bentConnector3">
            <a:avLst>
              <a:gd name="adj1" fmla="val 563"/>
            </a:avLst>
          </a:prstGeom>
          <a:ln w="28575">
            <a:tailEnd type="triangle"/>
          </a:ln>
        </p:spPr>
        <p:style>
          <a:lnRef idx="1">
            <a:schemeClr val="dk1"/>
          </a:lnRef>
          <a:fillRef idx="0">
            <a:schemeClr val="dk1"/>
          </a:fillRef>
          <a:effectRef idx="0">
            <a:schemeClr val="dk1"/>
          </a:effectRef>
          <a:fontRef idx="minor">
            <a:schemeClr val="tx1"/>
          </a:fontRef>
        </p:style>
      </p:cxnSp>
      <p:sp>
        <p:nvSpPr>
          <p:cNvPr id="53" name="Rounded Rectangle 52"/>
          <p:cNvSpPr/>
          <p:nvPr/>
        </p:nvSpPr>
        <p:spPr>
          <a:xfrm>
            <a:off x="2238375" y="1781168"/>
            <a:ext cx="2699238" cy="2667000"/>
          </a:xfrm>
          <a:prstGeom prst="roundRect">
            <a:avLst>
              <a:gd name="adj" fmla="val 3810"/>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TextBox 53"/>
          <p:cNvSpPr txBox="1"/>
          <p:nvPr/>
        </p:nvSpPr>
        <p:spPr>
          <a:xfrm>
            <a:off x="2979708" y="2933686"/>
            <a:ext cx="1254673" cy="369332"/>
          </a:xfrm>
          <a:prstGeom prst="rect">
            <a:avLst/>
          </a:prstGeom>
          <a:noFill/>
          <a:ln>
            <a:noFill/>
          </a:ln>
        </p:spPr>
        <p:txBody>
          <a:bodyPr wrap="square" rtlCol="0">
            <a:spAutoFit/>
          </a:bodyPr>
          <a:lstStyle/>
          <a:p>
            <a:pPr algn="ctr"/>
            <a:r>
              <a:rPr lang="en-US" b="1" dirty="0">
                <a:solidFill>
                  <a:srgbClr val="C00000"/>
                </a:solidFill>
              </a:rPr>
              <a:t>DEADLOCK</a:t>
            </a:r>
          </a:p>
        </p:txBody>
      </p:sp>
      <p:graphicFrame>
        <p:nvGraphicFramePr>
          <p:cNvPr id="3" name="Group 74">
            <a:extLst>
              <a:ext uri="{FF2B5EF4-FFF2-40B4-BE49-F238E27FC236}">
                <a16:creationId xmlns:a16="http://schemas.microsoft.com/office/drawing/2014/main" id="{30588C5A-A8EC-0D67-9900-67497E7A4890}"/>
              </a:ext>
            </a:extLst>
          </p:cNvPr>
          <p:cNvGraphicFramePr>
            <a:graphicFrameLocks noGrp="1"/>
          </p:cNvGraphicFramePr>
          <p:nvPr/>
        </p:nvGraphicFramePr>
        <p:xfrm>
          <a:off x="771525" y="4542615"/>
          <a:ext cx="2362200" cy="1951040"/>
        </p:xfrm>
        <a:graphic>
          <a:graphicData uri="http://schemas.openxmlformats.org/drawingml/2006/table">
            <a:tbl>
              <a:tblPr>
                <a:tableStyleId>{0E3FDE45-AF77-4B5C-9715-49D594BDF05E}</a:tableStyleId>
              </a:tblPr>
              <a:tblGrid>
                <a:gridCol w="863600">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243880">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chemeClr val="accent6"/>
                          </a:solidFill>
                          <a:effectLst/>
                        </a:rPr>
                        <a:t>Process</a:t>
                      </a:r>
                      <a:endParaRPr kumimoji="0" lang="en-US" altLang="en-US" sz="1600" b="1" i="0" u="none" strike="noStrike" cap="none" normalizeH="0" baseline="0" dirty="0">
                        <a:ln>
                          <a:noFill/>
                        </a:ln>
                        <a:solidFill>
                          <a:schemeClr val="accent6"/>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chemeClr val="accent6"/>
                          </a:solidFill>
                          <a:effectLst/>
                        </a:rPr>
                        <a:t>Holds</a:t>
                      </a:r>
                      <a:endParaRPr kumimoji="0" lang="en-US" altLang="en-US" sz="1600" b="1" i="0" u="none" strike="noStrike" cap="none" normalizeH="0" baseline="0" dirty="0">
                        <a:ln>
                          <a:noFill/>
                        </a:ln>
                        <a:solidFill>
                          <a:schemeClr val="accent6"/>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chemeClr val="accent6"/>
                          </a:solidFill>
                          <a:effectLst/>
                        </a:rPr>
                        <a:t>Wants</a:t>
                      </a:r>
                      <a:endParaRPr kumimoji="0" lang="en-US" altLang="en-US" sz="1600" b="1" i="0" u="none" strike="noStrike" cap="none" normalizeH="0" baseline="0" dirty="0">
                        <a:ln>
                          <a:noFill/>
                        </a:ln>
                        <a:solidFill>
                          <a:schemeClr val="accent6"/>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3880">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A</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R</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S</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3880">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B</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T</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43880">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C</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S</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43880">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D</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U</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S,T</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43880">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E</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T</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V</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43880">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F</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W</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S</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43880">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G</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chemeClr val="tx1"/>
                          </a:solidFill>
                          <a:effectLst/>
                        </a:rPr>
                        <a:t>V</a:t>
                      </a:r>
                      <a:endParaRPr kumimoji="0" lang="en-US" altLang="en-US" sz="1600" b="0" i="0" u="none" strike="noStrike" cap="none" normalizeH="0" baseline="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dirty="0">
                          <a:ln>
                            <a:noFill/>
                          </a:ln>
                          <a:solidFill>
                            <a:schemeClr val="tx1"/>
                          </a:solidFill>
                          <a:effectLst/>
                        </a:rPr>
                        <a:t>U</a:t>
                      </a:r>
                      <a:endParaRPr kumimoji="0" lang="en-US" altLang="en-US" sz="1600" b="0" i="0" u="none" strike="noStrike" cap="none" normalizeH="0" baseline="0" dirty="0">
                        <a:ln>
                          <a:noFill/>
                        </a:ln>
                        <a:solidFill>
                          <a:schemeClr val="tx1"/>
                        </a:solidFill>
                        <a:effectLst/>
                        <a:latin typeface="Times" pitchFamily="2"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9209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par>
                                <p:cTn id="50" presetID="10" presetClass="entr" presetSubtype="0"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par>
                                <p:cTn id="56" presetID="10"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10"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par>
                                <p:cTn id="62" presetID="10" presetClass="entr" presetSubtype="0" fill="hold"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par>
                                <p:cTn id="71" presetID="10"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childTnLst>
                                </p:cTn>
                              </p:par>
                              <p:par>
                                <p:cTn id="74" presetID="10" presetClass="entr" presetSubtype="0" fill="hold"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500"/>
                                        <p:tgtEl>
                                          <p:spTgt spid="51"/>
                                        </p:tgtEl>
                                      </p:cBhvr>
                                    </p:animEffect>
                                  </p:childTnLst>
                                </p:cTn>
                              </p:par>
                              <p:par>
                                <p:cTn id="80" presetID="10" presetClass="entr" presetSubtype="0" fill="hold"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nodeType="withEffect">
                                  <p:stCondLst>
                                    <p:cond delay="0"/>
                                  </p:stCondLst>
                                  <p:childTnLst>
                                    <p:set>
                                      <p:cBhvr>
                                        <p:cTn id="89" dur="1" fill="hold">
                                          <p:stCondLst>
                                            <p:cond delay="0"/>
                                          </p:stCondLst>
                                        </p:cTn>
                                        <p:tgtEl>
                                          <p:spTgt spid="22">
                                            <p:txEl>
                                              <p:pRg st="0" end="0"/>
                                            </p:txEl>
                                          </p:spTgt>
                                        </p:tgtEl>
                                        <p:attrNameLst>
                                          <p:attrName>style.visibility</p:attrName>
                                        </p:attrNameLst>
                                      </p:cBhvr>
                                      <p:to>
                                        <p:strVal val="visible"/>
                                      </p:to>
                                    </p:set>
                                    <p:animEffect transition="in" filter="fade">
                                      <p:cBhvr>
                                        <p:cTn id="90" dur="500"/>
                                        <p:tgtEl>
                                          <p:spTgt spid="22">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5" presetClass="emph" presetSubtype="0" repeatCount="indefinite" fill="hold" grpId="0" nodeType="clickEffect">
                                  <p:stCondLst>
                                    <p:cond delay="0"/>
                                  </p:stCondLst>
                                  <p:endCondLst>
                                    <p:cond evt="onNext" delay="0">
                                      <p:tgtEl>
                                        <p:sldTgt/>
                                      </p:tgtEl>
                                    </p:cond>
                                  </p:endCondLst>
                                  <p:childTnLst>
                                    <p:anim calcmode="discrete" valueType="str">
                                      <p:cBhvr>
                                        <p:cTn id="94"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2">
                                            <p:txEl>
                                              <p:pRg st="1" end="1"/>
                                            </p:txEl>
                                          </p:spTgt>
                                        </p:tgtEl>
                                        <p:attrNameLst>
                                          <p:attrName>style.visibility</p:attrName>
                                        </p:attrNameLst>
                                      </p:cBhvr>
                                      <p:to>
                                        <p:strVal val="visible"/>
                                      </p:to>
                                    </p:set>
                                    <p:animEffect transition="in" filter="fade">
                                      <p:cBhvr>
                                        <p:cTn id="99" dur="500"/>
                                        <p:tgtEl>
                                          <p:spTgt spid="22">
                                            <p:txEl>
                                              <p:pRg st="1" end="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2">
                                            <p:txEl>
                                              <p:pRg st="2" end="2"/>
                                            </p:txEl>
                                          </p:spTgt>
                                        </p:tgtEl>
                                        <p:attrNameLst>
                                          <p:attrName>style.visibility</p:attrName>
                                        </p:attrNameLst>
                                      </p:cBhvr>
                                      <p:to>
                                        <p:strVal val="visible"/>
                                      </p:to>
                                    </p:set>
                                    <p:animEffect transition="in" filter="fade">
                                      <p:cBhvr>
                                        <p:cTn id="104" dur="500"/>
                                        <p:tgtEl>
                                          <p:spTgt spid="22">
                                            <p:txEl>
                                              <p:pRg st="2" end="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2">
                                            <p:txEl>
                                              <p:pRg st="3" end="3"/>
                                            </p:txEl>
                                          </p:spTgt>
                                        </p:tgtEl>
                                        <p:attrNameLst>
                                          <p:attrName>style.visibility</p:attrName>
                                        </p:attrNameLst>
                                      </p:cBhvr>
                                      <p:to>
                                        <p:strVal val="visible"/>
                                      </p:to>
                                    </p:set>
                                    <p:animEffect transition="in" filter="fade">
                                      <p:cBhvr>
                                        <p:cTn id="109" dur="500"/>
                                        <p:tgtEl>
                                          <p:spTgt spid="22">
                                            <p:txEl>
                                              <p:pRg st="3" end="3"/>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22">
                                            <p:txEl>
                                              <p:pRg st="4" end="4"/>
                                            </p:txEl>
                                          </p:spTgt>
                                        </p:tgtEl>
                                        <p:attrNameLst>
                                          <p:attrName>style.visibility</p:attrName>
                                        </p:attrNameLst>
                                      </p:cBhvr>
                                      <p:to>
                                        <p:strVal val="visible"/>
                                      </p:to>
                                    </p:set>
                                    <p:animEffect transition="in" filter="fade">
                                      <p:cBhvr>
                                        <p:cTn id="114" dur="500"/>
                                        <p:tgtEl>
                                          <p:spTgt spid="22">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22">
                                            <p:txEl>
                                              <p:pRg st="5" end="5"/>
                                            </p:txEl>
                                          </p:spTgt>
                                        </p:tgtEl>
                                        <p:attrNameLst>
                                          <p:attrName>style.visibility</p:attrName>
                                        </p:attrNameLst>
                                      </p:cBhvr>
                                      <p:to>
                                        <p:strVal val="visible"/>
                                      </p:to>
                                    </p:set>
                                    <p:animEffect transition="in" filter="fade">
                                      <p:cBhvr>
                                        <p:cTn id="119" dur="500"/>
                                        <p:tgtEl>
                                          <p:spTgt spid="22">
                                            <p:txEl>
                                              <p:pRg st="5" end="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22">
                                            <p:txEl>
                                              <p:pRg st="6" end="6"/>
                                            </p:txEl>
                                          </p:spTgt>
                                        </p:tgtEl>
                                        <p:attrNameLst>
                                          <p:attrName>style.visibility</p:attrName>
                                        </p:attrNameLst>
                                      </p:cBhvr>
                                      <p:to>
                                        <p:strVal val="visible"/>
                                      </p:to>
                                    </p:set>
                                    <p:animEffect transition="in" filter="fade">
                                      <p:cBhvr>
                                        <p:cTn id="124" dur="500"/>
                                        <p:tgtEl>
                                          <p:spTgt spid="22">
                                            <p:txEl>
                                              <p:pRg st="6" end="6"/>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22">
                                            <p:txEl>
                                              <p:pRg st="7" end="7"/>
                                            </p:txEl>
                                          </p:spTgt>
                                        </p:tgtEl>
                                        <p:attrNameLst>
                                          <p:attrName>style.visibility</p:attrName>
                                        </p:attrNameLst>
                                      </p:cBhvr>
                                      <p:to>
                                        <p:strVal val="visible"/>
                                      </p:to>
                                    </p:set>
                                    <p:animEffect transition="in" filter="fade">
                                      <p:cBhvr>
                                        <p:cTn id="129" dur="500"/>
                                        <p:tgtEl>
                                          <p:spTgt spid="22">
                                            <p:txEl>
                                              <p:pRg st="7" end="7"/>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fade">
                                      <p:cBhvr>
                                        <p:cTn id="134" dur="500"/>
                                        <p:tgtEl>
                                          <p:spTgt spid="53"/>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8" grpId="0" animBg="1"/>
      <p:bldP spid="29" grpId="0" animBg="1"/>
      <p:bldP spid="30" grpId="0" animBg="1"/>
      <p:bldP spid="31" grpId="0" animBg="1"/>
      <p:bldP spid="31" grpId="1" animBg="1"/>
      <p:bldP spid="32" grpId="0" animBg="1"/>
      <p:bldP spid="33" grpId="0" animBg="1"/>
      <p:bldP spid="34" grpId="0" animBg="1"/>
      <p:bldP spid="35" grpId="0" animBg="1"/>
      <p:bldP spid="36" grpId="0" animBg="1"/>
      <p:bldP spid="37" grpId="0" animBg="1"/>
      <p:bldP spid="38" grpId="0" animBg="1"/>
      <p:bldP spid="39" grpId="0" animBg="1"/>
      <p:bldP spid="53" grpId="0" animBg="1"/>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Deadlock detection for single resource (RAG - </a:t>
            </a:r>
            <a:r>
              <a:rPr lang="en-US" sz="2800" dirty="0"/>
              <a:t>Resource Allocation Graph</a:t>
            </a:r>
            <a:r>
              <a:rPr lang="en-US" dirty="0"/>
              <a:t>)</a:t>
            </a:r>
          </a:p>
        </p:txBody>
      </p:sp>
      <p:sp>
        <p:nvSpPr>
          <p:cNvPr id="3" name="Content Placeholder 2"/>
          <p:cNvSpPr>
            <a:spLocks noGrp="1"/>
          </p:cNvSpPr>
          <p:nvPr>
            <p:ph idx="1"/>
          </p:nvPr>
        </p:nvSpPr>
        <p:spPr/>
        <p:txBody>
          <a:bodyPr/>
          <a:lstStyle/>
          <a:p>
            <a:r>
              <a:rPr lang="en-US" dirty="0"/>
              <a:t>Algorithm for detecting deadlock for single resource</a:t>
            </a:r>
          </a:p>
          <a:p>
            <a:pPr lvl="1"/>
            <a:r>
              <a:rPr lang="en-US" dirty="0"/>
              <a:t>For each node, N in the graph, perform the following five steps with N as the starting node.</a:t>
            </a:r>
          </a:p>
          <a:p>
            <a:pPr marL="1257300" lvl="2" indent="-342900">
              <a:buFont typeface="+mj-lt"/>
              <a:buAutoNum type="arabicParenR"/>
            </a:pPr>
            <a:r>
              <a:rPr lang="en-US" dirty="0"/>
              <a:t>Initialize L to the empty list, designate all arcs as unmarked.</a:t>
            </a:r>
          </a:p>
          <a:p>
            <a:pPr marL="1257300" lvl="2" indent="-342900">
              <a:buFont typeface="+mj-lt"/>
              <a:buAutoNum type="arabicParenR"/>
            </a:pPr>
            <a:r>
              <a:rPr lang="en-US" dirty="0"/>
              <a:t>Add current node to end of L, check to see if node now appears in L two times. If it does, graph contains a cycle (listed in L), algorithm terminates.</a:t>
            </a:r>
          </a:p>
          <a:p>
            <a:pPr marL="1257300" lvl="2" indent="-342900">
              <a:buFont typeface="+mj-lt"/>
              <a:buAutoNum type="arabicParenR"/>
            </a:pPr>
            <a:r>
              <a:rPr lang="en-US" dirty="0"/>
              <a:t>From given node, see if any unmarked outgoing arcs. If so, go to step 4; if not, go to step 5.</a:t>
            </a:r>
          </a:p>
          <a:p>
            <a:pPr marL="1257300" lvl="2" indent="-342900">
              <a:buFont typeface="+mj-lt"/>
              <a:buAutoNum type="arabicParenR"/>
            </a:pPr>
            <a:r>
              <a:rPr lang="en-US" dirty="0"/>
              <a:t>Pick an unmarked outgoing arc at random and mark it. Then follow it to the new current node and go to step 2.</a:t>
            </a:r>
          </a:p>
          <a:p>
            <a:pPr marL="1257300" lvl="2" indent="-342900">
              <a:buFont typeface="+mj-lt"/>
              <a:buAutoNum type="arabicParenR"/>
            </a:pPr>
            <a:r>
              <a:rPr lang="en-US" dirty="0"/>
              <a:t>If this is initial node, graph does not contain any cycles, algorithm terminates. Otherwise, dead end. Remove it, go back to previous node, make that one current node, go to step 2.</a:t>
            </a:r>
          </a:p>
        </p:txBody>
      </p:sp>
    </p:spTree>
    <p:extLst>
      <p:ext uri="{BB962C8B-B14F-4D97-AF65-F5344CB8AC3E}">
        <p14:creationId xmlns:p14="http://schemas.microsoft.com/office/powerpoint/2010/main" val="222939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1" y="731706"/>
            <a:ext cx="8814591" cy="3600986"/>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Basic concepts of Deadlock</a:t>
            </a:r>
          </a:p>
          <a:p>
            <a:pPr marL="742950" lvl="1" indent="-285750">
              <a:buFont typeface="Arial" panose="020B0604020202020204" pitchFamily="34" charset="0"/>
              <a:buChar char="•"/>
            </a:pPr>
            <a:r>
              <a:rPr lang="en-US" sz="2400" dirty="0">
                <a:solidFill>
                  <a:schemeClr val="bg1">
                    <a:lumMod val="50000"/>
                  </a:schemeClr>
                </a:solidFill>
              </a:rPr>
              <a:t>Deadlock characteristics</a:t>
            </a:r>
          </a:p>
          <a:p>
            <a:pPr marL="742950" lvl="1" indent="-285750">
              <a:buFont typeface="Arial" panose="020B0604020202020204" pitchFamily="34" charset="0"/>
              <a:buChar char="•"/>
            </a:pPr>
            <a:r>
              <a:rPr lang="en-US" sz="2400" dirty="0">
                <a:solidFill>
                  <a:schemeClr val="bg1">
                    <a:lumMod val="50000"/>
                  </a:schemeClr>
                </a:solidFill>
              </a:rPr>
              <a:t>Deadlock ignorance</a:t>
            </a:r>
          </a:p>
          <a:p>
            <a:pPr marL="1200150" lvl="2" indent="-285750">
              <a:buFont typeface="Arial" panose="020B0604020202020204" pitchFamily="34" charset="0"/>
              <a:buChar char="•"/>
            </a:pPr>
            <a:r>
              <a:rPr lang="en-US" sz="2000" dirty="0">
                <a:solidFill>
                  <a:schemeClr val="bg1">
                    <a:lumMod val="50000"/>
                  </a:schemeClr>
                </a:solidFill>
              </a:rPr>
              <a:t>Ostrich algorithm</a:t>
            </a:r>
          </a:p>
          <a:p>
            <a:pPr marL="742950" lvl="1" indent="-285750">
              <a:buFont typeface="Arial" panose="020B0604020202020204" pitchFamily="34" charset="0"/>
              <a:buChar char="•"/>
            </a:pPr>
            <a:r>
              <a:rPr lang="en-US" sz="2400" dirty="0">
                <a:solidFill>
                  <a:schemeClr val="bg1">
                    <a:lumMod val="50000"/>
                  </a:schemeClr>
                </a:solidFill>
              </a:rPr>
              <a:t>Deadlock detection and recovery</a:t>
            </a:r>
          </a:p>
          <a:p>
            <a:pPr marL="742950" lvl="1" indent="-285750">
              <a:buFont typeface="Arial" panose="020B0604020202020204" pitchFamily="34" charset="0"/>
              <a:buChar char="•"/>
            </a:pPr>
            <a:r>
              <a:rPr lang="en-US" sz="2400" dirty="0">
                <a:solidFill>
                  <a:schemeClr val="bg1">
                    <a:lumMod val="50000"/>
                  </a:schemeClr>
                </a:solidFill>
              </a:rPr>
              <a:t>Deadlock avoidance</a:t>
            </a:r>
          </a:p>
          <a:p>
            <a:pPr marL="1200150" lvl="2" indent="-285750">
              <a:buFont typeface="Arial" panose="020B0604020202020204" pitchFamily="34" charset="0"/>
              <a:buChar char="•"/>
            </a:pPr>
            <a:r>
              <a:rPr lang="en-US" sz="2000" dirty="0">
                <a:solidFill>
                  <a:schemeClr val="bg1">
                    <a:lumMod val="50000"/>
                  </a:schemeClr>
                </a:solidFill>
              </a:rPr>
              <a:t>Banker’s algorithm</a:t>
            </a:r>
          </a:p>
          <a:p>
            <a:pPr marL="742950" lvl="1" indent="-285750">
              <a:buFont typeface="Arial" panose="020B0604020202020204" pitchFamily="34" charset="0"/>
              <a:buChar char="•"/>
            </a:pPr>
            <a:r>
              <a:rPr lang="en-US" sz="2400" dirty="0">
                <a:solidFill>
                  <a:schemeClr val="bg1">
                    <a:lumMod val="50000"/>
                  </a:schemeClr>
                </a:solidFill>
              </a:rPr>
              <a:t>Deadlock prevention</a:t>
            </a:r>
          </a:p>
          <a:p>
            <a:pPr lvl="2"/>
            <a:endParaRPr lang="en-US" sz="2000" dirty="0">
              <a:solidFill>
                <a:schemeClr val="bg1">
                  <a:lumMod val="50000"/>
                </a:schemeClr>
              </a:solidFill>
            </a:endParaRPr>
          </a:p>
        </p:txBody>
      </p:sp>
    </p:spTree>
    <p:extLst>
      <p:ext uri="{BB962C8B-B14F-4D97-AF65-F5344CB8AC3E}">
        <p14:creationId xmlns:p14="http://schemas.microsoft.com/office/powerpoint/2010/main" val="403124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Effect transition="in" filter="fade">
                                      <p:cBhvr>
                                        <p:cTn id="36" dur="500"/>
                                        <p:tgtEl>
                                          <p:spTgt spid="9">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fade">
                                      <p:cBhvr>
                                        <p:cTn id="39" dur="500"/>
                                        <p:tgtEl>
                                          <p:spTgt spid="9">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500"/>
                                        <p:tgtEl>
                                          <p:spTgt spid="9">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animEffect transition="in" filter="fade">
                                      <p:cBhvr>
                                        <p:cTn id="45" dur="500"/>
                                        <p:tgtEl>
                                          <p:spTgt spid="9">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Effect transition="in" filter="fade">
                                      <p:cBhvr>
                                        <p:cTn id="48" dur="500"/>
                                        <p:tgtEl>
                                          <p:spTgt spid="9">
                                            <p:txEl>
                                              <p:pRg st="6" end="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animEffect transition="in" filter="fade">
                                      <p:cBhvr>
                                        <p:cTn id="51" dur="500"/>
                                        <p:tgtEl>
                                          <p:spTgt spid="9">
                                            <p:txEl>
                                              <p:pRg st="7" end="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visible"/>
                                      </p:to>
                                    </p:set>
                                    <p:animEffect transition="in" filter="fade">
                                      <p:cBhvr>
                                        <p:cTn id="54"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Possibility of Deadlock</a:t>
            </a:r>
            <a:endParaRPr lang="en-US" dirty="0"/>
          </a:p>
        </p:txBody>
      </p:sp>
      <p:sp>
        <p:nvSpPr>
          <p:cNvPr id="3" name="Content Placeholder 2"/>
          <p:cNvSpPr>
            <a:spLocks noGrp="1"/>
          </p:cNvSpPr>
          <p:nvPr>
            <p:ph idx="1"/>
          </p:nvPr>
        </p:nvSpPr>
        <p:spPr>
          <a:xfrm>
            <a:off x="131181" y="863444"/>
            <a:ext cx="7015208" cy="5590565"/>
          </a:xfrm>
        </p:spPr>
        <p:txBody>
          <a:bodyPr/>
          <a:lstStyle/>
          <a:p>
            <a:r>
              <a:rPr lang="en-US" dirty="0"/>
              <a:t>If a resource allocation graph contains </a:t>
            </a:r>
            <a:r>
              <a:rPr lang="en-US" b="1" dirty="0">
                <a:solidFill>
                  <a:schemeClr val="accent6"/>
                </a:solidFill>
              </a:rPr>
              <a:t>no cycles, then no process is deadlocked.</a:t>
            </a:r>
          </a:p>
          <a:p>
            <a:r>
              <a:rPr lang="en-US" dirty="0"/>
              <a:t>If a resource allocation graph contains a </a:t>
            </a:r>
            <a:r>
              <a:rPr lang="en-US" b="1" dirty="0">
                <a:solidFill>
                  <a:schemeClr val="accent6"/>
                </a:solidFill>
              </a:rPr>
              <a:t>cycle, then a deadlock may exist.</a:t>
            </a:r>
          </a:p>
          <a:p>
            <a:r>
              <a:rPr lang="en-US" dirty="0"/>
              <a:t>Therefore, a </a:t>
            </a:r>
            <a:r>
              <a:rPr lang="en-US" b="1" dirty="0">
                <a:solidFill>
                  <a:schemeClr val="accent6"/>
                </a:solidFill>
              </a:rPr>
              <a:t>cycle means deadlock is possible, but not necessarily present.</a:t>
            </a:r>
          </a:p>
          <a:p>
            <a:r>
              <a:rPr lang="en-US" dirty="0"/>
              <a:t>A cycle is </a:t>
            </a:r>
            <a:r>
              <a:rPr lang="en-US" b="1" dirty="0">
                <a:solidFill>
                  <a:schemeClr val="accent6"/>
                </a:solidFill>
              </a:rPr>
              <a:t>not sufficient proof of the presence of deadlock</a:t>
            </a:r>
            <a:r>
              <a:rPr lang="en-US" dirty="0"/>
              <a:t>. A cycle is a </a:t>
            </a:r>
            <a:r>
              <a:rPr lang="en-US" b="1" dirty="0">
                <a:solidFill>
                  <a:schemeClr val="accent6"/>
                </a:solidFill>
              </a:rPr>
              <a:t>necessary condition</a:t>
            </a:r>
            <a:r>
              <a:rPr lang="en-US" dirty="0"/>
              <a:t> for deadlock, but not a sufficient condition for </a:t>
            </a:r>
            <a:r>
              <a:rPr lang="en-US"/>
              <a:t>deadlock.</a:t>
            </a:r>
            <a:endParaRPr lang="en-US" dirty="0"/>
          </a:p>
        </p:txBody>
      </p:sp>
      <p:pic>
        <p:nvPicPr>
          <p:cNvPr id="5" name="Picture 4">
            <a:extLst>
              <a:ext uri="{FF2B5EF4-FFF2-40B4-BE49-F238E27FC236}">
                <a16:creationId xmlns:a16="http://schemas.microsoft.com/office/drawing/2014/main" id="{359F375F-55C0-346C-B6F2-732ADCF04826}"/>
              </a:ext>
            </a:extLst>
          </p:cNvPr>
          <p:cNvPicPr>
            <a:picLocks noChangeAspect="1"/>
          </p:cNvPicPr>
          <p:nvPr/>
        </p:nvPicPr>
        <p:blipFill>
          <a:blip r:embed="rId2"/>
          <a:stretch>
            <a:fillRect/>
          </a:stretch>
        </p:blipFill>
        <p:spPr>
          <a:xfrm>
            <a:off x="7935498" y="1317135"/>
            <a:ext cx="3867296" cy="4493579"/>
          </a:xfrm>
          <a:prstGeom prst="rect">
            <a:avLst/>
          </a:prstGeom>
        </p:spPr>
      </p:pic>
    </p:spTree>
    <p:extLst>
      <p:ext uri="{BB962C8B-B14F-4D97-AF65-F5344CB8AC3E}">
        <p14:creationId xmlns:p14="http://schemas.microsoft.com/office/powerpoint/2010/main" val="11062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Deadlock detection for multiple resources</a:t>
            </a:r>
            <a:endParaRPr lang="en-US" dirty="0"/>
          </a:p>
        </p:txBody>
      </p:sp>
      <p:graphicFrame>
        <p:nvGraphicFramePr>
          <p:cNvPr id="55" name="Table 54"/>
          <p:cNvGraphicFramePr>
            <a:graphicFrameLocks noGrp="1"/>
          </p:cNvGraphicFramePr>
          <p:nvPr/>
        </p:nvGraphicFramePr>
        <p:xfrm>
          <a:off x="1352841" y="990600"/>
          <a:ext cx="2560320" cy="1513840"/>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4</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1</a:t>
                      </a:r>
                    </a:p>
                  </a:txBody>
                  <a:tcPr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5605462" y="990600"/>
          <a:ext cx="2560320" cy="1513840"/>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0001"/>
                  </a:ext>
                </a:extLst>
              </a:tr>
            </a:tbl>
          </a:graphicData>
        </a:graphic>
      </p:graphicFrame>
      <p:sp>
        <p:nvSpPr>
          <p:cNvPr id="57" name="TextBox 56"/>
          <p:cNvSpPr txBox="1"/>
          <p:nvPr/>
        </p:nvSpPr>
        <p:spPr>
          <a:xfrm>
            <a:off x="4965526" y="1367135"/>
            <a:ext cx="633412" cy="461665"/>
          </a:xfrm>
          <a:prstGeom prst="rect">
            <a:avLst/>
          </a:prstGeom>
          <a:noFill/>
        </p:spPr>
        <p:txBody>
          <a:bodyPr wrap="square" rtlCol="0">
            <a:spAutoFit/>
          </a:bodyPr>
          <a:lstStyle/>
          <a:p>
            <a:r>
              <a:rPr lang="en-US" sz="2400" dirty="0"/>
              <a:t>A =</a:t>
            </a:r>
          </a:p>
        </p:txBody>
      </p:sp>
      <p:graphicFrame>
        <p:nvGraphicFramePr>
          <p:cNvPr id="58" name="Table 57"/>
          <p:cNvGraphicFramePr>
            <a:graphicFrameLocks noGrp="1"/>
          </p:cNvGraphicFramePr>
          <p:nvPr/>
        </p:nvGraphicFramePr>
        <p:xfrm>
          <a:off x="762000" y="3263504"/>
          <a:ext cx="3200400" cy="2527696"/>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a:t>Process</a:t>
                      </a:r>
                    </a:p>
                  </a:txBody>
                  <a:tcPr vert="vert270" anchor="ctr"/>
                </a:tc>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P1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10001"/>
                  </a:ext>
                </a:extLst>
              </a:tr>
              <a:tr h="506928">
                <a:tc>
                  <a:txBody>
                    <a:bodyPr/>
                    <a:lstStyle/>
                    <a:p>
                      <a:pPr algn="ctr"/>
                      <a:r>
                        <a:rPr lang="en-US" dirty="0"/>
                        <a:t>P2</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002"/>
                  </a:ext>
                </a:extLst>
              </a:tr>
              <a:tr h="506928">
                <a:tc>
                  <a:txBody>
                    <a:bodyPr/>
                    <a:lstStyle/>
                    <a:p>
                      <a:pPr algn="ctr"/>
                      <a:r>
                        <a:rPr lang="en-US" dirty="0"/>
                        <a:t>P3</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0</a:t>
                      </a:r>
                    </a:p>
                  </a:txBody>
                  <a:tcPr anchor="ctr"/>
                </a:tc>
                <a:extLst>
                  <a:ext uri="{0D108BD9-81ED-4DB2-BD59-A6C34878D82A}">
                    <a16:rowId xmlns:a16="http://schemas.microsoft.com/office/drawing/2014/main" val="10003"/>
                  </a:ext>
                </a:extLst>
              </a:tr>
            </a:tbl>
          </a:graphicData>
        </a:graphic>
      </p:graphicFrame>
      <p:sp>
        <p:nvSpPr>
          <p:cNvPr id="59" name="TextBox 58"/>
          <p:cNvSpPr txBox="1"/>
          <p:nvPr/>
        </p:nvSpPr>
        <p:spPr>
          <a:xfrm>
            <a:off x="140396" y="3606157"/>
            <a:ext cx="633412" cy="461665"/>
          </a:xfrm>
          <a:prstGeom prst="rect">
            <a:avLst/>
          </a:prstGeom>
          <a:noFill/>
        </p:spPr>
        <p:txBody>
          <a:bodyPr wrap="square" rtlCol="0">
            <a:spAutoFit/>
          </a:bodyPr>
          <a:lstStyle/>
          <a:p>
            <a:r>
              <a:rPr lang="en-US" sz="2400" dirty="0"/>
              <a:t>C =</a:t>
            </a:r>
          </a:p>
        </p:txBody>
      </p:sp>
      <p:sp>
        <p:nvSpPr>
          <p:cNvPr id="60" name="TextBox 59"/>
          <p:cNvSpPr txBox="1"/>
          <p:nvPr/>
        </p:nvSpPr>
        <p:spPr>
          <a:xfrm>
            <a:off x="4965526" y="3606157"/>
            <a:ext cx="633412" cy="461665"/>
          </a:xfrm>
          <a:prstGeom prst="rect">
            <a:avLst/>
          </a:prstGeom>
          <a:noFill/>
        </p:spPr>
        <p:txBody>
          <a:bodyPr wrap="square" rtlCol="0">
            <a:spAutoFit/>
          </a:bodyPr>
          <a:lstStyle/>
          <a:p>
            <a:r>
              <a:rPr lang="en-US" sz="2400" dirty="0"/>
              <a:t>R =</a:t>
            </a:r>
          </a:p>
        </p:txBody>
      </p:sp>
      <p:graphicFrame>
        <p:nvGraphicFramePr>
          <p:cNvPr id="61" name="Table 60"/>
          <p:cNvGraphicFramePr>
            <a:graphicFrameLocks noGrp="1"/>
          </p:cNvGraphicFramePr>
          <p:nvPr/>
        </p:nvGraphicFramePr>
        <p:xfrm>
          <a:off x="5605462" y="3253344"/>
          <a:ext cx="3200400" cy="2527696"/>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a:t>Process</a:t>
                      </a:r>
                    </a:p>
                  </a:txBody>
                  <a:tcPr vert="vert270" anchor="ctr"/>
                </a:tc>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P1</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001"/>
                  </a:ext>
                </a:extLst>
              </a:tr>
              <a:tr h="506928">
                <a:tc>
                  <a:txBody>
                    <a:bodyPr/>
                    <a:lstStyle/>
                    <a:p>
                      <a:pPr algn="ctr"/>
                      <a:r>
                        <a:rPr lang="en-US" dirty="0"/>
                        <a:t>P2</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0002"/>
                  </a:ext>
                </a:extLst>
              </a:tr>
              <a:tr h="506928">
                <a:tc>
                  <a:txBody>
                    <a:bodyPr/>
                    <a:lstStyle/>
                    <a:p>
                      <a:pPr algn="ctr"/>
                      <a:r>
                        <a:rPr lang="en-US" dirty="0"/>
                        <a:t>P3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0003"/>
                  </a:ext>
                </a:extLst>
              </a:tr>
            </a:tbl>
          </a:graphicData>
        </a:graphic>
      </p:graphicFrame>
      <p:sp>
        <p:nvSpPr>
          <p:cNvPr id="62" name="TextBox 61"/>
          <p:cNvSpPr txBox="1"/>
          <p:nvPr/>
        </p:nvSpPr>
        <p:spPr>
          <a:xfrm>
            <a:off x="1352841" y="2501900"/>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5605462" y="2500314"/>
            <a:ext cx="2514600" cy="646331"/>
          </a:xfrm>
          <a:prstGeom prst="rect">
            <a:avLst/>
          </a:prstGeom>
          <a:noFill/>
        </p:spPr>
        <p:txBody>
          <a:bodyPr wrap="square" rtlCol="0">
            <a:spAutoFit/>
          </a:bodyPr>
          <a:lstStyle/>
          <a:p>
            <a:r>
              <a:rPr lang="en-US" dirty="0"/>
              <a:t>no of resources that are available (free)</a:t>
            </a:r>
          </a:p>
        </p:txBody>
      </p:sp>
      <p:sp>
        <p:nvSpPr>
          <p:cNvPr id="64" name="TextBox 63"/>
          <p:cNvSpPr txBox="1"/>
          <p:nvPr/>
        </p:nvSpPr>
        <p:spPr>
          <a:xfrm>
            <a:off x="762000" y="5791200"/>
            <a:ext cx="3187700" cy="646331"/>
          </a:xfrm>
          <a:prstGeom prst="rect">
            <a:avLst/>
          </a:prstGeom>
          <a:noFill/>
        </p:spPr>
        <p:txBody>
          <a:bodyPr wrap="square" rtlCol="0">
            <a:spAutoFit/>
          </a:bodyPr>
          <a:lstStyle/>
          <a:p>
            <a:r>
              <a:rPr lang="en-US" dirty="0"/>
              <a:t>no of resources held by each process</a:t>
            </a:r>
          </a:p>
        </p:txBody>
      </p:sp>
      <p:sp>
        <p:nvSpPr>
          <p:cNvPr id="65" name="TextBox 64"/>
          <p:cNvSpPr txBox="1"/>
          <p:nvPr/>
        </p:nvSpPr>
        <p:spPr>
          <a:xfrm>
            <a:off x="5605462" y="5777705"/>
            <a:ext cx="3157536" cy="646331"/>
          </a:xfrm>
          <a:prstGeom prst="rect">
            <a:avLst/>
          </a:prstGeom>
          <a:noFill/>
        </p:spPr>
        <p:txBody>
          <a:bodyPr wrap="square" rtlCol="0">
            <a:spAutoFit/>
          </a:bodyPr>
          <a:lstStyle/>
          <a:p>
            <a:r>
              <a:rPr lang="en-US" dirty="0"/>
              <a:t>no of resources still needed by each process to proceed</a:t>
            </a:r>
          </a:p>
        </p:txBody>
      </p:sp>
      <p:sp>
        <p:nvSpPr>
          <p:cNvPr id="66" name="Rounded Rectangle 65"/>
          <p:cNvSpPr/>
          <p:nvPr/>
        </p:nvSpPr>
        <p:spPr>
          <a:xfrm>
            <a:off x="5618159" y="4283869"/>
            <a:ext cx="3173415"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7" name="Rounded Rectangle 66"/>
          <p:cNvSpPr/>
          <p:nvPr/>
        </p:nvSpPr>
        <p:spPr>
          <a:xfrm>
            <a:off x="5615940" y="4785913"/>
            <a:ext cx="3175634" cy="4754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8" name="Rounded Rectangle 67"/>
          <p:cNvSpPr/>
          <p:nvPr/>
        </p:nvSpPr>
        <p:spPr>
          <a:xfrm>
            <a:off x="5617050" y="5288757"/>
            <a:ext cx="3175634" cy="475488"/>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Oval 68"/>
          <p:cNvSpPr/>
          <p:nvPr/>
        </p:nvSpPr>
        <p:spPr>
          <a:xfrm>
            <a:off x="8328102" y="4363496"/>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7686152" y="4866752"/>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Oval 70"/>
          <p:cNvSpPr/>
          <p:nvPr/>
        </p:nvSpPr>
        <p:spPr>
          <a:xfrm>
            <a:off x="8337396" y="4865649"/>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72" name="Straight Arrow Connector 71"/>
          <p:cNvCxnSpPr/>
          <p:nvPr/>
        </p:nvCxnSpPr>
        <p:spPr>
          <a:xfrm flipH="1">
            <a:off x="1809750" y="2344463"/>
            <a:ext cx="4024996" cy="3122887"/>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sp>
        <p:nvSpPr>
          <p:cNvPr id="74" name="TextBox 73"/>
          <p:cNvSpPr txBox="1"/>
          <p:nvPr/>
        </p:nvSpPr>
        <p:spPr>
          <a:xfrm>
            <a:off x="731237" y="1367135"/>
            <a:ext cx="633412" cy="461665"/>
          </a:xfrm>
          <a:prstGeom prst="rect">
            <a:avLst/>
          </a:prstGeom>
          <a:noFill/>
        </p:spPr>
        <p:txBody>
          <a:bodyPr wrap="square" rtlCol="0">
            <a:spAutoFit/>
          </a:bodyPr>
          <a:lstStyle/>
          <a:p>
            <a:r>
              <a:rPr lang="en-US" sz="2400" dirty="0"/>
              <a:t>T =</a:t>
            </a:r>
          </a:p>
        </p:txBody>
      </p:sp>
      <p:cxnSp>
        <p:nvCxnSpPr>
          <p:cNvPr id="76" name="Straight Arrow Connector 75"/>
          <p:cNvCxnSpPr/>
          <p:nvPr/>
        </p:nvCxnSpPr>
        <p:spPr>
          <a:xfrm flipH="1">
            <a:off x="2472680" y="2344463"/>
            <a:ext cx="4024996" cy="3122887"/>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6005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wipe(up)">
                                      <p:cBhvr>
                                        <p:cTn id="61" dur="500"/>
                                        <p:tgtEl>
                                          <p:spTgt spid="7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wipe(up)">
                                      <p:cBhvr>
                                        <p:cTn id="6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0" grpId="0"/>
      <p:bldP spid="62" grpId="0"/>
      <p:bldP spid="63" grpId="0"/>
      <p:bldP spid="64" grpId="0"/>
      <p:bldP spid="65" grpId="0"/>
      <p:bldP spid="66" grpId="0" animBg="1"/>
      <p:bldP spid="67" grpId="0" animBg="1"/>
      <p:bldP spid="68" grpId="0" animBg="1"/>
      <p:bldP spid="69" grpId="0" animBg="1"/>
      <p:bldP spid="70" grpId="0" animBg="1"/>
      <p:bldP spid="71" grpId="0" animBg="1"/>
      <p:bldP spid="7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Deadlock detection for multiple resources</a:t>
            </a:r>
            <a:endParaRPr lang="en-US" dirty="0"/>
          </a:p>
        </p:txBody>
      </p:sp>
      <p:graphicFrame>
        <p:nvGraphicFramePr>
          <p:cNvPr id="55" name="Table 54"/>
          <p:cNvGraphicFramePr>
            <a:graphicFrameLocks noGrp="1"/>
          </p:cNvGraphicFramePr>
          <p:nvPr/>
        </p:nvGraphicFramePr>
        <p:xfrm>
          <a:off x="1352841" y="990600"/>
          <a:ext cx="2560320" cy="1513840"/>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4</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1</a:t>
                      </a:r>
                    </a:p>
                  </a:txBody>
                  <a:tcPr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6238511" y="990600"/>
          <a:ext cx="2560320" cy="1513840"/>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0001"/>
                  </a:ext>
                </a:extLst>
              </a:tr>
            </a:tbl>
          </a:graphicData>
        </a:graphic>
      </p:graphicFrame>
      <p:sp>
        <p:nvSpPr>
          <p:cNvPr id="57" name="TextBox 56"/>
          <p:cNvSpPr txBox="1"/>
          <p:nvPr/>
        </p:nvSpPr>
        <p:spPr>
          <a:xfrm>
            <a:off x="5598575" y="1367135"/>
            <a:ext cx="633412" cy="461665"/>
          </a:xfrm>
          <a:prstGeom prst="rect">
            <a:avLst/>
          </a:prstGeom>
          <a:noFill/>
        </p:spPr>
        <p:txBody>
          <a:bodyPr wrap="square" rtlCol="0">
            <a:spAutoFit/>
          </a:bodyPr>
          <a:lstStyle/>
          <a:p>
            <a:r>
              <a:rPr lang="en-US" sz="2400" dirty="0"/>
              <a:t>A =</a:t>
            </a:r>
          </a:p>
        </p:txBody>
      </p:sp>
      <p:graphicFrame>
        <p:nvGraphicFramePr>
          <p:cNvPr id="58" name="Table 57"/>
          <p:cNvGraphicFramePr>
            <a:graphicFrameLocks noGrp="1"/>
          </p:cNvGraphicFramePr>
          <p:nvPr/>
        </p:nvGraphicFramePr>
        <p:xfrm>
          <a:off x="762000" y="3263504"/>
          <a:ext cx="3200400" cy="2527696"/>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a:t>Process</a:t>
                      </a:r>
                    </a:p>
                  </a:txBody>
                  <a:tcPr vert="vert270" anchor="ctr"/>
                </a:tc>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P1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10001"/>
                  </a:ext>
                </a:extLst>
              </a:tr>
              <a:tr h="506928">
                <a:tc>
                  <a:txBody>
                    <a:bodyPr/>
                    <a:lstStyle/>
                    <a:p>
                      <a:pPr algn="ctr"/>
                      <a:r>
                        <a:rPr lang="en-US" dirty="0"/>
                        <a:t>P2</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002"/>
                  </a:ext>
                </a:extLst>
              </a:tr>
              <a:tr h="506928">
                <a:tc>
                  <a:txBody>
                    <a:bodyPr/>
                    <a:lstStyle/>
                    <a:p>
                      <a:pPr algn="ctr"/>
                      <a:r>
                        <a:rPr lang="en-US" dirty="0"/>
                        <a:t>P3</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0</a:t>
                      </a:r>
                    </a:p>
                  </a:txBody>
                  <a:tcPr anchor="ctr"/>
                </a:tc>
                <a:extLst>
                  <a:ext uri="{0D108BD9-81ED-4DB2-BD59-A6C34878D82A}">
                    <a16:rowId xmlns:a16="http://schemas.microsoft.com/office/drawing/2014/main" val="10003"/>
                  </a:ext>
                </a:extLst>
              </a:tr>
            </a:tbl>
          </a:graphicData>
        </a:graphic>
      </p:graphicFrame>
      <p:sp>
        <p:nvSpPr>
          <p:cNvPr id="59" name="TextBox 58"/>
          <p:cNvSpPr txBox="1"/>
          <p:nvPr/>
        </p:nvSpPr>
        <p:spPr>
          <a:xfrm>
            <a:off x="140396" y="3606157"/>
            <a:ext cx="633412" cy="461665"/>
          </a:xfrm>
          <a:prstGeom prst="rect">
            <a:avLst/>
          </a:prstGeom>
          <a:noFill/>
        </p:spPr>
        <p:txBody>
          <a:bodyPr wrap="square" rtlCol="0">
            <a:spAutoFit/>
          </a:bodyPr>
          <a:lstStyle/>
          <a:p>
            <a:r>
              <a:rPr lang="en-US" sz="2400" dirty="0"/>
              <a:t>C =</a:t>
            </a:r>
          </a:p>
        </p:txBody>
      </p:sp>
      <p:sp>
        <p:nvSpPr>
          <p:cNvPr id="60" name="TextBox 59"/>
          <p:cNvSpPr txBox="1"/>
          <p:nvPr/>
        </p:nvSpPr>
        <p:spPr>
          <a:xfrm>
            <a:off x="4965526" y="3606157"/>
            <a:ext cx="633412" cy="461665"/>
          </a:xfrm>
          <a:prstGeom prst="rect">
            <a:avLst/>
          </a:prstGeom>
          <a:noFill/>
        </p:spPr>
        <p:txBody>
          <a:bodyPr wrap="square" rtlCol="0">
            <a:spAutoFit/>
          </a:bodyPr>
          <a:lstStyle/>
          <a:p>
            <a:r>
              <a:rPr lang="en-US" sz="2400" dirty="0"/>
              <a:t>R =</a:t>
            </a:r>
          </a:p>
        </p:txBody>
      </p:sp>
      <p:graphicFrame>
        <p:nvGraphicFramePr>
          <p:cNvPr id="61" name="Table 60"/>
          <p:cNvGraphicFramePr>
            <a:graphicFrameLocks noGrp="1"/>
          </p:cNvGraphicFramePr>
          <p:nvPr/>
        </p:nvGraphicFramePr>
        <p:xfrm>
          <a:off x="5605462" y="3253344"/>
          <a:ext cx="3200400" cy="2527696"/>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a:t>Process</a:t>
                      </a:r>
                    </a:p>
                  </a:txBody>
                  <a:tcPr vert="vert270" anchor="ctr"/>
                </a:tc>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P1</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001"/>
                  </a:ext>
                </a:extLst>
              </a:tr>
              <a:tr h="506928">
                <a:tc>
                  <a:txBody>
                    <a:bodyPr/>
                    <a:lstStyle/>
                    <a:p>
                      <a:pPr algn="ctr"/>
                      <a:r>
                        <a:rPr lang="en-US" dirty="0"/>
                        <a:t>P2</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0002"/>
                  </a:ext>
                </a:extLst>
              </a:tr>
              <a:tr h="506928">
                <a:tc>
                  <a:txBody>
                    <a:bodyPr/>
                    <a:lstStyle/>
                    <a:p>
                      <a:pPr algn="ctr"/>
                      <a:r>
                        <a:rPr lang="en-US" dirty="0"/>
                        <a:t>P3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0003"/>
                  </a:ext>
                </a:extLst>
              </a:tr>
            </a:tbl>
          </a:graphicData>
        </a:graphic>
      </p:graphicFrame>
      <p:sp>
        <p:nvSpPr>
          <p:cNvPr id="62" name="TextBox 61"/>
          <p:cNvSpPr txBox="1"/>
          <p:nvPr/>
        </p:nvSpPr>
        <p:spPr>
          <a:xfrm>
            <a:off x="1352841" y="2501900"/>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6238511" y="2500314"/>
            <a:ext cx="2514600" cy="646331"/>
          </a:xfrm>
          <a:prstGeom prst="rect">
            <a:avLst/>
          </a:prstGeom>
          <a:noFill/>
        </p:spPr>
        <p:txBody>
          <a:bodyPr wrap="square" rtlCol="0">
            <a:spAutoFit/>
          </a:bodyPr>
          <a:lstStyle/>
          <a:p>
            <a:r>
              <a:rPr lang="en-US" dirty="0"/>
              <a:t>no of resources that are available (free)</a:t>
            </a:r>
          </a:p>
        </p:txBody>
      </p:sp>
      <p:sp>
        <p:nvSpPr>
          <p:cNvPr id="64" name="TextBox 63"/>
          <p:cNvSpPr txBox="1"/>
          <p:nvPr/>
        </p:nvSpPr>
        <p:spPr>
          <a:xfrm>
            <a:off x="762000" y="5791200"/>
            <a:ext cx="3187700" cy="646331"/>
          </a:xfrm>
          <a:prstGeom prst="rect">
            <a:avLst/>
          </a:prstGeom>
          <a:noFill/>
        </p:spPr>
        <p:txBody>
          <a:bodyPr wrap="square" rtlCol="0">
            <a:spAutoFit/>
          </a:bodyPr>
          <a:lstStyle/>
          <a:p>
            <a:r>
              <a:rPr lang="en-US" dirty="0"/>
              <a:t>no of resources held by each process</a:t>
            </a:r>
          </a:p>
        </p:txBody>
      </p:sp>
      <p:sp>
        <p:nvSpPr>
          <p:cNvPr id="65" name="TextBox 64"/>
          <p:cNvSpPr txBox="1"/>
          <p:nvPr/>
        </p:nvSpPr>
        <p:spPr>
          <a:xfrm>
            <a:off x="5605462" y="5777705"/>
            <a:ext cx="3157536" cy="646331"/>
          </a:xfrm>
          <a:prstGeom prst="rect">
            <a:avLst/>
          </a:prstGeom>
          <a:noFill/>
        </p:spPr>
        <p:txBody>
          <a:bodyPr wrap="square" rtlCol="0">
            <a:spAutoFit/>
          </a:bodyPr>
          <a:lstStyle/>
          <a:p>
            <a:r>
              <a:rPr lang="en-US" dirty="0"/>
              <a:t>no of resources still needed by each process to proceed</a:t>
            </a:r>
          </a:p>
        </p:txBody>
      </p:sp>
      <p:sp>
        <p:nvSpPr>
          <p:cNvPr id="66" name="Rounded Rectangle 65"/>
          <p:cNvSpPr/>
          <p:nvPr/>
        </p:nvSpPr>
        <p:spPr>
          <a:xfrm>
            <a:off x="5618159" y="4283869"/>
            <a:ext cx="3173415"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7" name="Rounded Rectangle 66"/>
          <p:cNvSpPr/>
          <p:nvPr/>
        </p:nvSpPr>
        <p:spPr>
          <a:xfrm>
            <a:off x="5615940" y="4785913"/>
            <a:ext cx="3175634" cy="4754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8" name="Rounded Rectangle 67"/>
          <p:cNvSpPr/>
          <p:nvPr/>
        </p:nvSpPr>
        <p:spPr>
          <a:xfrm>
            <a:off x="5617050" y="5288757"/>
            <a:ext cx="3175634" cy="475488"/>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Oval 68"/>
          <p:cNvSpPr/>
          <p:nvPr/>
        </p:nvSpPr>
        <p:spPr>
          <a:xfrm>
            <a:off x="8328102" y="4363496"/>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7686152" y="4866752"/>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Oval 70"/>
          <p:cNvSpPr/>
          <p:nvPr/>
        </p:nvSpPr>
        <p:spPr>
          <a:xfrm>
            <a:off x="8337396" y="4865649"/>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72" name="Straight Arrow Connector 71"/>
          <p:cNvCxnSpPr>
            <a:cxnSpLocks/>
          </p:cNvCxnSpPr>
          <p:nvPr/>
        </p:nvCxnSpPr>
        <p:spPr>
          <a:xfrm flipH="1">
            <a:off x="1809750" y="2344463"/>
            <a:ext cx="4633253" cy="3122887"/>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sp>
        <p:nvSpPr>
          <p:cNvPr id="74" name="TextBox 73"/>
          <p:cNvSpPr txBox="1"/>
          <p:nvPr/>
        </p:nvSpPr>
        <p:spPr>
          <a:xfrm>
            <a:off x="731237" y="1367135"/>
            <a:ext cx="633412" cy="461665"/>
          </a:xfrm>
          <a:prstGeom prst="rect">
            <a:avLst/>
          </a:prstGeom>
          <a:noFill/>
        </p:spPr>
        <p:txBody>
          <a:bodyPr wrap="square" rtlCol="0">
            <a:spAutoFit/>
          </a:bodyPr>
          <a:lstStyle/>
          <a:p>
            <a:r>
              <a:rPr lang="en-US" sz="2400" dirty="0"/>
              <a:t>T =</a:t>
            </a:r>
          </a:p>
        </p:txBody>
      </p:sp>
      <p:cxnSp>
        <p:nvCxnSpPr>
          <p:cNvPr id="76" name="Straight Arrow Connector 75"/>
          <p:cNvCxnSpPr>
            <a:cxnSpLocks/>
          </p:cNvCxnSpPr>
          <p:nvPr/>
        </p:nvCxnSpPr>
        <p:spPr>
          <a:xfrm flipH="1">
            <a:off x="2472680" y="2344463"/>
            <a:ext cx="4715911" cy="3122887"/>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0807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wipe(up)">
                                      <p:cBhvr>
                                        <p:cTn id="61" dur="500"/>
                                        <p:tgtEl>
                                          <p:spTgt spid="7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wipe(up)">
                                      <p:cBhvr>
                                        <p:cTn id="6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0" grpId="0"/>
      <p:bldP spid="62" grpId="0"/>
      <p:bldP spid="63" grpId="0"/>
      <p:bldP spid="64" grpId="0"/>
      <p:bldP spid="65" grpId="0"/>
      <p:bldP spid="66" grpId="0" animBg="1"/>
      <p:bldP spid="67" grpId="0" animBg="1"/>
      <p:bldP spid="68" grpId="0" animBg="1"/>
      <p:bldP spid="69" grpId="0" animBg="1"/>
      <p:bldP spid="70" grpId="0" animBg="1"/>
      <p:bldP spid="71" grpId="0" animBg="1"/>
      <p:bldP spid="74"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Deadlock detection for multiple resources</a:t>
            </a:r>
            <a:endParaRPr lang="en-US" dirty="0"/>
          </a:p>
        </p:txBody>
      </p:sp>
      <p:graphicFrame>
        <p:nvGraphicFramePr>
          <p:cNvPr id="55" name="Table 54"/>
          <p:cNvGraphicFramePr>
            <a:graphicFrameLocks noGrp="1"/>
          </p:cNvGraphicFramePr>
          <p:nvPr/>
        </p:nvGraphicFramePr>
        <p:xfrm>
          <a:off x="1338778" y="990600"/>
          <a:ext cx="2560320" cy="1513840"/>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4</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1</a:t>
                      </a:r>
                    </a:p>
                  </a:txBody>
                  <a:tcPr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5605462" y="990600"/>
          <a:ext cx="2560320" cy="1513840"/>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0001"/>
                  </a:ext>
                </a:extLst>
              </a:tr>
            </a:tbl>
          </a:graphicData>
        </a:graphic>
      </p:graphicFrame>
      <p:sp>
        <p:nvSpPr>
          <p:cNvPr id="57" name="TextBox 56"/>
          <p:cNvSpPr txBox="1"/>
          <p:nvPr/>
        </p:nvSpPr>
        <p:spPr>
          <a:xfrm>
            <a:off x="4965526" y="1367135"/>
            <a:ext cx="633412" cy="461665"/>
          </a:xfrm>
          <a:prstGeom prst="rect">
            <a:avLst/>
          </a:prstGeom>
          <a:noFill/>
        </p:spPr>
        <p:txBody>
          <a:bodyPr wrap="square" rtlCol="0">
            <a:spAutoFit/>
          </a:bodyPr>
          <a:lstStyle/>
          <a:p>
            <a:r>
              <a:rPr lang="en-US" sz="2400" dirty="0"/>
              <a:t>A =</a:t>
            </a:r>
          </a:p>
        </p:txBody>
      </p:sp>
      <p:graphicFrame>
        <p:nvGraphicFramePr>
          <p:cNvPr id="58" name="Table 57"/>
          <p:cNvGraphicFramePr>
            <a:graphicFrameLocks noGrp="1"/>
          </p:cNvGraphicFramePr>
          <p:nvPr/>
        </p:nvGraphicFramePr>
        <p:xfrm>
          <a:off x="762000" y="3263504"/>
          <a:ext cx="3200400" cy="2527696"/>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a:t>Process</a:t>
                      </a:r>
                    </a:p>
                  </a:txBody>
                  <a:tcPr vert="vert270" anchor="ctr"/>
                </a:tc>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P1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10001"/>
                  </a:ext>
                </a:extLst>
              </a:tr>
              <a:tr h="506928">
                <a:tc>
                  <a:txBody>
                    <a:bodyPr/>
                    <a:lstStyle/>
                    <a:p>
                      <a:pPr algn="ctr"/>
                      <a:r>
                        <a:rPr lang="en-US" dirty="0"/>
                        <a:t>P2</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002"/>
                  </a:ext>
                </a:extLst>
              </a:tr>
              <a:tr h="506928">
                <a:tc>
                  <a:txBody>
                    <a:bodyPr/>
                    <a:lstStyle/>
                    <a:p>
                      <a:pPr algn="ctr"/>
                      <a:r>
                        <a:rPr lang="en-US" dirty="0"/>
                        <a:t>P3</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0</a:t>
                      </a:r>
                    </a:p>
                  </a:txBody>
                  <a:tcPr anchor="ctr"/>
                </a:tc>
                <a:extLst>
                  <a:ext uri="{0D108BD9-81ED-4DB2-BD59-A6C34878D82A}">
                    <a16:rowId xmlns:a16="http://schemas.microsoft.com/office/drawing/2014/main" val="10003"/>
                  </a:ext>
                </a:extLst>
              </a:tr>
            </a:tbl>
          </a:graphicData>
        </a:graphic>
      </p:graphicFrame>
      <p:sp>
        <p:nvSpPr>
          <p:cNvPr id="59" name="TextBox 58"/>
          <p:cNvSpPr txBox="1"/>
          <p:nvPr/>
        </p:nvSpPr>
        <p:spPr>
          <a:xfrm>
            <a:off x="140396" y="3606157"/>
            <a:ext cx="633412" cy="461665"/>
          </a:xfrm>
          <a:prstGeom prst="rect">
            <a:avLst/>
          </a:prstGeom>
          <a:noFill/>
        </p:spPr>
        <p:txBody>
          <a:bodyPr wrap="square" rtlCol="0">
            <a:spAutoFit/>
          </a:bodyPr>
          <a:lstStyle/>
          <a:p>
            <a:r>
              <a:rPr lang="en-US" sz="2400" dirty="0"/>
              <a:t>C =</a:t>
            </a:r>
          </a:p>
        </p:txBody>
      </p:sp>
      <p:sp>
        <p:nvSpPr>
          <p:cNvPr id="60" name="TextBox 59"/>
          <p:cNvSpPr txBox="1"/>
          <p:nvPr/>
        </p:nvSpPr>
        <p:spPr>
          <a:xfrm>
            <a:off x="4965526" y="3606157"/>
            <a:ext cx="633412" cy="461665"/>
          </a:xfrm>
          <a:prstGeom prst="rect">
            <a:avLst/>
          </a:prstGeom>
          <a:noFill/>
        </p:spPr>
        <p:txBody>
          <a:bodyPr wrap="square" rtlCol="0">
            <a:spAutoFit/>
          </a:bodyPr>
          <a:lstStyle/>
          <a:p>
            <a:r>
              <a:rPr lang="en-US" sz="2400" dirty="0"/>
              <a:t>R =</a:t>
            </a:r>
          </a:p>
        </p:txBody>
      </p:sp>
      <p:graphicFrame>
        <p:nvGraphicFramePr>
          <p:cNvPr id="61" name="Table 60"/>
          <p:cNvGraphicFramePr>
            <a:graphicFrameLocks noGrp="1"/>
          </p:cNvGraphicFramePr>
          <p:nvPr/>
        </p:nvGraphicFramePr>
        <p:xfrm>
          <a:off x="5605462" y="3253344"/>
          <a:ext cx="3200400" cy="2527696"/>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a:t>Process</a:t>
                      </a:r>
                    </a:p>
                  </a:txBody>
                  <a:tcPr vert="vert270" anchor="ctr"/>
                </a:tc>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P1</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001"/>
                  </a:ext>
                </a:extLst>
              </a:tr>
              <a:tr h="506928">
                <a:tc>
                  <a:txBody>
                    <a:bodyPr/>
                    <a:lstStyle/>
                    <a:p>
                      <a:pPr algn="ctr"/>
                      <a:r>
                        <a:rPr lang="en-US" dirty="0"/>
                        <a:t>P2</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0002"/>
                  </a:ext>
                </a:extLst>
              </a:tr>
              <a:tr h="506928">
                <a:tc>
                  <a:txBody>
                    <a:bodyPr/>
                    <a:lstStyle/>
                    <a:p>
                      <a:pPr algn="ctr"/>
                      <a:r>
                        <a:rPr lang="en-US" dirty="0"/>
                        <a:t>P3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0003"/>
                  </a:ext>
                </a:extLst>
              </a:tr>
            </a:tbl>
          </a:graphicData>
        </a:graphic>
      </p:graphicFrame>
      <p:sp>
        <p:nvSpPr>
          <p:cNvPr id="62" name="TextBox 61"/>
          <p:cNvSpPr txBox="1"/>
          <p:nvPr/>
        </p:nvSpPr>
        <p:spPr>
          <a:xfrm>
            <a:off x="1338778" y="2501900"/>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5605462" y="2500314"/>
            <a:ext cx="2514600" cy="646331"/>
          </a:xfrm>
          <a:prstGeom prst="rect">
            <a:avLst/>
          </a:prstGeom>
          <a:noFill/>
        </p:spPr>
        <p:txBody>
          <a:bodyPr wrap="square" rtlCol="0">
            <a:spAutoFit/>
          </a:bodyPr>
          <a:lstStyle/>
          <a:p>
            <a:r>
              <a:rPr lang="en-US" dirty="0"/>
              <a:t>no of resources that are available (free)</a:t>
            </a:r>
          </a:p>
        </p:txBody>
      </p:sp>
      <p:sp>
        <p:nvSpPr>
          <p:cNvPr id="64" name="TextBox 63"/>
          <p:cNvSpPr txBox="1"/>
          <p:nvPr/>
        </p:nvSpPr>
        <p:spPr>
          <a:xfrm>
            <a:off x="762000" y="5791200"/>
            <a:ext cx="3187700" cy="646331"/>
          </a:xfrm>
          <a:prstGeom prst="rect">
            <a:avLst/>
          </a:prstGeom>
          <a:noFill/>
        </p:spPr>
        <p:txBody>
          <a:bodyPr wrap="square" rtlCol="0">
            <a:spAutoFit/>
          </a:bodyPr>
          <a:lstStyle/>
          <a:p>
            <a:r>
              <a:rPr lang="en-US" dirty="0"/>
              <a:t>no of resources held by each process</a:t>
            </a:r>
          </a:p>
        </p:txBody>
      </p:sp>
      <p:sp>
        <p:nvSpPr>
          <p:cNvPr id="65" name="TextBox 64"/>
          <p:cNvSpPr txBox="1"/>
          <p:nvPr/>
        </p:nvSpPr>
        <p:spPr>
          <a:xfrm>
            <a:off x="5605462" y="5777705"/>
            <a:ext cx="3157536" cy="646331"/>
          </a:xfrm>
          <a:prstGeom prst="rect">
            <a:avLst/>
          </a:prstGeom>
          <a:noFill/>
        </p:spPr>
        <p:txBody>
          <a:bodyPr wrap="square" rtlCol="0">
            <a:spAutoFit/>
          </a:bodyPr>
          <a:lstStyle/>
          <a:p>
            <a:r>
              <a:rPr lang="en-US" dirty="0"/>
              <a:t>no of resources still needed by each process to proceed</a:t>
            </a:r>
          </a:p>
        </p:txBody>
      </p:sp>
      <p:sp>
        <p:nvSpPr>
          <p:cNvPr id="66" name="Rounded Rectangle 65"/>
          <p:cNvSpPr/>
          <p:nvPr/>
        </p:nvSpPr>
        <p:spPr>
          <a:xfrm>
            <a:off x="5618159" y="4283869"/>
            <a:ext cx="3173415"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7" name="Rounded Rectangle 66"/>
          <p:cNvSpPr/>
          <p:nvPr/>
        </p:nvSpPr>
        <p:spPr>
          <a:xfrm>
            <a:off x="5615940" y="4785913"/>
            <a:ext cx="3175634" cy="4754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8" name="Rounded Rectangle 67"/>
          <p:cNvSpPr/>
          <p:nvPr/>
        </p:nvSpPr>
        <p:spPr>
          <a:xfrm>
            <a:off x="5617050" y="5288757"/>
            <a:ext cx="3175634" cy="475488"/>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Oval 68"/>
          <p:cNvSpPr/>
          <p:nvPr/>
        </p:nvSpPr>
        <p:spPr>
          <a:xfrm>
            <a:off x="8328102" y="4363496"/>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7686152" y="4866752"/>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Oval 70"/>
          <p:cNvSpPr/>
          <p:nvPr/>
        </p:nvSpPr>
        <p:spPr>
          <a:xfrm>
            <a:off x="8337396" y="4865649"/>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4" name="TextBox 73"/>
          <p:cNvSpPr txBox="1"/>
          <p:nvPr/>
        </p:nvSpPr>
        <p:spPr>
          <a:xfrm>
            <a:off x="717174" y="1367135"/>
            <a:ext cx="633412" cy="461665"/>
          </a:xfrm>
          <a:prstGeom prst="rect">
            <a:avLst/>
          </a:prstGeom>
          <a:noFill/>
        </p:spPr>
        <p:txBody>
          <a:bodyPr wrap="square" rtlCol="0">
            <a:spAutoFit/>
          </a:bodyPr>
          <a:lstStyle/>
          <a:p>
            <a:r>
              <a:rPr lang="en-US" sz="2400" dirty="0"/>
              <a:t>T =</a:t>
            </a:r>
          </a:p>
        </p:txBody>
      </p:sp>
      <p:sp>
        <p:nvSpPr>
          <p:cNvPr id="23" name="Rounded Rectangle 22"/>
          <p:cNvSpPr/>
          <p:nvPr/>
        </p:nvSpPr>
        <p:spPr>
          <a:xfrm>
            <a:off x="774066" y="5288757"/>
            <a:ext cx="3175634" cy="475488"/>
          </a:xfrm>
          <a:prstGeom prst="roundRect">
            <a:avLst/>
          </a:prstGeom>
          <a:noFill/>
          <a:ln w="3810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4" name="Straight Arrow Connector 23"/>
          <p:cNvCxnSpPr/>
          <p:nvPr/>
        </p:nvCxnSpPr>
        <p:spPr>
          <a:xfrm flipV="1">
            <a:off x="3949700" y="2241550"/>
            <a:ext cx="1655762" cy="3324702"/>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sp>
        <p:nvSpPr>
          <p:cNvPr id="26" name="Rounded Rectangle 25"/>
          <p:cNvSpPr/>
          <p:nvPr/>
        </p:nvSpPr>
        <p:spPr>
          <a:xfrm>
            <a:off x="5615940" y="2021647"/>
            <a:ext cx="2537460" cy="475488"/>
          </a:xfrm>
          <a:prstGeom prst="roundRect">
            <a:avLst/>
          </a:prstGeom>
          <a:noFill/>
          <a:ln w="3810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9119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Deadlock detection for multiple resources</a:t>
            </a:r>
            <a:endParaRPr lang="en-US" dirty="0"/>
          </a:p>
        </p:txBody>
      </p:sp>
      <p:graphicFrame>
        <p:nvGraphicFramePr>
          <p:cNvPr id="55" name="Table 54"/>
          <p:cNvGraphicFramePr>
            <a:graphicFrameLocks noGrp="1"/>
          </p:cNvGraphicFramePr>
          <p:nvPr/>
        </p:nvGraphicFramePr>
        <p:xfrm>
          <a:off x="1338778" y="990600"/>
          <a:ext cx="2560320" cy="1513840"/>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4</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1</a:t>
                      </a:r>
                    </a:p>
                  </a:txBody>
                  <a:tcPr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6154099" y="990600"/>
          <a:ext cx="2560320" cy="1513840"/>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0001"/>
                  </a:ext>
                </a:extLst>
              </a:tr>
            </a:tbl>
          </a:graphicData>
        </a:graphic>
      </p:graphicFrame>
      <p:sp>
        <p:nvSpPr>
          <p:cNvPr id="57" name="TextBox 56"/>
          <p:cNvSpPr txBox="1"/>
          <p:nvPr/>
        </p:nvSpPr>
        <p:spPr>
          <a:xfrm>
            <a:off x="5514163" y="1367135"/>
            <a:ext cx="633412" cy="461665"/>
          </a:xfrm>
          <a:prstGeom prst="rect">
            <a:avLst/>
          </a:prstGeom>
          <a:noFill/>
        </p:spPr>
        <p:txBody>
          <a:bodyPr wrap="square" rtlCol="0">
            <a:spAutoFit/>
          </a:bodyPr>
          <a:lstStyle/>
          <a:p>
            <a:r>
              <a:rPr lang="en-US" sz="2400" dirty="0"/>
              <a:t>A =</a:t>
            </a:r>
          </a:p>
        </p:txBody>
      </p:sp>
      <p:graphicFrame>
        <p:nvGraphicFramePr>
          <p:cNvPr id="58" name="Table 57"/>
          <p:cNvGraphicFramePr>
            <a:graphicFrameLocks noGrp="1"/>
          </p:cNvGraphicFramePr>
          <p:nvPr/>
        </p:nvGraphicFramePr>
        <p:xfrm>
          <a:off x="762000" y="3263504"/>
          <a:ext cx="3200400" cy="2527696"/>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a:t>Process</a:t>
                      </a:r>
                    </a:p>
                  </a:txBody>
                  <a:tcPr vert="vert270" anchor="ctr"/>
                </a:tc>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P1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10001"/>
                  </a:ext>
                </a:extLst>
              </a:tr>
              <a:tr h="506928">
                <a:tc>
                  <a:txBody>
                    <a:bodyPr/>
                    <a:lstStyle/>
                    <a:p>
                      <a:pPr algn="ctr"/>
                      <a:r>
                        <a:rPr lang="en-US" dirty="0"/>
                        <a:t>P2</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002"/>
                  </a:ext>
                </a:extLst>
              </a:tr>
              <a:tr h="506928">
                <a:tc>
                  <a:txBody>
                    <a:bodyPr/>
                    <a:lstStyle/>
                    <a:p>
                      <a:pPr algn="ctr"/>
                      <a:r>
                        <a:rPr lang="en-US" dirty="0"/>
                        <a:t>P3</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0</a:t>
                      </a:r>
                    </a:p>
                  </a:txBody>
                  <a:tcPr anchor="ctr"/>
                </a:tc>
                <a:extLst>
                  <a:ext uri="{0D108BD9-81ED-4DB2-BD59-A6C34878D82A}">
                    <a16:rowId xmlns:a16="http://schemas.microsoft.com/office/drawing/2014/main" val="10003"/>
                  </a:ext>
                </a:extLst>
              </a:tr>
            </a:tbl>
          </a:graphicData>
        </a:graphic>
      </p:graphicFrame>
      <p:sp>
        <p:nvSpPr>
          <p:cNvPr id="59" name="TextBox 58"/>
          <p:cNvSpPr txBox="1"/>
          <p:nvPr/>
        </p:nvSpPr>
        <p:spPr>
          <a:xfrm>
            <a:off x="140396" y="3606157"/>
            <a:ext cx="633412" cy="461665"/>
          </a:xfrm>
          <a:prstGeom prst="rect">
            <a:avLst/>
          </a:prstGeom>
          <a:noFill/>
        </p:spPr>
        <p:txBody>
          <a:bodyPr wrap="square" rtlCol="0">
            <a:spAutoFit/>
          </a:bodyPr>
          <a:lstStyle/>
          <a:p>
            <a:r>
              <a:rPr lang="en-US" sz="2400" dirty="0"/>
              <a:t>C =</a:t>
            </a:r>
          </a:p>
        </p:txBody>
      </p:sp>
      <p:sp>
        <p:nvSpPr>
          <p:cNvPr id="60" name="TextBox 59"/>
          <p:cNvSpPr txBox="1"/>
          <p:nvPr/>
        </p:nvSpPr>
        <p:spPr>
          <a:xfrm>
            <a:off x="4965526" y="3606157"/>
            <a:ext cx="633412" cy="461665"/>
          </a:xfrm>
          <a:prstGeom prst="rect">
            <a:avLst/>
          </a:prstGeom>
          <a:noFill/>
        </p:spPr>
        <p:txBody>
          <a:bodyPr wrap="square" rtlCol="0">
            <a:spAutoFit/>
          </a:bodyPr>
          <a:lstStyle/>
          <a:p>
            <a:r>
              <a:rPr lang="en-US" sz="2400" dirty="0"/>
              <a:t>R =</a:t>
            </a:r>
          </a:p>
        </p:txBody>
      </p:sp>
      <p:graphicFrame>
        <p:nvGraphicFramePr>
          <p:cNvPr id="61" name="Table 60"/>
          <p:cNvGraphicFramePr>
            <a:graphicFrameLocks noGrp="1"/>
          </p:cNvGraphicFramePr>
          <p:nvPr/>
        </p:nvGraphicFramePr>
        <p:xfrm>
          <a:off x="5605462" y="3253344"/>
          <a:ext cx="3200400" cy="2527696"/>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a:t>Process</a:t>
                      </a:r>
                    </a:p>
                  </a:txBody>
                  <a:tcPr vert="vert270" anchor="ctr"/>
                </a:tc>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P1</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001"/>
                  </a:ext>
                </a:extLst>
              </a:tr>
              <a:tr h="506928">
                <a:tc>
                  <a:txBody>
                    <a:bodyPr/>
                    <a:lstStyle/>
                    <a:p>
                      <a:pPr algn="ctr"/>
                      <a:r>
                        <a:rPr lang="en-US" dirty="0"/>
                        <a:t>P2</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0002"/>
                  </a:ext>
                </a:extLst>
              </a:tr>
              <a:tr h="506928">
                <a:tc>
                  <a:txBody>
                    <a:bodyPr/>
                    <a:lstStyle/>
                    <a:p>
                      <a:pPr algn="ctr"/>
                      <a:r>
                        <a:rPr lang="en-US" dirty="0"/>
                        <a:t>P3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0003"/>
                  </a:ext>
                </a:extLst>
              </a:tr>
            </a:tbl>
          </a:graphicData>
        </a:graphic>
      </p:graphicFrame>
      <p:sp>
        <p:nvSpPr>
          <p:cNvPr id="62" name="TextBox 61"/>
          <p:cNvSpPr txBox="1"/>
          <p:nvPr/>
        </p:nvSpPr>
        <p:spPr>
          <a:xfrm>
            <a:off x="1338778" y="2501900"/>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6154099" y="2500314"/>
            <a:ext cx="2514600" cy="646331"/>
          </a:xfrm>
          <a:prstGeom prst="rect">
            <a:avLst/>
          </a:prstGeom>
          <a:noFill/>
        </p:spPr>
        <p:txBody>
          <a:bodyPr wrap="square" rtlCol="0">
            <a:spAutoFit/>
          </a:bodyPr>
          <a:lstStyle/>
          <a:p>
            <a:r>
              <a:rPr lang="en-US" dirty="0"/>
              <a:t>no of resources that are available (free)</a:t>
            </a:r>
          </a:p>
        </p:txBody>
      </p:sp>
      <p:sp>
        <p:nvSpPr>
          <p:cNvPr id="64" name="TextBox 63"/>
          <p:cNvSpPr txBox="1"/>
          <p:nvPr/>
        </p:nvSpPr>
        <p:spPr>
          <a:xfrm>
            <a:off x="762000" y="5791200"/>
            <a:ext cx="3187700" cy="646331"/>
          </a:xfrm>
          <a:prstGeom prst="rect">
            <a:avLst/>
          </a:prstGeom>
          <a:noFill/>
        </p:spPr>
        <p:txBody>
          <a:bodyPr wrap="square" rtlCol="0">
            <a:spAutoFit/>
          </a:bodyPr>
          <a:lstStyle/>
          <a:p>
            <a:r>
              <a:rPr lang="en-US" dirty="0"/>
              <a:t>no of resources held by each process</a:t>
            </a:r>
          </a:p>
        </p:txBody>
      </p:sp>
      <p:sp>
        <p:nvSpPr>
          <p:cNvPr id="65" name="TextBox 64"/>
          <p:cNvSpPr txBox="1"/>
          <p:nvPr/>
        </p:nvSpPr>
        <p:spPr>
          <a:xfrm>
            <a:off x="5605462" y="5777705"/>
            <a:ext cx="3157536" cy="646331"/>
          </a:xfrm>
          <a:prstGeom prst="rect">
            <a:avLst/>
          </a:prstGeom>
          <a:noFill/>
        </p:spPr>
        <p:txBody>
          <a:bodyPr wrap="square" rtlCol="0">
            <a:spAutoFit/>
          </a:bodyPr>
          <a:lstStyle/>
          <a:p>
            <a:r>
              <a:rPr lang="en-US" dirty="0"/>
              <a:t>no of resources still needed by each process to proceed</a:t>
            </a:r>
          </a:p>
        </p:txBody>
      </p:sp>
      <p:sp>
        <p:nvSpPr>
          <p:cNvPr id="66" name="Rounded Rectangle 65"/>
          <p:cNvSpPr/>
          <p:nvPr/>
        </p:nvSpPr>
        <p:spPr>
          <a:xfrm>
            <a:off x="5618159" y="4283869"/>
            <a:ext cx="3173415"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7" name="Rounded Rectangle 66"/>
          <p:cNvSpPr/>
          <p:nvPr/>
        </p:nvSpPr>
        <p:spPr>
          <a:xfrm>
            <a:off x="5615940" y="4785913"/>
            <a:ext cx="3175634" cy="4754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8" name="Rounded Rectangle 67"/>
          <p:cNvSpPr/>
          <p:nvPr/>
        </p:nvSpPr>
        <p:spPr>
          <a:xfrm>
            <a:off x="5617050" y="5288757"/>
            <a:ext cx="3175634" cy="475488"/>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Oval 68"/>
          <p:cNvSpPr/>
          <p:nvPr/>
        </p:nvSpPr>
        <p:spPr>
          <a:xfrm>
            <a:off x="8328102" y="4363496"/>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7686152" y="4866752"/>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Oval 70"/>
          <p:cNvSpPr/>
          <p:nvPr/>
        </p:nvSpPr>
        <p:spPr>
          <a:xfrm>
            <a:off x="8337396" y="4865649"/>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4" name="TextBox 73"/>
          <p:cNvSpPr txBox="1"/>
          <p:nvPr/>
        </p:nvSpPr>
        <p:spPr>
          <a:xfrm>
            <a:off x="717174" y="1367135"/>
            <a:ext cx="633412" cy="461665"/>
          </a:xfrm>
          <a:prstGeom prst="rect">
            <a:avLst/>
          </a:prstGeom>
          <a:noFill/>
        </p:spPr>
        <p:txBody>
          <a:bodyPr wrap="square" rtlCol="0">
            <a:spAutoFit/>
          </a:bodyPr>
          <a:lstStyle/>
          <a:p>
            <a:r>
              <a:rPr lang="en-US" sz="2400" dirty="0"/>
              <a:t>T =</a:t>
            </a:r>
          </a:p>
        </p:txBody>
      </p:sp>
      <p:sp>
        <p:nvSpPr>
          <p:cNvPr id="23" name="Rounded Rectangle 22"/>
          <p:cNvSpPr/>
          <p:nvPr/>
        </p:nvSpPr>
        <p:spPr>
          <a:xfrm>
            <a:off x="774066" y="5288757"/>
            <a:ext cx="3175634" cy="475488"/>
          </a:xfrm>
          <a:prstGeom prst="roundRect">
            <a:avLst/>
          </a:prstGeom>
          <a:noFill/>
          <a:ln w="3810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4" name="Straight Arrow Connector 23"/>
          <p:cNvCxnSpPr>
            <a:cxnSpLocks/>
          </p:cNvCxnSpPr>
          <p:nvPr/>
        </p:nvCxnSpPr>
        <p:spPr>
          <a:xfrm flipV="1">
            <a:off x="3949700" y="2335237"/>
            <a:ext cx="2146300" cy="3231015"/>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sp>
        <p:nvSpPr>
          <p:cNvPr id="26" name="Rounded Rectangle 25"/>
          <p:cNvSpPr/>
          <p:nvPr/>
        </p:nvSpPr>
        <p:spPr>
          <a:xfrm>
            <a:off x="6164577" y="2021647"/>
            <a:ext cx="2537460" cy="475488"/>
          </a:xfrm>
          <a:prstGeom prst="roundRect">
            <a:avLst/>
          </a:prstGeom>
          <a:noFill/>
          <a:ln w="3810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8455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Deadlock detection for multiple resources</a:t>
            </a:r>
            <a:endParaRPr lang="en-US" dirty="0"/>
          </a:p>
        </p:txBody>
      </p:sp>
      <p:graphicFrame>
        <p:nvGraphicFramePr>
          <p:cNvPr id="55" name="Table 54"/>
          <p:cNvGraphicFramePr>
            <a:graphicFrameLocks noGrp="1"/>
          </p:cNvGraphicFramePr>
          <p:nvPr/>
        </p:nvGraphicFramePr>
        <p:xfrm>
          <a:off x="1324705" y="990600"/>
          <a:ext cx="2560320" cy="1513840"/>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4</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1</a:t>
                      </a:r>
                    </a:p>
                  </a:txBody>
                  <a:tcPr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5605462" y="990600"/>
          <a:ext cx="2560320" cy="1513840"/>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0</a:t>
                      </a:r>
                    </a:p>
                  </a:txBody>
                  <a:tcPr anchor="ctr"/>
                </a:tc>
                <a:extLst>
                  <a:ext uri="{0D108BD9-81ED-4DB2-BD59-A6C34878D82A}">
                    <a16:rowId xmlns:a16="http://schemas.microsoft.com/office/drawing/2014/main" val="10001"/>
                  </a:ext>
                </a:extLst>
              </a:tr>
            </a:tbl>
          </a:graphicData>
        </a:graphic>
      </p:graphicFrame>
      <p:sp>
        <p:nvSpPr>
          <p:cNvPr id="57" name="TextBox 56"/>
          <p:cNvSpPr txBox="1"/>
          <p:nvPr/>
        </p:nvSpPr>
        <p:spPr>
          <a:xfrm>
            <a:off x="4965526" y="1367135"/>
            <a:ext cx="633412" cy="461665"/>
          </a:xfrm>
          <a:prstGeom prst="rect">
            <a:avLst/>
          </a:prstGeom>
          <a:noFill/>
        </p:spPr>
        <p:txBody>
          <a:bodyPr wrap="square" rtlCol="0">
            <a:spAutoFit/>
          </a:bodyPr>
          <a:lstStyle/>
          <a:p>
            <a:r>
              <a:rPr lang="en-US" sz="2400" dirty="0"/>
              <a:t>A =</a:t>
            </a:r>
          </a:p>
        </p:txBody>
      </p:sp>
      <p:graphicFrame>
        <p:nvGraphicFramePr>
          <p:cNvPr id="58" name="Table 57"/>
          <p:cNvGraphicFramePr>
            <a:graphicFrameLocks noGrp="1"/>
          </p:cNvGraphicFramePr>
          <p:nvPr/>
        </p:nvGraphicFramePr>
        <p:xfrm>
          <a:off x="762000" y="3263504"/>
          <a:ext cx="3200400" cy="2527696"/>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a:t>Process</a:t>
                      </a:r>
                    </a:p>
                  </a:txBody>
                  <a:tcPr vert="vert270" anchor="ctr"/>
                </a:tc>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P1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10001"/>
                  </a:ext>
                </a:extLst>
              </a:tr>
              <a:tr h="506928">
                <a:tc>
                  <a:txBody>
                    <a:bodyPr/>
                    <a:lstStyle/>
                    <a:p>
                      <a:pPr algn="ctr"/>
                      <a:r>
                        <a:rPr lang="en-US" dirty="0"/>
                        <a:t>P2</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002"/>
                  </a:ext>
                </a:extLst>
              </a:tr>
              <a:tr h="506928">
                <a:tc>
                  <a:txBody>
                    <a:bodyPr/>
                    <a:lstStyle/>
                    <a:p>
                      <a:pPr algn="ctr"/>
                      <a:r>
                        <a:rPr lang="en-US" strike="sngStrike" dirty="0">
                          <a:solidFill>
                            <a:schemeClr val="bg1"/>
                          </a:solidFill>
                        </a:rPr>
                        <a:t>P3</a:t>
                      </a:r>
                    </a:p>
                  </a:txBody>
                  <a:tcPr anchor="ctr"/>
                </a:tc>
                <a:tc>
                  <a:txBody>
                    <a:bodyPr/>
                    <a:lstStyle/>
                    <a:p>
                      <a:pPr algn="ctr"/>
                      <a:r>
                        <a:rPr lang="en-US" strike="sngStrike" dirty="0">
                          <a:solidFill>
                            <a:schemeClr val="bg1"/>
                          </a:solidFill>
                        </a:rPr>
                        <a:t>0</a:t>
                      </a:r>
                    </a:p>
                  </a:txBody>
                  <a:tcPr anchor="ctr"/>
                </a:tc>
                <a:tc>
                  <a:txBody>
                    <a:bodyPr/>
                    <a:lstStyle/>
                    <a:p>
                      <a:pPr algn="ctr"/>
                      <a:r>
                        <a:rPr lang="en-US" strike="sngStrike" dirty="0">
                          <a:solidFill>
                            <a:schemeClr val="bg1"/>
                          </a:solidFill>
                        </a:rPr>
                        <a:t>0</a:t>
                      </a:r>
                    </a:p>
                  </a:txBody>
                  <a:tcPr anchor="ctr"/>
                </a:tc>
                <a:tc>
                  <a:txBody>
                    <a:bodyPr/>
                    <a:lstStyle/>
                    <a:p>
                      <a:pPr algn="ctr"/>
                      <a:r>
                        <a:rPr lang="en-US" strike="sngStrike" dirty="0">
                          <a:solidFill>
                            <a:schemeClr val="bg1"/>
                          </a:solidFill>
                        </a:rPr>
                        <a:t>0</a:t>
                      </a:r>
                    </a:p>
                  </a:txBody>
                  <a:tcPr anchor="ctr"/>
                </a:tc>
                <a:tc>
                  <a:txBody>
                    <a:bodyPr/>
                    <a:lstStyle/>
                    <a:p>
                      <a:pPr algn="ctr"/>
                      <a:r>
                        <a:rPr lang="en-US" strike="sngStrike" dirty="0">
                          <a:solidFill>
                            <a:schemeClr val="bg1"/>
                          </a:solidFill>
                        </a:rPr>
                        <a:t>0</a:t>
                      </a:r>
                    </a:p>
                  </a:txBody>
                  <a:tcPr anchor="ctr"/>
                </a:tc>
                <a:extLst>
                  <a:ext uri="{0D108BD9-81ED-4DB2-BD59-A6C34878D82A}">
                    <a16:rowId xmlns:a16="http://schemas.microsoft.com/office/drawing/2014/main" val="10003"/>
                  </a:ext>
                </a:extLst>
              </a:tr>
            </a:tbl>
          </a:graphicData>
        </a:graphic>
      </p:graphicFrame>
      <p:sp>
        <p:nvSpPr>
          <p:cNvPr id="59" name="TextBox 58"/>
          <p:cNvSpPr txBox="1"/>
          <p:nvPr/>
        </p:nvSpPr>
        <p:spPr>
          <a:xfrm>
            <a:off x="140396" y="3606157"/>
            <a:ext cx="633412" cy="461665"/>
          </a:xfrm>
          <a:prstGeom prst="rect">
            <a:avLst/>
          </a:prstGeom>
          <a:noFill/>
        </p:spPr>
        <p:txBody>
          <a:bodyPr wrap="square" rtlCol="0">
            <a:spAutoFit/>
          </a:bodyPr>
          <a:lstStyle/>
          <a:p>
            <a:r>
              <a:rPr lang="en-US" sz="2400" dirty="0"/>
              <a:t>C =</a:t>
            </a:r>
          </a:p>
        </p:txBody>
      </p:sp>
      <p:sp>
        <p:nvSpPr>
          <p:cNvPr id="60" name="TextBox 59"/>
          <p:cNvSpPr txBox="1"/>
          <p:nvPr/>
        </p:nvSpPr>
        <p:spPr>
          <a:xfrm>
            <a:off x="4965526" y="3606157"/>
            <a:ext cx="633412" cy="461665"/>
          </a:xfrm>
          <a:prstGeom prst="rect">
            <a:avLst/>
          </a:prstGeom>
          <a:noFill/>
        </p:spPr>
        <p:txBody>
          <a:bodyPr wrap="square" rtlCol="0">
            <a:spAutoFit/>
          </a:bodyPr>
          <a:lstStyle/>
          <a:p>
            <a:r>
              <a:rPr lang="en-US" sz="2400" dirty="0"/>
              <a:t>R =</a:t>
            </a:r>
          </a:p>
        </p:txBody>
      </p:sp>
      <p:graphicFrame>
        <p:nvGraphicFramePr>
          <p:cNvPr id="61" name="Table 60"/>
          <p:cNvGraphicFramePr>
            <a:graphicFrameLocks noGrp="1"/>
          </p:cNvGraphicFramePr>
          <p:nvPr/>
        </p:nvGraphicFramePr>
        <p:xfrm>
          <a:off x="5605462" y="3253344"/>
          <a:ext cx="3200400" cy="2527696"/>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a:t>Process</a:t>
                      </a:r>
                    </a:p>
                  </a:txBody>
                  <a:tcPr vert="vert270" anchor="ctr"/>
                </a:tc>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P1</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001"/>
                  </a:ext>
                </a:extLst>
              </a:tr>
              <a:tr h="506928">
                <a:tc>
                  <a:txBody>
                    <a:bodyPr/>
                    <a:lstStyle/>
                    <a:p>
                      <a:pPr algn="ctr"/>
                      <a:r>
                        <a:rPr lang="en-US" dirty="0"/>
                        <a:t>P2</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0002"/>
                  </a:ext>
                </a:extLst>
              </a:tr>
              <a:tr h="506928">
                <a:tc>
                  <a:txBody>
                    <a:bodyPr/>
                    <a:lstStyle/>
                    <a:p>
                      <a:pPr algn="ctr"/>
                      <a:r>
                        <a:rPr lang="en-US" sz="1800" strike="sngStrike" kern="1200" dirty="0">
                          <a:solidFill>
                            <a:schemeClr val="bg1"/>
                          </a:solidFill>
                          <a:latin typeface="+mn-lt"/>
                          <a:ea typeface="+mn-ea"/>
                          <a:cs typeface="+mn-cs"/>
                        </a:rPr>
                        <a:t>P3</a:t>
                      </a:r>
                    </a:p>
                  </a:txBody>
                  <a:tcPr anchor="ctr"/>
                </a:tc>
                <a:tc>
                  <a:txBody>
                    <a:bodyPr/>
                    <a:lstStyle/>
                    <a:p>
                      <a:pPr algn="ctr"/>
                      <a:r>
                        <a:rPr lang="en-US" sz="1800" strike="sngStrike" kern="1200" dirty="0">
                          <a:solidFill>
                            <a:schemeClr val="bg1"/>
                          </a:solidFill>
                          <a:latin typeface="+mn-lt"/>
                          <a:ea typeface="+mn-ea"/>
                          <a:cs typeface="+mn-cs"/>
                        </a:rPr>
                        <a:t>2</a:t>
                      </a:r>
                    </a:p>
                  </a:txBody>
                  <a:tcPr anchor="ctr"/>
                </a:tc>
                <a:tc>
                  <a:txBody>
                    <a:bodyPr/>
                    <a:lstStyle/>
                    <a:p>
                      <a:pPr algn="ctr"/>
                      <a:r>
                        <a:rPr lang="en-US" sz="1800" strike="sngStrike" kern="1200" dirty="0">
                          <a:solidFill>
                            <a:schemeClr val="bg1"/>
                          </a:solidFill>
                          <a:latin typeface="+mn-lt"/>
                          <a:ea typeface="+mn-ea"/>
                          <a:cs typeface="+mn-cs"/>
                        </a:rPr>
                        <a:t>1</a:t>
                      </a:r>
                    </a:p>
                  </a:txBody>
                  <a:tcPr anchor="ctr"/>
                </a:tc>
                <a:tc>
                  <a:txBody>
                    <a:bodyPr/>
                    <a:lstStyle/>
                    <a:p>
                      <a:pPr algn="ctr"/>
                      <a:r>
                        <a:rPr lang="en-US" sz="1800" strike="sngStrike" kern="1200" dirty="0">
                          <a:solidFill>
                            <a:schemeClr val="bg1"/>
                          </a:solidFill>
                          <a:latin typeface="+mn-lt"/>
                          <a:ea typeface="+mn-ea"/>
                          <a:cs typeface="+mn-cs"/>
                        </a:rPr>
                        <a:t>0</a:t>
                      </a:r>
                    </a:p>
                  </a:txBody>
                  <a:tcPr anchor="ctr"/>
                </a:tc>
                <a:tc>
                  <a:txBody>
                    <a:bodyPr/>
                    <a:lstStyle/>
                    <a:p>
                      <a:pPr algn="ctr"/>
                      <a:r>
                        <a:rPr lang="en-US" sz="1800" strike="sngStrike" kern="1200" dirty="0">
                          <a:solidFill>
                            <a:schemeClr val="bg1"/>
                          </a:solidFill>
                          <a:latin typeface="+mn-lt"/>
                          <a:ea typeface="+mn-ea"/>
                          <a:cs typeface="+mn-cs"/>
                        </a:rPr>
                        <a:t>0</a:t>
                      </a:r>
                    </a:p>
                  </a:txBody>
                  <a:tcPr anchor="ctr"/>
                </a:tc>
                <a:extLst>
                  <a:ext uri="{0D108BD9-81ED-4DB2-BD59-A6C34878D82A}">
                    <a16:rowId xmlns:a16="http://schemas.microsoft.com/office/drawing/2014/main" val="10003"/>
                  </a:ext>
                </a:extLst>
              </a:tr>
            </a:tbl>
          </a:graphicData>
        </a:graphic>
      </p:graphicFrame>
      <p:sp>
        <p:nvSpPr>
          <p:cNvPr id="62" name="TextBox 61"/>
          <p:cNvSpPr txBox="1"/>
          <p:nvPr/>
        </p:nvSpPr>
        <p:spPr>
          <a:xfrm>
            <a:off x="1324705" y="2501900"/>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5605462" y="2500314"/>
            <a:ext cx="2514600" cy="646331"/>
          </a:xfrm>
          <a:prstGeom prst="rect">
            <a:avLst/>
          </a:prstGeom>
          <a:noFill/>
        </p:spPr>
        <p:txBody>
          <a:bodyPr wrap="square" rtlCol="0">
            <a:spAutoFit/>
          </a:bodyPr>
          <a:lstStyle/>
          <a:p>
            <a:r>
              <a:rPr lang="en-US" dirty="0"/>
              <a:t>no of resources that are available (free)</a:t>
            </a:r>
          </a:p>
        </p:txBody>
      </p:sp>
      <p:sp>
        <p:nvSpPr>
          <p:cNvPr id="64" name="TextBox 63"/>
          <p:cNvSpPr txBox="1"/>
          <p:nvPr/>
        </p:nvSpPr>
        <p:spPr>
          <a:xfrm>
            <a:off x="762000" y="5791200"/>
            <a:ext cx="3187700" cy="646331"/>
          </a:xfrm>
          <a:prstGeom prst="rect">
            <a:avLst/>
          </a:prstGeom>
          <a:noFill/>
        </p:spPr>
        <p:txBody>
          <a:bodyPr wrap="square" rtlCol="0">
            <a:spAutoFit/>
          </a:bodyPr>
          <a:lstStyle/>
          <a:p>
            <a:r>
              <a:rPr lang="en-US" dirty="0"/>
              <a:t>no of resources held by each process</a:t>
            </a:r>
          </a:p>
        </p:txBody>
      </p:sp>
      <p:sp>
        <p:nvSpPr>
          <p:cNvPr id="65" name="TextBox 64"/>
          <p:cNvSpPr txBox="1"/>
          <p:nvPr/>
        </p:nvSpPr>
        <p:spPr>
          <a:xfrm>
            <a:off x="5605462" y="5777705"/>
            <a:ext cx="3157536" cy="646331"/>
          </a:xfrm>
          <a:prstGeom prst="rect">
            <a:avLst/>
          </a:prstGeom>
          <a:noFill/>
        </p:spPr>
        <p:txBody>
          <a:bodyPr wrap="square" rtlCol="0">
            <a:spAutoFit/>
          </a:bodyPr>
          <a:lstStyle/>
          <a:p>
            <a:r>
              <a:rPr lang="en-US" dirty="0"/>
              <a:t>no of resources still needed by each process to proceed</a:t>
            </a:r>
          </a:p>
        </p:txBody>
      </p:sp>
      <p:sp>
        <p:nvSpPr>
          <p:cNvPr id="66" name="Rounded Rectangle 65"/>
          <p:cNvSpPr/>
          <p:nvPr/>
        </p:nvSpPr>
        <p:spPr>
          <a:xfrm>
            <a:off x="5618159" y="4283869"/>
            <a:ext cx="3173415"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7" name="Rounded Rectangle 66"/>
          <p:cNvSpPr/>
          <p:nvPr/>
        </p:nvSpPr>
        <p:spPr>
          <a:xfrm>
            <a:off x="5615940" y="4785913"/>
            <a:ext cx="3175634" cy="4754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9" name="Oval 68"/>
          <p:cNvSpPr/>
          <p:nvPr/>
        </p:nvSpPr>
        <p:spPr>
          <a:xfrm>
            <a:off x="8328102" y="4363496"/>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7686152" y="4866752"/>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Oval 70"/>
          <p:cNvSpPr/>
          <p:nvPr/>
        </p:nvSpPr>
        <p:spPr>
          <a:xfrm>
            <a:off x="8337396" y="4865649"/>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4" name="TextBox 73"/>
          <p:cNvSpPr txBox="1"/>
          <p:nvPr/>
        </p:nvSpPr>
        <p:spPr>
          <a:xfrm>
            <a:off x="703101" y="1367135"/>
            <a:ext cx="633412" cy="461665"/>
          </a:xfrm>
          <a:prstGeom prst="rect">
            <a:avLst/>
          </a:prstGeom>
          <a:noFill/>
        </p:spPr>
        <p:txBody>
          <a:bodyPr wrap="square" rtlCol="0">
            <a:spAutoFit/>
          </a:bodyPr>
          <a:lstStyle/>
          <a:p>
            <a:r>
              <a:rPr lang="en-US" sz="2400" dirty="0"/>
              <a:t>T =</a:t>
            </a:r>
          </a:p>
        </p:txBody>
      </p:sp>
      <p:sp>
        <p:nvSpPr>
          <p:cNvPr id="25" name="Left Brace 24"/>
          <p:cNvSpPr/>
          <p:nvPr/>
        </p:nvSpPr>
        <p:spPr>
          <a:xfrm>
            <a:off x="5286951" y="4293457"/>
            <a:ext cx="308573" cy="962548"/>
          </a:xfrm>
          <a:prstGeom prst="leftBrace">
            <a:avLst/>
          </a:prstGeom>
          <a:ln w="28575">
            <a:solidFill>
              <a:schemeClr val="accent6"/>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27" name="TextBox 26"/>
          <p:cNvSpPr txBox="1"/>
          <p:nvPr/>
        </p:nvSpPr>
        <p:spPr>
          <a:xfrm>
            <a:off x="3992467" y="4583017"/>
            <a:ext cx="1259242" cy="369332"/>
          </a:xfrm>
          <a:prstGeom prst="rect">
            <a:avLst/>
          </a:prstGeom>
          <a:noFill/>
        </p:spPr>
        <p:txBody>
          <a:bodyPr wrap="square" rtlCol="0">
            <a:spAutoFit/>
          </a:bodyPr>
          <a:lstStyle/>
          <a:p>
            <a:pPr algn="ctr"/>
            <a:r>
              <a:rPr lang="en-US" dirty="0"/>
              <a:t>DEADLOCK</a:t>
            </a:r>
            <a:endParaRPr lang="en-IN" dirty="0"/>
          </a:p>
        </p:txBody>
      </p:sp>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l="10714" t="8656" r="10714" b="9201"/>
          <a:stretch/>
        </p:blipFill>
        <p:spPr>
          <a:xfrm>
            <a:off x="4103102" y="4895844"/>
            <a:ext cx="1093686" cy="1143399"/>
          </a:xfrm>
          <a:prstGeom prst="rect">
            <a:avLst/>
          </a:prstGeom>
        </p:spPr>
      </p:pic>
    </p:spTree>
    <p:extLst>
      <p:ext uri="{BB962C8B-B14F-4D97-AF65-F5344CB8AC3E}">
        <p14:creationId xmlns:p14="http://schemas.microsoft.com/office/powerpoint/2010/main" val="233483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53" presetClass="entr" presetSubtype="16"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Deadlock detection for multiple resources</a:t>
            </a:r>
            <a:endParaRPr lang="en-US" dirty="0"/>
          </a:p>
        </p:txBody>
      </p:sp>
      <p:graphicFrame>
        <p:nvGraphicFramePr>
          <p:cNvPr id="55" name="Table 54"/>
          <p:cNvGraphicFramePr>
            <a:graphicFrameLocks noGrp="1"/>
          </p:cNvGraphicFramePr>
          <p:nvPr/>
        </p:nvGraphicFramePr>
        <p:xfrm>
          <a:off x="1324705" y="990600"/>
          <a:ext cx="2560320" cy="1513840"/>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4</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1</a:t>
                      </a:r>
                    </a:p>
                  </a:txBody>
                  <a:tcPr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6196307" y="990600"/>
          <a:ext cx="2560320" cy="1513840"/>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1006912">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0</a:t>
                      </a:r>
                    </a:p>
                  </a:txBody>
                  <a:tcPr anchor="ctr"/>
                </a:tc>
                <a:extLst>
                  <a:ext uri="{0D108BD9-81ED-4DB2-BD59-A6C34878D82A}">
                    <a16:rowId xmlns:a16="http://schemas.microsoft.com/office/drawing/2014/main" val="10001"/>
                  </a:ext>
                </a:extLst>
              </a:tr>
            </a:tbl>
          </a:graphicData>
        </a:graphic>
      </p:graphicFrame>
      <p:sp>
        <p:nvSpPr>
          <p:cNvPr id="57" name="TextBox 56"/>
          <p:cNvSpPr txBox="1"/>
          <p:nvPr/>
        </p:nvSpPr>
        <p:spPr>
          <a:xfrm>
            <a:off x="5556371" y="1367135"/>
            <a:ext cx="633412" cy="461665"/>
          </a:xfrm>
          <a:prstGeom prst="rect">
            <a:avLst/>
          </a:prstGeom>
          <a:noFill/>
        </p:spPr>
        <p:txBody>
          <a:bodyPr wrap="square" rtlCol="0">
            <a:spAutoFit/>
          </a:bodyPr>
          <a:lstStyle/>
          <a:p>
            <a:r>
              <a:rPr lang="en-US" sz="2400" dirty="0"/>
              <a:t>A =</a:t>
            </a:r>
          </a:p>
        </p:txBody>
      </p:sp>
      <p:graphicFrame>
        <p:nvGraphicFramePr>
          <p:cNvPr id="58" name="Table 57"/>
          <p:cNvGraphicFramePr>
            <a:graphicFrameLocks noGrp="1"/>
          </p:cNvGraphicFramePr>
          <p:nvPr/>
        </p:nvGraphicFramePr>
        <p:xfrm>
          <a:off x="762000" y="3263504"/>
          <a:ext cx="3200400" cy="2527696"/>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a:t>Process</a:t>
                      </a:r>
                    </a:p>
                  </a:txBody>
                  <a:tcPr vert="vert270" anchor="ctr"/>
                </a:tc>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P1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10001"/>
                  </a:ext>
                </a:extLst>
              </a:tr>
              <a:tr h="506928">
                <a:tc>
                  <a:txBody>
                    <a:bodyPr/>
                    <a:lstStyle/>
                    <a:p>
                      <a:pPr algn="ctr"/>
                      <a:r>
                        <a:rPr lang="en-US" dirty="0"/>
                        <a:t>P2</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002"/>
                  </a:ext>
                </a:extLst>
              </a:tr>
              <a:tr h="506928">
                <a:tc>
                  <a:txBody>
                    <a:bodyPr/>
                    <a:lstStyle/>
                    <a:p>
                      <a:pPr algn="ctr"/>
                      <a:r>
                        <a:rPr lang="en-US" strike="sngStrike" dirty="0">
                          <a:solidFill>
                            <a:schemeClr val="bg1"/>
                          </a:solidFill>
                        </a:rPr>
                        <a:t>P3</a:t>
                      </a:r>
                    </a:p>
                  </a:txBody>
                  <a:tcPr anchor="ctr"/>
                </a:tc>
                <a:tc>
                  <a:txBody>
                    <a:bodyPr/>
                    <a:lstStyle/>
                    <a:p>
                      <a:pPr algn="ctr"/>
                      <a:r>
                        <a:rPr lang="en-US" strike="sngStrike" dirty="0">
                          <a:solidFill>
                            <a:schemeClr val="bg1"/>
                          </a:solidFill>
                        </a:rPr>
                        <a:t>0</a:t>
                      </a:r>
                    </a:p>
                  </a:txBody>
                  <a:tcPr anchor="ctr"/>
                </a:tc>
                <a:tc>
                  <a:txBody>
                    <a:bodyPr/>
                    <a:lstStyle/>
                    <a:p>
                      <a:pPr algn="ctr"/>
                      <a:r>
                        <a:rPr lang="en-US" strike="sngStrike" dirty="0">
                          <a:solidFill>
                            <a:schemeClr val="bg1"/>
                          </a:solidFill>
                        </a:rPr>
                        <a:t>0</a:t>
                      </a:r>
                    </a:p>
                  </a:txBody>
                  <a:tcPr anchor="ctr"/>
                </a:tc>
                <a:tc>
                  <a:txBody>
                    <a:bodyPr/>
                    <a:lstStyle/>
                    <a:p>
                      <a:pPr algn="ctr"/>
                      <a:r>
                        <a:rPr lang="en-US" strike="sngStrike" dirty="0">
                          <a:solidFill>
                            <a:schemeClr val="bg1"/>
                          </a:solidFill>
                        </a:rPr>
                        <a:t>0</a:t>
                      </a:r>
                    </a:p>
                  </a:txBody>
                  <a:tcPr anchor="ctr"/>
                </a:tc>
                <a:tc>
                  <a:txBody>
                    <a:bodyPr/>
                    <a:lstStyle/>
                    <a:p>
                      <a:pPr algn="ctr"/>
                      <a:r>
                        <a:rPr lang="en-US" strike="sngStrike" dirty="0">
                          <a:solidFill>
                            <a:schemeClr val="bg1"/>
                          </a:solidFill>
                        </a:rPr>
                        <a:t>0</a:t>
                      </a:r>
                    </a:p>
                  </a:txBody>
                  <a:tcPr anchor="ctr"/>
                </a:tc>
                <a:extLst>
                  <a:ext uri="{0D108BD9-81ED-4DB2-BD59-A6C34878D82A}">
                    <a16:rowId xmlns:a16="http://schemas.microsoft.com/office/drawing/2014/main" val="10003"/>
                  </a:ext>
                </a:extLst>
              </a:tr>
            </a:tbl>
          </a:graphicData>
        </a:graphic>
      </p:graphicFrame>
      <p:sp>
        <p:nvSpPr>
          <p:cNvPr id="59" name="TextBox 58"/>
          <p:cNvSpPr txBox="1"/>
          <p:nvPr/>
        </p:nvSpPr>
        <p:spPr>
          <a:xfrm>
            <a:off x="140396" y="3606157"/>
            <a:ext cx="633412" cy="461665"/>
          </a:xfrm>
          <a:prstGeom prst="rect">
            <a:avLst/>
          </a:prstGeom>
          <a:noFill/>
        </p:spPr>
        <p:txBody>
          <a:bodyPr wrap="square" rtlCol="0">
            <a:spAutoFit/>
          </a:bodyPr>
          <a:lstStyle/>
          <a:p>
            <a:r>
              <a:rPr lang="en-US" sz="2400" dirty="0"/>
              <a:t>C =</a:t>
            </a:r>
          </a:p>
        </p:txBody>
      </p:sp>
      <p:sp>
        <p:nvSpPr>
          <p:cNvPr id="60" name="TextBox 59"/>
          <p:cNvSpPr txBox="1"/>
          <p:nvPr/>
        </p:nvSpPr>
        <p:spPr>
          <a:xfrm>
            <a:off x="4965526" y="3606157"/>
            <a:ext cx="633412" cy="461665"/>
          </a:xfrm>
          <a:prstGeom prst="rect">
            <a:avLst/>
          </a:prstGeom>
          <a:noFill/>
        </p:spPr>
        <p:txBody>
          <a:bodyPr wrap="square" rtlCol="0">
            <a:spAutoFit/>
          </a:bodyPr>
          <a:lstStyle/>
          <a:p>
            <a:r>
              <a:rPr lang="en-US" sz="2400" dirty="0"/>
              <a:t>R =</a:t>
            </a:r>
          </a:p>
        </p:txBody>
      </p:sp>
      <p:graphicFrame>
        <p:nvGraphicFramePr>
          <p:cNvPr id="61" name="Table 60"/>
          <p:cNvGraphicFramePr>
            <a:graphicFrameLocks noGrp="1"/>
          </p:cNvGraphicFramePr>
          <p:nvPr/>
        </p:nvGraphicFramePr>
        <p:xfrm>
          <a:off x="5605462" y="3253344"/>
          <a:ext cx="3200400" cy="2527696"/>
        </p:xfrm>
        <a:graphic>
          <a:graphicData uri="http://schemas.openxmlformats.org/drawingml/2006/table">
            <a:tbl>
              <a:tblPr firstRow="1" bandRow="1">
                <a:tableStyleId>{93296810-A885-4BE3-A3E7-6D5BEEA58F35}</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1006912">
                <a:tc>
                  <a:txBody>
                    <a:bodyPr/>
                    <a:lstStyle/>
                    <a:p>
                      <a:pPr algn="l"/>
                      <a:r>
                        <a:rPr lang="en-US" dirty="0"/>
                        <a:t>Process</a:t>
                      </a:r>
                    </a:p>
                  </a:txBody>
                  <a:tcPr vert="vert270" anchor="ctr"/>
                </a:tc>
                <a:tc>
                  <a:txBody>
                    <a:bodyPr/>
                    <a:lstStyle/>
                    <a:p>
                      <a:pPr algn="l"/>
                      <a:r>
                        <a:rPr lang="en-US" dirty="0"/>
                        <a:t>Tape Drives</a:t>
                      </a:r>
                    </a:p>
                  </a:txBody>
                  <a:tcPr vert="vert270" anchor="ctr"/>
                </a:tc>
                <a:tc>
                  <a:txBody>
                    <a:bodyPr/>
                    <a:lstStyle/>
                    <a:p>
                      <a:pPr marL="0" algn="l" defTabSz="914400" rtl="0" eaLnBrk="1" latinLnBrk="0" hangingPunct="1"/>
                      <a:r>
                        <a:rPr lang="en-US" sz="1800" kern="1200" dirty="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a:t>CD Roms</a:t>
                      </a:r>
                      <a:endParaRPr lang="en-US" sz="1800" b="1" kern="1200" dirty="0">
                        <a:solidFill>
                          <a:schemeClr val="lt1"/>
                        </a:solidFill>
                        <a:latin typeface="+mn-lt"/>
                        <a:ea typeface="+mn-ea"/>
                        <a:cs typeface="+mn-cs"/>
                      </a:endParaRPr>
                    </a:p>
                  </a:txBody>
                  <a:tcPr vert="vert270" anchor="ctr"/>
                </a:tc>
                <a:extLst>
                  <a:ext uri="{0D108BD9-81ED-4DB2-BD59-A6C34878D82A}">
                    <a16:rowId xmlns:a16="http://schemas.microsoft.com/office/drawing/2014/main" val="10000"/>
                  </a:ext>
                </a:extLst>
              </a:tr>
              <a:tr h="506928">
                <a:tc>
                  <a:txBody>
                    <a:bodyPr/>
                    <a:lstStyle/>
                    <a:p>
                      <a:pPr algn="ctr"/>
                      <a:r>
                        <a:rPr lang="en-US" dirty="0"/>
                        <a:t>P1</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001"/>
                  </a:ext>
                </a:extLst>
              </a:tr>
              <a:tr h="506928">
                <a:tc>
                  <a:txBody>
                    <a:bodyPr/>
                    <a:lstStyle/>
                    <a:p>
                      <a:pPr algn="ctr"/>
                      <a:r>
                        <a:rPr lang="en-US" dirty="0"/>
                        <a:t>P2</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0002"/>
                  </a:ext>
                </a:extLst>
              </a:tr>
              <a:tr h="506928">
                <a:tc>
                  <a:txBody>
                    <a:bodyPr/>
                    <a:lstStyle/>
                    <a:p>
                      <a:pPr algn="ctr"/>
                      <a:r>
                        <a:rPr lang="en-US" sz="1800" strike="sngStrike" kern="1200" dirty="0">
                          <a:solidFill>
                            <a:schemeClr val="bg1"/>
                          </a:solidFill>
                          <a:latin typeface="+mn-lt"/>
                          <a:ea typeface="+mn-ea"/>
                          <a:cs typeface="+mn-cs"/>
                        </a:rPr>
                        <a:t>P3</a:t>
                      </a:r>
                    </a:p>
                  </a:txBody>
                  <a:tcPr anchor="ctr"/>
                </a:tc>
                <a:tc>
                  <a:txBody>
                    <a:bodyPr/>
                    <a:lstStyle/>
                    <a:p>
                      <a:pPr algn="ctr"/>
                      <a:r>
                        <a:rPr lang="en-US" sz="1800" strike="sngStrike" kern="1200" dirty="0">
                          <a:solidFill>
                            <a:schemeClr val="bg1"/>
                          </a:solidFill>
                          <a:latin typeface="+mn-lt"/>
                          <a:ea typeface="+mn-ea"/>
                          <a:cs typeface="+mn-cs"/>
                        </a:rPr>
                        <a:t>2</a:t>
                      </a:r>
                    </a:p>
                  </a:txBody>
                  <a:tcPr anchor="ctr"/>
                </a:tc>
                <a:tc>
                  <a:txBody>
                    <a:bodyPr/>
                    <a:lstStyle/>
                    <a:p>
                      <a:pPr algn="ctr"/>
                      <a:r>
                        <a:rPr lang="en-US" sz="1800" strike="sngStrike" kern="1200" dirty="0">
                          <a:solidFill>
                            <a:schemeClr val="bg1"/>
                          </a:solidFill>
                          <a:latin typeface="+mn-lt"/>
                          <a:ea typeface="+mn-ea"/>
                          <a:cs typeface="+mn-cs"/>
                        </a:rPr>
                        <a:t>1</a:t>
                      </a:r>
                    </a:p>
                  </a:txBody>
                  <a:tcPr anchor="ctr"/>
                </a:tc>
                <a:tc>
                  <a:txBody>
                    <a:bodyPr/>
                    <a:lstStyle/>
                    <a:p>
                      <a:pPr algn="ctr"/>
                      <a:r>
                        <a:rPr lang="en-US" sz="1800" strike="sngStrike" kern="1200" dirty="0">
                          <a:solidFill>
                            <a:schemeClr val="bg1"/>
                          </a:solidFill>
                          <a:latin typeface="+mn-lt"/>
                          <a:ea typeface="+mn-ea"/>
                          <a:cs typeface="+mn-cs"/>
                        </a:rPr>
                        <a:t>0</a:t>
                      </a:r>
                    </a:p>
                  </a:txBody>
                  <a:tcPr anchor="ctr"/>
                </a:tc>
                <a:tc>
                  <a:txBody>
                    <a:bodyPr/>
                    <a:lstStyle/>
                    <a:p>
                      <a:pPr algn="ctr"/>
                      <a:r>
                        <a:rPr lang="en-US" sz="1800" strike="sngStrike" kern="1200" dirty="0">
                          <a:solidFill>
                            <a:schemeClr val="bg1"/>
                          </a:solidFill>
                          <a:latin typeface="+mn-lt"/>
                          <a:ea typeface="+mn-ea"/>
                          <a:cs typeface="+mn-cs"/>
                        </a:rPr>
                        <a:t>0</a:t>
                      </a:r>
                    </a:p>
                  </a:txBody>
                  <a:tcPr anchor="ctr"/>
                </a:tc>
                <a:extLst>
                  <a:ext uri="{0D108BD9-81ED-4DB2-BD59-A6C34878D82A}">
                    <a16:rowId xmlns:a16="http://schemas.microsoft.com/office/drawing/2014/main" val="10003"/>
                  </a:ext>
                </a:extLst>
              </a:tr>
            </a:tbl>
          </a:graphicData>
        </a:graphic>
      </p:graphicFrame>
      <p:sp>
        <p:nvSpPr>
          <p:cNvPr id="62" name="TextBox 61"/>
          <p:cNvSpPr txBox="1"/>
          <p:nvPr/>
        </p:nvSpPr>
        <p:spPr>
          <a:xfrm>
            <a:off x="1324705" y="2501900"/>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6196307" y="2500314"/>
            <a:ext cx="2514600" cy="646331"/>
          </a:xfrm>
          <a:prstGeom prst="rect">
            <a:avLst/>
          </a:prstGeom>
          <a:noFill/>
        </p:spPr>
        <p:txBody>
          <a:bodyPr wrap="square" rtlCol="0">
            <a:spAutoFit/>
          </a:bodyPr>
          <a:lstStyle/>
          <a:p>
            <a:r>
              <a:rPr lang="en-US" dirty="0"/>
              <a:t>no of resources that are available (free)</a:t>
            </a:r>
          </a:p>
        </p:txBody>
      </p:sp>
      <p:sp>
        <p:nvSpPr>
          <p:cNvPr id="64" name="TextBox 63"/>
          <p:cNvSpPr txBox="1"/>
          <p:nvPr/>
        </p:nvSpPr>
        <p:spPr>
          <a:xfrm>
            <a:off x="762000" y="5791200"/>
            <a:ext cx="3187700" cy="646331"/>
          </a:xfrm>
          <a:prstGeom prst="rect">
            <a:avLst/>
          </a:prstGeom>
          <a:noFill/>
        </p:spPr>
        <p:txBody>
          <a:bodyPr wrap="square" rtlCol="0">
            <a:spAutoFit/>
          </a:bodyPr>
          <a:lstStyle/>
          <a:p>
            <a:r>
              <a:rPr lang="en-US" dirty="0"/>
              <a:t>no of resources held by each process</a:t>
            </a:r>
          </a:p>
        </p:txBody>
      </p:sp>
      <p:sp>
        <p:nvSpPr>
          <p:cNvPr id="65" name="TextBox 64"/>
          <p:cNvSpPr txBox="1"/>
          <p:nvPr/>
        </p:nvSpPr>
        <p:spPr>
          <a:xfrm>
            <a:off x="5605462" y="5777705"/>
            <a:ext cx="3157536" cy="646331"/>
          </a:xfrm>
          <a:prstGeom prst="rect">
            <a:avLst/>
          </a:prstGeom>
          <a:noFill/>
        </p:spPr>
        <p:txBody>
          <a:bodyPr wrap="square" rtlCol="0">
            <a:spAutoFit/>
          </a:bodyPr>
          <a:lstStyle/>
          <a:p>
            <a:r>
              <a:rPr lang="en-US" dirty="0"/>
              <a:t>no of resources still needed by each process to proceed</a:t>
            </a:r>
          </a:p>
        </p:txBody>
      </p:sp>
      <p:sp>
        <p:nvSpPr>
          <p:cNvPr id="66" name="Rounded Rectangle 65"/>
          <p:cNvSpPr/>
          <p:nvPr/>
        </p:nvSpPr>
        <p:spPr>
          <a:xfrm>
            <a:off x="5618159" y="4283869"/>
            <a:ext cx="3173415"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7" name="Rounded Rectangle 66"/>
          <p:cNvSpPr/>
          <p:nvPr/>
        </p:nvSpPr>
        <p:spPr>
          <a:xfrm>
            <a:off x="5615940" y="4785913"/>
            <a:ext cx="3175634" cy="4754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9" name="Oval 68"/>
          <p:cNvSpPr/>
          <p:nvPr/>
        </p:nvSpPr>
        <p:spPr>
          <a:xfrm>
            <a:off x="8328102" y="4363496"/>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7686152" y="4866752"/>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Oval 70"/>
          <p:cNvSpPr/>
          <p:nvPr/>
        </p:nvSpPr>
        <p:spPr>
          <a:xfrm>
            <a:off x="8337396" y="4865649"/>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4" name="TextBox 73"/>
          <p:cNvSpPr txBox="1"/>
          <p:nvPr/>
        </p:nvSpPr>
        <p:spPr>
          <a:xfrm>
            <a:off x="703101" y="1367135"/>
            <a:ext cx="633412" cy="461665"/>
          </a:xfrm>
          <a:prstGeom prst="rect">
            <a:avLst/>
          </a:prstGeom>
          <a:noFill/>
        </p:spPr>
        <p:txBody>
          <a:bodyPr wrap="square" rtlCol="0">
            <a:spAutoFit/>
          </a:bodyPr>
          <a:lstStyle/>
          <a:p>
            <a:r>
              <a:rPr lang="en-US" sz="2400" dirty="0"/>
              <a:t>T =</a:t>
            </a:r>
          </a:p>
        </p:txBody>
      </p:sp>
      <p:sp>
        <p:nvSpPr>
          <p:cNvPr id="25" name="Left Brace 24"/>
          <p:cNvSpPr/>
          <p:nvPr/>
        </p:nvSpPr>
        <p:spPr>
          <a:xfrm>
            <a:off x="5286951" y="4293457"/>
            <a:ext cx="308573" cy="962548"/>
          </a:xfrm>
          <a:prstGeom prst="leftBrace">
            <a:avLst/>
          </a:prstGeom>
          <a:ln w="28575">
            <a:solidFill>
              <a:schemeClr val="accent6"/>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27" name="TextBox 26"/>
          <p:cNvSpPr txBox="1"/>
          <p:nvPr/>
        </p:nvSpPr>
        <p:spPr>
          <a:xfrm>
            <a:off x="3992467" y="4583017"/>
            <a:ext cx="1259242" cy="369332"/>
          </a:xfrm>
          <a:prstGeom prst="rect">
            <a:avLst/>
          </a:prstGeom>
          <a:noFill/>
        </p:spPr>
        <p:txBody>
          <a:bodyPr wrap="square" rtlCol="0">
            <a:spAutoFit/>
          </a:bodyPr>
          <a:lstStyle/>
          <a:p>
            <a:pPr algn="ctr"/>
            <a:r>
              <a:rPr lang="en-US" dirty="0"/>
              <a:t>DEADLOCK</a:t>
            </a:r>
            <a:endParaRPr lang="en-IN" dirty="0"/>
          </a:p>
        </p:txBody>
      </p:sp>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l="10714" t="8656" r="10714" b="9201"/>
          <a:stretch/>
        </p:blipFill>
        <p:spPr>
          <a:xfrm>
            <a:off x="4103102" y="4895844"/>
            <a:ext cx="1093686" cy="1143399"/>
          </a:xfrm>
          <a:prstGeom prst="rect">
            <a:avLst/>
          </a:prstGeom>
        </p:spPr>
      </p:pic>
    </p:spTree>
    <p:extLst>
      <p:ext uri="{BB962C8B-B14F-4D97-AF65-F5344CB8AC3E}">
        <p14:creationId xmlns:p14="http://schemas.microsoft.com/office/powerpoint/2010/main" val="104184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53" presetClass="entr" presetSubtype="16"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recovery</a:t>
            </a:r>
          </a:p>
        </p:txBody>
      </p:sp>
      <p:sp>
        <p:nvSpPr>
          <p:cNvPr id="3" name="Content Placeholder 2"/>
          <p:cNvSpPr>
            <a:spLocks noGrp="1"/>
          </p:cNvSpPr>
          <p:nvPr>
            <p:ph idx="1"/>
          </p:nvPr>
        </p:nvSpPr>
        <p:spPr>
          <a:xfrm>
            <a:off x="126127" y="863444"/>
            <a:ext cx="8629128" cy="3328727"/>
          </a:xfrm>
        </p:spPr>
        <p:txBody>
          <a:bodyPr/>
          <a:lstStyle/>
          <a:p>
            <a:pPr marL="457200" indent="-457200">
              <a:buFont typeface="+mj-lt"/>
              <a:buAutoNum type="arabicPeriod"/>
            </a:pPr>
            <a:r>
              <a:rPr lang="en-US" dirty="0"/>
              <a:t>Recovery through pre-emption</a:t>
            </a:r>
          </a:p>
          <a:p>
            <a:pPr lvl="1"/>
            <a:r>
              <a:rPr lang="en-US" dirty="0"/>
              <a:t>In this method </a:t>
            </a:r>
            <a:r>
              <a:rPr lang="en-US" b="1" dirty="0">
                <a:solidFill>
                  <a:schemeClr val="accent6"/>
                </a:solidFill>
              </a:rPr>
              <a:t>resources are temporarily taken away from its current owner and give it to another process</a:t>
            </a:r>
            <a:r>
              <a:rPr lang="en-US" dirty="0"/>
              <a:t>.</a:t>
            </a:r>
          </a:p>
          <a:p>
            <a:pPr lvl="1"/>
            <a:r>
              <a:rPr lang="en-US" dirty="0"/>
              <a:t>The ability to take a resource away from a process, have another process use it, and then give it back without the process noticing it is </a:t>
            </a:r>
            <a:r>
              <a:rPr lang="en-US" b="1" dirty="0">
                <a:solidFill>
                  <a:schemeClr val="accent6"/>
                </a:solidFill>
              </a:rPr>
              <a:t>highly dependent on the nature of the resource</a:t>
            </a:r>
            <a:r>
              <a:rPr lang="en-US" dirty="0"/>
              <a:t>.</a:t>
            </a:r>
          </a:p>
          <a:p>
            <a:pPr lvl="1"/>
            <a:r>
              <a:rPr lang="en-US" dirty="0"/>
              <a:t>Recovering this way is frequently </a:t>
            </a:r>
            <a:r>
              <a:rPr lang="en-US" b="1" dirty="0">
                <a:solidFill>
                  <a:schemeClr val="accent6"/>
                </a:solidFill>
              </a:rPr>
              <a:t>difficult or impossible</a:t>
            </a:r>
            <a:r>
              <a:rPr lang="en-US" dirty="0"/>
              <a:t>. </a:t>
            </a:r>
          </a:p>
        </p:txBody>
      </p:sp>
      <p:sp>
        <p:nvSpPr>
          <p:cNvPr id="51" name="Oval 50"/>
          <p:cNvSpPr/>
          <p:nvPr/>
        </p:nvSpPr>
        <p:spPr>
          <a:xfrm>
            <a:off x="10144606" y="863444"/>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52" name="Oval 51"/>
          <p:cNvSpPr/>
          <p:nvPr/>
        </p:nvSpPr>
        <p:spPr>
          <a:xfrm>
            <a:off x="10144606" y="2425544"/>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53" name="Rectangle 52"/>
          <p:cNvSpPr/>
          <p:nvPr/>
        </p:nvSpPr>
        <p:spPr>
          <a:xfrm>
            <a:off x="8996352" y="1701576"/>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R1</a:t>
            </a:r>
          </a:p>
        </p:txBody>
      </p:sp>
      <p:sp>
        <p:nvSpPr>
          <p:cNvPr id="54" name="Rectangle 53"/>
          <p:cNvSpPr/>
          <p:nvPr/>
        </p:nvSpPr>
        <p:spPr>
          <a:xfrm>
            <a:off x="11287606" y="1701576"/>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R2</a:t>
            </a:r>
          </a:p>
        </p:txBody>
      </p:sp>
      <p:cxnSp>
        <p:nvCxnSpPr>
          <p:cNvPr id="55" name="Curved Connector 54"/>
          <p:cNvCxnSpPr>
            <a:stCxn id="54" idx="2"/>
            <a:endCxn id="52" idx="6"/>
          </p:cNvCxnSpPr>
          <p:nvPr/>
        </p:nvCxnSpPr>
        <p:spPr>
          <a:xfrm rot="5400000">
            <a:off x="10951570" y="2070458"/>
            <a:ext cx="438218" cy="843455"/>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54" idx="0"/>
          </p:cNvCxnSpPr>
          <p:nvPr/>
        </p:nvCxnSpPr>
        <p:spPr>
          <a:xfrm rot="16200000" flipV="1">
            <a:off x="10905526" y="1014695"/>
            <a:ext cx="543006" cy="830755"/>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53" idx="0"/>
            <a:endCxn id="51" idx="2"/>
          </p:cNvCxnSpPr>
          <p:nvPr/>
        </p:nvCxnSpPr>
        <p:spPr>
          <a:xfrm rot="5400000" flipH="1" flipV="1">
            <a:off x="9446688" y="1003658"/>
            <a:ext cx="552382" cy="84345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p:cNvCxnSpPr>
            <a:cxnSpLocks/>
          </p:cNvCxnSpPr>
          <p:nvPr/>
        </p:nvCxnSpPr>
        <p:spPr>
          <a:xfrm>
            <a:off x="10748951" y="1149196"/>
            <a:ext cx="843455" cy="552382"/>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169335" y="1017382"/>
            <a:ext cx="566244" cy="307777"/>
          </a:xfrm>
          <a:prstGeom prst="rect">
            <a:avLst/>
          </a:prstGeom>
          <a:noFill/>
          <a:ln>
            <a:noFill/>
          </a:ln>
        </p:spPr>
        <p:txBody>
          <a:bodyPr wrap="square" rtlCol="0">
            <a:spAutoFit/>
          </a:bodyPr>
          <a:lstStyle/>
          <a:p>
            <a:pPr algn="r"/>
            <a:r>
              <a:rPr lang="en-US" sz="1400" dirty="0"/>
              <a:t>Hold</a:t>
            </a:r>
          </a:p>
        </p:txBody>
      </p:sp>
      <p:sp>
        <p:nvSpPr>
          <p:cNvPr id="60" name="TextBox 59"/>
          <p:cNvSpPr txBox="1"/>
          <p:nvPr/>
        </p:nvSpPr>
        <p:spPr>
          <a:xfrm>
            <a:off x="11049483" y="2593273"/>
            <a:ext cx="566244" cy="307777"/>
          </a:xfrm>
          <a:prstGeom prst="rect">
            <a:avLst/>
          </a:prstGeom>
          <a:noFill/>
          <a:ln>
            <a:noFill/>
          </a:ln>
        </p:spPr>
        <p:txBody>
          <a:bodyPr wrap="square" rtlCol="0">
            <a:spAutoFit/>
          </a:bodyPr>
          <a:lstStyle/>
          <a:p>
            <a:r>
              <a:rPr lang="en-US" sz="1400" dirty="0"/>
              <a:t>Hold</a:t>
            </a:r>
          </a:p>
        </p:txBody>
      </p:sp>
      <p:sp>
        <p:nvSpPr>
          <p:cNvPr id="62" name="TextBox 61"/>
          <p:cNvSpPr txBox="1"/>
          <p:nvPr/>
        </p:nvSpPr>
        <p:spPr>
          <a:xfrm>
            <a:off x="11053749" y="1004682"/>
            <a:ext cx="838199" cy="307777"/>
          </a:xfrm>
          <a:prstGeom prst="rect">
            <a:avLst/>
          </a:prstGeom>
          <a:noFill/>
          <a:ln>
            <a:noFill/>
          </a:ln>
        </p:spPr>
        <p:txBody>
          <a:bodyPr wrap="square" rtlCol="0">
            <a:spAutoFit/>
          </a:bodyPr>
          <a:lstStyle/>
          <a:p>
            <a:r>
              <a:rPr lang="en-US" sz="1400" dirty="0"/>
              <a:t>Request</a:t>
            </a:r>
          </a:p>
        </p:txBody>
      </p:sp>
    </p:spTree>
    <p:extLst>
      <p:ext uri="{BB962C8B-B14F-4D97-AF65-F5344CB8AC3E}">
        <p14:creationId xmlns:p14="http://schemas.microsoft.com/office/powerpoint/2010/main" val="425247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22" presetClass="entr" presetSubtype="2"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right)">
                                      <p:cBhvr>
                                        <p:cTn id="25" dur="500"/>
                                        <p:tgtEl>
                                          <p:spTgt spid="55"/>
                                        </p:tgtEl>
                                      </p:cBhvr>
                                    </p:animEffect>
                                  </p:childTnLst>
                                </p:cTn>
                              </p:par>
                              <p:par>
                                <p:cTn id="26" presetID="22" presetClass="entr" presetSubtype="8" fill="hold"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55"/>
                                        </p:tgtEl>
                                      </p:cBhvr>
                                    </p:animEffect>
                                    <p:set>
                                      <p:cBhvr>
                                        <p:cTn id="44" dur="1" fill="hold">
                                          <p:stCondLst>
                                            <p:cond delay="499"/>
                                          </p:stCondLst>
                                        </p:cTn>
                                        <p:tgtEl>
                                          <p:spTgt spid="55"/>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58"/>
                                        </p:tgtEl>
                                      </p:cBhvr>
                                    </p:animEffect>
                                    <p:set>
                                      <p:cBhvr>
                                        <p:cTn id="47" dur="1" fill="hold">
                                          <p:stCondLst>
                                            <p:cond delay="499"/>
                                          </p:stCondLst>
                                        </p:cTn>
                                        <p:tgtEl>
                                          <p:spTgt spid="58"/>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60"/>
                                        </p:tgtEl>
                                      </p:cBhvr>
                                    </p:animEffect>
                                    <p:set>
                                      <p:cBhvr>
                                        <p:cTn id="50" dur="1" fill="hold">
                                          <p:stCondLst>
                                            <p:cond delay="499"/>
                                          </p:stCondLst>
                                        </p:cTn>
                                        <p:tgtEl>
                                          <p:spTgt spid="60"/>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62"/>
                                        </p:tgtEl>
                                      </p:cBhvr>
                                    </p:animEffect>
                                    <p:set>
                                      <p:cBhvr>
                                        <p:cTn id="53" dur="1" fill="hold">
                                          <p:stCondLst>
                                            <p:cond delay="499"/>
                                          </p:stCondLst>
                                        </p:cTn>
                                        <p:tgtEl>
                                          <p:spTgt spid="6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right)">
                                      <p:cBhvr>
                                        <p:cTn id="58" dur="500"/>
                                        <p:tgtEl>
                                          <p:spTgt spid="5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animEffect transition="in" filter="fade">
                                      <p:cBhvr>
                                        <p:cTn id="63" dur="500"/>
                                        <p:tgtEl>
                                          <p:spTgt spid="3">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9" grpId="0"/>
      <p:bldP spid="60" grpId="0"/>
      <p:bldP spid="60" grpId="1"/>
      <p:bldP spid="62" grpId="0"/>
      <p:bldP spid="6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recovery</a:t>
            </a:r>
          </a:p>
        </p:txBody>
      </p:sp>
      <p:cxnSp>
        <p:nvCxnSpPr>
          <p:cNvPr id="64" name="Straight Connector 63"/>
          <p:cNvCxnSpPr/>
          <p:nvPr/>
        </p:nvCxnSpPr>
        <p:spPr>
          <a:xfrm>
            <a:off x="2255439" y="4547084"/>
            <a:ext cx="55778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931839" y="4318484"/>
            <a:ext cx="0" cy="147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455839" y="4318484"/>
            <a:ext cx="0" cy="147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2245540" y="4002701"/>
            <a:ext cx="540000" cy="54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68" name="Rectangle 67"/>
          <p:cNvSpPr/>
          <p:nvPr/>
        </p:nvSpPr>
        <p:spPr>
          <a:xfrm>
            <a:off x="3229997" y="5815633"/>
            <a:ext cx="1403684" cy="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a:t>
            </a:r>
          </a:p>
          <a:p>
            <a:pPr algn="ctr"/>
            <a:r>
              <a:rPr lang="en-US" dirty="0">
                <a:solidFill>
                  <a:schemeClr val="tx1"/>
                </a:solidFill>
              </a:rPr>
              <a:t>Checkpoints</a:t>
            </a:r>
            <a:endParaRPr lang="en-IN" dirty="0">
              <a:solidFill>
                <a:schemeClr val="tx1"/>
              </a:solidFill>
            </a:endParaRPr>
          </a:p>
        </p:txBody>
      </p:sp>
      <p:sp>
        <p:nvSpPr>
          <p:cNvPr id="69" name="Rectangle 68"/>
          <p:cNvSpPr/>
          <p:nvPr/>
        </p:nvSpPr>
        <p:spPr>
          <a:xfrm>
            <a:off x="4753997" y="5815633"/>
            <a:ext cx="1403684" cy="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Second</a:t>
            </a:r>
          </a:p>
          <a:p>
            <a:pPr algn="ctr"/>
            <a:r>
              <a:rPr lang="en-US" dirty="0">
                <a:solidFill>
                  <a:schemeClr val="tx1"/>
                </a:solidFill>
              </a:rPr>
              <a:t>Checkpoints</a:t>
            </a:r>
            <a:endParaRPr lang="en-IN" dirty="0">
              <a:solidFill>
                <a:schemeClr val="tx1"/>
              </a:solidFill>
            </a:endParaRPr>
          </a:p>
        </p:txBody>
      </p:sp>
      <p:sp>
        <p:nvSpPr>
          <p:cNvPr id="70" name="Oval 69"/>
          <p:cNvSpPr/>
          <p:nvPr/>
        </p:nvSpPr>
        <p:spPr>
          <a:xfrm>
            <a:off x="3658974" y="3991718"/>
            <a:ext cx="540000" cy="54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71" name="Oval 70"/>
          <p:cNvSpPr/>
          <p:nvPr/>
        </p:nvSpPr>
        <p:spPr>
          <a:xfrm>
            <a:off x="5185839" y="4003522"/>
            <a:ext cx="540000" cy="54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72" name="TextBox 71"/>
          <p:cNvSpPr txBox="1"/>
          <p:nvPr/>
        </p:nvSpPr>
        <p:spPr>
          <a:xfrm>
            <a:off x="3667838" y="4619585"/>
            <a:ext cx="533400" cy="369332"/>
          </a:xfrm>
          <a:prstGeom prst="rect">
            <a:avLst/>
          </a:prstGeom>
          <a:solidFill>
            <a:schemeClr val="accent6">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F1</a:t>
            </a:r>
            <a:endParaRPr lang="en-IN" dirty="0"/>
          </a:p>
        </p:txBody>
      </p:sp>
      <p:sp>
        <p:nvSpPr>
          <p:cNvPr id="73" name="TextBox 72"/>
          <p:cNvSpPr txBox="1"/>
          <p:nvPr/>
        </p:nvSpPr>
        <p:spPr>
          <a:xfrm>
            <a:off x="5191029" y="4619585"/>
            <a:ext cx="533400" cy="369332"/>
          </a:xfrm>
          <a:prstGeom prst="rect">
            <a:avLst/>
          </a:prstGeom>
          <a:solidFill>
            <a:schemeClr val="accent6">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F2</a:t>
            </a:r>
            <a:endParaRPr lang="en-IN" dirty="0"/>
          </a:p>
        </p:txBody>
      </p:sp>
      <p:sp>
        <p:nvSpPr>
          <p:cNvPr id="74" name="Flowchart: Magnetic Disk 73"/>
          <p:cNvSpPr/>
          <p:nvPr/>
        </p:nvSpPr>
        <p:spPr>
          <a:xfrm>
            <a:off x="6903639" y="4765752"/>
            <a:ext cx="609600" cy="508532"/>
          </a:xfrm>
          <a:prstGeom prst="flowChartMagneticDisk">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endParaRPr lang="en-IN" dirty="0"/>
          </a:p>
        </p:txBody>
      </p:sp>
      <p:cxnSp>
        <p:nvCxnSpPr>
          <p:cNvPr id="75" name="Straight Arrow Connector 74"/>
          <p:cNvCxnSpPr>
            <a:stCxn id="74" idx="1"/>
          </p:cNvCxnSpPr>
          <p:nvPr/>
        </p:nvCxnSpPr>
        <p:spPr>
          <a:xfrm flipV="1">
            <a:off x="7208439" y="4553684"/>
            <a:ext cx="0" cy="212068"/>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950889" y="5648684"/>
            <a:ext cx="540000" cy="54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sp>
        <p:nvSpPr>
          <p:cNvPr id="77" name="Flowchart: Magnetic Disk 76"/>
          <p:cNvSpPr/>
          <p:nvPr/>
        </p:nvSpPr>
        <p:spPr>
          <a:xfrm>
            <a:off x="4389039" y="4765752"/>
            <a:ext cx="609600" cy="508532"/>
          </a:xfrm>
          <a:prstGeom prst="flowChartMagneticDisk">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endParaRPr lang="en-IN" dirty="0"/>
          </a:p>
        </p:txBody>
      </p:sp>
      <p:cxnSp>
        <p:nvCxnSpPr>
          <p:cNvPr id="78" name="Straight Arrow Connector 77"/>
          <p:cNvCxnSpPr>
            <a:stCxn id="77" idx="1"/>
          </p:cNvCxnSpPr>
          <p:nvPr/>
        </p:nvCxnSpPr>
        <p:spPr>
          <a:xfrm flipV="1">
            <a:off x="4693839" y="4248884"/>
            <a:ext cx="0" cy="516868"/>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7208826" y="5281123"/>
            <a:ext cx="6350" cy="37440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3566881" y="3765249"/>
            <a:ext cx="745524" cy="208794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1" name="Straight Arrow Connector 80"/>
          <p:cNvCxnSpPr/>
          <p:nvPr/>
        </p:nvCxnSpPr>
        <p:spPr>
          <a:xfrm>
            <a:off x="7205776" y="5281123"/>
            <a:ext cx="12450" cy="37440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3658974" y="4002701"/>
            <a:ext cx="540000" cy="54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83" name="Content Placeholder 2"/>
          <p:cNvSpPr txBox="1">
            <a:spLocks/>
          </p:cNvSpPr>
          <p:nvPr/>
        </p:nvSpPr>
        <p:spPr>
          <a:xfrm>
            <a:off x="380551" y="504628"/>
            <a:ext cx="11687103" cy="315409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endParaRPr lang="en-US" sz="1800" dirty="0"/>
          </a:p>
          <a:p>
            <a:pPr marL="457200" indent="-457200">
              <a:buFont typeface="+mj-lt"/>
              <a:buAutoNum type="arabicPeriod" startAt="2"/>
            </a:pPr>
            <a:r>
              <a:rPr lang="en-US" dirty="0"/>
              <a:t>Recovery through rollback</a:t>
            </a:r>
          </a:p>
          <a:p>
            <a:pPr lvl="1"/>
            <a:r>
              <a:rPr lang="en-US" sz="2200" dirty="0"/>
              <a:t>As the operating system keeps a record of the process state and it can easily make a process roll back to its previous state due to which deadlock situation can be easily eliminate.</a:t>
            </a:r>
          </a:p>
          <a:p>
            <a:pPr lvl="1"/>
            <a:r>
              <a:rPr lang="en-US" sz="2200" b="1" dirty="0">
                <a:solidFill>
                  <a:schemeClr val="accent6"/>
                </a:solidFill>
              </a:rPr>
              <a:t>PCB (Process Control Block) </a:t>
            </a:r>
            <a:r>
              <a:rPr lang="en-US" sz="2200" dirty="0"/>
              <a:t>and </a:t>
            </a:r>
            <a:r>
              <a:rPr lang="en-US" sz="2200" b="1" dirty="0">
                <a:solidFill>
                  <a:schemeClr val="accent6"/>
                </a:solidFill>
              </a:rPr>
              <a:t>resource state</a:t>
            </a:r>
            <a:r>
              <a:rPr lang="en-US" sz="2200" dirty="0"/>
              <a:t> are </a:t>
            </a:r>
            <a:r>
              <a:rPr lang="en-US" sz="2200" b="1" dirty="0">
                <a:solidFill>
                  <a:schemeClr val="accent6"/>
                </a:solidFill>
              </a:rPr>
              <a:t>periodically saved </a:t>
            </a:r>
            <a:r>
              <a:rPr lang="en-US" sz="2200" dirty="0"/>
              <a:t>at “</a:t>
            </a:r>
            <a:r>
              <a:rPr lang="en-US" sz="2200" b="1" dirty="0">
                <a:solidFill>
                  <a:schemeClr val="accent6"/>
                </a:solidFill>
              </a:rPr>
              <a:t>checkpoint</a:t>
            </a:r>
            <a:r>
              <a:rPr lang="en-US" sz="2200" dirty="0"/>
              <a:t>”.</a:t>
            </a:r>
          </a:p>
          <a:p>
            <a:pPr lvl="1"/>
            <a:r>
              <a:rPr lang="en-US" sz="2200" dirty="0"/>
              <a:t>When </a:t>
            </a:r>
            <a:r>
              <a:rPr lang="en-US" sz="2200" b="1" dirty="0">
                <a:solidFill>
                  <a:schemeClr val="accent6"/>
                </a:solidFill>
              </a:rPr>
              <a:t>deadlock is detected</a:t>
            </a:r>
            <a:r>
              <a:rPr lang="en-US" sz="2200" dirty="0"/>
              <a:t>, </a:t>
            </a:r>
            <a:r>
              <a:rPr lang="en-US" sz="2200" b="1" dirty="0">
                <a:solidFill>
                  <a:schemeClr val="accent6"/>
                </a:solidFill>
              </a:rPr>
              <a:t>rollback the preempted process up to the previous safe state</a:t>
            </a:r>
            <a:r>
              <a:rPr lang="en-US" sz="2200" dirty="0"/>
              <a:t> before it acquired that resource.</a:t>
            </a:r>
          </a:p>
          <a:p>
            <a:pPr lvl="1"/>
            <a:r>
              <a:rPr lang="en-US" sz="2200" b="1" dirty="0">
                <a:solidFill>
                  <a:schemeClr val="accent6"/>
                </a:solidFill>
              </a:rPr>
              <a:t>Discard the resource </a:t>
            </a:r>
            <a:r>
              <a:rPr lang="en-US" sz="2200" dirty="0"/>
              <a:t>manipulation that occurred after that checkpoint.</a:t>
            </a:r>
          </a:p>
          <a:p>
            <a:pPr lvl="1"/>
            <a:r>
              <a:rPr lang="en-US" sz="2200" b="1" dirty="0">
                <a:solidFill>
                  <a:schemeClr val="accent6"/>
                </a:solidFill>
              </a:rPr>
              <a:t>Start the process after it is determined </a:t>
            </a:r>
            <a:r>
              <a:rPr lang="en-US" sz="2200" dirty="0"/>
              <a:t>it can run again.</a:t>
            </a:r>
          </a:p>
        </p:txBody>
      </p:sp>
    </p:spTree>
    <p:extLst>
      <p:ext uri="{BB962C8B-B14F-4D97-AF65-F5344CB8AC3E}">
        <p14:creationId xmlns:p14="http://schemas.microsoft.com/office/powerpoint/2010/main" val="241829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xEl>
                                              <p:pRg st="1" end="1"/>
                                            </p:txEl>
                                          </p:spTgt>
                                        </p:tgtEl>
                                        <p:attrNameLst>
                                          <p:attrName>style.visibility</p:attrName>
                                        </p:attrNameLst>
                                      </p:cBhvr>
                                      <p:to>
                                        <p:strVal val="visible"/>
                                      </p:to>
                                    </p:set>
                                    <p:animEffect transition="in" filter="fade">
                                      <p:cBhvr>
                                        <p:cTn id="7" dur="500"/>
                                        <p:tgtEl>
                                          <p:spTgt spid="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xEl>
                                              <p:pRg st="2" end="2"/>
                                            </p:txEl>
                                          </p:spTgt>
                                        </p:tgtEl>
                                        <p:attrNameLst>
                                          <p:attrName>style.visibility</p:attrName>
                                        </p:attrNameLst>
                                      </p:cBhvr>
                                      <p:to>
                                        <p:strVal val="visible"/>
                                      </p:to>
                                    </p:set>
                                    <p:animEffect transition="in" filter="fade">
                                      <p:cBhvr>
                                        <p:cTn id="12" dur="500"/>
                                        <p:tgtEl>
                                          <p:spTgt spid="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
                                            <p:txEl>
                                              <p:pRg st="3" end="3"/>
                                            </p:txEl>
                                          </p:spTgt>
                                        </p:tgtEl>
                                        <p:attrNameLst>
                                          <p:attrName>style.visibility</p:attrName>
                                        </p:attrNameLst>
                                      </p:cBhvr>
                                      <p:to>
                                        <p:strVal val="visible"/>
                                      </p:to>
                                    </p:set>
                                    <p:animEffect transition="in" filter="fade">
                                      <p:cBhvr>
                                        <p:cTn id="17" dur="500"/>
                                        <p:tgtEl>
                                          <p:spTgt spid="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63" presetClass="path" presetSubtype="0" accel="50000" decel="50000" fill="hold" grpId="1" nodeType="clickEffect">
                                  <p:stCondLst>
                                    <p:cond delay="0"/>
                                  </p:stCondLst>
                                  <p:childTnLst>
                                    <p:animMotion origin="layout" path="M 4.16667E-6 4.81481E-6 L 0.11588 -0.00163 " pathEditMode="relative" rAng="0" ptsTypes="AA">
                                      <p:cBhvr>
                                        <p:cTn id="39" dur="2000" fill="hold"/>
                                        <p:tgtEl>
                                          <p:spTgt spid="67"/>
                                        </p:tgtEl>
                                        <p:attrNameLst>
                                          <p:attrName>ppt_x</p:attrName>
                                          <p:attrName>ppt_y</p:attrName>
                                        </p:attrNameLst>
                                      </p:cBhvr>
                                      <p:rCtr x="5807" y="-93"/>
                                    </p:animMotion>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63" presetClass="path" presetSubtype="0" accel="50000" decel="50000" fill="hold" grpId="1" nodeType="clickEffect">
                                  <p:stCondLst>
                                    <p:cond delay="0"/>
                                  </p:stCondLst>
                                  <p:childTnLst>
                                    <p:animMotion origin="layout" path="M -1.25E-6 -4.81481E-6 L 0.12526 0.00185 " pathEditMode="relative" rAng="0" ptsTypes="AA">
                                      <p:cBhvr>
                                        <p:cTn id="49" dur="2000" fill="hold"/>
                                        <p:tgtEl>
                                          <p:spTgt spid="70"/>
                                        </p:tgtEl>
                                        <p:attrNameLst>
                                          <p:attrName>ppt_x</p:attrName>
                                          <p:attrName>ppt_y</p:attrName>
                                        </p:attrNameLst>
                                      </p:cBhvr>
                                      <p:rCtr x="6263" y="-46"/>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7"/>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7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63" presetClass="path" presetSubtype="0" accel="50000" decel="50000" fill="hold" grpId="1" nodeType="clickEffect">
                                  <p:stCondLst>
                                    <p:cond delay="0"/>
                                  </p:stCondLst>
                                  <p:childTnLst>
                                    <p:animMotion origin="layout" path="M -1.66667E-6 3.33333E-6 L 0.14349 0.00092 " pathEditMode="relative" rAng="0" ptsTypes="AA">
                                      <p:cBhvr>
                                        <p:cTn id="67" dur="2000" fill="hold"/>
                                        <p:tgtEl>
                                          <p:spTgt spid="71"/>
                                        </p:tgtEl>
                                        <p:attrNameLst>
                                          <p:attrName>ppt_x</p:attrName>
                                          <p:attrName>ppt_y</p:attrName>
                                        </p:attrNameLst>
                                      </p:cBhvr>
                                      <p:rCtr x="7174" y="46"/>
                                    </p:animMotion>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77"/>
                                        </p:tgtEl>
                                      </p:cBhvr>
                                    </p:animEffect>
                                    <p:set>
                                      <p:cBhvr>
                                        <p:cTn id="72" dur="1" fill="hold">
                                          <p:stCondLst>
                                            <p:cond delay="499"/>
                                          </p:stCondLst>
                                        </p:cTn>
                                        <p:tgtEl>
                                          <p:spTgt spid="77"/>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78"/>
                                        </p:tgtEl>
                                      </p:cBhvr>
                                    </p:animEffect>
                                    <p:set>
                                      <p:cBhvr>
                                        <p:cTn id="75" dur="1" fill="hold">
                                          <p:stCondLst>
                                            <p:cond delay="499"/>
                                          </p:stCondLst>
                                        </p:cTn>
                                        <p:tgtEl>
                                          <p:spTgt spid="7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74"/>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7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76"/>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7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83">
                                            <p:txEl>
                                              <p:pRg st="4" end="4"/>
                                            </p:txEl>
                                          </p:spTgt>
                                        </p:tgtEl>
                                        <p:attrNameLst>
                                          <p:attrName>style.visibility</p:attrName>
                                        </p:attrNameLst>
                                      </p:cBhvr>
                                      <p:to>
                                        <p:strVal val="visible"/>
                                      </p:to>
                                    </p:set>
                                    <p:animEffect transition="in" filter="fade">
                                      <p:cBhvr>
                                        <p:cTn id="92" dur="500"/>
                                        <p:tgtEl>
                                          <p:spTgt spid="83">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3">
                                            <p:txEl>
                                              <p:pRg st="5" end="5"/>
                                            </p:txEl>
                                          </p:spTgt>
                                        </p:tgtEl>
                                        <p:attrNameLst>
                                          <p:attrName>style.visibility</p:attrName>
                                        </p:attrNameLst>
                                      </p:cBhvr>
                                      <p:to>
                                        <p:strVal val="visible"/>
                                      </p:to>
                                    </p:set>
                                    <p:animEffect transition="in" filter="fade">
                                      <p:cBhvr>
                                        <p:cTn id="97" dur="500"/>
                                        <p:tgtEl>
                                          <p:spTgt spid="83">
                                            <p:txEl>
                                              <p:pRg st="5" end="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75"/>
                                        </p:tgtEl>
                                      </p:cBhvr>
                                    </p:animEffect>
                                    <p:set>
                                      <p:cBhvr>
                                        <p:cTn id="102" dur="1" fill="hold">
                                          <p:stCondLst>
                                            <p:cond delay="499"/>
                                          </p:stCondLst>
                                        </p:cTn>
                                        <p:tgtEl>
                                          <p:spTgt spid="75"/>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79"/>
                                        </p:tgtEl>
                                      </p:cBhvr>
                                    </p:animEffect>
                                    <p:set>
                                      <p:cBhvr>
                                        <p:cTn id="105" dur="1" fill="hold">
                                          <p:stCondLst>
                                            <p:cond delay="499"/>
                                          </p:stCondLst>
                                        </p:cTn>
                                        <p:tgtEl>
                                          <p:spTgt spid="79"/>
                                        </p:tgtEl>
                                        <p:attrNameLst>
                                          <p:attrName>style.visibility</p:attrName>
                                        </p:attrNameLst>
                                      </p:cBhvr>
                                      <p:to>
                                        <p:strVal val="hidden"/>
                                      </p:to>
                                    </p:set>
                                  </p:childTnLst>
                                </p:cTn>
                              </p:par>
                              <p:par>
                                <p:cTn id="106" presetID="1" presetClass="entr" presetSubtype="0" fill="hold" nodeType="withEffect">
                                  <p:stCondLst>
                                    <p:cond delay="0"/>
                                  </p:stCondLst>
                                  <p:childTnLst>
                                    <p:set>
                                      <p:cBhvr>
                                        <p:cTn id="107" dur="1" fill="hold">
                                          <p:stCondLst>
                                            <p:cond delay="0"/>
                                          </p:stCondLst>
                                        </p:cTn>
                                        <p:tgtEl>
                                          <p:spTgt spid="8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2" nodeType="clickEffect">
                                  <p:stCondLst>
                                    <p:cond delay="0"/>
                                  </p:stCondLst>
                                  <p:childTnLst>
                                    <p:animEffect transition="out" filter="fade">
                                      <p:cBhvr>
                                        <p:cTn id="111" dur="500"/>
                                        <p:tgtEl>
                                          <p:spTgt spid="67"/>
                                        </p:tgtEl>
                                      </p:cBhvr>
                                    </p:animEffect>
                                    <p:set>
                                      <p:cBhvr>
                                        <p:cTn id="112" dur="1" fill="hold">
                                          <p:stCondLst>
                                            <p:cond delay="499"/>
                                          </p:stCondLst>
                                        </p:cTn>
                                        <p:tgtEl>
                                          <p:spTgt spid="67"/>
                                        </p:tgtEl>
                                        <p:attrNameLst>
                                          <p:attrName>style.visibility</p:attrName>
                                        </p:attrNameLst>
                                      </p:cBhvr>
                                      <p:to>
                                        <p:strVal val="hidden"/>
                                      </p:to>
                                    </p:set>
                                  </p:childTnLst>
                                </p:cTn>
                              </p:par>
                              <p:par>
                                <p:cTn id="113" presetID="10" presetClass="exit" presetSubtype="0" fill="hold" grpId="2" nodeType="withEffect">
                                  <p:stCondLst>
                                    <p:cond delay="0"/>
                                  </p:stCondLst>
                                  <p:childTnLst>
                                    <p:animEffect transition="out" filter="fade">
                                      <p:cBhvr>
                                        <p:cTn id="114" dur="500"/>
                                        <p:tgtEl>
                                          <p:spTgt spid="70"/>
                                        </p:tgtEl>
                                      </p:cBhvr>
                                    </p:animEffect>
                                    <p:set>
                                      <p:cBhvr>
                                        <p:cTn id="115" dur="1" fill="hold">
                                          <p:stCondLst>
                                            <p:cond delay="499"/>
                                          </p:stCondLst>
                                        </p:cTn>
                                        <p:tgtEl>
                                          <p:spTgt spid="70"/>
                                        </p:tgtEl>
                                        <p:attrNameLst>
                                          <p:attrName>style.visibility</p:attrName>
                                        </p:attrNameLst>
                                      </p:cBhvr>
                                      <p:to>
                                        <p:strVal val="hidden"/>
                                      </p:to>
                                    </p:set>
                                  </p:childTnLst>
                                </p:cTn>
                              </p:par>
                              <p:par>
                                <p:cTn id="116" presetID="10" presetClass="exit" presetSubtype="0" fill="hold" grpId="2" nodeType="withEffect">
                                  <p:stCondLst>
                                    <p:cond delay="0"/>
                                  </p:stCondLst>
                                  <p:childTnLst>
                                    <p:animEffect transition="out" filter="fade">
                                      <p:cBhvr>
                                        <p:cTn id="117" dur="500"/>
                                        <p:tgtEl>
                                          <p:spTgt spid="71"/>
                                        </p:tgtEl>
                                      </p:cBhvr>
                                    </p:animEffect>
                                    <p:set>
                                      <p:cBhvr>
                                        <p:cTn id="118" dur="1" fill="hold">
                                          <p:stCondLst>
                                            <p:cond delay="499"/>
                                          </p:stCondLst>
                                        </p:cTn>
                                        <p:tgtEl>
                                          <p:spTgt spid="7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8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83">
                                            <p:txEl>
                                              <p:pRg st="6" end="6"/>
                                            </p:txEl>
                                          </p:spTgt>
                                        </p:tgtEl>
                                        <p:attrNameLst>
                                          <p:attrName>style.visibility</p:attrName>
                                        </p:attrNameLst>
                                      </p:cBhvr>
                                      <p:to>
                                        <p:strVal val="visible"/>
                                      </p:to>
                                    </p:set>
                                    <p:animEffect transition="in" filter="fade">
                                      <p:cBhvr>
                                        <p:cTn id="129" dur="500"/>
                                        <p:tgtEl>
                                          <p:spTgt spid="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7" grpId="2" animBg="1"/>
      <p:bldP spid="68" grpId="0"/>
      <p:bldP spid="69" grpId="0"/>
      <p:bldP spid="70" grpId="0" animBg="1"/>
      <p:bldP spid="70" grpId="1" animBg="1"/>
      <p:bldP spid="70" grpId="2" animBg="1"/>
      <p:bldP spid="71" grpId="0" animBg="1"/>
      <p:bldP spid="71" grpId="1" animBg="1"/>
      <p:bldP spid="71" grpId="2" animBg="1"/>
      <p:bldP spid="72" grpId="0" animBg="1"/>
      <p:bldP spid="73" grpId="0" animBg="1"/>
      <p:bldP spid="74" grpId="0" animBg="1"/>
      <p:bldP spid="76" grpId="0" animBg="1"/>
      <p:bldP spid="77" grpId="0" animBg="1"/>
      <p:bldP spid="77" grpId="1" animBg="1"/>
      <p:bldP spid="80" grpId="0" animBg="1"/>
      <p:bldP spid="8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recovery</a:t>
            </a:r>
          </a:p>
        </p:txBody>
      </p:sp>
      <p:sp>
        <p:nvSpPr>
          <p:cNvPr id="3" name="Content Placeholder 2"/>
          <p:cNvSpPr>
            <a:spLocks noGrp="1"/>
          </p:cNvSpPr>
          <p:nvPr>
            <p:ph idx="1"/>
          </p:nvPr>
        </p:nvSpPr>
        <p:spPr>
          <a:xfrm>
            <a:off x="126126" y="863444"/>
            <a:ext cx="6652045" cy="3287641"/>
          </a:xfrm>
        </p:spPr>
        <p:txBody>
          <a:bodyPr/>
          <a:lstStyle/>
          <a:p>
            <a:pPr marL="457200" indent="-457200">
              <a:buFont typeface="+mj-lt"/>
              <a:buAutoNum type="arabicPeriod" startAt="3"/>
            </a:pPr>
            <a:r>
              <a:rPr lang="en-US" dirty="0"/>
              <a:t>Recovery through killing processes</a:t>
            </a:r>
          </a:p>
          <a:p>
            <a:pPr lvl="1"/>
            <a:r>
              <a:rPr lang="en-US" dirty="0"/>
              <a:t>The simplest way to break a deadlock is </a:t>
            </a:r>
            <a:r>
              <a:rPr lang="en-US" b="1" dirty="0">
                <a:solidFill>
                  <a:schemeClr val="accent6"/>
                </a:solidFill>
              </a:rPr>
              <a:t>to kill one or more processes</a:t>
            </a:r>
            <a:r>
              <a:rPr lang="en-US" dirty="0"/>
              <a:t>.</a:t>
            </a:r>
          </a:p>
          <a:p>
            <a:pPr lvl="1"/>
            <a:r>
              <a:rPr lang="en-US" dirty="0"/>
              <a:t>Kill all the process involved in deadlock</a:t>
            </a:r>
          </a:p>
          <a:p>
            <a:pPr lvl="1"/>
            <a:r>
              <a:rPr lang="en-US" dirty="0"/>
              <a:t>Kill process one by one. </a:t>
            </a:r>
          </a:p>
          <a:p>
            <a:pPr lvl="1"/>
            <a:r>
              <a:rPr lang="en-US" dirty="0"/>
              <a:t>After killing each process check for deadlock</a:t>
            </a:r>
          </a:p>
          <a:p>
            <a:pPr lvl="2"/>
            <a:r>
              <a:rPr lang="en-US" dirty="0"/>
              <a:t>If </a:t>
            </a:r>
            <a:r>
              <a:rPr lang="en-US" dirty="0">
                <a:solidFill>
                  <a:schemeClr val="accent6"/>
                </a:solidFill>
              </a:rPr>
              <a:t>deadlock recovered then stop killing more process</a:t>
            </a:r>
          </a:p>
          <a:p>
            <a:pPr lvl="2"/>
            <a:r>
              <a:rPr lang="en-US" dirty="0">
                <a:solidFill>
                  <a:schemeClr val="accent6"/>
                </a:solidFill>
              </a:rPr>
              <a:t>Otherwise kill another process</a:t>
            </a:r>
          </a:p>
          <a:p>
            <a:pPr lvl="1"/>
            <a:endParaRPr lang="en-US" dirty="0"/>
          </a:p>
        </p:txBody>
      </p:sp>
      <p:sp>
        <p:nvSpPr>
          <p:cNvPr id="36" name="Oval 35"/>
          <p:cNvSpPr/>
          <p:nvPr/>
        </p:nvSpPr>
        <p:spPr>
          <a:xfrm>
            <a:off x="9622092" y="863444"/>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37" name="Oval 36"/>
          <p:cNvSpPr/>
          <p:nvPr/>
        </p:nvSpPr>
        <p:spPr>
          <a:xfrm>
            <a:off x="10770346" y="2678609"/>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38" name="Rectangle 37"/>
          <p:cNvSpPr/>
          <p:nvPr/>
        </p:nvSpPr>
        <p:spPr>
          <a:xfrm>
            <a:off x="8320343" y="1552030"/>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R1</a:t>
            </a:r>
          </a:p>
        </p:txBody>
      </p:sp>
      <p:sp>
        <p:nvSpPr>
          <p:cNvPr id="39" name="Rectangle 38"/>
          <p:cNvSpPr/>
          <p:nvPr/>
        </p:nvSpPr>
        <p:spPr>
          <a:xfrm>
            <a:off x="10765091" y="1552030"/>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R2</a:t>
            </a:r>
          </a:p>
        </p:txBody>
      </p:sp>
      <p:cxnSp>
        <p:nvCxnSpPr>
          <p:cNvPr id="41" name="Curved Connector 40"/>
          <p:cNvCxnSpPr>
            <a:stCxn id="49" idx="1"/>
            <a:endCxn id="48" idx="4"/>
          </p:cNvCxnSpPr>
          <p:nvPr/>
        </p:nvCxnSpPr>
        <p:spPr>
          <a:xfrm rot="10800000">
            <a:off x="8622516" y="3250109"/>
            <a:ext cx="999576" cy="42471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38" idx="0"/>
            <a:endCxn id="36" idx="2"/>
          </p:cNvCxnSpPr>
          <p:nvPr/>
        </p:nvCxnSpPr>
        <p:spPr>
          <a:xfrm rot="5400000" flipH="1" flipV="1">
            <a:off x="8922199" y="852138"/>
            <a:ext cx="402836" cy="996949"/>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endCxn id="39" idx="0"/>
          </p:cNvCxnSpPr>
          <p:nvPr/>
        </p:nvCxnSpPr>
        <p:spPr>
          <a:xfrm>
            <a:off x="10238260" y="1171221"/>
            <a:ext cx="831631" cy="380809"/>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567337" y="958505"/>
            <a:ext cx="566244" cy="307777"/>
          </a:xfrm>
          <a:prstGeom prst="rect">
            <a:avLst/>
          </a:prstGeom>
          <a:noFill/>
          <a:ln>
            <a:noFill/>
          </a:ln>
        </p:spPr>
        <p:txBody>
          <a:bodyPr wrap="square" rtlCol="0">
            <a:spAutoFit/>
          </a:bodyPr>
          <a:lstStyle/>
          <a:p>
            <a:pPr algn="r"/>
            <a:r>
              <a:rPr lang="en-US" sz="1400" dirty="0"/>
              <a:t>Hold</a:t>
            </a:r>
          </a:p>
        </p:txBody>
      </p:sp>
      <p:sp>
        <p:nvSpPr>
          <p:cNvPr id="46" name="TextBox 45"/>
          <p:cNvSpPr txBox="1"/>
          <p:nvPr/>
        </p:nvSpPr>
        <p:spPr>
          <a:xfrm>
            <a:off x="8516659" y="3509922"/>
            <a:ext cx="566244" cy="307777"/>
          </a:xfrm>
          <a:prstGeom prst="rect">
            <a:avLst/>
          </a:prstGeom>
          <a:noFill/>
          <a:ln>
            <a:noFill/>
          </a:ln>
        </p:spPr>
        <p:txBody>
          <a:bodyPr wrap="square" rtlCol="0">
            <a:spAutoFit/>
          </a:bodyPr>
          <a:lstStyle/>
          <a:p>
            <a:r>
              <a:rPr lang="en-US" sz="1400" dirty="0"/>
              <a:t>Hold</a:t>
            </a:r>
          </a:p>
        </p:txBody>
      </p:sp>
      <p:sp>
        <p:nvSpPr>
          <p:cNvPr id="47" name="TextBox 46"/>
          <p:cNvSpPr txBox="1"/>
          <p:nvPr/>
        </p:nvSpPr>
        <p:spPr>
          <a:xfrm>
            <a:off x="10612280" y="965604"/>
            <a:ext cx="777240" cy="307777"/>
          </a:xfrm>
          <a:prstGeom prst="rect">
            <a:avLst/>
          </a:prstGeom>
          <a:noFill/>
          <a:ln>
            <a:noFill/>
          </a:ln>
        </p:spPr>
        <p:txBody>
          <a:bodyPr wrap="square" rtlCol="0">
            <a:spAutoFit/>
          </a:bodyPr>
          <a:lstStyle/>
          <a:p>
            <a:r>
              <a:rPr lang="en-US" sz="1400" dirty="0"/>
              <a:t>Request</a:t>
            </a:r>
          </a:p>
        </p:txBody>
      </p:sp>
      <p:sp>
        <p:nvSpPr>
          <p:cNvPr id="48" name="Oval 47"/>
          <p:cNvSpPr/>
          <p:nvPr/>
        </p:nvSpPr>
        <p:spPr>
          <a:xfrm>
            <a:off x="8320343" y="2678609"/>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P3</a:t>
            </a:r>
          </a:p>
        </p:txBody>
      </p:sp>
      <p:sp>
        <p:nvSpPr>
          <p:cNvPr id="49" name="Rectangle 48"/>
          <p:cNvSpPr/>
          <p:nvPr/>
        </p:nvSpPr>
        <p:spPr>
          <a:xfrm>
            <a:off x="9622092" y="3389073"/>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R3</a:t>
            </a:r>
          </a:p>
        </p:txBody>
      </p:sp>
      <p:cxnSp>
        <p:nvCxnSpPr>
          <p:cNvPr id="14" name="Straight Arrow Connector 13"/>
          <p:cNvCxnSpPr>
            <a:stCxn id="39" idx="2"/>
            <a:endCxn id="37" idx="0"/>
          </p:cNvCxnSpPr>
          <p:nvPr/>
        </p:nvCxnSpPr>
        <p:spPr>
          <a:xfrm>
            <a:off x="11069891" y="2123530"/>
            <a:ext cx="2628" cy="5550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1088942" y="2247181"/>
            <a:ext cx="566244" cy="307777"/>
          </a:xfrm>
          <a:prstGeom prst="rect">
            <a:avLst/>
          </a:prstGeom>
          <a:noFill/>
          <a:ln>
            <a:noFill/>
          </a:ln>
        </p:spPr>
        <p:txBody>
          <a:bodyPr wrap="square" rtlCol="0">
            <a:spAutoFit/>
          </a:bodyPr>
          <a:lstStyle/>
          <a:p>
            <a:r>
              <a:rPr lang="en-US" sz="1400" dirty="0"/>
              <a:t>Hold</a:t>
            </a:r>
          </a:p>
        </p:txBody>
      </p:sp>
      <p:cxnSp>
        <p:nvCxnSpPr>
          <p:cNvPr id="63" name="Straight Arrow Connector 62"/>
          <p:cNvCxnSpPr>
            <a:stCxn id="48" idx="0"/>
            <a:endCxn id="38" idx="2"/>
          </p:cNvCxnSpPr>
          <p:nvPr/>
        </p:nvCxnSpPr>
        <p:spPr>
          <a:xfrm flipV="1">
            <a:off x="8622516" y="2123530"/>
            <a:ext cx="2627" cy="5550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37" idx="4"/>
            <a:endCxn id="49" idx="3"/>
          </p:cNvCxnSpPr>
          <p:nvPr/>
        </p:nvCxnSpPr>
        <p:spPr>
          <a:xfrm rot="5400000">
            <a:off x="10439749" y="3042053"/>
            <a:ext cx="424714" cy="840827"/>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0758434" y="3528758"/>
            <a:ext cx="777240" cy="307777"/>
          </a:xfrm>
          <a:prstGeom prst="rect">
            <a:avLst/>
          </a:prstGeom>
          <a:noFill/>
          <a:ln>
            <a:noFill/>
          </a:ln>
        </p:spPr>
        <p:txBody>
          <a:bodyPr wrap="square" rtlCol="0">
            <a:spAutoFit/>
          </a:bodyPr>
          <a:lstStyle/>
          <a:p>
            <a:r>
              <a:rPr lang="en-US" sz="1400" dirty="0"/>
              <a:t>Request</a:t>
            </a:r>
          </a:p>
        </p:txBody>
      </p:sp>
      <p:sp>
        <p:nvSpPr>
          <p:cNvPr id="86" name="TextBox 85"/>
          <p:cNvSpPr txBox="1"/>
          <p:nvPr/>
        </p:nvSpPr>
        <p:spPr>
          <a:xfrm>
            <a:off x="7901243" y="2288381"/>
            <a:ext cx="777240" cy="307777"/>
          </a:xfrm>
          <a:prstGeom prst="rect">
            <a:avLst/>
          </a:prstGeom>
          <a:noFill/>
          <a:ln>
            <a:noFill/>
          </a:ln>
        </p:spPr>
        <p:txBody>
          <a:bodyPr wrap="square" rtlCol="0">
            <a:spAutoFit/>
          </a:bodyPr>
          <a:lstStyle/>
          <a:p>
            <a:r>
              <a:rPr lang="en-US" sz="1400" dirty="0"/>
              <a:t>Request</a:t>
            </a:r>
          </a:p>
        </p:txBody>
      </p:sp>
      <p:cxnSp>
        <p:nvCxnSpPr>
          <p:cNvPr id="87" name="Curved Connector 86"/>
          <p:cNvCxnSpPr/>
          <p:nvPr/>
        </p:nvCxnSpPr>
        <p:spPr>
          <a:xfrm flipV="1">
            <a:off x="10248115" y="3250109"/>
            <a:ext cx="840827" cy="42471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522698" y="3682646"/>
            <a:ext cx="566244" cy="307777"/>
          </a:xfrm>
          <a:prstGeom prst="rect">
            <a:avLst/>
          </a:prstGeom>
          <a:noFill/>
          <a:ln>
            <a:noFill/>
          </a:ln>
        </p:spPr>
        <p:txBody>
          <a:bodyPr wrap="square" rtlCol="0">
            <a:spAutoFit/>
          </a:bodyPr>
          <a:lstStyle/>
          <a:p>
            <a:r>
              <a:rPr lang="en-US" sz="1400" dirty="0"/>
              <a:t>Hold</a:t>
            </a:r>
          </a:p>
        </p:txBody>
      </p:sp>
      <p:cxnSp>
        <p:nvCxnSpPr>
          <p:cNvPr id="89" name="Curved Connector 88"/>
          <p:cNvCxnSpPr/>
          <p:nvPr/>
        </p:nvCxnSpPr>
        <p:spPr>
          <a:xfrm rot="16200000" flipV="1">
            <a:off x="10465797" y="952655"/>
            <a:ext cx="402836" cy="84345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0889490" y="1149193"/>
            <a:ext cx="566244" cy="307777"/>
          </a:xfrm>
          <a:prstGeom prst="rect">
            <a:avLst/>
          </a:prstGeom>
          <a:noFill/>
          <a:ln>
            <a:noFill/>
          </a:ln>
        </p:spPr>
        <p:txBody>
          <a:bodyPr wrap="square" rtlCol="0">
            <a:spAutoFit/>
          </a:bodyPr>
          <a:lstStyle/>
          <a:p>
            <a:r>
              <a:rPr lang="en-US" sz="1400" dirty="0"/>
              <a:t>Hold</a:t>
            </a:r>
          </a:p>
        </p:txBody>
      </p:sp>
    </p:spTree>
    <p:extLst>
      <p:ext uri="{BB962C8B-B14F-4D97-AF65-F5344CB8AC3E}">
        <p14:creationId xmlns:p14="http://schemas.microsoft.com/office/powerpoint/2010/main" val="249755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0"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par>
                                <p:cTn id="51" presetID="10"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500"/>
                                        <p:tgtEl>
                                          <p:spTgt spid="61"/>
                                        </p:tgtEl>
                                      </p:cBhvr>
                                    </p:animEffect>
                                  </p:childTnLst>
                                </p:cTn>
                              </p:par>
                              <p:par>
                                <p:cTn id="57" presetID="10"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500"/>
                                        <p:tgtEl>
                                          <p:spTgt spid="63"/>
                                        </p:tgtEl>
                                      </p:cBhvr>
                                    </p:animEffect>
                                  </p:childTnLst>
                                </p:cTn>
                              </p:par>
                              <p:par>
                                <p:cTn id="60" presetID="10" presetClass="entr" presetSubtype="0" fill="hold" nodeType="with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fade">
                                      <p:cBhvr>
                                        <p:cTn id="62" dur="500"/>
                                        <p:tgtEl>
                                          <p:spTgt spid="8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fade">
                                      <p:cBhvr>
                                        <p:cTn id="68" dur="500"/>
                                        <p:tgtEl>
                                          <p:spTgt spid="8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2" end="2"/>
                                            </p:txEl>
                                          </p:spTgt>
                                        </p:tgtEl>
                                        <p:attrNameLst>
                                          <p:attrName>style.visibility</p:attrName>
                                        </p:attrNameLst>
                                      </p:cBhvr>
                                      <p:to>
                                        <p:strVal val="visible"/>
                                      </p:to>
                                    </p:set>
                                    <p:animEffect transition="in" filter="fade">
                                      <p:cBhvr>
                                        <p:cTn id="73" dur="500"/>
                                        <p:tgtEl>
                                          <p:spTgt spid="3">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
                                            <p:txEl>
                                              <p:pRg st="3" end="3"/>
                                            </p:txEl>
                                          </p:spTgt>
                                        </p:tgtEl>
                                        <p:attrNameLst>
                                          <p:attrName>style.visibility</p:attrName>
                                        </p:attrNameLst>
                                      </p:cBhvr>
                                      <p:to>
                                        <p:strVal val="visible"/>
                                      </p:to>
                                    </p:set>
                                    <p:animEffect transition="in" filter="fade">
                                      <p:cBhvr>
                                        <p:cTn id="78" dur="500"/>
                                        <p:tgtEl>
                                          <p:spTgt spid="3">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4" end="4"/>
                                            </p:txEl>
                                          </p:spTgt>
                                        </p:tgtEl>
                                        <p:attrNameLst>
                                          <p:attrName>style.visibility</p:attrName>
                                        </p:attrNameLst>
                                      </p:cBhvr>
                                      <p:to>
                                        <p:strVal val="visible"/>
                                      </p:to>
                                    </p:set>
                                    <p:animEffect transition="in" filter="fade">
                                      <p:cBhvr>
                                        <p:cTn id="83" dur="500"/>
                                        <p:tgtEl>
                                          <p:spTgt spid="3">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
                                            <p:txEl>
                                              <p:pRg st="5" end="5"/>
                                            </p:txEl>
                                          </p:spTgt>
                                        </p:tgtEl>
                                        <p:attrNameLst>
                                          <p:attrName>style.visibility</p:attrName>
                                        </p:attrNameLst>
                                      </p:cBhvr>
                                      <p:to>
                                        <p:strVal val="visible"/>
                                      </p:to>
                                    </p:set>
                                    <p:animEffect transition="in" filter="fade">
                                      <p:cBhvr>
                                        <p:cTn id="88" dur="500"/>
                                        <p:tgtEl>
                                          <p:spTgt spid="3">
                                            <p:txEl>
                                              <p:pRg st="5" end="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
                                            <p:txEl>
                                              <p:pRg st="6" end="6"/>
                                            </p:txEl>
                                          </p:spTgt>
                                        </p:tgtEl>
                                        <p:attrNameLst>
                                          <p:attrName>style.visibility</p:attrName>
                                        </p:attrNameLst>
                                      </p:cBhvr>
                                      <p:to>
                                        <p:strVal val="visible"/>
                                      </p:to>
                                    </p:set>
                                    <p:animEffect transition="in" filter="fade">
                                      <p:cBhvr>
                                        <p:cTn id="93" dur="500"/>
                                        <p:tgtEl>
                                          <p:spTgt spid="3">
                                            <p:txEl>
                                              <p:pRg st="6" end="6"/>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41"/>
                                        </p:tgtEl>
                                      </p:cBhvr>
                                    </p:animEffect>
                                    <p:set>
                                      <p:cBhvr>
                                        <p:cTn id="98" dur="1" fill="hold">
                                          <p:stCondLst>
                                            <p:cond delay="499"/>
                                          </p:stCondLst>
                                        </p:cTn>
                                        <p:tgtEl>
                                          <p:spTgt spid="41"/>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46"/>
                                        </p:tgtEl>
                                      </p:cBhvr>
                                    </p:animEffect>
                                    <p:set>
                                      <p:cBhvr>
                                        <p:cTn id="101" dur="1" fill="hold">
                                          <p:stCondLst>
                                            <p:cond delay="499"/>
                                          </p:stCondLst>
                                        </p:cTn>
                                        <p:tgtEl>
                                          <p:spTgt spid="4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48"/>
                                        </p:tgtEl>
                                      </p:cBhvr>
                                    </p:animEffect>
                                    <p:set>
                                      <p:cBhvr>
                                        <p:cTn id="104" dur="1" fill="hold">
                                          <p:stCondLst>
                                            <p:cond delay="499"/>
                                          </p:stCondLst>
                                        </p:cTn>
                                        <p:tgtEl>
                                          <p:spTgt spid="48"/>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63"/>
                                        </p:tgtEl>
                                      </p:cBhvr>
                                    </p:animEffect>
                                    <p:set>
                                      <p:cBhvr>
                                        <p:cTn id="107" dur="1" fill="hold">
                                          <p:stCondLst>
                                            <p:cond delay="499"/>
                                          </p:stCondLst>
                                        </p:cTn>
                                        <p:tgtEl>
                                          <p:spTgt spid="63"/>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84"/>
                                        </p:tgtEl>
                                      </p:cBhvr>
                                    </p:animEffect>
                                    <p:set>
                                      <p:cBhvr>
                                        <p:cTn id="110" dur="1" fill="hold">
                                          <p:stCondLst>
                                            <p:cond delay="499"/>
                                          </p:stCondLst>
                                        </p:cTn>
                                        <p:tgtEl>
                                          <p:spTgt spid="84"/>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85"/>
                                        </p:tgtEl>
                                      </p:cBhvr>
                                    </p:animEffect>
                                    <p:set>
                                      <p:cBhvr>
                                        <p:cTn id="113" dur="1" fill="hold">
                                          <p:stCondLst>
                                            <p:cond delay="499"/>
                                          </p:stCondLst>
                                        </p:cTn>
                                        <p:tgtEl>
                                          <p:spTgt spid="85"/>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86"/>
                                        </p:tgtEl>
                                      </p:cBhvr>
                                    </p:animEffect>
                                    <p:set>
                                      <p:cBhvr>
                                        <p:cTn id="116" dur="1" fill="hold">
                                          <p:stCondLst>
                                            <p:cond delay="499"/>
                                          </p:stCondLst>
                                        </p:cTn>
                                        <p:tgtEl>
                                          <p:spTgt spid="86"/>
                                        </p:tgtEl>
                                        <p:attrNameLst>
                                          <p:attrName>style.visibility</p:attrName>
                                        </p:attrNameLst>
                                      </p:cBhvr>
                                      <p:to>
                                        <p:strVal val="hidden"/>
                                      </p:to>
                                    </p:set>
                                  </p:childTnLst>
                                </p:cTn>
                              </p:par>
                              <p:par>
                                <p:cTn id="117" presetID="10" presetClass="entr" presetSubtype="0" fill="hold" nodeType="withEffect">
                                  <p:stCondLst>
                                    <p:cond delay="0"/>
                                  </p:stCondLst>
                                  <p:childTnLst>
                                    <p:set>
                                      <p:cBhvr>
                                        <p:cTn id="118" dur="1" fill="hold">
                                          <p:stCondLst>
                                            <p:cond delay="0"/>
                                          </p:stCondLst>
                                        </p:cTn>
                                        <p:tgtEl>
                                          <p:spTgt spid="87"/>
                                        </p:tgtEl>
                                        <p:attrNameLst>
                                          <p:attrName>style.visibility</p:attrName>
                                        </p:attrNameLst>
                                      </p:cBhvr>
                                      <p:to>
                                        <p:strVal val="visible"/>
                                      </p:to>
                                    </p:set>
                                    <p:animEffect transition="in" filter="fade">
                                      <p:cBhvr>
                                        <p:cTn id="119" dur="500"/>
                                        <p:tgtEl>
                                          <p:spTgt spid="87"/>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88"/>
                                        </p:tgtEl>
                                        <p:attrNameLst>
                                          <p:attrName>style.visibility</p:attrName>
                                        </p:attrNameLst>
                                      </p:cBhvr>
                                      <p:to>
                                        <p:strVal val="visible"/>
                                      </p:to>
                                    </p:set>
                                    <p:animEffect transition="in" filter="fade">
                                      <p:cBhvr>
                                        <p:cTn id="122" dur="500"/>
                                        <p:tgtEl>
                                          <p:spTgt spid="88"/>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0"/>
                                  </p:stCondLst>
                                  <p:childTnLst>
                                    <p:animEffect transition="out" filter="fade">
                                      <p:cBhvr>
                                        <p:cTn id="126" dur="500"/>
                                        <p:tgtEl>
                                          <p:spTgt spid="37"/>
                                        </p:tgtEl>
                                      </p:cBhvr>
                                    </p:animEffect>
                                    <p:set>
                                      <p:cBhvr>
                                        <p:cTn id="127" dur="1" fill="hold">
                                          <p:stCondLst>
                                            <p:cond delay="499"/>
                                          </p:stCondLst>
                                        </p:cTn>
                                        <p:tgtEl>
                                          <p:spTgt spid="37"/>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49"/>
                                        </p:tgtEl>
                                      </p:cBhvr>
                                    </p:animEffect>
                                    <p:set>
                                      <p:cBhvr>
                                        <p:cTn id="130" dur="1" fill="hold">
                                          <p:stCondLst>
                                            <p:cond delay="499"/>
                                          </p:stCondLst>
                                        </p:cTn>
                                        <p:tgtEl>
                                          <p:spTgt spid="49"/>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61"/>
                                        </p:tgtEl>
                                      </p:cBhvr>
                                    </p:animEffect>
                                    <p:set>
                                      <p:cBhvr>
                                        <p:cTn id="133" dur="1" fill="hold">
                                          <p:stCondLst>
                                            <p:cond delay="499"/>
                                          </p:stCondLst>
                                        </p:cTn>
                                        <p:tgtEl>
                                          <p:spTgt spid="61"/>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84"/>
                                        </p:tgtEl>
                                      </p:cBhvr>
                                    </p:animEffect>
                                    <p:set>
                                      <p:cBhvr>
                                        <p:cTn id="136" dur="1" fill="hold">
                                          <p:stCondLst>
                                            <p:cond delay="499"/>
                                          </p:stCondLst>
                                        </p:cTn>
                                        <p:tgtEl>
                                          <p:spTgt spid="84"/>
                                        </p:tgtEl>
                                        <p:attrNameLst>
                                          <p:attrName>style.visibility</p:attrName>
                                        </p:attrNameLst>
                                      </p:cBhvr>
                                      <p:to>
                                        <p:strVal val="hidden"/>
                                      </p:to>
                                    </p:set>
                                  </p:childTnLst>
                                </p:cTn>
                              </p:par>
                              <p:par>
                                <p:cTn id="137" presetID="10" presetClass="exit" presetSubtype="0" fill="hold" grpId="2" nodeType="withEffect">
                                  <p:stCondLst>
                                    <p:cond delay="0"/>
                                  </p:stCondLst>
                                  <p:childTnLst>
                                    <p:animEffect transition="out" filter="fade">
                                      <p:cBhvr>
                                        <p:cTn id="138" dur="500"/>
                                        <p:tgtEl>
                                          <p:spTgt spid="85"/>
                                        </p:tgtEl>
                                      </p:cBhvr>
                                    </p:animEffect>
                                    <p:set>
                                      <p:cBhvr>
                                        <p:cTn id="139" dur="1" fill="hold">
                                          <p:stCondLst>
                                            <p:cond delay="499"/>
                                          </p:stCondLst>
                                        </p:cTn>
                                        <p:tgtEl>
                                          <p:spTgt spid="85"/>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87"/>
                                        </p:tgtEl>
                                      </p:cBhvr>
                                    </p:animEffect>
                                    <p:set>
                                      <p:cBhvr>
                                        <p:cTn id="142" dur="1" fill="hold">
                                          <p:stCondLst>
                                            <p:cond delay="499"/>
                                          </p:stCondLst>
                                        </p:cTn>
                                        <p:tgtEl>
                                          <p:spTgt spid="87"/>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88"/>
                                        </p:tgtEl>
                                      </p:cBhvr>
                                    </p:animEffect>
                                    <p:set>
                                      <p:cBhvr>
                                        <p:cTn id="145" dur="1" fill="hold">
                                          <p:stCondLst>
                                            <p:cond delay="499"/>
                                          </p:stCondLst>
                                        </p:cTn>
                                        <p:tgtEl>
                                          <p:spTgt spid="88"/>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47"/>
                                        </p:tgtEl>
                                      </p:cBhvr>
                                    </p:animEffect>
                                    <p:set>
                                      <p:cBhvr>
                                        <p:cTn id="148" dur="1" fill="hold">
                                          <p:stCondLst>
                                            <p:cond delay="499"/>
                                          </p:stCondLst>
                                        </p:cTn>
                                        <p:tgtEl>
                                          <p:spTgt spid="47"/>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44"/>
                                        </p:tgtEl>
                                      </p:cBhvr>
                                    </p:animEffect>
                                    <p:set>
                                      <p:cBhvr>
                                        <p:cTn id="151" dur="1" fill="hold">
                                          <p:stCondLst>
                                            <p:cond delay="499"/>
                                          </p:stCondLst>
                                        </p:cTn>
                                        <p:tgtEl>
                                          <p:spTgt spid="44"/>
                                        </p:tgtEl>
                                        <p:attrNameLst>
                                          <p:attrName>style.visibility</p:attrName>
                                        </p:attrNameLst>
                                      </p:cBhvr>
                                      <p:to>
                                        <p:strVal val="hidden"/>
                                      </p:to>
                                    </p:set>
                                  </p:childTnLst>
                                </p:cTn>
                              </p:par>
                              <p:par>
                                <p:cTn id="152" presetID="10" presetClass="exit" presetSubtype="0" fill="hold" nodeType="withEffect">
                                  <p:stCondLst>
                                    <p:cond delay="0"/>
                                  </p:stCondLst>
                                  <p:childTnLst>
                                    <p:animEffect transition="out" filter="fade">
                                      <p:cBhvr>
                                        <p:cTn id="153" dur="500"/>
                                        <p:tgtEl>
                                          <p:spTgt spid="14"/>
                                        </p:tgtEl>
                                      </p:cBhvr>
                                    </p:animEffect>
                                    <p:set>
                                      <p:cBhvr>
                                        <p:cTn id="154" dur="1" fill="hold">
                                          <p:stCondLst>
                                            <p:cond delay="499"/>
                                          </p:stCondLst>
                                        </p:cTn>
                                        <p:tgtEl>
                                          <p:spTgt spid="14"/>
                                        </p:tgtEl>
                                        <p:attrNameLst>
                                          <p:attrName>style.visibility</p:attrName>
                                        </p:attrNameLst>
                                      </p:cBhvr>
                                      <p:to>
                                        <p:strVal val="hidden"/>
                                      </p:to>
                                    </p:set>
                                  </p:childTnLst>
                                </p:cTn>
                              </p:par>
                              <p:par>
                                <p:cTn id="155" presetID="10" presetClass="entr" presetSubtype="0" fill="hold" nodeType="withEffect">
                                  <p:stCondLst>
                                    <p:cond delay="0"/>
                                  </p:stCondLst>
                                  <p:childTnLst>
                                    <p:set>
                                      <p:cBhvr>
                                        <p:cTn id="156" dur="1" fill="hold">
                                          <p:stCondLst>
                                            <p:cond delay="0"/>
                                          </p:stCondLst>
                                        </p:cTn>
                                        <p:tgtEl>
                                          <p:spTgt spid="89"/>
                                        </p:tgtEl>
                                        <p:attrNameLst>
                                          <p:attrName>style.visibility</p:attrName>
                                        </p:attrNameLst>
                                      </p:cBhvr>
                                      <p:to>
                                        <p:strVal val="visible"/>
                                      </p:to>
                                    </p:set>
                                    <p:animEffect transition="in" filter="fade">
                                      <p:cBhvr>
                                        <p:cTn id="157" dur="500"/>
                                        <p:tgtEl>
                                          <p:spTgt spid="89"/>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0"/>
                                        </p:tgtEl>
                                        <p:attrNameLst>
                                          <p:attrName>style.visibility</p:attrName>
                                        </p:attrNameLst>
                                      </p:cBhvr>
                                      <p:to>
                                        <p:strVal val="visible"/>
                                      </p:to>
                                    </p:set>
                                    <p:animEffect transition="in" filter="fade">
                                      <p:cBhvr>
                                        <p:cTn id="16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8" grpId="0" animBg="1"/>
      <p:bldP spid="39" grpId="0" animBg="1"/>
      <p:bldP spid="45" grpId="0"/>
      <p:bldP spid="46" grpId="0"/>
      <p:bldP spid="46" grpId="1"/>
      <p:bldP spid="47" grpId="0"/>
      <p:bldP spid="47" grpId="1"/>
      <p:bldP spid="48" grpId="0" animBg="1"/>
      <p:bldP spid="48" grpId="1" animBg="1"/>
      <p:bldP spid="49" grpId="0" animBg="1"/>
      <p:bldP spid="49" grpId="1" animBg="1"/>
      <p:bldP spid="61" grpId="0"/>
      <p:bldP spid="61" grpId="1"/>
      <p:bldP spid="85" grpId="0"/>
      <p:bldP spid="85" grpId="1"/>
      <p:bldP spid="85" grpId="2"/>
      <p:bldP spid="86" grpId="0"/>
      <p:bldP spid="86" grpId="1"/>
      <p:bldP spid="88" grpId="0"/>
      <p:bldP spid="88" grpId="1"/>
      <p:bldP spid="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Basic concepts of Deadlock</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971437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 avoidance </a:t>
            </a:r>
            <a:br>
              <a:rPr lang="en-US" dirty="0">
                <a:gradFill flip="none" rotWithShape="1">
                  <a:gsLst>
                    <a:gs pos="10000">
                      <a:schemeClr val="accent6">
                        <a:lumMod val="50000"/>
                      </a:schemeClr>
                    </a:gs>
                    <a:gs pos="100000">
                      <a:schemeClr val="accent6"/>
                    </a:gs>
                  </a:gsLst>
                  <a:lin ang="0" scaled="1"/>
                  <a:tileRect/>
                </a:gradFill>
              </a:rPr>
            </a:br>
            <a:r>
              <a:rPr lang="en-US" dirty="0">
                <a:gradFill flip="none" rotWithShape="1">
                  <a:gsLst>
                    <a:gs pos="10000">
                      <a:schemeClr val="accent6">
                        <a:lumMod val="50000"/>
                      </a:schemeClr>
                    </a:gs>
                    <a:gs pos="100000">
                      <a:schemeClr val="accent6"/>
                    </a:gs>
                  </a:gsLst>
                  <a:lin ang="0" scaled="1"/>
                  <a:tileRect/>
                </a:gradFill>
              </a:rPr>
              <a:t>(Banker’s algorithm)</a:t>
            </a:r>
          </a:p>
        </p:txBody>
      </p:sp>
      <p:sp>
        <p:nvSpPr>
          <p:cNvPr id="5" name="Text Placeholder 4"/>
          <p:cNvSpPr>
            <a:spLocks noGrp="1"/>
          </p:cNvSpPr>
          <p:nvPr>
            <p:ph type="body" idx="1"/>
          </p:nvPr>
        </p:nvSpPr>
        <p:spPr/>
        <p:txBody>
          <a:bodyPr/>
          <a:lstStyle/>
          <a:p>
            <a:r>
              <a:rPr lang="en-US" dirty="0"/>
              <a:t>Section - 5</a:t>
            </a:r>
          </a:p>
          <a:p>
            <a:endParaRPr lang="en-US" dirty="0"/>
          </a:p>
        </p:txBody>
      </p:sp>
    </p:spTree>
    <p:extLst>
      <p:ext uri="{BB962C8B-B14F-4D97-AF65-F5344CB8AC3E}">
        <p14:creationId xmlns:p14="http://schemas.microsoft.com/office/powerpoint/2010/main" val="2424803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Safe and unsafe states</a:t>
            </a:r>
            <a:endParaRPr lang="en-US" dirty="0"/>
          </a:p>
        </p:txBody>
      </p:sp>
      <p:sp>
        <p:nvSpPr>
          <p:cNvPr id="3" name="Content Placeholder 2"/>
          <p:cNvSpPr>
            <a:spLocks noGrp="1"/>
          </p:cNvSpPr>
          <p:nvPr>
            <p:ph idx="1"/>
          </p:nvPr>
        </p:nvSpPr>
        <p:spPr/>
        <p:txBody>
          <a:bodyPr/>
          <a:lstStyle/>
          <a:p>
            <a:r>
              <a:rPr lang="en-US" dirty="0"/>
              <a:t>A state is said to be safe </a:t>
            </a:r>
            <a:r>
              <a:rPr lang="en-US" b="1" dirty="0">
                <a:solidFill>
                  <a:schemeClr val="accent6"/>
                </a:solidFill>
              </a:rPr>
              <a:t>if it is not deadlocked </a:t>
            </a:r>
            <a:r>
              <a:rPr lang="en-US" dirty="0"/>
              <a:t>and </a:t>
            </a:r>
            <a:r>
              <a:rPr lang="en-US" b="1" dirty="0">
                <a:solidFill>
                  <a:schemeClr val="accent6"/>
                </a:solidFill>
              </a:rPr>
              <a:t>there is some scheduling order in which every process can run to completion</a:t>
            </a:r>
            <a:r>
              <a:rPr lang="en-US" dirty="0"/>
              <a:t> even if all of them suddenly request their maximum number of resources immediately.</a:t>
            </a:r>
          </a:p>
          <a:p>
            <a:r>
              <a:rPr lang="en-US" dirty="0"/>
              <a:t>Total resources are 10 </a:t>
            </a:r>
          </a:p>
          <a:p>
            <a:r>
              <a:rPr lang="en-US" dirty="0"/>
              <a:t>7 resources already allocated</a:t>
            </a:r>
          </a:p>
          <a:p>
            <a:r>
              <a:rPr lang="en-US" dirty="0"/>
              <a:t>So there are 3 still free</a:t>
            </a:r>
          </a:p>
          <a:p>
            <a:r>
              <a:rPr lang="en-US" dirty="0"/>
              <a:t>A need 6 resources more to complete it. </a:t>
            </a:r>
          </a:p>
          <a:p>
            <a:r>
              <a:rPr lang="en-US" dirty="0"/>
              <a:t>B need 2 resources more to complete it.</a:t>
            </a:r>
          </a:p>
          <a:p>
            <a:r>
              <a:rPr lang="en-US" dirty="0"/>
              <a:t>C need 5 resources more to complete it.</a:t>
            </a:r>
          </a:p>
        </p:txBody>
      </p:sp>
      <p:graphicFrame>
        <p:nvGraphicFramePr>
          <p:cNvPr id="4" name="Table 3"/>
          <p:cNvGraphicFramePr>
            <a:graphicFrameLocks noGrp="1"/>
          </p:cNvGraphicFramePr>
          <p:nvPr/>
        </p:nvGraphicFramePr>
        <p:xfrm>
          <a:off x="7024914" y="2388809"/>
          <a:ext cx="4663440" cy="1857345"/>
        </p:xfrm>
        <a:graphic>
          <a:graphicData uri="http://schemas.openxmlformats.org/drawingml/2006/table">
            <a:tbl>
              <a:tblPr firstRow="1" bandRow="1">
                <a:tableStyleId>{93296810-A885-4BE3-A3E7-6D5BEEA58F35}</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a:tc>
                <a:tc>
                  <a:txBody>
                    <a:bodyPr/>
                    <a:lstStyle/>
                    <a:p>
                      <a:pPr algn="ctr"/>
                      <a:r>
                        <a:rPr lang="en-US" dirty="0"/>
                        <a:t>9</a:t>
                      </a:r>
                    </a:p>
                  </a:txBody>
                  <a:tcPr/>
                </a:tc>
                <a:extLst>
                  <a:ext uri="{0D108BD9-81ED-4DB2-BD59-A6C34878D82A}">
                    <a16:rowId xmlns:a16="http://schemas.microsoft.com/office/drawing/2014/main" val="10001"/>
                  </a:ext>
                </a:extLst>
              </a:tr>
              <a:tr h="370840">
                <a:tc>
                  <a:txBody>
                    <a:bodyPr/>
                    <a:lstStyle/>
                    <a:p>
                      <a:pPr algn="ctr"/>
                      <a:r>
                        <a:rPr lang="en-US" dirty="0"/>
                        <a:t>B</a:t>
                      </a:r>
                    </a:p>
                  </a:txBody>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a:tc>
                <a:tc>
                  <a:txBody>
                    <a:bodyPr/>
                    <a:lstStyle/>
                    <a:p>
                      <a:pPr algn="ctr"/>
                      <a:r>
                        <a:rPr lang="en-US" dirty="0"/>
                        <a:t>4</a:t>
                      </a:r>
                    </a:p>
                  </a:txBody>
                  <a:tcPr/>
                </a:tc>
                <a:extLst>
                  <a:ext uri="{0D108BD9-81ED-4DB2-BD59-A6C34878D82A}">
                    <a16:rowId xmlns:a16="http://schemas.microsoft.com/office/drawing/2014/main" val="10002"/>
                  </a:ext>
                </a:extLst>
              </a:tr>
              <a:tr h="373985">
                <a:tc>
                  <a:txBody>
                    <a:bodyPr/>
                    <a:lstStyle/>
                    <a:p>
                      <a:pPr algn="ctr"/>
                      <a:r>
                        <a:rPr lang="en-US" dirty="0"/>
                        <a:t>C</a:t>
                      </a:r>
                    </a:p>
                  </a:txBody>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a:tc>
                <a:tc>
                  <a:txBody>
                    <a:bodyPr/>
                    <a:lstStyle/>
                    <a:p>
                      <a:pPr algn="ctr"/>
                      <a:r>
                        <a:rPr lang="en-US" dirty="0"/>
                        <a:t>7</a:t>
                      </a:r>
                    </a:p>
                  </a:txBody>
                  <a:tcPr/>
                </a:tc>
                <a:extLst>
                  <a:ext uri="{0D108BD9-81ED-4DB2-BD59-A6C34878D82A}">
                    <a16:rowId xmlns:a16="http://schemas.microsoft.com/office/drawing/2014/main" val="10003"/>
                  </a:ext>
                </a:extLst>
              </a:tr>
              <a:tr h="370840">
                <a:tc gridSpan="3">
                  <a:txBody>
                    <a:bodyPr/>
                    <a:lstStyle/>
                    <a:p>
                      <a:pPr algn="ctr"/>
                      <a:r>
                        <a:rPr lang="en-US" dirty="0"/>
                        <a:t>Free : 3</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883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state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7" name="Table 6"/>
          <p:cNvGraphicFramePr>
            <a:graphicFrameLocks noGrp="1"/>
          </p:cNvGraphicFramePr>
          <p:nvPr/>
        </p:nvGraphicFramePr>
        <p:xfrm>
          <a:off x="8251371" y="991809"/>
          <a:ext cx="3607752" cy="1857345"/>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a:tc>
                <a:tc>
                  <a:txBody>
                    <a:bodyPr/>
                    <a:lstStyle/>
                    <a:p>
                      <a:pPr algn="ctr"/>
                      <a:r>
                        <a:rPr lang="en-US" dirty="0"/>
                        <a:t>9</a:t>
                      </a:r>
                    </a:p>
                  </a:txBody>
                  <a:tcPr/>
                </a:tc>
                <a:extLst>
                  <a:ext uri="{0D108BD9-81ED-4DB2-BD59-A6C34878D82A}">
                    <a16:rowId xmlns:a16="http://schemas.microsoft.com/office/drawing/2014/main" val="10001"/>
                  </a:ext>
                </a:extLst>
              </a:tr>
              <a:tr h="370840">
                <a:tc>
                  <a:txBody>
                    <a:bodyPr/>
                    <a:lstStyle/>
                    <a:p>
                      <a:pPr algn="ctr"/>
                      <a:r>
                        <a:rPr lang="en-US" dirty="0">
                          <a:solidFill>
                            <a:schemeClr val="bg1"/>
                          </a:solidFill>
                        </a:rPr>
                        <a:t>B</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2"/>
                  </a:ext>
                </a:extLst>
              </a:tr>
              <a:tr h="373985">
                <a:tc>
                  <a:txBody>
                    <a:bodyPr/>
                    <a:lstStyle/>
                    <a:p>
                      <a:pPr algn="ctr"/>
                      <a:r>
                        <a:rPr lang="en-US" dirty="0"/>
                        <a:t>C</a:t>
                      </a:r>
                    </a:p>
                  </a:txBody>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a:tc>
                <a:tc>
                  <a:txBody>
                    <a:bodyPr/>
                    <a:lstStyle/>
                    <a:p>
                      <a:pPr algn="ctr"/>
                      <a:r>
                        <a:rPr lang="en-US" dirty="0"/>
                        <a:t>7</a:t>
                      </a:r>
                    </a:p>
                  </a:txBody>
                  <a:tcPr/>
                </a:tc>
                <a:extLst>
                  <a:ext uri="{0D108BD9-81ED-4DB2-BD59-A6C34878D82A}">
                    <a16:rowId xmlns:a16="http://schemas.microsoft.com/office/drawing/2014/main" val="10003"/>
                  </a:ext>
                </a:extLst>
              </a:tr>
              <a:tr h="370840">
                <a:tc gridSpan="3">
                  <a:txBody>
                    <a:bodyPr/>
                    <a:lstStyle/>
                    <a:p>
                      <a:pPr algn="ctr"/>
                      <a:r>
                        <a:rPr lang="en-US" dirty="0"/>
                        <a:t>Free : 5</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nvGraphicFramePr>
        <p:xfrm>
          <a:off x="290285" y="991809"/>
          <a:ext cx="3607752" cy="1857345"/>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a:tc>
                <a:tc>
                  <a:txBody>
                    <a:bodyPr/>
                    <a:lstStyle/>
                    <a:p>
                      <a:pPr algn="ctr"/>
                      <a:r>
                        <a:rPr lang="en-US" dirty="0"/>
                        <a:t>9</a:t>
                      </a:r>
                    </a:p>
                  </a:txBody>
                  <a:tcPr/>
                </a:tc>
                <a:extLst>
                  <a:ext uri="{0D108BD9-81ED-4DB2-BD59-A6C34878D82A}">
                    <a16:rowId xmlns:a16="http://schemas.microsoft.com/office/drawing/2014/main" val="10001"/>
                  </a:ext>
                </a:extLst>
              </a:tr>
              <a:tr h="370840">
                <a:tc>
                  <a:txBody>
                    <a:bodyPr/>
                    <a:lstStyle/>
                    <a:p>
                      <a:pPr algn="ctr"/>
                      <a:r>
                        <a:rPr lang="en-US" dirty="0"/>
                        <a:t>B</a:t>
                      </a:r>
                    </a:p>
                  </a:txBody>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a:tc>
                <a:tc>
                  <a:txBody>
                    <a:bodyPr/>
                    <a:lstStyle/>
                    <a:p>
                      <a:pPr algn="ctr"/>
                      <a:r>
                        <a:rPr lang="en-US" dirty="0"/>
                        <a:t>4</a:t>
                      </a:r>
                    </a:p>
                  </a:txBody>
                  <a:tcPr/>
                </a:tc>
                <a:extLst>
                  <a:ext uri="{0D108BD9-81ED-4DB2-BD59-A6C34878D82A}">
                    <a16:rowId xmlns:a16="http://schemas.microsoft.com/office/drawing/2014/main" val="10002"/>
                  </a:ext>
                </a:extLst>
              </a:tr>
              <a:tr h="373985">
                <a:tc>
                  <a:txBody>
                    <a:bodyPr/>
                    <a:lstStyle/>
                    <a:p>
                      <a:pPr algn="ctr"/>
                      <a:r>
                        <a:rPr lang="en-US" dirty="0"/>
                        <a:t>C</a:t>
                      </a:r>
                    </a:p>
                  </a:txBody>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a:tc>
                <a:tc>
                  <a:txBody>
                    <a:bodyPr/>
                    <a:lstStyle/>
                    <a:p>
                      <a:pPr algn="ctr"/>
                      <a:r>
                        <a:rPr lang="en-US" dirty="0"/>
                        <a:t>7</a:t>
                      </a:r>
                    </a:p>
                  </a:txBody>
                  <a:tcPr/>
                </a:tc>
                <a:extLst>
                  <a:ext uri="{0D108BD9-81ED-4DB2-BD59-A6C34878D82A}">
                    <a16:rowId xmlns:a16="http://schemas.microsoft.com/office/drawing/2014/main" val="10003"/>
                  </a:ext>
                </a:extLst>
              </a:tr>
              <a:tr h="370840">
                <a:tc gridSpan="3">
                  <a:txBody>
                    <a:bodyPr/>
                    <a:lstStyle/>
                    <a:p>
                      <a:pPr algn="ctr"/>
                      <a:r>
                        <a:rPr lang="en-US" dirty="0"/>
                        <a:t>Free : 3</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4270828" y="991809"/>
          <a:ext cx="3607752" cy="1857345"/>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a:tc>
                <a:tc>
                  <a:txBody>
                    <a:bodyPr/>
                    <a:lstStyle/>
                    <a:p>
                      <a:pPr algn="ctr"/>
                      <a:r>
                        <a:rPr lang="en-US" dirty="0"/>
                        <a:t>9</a:t>
                      </a:r>
                    </a:p>
                  </a:txBody>
                  <a:tcPr/>
                </a:tc>
                <a:extLst>
                  <a:ext uri="{0D108BD9-81ED-4DB2-BD59-A6C34878D82A}">
                    <a16:rowId xmlns:a16="http://schemas.microsoft.com/office/drawing/2014/main" val="10001"/>
                  </a:ext>
                </a:extLst>
              </a:tr>
              <a:tr h="370840">
                <a:tc>
                  <a:txBody>
                    <a:bodyPr/>
                    <a:lstStyle/>
                    <a:p>
                      <a:pPr algn="ctr"/>
                      <a:r>
                        <a:rPr lang="en-US" dirty="0">
                          <a:solidFill>
                            <a:schemeClr val="accent2"/>
                          </a:solidFill>
                        </a:rPr>
                        <a:t>B</a:t>
                      </a:r>
                    </a:p>
                  </a:txBody>
                  <a:tcPr/>
                </a:tc>
                <a:tc>
                  <a:txBody>
                    <a:bodyPr/>
                    <a:lstStyle/>
                    <a:p>
                      <a:pPr marL="0" algn="ctr" defTabSz="914400" rtl="0" eaLnBrk="1" latinLnBrk="0" hangingPunct="1"/>
                      <a:r>
                        <a:rPr lang="en-US" sz="1800" kern="1200" dirty="0">
                          <a:solidFill>
                            <a:schemeClr val="accent2"/>
                          </a:solidFill>
                          <a:latin typeface="+mn-lt"/>
                          <a:ea typeface="+mn-ea"/>
                          <a:cs typeface="+mn-cs"/>
                        </a:rPr>
                        <a:t>4</a:t>
                      </a:r>
                    </a:p>
                  </a:txBody>
                  <a:tcPr/>
                </a:tc>
                <a:tc>
                  <a:txBody>
                    <a:bodyPr/>
                    <a:lstStyle/>
                    <a:p>
                      <a:pPr algn="ctr"/>
                      <a:r>
                        <a:rPr lang="en-US" dirty="0">
                          <a:solidFill>
                            <a:schemeClr val="accent2"/>
                          </a:solidFill>
                        </a:rPr>
                        <a:t>4</a:t>
                      </a:r>
                    </a:p>
                  </a:txBody>
                  <a:tcPr/>
                </a:tc>
                <a:extLst>
                  <a:ext uri="{0D108BD9-81ED-4DB2-BD59-A6C34878D82A}">
                    <a16:rowId xmlns:a16="http://schemas.microsoft.com/office/drawing/2014/main" val="10002"/>
                  </a:ext>
                </a:extLst>
              </a:tr>
              <a:tr h="373985">
                <a:tc>
                  <a:txBody>
                    <a:bodyPr/>
                    <a:lstStyle/>
                    <a:p>
                      <a:pPr algn="ctr"/>
                      <a:r>
                        <a:rPr lang="en-US" dirty="0"/>
                        <a:t>C</a:t>
                      </a:r>
                    </a:p>
                  </a:txBody>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a:tc>
                <a:tc>
                  <a:txBody>
                    <a:bodyPr/>
                    <a:lstStyle/>
                    <a:p>
                      <a:pPr algn="ctr"/>
                      <a:r>
                        <a:rPr lang="en-US" dirty="0"/>
                        <a:t>7</a:t>
                      </a:r>
                    </a:p>
                  </a:txBody>
                  <a:tcPr/>
                </a:tc>
                <a:extLst>
                  <a:ext uri="{0D108BD9-81ED-4DB2-BD59-A6C34878D82A}">
                    <a16:rowId xmlns:a16="http://schemas.microsoft.com/office/drawing/2014/main" val="10003"/>
                  </a:ext>
                </a:extLst>
              </a:tr>
              <a:tr h="370840">
                <a:tc gridSpan="3">
                  <a:txBody>
                    <a:bodyPr/>
                    <a:lstStyle/>
                    <a:p>
                      <a:pPr algn="ctr"/>
                      <a:r>
                        <a:rPr lang="en-US" dirty="0"/>
                        <a:t>Free : 1</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8229599" y="3930955"/>
          <a:ext cx="3607752" cy="1857345"/>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solidFill>
                            <a:schemeClr val="accent2"/>
                          </a:solidFill>
                        </a:rPr>
                        <a:t>A</a:t>
                      </a:r>
                    </a:p>
                  </a:txBody>
                  <a:tcPr/>
                </a:tc>
                <a:tc>
                  <a:txBody>
                    <a:bodyPr/>
                    <a:lstStyle/>
                    <a:p>
                      <a:pPr marL="0" algn="ctr" defTabSz="914400" rtl="0" eaLnBrk="1" latinLnBrk="0" hangingPunct="1"/>
                      <a:r>
                        <a:rPr lang="en-US" sz="1800" kern="1200" dirty="0">
                          <a:solidFill>
                            <a:schemeClr val="accent2"/>
                          </a:solidFill>
                          <a:latin typeface="+mn-lt"/>
                          <a:ea typeface="+mn-ea"/>
                          <a:cs typeface="+mn-cs"/>
                        </a:rPr>
                        <a:t>9</a:t>
                      </a:r>
                    </a:p>
                  </a:txBody>
                  <a:tcPr/>
                </a:tc>
                <a:tc>
                  <a:txBody>
                    <a:bodyPr/>
                    <a:lstStyle/>
                    <a:p>
                      <a:pPr algn="ctr"/>
                      <a:r>
                        <a:rPr lang="en-US" dirty="0">
                          <a:solidFill>
                            <a:schemeClr val="accent2"/>
                          </a:solidFill>
                        </a:rPr>
                        <a:t>9</a:t>
                      </a:r>
                    </a:p>
                  </a:txBody>
                  <a:tcPr/>
                </a:tc>
                <a:extLst>
                  <a:ext uri="{0D108BD9-81ED-4DB2-BD59-A6C34878D82A}">
                    <a16:rowId xmlns:a16="http://schemas.microsoft.com/office/drawing/2014/main" val="10001"/>
                  </a:ext>
                </a:extLst>
              </a:tr>
              <a:tr h="370840">
                <a:tc>
                  <a:txBody>
                    <a:bodyPr/>
                    <a:lstStyle/>
                    <a:p>
                      <a:pPr algn="ctr"/>
                      <a:r>
                        <a:rPr lang="en-US" dirty="0"/>
                        <a:t>B</a:t>
                      </a:r>
                    </a:p>
                  </a:txBody>
                  <a:tcPr/>
                </a:tc>
                <a:tc>
                  <a:txBody>
                    <a:bodyPr/>
                    <a:lstStyle/>
                    <a:p>
                      <a:pPr marL="0" algn="ctr" defTabSz="914400" rtl="0" eaLnBrk="1" latinLnBrk="0" hangingPunct="1"/>
                      <a:r>
                        <a:rPr lang="en-US" sz="1800" kern="1200" dirty="0">
                          <a:solidFill>
                            <a:schemeClr val="dk1"/>
                          </a:solidFill>
                          <a:latin typeface="+mn-lt"/>
                          <a:ea typeface="+mn-ea"/>
                          <a:cs typeface="+mn-cs"/>
                        </a:rPr>
                        <a:t>0</a:t>
                      </a:r>
                    </a:p>
                  </a:txBody>
                  <a:tcPr/>
                </a:tc>
                <a:tc>
                  <a:txBody>
                    <a:bodyPr/>
                    <a:lstStyle/>
                    <a:p>
                      <a:pPr algn="ctr"/>
                      <a:r>
                        <a:rPr lang="en-US" dirty="0"/>
                        <a:t>-</a:t>
                      </a:r>
                    </a:p>
                  </a:txBody>
                  <a:tcPr/>
                </a:tc>
                <a:extLst>
                  <a:ext uri="{0D108BD9-81ED-4DB2-BD59-A6C34878D82A}">
                    <a16:rowId xmlns:a16="http://schemas.microsoft.com/office/drawing/2014/main" val="10002"/>
                  </a:ext>
                </a:extLst>
              </a:tr>
              <a:tr h="373985">
                <a:tc>
                  <a:txBody>
                    <a:bodyPr/>
                    <a:lstStyle/>
                    <a:p>
                      <a:pPr algn="ctr"/>
                      <a:r>
                        <a:rPr lang="en-US" dirty="0"/>
                        <a:t>C</a:t>
                      </a:r>
                    </a:p>
                  </a:txBody>
                  <a:tcPr/>
                </a:tc>
                <a:tc>
                  <a:txBody>
                    <a:bodyPr/>
                    <a:lstStyle/>
                    <a:p>
                      <a:pPr marL="0" algn="ctr" defTabSz="914400" rtl="0" eaLnBrk="1" latinLnBrk="0" hangingPunct="1"/>
                      <a:r>
                        <a:rPr lang="en-US" sz="1800" kern="1200" dirty="0">
                          <a:solidFill>
                            <a:schemeClr val="dk1"/>
                          </a:solidFill>
                          <a:latin typeface="+mn-lt"/>
                          <a:ea typeface="+mn-ea"/>
                          <a:cs typeface="+mn-cs"/>
                        </a:rPr>
                        <a:t>0</a:t>
                      </a:r>
                    </a:p>
                  </a:txBody>
                  <a:tcPr/>
                </a:tc>
                <a:tc>
                  <a:txBody>
                    <a:bodyPr/>
                    <a:lstStyle/>
                    <a:p>
                      <a:pPr algn="ctr"/>
                      <a:r>
                        <a:rPr lang="en-US" dirty="0"/>
                        <a:t>-</a:t>
                      </a:r>
                    </a:p>
                  </a:txBody>
                  <a:tcPr/>
                </a:tc>
                <a:extLst>
                  <a:ext uri="{0D108BD9-81ED-4DB2-BD59-A6C34878D82A}">
                    <a16:rowId xmlns:a16="http://schemas.microsoft.com/office/drawing/2014/main" val="10003"/>
                  </a:ext>
                </a:extLst>
              </a:tr>
              <a:tr h="370840">
                <a:tc gridSpan="3">
                  <a:txBody>
                    <a:bodyPr/>
                    <a:lstStyle/>
                    <a:p>
                      <a:pPr algn="ctr"/>
                      <a:r>
                        <a:rPr lang="en-US" dirty="0"/>
                        <a:t>Free : 1</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268513" y="3930955"/>
          <a:ext cx="3607752" cy="1857345"/>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a:tc>
                <a:tc>
                  <a:txBody>
                    <a:bodyPr/>
                    <a:lstStyle/>
                    <a:p>
                      <a:pPr algn="ctr"/>
                      <a:r>
                        <a:rPr lang="en-US" dirty="0"/>
                        <a:t>9</a:t>
                      </a:r>
                    </a:p>
                  </a:txBody>
                  <a:tcPr/>
                </a:tc>
                <a:extLst>
                  <a:ext uri="{0D108BD9-81ED-4DB2-BD59-A6C34878D82A}">
                    <a16:rowId xmlns:a16="http://schemas.microsoft.com/office/drawing/2014/main" val="10001"/>
                  </a:ext>
                </a:extLst>
              </a:tr>
              <a:tr h="370840">
                <a:tc>
                  <a:txBody>
                    <a:bodyPr/>
                    <a:lstStyle/>
                    <a:p>
                      <a:pPr algn="ctr"/>
                      <a:r>
                        <a:rPr lang="en-US" dirty="0">
                          <a:solidFill>
                            <a:schemeClr val="bg1"/>
                          </a:solidFill>
                        </a:rPr>
                        <a:t>B</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2"/>
                  </a:ext>
                </a:extLst>
              </a:tr>
              <a:tr h="373985">
                <a:tc>
                  <a:txBody>
                    <a:bodyPr/>
                    <a:lstStyle/>
                    <a:p>
                      <a:pPr algn="ctr"/>
                      <a:r>
                        <a:rPr lang="en-US" dirty="0">
                          <a:solidFill>
                            <a:schemeClr val="accent2"/>
                          </a:solidFill>
                        </a:rPr>
                        <a:t>C</a:t>
                      </a:r>
                    </a:p>
                  </a:txBody>
                  <a:tcPr/>
                </a:tc>
                <a:tc>
                  <a:txBody>
                    <a:bodyPr/>
                    <a:lstStyle/>
                    <a:p>
                      <a:pPr marL="0" algn="ctr" defTabSz="914400" rtl="0" eaLnBrk="1" latinLnBrk="0" hangingPunct="1"/>
                      <a:r>
                        <a:rPr lang="en-US" sz="1800" kern="1200" dirty="0">
                          <a:solidFill>
                            <a:schemeClr val="accent2"/>
                          </a:solidFill>
                          <a:latin typeface="+mn-lt"/>
                          <a:ea typeface="+mn-ea"/>
                          <a:cs typeface="+mn-cs"/>
                        </a:rPr>
                        <a:t>7</a:t>
                      </a:r>
                    </a:p>
                  </a:txBody>
                  <a:tcPr/>
                </a:tc>
                <a:tc>
                  <a:txBody>
                    <a:bodyPr/>
                    <a:lstStyle/>
                    <a:p>
                      <a:pPr algn="ctr"/>
                      <a:r>
                        <a:rPr lang="en-US" dirty="0">
                          <a:solidFill>
                            <a:schemeClr val="accent2"/>
                          </a:solidFill>
                        </a:rPr>
                        <a:t>7</a:t>
                      </a:r>
                    </a:p>
                  </a:txBody>
                  <a:tcPr/>
                </a:tc>
                <a:extLst>
                  <a:ext uri="{0D108BD9-81ED-4DB2-BD59-A6C34878D82A}">
                    <a16:rowId xmlns:a16="http://schemas.microsoft.com/office/drawing/2014/main" val="10003"/>
                  </a:ext>
                </a:extLst>
              </a:tr>
              <a:tr h="370840">
                <a:tc gridSpan="3">
                  <a:txBody>
                    <a:bodyPr/>
                    <a:lstStyle/>
                    <a:p>
                      <a:pPr algn="ctr"/>
                      <a:r>
                        <a:rPr lang="en-US" dirty="0"/>
                        <a:t>Free : 0</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4249056" y="3930955"/>
          <a:ext cx="3607752" cy="1857345"/>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a:tc>
                <a:tc>
                  <a:txBody>
                    <a:bodyPr/>
                    <a:lstStyle/>
                    <a:p>
                      <a:pPr algn="ctr"/>
                      <a:r>
                        <a:rPr lang="en-US" dirty="0"/>
                        <a:t>9</a:t>
                      </a:r>
                    </a:p>
                  </a:txBody>
                  <a:tcPr/>
                </a:tc>
                <a:extLst>
                  <a:ext uri="{0D108BD9-81ED-4DB2-BD59-A6C34878D82A}">
                    <a16:rowId xmlns:a16="http://schemas.microsoft.com/office/drawing/2014/main" val="10001"/>
                  </a:ext>
                </a:extLst>
              </a:tr>
              <a:tr h="370840">
                <a:tc>
                  <a:txBody>
                    <a:bodyPr/>
                    <a:lstStyle/>
                    <a:p>
                      <a:pPr algn="ctr"/>
                      <a:r>
                        <a:rPr lang="en-US" dirty="0">
                          <a:solidFill>
                            <a:schemeClr val="bg1"/>
                          </a:solidFill>
                        </a:rPr>
                        <a:t>B</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2"/>
                  </a:ext>
                </a:extLst>
              </a:tr>
              <a:tr h="373985">
                <a:tc>
                  <a:txBody>
                    <a:bodyPr/>
                    <a:lstStyle/>
                    <a:p>
                      <a:pPr algn="ctr"/>
                      <a:r>
                        <a:rPr lang="en-US" dirty="0">
                          <a:solidFill>
                            <a:schemeClr val="bg1"/>
                          </a:solidFill>
                        </a:rPr>
                        <a:t>C</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3"/>
                  </a:ext>
                </a:extLst>
              </a:tr>
              <a:tr h="370840">
                <a:tc gridSpan="3">
                  <a:txBody>
                    <a:bodyPr/>
                    <a:lstStyle/>
                    <a:p>
                      <a:pPr algn="ctr"/>
                      <a:r>
                        <a:rPr lang="en-US" dirty="0"/>
                        <a:t>Free : 7</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cxnSp>
        <p:nvCxnSpPr>
          <p:cNvPr id="11" name="Straight Arrow Connector 10"/>
          <p:cNvCxnSpPr/>
          <p:nvPr/>
        </p:nvCxnSpPr>
        <p:spPr>
          <a:xfrm flipV="1">
            <a:off x="2461260" y="1909599"/>
            <a:ext cx="3299460" cy="694821"/>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3893945" y="182958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2</a:t>
            </a:r>
            <a:endParaRPr lang="en-IN" dirty="0"/>
          </a:p>
        </p:txBody>
      </p:sp>
      <p:cxnSp>
        <p:nvCxnSpPr>
          <p:cNvPr id="13" name="Straight Arrow Connector 12"/>
          <p:cNvCxnSpPr/>
          <p:nvPr/>
        </p:nvCxnSpPr>
        <p:spPr>
          <a:xfrm>
            <a:off x="5931440" y="1943325"/>
            <a:ext cx="3768820" cy="661095"/>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7882846" y="182958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a:t>
            </a:r>
            <a:endParaRPr lang="en-IN" dirty="0"/>
          </a:p>
        </p:txBody>
      </p:sp>
      <p:cxnSp>
        <p:nvCxnSpPr>
          <p:cNvPr id="15" name="Straight Arrow Connector 14"/>
          <p:cNvCxnSpPr/>
          <p:nvPr/>
        </p:nvCxnSpPr>
        <p:spPr>
          <a:xfrm flipH="1">
            <a:off x="1927860" y="2718163"/>
            <a:ext cx="7772400" cy="2497528"/>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3877128" y="4049171"/>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5</a:t>
            </a:r>
            <a:endParaRPr lang="en-IN" dirty="0"/>
          </a:p>
        </p:txBody>
      </p:sp>
      <p:cxnSp>
        <p:nvCxnSpPr>
          <p:cNvPr id="17" name="Straight Arrow Connector 16"/>
          <p:cNvCxnSpPr/>
          <p:nvPr/>
        </p:nvCxnSpPr>
        <p:spPr>
          <a:xfrm>
            <a:off x="1927860" y="5228380"/>
            <a:ext cx="3768959" cy="361835"/>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3877128" y="499860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7</a:t>
            </a:r>
            <a:endParaRPr lang="en-IN" dirty="0"/>
          </a:p>
        </p:txBody>
      </p:sp>
      <p:cxnSp>
        <p:nvCxnSpPr>
          <p:cNvPr id="19" name="Straight Arrow Connector 18"/>
          <p:cNvCxnSpPr/>
          <p:nvPr/>
        </p:nvCxnSpPr>
        <p:spPr>
          <a:xfrm flipV="1">
            <a:off x="6379589" y="4497948"/>
            <a:ext cx="3354961" cy="1092267"/>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854178" y="4459139"/>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6</a:t>
            </a:r>
            <a:endParaRPr lang="en-IN" dirty="0"/>
          </a:p>
        </p:txBody>
      </p:sp>
    </p:spTree>
    <p:extLst>
      <p:ext uri="{BB962C8B-B14F-4D97-AF65-F5344CB8AC3E}">
        <p14:creationId xmlns:p14="http://schemas.microsoft.com/office/powerpoint/2010/main" val="382827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8"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25"/>
          <p:cNvPicPr>
            <a:picLocks noGrp="1" noChangeAspect="1"/>
          </p:cNvPicPr>
          <p:nvPr>
            <p:ph idx="1"/>
          </p:nvPr>
        </p:nvPicPr>
        <p:blipFill rotWithShape="1">
          <a:blip r:embed="rId2">
            <a:extLst>
              <a:ext uri="{28A0092B-C50C-407E-A947-70E740481C1C}">
                <a14:useLocalDpi xmlns:a14="http://schemas.microsoft.com/office/drawing/2010/main" val="0"/>
              </a:ext>
            </a:extLst>
          </a:blip>
          <a:srcRect l="10714" t="10444" r="10714" b="9201"/>
          <a:stretch/>
        </p:blipFill>
        <p:spPr>
          <a:xfrm>
            <a:off x="4759290" y="4459843"/>
            <a:ext cx="1336710" cy="1367042"/>
          </a:xfrm>
          <a:prstGeom prst="rect">
            <a:avLst/>
          </a:prstGeom>
        </p:spPr>
      </p:pic>
      <p:sp>
        <p:nvSpPr>
          <p:cNvPr id="2" name="Title 1"/>
          <p:cNvSpPr>
            <a:spLocks noGrp="1"/>
          </p:cNvSpPr>
          <p:nvPr>
            <p:ph type="title"/>
          </p:nvPr>
        </p:nvSpPr>
        <p:spPr/>
        <p:txBody>
          <a:bodyPr/>
          <a:lstStyle/>
          <a:p>
            <a:r>
              <a:rPr lang="en-US" dirty="0"/>
              <a:t>Unsafe state</a:t>
            </a:r>
          </a:p>
        </p:txBody>
      </p:sp>
      <p:graphicFrame>
        <p:nvGraphicFramePr>
          <p:cNvPr id="7" name="Table 6"/>
          <p:cNvGraphicFramePr>
            <a:graphicFrameLocks noGrp="1"/>
          </p:cNvGraphicFramePr>
          <p:nvPr/>
        </p:nvGraphicFramePr>
        <p:xfrm>
          <a:off x="8251371" y="991809"/>
          <a:ext cx="3607752" cy="1857345"/>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a:tc>
                <a:tc>
                  <a:txBody>
                    <a:bodyPr/>
                    <a:lstStyle/>
                    <a:p>
                      <a:pPr algn="ctr"/>
                      <a:r>
                        <a:rPr lang="en-US" dirty="0"/>
                        <a:t>9</a:t>
                      </a:r>
                    </a:p>
                  </a:txBody>
                  <a:tcPr/>
                </a:tc>
                <a:extLst>
                  <a:ext uri="{0D108BD9-81ED-4DB2-BD59-A6C34878D82A}">
                    <a16:rowId xmlns:a16="http://schemas.microsoft.com/office/drawing/2014/main" val="10001"/>
                  </a:ext>
                </a:extLst>
              </a:tr>
              <a:tr h="370840">
                <a:tc>
                  <a:txBody>
                    <a:bodyPr/>
                    <a:lstStyle/>
                    <a:p>
                      <a:pPr algn="ctr"/>
                      <a:r>
                        <a:rPr lang="en-US" sz="1800" kern="1200" dirty="0">
                          <a:solidFill>
                            <a:schemeClr val="accent2"/>
                          </a:solidFill>
                          <a:latin typeface="+mn-lt"/>
                          <a:ea typeface="+mn-ea"/>
                          <a:cs typeface="+mn-cs"/>
                        </a:rPr>
                        <a:t>B</a:t>
                      </a:r>
                    </a:p>
                  </a:txBody>
                  <a:tcPr/>
                </a:tc>
                <a:tc>
                  <a:txBody>
                    <a:bodyPr/>
                    <a:lstStyle/>
                    <a:p>
                      <a:pPr marL="0" algn="ctr" defTabSz="914400" rtl="0" eaLnBrk="1" latinLnBrk="0" hangingPunct="1"/>
                      <a:r>
                        <a:rPr lang="en-US" sz="1800" kern="1200" dirty="0">
                          <a:solidFill>
                            <a:schemeClr val="accent2"/>
                          </a:solidFill>
                          <a:latin typeface="+mn-lt"/>
                          <a:ea typeface="+mn-ea"/>
                          <a:cs typeface="+mn-cs"/>
                        </a:rPr>
                        <a:t>4</a:t>
                      </a:r>
                    </a:p>
                  </a:txBody>
                  <a:tcPr/>
                </a:tc>
                <a:tc>
                  <a:txBody>
                    <a:bodyPr/>
                    <a:lstStyle/>
                    <a:p>
                      <a:pPr algn="ctr"/>
                      <a:r>
                        <a:rPr lang="en-US" sz="1800" kern="1200" dirty="0">
                          <a:solidFill>
                            <a:schemeClr val="accent2"/>
                          </a:solidFill>
                          <a:latin typeface="+mn-lt"/>
                          <a:ea typeface="+mn-ea"/>
                          <a:cs typeface="+mn-cs"/>
                        </a:rPr>
                        <a:t>4</a:t>
                      </a:r>
                    </a:p>
                  </a:txBody>
                  <a:tcPr/>
                </a:tc>
                <a:extLst>
                  <a:ext uri="{0D108BD9-81ED-4DB2-BD59-A6C34878D82A}">
                    <a16:rowId xmlns:a16="http://schemas.microsoft.com/office/drawing/2014/main" val="10002"/>
                  </a:ext>
                </a:extLst>
              </a:tr>
              <a:tr h="373985">
                <a:tc>
                  <a:txBody>
                    <a:bodyPr/>
                    <a:lstStyle/>
                    <a:p>
                      <a:pPr algn="ctr"/>
                      <a:r>
                        <a:rPr lang="en-US" dirty="0"/>
                        <a:t>C</a:t>
                      </a:r>
                    </a:p>
                  </a:txBody>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a:tc>
                <a:tc>
                  <a:txBody>
                    <a:bodyPr/>
                    <a:lstStyle/>
                    <a:p>
                      <a:pPr algn="ctr"/>
                      <a:r>
                        <a:rPr lang="en-US" dirty="0"/>
                        <a:t>7</a:t>
                      </a:r>
                    </a:p>
                  </a:txBody>
                  <a:tcPr/>
                </a:tc>
                <a:extLst>
                  <a:ext uri="{0D108BD9-81ED-4DB2-BD59-A6C34878D82A}">
                    <a16:rowId xmlns:a16="http://schemas.microsoft.com/office/drawing/2014/main" val="10003"/>
                  </a:ext>
                </a:extLst>
              </a:tr>
              <a:tr h="370840">
                <a:tc gridSpan="3">
                  <a:txBody>
                    <a:bodyPr/>
                    <a:lstStyle/>
                    <a:p>
                      <a:pPr algn="ctr"/>
                      <a:r>
                        <a:rPr lang="en-US" dirty="0"/>
                        <a:t>Free : 0</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nvGraphicFramePr>
        <p:xfrm>
          <a:off x="290285" y="991809"/>
          <a:ext cx="3607752" cy="1857345"/>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a:tc>
                <a:tc>
                  <a:txBody>
                    <a:bodyPr/>
                    <a:lstStyle/>
                    <a:p>
                      <a:pPr algn="ctr"/>
                      <a:r>
                        <a:rPr lang="en-US" dirty="0"/>
                        <a:t>9</a:t>
                      </a:r>
                    </a:p>
                  </a:txBody>
                  <a:tcPr/>
                </a:tc>
                <a:extLst>
                  <a:ext uri="{0D108BD9-81ED-4DB2-BD59-A6C34878D82A}">
                    <a16:rowId xmlns:a16="http://schemas.microsoft.com/office/drawing/2014/main" val="10001"/>
                  </a:ext>
                </a:extLst>
              </a:tr>
              <a:tr h="370840">
                <a:tc>
                  <a:txBody>
                    <a:bodyPr/>
                    <a:lstStyle/>
                    <a:p>
                      <a:pPr algn="ctr"/>
                      <a:r>
                        <a:rPr lang="en-US" dirty="0"/>
                        <a:t>B</a:t>
                      </a:r>
                    </a:p>
                  </a:txBody>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a:tc>
                <a:tc>
                  <a:txBody>
                    <a:bodyPr/>
                    <a:lstStyle/>
                    <a:p>
                      <a:pPr algn="ctr"/>
                      <a:r>
                        <a:rPr lang="en-US" dirty="0"/>
                        <a:t>4</a:t>
                      </a:r>
                    </a:p>
                  </a:txBody>
                  <a:tcPr/>
                </a:tc>
                <a:extLst>
                  <a:ext uri="{0D108BD9-81ED-4DB2-BD59-A6C34878D82A}">
                    <a16:rowId xmlns:a16="http://schemas.microsoft.com/office/drawing/2014/main" val="10002"/>
                  </a:ext>
                </a:extLst>
              </a:tr>
              <a:tr h="373985">
                <a:tc>
                  <a:txBody>
                    <a:bodyPr/>
                    <a:lstStyle/>
                    <a:p>
                      <a:pPr algn="ctr"/>
                      <a:r>
                        <a:rPr lang="en-US" dirty="0"/>
                        <a:t>C</a:t>
                      </a:r>
                    </a:p>
                  </a:txBody>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a:tc>
                <a:tc>
                  <a:txBody>
                    <a:bodyPr/>
                    <a:lstStyle/>
                    <a:p>
                      <a:pPr algn="ctr"/>
                      <a:r>
                        <a:rPr lang="en-US" dirty="0"/>
                        <a:t>7</a:t>
                      </a:r>
                    </a:p>
                  </a:txBody>
                  <a:tcPr/>
                </a:tc>
                <a:extLst>
                  <a:ext uri="{0D108BD9-81ED-4DB2-BD59-A6C34878D82A}">
                    <a16:rowId xmlns:a16="http://schemas.microsoft.com/office/drawing/2014/main" val="10003"/>
                  </a:ext>
                </a:extLst>
              </a:tr>
              <a:tr h="370840">
                <a:tc gridSpan="3">
                  <a:txBody>
                    <a:bodyPr/>
                    <a:lstStyle/>
                    <a:p>
                      <a:pPr algn="ctr"/>
                      <a:r>
                        <a:rPr lang="en-US" dirty="0"/>
                        <a:t>Free : 3</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4270828" y="991809"/>
          <a:ext cx="3607752" cy="1857345"/>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a:tc>
                <a:tc>
                  <a:txBody>
                    <a:bodyPr/>
                    <a:lstStyle/>
                    <a:p>
                      <a:pPr algn="ctr"/>
                      <a:r>
                        <a:rPr lang="en-US" dirty="0"/>
                        <a:t>9</a:t>
                      </a:r>
                    </a:p>
                  </a:txBody>
                  <a:tcPr/>
                </a:tc>
                <a:extLst>
                  <a:ext uri="{0D108BD9-81ED-4DB2-BD59-A6C34878D82A}">
                    <a16:rowId xmlns:a16="http://schemas.microsoft.com/office/drawing/2014/main" val="10001"/>
                  </a:ext>
                </a:extLst>
              </a:tr>
              <a:tr h="370840">
                <a:tc>
                  <a:txBody>
                    <a:bodyPr/>
                    <a:lstStyle/>
                    <a:p>
                      <a:pPr marL="0" algn="ctr" defTabSz="914400" rtl="0" eaLnBrk="1" latinLnBrk="0" hangingPunct="1"/>
                      <a:r>
                        <a:rPr lang="en-US" sz="1800" kern="1200" dirty="0">
                          <a:solidFill>
                            <a:schemeClr val="dk1"/>
                          </a:solidFill>
                          <a:latin typeface="+mn-lt"/>
                          <a:ea typeface="+mn-ea"/>
                          <a:cs typeface="+mn-cs"/>
                        </a:rPr>
                        <a:t>B</a:t>
                      </a:r>
                    </a:p>
                  </a:txBody>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a:tc>
                <a:extLst>
                  <a:ext uri="{0D108BD9-81ED-4DB2-BD59-A6C34878D82A}">
                    <a16:rowId xmlns:a16="http://schemas.microsoft.com/office/drawing/2014/main" val="10002"/>
                  </a:ext>
                </a:extLst>
              </a:tr>
              <a:tr h="373985">
                <a:tc>
                  <a:txBody>
                    <a:bodyPr/>
                    <a:lstStyle/>
                    <a:p>
                      <a:pPr algn="ctr"/>
                      <a:r>
                        <a:rPr lang="en-US" dirty="0"/>
                        <a:t>C</a:t>
                      </a:r>
                    </a:p>
                  </a:txBody>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a:tc>
                <a:tc>
                  <a:txBody>
                    <a:bodyPr/>
                    <a:lstStyle/>
                    <a:p>
                      <a:pPr algn="ctr"/>
                      <a:r>
                        <a:rPr lang="en-US" dirty="0"/>
                        <a:t>7</a:t>
                      </a:r>
                    </a:p>
                  </a:txBody>
                  <a:tcPr/>
                </a:tc>
                <a:extLst>
                  <a:ext uri="{0D108BD9-81ED-4DB2-BD59-A6C34878D82A}">
                    <a16:rowId xmlns:a16="http://schemas.microsoft.com/office/drawing/2014/main" val="10003"/>
                  </a:ext>
                </a:extLst>
              </a:tr>
              <a:tr h="370840">
                <a:tc gridSpan="3">
                  <a:txBody>
                    <a:bodyPr/>
                    <a:lstStyle/>
                    <a:p>
                      <a:pPr algn="ctr"/>
                      <a:r>
                        <a:rPr lang="en-US" dirty="0"/>
                        <a:t>Free : 2</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268513" y="3930955"/>
          <a:ext cx="3607752" cy="1857345"/>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a:tc>
                <a:tc>
                  <a:txBody>
                    <a:bodyPr/>
                    <a:lstStyle/>
                    <a:p>
                      <a:pPr algn="ctr"/>
                      <a:r>
                        <a:rPr lang="en-US" dirty="0"/>
                        <a:t>9</a:t>
                      </a:r>
                    </a:p>
                  </a:txBody>
                  <a:tcPr/>
                </a:tc>
                <a:extLst>
                  <a:ext uri="{0D108BD9-81ED-4DB2-BD59-A6C34878D82A}">
                    <a16:rowId xmlns:a16="http://schemas.microsoft.com/office/drawing/2014/main" val="10001"/>
                  </a:ext>
                </a:extLst>
              </a:tr>
              <a:tr h="370840">
                <a:tc>
                  <a:txBody>
                    <a:bodyPr/>
                    <a:lstStyle/>
                    <a:p>
                      <a:pPr algn="ctr"/>
                      <a:r>
                        <a:rPr lang="en-US" dirty="0">
                          <a:solidFill>
                            <a:schemeClr val="bg1"/>
                          </a:solidFill>
                        </a:rPr>
                        <a:t>B</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2"/>
                  </a:ext>
                </a:extLst>
              </a:tr>
              <a:tr h="373985">
                <a:tc>
                  <a:txBody>
                    <a:bodyPr/>
                    <a:lstStyle/>
                    <a:p>
                      <a:pPr algn="ctr"/>
                      <a:r>
                        <a:rPr lang="en-US" dirty="0">
                          <a:solidFill>
                            <a:schemeClr val="tx1"/>
                          </a:solidFill>
                        </a:rPr>
                        <a:t>C</a:t>
                      </a:r>
                    </a:p>
                  </a:txBody>
                  <a:tcPr/>
                </a:tc>
                <a:tc>
                  <a:txBody>
                    <a:bodyPr/>
                    <a:lstStyle/>
                    <a:p>
                      <a:pPr marL="0" algn="ctr" defTabSz="914400" rtl="0" eaLnBrk="1" latinLnBrk="0" hangingPunct="1"/>
                      <a:r>
                        <a:rPr lang="en-US" sz="1800" kern="1200" dirty="0">
                          <a:solidFill>
                            <a:schemeClr val="tx1"/>
                          </a:solidFill>
                          <a:latin typeface="+mn-lt"/>
                          <a:ea typeface="+mn-ea"/>
                          <a:cs typeface="+mn-cs"/>
                        </a:rPr>
                        <a:t>2</a:t>
                      </a:r>
                    </a:p>
                  </a:txBody>
                  <a:tcPr/>
                </a:tc>
                <a:tc>
                  <a:txBody>
                    <a:bodyPr/>
                    <a:lstStyle/>
                    <a:p>
                      <a:pPr algn="ctr"/>
                      <a:r>
                        <a:rPr lang="en-US" dirty="0">
                          <a:solidFill>
                            <a:schemeClr val="tx1"/>
                          </a:solidFill>
                        </a:rPr>
                        <a:t>7</a:t>
                      </a:r>
                    </a:p>
                  </a:txBody>
                  <a:tcPr/>
                </a:tc>
                <a:extLst>
                  <a:ext uri="{0D108BD9-81ED-4DB2-BD59-A6C34878D82A}">
                    <a16:rowId xmlns:a16="http://schemas.microsoft.com/office/drawing/2014/main" val="10003"/>
                  </a:ext>
                </a:extLst>
              </a:tr>
              <a:tr h="370840">
                <a:tc gridSpan="3">
                  <a:txBody>
                    <a:bodyPr/>
                    <a:lstStyle/>
                    <a:p>
                      <a:pPr algn="ctr"/>
                      <a:r>
                        <a:rPr lang="en-US" dirty="0"/>
                        <a:t>Free : 4</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cxnSp>
        <p:nvCxnSpPr>
          <p:cNvPr id="11" name="Straight Arrow Connector 10"/>
          <p:cNvCxnSpPr/>
          <p:nvPr/>
        </p:nvCxnSpPr>
        <p:spPr>
          <a:xfrm flipV="1">
            <a:off x="2461260" y="1582057"/>
            <a:ext cx="3235559" cy="1022364"/>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3893945" y="162638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a:t>
            </a:r>
            <a:endParaRPr lang="en-IN" dirty="0"/>
          </a:p>
        </p:txBody>
      </p:sp>
      <p:cxnSp>
        <p:nvCxnSpPr>
          <p:cNvPr id="13" name="Straight Arrow Connector 12"/>
          <p:cNvCxnSpPr/>
          <p:nvPr/>
        </p:nvCxnSpPr>
        <p:spPr>
          <a:xfrm flipV="1">
            <a:off x="6467475" y="1970936"/>
            <a:ext cx="3267075" cy="709760"/>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7882846" y="182958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2</a:t>
            </a:r>
            <a:endParaRPr lang="en-IN" dirty="0"/>
          </a:p>
        </p:txBody>
      </p:sp>
      <p:cxnSp>
        <p:nvCxnSpPr>
          <p:cNvPr id="15" name="Straight Arrow Connector 14"/>
          <p:cNvCxnSpPr/>
          <p:nvPr/>
        </p:nvCxnSpPr>
        <p:spPr>
          <a:xfrm flipH="1">
            <a:off x="2461260" y="1995714"/>
            <a:ext cx="7273291" cy="3617686"/>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3889828" y="4277771"/>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a:t>
            </a:r>
            <a:endParaRPr lang="en-IN" dirty="0"/>
          </a:p>
        </p:txBody>
      </p:sp>
    </p:spTree>
    <p:extLst>
      <p:ext uri="{BB962C8B-B14F-4D97-AF65-F5344CB8AC3E}">
        <p14:creationId xmlns:p14="http://schemas.microsoft.com/office/powerpoint/2010/main" val="361550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Resource Allocation Graph </a:t>
            </a:r>
            <a:r>
              <a:rPr lang="en-US" sz="3600" dirty="0"/>
              <a:t>(RAG) </a:t>
            </a:r>
            <a:endParaRPr lang="en-US" dirty="0"/>
          </a:p>
        </p:txBody>
      </p:sp>
      <p:sp>
        <p:nvSpPr>
          <p:cNvPr id="3" name="Content Placeholder 2"/>
          <p:cNvSpPr>
            <a:spLocks noGrp="1"/>
          </p:cNvSpPr>
          <p:nvPr>
            <p:ph idx="1"/>
          </p:nvPr>
        </p:nvSpPr>
        <p:spPr/>
        <p:txBody>
          <a:bodyPr/>
          <a:lstStyle/>
          <a:p>
            <a:r>
              <a:rPr lang="en-US" dirty="0"/>
              <a:t>We use the resource allocation graph for the pictographic representation of the state of a system. </a:t>
            </a:r>
          </a:p>
          <a:p>
            <a:r>
              <a:rPr lang="en-US" dirty="0"/>
              <a:t>The resource allocation graph contains all the information related to the processes that are holding some resources and also waiting for some more resources.</a:t>
            </a:r>
          </a:p>
          <a:p>
            <a:r>
              <a:rPr lang="en-US" dirty="0"/>
              <a:t>The process is represented by a circle in the Resource Allocation Graph, whereas the resource is represented using a rectangle.</a:t>
            </a:r>
          </a:p>
          <a:p>
            <a:r>
              <a:rPr lang="en-US" dirty="0"/>
              <a:t>There are two components of the resource allocation graph:</a:t>
            </a:r>
          </a:p>
          <a:p>
            <a:pPr marL="914400" lvl="1" indent="-457200">
              <a:buFont typeface="+mj-lt"/>
              <a:buAutoNum type="arabicPeriod"/>
            </a:pPr>
            <a:r>
              <a:rPr lang="en-US" dirty="0"/>
              <a:t>Vertices</a:t>
            </a:r>
          </a:p>
          <a:p>
            <a:pPr marL="914400" lvl="1" indent="-457200">
              <a:buFont typeface="+mj-lt"/>
              <a:buAutoNum type="arabicPeriod"/>
            </a:pPr>
            <a:r>
              <a:rPr lang="en-US" dirty="0"/>
              <a:t>Edges</a:t>
            </a:r>
          </a:p>
        </p:txBody>
      </p:sp>
    </p:spTree>
    <p:extLst>
      <p:ext uri="{BB962C8B-B14F-4D97-AF65-F5344CB8AC3E}">
        <p14:creationId xmlns:p14="http://schemas.microsoft.com/office/powerpoint/2010/main" val="51624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Resource Allocation Graph </a:t>
            </a:r>
            <a:r>
              <a:rPr lang="en-US" sz="3600" dirty="0"/>
              <a:t>(RAG) </a:t>
            </a:r>
            <a:endParaRPr lang="en-US" dirty="0"/>
          </a:p>
        </p:txBody>
      </p:sp>
      <p:sp>
        <p:nvSpPr>
          <p:cNvPr id="5" name="Rectangle: Rounded Corners 4">
            <a:extLst>
              <a:ext uri="{FF2B5EF4-FFF2-40B4-BE49-F238E27FC236}">
                <a16:creationId xmlns:a16="http://schemas.microsoft.com/office/drawing/2014/main" id="{4688C7F2-05A5-238C-B868-7B799F44A329}"/>
              </a:ext>
            </a:extLst>
          </p:cNvPr>
          <p:cNvSpPr/>
          <p:nvPr/>
        </p:nvSpPr>
        <p:spPr>
          <a:xfrm>
            <a:off x="5413197" y="894737"/>
            <a:ext cx="1069145" cy="47830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Graph</a:t>
            </a:r>
          </a:p>
        </p:txBody>
      </p:sp>
      <p:grpSp>
        <p:nvGrpSpPr>
          <p:cNvPr id="62" name="Group 61">
            <a:extLst>
              <a:ext uri="{FF2B5EF4-FFF2-40B4-BE49-F238E27FC236}">
                <a16:creationId xmlns:a16="http://schemas.microsoft.com/office/drawing/2014/main" id="{63C596C3-C6E2-A1C2-6282-51EDBD29EA40}"/>
              </a:ext>
            </a:extLst>
          </p:cNvPr>
          <p:cNvGrpSpPr/>
          <p:nvPr/>
        </p:nvGrpSpPr>
        <p:grpSpPr>
          <a:xfrm>
            <a:off x="2403475" y="2319223"/>
            <a:ext cx="7214018" cy="478302"/>
            <a:chOff x="2403475" y="2319223"/>
            <a:chExt cx="7214018" cy="478302"/>
          </a:xfrm>
        </p:grpSpPr>
        <p:sp>
          <p:nvSpPr>
            <p:cNvPr id="6" name="Rectangle: Rounded Corners 5">
              <a:extLst>
                <a:ext uri="{FF2B5EF4-FFF2-40B4-BE49-F238E27FC236}">
                  <a16:creationId xmlns:a16="http://schemas.microsoft.com/office/drawing/2014/main" id="{2DD0C258-FA0B-C497-D7A3-18E71D81300C}"/>
                </a:ext>
              </a:extLst>
            </p:cNvPr>
            <p:cNvSpPr/>
            <p:nvPr/>
          </p:nvSpPr>
          <p:spPr>
            <a:xfrm>
              <a:off x="2403475" y="2319223"/>
              <a:ext cx="1233021" cy="47830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Vertices</a:t>
              </a:r>
            </a:p>
          </p:txBody>
        </p:sp>
        <p:sp>
          <p:nvSpPr>
            <p:cNvPr id="7" name="Rectangle: Rounded Corners 6">
              <a:extLst>
                <a:ext uri="{FF2B5EF4-FFF2-40B4-BE49-F238E27FC236}">
                  <a16:creationId xmlns:a16="http://schemas.microsoft.com/office/drawing/2014/main" id="{AD81F67D-4F9A-111E-D5AF-DEE309433C5C}"/>
                </a:ext>
              </a:extLst>
            </p:cNvPr>
            <p:cNvSpPr/>
            <p:nvPr/>
          </p:nvSpPr>
          <p:spPr>
            <a:xfrm>
              <a:off x="8548348" y="2319223"/>
              <a:ext cx="1069145" cy="47830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Edges</a:t>
              </a:r>
            </a:p>
          </p:txBody>
        </p:sp>
      </p:grpSp>
      <p:grpSp>
        <p:nvGrpSpPr>
          <p:cNvPr id="68" name="Group 67">
            <a:extLst>
              <a:ext uri="{FF2B5EF4-FFF2-40B4-BE49-F238E27FC236}">
                <a16:creationId xmlns:a16="http://schemas.microsoft.com/office/drawing/2014/main" id="{99C843F2-D33E-57B2-9FB1-34BDB830937D}"/>
              </a:ext>
            </a:extLst>
          </p:cNvPr>
          <p:cNvGrpSpPr/>
          <p:nvPr/>
        </p:nvGrpSpPr>
        <p:grpSpPr>
          <a:xfrm>
            <a:off x="6771034" y="3603325"/>
            <a:ext cx="4806684" cy="1067425"/>
            <a:chOff x="6771034" y="3603325"/>
            <a:chExt cx="4806684" cy="1067425"/>
          </a:xfrm>
        </p:grpSpPr>
        <p:grpSp>
          <p:nvGrpSpPr>
            <p:cNvPr id="65" name="Group 64">
              <a:extLst>
                <a:ext uri="{FF2B5EF4-FFF2-40B4-BE49-F238E27FC236}">
                  <a16:creationId xmlns:a16="http://schemas.microsoft.com/office/drawing/2014/main" id="{EC9DCC6F-8888-66C8-583F-F7359D7600CC}"/>
                </a:ext>
              </a:extLst>
            </p:cNvPr>
            <p:cNvGrpSpPr/>
            <p:nvPr/>
          </p:nvGrpSpPr>
          <p:grpSpPr>
            <a:xfrm>
              <a:off x="6771034" y="3603325"/>
              <a:ext cx="4806684" cy="1067425"/>
              <a:chOff x="6771034" y="3603325"/>
              <a:chExt cx="4806684" cy="1067425"/>
            </a:xfrm>
          </p:grpSpPr>
          <p:sp>
            <p:nvSpPr>
              <p:cNvPr id="10" name="Rectangle: Rounded Corners 9">
                <a:extLst>
                  <a:ext uri="{FF2B5EF4-FFF2-40B4-BE49-F238E27FC236}">
                    <a16:creationId xmlns:a16="http://schemas.microsoft.com/office/drawing/2014/main" id="{DE74F7CF-CD22-7C90-3215-BD78A1CB4709}"/>
                  </a:ext>
                </a:extLst>
              </p:cNvPr>
              <p:cNvSpPr/>
              <p:nvPr/>
            </p:nvSpPr>
            <p:spPr>
              <a:xfrm>
                <a:off x="6771034" y="3603325"/>
                <a:ext cx="1985829" cy="106742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000" dirty="0">
                    <a:solidFill>
                      <a:schemeClr val="tx1"/>
                    </a:solidFill>
                  </a:rPr>
                  <a:t>Assign Edge</a:t>
                </a:r>
              </a:p>
            </p:txBody>
          </p:sp>
          <p:sp>
            <p:nvSpPr>
              <p:cNvPr id="11" name="Rectangle: Rounded Corners 10">
                <a:extLst>
                  <a:ext uri="{FF2B5EF4-FFF2-40B4-BE49-F238E27FC236}">
                    <a16:creationId xmlns:a16="http://schemas.microsoft.com/office/drawing/2014/main" id="{58BA0893-F748-9041-B822-70CE86FBC13B}"/>
                  </a:ext>
                </a:extLst>
              </p:cNvPr>
              <p:cNvSpPr/>
              <p:nvPr/>
            </p:nvSpPr>
            <p:spPr>
              <a:xfrm>
                <a:off x="9421723" y="3603325"/>
                <a:ext cx="2155995" cy="10674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000" dirty="0">
                    <a:solidFill>
                      <a:schemeClr val="tx1"/>
                    </a:solidFill>
                  </a:rPr>
                  <a:t>Request Edge</a:t>
                </a:r>
              </a:p>
            </p:txBody>
          </p:sp>
        </p:grpSp>
        <p:grpSp>
          <p:nvGrpSpPr>
            <p:cNvPr id="34" name="Group 33">
              <a:extLst>
                <a:ext uri="{FF2B5EF4-FFF2-40B4-BE49-F238E27FC236}">
                  <a16:creationId xmlns:a16="http://schemas.microsoft.com/office/drawing/2014/main" id="{7D68BCB8-C239-D324-6D67-ACCF6CD2FE70}"/>
                </a:ext>
              </a:extLst>
            </p:cNvPr>
            <p:cNvGrpSpPr/>
            <p:nvPr/>
          </p:nvGrpSpPr>
          <p:grpSpPr>
            <a:xfrm>
              <a:off x="7021749" y="4192471"/>
              <a:ext cx="1484397" cy="325998"/>
              <a:chOff x="5638280" y="5612867"/>
              <a:chExt cx="1484397" cy="325998"/>
            </a:xfrm>
          </p:grpSpPr>
          <p:sp>
            <p:nvSpPr>
              <p:cNvPr id="17" name="Oval 16">
                <a:extLst>
                  <a:ext uri="{FF2B5EF4-FFF2-40B4-BE49-F238E27FC236}">
                    <a16:creationId xmlns:a16="http://schemas.microsoft.com/office/drawing/2014/main" id="{FFC3E5AB-A0A5-203D-CE27-C9065928E221}"/>
                  </a:ext>
                </a:extLst>
              </p:cNvPr>
              <p:cNvSpPr/>
              <p:nvPr/>
            </p:nvSpPr>
            <p:spPr>
              <a:xfrm>
                <a:off x="5638280" y="5619208"/>
                <a:ext cx="309490" cy="30949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a:t>
                </a:r>
              </a:p>
            </p:txBody>
          </p:sp>
          <p:sp>
            <p:nvSpPr>
              <p:cNvPr id="18" name="Rectangle 17">
                <a:extLst>
                  <a:ext uri="{FF2B5EF4-FFF2-40B4-BE49-F238E27FC236}">
                    <a16:creationId xmlns:a16="http://schemas.microsoft.com/office/drawing/2014/main" id="{A65F89F5-6579-2BF6-3B75-82D0A6A2CACD}"/>
                  </a:ext>
                </a:extLst>
              </p:cNvPr>
              <p:cNvSpPr/>
              <p:nvPr/>
            </p:nvSpPr>
            <p:spPr>
              <a:xfrm>
                <a:off x="6372943" y="5612867"/>
                <a:ext cx="749734" cy="32599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a:t>
                </a:r>
              </a:p>
            </p:txBody>
          </p:sp>
          <p:cxnSp>
            <p:nvCxnSpPr>
              <p:cNvPr id="21" name="Straight Arrow Connector 20">
                <a:extLst>
                  <a:ext uri="{FF2B5EF4-FFF2-40B4-BE49-F238E27FC236}">
                    <a16:creationId xmlns:a16="http://schemas.microsoft.com/office/drawing/2014/main" id="{64498192-5EB7-7D82-8564-EEE6636A39C7}"/>
                  </a:ext>
                </a:extLst>
              </p:cNvPr>
              <p:cNvCxnSpPr>
                <a:stCxn id="18" idx="1"/>
                <a:endCxn id="17" idx="6"/>
              </p:cNvCxnSpPr>
              <p:nvPr/>
            </p:nvCxnSpPr>
            <p:spPr>
              <a:xfrm flipH="1" flipV="1">
                <a:off x="5947770" y="5773953"/>
                <a:ext cx="425173" cy="191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DAD76664-2537-ABBB-F53F-C1629B206591}"/>
                </a:ext>
              </a:extLst>
            </p:cNvPr>
            <p:cNvGrpSpPr/>
            <p:nvPr/>
          </p:nvGrpSpPr>
          <p:grpSpPr>
            <a:xfrm>
              <a:off x="9757521" y="4137037"/>
              <a:ext cx="1484397" cy="325998"/>
              <a:chOff x="7436600" y="5554973"/>
              <a:chExt cx="1484397" cy="325998"/>
            </a:xfrm>
          </p:grpSpPr>
          <p:sp>
            <p:nvSpPr>
              <p:cNvPr id="22" name="Oval 21">
                <a:extLst>
                  <a:ext uri="{FF2B5EF4-FFF2-40B4-BE49-F238E27FC236}">
                    <a16:creationId xmlns:a16="http://schemas.microsoft.com/office/drawing/2014/main" id="{22098998-62FE-6513-F4FF-CA71F99DEEBA}"/>
                  </a:ext>
                </a:extLst>
              </p:cNvPr>
              <p:cNvSpPr/>
              <p:nvPr/>
            </p:nvSpPr>
            <p:spPr>
              <a:xfrm>
                <a:off x="7436600" y="5561314"/>
                <a:ext cx="309490" cy="30949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a:t>
                </a:r>
              </a:p>
            </p:txBody>
          </p:sp>
          <p:sp>
            <p:nvSpPr>
              <p:cNvPr id="23" name="Rectangle 22">
                <a:extLst>
                  <a:ext uri="{FF2B5EF4-FFF2-40B4-BE49-F238E27FC236}">
                    <a16:creationId xmlns:a16="http://schemas.microsoft.com/office/drawing/2014/main" id="{F4A4D798-48A6-9B81-7920-36D6FF114087}"/>
                  </a:ext>
                </a:extLst>
              </p:cNvPr>
              <p:cNvSpPr/>
              <p:nvPr/>
            </p:nvSpPr>
            <p:spPr>
              <a:xfrm>
                <a:off x="8171263" y="5554973"/>
                <a:ext cx="749734" cy="32599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a:t>
                </a:r>
              </a:p>
            </p:txBody>
          </p:sp>
          <p:cxnSp>
            <p:nvCxnSpPr>
              <p:cNvPr id="24" name="Straight Arrow Connector 23">
                <a:extLst>
                  <a:ext uri="{FF2B5EF4-FFF2-40B4-BE49-F238E27FC236}">
                    <a16:creationId xmlns:a16="http://schemas.microsoft.com/office/drawing/2014/main" id="{953F81D2-9193-883C-439D-75F8814E6F8B}"/>
                  </a:ext>
                </a:extLst>
              </p:cNvPr>
              <p:cNvCxnSpPr>
                <a:stCxn id="23" idx="1"/>
                <a:endCxn id="22" idx="6"/>
              </p:cNvCxnSpPr>
              <p:nvPr/>
            </p:nvCxnSpPr>
            <p:spPr>
              <a:xfrm flipH="1" flipV="1">
                <a:off x="7746090" y="5716059"/>
                <a:ext cx="425173" cy="1913"/>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grpSp>
        <p:nvGrpSpPr>
          <p:cNvPr id="70" name="Group 69">
            <a:extLst>
              <a:ext uri="{FF2B5EF4-FFF2-40B4-BE49-F238E27FC236}">
                <a16:creationId xmlns:a16="http://schemas.microsoft.com/office/drawing/2014/main" id="{770B9564-46BB-EA46-536A-ABB1B65AC962}"/>
              </a:ext>
            </a:extLst>
          </p:cNvPr>
          <p:cNvGrpSpPr/>
          <p:nvPr/>
        </p:nvGrpSpPr>
        <p:grpSpPr>
          <a:xfrm>
            <a:off x="1868073" y="5235520"/>
            <a:ext cx="4607321" cy="1067910"/>
            <a:chOff x="1868073" y="5235520"/>
            <a:chExt cx="4607321" cy="1067910"/>
          </a:xfrm>
        </p:grpSpPr>
        <p:grpSp>
          <p:nvGrpSpPr>
            <p:cNvPr id="36" name="Group 35">
              <a:extLst>
                <a:ext uri="{FF2B5EF4-FFF2-40B4-BE49-F238E27FC236}">
                  <a16:creationId xmlns:a16="http://schemas.microsoft.com/office/drawing/2014/main" id="{223C54FB-B9A9-3CD8-F21D-779965D4AD8B}"/>
                </a:ext>
              </a:extLst>
            </p:cNvPr>
            <p:cNvGrpSpPr/>
            <p:nvPr/>
          </p:nvGrpSpPr>
          <p:grpSpPr>
            <a:xfrm>
              <a:off x="2475646" y="5762440"/>
              <a:ext cx="572216" cy="325998"/>
              <a:chOff x="2823034" y="6225555"/>
              <a:chExt cx="572216" cy="325998"/>
            </a:xfrm>
          </p:grpSpPr>
          <p:sp>
            <p:nvSpPr>
              <p:cNvPr id="25" name="Rectangle 24">
                <a:extLst>
                  <a:ext uri="{FF2B5EF4-FFF2-40B4-BE49-F238E27FC236}">
                    <a16:creationId xmlns:a16="http://schemas.microsoft.com/office/drawing/2014/main" id="{A3B2A016-6E57-845D-492D-1DB10599FE5E}"/>
                  </a:ext>
                </a:extLst>
              </p:cNvPr>
              <p:cNvSpPr/>
              <p:nvPr/>
            </p:nvSpPr>
            <p:spPr>
              <a:xfrm>
                <a:off x="2823034" y="6225555"/>
                <a:ext cx="572216" cy="32599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26" name="Oval 25">
                <a:extLst>
                  <a:ext uri="{FF2B5EF4-FFF2-40B4-BE49-F238E27FC236}">
                    <a16:creationId xmlns:a16="http://schemas.microsoft.com/office/drawing/2014/main" id="{E633510F-613D-AB78-C877-EB9BE704E93F}"/>
                  </a:ext>
                </a:extLst>
              </p:cNvPr>
              <p:cNvSpPr/>
              <p:nvPr/>
            </p:nvSpPr>
            <p:spPr>
              <a:xfrm flipH="1">
                <a:off x="3080226" y="6350027"/>
                <a:ext cx="77788" cy="777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2ECCAEF9-2378-8990-D0A5-D6F2B26A8836}"/>
                </a:ext>
              </a:extLst>
            </p:cNvPr>
            <p:cNvGrpSpPr/>
            <p:nvPr/>
          </p:nvGrpSpPr>
          <p:grpSpPr>
            <a:xfrm>
              <a:off x="1868073" y="5235520"/>
              <a:ext cx="4607321" cy="1067910"/>
              <a:chOff x="1868073" y="5235520"/>
              <a:chExt cx="4607321" cy="1067910"/>
            </a:xfrm>
          </p:grpSpPr>
          <p:grpSp>
            <p:nvGrpSpPr>
              <p:cNvPr id="64" name="Group 63">
                <a:extLst>
                  <a:ext uri="{FF2B5EF4-FFF2-40B4-BE49-F238E27FC236}">
                    <a16:creationId xmlns:a16="http://schemas.microsoft.com/office/drawing/2014/main" id="{61225B66-01E7-4E2E-ED4A-78994ADE5351}"/>
                  </a:ext>
                </a:extLst>
              </p:cNvPr>
              <p:cNvGrpSpPr/>
              <p:nvPr/>
            </p:nvGrpSpPr>
            <p:grpSpPr>
              <a:xfrm>
                <a:off x="1868073" y="5235520"/>
                <a:ext cx="4607321" cy="1067910"/>
                <a:chOff x="1868073" y="5235520"/>
                <a:chExt cx="4607321" cy="1067910"/>
              </a:xfrm>
            </p:grpSpPr>
            <p:sp>
              <p:nvSpPr>
                <p:cNvPr id="12" name="Rectangle: Rounded Corners 11">
                  <a:extLst>
                    <a:ext uri="{FF2B5EF4-FFF2-40B4-BE49-F238E27FC236}">
                      <a16:creationId xmlns:a16="http://schemas.microsoft.com/office/drawing/2014/main" id="{2BDF0893-929B-8419-7734-4D3FD96DA51B}"/>
                    </a:ext>
                  </a:extLst>
                </p:cNvPr>
                <p:cNvSpPr/>
                <p:nvPr/>
              </p:nvSpPr>
              <p:spPr>
                <a:xfrm>
                  <a:off x="1868073" y="5262486"/>
                  <a:ext cx="1800724" cy="10409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Single Instance</a:t>
                  </a:r>
                </a:p>
              </p:txBody>
            </p:sp>
            <p:sp>
              <p:nvSpPr>
                <p:cNvPr id="13" name="Rectangle: Rounded Corners 12">
                  <a:extLst>
                    <a:ext uri="{FF2B5EF4-FFF2-40B4-BE49-F238E27FC236}">
                      <a16:creationId xmlns:a16="http://schemas.microsoft.com/office/drawing/2014/main" id="{9A97698B-821E-A526-356A-6C97E6C4608A}"/>
                    </a:ext>
                  </a:extLst>
                </p:cNvPr>
                <p:cNvSpPr/>
                <p:nvPr/>
              </p:nvSpPr>
              <p:spPr>
                <a:xfrm>
                  <a:off x="4560224" y="5235520"/>
                  <a:ext cx="1915170" cy="104094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Multiple Instance</a:t>
                  </a:r>
                </a:p>
              </p:txBody>
            </p:sp>
          </p:grpSp>
          <p:grpSp>
            <p:nvGrpSpPr>
              <p:cNvPr id="37" name="Group 36">
                <a:extLst>
                  <a:ext uri="{FF2B5EF4-FFF2-40B4-BE49-F238E27FC236}">
                    <a16:creationId xmlns:a16="http://schemas.microsoft.com/office/drawing/2014/main" id="{8C70F3A6-35F0-AB97-5D93-6CF2CD84A87D}"/>
                  </a:ext>
                </a:extLst>
              </p:cNvPr>
              <p:cNvGrpSpPr/>
              <p:nvPr/>
            </p:nvGrpSpPr>
            <p:grpSpPr>
              <a:xfrm>
                <a:off x="5142942" y="5755991"/>
                <a:ext cx="749734" cy="325998"/>
                <a:chOff x="4385134" y="6264816"/>
                <a:chExt cx="749734" cy="325998"/>
              </a:xfrm>
            </p:grpSpPr>
            <p:sp>
              <p:nvSpPr>
                <p:cNvPr id="30" name="Rectangle 29">
                  <a:extLst>
                    <a:ext uri="{FF2B5EF4-FFF2-40B4-BE49-F238E27FC236}">
                      <a16:creationId xmlns:a16="http://schemas.microsoft.com/office/drawing/2014/main" id="{0BF2BF1E-C4E1-2524-DF33-D37AA1A465FA}"/>
                    </a:ext>
                  </a:extLst>
                </p:cNvPr>
                <p:cNvSpPr/>
                <p:nvPr/>
              </p:nvSpPr>
              <p:spPr>
                <a:xfrm>
                  <a:off x="4385134" y="6264816"/>
                  <a:ext cx="749734" cy="32599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31" name="Oval 30">
                  <a:extLst>
                    <a:ext uri="{FF2B5EF4-FFF2-40B4-BE49-F238E27FC236}">
                      <a16:creationId xmlns:a16="http://schemas.microsoft.com/office/drawing/2014/main" id="{577871D0-D2EF-DE69-4855-017F95A6FCBA}"/>
                    </a:ext>
                  </a:extLst>
                </p:cNvPr>
                <p:cNvSpPr/>
                <p:nvPr/>
              </p:nvSpPr>
              <p:spPr>
                <a:xfrm flipH="1">
                  <a:off x="4710906" y="6389288"/>
                  <a:ext cx="77788" cy="777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78A24B6-EE21-10E6-4BC7-9A885F0D64A5}"/>
                    </a:ext>
                  </a:extLst>
                </p:cNvPr>
                <p:cNvSpPr/>
                <p:nvPr/>
              </p:nvSpPr>
              <p:spPr>
                <a:xfrm flipH="1">
                  <a:off x="4870926" y="6389288"/>
                  <a:ext cx="77788" cy="777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929649D-223D-833D-3F5E-ED9D20F915CF}"/>
                    </a:ext>
                  </a:extLst>
                </p:cNvPr>
                <p:cNvSpPr/>
                <p:nvPr/>
              </p:nvSpPr>
              <p:spPr>
                <a:xfrm flipH="1">
                  <a:off x="4528026" y="6389288"/>
                  <a:ext cx="77788" cy="777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71" name="Group 70">
            <a:extLst>
              <a:ext uri="{FF2B5EF4-FFF2-40B4-BE49-F238E27FC236}">
                <a16:creationId xmlns:a16="http://schemas.microsoft.com/office/drawing/2014/main" id="{82FB4536-F129-BFDD-C319-943C4B8BB8BB}"/>
              </a:ext>
            </a:extLst>
          </p:cNvPr>
          <p:cNvGrpSpPr/>
          <p:nvPr/>
        </p:nvGrpSpPr>
        <p:grpSpPr>
          <a:xfrm>
            <a:off x="3026335" y="1373039"/>
            <a:ext cx="6062935" cy="952535"/>
            <a:chOff x="3026335" y="1373039"/>
            <a:chExt cx="6062935" cy="952535"/>
          </a:xfrm>
        </p:grpSpPr>
        <p:cxnSp>
          <p:nvCxnSpPr>
            <p:cNvPr id="39" name="Connector: Elbow 38">
              <a:extLst>
                <a:ext uri="{FF2B5EF4-FFF2-40B4-BE49-F238E27FC236}">
                  <a16:creationId xmlns:a16="http://schemas.microsoft.com/office/drawing/2014/main" id="{55199522-698C-ABF7-C701-718A18E0B0B9}"/>
                </a:ext>
              </a:extLst>
            </p:cNvPr>
            <p:cNvCxnSpPr>
              <a:stCxn id="6" idx="0"/>
              <a:endCxn id="7" idx="0"/>
            </p:cNvCxnSpPr>
            <p:nvPr/>
          </p:nvCxnSpPr>
          <p:spPr>
            <a:xfrm rot="5400000" flipH="1" flipV="1">
              <a:off x="6051453" y="-712244"/>
              <a:ext cx="12700" cy="6062935"/>
            </a:xfrm>
            <a:prstGeom prst="bentConnector3">
              <a:avLst>
                <a:gd name="adj1" fmla="val 3904614"/>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540C104-2D8B-3011-C6FE-89EE7F7C5463}"/>
                </a:ext>
              </a:extLst>
            </p:cNvPr>
            <p:cNvCxnSpPr>
              <a:stCxn id="5" idx="2"/>
            </p:cNvCxnSpPr>
            <p:nvPr/>
          </p:nvCxnSpPr>
          <p:spPr>
            <a:xfrm flipH="1">
              <a:off x="5947769" y="1373039"/>
              <a:ext cx="1" cy="455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7252BEBC-9F24-7C48-3BEC-F241E3483222}"/>
              </a:ext>
            </a:extLst>
          </p:cNvPr>
          <p:cNvGrpSpPr/>
          <p:nvPr/>
        </p:nvGrpSpPr>
        <p:grpSpPr>
          <a:xfrm>
            <a:off x="860662" y="3597536"/>
            <a:ext cx="4388459" cy="865344"/>
            <a:chOff x="860662" y="3597536"/>
            <a:chExt cx="4388459" cy="865344"/>
          </a:xfrm>
        </p:grpSpPr>
        <p:sp>
          <p:nvSpPr>
            <p:cNvPr id="8" name="Rectangle: Rounded Corners 7">
              <a:extLst>
                <a:ext uri="{FF2B5EF4-FFF2-40B4-BE49-F238E27FC236}">
                  <a16:creationId xmlns:a16="http://schemas.microsoft.com/office/drawing/2014/main" id="{F650B0E8-76A0-1598-ECF1-5E6C03DE0DCC}"/>
                </a:ext>
              </a:extLst>
            </p:cNvPr>
            <p:cNvSpPr/>
            <p:nvPr/>
          </p:nvSpPr>
          <p:spPr>
            <a:xfrm>
              <a:off x="860662" y="3597536"/>
              <a:ext cx="1800725" cy="8653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Process Vertices</a:t>
              </a:r>
            </a:p>
            <a:p>
              <a:pPr algn="ctr"/>
              <a:endParaRPr lang="en-US" dirty="0">
                <a:solidFill>
                  <a:schemeClr val="tx1"/>
                </a:solidFill>
              </a:endParaRPr>
            </a:p>
          </p:txBody>
        </p:sp>
        <p:sp>
          <p:nvSpPr>
            <p:cNvPr id="9" name="Rectangle: Rounded Corners 8">
              <a:extLst>
                <a:ext uri="{FF2B5EF4-FFF2-40B4-BE49-F238E27FC236}">
                  <a16:creationId xmlns:a16="http://schemas.microsoft.com/office/drawing/2014/main" id="{66FB3498-3281-9A66-A0D8-FDAFD9E00195}"/>
                </a:ext>
              </a:extLst>
            </p:cNvPr>
            <p:cNvSpPr/>
            <p:nvPr/>
          </p:nvSpPr>
          <p:spPr>
            <a:xfrm>
              <a:off x="3086560" y="3597536"/>
              <a:ext cx="2162561" cy="86534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Resources Vertices</a:t>
              </a:r>
            </a:p>
            <a:p>
              <a:pPr algn="ctr"/>
              <a:endParaRPr lang="en-US" dirty="0">
                <a:solidFill>
                  <a:schemeClr val="tx1"/>
                </a:solidFill>
              </a:endParaRPr>
            </a:p>
          </p:txBody>
        </p:sp>
        <p:sp>
          <p:nvSpPr>
            <p:cNvPr id="15" name="Oval 14">
              <a:extLst>
                <a:ext uri="{FF2B5EF4-FFF2-40B4-BE49-F238E27FC236}">
                  <a16:creationId xmlns:a16="http://schemas.microsoft.com/office/drawing/2014/main" id="{8C489B32-59FB-D49B-8000-4CF80AD26328}"/>
                </a:ext>
              </a:extLst>
            </p:cNvPr>
            <p:cNvSpPr/>
            <p:nvPr/>
          </p:nvSpPr>
          <p:spPr>
            <a:xfrm>
              <a:off x="1583136" y="4050026"/>
              <a:ext cx="309490" cy="30949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9" name="Rectangle 18">
              <a:extLst>
                <a:ext uri="{FF2B5EF4-FFF2-40B4-BE49-F238E27FC236}">
                  <a16:creationId xmlns:a16="http://schemas.microsoft.com/office/drawing/2014/main" id="{510C964C-B583-60FA-BDB7-8678E2BED6F4}"/>
                </a:ext>
              </a:extLst>
            </p:cNvPr>
            <p:cNvSpPr/>
            <p:nvPr/>
          </p:nvSpPr>
          <p:spPr>
            <a:xfrm>
              <a:off x="3897840" y="4084383"/>
              <a:ext cx="644940" cy="2554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grpSp>
      <p:grpSp>
        <p:nvGrpSpPr>
          <p:cNvPr id="72" name="Group 71">
            <a:extLst>
              <a:ext uri="{FF2B5EF4-FFF2-40B4-BE49-F238E27FC236}">
                <a16:creationId xmlns:a16="http://schemas.microsoft.com/office/drawing/2014/main" id="{15B4E1A0-F36C-FD38-F121-E8305CE47153}"/>
              </a:ext>
            </a:extLst>
          </p:cNvPr>
          <p:cNvGrpSpPr/>
          <p:nvPr/>
        </p:nvGrpSpPr>
        <p:grpSpPr>
          <a:xfrm>
            <a:off x="1767375" y="2819219"/>
            <a:ext cx="2406816" cy="784667"/>
            <a:chOff x="1767375" y="2819219"/>
            <a:chExt cx="2406816" cy="784667"/>
          </a:xfrm>
        </p:grpSpPr>
        <p:cxnSp>
          <p:nvCxnSpPr>
            <p:cNvPr id="49" name="Connector: Elbow 48">
              <a:extLst>
                <a:ext uri="{FF2B5EF4-FFF2-40B4-BE49-F238E27FC236}">
                  <a16:creationId xmlns:a16="http://schemas.microsoft.com/office/drawing/2014/main" id="{92E6B020-3495-7045-DFDA-2F99D5995579}"/>
                </a:ext>
              </a:extLst>
            </p:cNvPr>
            <p:cNvCxnSpPr>
              <a:cxnSpLocks/>
              <a:stCxn id="8" idx="0"/>
              <a:endCxn id="9" idx="0"/>
            </p:cNvCxnSpPr>
            <p:nvPr/>
          </p:nvCxnSpPr>
          <p:spPr>
            <a:xfrm rot="5400000" flipH="1" flipV="1">
              <a:off x="2964433" y="2394128"/>
              <a:ext cx="12700" cy="2406816"/>
            </a:xfrm>
            <a:prstGeom prst="bentConnector3">
              <a:avLst>
                <a:gd name="adj1" fmla="val 1800000"/>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0AC4F64-7C74-3F24-4687-B67CFCD24C90}"/>
                </a:ext>
              </a:extLst>
            </p:cNvPr>
            <p:cNvCxnSpPr>
              <a:cxnSpLocks/>
            </p:cNvCxnSpPr>
            <p:nvPr/>
          </p:nvCxnSpPr>
          <p:spPr>
            <a:xfrm>
              <a:off x="3047863" y="2819219"/>
              <a:ext cx="0" cy="3258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4E7649B1-6A8C-8813-8F67-7AE778B91FCB}"/>
              </a:ext>
            </a:extLst>
          </p:cNvPr>
          <p:cNvGrpSpPr/>
          <p:nvPr/>
        </p:nvGrpSpPr>
        <p:grpSpPr>
          <a:xfrm>
            <a:off x="7850312" y="2819219"/>
            <a:ext cx="2495182" cy="784667"/>
            <a:chOff x="7850312" y="2819219"/>
            <a:chExt cx="2495182" cy="784667"/>
          </a:xfrm>
        </p:grpSpPr>
        <p:cxnSp>
          <p:nvCxnSpPr>
            <p:cNvPr id="53" name="Connector: Elbow 52">
              <a:extLst>
                <a:ext uri="{FF2B5EF4-FFF2-40B4-BE49-F238E27FC236}">
                  <a16:creationId xmlns:a16="http://schemas.microsoft.com/office/drawing/2014/main" id="{39C1B76C-A13B-2E82-04BD-C8B306BB8104}"/>
                </a:ext>
              </a:extLst>
            </p:cNvPr>
            <p:cNvCxnSpPr>
              <a:cxnSpLocks/>
            </p:cNvCxnSpPr>
            <p:nvPr/>
          </p:nvCxnSpPr>
          <p:spPr>
            <a:xfrm rot="5400000" flipH="1" flipV="1">
              <a:off x="9091553" y="2349945"/>
              <a:ext cx="12700" cy="2495182"/>
            </a:xfrm>
            <a:prstGeom prst="bentConnector3">
              <a:avLst>
                <a:gd name="adj1" fmla="val 3300000"/>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230228F-5263-8945-7158-ABC82F2DC5A5}"/>
                </a:ext>
              </a:extLst>
            </p:cNvPr>
            <p:cNvCxnSpPr>
              <a:cxnSpLocks/>
            </p:cNvCxnSpPr>
            <p:nvPr/>
          </p:nvCxnSpPr>
          <p:spPr>
            <a:xfrm>
              <a:off x="9130800" y="2819219"/>
              <a:ext cx="0" cy="3258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2B2583D7-B7E7-9BE8-9EA2-19EFFEE7DBFF}"/>
              </a:ext>
            </a:extLst>
          </p:cNvPr>
          <p:cNvGrpSpPr/>
          <p:nvPr/>
        </p:nvGrpSpPr>
        <p:grpSpPr>
          <a:xfrm>
            <a:off x="2809983" y="4484168"/>
            <a:ext cx="2495182" cy="784667"/>
            <a:chOff x="2809983" y="4484168"/>
            <a:chExt cx="2495182" cy="784667"/>
          </a:xfrm>
        </p:grpSpPr>
        <p:cxnSp>
          <p:nvCxnSpPr>
            <p:cNvPr id="56" name="Connector: Elbow 55">
              <a:extLst>
                <a:ext uri="{FF2B5EF4-FFF2-40B4-BE49-F238E27FC236}">
                  <a16:creationId xmlns:a16="http://schemas.microsoft.com/office/drawing/2014/main" id="{E3577AE4-132C-4114-7783-04DA660653B6}"/>
                </a:ext>
              </a:extLst>
            </p:cNvPr>
            <p:cNvCxnSpPr>
              <a:cxnSpLocks/>
            </p:cNvCxnSpPr>
            <p:nvPr/>
          </p:nvCxnSpPr>
          <p:spPr>
            <a:xfrm rot="5400000" flipH="1" flipV="1">
              <a:off x="4051224" y="4014894"/>
              <a:ext cx="12700" cy="2495182"/>
            </a:xfrm>
            <a:prstGeom prst="bentConnector3">
              <a:avLst>
                <a:gd name="adj1" fmla="val 3300000"/>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89EA507-1601-1BE9-ADE9-FD19765D437D}"/>
                </a:ext>
              </a:extLst>
            </p:cNvPr>
            <p:cNvCxnSpPr>
              <a:cxnSpLocks/>
            </p:cNvCxnSpPr>
            <p:nvPr/>
          </p:nvCxnSpPr>
          <p:spPr>
            <a:xfrm>
              <a:off x="4090471" y="4484168"/>
              <a:ext cx="0" cy="3258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629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up)">
                                      <p:cBhvr>
                                        <p:cTn id="11" dur="500"/>
                                        <p:tgtEl>
                                          <p:spTgt spid="7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wipe(up)">
                                      <p:cBhvr>
                                        <p:cTn id="20" dur="500"/>
                                        <p:tgtEl>
                                          <p:spTgt spid="7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up)">
                                      <p:cBhvr>
                                        <p:cTn id="29" dur="500"/>
                                        <p:tgtEl>
                                          <p:spTgt spid="7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7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wipe(up)">
                                      <p:cBhvr>
                                        <p:cTn id="38" dur="500"/>
                                        <p:tgtEl>
                                          <p:spTgt spid="7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of Single Instances RAG</a:t>
            </a:r>
            <a:endParaRPr lang="en-US" dirty="0"/>
          </a:p>
        </p:txBody>
      </p:sp>
      <p:grpSp>
        <p:nvGrpSpPr>
          <p:cNvPr id="63" name="Group 62">
            <a:extLst>
              <a:ext uri="{FF2B5EF4-FFF2-40B4-BE49-F238E27FC236}">
                <a16:creationId xmlns:a16="http://schemas.microsoft.com/office/drawing/2014/main" id="{5B29E150-983C-B24E-BD85-85C79A6D05E0}"/>
              </a:ext>
            </a:extLst>
          </p:cNvPr>
          <p:cNvGrpSpPr/>
          <p:nvPr/>
        </p:nvGrpSpPr>
        <p:grpSpPr>
          <a:xfrm>
            <a:off x="2724333" y="1046323"/>
            <a:ext cx="3753943" cy="3097129"/>
            <a:chOff x="2724333" y="1046323"/>
            <a:chExt cx="3753943" cy="3097129"/>
          </a:xfrm>
        </p:grpSpPr>
        <p:sp>
          <p:nvSpPr>
            <p:cNvPr id="3" name="Oval 2">
              <a:extLst>
                <a:ext uri="{FF2B5EF4-FFF2-40B4-BE49-F238E27FC236}">
                  <a16:creationId xmlns:a16="http://schemas.microsoft.com/office/drawing/2014/main" id="{451B1543-B1B6-3AC5-AF99-BF4D2B44509E}"/>
                </a:ext>
              </a:extLst>
            </p:cNvPr>
            <p:cNvSpPr/>
            <p:nvPr/>
          </p:nvSpPr>
          <p:spPr>
            <a:xfrm>
              <a:off x="4445182" y="1046323"/>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4" name="Oval 3">
              <a:extLst>
                <a:ext uri="{FF2B5EF4-FFF2-40B4-BE49-F238E27FC236}">
                  <a16:creationId xmlns:a16="http://schemas.microsoft.com/office/drawing/2014/main" id="{486AB487-7CFA-A1AE-3366-F54C495C3BBA}"/>
                </a:ext>
              </a:extLst>
            </p:cNvPr>
            <p:cNvSpPr/>
            <p:nvPr/>
          </p:nvSpPr>
          <p:spPr>
            <a:xfrm>
              <a:off x="5593436" y="2861488"/>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14" name="Rectangle 13">
              <a:extLst>
                <a:ext uri="{FF2B5EF4-FFF2-40B4-BE49-F238E27FC236}">
                  <a16:creationId xmlns:a16="http://schemas.microsoft.com/office/drawing/2014/main" id="{D46BE05F-01AC-D1FA-C39E-CA3CB3FC7A80}"/>
                </a:ext>
              </a:extLst>
            </p:cNvPr>
            <p:cNvSpPr/>
            <p:nvPr/>
          </p:nvSpPr>
          <p:spPr>
            <a:xfrm>
              <a:off x="3143433" y="1734909"/>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R1</a:t>
              </a:r>
            </a:p>
          </p:txBody>
        </p:sp>
        <p:sp>
          <p:nvSpPr>
            <p:cNvPr id="16" name="Rectangle 15">
              <a:extLst>
                <a:ext uri="{FF2B5EF4-FFF2-40B4-BE49-F238E27FC236}">
                  <a16:creationId xmlns:a16="http://schemas.microsoft.com/office/drawing/2014/main" id="{30444AD8-3416-C167-B056-89D2611BAF33}"/>
                </a:ext>
              </a:extLst>
            </p:cNvPr>
            <p:cNvSpPr/>
            <p:nvPr/>
          </p:nvSpPr>
          <p:spPr>
            <a:xfrm>
              <a:off x="5588181" y="1734909"/>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R2</a:t>
              </a:r>
            </a:p>
          </p:txBody>
        </p:sp>
        <p:cxnSp>
          <p:nvCxnSpPr>
            <p:cNvPr id="20" name="Curved Connector 40">
              <a:extLst>
                <a:ext uri="{FF2B5EF4-FFF2-40B4-BE49-F238E27FC236}">
                  <a16:creationId xmlns:a16="http://schemas.microsoft.com/office/drawing/2014/main" id="{E3507980-7486-B2E2-D4F3-4D1A8FCF62E9}"/>
                </a:ext>
              </a:extLst>
            </p:cNvPr>
            <p:cNvCxnSpPr>
              <a:stCxn id="43" idx="1"/>
              <a:endCxn id="41" idx="4"/>
            </p:cNvCxnSpPr>
            <p:nvPr/>
          </p:nvCxnSpPr>
          <p:spPr>
            <a:xfrm rot="10800000">
              <a:off x="3445606" y="3432988"/>
              <a:ext cx="999576" cy="42471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42">
              <a:extLst>
                <a:ext uri="{FF2B5EF4-FFF2-40B4-BE49-F238E27FC236}">
                  <a16:creationId xmlns:a16="http://schemas.microsoft.com/office/drawing/2014/main" id="{4BE8013F-5E2B-500A-74BA-66C3837160BB}"/>
                </a:ext>
              </a:extLst>
            </p:cNvPr>
            <p:cNvCxnSpPr>
              <a:stCxn id="14" idx="0"/>
              <a:endCxn id="3" idx="2"/>
            </p:cNvCxnSpPr>
            <p:nvPr/>
          </p:nvCxnSpPr>
          <p:spPr>
            <a:xfrm rot="5400000" flipH="1" flipV="1">
              <a:off x="3745289" y="1035017"/>
              <a:ext cx="402836" cy="996949"/>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43">
              <a:extLst>
                <a:ext uri="{FF2B5EF4-FFF2-40B4-BE49-F238E27FC236}">
                  <a16:creationId xmlns:a16="http://schemas.microsoft.com/office/drawing/2014/main" id="{B56DFDB1-521F-4590-7586-D863953488AB}"/>
                </a:ext>
              </a:extLst>
            </p:cNvPr>
            <p:cNvCxnSpPr>
              <a:endCxn id="16" idx="0"/>
            </p:cNvCxnSpPr>
            <p:nvPr/>
          </p:nvCxnSpPr>
          <p:spPr>
            <a:xfrm>
              <a:off x="5061350" y="1354100"/>
              <a:ext cx="831631" cy="380809"/>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117E66-74BD-1623-9DA6-4DBFF0A0FA50}"/>
                </a:ext>
              </a:extLst>
            </p:cNvPr>
            <p:cNvSpPr txBox="1"/>
            <p:nvPr/>
          </p:nvSpPr>
          <p:spPr>
            <a:xfrm>
              <a:off x="3390427" y="1141384"/>
              <a:ext cx="566244" cy="307777"/>
            </a:xfrm>
            <a:prstGeom prst="rect">
              <a:avLst/>
            </a:prstGeom>
            <a:noFill/>
            <a:ln>
              <a:noFill/>
            </a:ln>
          </p:spPr>
          <p:txBody>
            <a:bodyPr wrap="square" rtlCol="0">
              <a:spAutoFit/>
            </a:bodyPr>
            <a:lstStyle/>
            <a:p>
              <a:pPr algn="r"/>
              <a:r>
                <a:rPr lang="en-US" sz="1400" dirty="0"/>
                <a:t>Hold</a:t>
              </a:r>
            </a:p>
          </p:txBody>
        </p:sp>
        <p:sp>
          <p:nvSpPr>
            <p:cNvPr id="38" name="TextBox 37">
              <a:extLst>
                <a:ext uri="{FF2B5EF4-FFF2-40B4-BE49-F238E27FC236}">
                  <a16:creationId xmlns:a16="http://schemas.microsoft.com/office/drawing/2014/main" id="{70B37D41-035F-7315-20DF-49986FA37C6D}"/>
                </a:ext>
              </a:extLst>
            </p:cNvPr>
            <p:cNvSpPr txBox="1"/>
            <p:nvPr/>
          </p:nvSpPr>
          <p:spPr>
            <a:xfrm>
              <a:off x="3390427" y="3706283"/>
              <a:ext cx="566244" cy="307777"/>
            </a:xfrm>
            <a:prstGeom prst="rect">
              <a:avLst/>
            </a:prstGeom>
            <a:noFill/>
            <a:ln>
              <a:noFill/>
            </a:ln>
          </p:spPr>
          <p:txBody>
            <a:bodyPr wrap="square" rtlCol="0">
              <a:spAutoFit/>
            </a:bodyPr>
            <a:lstStyle/>
            <a:p>
              <a:r>
                <a:rPr lang="en-US" sz="1400" dirty="0"/>
                <a:t>Hold</a:t>
              </a:r>
            </a:p>
          </p:txBody>
        </p:sp>
        <p:sp>
          <p:nvSpPr>
            <p:cNvPr id="40" name="TextBox 39">
              <a:extLst>
                <a:ext uri="{FF2B5EF4-FFF2-40B4-BE49-F238E27FC236}">
                  <a16:creationId xmlns:a16="http://schemas.microsoft.com/office/drawing/2014/main" id="{D913B22F-1574-C3DC-F589-B787EA93805E}"/>
                </a:ext>
              </a:extLst>
            </p:cNvPr>
            <p:cNvSpPr txBox="1"/>
            <p:nvPr/>
          </p:nvSpPr>
          <p:spPr>
            <a:xfrm>
              <a:off x="5435370" y="1148483"/>
              <a:ext cx="777240" cy="307777"/>
            </a:xfrm>
            <a:prstGeom prst="rect">
              <a:avLst/>
            </a:prstGeom>
            <a:noFill/>
            <a:ln>
              <a:noFill/>
            </a:ln>
          </p:spPr>
          <p:txBody>
            <a:bodyPr wrap="square" rtlCol="0">
              <a:spAutoFit/>
            </a:bodyPr>
            <a:lstStyle/>
            <a:p>
              <a:r>
                <a:rPr lang="en-US" sz="1400" dirty="0"/>
                <a:t>Request</a:t>
              </a:r>
            </a:p>
          </p:txBody>
        </p:sp>
        <p:sp>
          <p:nvSpPr>
            <p:cNvPr id="41" name="Oval 40">
              <a:extLst>
                <a:ext uri="{FF2B5EF4-FFF2-40B4-BE49-F238E27FC236}">
                  <a16:creationId xmlns:a16="http://schemas.microsoft.com/office/drawing/2014/main" id="{9CCF673F-C9D7-3AFE-9427-345A9E0F0903}"/>
                </a:ext>
              </a:extLst>
            </p:cNvPr>
            <p:cNvSpPr/>
            <p:nvPr/>
          </p:nvSpPr>
          <p:spPr>
            <a:xfrm>
              <a:off x="3143433" y="2861488"/>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P3</a:t>
              </a:r>
            </a:p>
          </p:txBody>
        </p:sp>
        <p:sp>
          <p:nvSpPr>
            <p:cNvPr id="43" name="Rectangle 42">
              <a:extLst>
                <a:ext uri="{FF2B5EF4-FFF2-40B4-BE49-F238E27FC236}">
                  <a16:creationId xmlns:a16="http://schemas.microsoft.com/office/drawing/2014/main" id="{5D2AF9AE-F143-B47C-03E1-C9BB91A90F51}"/>
                </a:ext>
              </a:extLst>
            </p:cNvPr>
            <p:cNvSpPr/>
            <p:nvPr/>
          </p:nvSpPr>
          <p:spPr>
            <a:xfrm>
              <a:off x="4445182" y="3571952"/>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R3</a:t>
              </a:r>
            </a:p>
          </p:txBody>
        </p:sp>
        <p:cxnSp>
          <p:nvCxnSpPr>
            <p:cNvPr id="44" name="Straight Arrow Connector 43">
              <a:extLst>
                <a:ext uri="{FF2B5EF4-FFF2-40B4-BE49-F238E27FC236}">
                  <a16:creationId xmlns:a16="http://schemas.microsoft.com/office/drawing/2014/main" id="{AD8EA46C-DDD8-E0BC-2225-CD6341CB4C82}"/>
                </a:ext>
              </a:extLst>
            </p:cNvPr>
            <p:cNvCxnSpPr>
              <a:stCxn id="16" idx="2"/>
              <a:endCxn id="4" idx="0"/>
            </p:cNvCxnSpPr>
            <p:nvPr/>
          </p:nvCxnSpPr>
          <p:spPr>
            <a:xfrm>
              <a:off x="5892981" y="2306409"/>
              <a:ext cx="2628" cy="5550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BC9BC64-73C8-E017-5D74-06F648859BD4}"/>
                </a:ext>
              </a:extLst>
            </p:cNvPr>
            <p:cNvSpPr txBox="1"/>
            <p:nvPr/>
          </p:nvSpPr>
          <p:spPr>
            <a:xfrm>
              <a:off x="5912032" y="2430060"/>
              <a:ext cx="566244" cy="307777"/>
            </a:xfrm>
            <a:prstGeom prst="rect">
              <a:avLst/>
            </a:prstGeom>
            <a:noFill/>
            <a:ln>
              <a:noFill/>
            </a:ln>
          </p:spPr>
          <p:txBody>
            <a:bodyPr wrap="square" rtlCol="0">
              <a:spAutoFit/>
            </a:bodyPr>
            <a:lstStyle/>
            <a:p>
              <a:r>
                <a:rPr lang="en-US" sz="1400" dirty="0"/>
                <a:t>Hold</a:t>
              </a:r>
            </a:p>
          </p:txBody>
        </p:sp>
        <p:cxnSp>
          <p:nvCxnSpPr>
            <p:cNvPr id="46" name="Straight Arrow Connector 45">
              <a:extLst>
                <a:ext uri="{FF2B5EF4-FFF2-40B4-BE49-F238E27FC236}">
                  <a16:creationId xmlns:a16="http://schemas.microsoft.com/office/drawing/2014/main" id="{ECDD4CAE-008F-9182-EACD-6E5F8CF97E7A}"/>
                </a:ext>
              </a:extLst>
            </p:cNvPr>
            <p:cNvCxnSpPr>
              <a:stCxn id="41" idx="0"/>
              <a:endCxn id="14" idx="2"/>
            </p:cNvCxnSpPr>
            <p:nvPr/>
          </p:nvCxnSpPr>
          <p:spPr>
            <a:xfrm flipV="1">
              <a:off x="3445606" y="2306409"/>
              <a:ext cx="2627" cy="5550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83">
              <a:extLst>
                <a:ext uri="{FF2B5EF4-FFF2-40B4-BE49-F238E27FC236}">
                  <a16:creationId xmlns:a16="http://schemas.microsoft.com/office/drawing/2014/main" id="{DC51A034-775E-B494-8D64-D0C4FBF4AF65}"/>
                </a:ext>
              </a:extLst>
            </p:cNvPr>
            <p:cNvCxnSpPr>
              <a:stCxn id="4" idx="4"/>
              <a:endCxn id="43" idx="3"/>
            </p:cNvCxnSpPr>
            <p:nvPr/>
          </p:nvCxnSpPr>
          <p:spPr>
            <a:xfrm rot="5400000">
              <a:off x="5262839" y="3224932"/>
              <a:ext cx="424714" cy="840827"/>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21502E8-ADA2-89A1-ADC3-D3D9AA3F49FC}"/>
                </a:ext>
              </a:extLst>
            </p:cNvPr>
            <p:cNvSpPr txBox="1"/>
            <p:nvPr/>
          </p:nvSpPr>
          <p:spPr>
            <a:xfrm>
              <a:off x="5466268" y="3738407"/>
              <a:ext cx="777240" cy="307777"/>
            </a:xfrm>
            <a:prstGeom prst="rect">
              <a:avLst/>
            </a:prstGeom>
            <a:noFill/>
            <a:ln>
              <a:noFill/>
            </a:ln>
          </p:spPr>
          <p:txBody>
            <a:bodyPr wrap="square" rtlCol="0">
              <a:spAutoFit/>
            </a:bodyPr>
            <a:lstStyle/>
            <a:p>
              <a:r>
                <a:rPr lang="en-US" sz="1400" dirty="0"/>
                <a:t>Request</a:t>
              </a:r>
            </a:p>
          </p:txBody>
        </p:sp>
        <p:sp>
          <p:nvSpPr>
            <p:cNvPr id="50" name="TextBox 49">
              <a:extLst>
                <a:ext uri="{FF2B5EF4-FFF2-40B4-BE49-F238E27FC236}">
                  <a16:creationId xmlns:a16="http://schemas.microsoft.com/office/drawing/2014/main" id="{DB805084-D65F-50CA-D1C5-18907E956263}"/>
                </a:ext>
              </a:extLst>
            </p:cNvPr>
            <p:cNvSpPr txBox="1"/>
            <p:nvPr/>
          </p:nvSpPr>
          <p:spPr>
            <a:xfrm>
              <a:off x="2724333" y="2471260"/>
              <a:ext cx="777240" cy="307777"/>
            </a:xfrm>
            <a:prstGeom prst="rect">
              <a:avLst/>
            </a:prstGeom>
            <a:noFill/>
            <a:ln>
              <a:noFill/>
            </a:ln>
          </p:spPr>
          <p:txBody>
            <a:bodyPr wrap="square" rtlCol="0">
              <a:spAutoFit/>
            </a:bodyPr>
            <a:lstStyle/>
            <a:p>
              <a:r>
                <a:rPr lang="en-US" sz="1400" dirty="0"/>
                <a:t>Request</a:t>
              </a:r>
            </a:p>
          </p:txBody>
        </p:sp>
      </p:grpSp>
      <p:sp>
        <p:nvSpPr>
          <p:cNvPr id="61" name="TextBox 60">
            <a:extLst>
              <a:ext uri="{FF2B5EF4-FFF2-40B4-BE49-F238E27FC236}">
                <a16:creationId xmlns:a16="http://schemas.microsoft.com/office/drawing/2014/main" id="{0325B0E3-76B3-9547-85FA-4F46C30CE87F}"/>
              </a:ext>
            </a:extLst>
          </p:cNvPr>
          <p:cNvSpPr txBox="1"/>
          <p:nvPr/>
        </p:nvSpPr>
        <p:spPr>
          <a:xfrm>
            <a:off x="-30480" y="4317011"/>
            <a:ext cx="12192000" cy="1678408"/>
          </a:xfrm>
          <a:prstGeom prst="rect">
            <a:avLst/>
          </a:prstGeom>
          <a:noFill/>
        </p:spPr>
        <p:txBody>
          <a:bodyPr wrap="square">
            <a:spAutoFit/>
          </a:bodyPr>
          <a:lstStyle/>
          <a:p>
            <a:pPr marL="265113" indent="-265113" algn="just">
              <a:lnSpc>
                <a:spcPct val="90000"/>
              </a:lnSpc>
              <a:spcBef>
                <a:spcPts val="1000"/>
              </a:spcBef>
              <a:buClr>
                <a:srgbClr val="1D3064"/>
              </a:buClr>
              <a:buFont typeface="Wingdings 3" panose="05040102010807070707" pitchFamily="18" charset="2"/>
              <a:buChar char=""/>
            </a:pPr>
            <a:r>
              <a:rPr lang="en-US" sz="2400" dirty="0"/>
              <a:t>In the above single instances RAG example, it can be seen that P1 is holding the R1 and waiting for R2. P2 is waiting for R3 and holding R2 and, P3 is holding the R3 and waiting for R1.</a:t>
            </a:r>
          </a:p>
          <a:p>
            <a:pPr marL="265113" indent="-265113" algn="just">
              <a:lnSpc>
                <a:spcPct val="90000"/>
              </a:lnSpc>
              <a:spcBef>
                <a:spcPts val="1000"/>
              </a:spcBef>
              <a:buClr>
                <a:srgbClr val="1D3064"/>
              </a:buClr>
              <a:buFont typeface="Wingdings 3" panose="05040102010807070707" pitchFamily="18" charset="2"/>
              <a:buChar char=""/>
            </a:pPr>
            <a:r>
              <a:rPr lang="en-US" sz="2400" dirty="0"/>
              <a:t>So, it can be concluded that none of the processes will get executed.</a:t>
            </a:r>
          </a:p>
          <a:p>
            <a:pPr marL="265113" indent="-265113" algn="just">
              <a:lnSpc>
                <a:spcPct val="90000"/>
              </a:lnSpc>
              <a:spcBef>
                <a:spcPts val="1000"/>
              </a:spcBef>
              <a:buClr>
                <a:srgbClr val="1D3064"/>
              </a:buClr>
              <a:buFont typeface="Wingdings 3" panose="05040102010807070707" pitchFamily="18" charset="2"/>
              <a:buChar char=""/>
            </a:pPr>
            <a:r>
              <a:rPr lang="en-US" sz="2400" dirty="0"/>
              <a:t>If there is a cycle in a single instance RAG then the processes will be in a deadlock.</a:t>
            </a:r>
          </a:p>
        </p:txBody>
      </p:sp>
    </p:spTree>
    <p:extLst>
      <p:ext uri="{BB962C8B-B14F-4D97-AF65-F5344CB8AC3E}">
        <p14:creationId xmlns:p14="http://schemas.microsoft.com/office/powerpoint/2010/main" val="13437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of Multiple Instances RAG</a:t>
            </a:r>
            <a:endParaRPr lang="en-US" dirty="0"/>
          </a:p>
        </p:txBody>
      </p:sp>
      <p:sp>
        <p:nvSpPr>
          <p:cNvPr id="3" name="Oval 2">
            <a:extLst>
              <a:ext uri="{FF2B5EF4-FFF2-40B4-BE49-F238E27FC236}">
                <a16:creationId xmlns:a16="http://schemas.microsoft.com/office/drawing/2014/main" id="{451B1543-B1B6-3AC5-AF99-BF4D2B44509E}"/>
              </a:ext>
            </a:extLst>
          </p:cNvPr>
          <p:cNvSpPr/>
          <p:nvPr/>
        </p:nvSpPr>
        <p:spPr>
          <a:xfrm>
            <a:off x="9894125" y="1067154"/>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4" name="Oval 3">
            <a:extLst>
              <a:ext uri="{FF2B5EF4-FFF2-40B4-BE49-F238E27FC236}">
                <a16:creationId xmlns:a16="http://schemas.microsoft.com/office/drawing/2014/main" id="{486AB487-7CFA-A1AE-3366-F54C495C3BBA}"/>
              </a:ext>
            </a:extLst>
          </p:cNvPr>
          <p:cNvSpPr/>
          <p:nvPr/>
        </p:nvSpPr>
        <p:spPr>
          <a:xfrm>
            <a:off x="11042379" y="2882319"/>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P3</a:t>
            </a:r>
          </a:p>
        </p:txBody>
      </p:sp>
      <p:sp>
        <p:nvSpPr>
          <p:cNvPr id="14" name="Rectangle 13">
            <a:extLst>
              <a:ext uri="{FF2B5EF4-FFF2-40B4-BE49-F238E27FC236}">
                <a16:creationId xmlns:a16="http://schemas.microsoft.com/office/drawing/2014/main" id="{D46BE05F-01AC-D1FA-C39E-CA3CB3FC7A80}"/>
              </a:ext>
            </a:extLst>
          </p:cNvPr>
          <p:cNvSpPr/>
          <p:nvPr/>
        </p:nvSpPr>
        <p:spPr>
          <a:xfrm>
            <a:off x="8592376" y="1755740"/>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6" name="Rectangle 15">
            <a:extLst>
              <a:ext uri="{FF2B5EF4-FFF2-40B4-BE49-F238E27FC236}">
                <a16:creationId xmlns:a16="http://schemas.microsoft.com/office/drawing/2014/main" id="{30444AD8-3416-C167-B056-89D2611BAF33}"/>
              </a:ext>
            </a:extLst>
          </p:cNvPr>
          <p:cNvSpPr/>
          <p:nvPr/>
        </p:nvSpPr>
        <p:spPr>
          <a:xfrm>
            <a:off x="11037124" y="1755740"/>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20" name="Curved Connector 40">
            <a:extLst>
              <a:ext uri="{FF2B5EF4-FFF2-40B4-BE49-F238E27FC236}">
                <a16:creationId xmlns:a16="http://schemas.microsoft.com/office/drawing/2014/main" id="{E3507980-7486-B2E2-D4F3-4D1A8FCF62E9}"/>
              </a:ext>
            </a:extLst>
          </p:cNvPr>
          <p:cNvCxnSpPr>
            <a:cxnSpLocks/>
          </p:cNvCxnSpPr>
          <p:nvPr/>
        </p:nvCxnSpPr>
        <p:spPr>
          <a:xfrm rot="10800000">
            <a:off x="8946579" y="3453819"/>
            <a:ext cx="831936" cy="42471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42">
            <a:extLst>
              <a:ext uri="{FF2B5EF4-FFF2-40B4-BE49-F238E27FC236}">
                <a16:creationId xmlns:a16="http://schemas.microsoft.com/office/drawing/2014/main" id="{4BE8013F-5E2B-500A-74BA-66C3837160BB}"/>
              </a:ext>
            </a:extLst>
          </p:cNvPr>
          <p:cNvCxnSpPr>
            <a:stCxn id="14" idx="0"/>
            <a:endCxn id="3" idx="2"/>
          </p:cNvCxnSpPr>
          <p:nvPr/>
        </p:nvCxnSpPr>
        <p:spPr>
          <a:xfrm rot="5400000" flipH="1" flipV="1">
            <a:off x="9194232" y="1055848"/>
            <a:ext cx="402836" cy="996949"/>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43">
            <a:extLst>
              <a:ext uri="{FF2B5EF4-FFF2-40B4-BE49-F238E27FC236}">
                <a16:creationId xmlns:a16="http://schemas.microsoft.com/office/drawing/2014/main" id="{B56DFDB1-521F-4590-7586-D863953488AB}"/>
              </a:ext>
            </a:extLst>
          </p:cNvPr>
          <p:cNvCxnSpPr>
            <a:endCxn id="16" idx="0"/>
          </p:cNvCxnSpPr>
          <p:nvPr/>
        </p:nvCxnSpPr>
        <p:spPr>
          <a:xfrm>
            <a:off x="10510293" y="1374931"/>
            <a:ext cx="831631" cy="380809"/>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0B37D41-035F-7315-20DF-49986FA37C6D}"/>
              </a:ext>
            </a:extLst>
          </p:cNvPr>
          <p:cNvSpPr txBox="1"/>
          <p:nvPr/>
        </p:nvSpPr>
        <p:spPr>
          <a:xfrm>
            <a:off x="8778719" y="3776557"/>
            <a:ext cx="566244" cy="307777"/>
          </a:xfrm>
          <a:prstGeom prst="rect">
            <a:avLst/>
          </a:prstGeom>
          <a:noFill/>
          <a:ln>
            <a:noFill/>
          </a:ln>
        </p:spPr>
        <p:txBody>
          <a:bodyPr wrap="square" rtlCol="0">
            <a:spAutoFit/>
          </a:bodyPr>
          <a:lstStyle/>
          <a:p>
            <a:r>
              <a:rPr lang="en-US" sz="1400" dirty="0"/>
              <a:t>Hold</a:t>
            </a:r>
          </a:p>
        </p:txBody>
      </p:sp>
      <p:sp>
        <p:nvSpPr>
          <p:cNvPr id="41" name="Oval 40">
            <a:extLst>
              <a:ext uri="{FF2B5EF4-FFF2-40B4-BE49-F238E27FC236}">
                <a16:creationId xmlns:a16="http://schemas.microsoft.com/office/drawing/2014/main" id="{9CCF673F-C9D7-3AFE-9427-345A9E0F0903}"/>
              </a:ext>
            </a:extLst>
          </p:cNvPr>
          <p:cNvSpPr/>
          <p:nvPr/>
        </p:nvSpPr>
        <p:spPr>
          <a:xfrm>
            <a:off x="8592376" y="2882319"/>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43" name="Rectangle 42">
            <a:extLst>
              <a:ext uri="{FF2B5EF4-FFF2-40B4-BE49-F238E27FC236}">
                <a16:creationId xmlns:a16="http://schemas.microsoft.com/office/drawing/2014/main" id="{5D2AF9AE-F143-B47C-03E1-C9BB91A90F51}"/>
              </a:ext>
            </a:extLst>
          </p:cNvPr>
          <p:cNvSpPr/>
          <p:nvPr/>
        </p:nvSpPr>
        <p:spPr>
          <a:xfrm>
            <a:off x="9726485" y="3592783"/>
            <a:ext cx="99695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44" name="Straight Arrow Connector 43">
            <a:extLst>
              <a:ext uri="{FF2B5EF4-FFF2-40B4-BE49-F238E27FC236}">
                <a16:creationId xmlns:a16="http://schemas.microsoft.com/office/drawing/2014/main" id="{AD8EA46C-DDD8-E0BC-2225-CD6341CB4C82}"/>
              </a:ext>
            </a:extLst>
          </p:cNvPr>
          <p:cNvCxnSpPr>
            <a:stCxn id="16" idx="2"/>
            <a:endCxn id="4" idx="0"/>
          </p:cNvCxnSpPr>
          <p:nvPr/>
        </p:nvCxnSpPr>
        <p:spPr>
          <a:xfrm>
            <a:off x="11341924" y="2327240"/>
            <a:ext cx="2628" cy="5550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CDD4CAE-008F-9182-EACD-6E5F8CF97E7A}"/>
              </a:ext>
            </a:extLst>
          </p:cNvPr>
          <p:cNvCxnSpPr>
            <a:stCxn id="41" idx="0"/>
            <a:endCxn id="14" idx="2"/>
          </p:cNvCxnSpPr>
          <p:nvPr/>
        </p:nvCxnSpPr>
        <p:spPr>
          <a:xfrm flipV="1">
            <a:off x="8894549" y="2327240"/>
            <a:ext cx="2627" cy="5550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83">
            <a:extLst>
              <a:ext uri="{FF2B5EF4-FFF2-40B4-BE49-F238E27FC236}">
                <a16:creationId xmlns:a16="http://schemas.microsoft.com/office/drawing/2014/main" id="{DC51A034-775E-B494-8D64-D0C4FBF4AF65}"/>
              </a:ext>
            </a:extLst>
          </p:cNvPr>
          <p:cNvCxnSpPr>
            <a:cxnSpLocks/>
            <a:stCxn id="4" idx="4"/>
          </p:cNvCxnSpPr>
          <p:nvPr/>
        </p:nvCxnSpPr>
        <p:spPr>
          <a:xfrm rot="5400000">
            <a:off x="10701763" y="3222402"/>
            <a:ext cx="411373" cy="874206"/>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21502E8-ADA2-89A1-ADC3-D3D9AA3F49FC}"/>
              </a:ext>
            </a:extLst>
          </p:cNvPr>
          <p:cNvSpPr txBox="1"/>
          <p:nvPr/>
        </p:nvSpPr>
        <p:spPr>
          <a:xfrm>
            <a:off x="11030467" y="3732468"/>
            <a:ext cx="777240" cy="307777"/>
          </a:xfrm>
          <a:prstGeom prst="rect">
            <a:avLst/>
          </a:prstGeom>
          <a:noFill/>
          <a:ln>
            <a:noFill/>
          </a:ln>
        </p:spPr>
        <p:txBody>
          <a:bodyPr wrap="square" rtlCol="0">
            <a:spAutoFit/>
          </a:bodyPr>
          <a:lstStyle/>
          <a:p>
            <a:r>
              <a:rPr lang="en-US" sz="1400" dirty="0"/>
              <a:t>Request</a:t>
            </a:r>
          </a:p>
        </p:txBody>
      </p:sp>
      <p:sp>
        <p:nvSpPr>
          <p:cNvPr id="61" name="TextBox 60">
            <a:extLst>
              <a:ext uri="{FF2B5EF4-FFF2-40B4-BE49-F238E27FC236}">
                <a16:creationId xmlns:a16="http://schemas.microsoft.com/office/drawing/2014/main" id="{0325B0E3-76B3-9547-85FA-4F46C30CE87F}"/>
              </a:ext>
            </a:extLst>
          </p:cNvPr>
          <p:cNvSpPr txBox="1"/>
          <p:nvPr/>
        </p:nvSpPr>
        <p:spPr>
          <a:xfrm>
            <a:off x="0" y="928623"/>
            <a:ext cx="7135563" cy="3801041"/>
          </a:xfrm>
          <a:prstGeom prst="rect">
            <a:avLst/>
          </a:prstGeom>
          <a:noFill/>
        </p:spPr>
        <p:txBody>
          <a:bodyPr wrap="square">
            <a:spAutoFit/>
          </a:bodyPr>
          <a:lstStyle/>
          <a:p>
            <a:pPr marL="265113" indent="-265113" algn="just">
              <a:lnSpc>
                <a:spcPct val="90000"/>
              </a:lnSpc>
              <a:spcBef>
                <a:spcPts val="1000"/>
              </a:spcBef>
              <a:buClr>
                <a:srgbClr val="1D3064"/>
              </a:buClr>
              <a:buFont typeface="Wingdings 3" panose="05040102010807070707" pitchFamily="18" charset="2"/>
              <a:buChar char=""/>
            </a:pPr>
            <a:r>
              <a:rPr lang="en-US" sz="2400" dirty="0"/>
              <a:t>We use numerous dots inside the box in the multiple instance resource type. Multiple dots indicate that the resource is used multiple times.</a:t>
            </a:r>
          </a:p>
          <a:p>
            <a:pPr marL="265113" indent="-265113" algn="just">
              <a:lnSpc>
                <a:spcPct val="90000"/>
              </a:lnSpc>
              <a:spcBef>
                <a:spcPts val="1000"/>
              </a:spcBef>
              <a:buClr>
                <a:srgbClr val="1D3064"/>
              </a:buClr>
              <a:buFont typeface="Wingdings 3" panose="05040102010807070707" pitchFamily="18" charset="2"/>
              <a:buChar char=""/>
            </a:pPr>
            <a:r>
              <a:rPr lang="en-US" sz="2400" dirty="0"/>
              <a:t>In the case of Multiple Instances RAG, it becomes difficult to analyze from the RAG whether the system is in a safe state or not.</a:t>
            </a:r>
          </a:p>
          <a:p>
            <a:pPr marL="265113" indent="-265113" algn="just">
              <a:lnSpc>
                <a:spcPct val="90000"/>
              </a:lnSpc>
              <a:spcBef>
                <a:spcPts val="1000"/>
              </a:spcBef>
              <a:buClr>
                <a:srgbClr val="1D3064"/>
              </a:buClr>
              <a:buFont typeface="Wingdings 3" panose="05040102010807070707" pitchFamily="18" charset="2"/>
              <a:buChar char=""/>
            </a:pPr>
            <a:r>
              <a:rPr lang="en-US" sz="2400" dirty="0"/>
              <a:t>Unlike Single Instances RAG, a cycle in Multiple Instances RAG does not guarantee that the processes are in deadlock.</a:t>
            </a:r>
          </a:p>
          <a:p>
            <a:pPr marL="265113" indent="-265113" algn="just">
              <a:lnSpc>
                <a:spcPct val="90000"/>
              </a:lnSpc>
              <a:spcBef>
                <a:spcPts val="1000"/>
              </a:spcBef>
              <a:buClr>
                <a:srgbClr val="1D3064"/>
              </a:buClr>
              <a:buFont typeface="Wingdings 3" panose="05040102010807070707" pitchFamily="18" charset="2"/>
              <a:buChar char=""/>
            </a:pPr>
            <a:endParaRPr lang="en-US" sz="2400" dirty="0"/>
          </a:p>
        </p:txBody>
      </p:sp>
      <p:sp>
        <p:nvSpPr>
          <p:cNvPr id="5" name="Oval 4">
            <a:extLst>
              <a:ext uri="{FF2B5EF4-FFF2-40B4-BE49-F238E27FC236}">
                <a16:creationId xmlns:a16="http://schemas.microsoft.com/office/drawing/2014/main" id="{3E94CDD4-3703-0E13-F487-27673743C28D}"/>
              </a:ext>
            </a:extLst>
          </p:cNvPr>
          <p:cNvSpPr/>
          <p:nvPr/>
        </p:nvSpPr>
        <p:spPr>
          <a:xfrm>
            <a:off x="9929635" y="2524715"/>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6" name="TextBox 5">
            <a:extLst>
              <a:ext uri="{FF2B5EF4-FFF2-40B4-BE49-F238E27FC236}">
                <a16:creationId xmlns:a16="http://schemas.microsoft.com/office/drawing/2014/main" id="{4954982D-B57F-D6AF-3DE9-19DDFACFA70A}"/>
              </a:ext>
            </a:extLst>
          </p:cNvPr>
          <p:cNvSpPr txBox="1"/>
          <p:nvPr/>
        </p:nvSpPr>
        <p:spPr>
          <a:xfrm>
            <a:off x="11727767" y="1862126"/>
            <a:ext cx="464234" cy="369332"/>
          </a:xfrm>
          <a:prstGeom prst="rect">
            <a:avLst/>
          </a:prstGeom>
          <a:noFill/>
        </p:spPr>
        <p:txBody>
          <a:bodyPr wrap="square" rtlCol="0">
            <a:spAutoFit/>
          </a:bodyPr>
          <a:lstStyle/>
          <a:p>
            <a:r>
              <a:rPr lang="en-US" b="1" dirty="0"/>
              <a:t>R2</a:t>
            </a:r>
          </a:p>
        </p:txBody>
      </p:sp>
      <p:sp>
        <p:nvSpPr>
          <p:cNvPr id="7" name="TextBox 6">
            <a:extLst>
              <a:ext uri="{FF2B5EF4-FFF2-40B4-BE49-F238E27FC236}">
                <a16:creationId xmlns:a16="http://schemas.microsoft.com/office/drawing/2014/main" id="{83F547A3-7F58-B6EC-EA4F-E44B8CF7FC14}"/>
              </a:ext>
            </a:extLst>
          </p:cNvPr>
          <p:cNvSpPr txBox="1"/>
          <p:nvPr/>
        </p:nvSpPr>
        <p:spPr>
          <a:xfrm>
            <a:off x="8173276" y="1878740"/>
            <a:ext cx="464234" cy="369332"/>
          </a:xfrm>
          <a:prstGeom prst="rect">
            <a:avLst/>
          </a:prstGeom>
          <a:noFill/>
        </p:spPr>
        <p:txBody>
          <a:bodyPr wrap="square" rtlCol="0">
            <a:spAutoFit/>
          </a:bodyPr>
          <a:lstStyle/>
          <a:p>
            <a:r>
              <a:rPr lang="en-US" b="1" dirty="0"/>
              <a:t>R1</a:t>
            </a:r>
          </a:p>
        </p:txBody>
      </p:sp>
      <p:sp>
        <p:nvSpPr>
          <p:cNvPr id="8" name="TextBox 7">
            <a:extLst>
              <a:ext uri="{FF2B5EF4-FFF2-40B4-BE49-F238E27FC236}">
                <a16:creationId xmlns:a16="http://schemas.microsoft.com/office/drawing/2014/main" id="{22D0BFE7-F5E9-FAE2-3B3E-90F4ACAEBCFB}"/>
              </a:ext>
            </a:extLst>
          </p:cNvPr>
          <p:cNvSpPr txBox="1"/>
          <p:nvPr/>
        </p:nvSpPr>
        <p:spPr>
          <a:xfrm>
            <a:off x="10021936" y="4164283"/>
            <a:ext cx="512044" cy="369332"/>
          </a:xfrm>
          <a:prstGeom prst="rect">
            <a:avLst/>
          </a:prstGeom>
          <a:noFill/>
        </p:spPr>
        <p:txBody>
          <a:bodyPr wrap="square" rtlCol="0">
            <a:spAutoFit/>
          </a:bodyPr>
          <a:lstStyle/>
          <a:p>
            <a:r>
              <a:rPr lang="en-US" b="1" dirty="0"/>
              <a:t>R3</a:t>
            </a:r>
          </a:p>
        </p:txBody>
      </p:sp>
      <p:sp>
        <p:nvSpPr>
          <p:cNvPr id="9" name="Oval 8">
            <a:extLst>
              <a:ext uri="{FF2B5EF4-FFF2-40B4-BE49-F238E27FC236}">
                <a16:creationId xmlns:a16="http://schemas.microsoft.com/office/drawing/2014/main" id="{507FFD70-DA99-4236-CAB6-15BD18CD7AC3}"/>
              </a:ext>
            </a:extLst>
          </p:cNvPr>
          <p:cNvSpPr/>
          <p:nvPr/>
        </p:nvSpPr>
        <p:spPr>
          <a:xfrm>
            <a:off x="8788692" y="1956667"/>
            <a:ext cx="199146" cy="19914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B9832D-F032-7364-B590-193BB1A66E06}"/>
              </a:ext>
            </a:extLst>
          </p:cNvPr>
          <p:cNvSpPr/>
          <p:nvPr/>
        </p:nvSpPr>
        <p:spPr>
          <a:xfrm>
            <a:off x="10271200" y="3786783"/>
            <a:ext cx="199146" cy="19914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19E6C816-8033-D9F3-D5B0-6DBB8164E186}"/>
              </a:ext>
            </a:extLst>
          </p:cNvPr>
          <p:cNvSpPr/>
          <p:nvPr/>
        </p:nvSpPr>
        <p:spPr>
          <a:xfrm>
            <a:off x="11245499" y="1945592"/>
            <a:ext cx="199146" cy="19914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DCECE8-9408-AC2F-641A-99D2A182C7B1}"/>
              </a:ext>
            </a:extLst>
          </p:cNvPr>
          <p:cNvSpPr/>
          <p:nvPr/>
        </p:nvSpPr>
        <p:spPr>
          <a:xfrm>
            <a:off x="9918619" y="3786783"/>
            <a:ext cx="199146" cy="19914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DECB4258-5CB5-3039-66B8-E63E94969531}"/>
              </a:ext>
            </a:extLst>
          </p:cNvPr>
          <p:cNvCxnSpPr>
            <a:cxnSpLocks/>
            <a:endCxn id="5" idx="4"/>
          </p:cNvCxnSpPr>
          <p:nvPr/>
        </p:nvCxnSpPr>
        <p:spPr>
          <a:xfrm flipV="1">
            <a:off x="10087760" y="3096215"/>
            <a:ext cx="144048" cy="625309"/>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28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Deadlock avoidance</a:t>
            </a:r>
            <a:endParaRPr lang="en-US" dirty="0"/>
          </a:p>
        </p:txBody>
      </p:sp>
      <p:sp>
        <p:nvSpPr>
          <p:cNvPr id="3" name="Content Placeholder 2"/>
          <p:cNvSpPr>
            <a:spLocks noGrp="1"/>
          </p:cNvSpPr>
          <p:nvPr>
            <p:ph idx="1"/>
          </p:nvPr>
        </p:nvSpPr>
        <p:spPr/>
        <p:txBody>
          <a:bodyPr/>
          <a:lstStyle/>
          <a:p>
            <a:r>
              <a:rPr lang="en-US" dirty="0"/>
              <a:t>Deadlock can be avoided by </a:t>
            </a:r>
            <a:r>
              <a:rPr lang="en-US" b="1" dirty="0">
                <a:solidFill>
                  <a:schemeClr val="accent6"/>
                </a:solidFill>
              </a:rPr>
              <a:t>allocating resources carefully</a:t>
            </a:r>
            <a:r>
              <a:rPr lang="en-US" dirty="0"/>
              <a:t>.</a:t>
            </a:r>
          </a:p>
          <a:p>
            <a:r>
              <a:rPr lang="en-US" dirty="0"/>
              <a:t>Carefully </a:t>
            </a:r>
            <a:r>
              <a:rPr lang="en-US" b="1" dirty="0">
                <a:solidFill>
                  <a:schemeClr val="accent6"/>
                </a:solidFill>
              </a:rPr>
              <a:t>analyze each resource request </a:t>
            </a:r>
            <a:r>
              <a:rPr lang="en-US" dirty="0"/>
              <a:t>to see </a:t>
            </a:r>
            <a:r>
              <a:rPr lang="en-US" b="1" dirty="0">
                <a:solidFill>
                  <a:schemeClr val="accent6"/>
                </a:solidFill>
              </a:rPr>
              <a:t>if it can be safely granted</a:t>
            </a:r>
            <a:r>
              <a:rPr lang="en-US" dirty="0"/>
              <a:t>.</a:t>
            </a:r>
          </a:p>
          <a:p>
            <a:r>
              <a:rPr lang="en-US" dirty="0"/>
              <a:t>Need an algorithm that can always avoid deadlock by making right choice all the time </a:t>
            </a:r>
            <a:r>
              <a:rPr lang="en-US" b="1" dirty="0">
                <a:solidFill>
                  <a:schemeClr val="accent6"/>
                </a:solidFill>
              </a:rPr>
              <a:t>(Banker’s algorithm).</a:t>
            </a:r>
          </a:p>
          <a:p>
            <a:r>
              <a:rPr lang="en-US" dirty="0"/>
              <a:t>Banker’s algorithm for single resource</a:t>
            </a:r>
          </a:p>
          <a:p>
            <a:r>
              <a:rPr lang="en-US" dirty="0"/>
              <a:t>Banker’s algorithm for multiple resource</a:t>
            </a:r>
          </a:p>
        </p:txBody>
      </p:sp>
    </p:spTree>
    <p:extLst>
      <p:ext uri="{BB962C8B-B14F-4D97-AF65-F5344CB8AC3E}">
        <p14:creationId xmlns:p14="http://schemas.microsoft.com/office/powerpoint/2010/main" val="60193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Deadlock avoidance</a:t>
            </a:r>
            <a:endParaRPr lang="en-US" dirty="0"/>
          </a:p>
        </p:txBody>
      </p:sp>
      <p:sp>
        <p:nvSpPr>
          <p:cNvPr id="3" name="Content Placeholder 2"/>
          <p:cNvSpPr>
            <a:spLocks noGrp="1"/>
          </p:cNvSpPr>
          <p:nvPr>
            <p:ph idx="1"/>
          </p:nvPr>
        </p:nvSpPr>
        <p:spPr/>
        <p:txBody>
          <a:bodyPr/>
          <a:lstStyle/>
          <a:p>
            <a:r>
              <a:rPr lang="en-US" dirty="0"/>
              <a:t>Deadlock can be avoided by </a:t>
            </a:r>
            <a:r>
              <a:rPr lang="en-US" b="1" dirty="0">
                <a:solidFill>
                  <a:schemeClr val="accent6"/>
                </a:solidFill>
              </a:rPr>
              <a:t>allocating resources carefully</a:t>
            </a:r>
            <a:r>
              <a:rPr lang="en-US" dirty="0"/>
              <a:t>.</a:t>
            </a:r>
          </a:p>
          <a:p>
            <a:r>
              <a:rPr lang="en-US" dirty="0"/>
              <a:t>Carefully </a:t>
            </a:r>
            <a:r>
              <a:rPr lang="en-US" b="1" dirty="0">
                <a:solidFill>
                  <a:schemeClr val="accent6"/>
                </a:solidFill>
              </a:rPr>
              <a:t>analyze each resource request </a:t>
            </a:r>
            <a:r>
              <a:rPr lang="en-US" dirty="0"/>
              <a:t>to see </a:t>
            </a:r>
            <a:r>
              <a:rPr lang="en-US" b="1" dirty="0">
                <a:solidFill>
                  <a:schemeClr val="accent6"/>
                </a:solidFill>
              </a:rPr>
              <a:t>if it can be safely granted</a:t>
            </a:r>
            <a:r>
              <a:rPr lang="en-US" dirty="0"/>
              <a:t>.</a:t>
            </a:r>
          </a:p>
          <a:p>
            <a:r>
              <a:rPr lang="en-US" dirty="0"/>
              <a:t>Need an algorithm that can always avoid deadlock by making right choice all the time </a:t>
            </a:r>
            <a:r>
              <a:rPr lang="en-US" b="1" dirty="0">
                <a:solidFill>
                  <a:schemeClr val="accent6"/>
                </a:solidFill>
              </a:rPr>
              <a:t>(Banker’s algorithm).</a:t>
            </a:r>
          </a:p>
          <a:p>
            <a:r>
              <a:rPr lang="en-US" dirty="0"/>
              <a:t>Banker’s algorithm for single resource</a:t>
            </a:r>
          </a:p>
          <a:p>
            <a:r>
              <a:rPr lang="en-US" dirty="0"/>
              <a:t>Banker’s algorithm for multiple resource</a:t>
            </a:r>
          </a:p>
        </p:txBody>
      </p:sp>
    </p:spTree>
    <p:extLst>
      <p:ext uri="{BB962C8B-B14F-4D97-AF65-F5344CB8AC3E}">
        <p14:creationId xmlns:p14="http://schemas.microsoft.com/office/powerpoint/2010/main" val="387628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Deadlock?</a:t>
            </a:r>
          </a:p>
        </p:txBody>
      </p:sp>
      <p:sp>
        <p:nvSpPr>
          <p:cNvPr id="3" name="Content Placeholder 2"/>
          <p:cNvSpPr>
            <a:spLocks noGrp="1"/>
          </p:cNvSpPr>
          <p:nvPr>
            <p:ph idx="1"/>
          </p:nvPr>
        </p:nvSpPr>
        <p:spPr/>
        <p:txBody>
          <a:bodyPr/>
          <a:lstStyle/>
          <a:p>
            <a:r>
              <a:rPr lang="en-US" dirty="0"/>
              <a:t>A process requests resources for its execution.</a:t>
            </a:r>
          </a:p>
          <a:p>
            <a:r>
              <a:rPr lang="en-US" dirty="0"/>
              <a:t>If the resources are not available at that time, the process enters a waiting state.</a:t>
            </a:r>
          </a:p>
          <a:p>
            <a:r>
              <a:rPr lang="en-US" dirty="0"/>
              <a:t>Sometimes, the resources it has requested are held by other waiting processes, hence the current process never changes its (waiting) state.</a:t>
            </a:r>
          </a:p>
          <a:p>
            <a:r>
              <a:rPr lang="en-US" dirty="0"/>
              <a:t>This situation is called a Deadlock.</a:t>
            </a:r>
          </a:p>
        </p:txBody>
      </p:sp>
      <p:sp>
        <p:nvSpPr>
          <p:cNvPr id="14" name="Rectangle 13"/>
          <p:cNvSpPr/>
          <p:nvPr/>
        </p:nvSpPr>
        <p:spPr>
          <a:xfrm>
            <a:off x="1039582" y="5647611"/>
            <a:ext cx="9144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Resource</a:t>
            </a:r>
          </a:p>
        </p:txBody>
      </p:sp>
      <p:sp>
        <p:nvSpPr>
          <p:cNvPr id="18" name="Oval 17"/>
          <p:cNvSpPr/>
          <p:nvPr/>
        </p:nvSpPr>
        <p:spPr>
          <a:xfrm>
            <a:off x="963382" y="3429000"/>
            <a:ext cx="1066800" cy="9906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Process</a:t>
            </a:r>
            <a:endParaRPr lang="en-US" dirty="0"/>
          </a:p>
        </p:txBody>
      </p:sp>
      <p:cxnSp>
        <p:nvCxnSpPr>
          <p:cNvPr id="19" name="Straight Arrow Connector 18"/>
          <p:cNvCxnSpPr>
            <a:stCxn id="18" idx="4"/>
            <a:endCxn id="14" idx="0"/>
          </p:cNvCxnSpPr>
          <p:nvPr/>
        </p:nvCxnSpPr>
        <p:spPr>
          <a:xfrm>
            <a:off x="1496782" y="4419600"/>
            <a:ext cx="0" cy="1228011"/>
          </a:xfrm>
          <a:prstGeom prst="straightConnector1">
            <a:avLst/>
          </a:prstGeom>
          <a:ln w="381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673118" y="4835588"/>
            <a:ext cx="566244" cy="307777"/>
          </a:xfrm>
          <a:prstGeom prst="rect">
            <a:avLst/>
          </a:prstGeom>
          <a:noFill/>
          <a:ln>
            <a:noFill/>
          </a:ln>
        </p:spPr>
        <p:txBody>
          <a:bodyPr wrap="square" rtlCol="0">
            <a:spAutoFit/>
          </a:bodyPr>
          <a:lstStyle/>
          <a:p>
            <a:pPr algn="r"/>
            <a:r>
              <a:rPr lang="en-US" sz="1400" dirty="0"/>
              <a:t>Hold</a:t>
            </a:r>
          </a:p>
        </p:txBody>
      </p:sp>
      <p:sp>
        <p:nvSpPr>
          <p:cNvPr id="21" name="Rectangle 20"/>
          <p:cNvSpPr/>
          <p:nvPr/>
        </p:nvSpPr>
        <p:spPr>
          <a:xfrm>
            <a:off x="2792182" y="5647611"/>
            <a:ext cx="9144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Resource</a:t>
            </a:r>
          </a:p>
        </p:txBody>
      </p:sp>
      <p:sp>
        <p:nvSpPr>
          <p:cNvPr id="22" name="Oval 21"/>
          <p:cNvSpPr/>
          <p:nvPr/>
        </p:nvSpPr>
        <p:spPr>
          <a:xfrm>
            <a:off x="2715982" y="3429000"/>
            <a:ext cx="1066800" cy="9906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Process</a:t>
            </a:r>
          </a:p>
        </p:txBody>
      </p:sp>
      <p:cxnSp>
        <p:nvCxnSpPr>
          <p:cNvPr id="23" name="Straight Arrow Connector 22"/>
          <p:cNvCxnSpPr>
            <a:stCxn id="21" idx="0"/>
            <a:endCxn id="22" idx="4"/>
          </p:cNvCxnSpPr>
          <p:nvPr/>
        </p:nvCxnSpPr>
        <p:spPr>
          <a:xfrm flipV="1">
            <a:off x="3249382" y="4419600"/>
            <a:ext cx="0" cy="1228011"/>
          </a:xfrm>
          <a:prstGeom prst="straightConnector1">
            <a:avLst/>
          </a:prstGeom>
          <a:ln w="381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58584" y="4835723"/>
            <a:ext cx="838199" cy="307777"/>
          </a:xfrm>
          <a:prstGeom prst="rect">
            <a:avLst/>
          </a:prstGeom>
          <a:noFill/>
          <a:ln>
            <a:noFill/>
          </a:ln>
        </p:spPr>
        <p:txBody>
          <a:bodyPr wrap="square" rtlCol="0">
            <a:spAutoFit/>
          </a:bodyPr>
          <a:lstStyle/>
          <a:p>
            <a:pPr algn="r"/>
            <a:r>
              <a:rPr lang="en-US" sz="1400" dirty="0"/>
              <a:t>Request</a:t>
            </a:r>
          </a:p>
        </p:txBody>
      </p:sp>
      <p:sp>
        <p:nvSpPr>
          <p:cNvPr id="25" name="Oval 24"/>
          <p:cNvSpPr/>
          <p:nvPr/>
        </p:nvSpPr>
        <p:spPr>
          <a:xfrm>
            <a:off x="7342908" y="3514011"/>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26" name="Oval 25"/>
          <p:cNvSpPr/>
          <p:nvPr/>
        </p:nvSpPr>
        <p:spPr>
          <a:xfrm>
            <a:off x="7342908" y="5076111"/>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27" name="Rectangle 26"/>
          <p:cNvSpPr/>
          <p:nvPr/>
        </p:nvSpPr>
        <p:spPr>
          <a:xfrm>
            <a:off x="6194654" y="4352143"/>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R1</a:t>
            </a:r>
          </a:p>
        </p:txBody>
      </p:sp>
      <p:sp>
        <p:nvSpPr>
          <p:cNvPr id="28" name="Rectangle 27"/>
          <p:cNvSpPr/>
          <p:nvPr/>
        </p:nvSpPr>
        <p:spPr>
          <a:xfrm>
            <a:off x="8485908" y="4352143"/>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R2</a:t>
            </a:r>
          </a:p>
        </p:txBody>
      </p:sp>
      <p:cxnSp>
        <p:nvCxnSpPr>
          <p:cNvPr id="29" name="Curved Connector 28"/>
          <p:cNvCxnSpPr>
            <a:stCxn id="28" idx="2"/>
            <a:endCxn id="26" idx="6"/>
          </p:cNvCxnSpPr>
          <p:nvPr/>
        </p:nvCxnSpPr>
        <p:spPr>
          <a:xfrm rot="5400000">
            <a:off x="8149872" y="4721025"/>
            <a:ext cx="438218" cy="843455"/>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6" idx="2"/>
            <a:endCxn id="27" idx="2"/>
          </p:cNvCxnSpPr>
          <p:nvPr/>
        </p:nvCxnSpPr>
        <p:spPr>
          <a:xfrm rot="10800000">
            <a:off x="6499454" y="4923643"/>
            <a:ext cx="843454" cy="438218"/>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7" idx="0"/>
            <a:endCxn id="25" idx="2"/>
          </p:cNvCxnSpPr>
          <p:nvPr/>
        </p:nvCxnSpPr>
        <p:spPr>
          <a:xfrm rot="5400000" flipH="1" flipV="1">
            <a:off x="6644990" y="3654225"/>
            <a:ext cx="552382" cy="84345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25" idx="6"/>
            <a:endCxn id="28" idx="0"/>
          </p:cNvCxnSpPr>
          <p:nvPr/>
        </p:nvCxnSpPr>
        <p:spPr>
          <a:xfrm>
            <a:off x="7947253" y="3799761"/>
            <a:ext cx="843455" cy="552382"/>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367637" y="3667949"/>
            <a:ext cx="566244" cy="307777"/>
          </a:xfrm>
          <a:prstGeom prst="rect">
            <a:avLst/>
          </a:prstGeom>
          <a:noFill/>
          <a:ln>
            <a:noFill/>
          </a:ln>
        </p:spPr>
        <p:txBody>
          <a:bodyPr wrap="square" rtlCol="0">
            <a:spAutoFit/>
          </a:bodyPr>
          <a:lstStyle/>
          <a:p>
            <a:pPr algn="r"/>
            <a:r>
              <a:rPr lang="en-US" sz="1400" dirty="0"/>
              <a:t>Hold</a:t>
            </a:r>
          </a:p>
        </p:txBody>
      </p:sp>
      <p:sp>
        <p:nvSpPr>
          <p:cNvPr id="34" name="TextBox 33"/>
          <p:cNvSpPr txBox="1"/>
          <p:nvPr/>
        </p:nvSpPr>
        <p:spPr>
          <a:xfrm>
            <a:off x="8247785" y="5243840"/>
            <a:ext cx="566244" cy="307777"/>
          </a:xfrm>
          <a:prstGeom prst="rect">
            <a:avLst/>
          </a:prstGeom>
          <a:noFill/>
          <a:ln>
            <a:noFill/>
          </a:ln>
        </p:spPr>
        <p:txBody>
          <a:bodyPr wrap="square" rtlCol="0">
            <a:spAutoFit/>
          </a:bodyPr>
          <a:lstStyle/>
          <a:p>
            <a:r>
              <a:rPr lang="en-US" sz="1400" dirty="0"/>
              <a:t>Hold</a:t>
            </a:r>
          </a:p>
        </p:txBody>
      </p:sp>
      <p:sp>
        <p:nvSpPr>
          <p:cNvPr id="35" name="TextBox 34"/>
          <p:cNvSpPr txBox="1"/>
          <p:nvPr/>
        </p:nvSpPr>
        <p:spPr>
          <a:xfrm>
            <a:off x="6199909" y="5243840"/>
            <a:ext cx="838199" cy="307777"/>
          </a:xfrm>
          <a:prstGeom prst="rect">
            <a:avLst/>
          </a:prstGeom>
          <a:noFill/>
          <a:ln>
            <a:noFill/>
          </a:ln>
        </p:spPr>
        <p:txBody>
          <a:bodyPr wrap="square" rtlCol="0">
            <a:spAutoFit/>
          </a:bodyPr>
          <a:lstStyle/>
          <a:p>
            <a:pPr algn="r"/>
            <a:r>
              <a:rPr lang="en-US" sz="1400" dirty="0"/>
              <a:t>Request</a:t>
            </a:r>
          </a:p>
        </p:txBody>
      </p:sp>
      <p:sp>
        <p:nvSpPr>
          <p:cNvPr id="36" name="TextBox 35"/>
          <p:cNvSpPr txBox="1"/>
          <p:nvPr/>
        </p:nvSpPr>
        <p:spPr>
          <a:xfrm>
            <a:off x="8252051" y="3655249"/>
            <a:ext cx="838199" cy="307777"/>
          </a:xfrm>
          <a:prstGeom prst="rect">
            <a:avLst/>
          </a:prstGeom>
          <a:noFill/>
          <a:ln>
            <a:noFill/>
          </a:ln>
        </p:spPr>
        <p:txBody>
          <a:bodyPr wrap="square" rtlCol="0">
            <a:spAutoFit/>
          </a:bodyPr>
          <a:lstStyle/>
          <a:p>
            <a:r>
              <a:rPr lang="en-US" sz="1400" dirty="0"/>
              <a:t>Request</a:t>
            </a:r>
          </a:p>
        </p:txBody>
      </p:sp>
      <p:sp>
        <p:nvSpPr>
          <p:cNvPr id="37" name="TextBox 36"/>
          <p:cNvSpPr txBox="1"/>
          <p:nvPr/>
        </p:nvSpPr>
        <p:spPr>
          <a:xfrm>
            <a:off x="7017743" y="4453227"/>
            <a:ext cx="1254673" cy="369332"/>
          </a:xfrm>
          <a:prstGeom prst="rect">
            <a:avLst/>
          </a:prstGeom>
          <a:noFill/>
          <a:ln>
            <a:noFill/>
          </a:ln>
        </p:spPr>
        <p:txBody>
          <a:bodyPr wrap="square" rtlCol="0">
            <a:spAutoFit/>
          </a:bodyPr>
          <a:lstStyle/>
          <a:p>
            <a:pPr algn="ctr"/>
            <a:r>
              <a:rPr lang="en-US" b="1" dirty="0">
                <a:solidFill>
                  <a:srgbClr val="C00000"/>
                </a:solidFill>
              </a:rPr>
              <a:t>DEADLOCK</a:t>
            </a:r>
          </a:p>
        </p:txBody>
      </p:sp>
    </p:spTree>
    <p:extLst>
      <p:ext uri="{BB962C8B-B14F-4D97-AF65-F5344CB8AC3E}">
        <p14:creationId xmlns:p14="http://schemas.microsoft.com/office/powerpoint/2010/main" val="158434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down)">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right)">
                                      <p:cBhvr>
                                        <p:cTn id="59" dur="500"/>
                                        <p:tgtEl>
                                          <p:spTgt spid="29"/>
                                        </p:tgtEl>
                                      </p:cBhvr>
                                    </p:animEffect>
                                  </p:childTnLst>
                                </p:cTn>
                              </p:par>
                              <p:par>
                                <p:cTn id="60" presetID="22" presetClass="entr" presetSubtype="8"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wipe(left)">
                                      <p:cBhvr>
                                        <p:cTn id="73" dur="500"/>
                                        <p:tgtEl>
                                          <p:spTgt spid="32"/>
                                        </p:tgtEl>
                                      </p:cBhvr>
                                    </p:animEffect>
                                  </p:childTnLst>
                                </p:cTn>
                              </p:par>
                              <p:par>
                                <p:cTn id="74" presetID="22" presetClass="entr" presetSubtype="2"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right)">
                                      <p:cBhvr>
                                        <p:cTn id="76" dur="500"/>
                                        <p:tgtEl>
                                          <p:spTgt spid="30"/>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
                                            <p:txEl>
                                              <p:pRg st="2" end="2"/>
                                            </p:txEl>
                                          </p:spTgt>
                                        </p:tgtEl>
                                        <p:attrNameLst>
                                          <p:attrName>style.visibility</p:attrName>
                                        </p:attrNameLst>
                                      </p:cBhvr>
                                      <p:to>
                                        <p:strVal val="visible"/>
                                      </p:to>
                                    </p:set>
                                    <p:animEffect transition="in" filter="fade">
                                      <p:cBhvr>
                                        <p:cTn id="91" dur="500"/>
                                        <p:tgtEl>
                                          <p:spTgt spid="3">
                                            <p:txEl>
                                              <p:pRg st="2" end="2"/>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
                                            <p:txEl>
                                              <p:pRg st="3" end="3"/>
                                            </p:txEl>
                                          </p:spTgt>
                                        </p:tgtEl>
                                        <p:attrNameLst>
                                          <p:attrName>style.visibility</p:attrName>
                                        </p:attrNameLst>
                                      </p:cBhvr>
                                      <p:to>
                                        <p:strVal val="visible"/>
                                      </p:to>
                                    </p:set>
                                    <p:animEffect transition="in" filter="fade">
                                      <p:cBhvr>
                                        <p:cTn id="9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0" grpId="0"/>
      <p:bldP spid="21" grpId="0" animBg="1"/>
      <p:bldP spid="22" grpId="0" animBg="1"/>
      <p:bldP spid="24" grpId="0"/>
      <p:bldP spid="25" grpId="0" animBg="1"/>
      <p:bldP spid="26" grpId="0" animBg="1"/>
      <p:bldP spid="27" grpId="0" animBg="1"/>
      <p:bldP spid="28" grpId="0" animBg="1"/>
      <p:bldP spid="33" grpId="0"/>
      <p:bldP spid="34" grpId="0"/>
      <p:bldP spid="35" grpId="0"/>
      <p:bldP spid="36" grpId="0"/>
      <p:bldP spid="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Banker’s algorithm</a:t>
            </a:r>
            <a:endParaRPr lang="en-US" dirty="0"/>
          </a:p>
        </p:txBody>
      </p:sp>
      <p:sp>
        <p:nvSpPr>
          <p:cNvPr id="3" name="Content Placeholder 2"/>
          <p:cNvSpPr>
            <a:spLocks noGrp="1"/>
          </p:cNvSpPr>
          <p:nvPr>
            <p:ph idx="1"/>
          </p:nvPr>
        </p:nvSpPr>
        <p:spPr/>
        <p:txBody>
          <a:bodyPr/>
          <a:lstStyle/>
          <a:p>
            <a:r>
              <a:rPr lang="en-US" dirty="0"/>
              <a:t>Banker's Algorithm consists of two algorithms</a:t>
            </a:r>
          </a:p>
          <a:p>
            <a:pPr marL="914400" lvl="1" indent="-457200">
              <a:buFont typeface="+mj-lt"/>
              <a:buAutoNum type="arabicPeriod"/>
            </a:pPr>
            <a:r>
              <a:rPr lang="en-US" sz="2200" b="1" dirty="0">
                <a:solidFill>
                  <a:schemeClr val="accent6"/>
                </a:solidFill>
              </a:rPr>
              <a:t>Safety Algorithm </a:t>
            </a:r>
            <a:r>
              <a:rPr lang="en-US" sz="2200" dirty="0"/>
              <a:t>– The safety algorithm checks for the safe state of the system. If the system is in the safe state with any of the resource allocation permutations then deadlock can be avoided.</a:t>
            </a:r>
          </a:p>
          <a:p>
            <a:pPr marL="914400" lvl="1" indent="-457200">
              <a:buFont typeface="+mj-lt"/>
              <a:buAutoNum type="arabicPeriod"/>
            </a:pPr>
            <a:r>
              <a:rPr lang="en-US" sz="2200" b="1" dirty="0">
                <a:solidFill>
                  <a:schemeClr val="accent6"/>
                </a:solidFill>
              </a:rPr>
              <a:t>Resource request algorithm </a:t>
            </a:r>
            <a:r>
              <a:rPr lang="en-US" sz="2200" dirty="0"/>
              <a:t>– The resource request algorithm checks if the request can be safely granted or not to the process requesting for resources.</a:t>
            </a:r>
          </a:p>
          <a:p>
            <a:pPr marL="265113" lvl="1" indent="-265113">
              <a:spcBef>
                <a:spcPts val="1000"/>
              </a:spcBef>
              <a:buFont typeface="Wingdings 3" panose="05040102010807070707" pitchFamily="18" charset="2"/>
              <a:buChar char=""/>
            </a:pPr>
            <a:r>
              <a:rPr lang="en-US" dirty="0"/>
              <a:t>These two algorithms together control the processes and avoid deadlock in a system.</a:t>
            </a:r>
          </a:p>
        </p:txBody>
      </p:sp>
    </p:spTree>
    <p:extLst>
      <p:ext uri="{BB962C8B-B14F-4D97-AF65-F5344CB8AC3E}">
        <p14:creationId xmlns:p14="http://schemas.microsoft.com/office/powerpoint/2010/main" val="262593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z="3200" dirty="0"/>
              <a:t>Banker’s algorithm for single resource</a:t>
            </a:r>
            <a:endParaRPr lang="en-US" dirty="0"/>
          </a:p>
        </p:txBody>
      </p:sp>
      <p:sp>
        <p:nvSpPr>
          <p:cNvPr id="3" name="Content Placeholder 2"/>
          <p:cNvSpPr>
            <a:spLocks noGrp="1"/>
          </p:cNvSpPr>
          <p:nvPr>
            <p:ph idx="1"/>
          </p:nvPr>
        </p:nvSpPr>
        <p:spPr/>
        <p:txBody>
          <a:bodyPr/>
          <a:lstStyle/>
          <a:p>
            <a:r>
              <a:rPr lang="en-US" dirty="0"/>
              <a:t>What the algorithm does is </a:t>
            </a:r>
            <a:r>
              <a:rPr lang="en-US" b="1" dirty="0">
                <a:solidFill>
                  <a:schemeClr val="accent6"/>
                </a:solidFill>
              </a:rPr>
              <a:t>check to see if granting the request leads to an unsafe state</a:t>
            </a:r>
            <a:r>
              <a:rPr lang="en-US" dirty="0"/>
              <a:t>. If it does, the </a:t>
            </a:r>
            <a:r>
              <a:rPr lang="en-US" b="1" dirty="0">
                <a:solidFill>
                  <a:schemeClr val="accent6"/>
                </a:solidFill>
              </a:rPr>
              <a:t>request is denied</a:t>
            </a:r>
            <a:r>
              <a:rPr lang="en-US" dirty="0"/>
              <a:t>. </a:t>
            </a:r>
          </a:p>
          <a:p>
            <a:r>
              <a:rPr lang="en-US" dirty="0"/>
              <a:t>If </a:t>
            </a:r>
            <a:r>
              <a:rPr lang="en-US" b="1" dirty="0">
                <a:solidFill>
                  <a:schemeClr val="accent6"/>
                </a:solidFill>
              </a:rPr>
              <a:t>granting the request leads to a safe state</a:t>
            </a:r>
            <a:r>
              <a:rPr lang="en-US" dirty="0"/>
              <a:t>, it is </a:t>
            </a:r>
            <a:r>
              <a:rPr lang="en-US" b="1" dirty="0">
                <a:solidFill>
                  <a:schemeClr val="accent6"/>
                </a:solidFill>
              </a:rPr>
              <a:t>carried</a:t>
            </a:r>
            <a:r>
              <a:rPr lang="en-US" dirty="0"/>
              <a:t> </a:t>
            </a:r>
            <a:r>
              <a:rPr lang="en-US" b="1" dirty="0">
                <a:solidFill>
                  <a:schemeClr val="accent6"/>
                </a:solidFill>
              </a:rPr>
              <a:t>out</a:t>
            </a:r>
            <a:r>
              <a:rPr lang="en-US" dirty="0"/>
              <a:t>.</a:t>
            </a:r>
          </a:p>
          <a:p>
            <a:r>
              <a:rPr lang="en-US" dirty="0"/>
              <a:t>If we have situation as per figure </a:t>
            </a:r>
          </a:p>
          <a:p>
            <a:pPr lvl="1"/>
            <a:r>
              <a:rPr lang="en-US" dirty="0"/>
              <a:t>then it is safe state </a:t>
            </a:r>
          </a:p>
          <a:p>
            <a:pPr lvl="1"/>
            <a:r>
              <a:rPr lang="en-US" dirty="0"/>
              <a:t>because with 10 free units </a:t>
            </a:r>
          </a:p>
          <a:p>
            <a:pPr lvl="1"/>
            <a:r>
              <a:rPr lang="en-US" dirty="0"/>
              <a:t>one by one all customers can be served.</a:t>
            </a:r>
          </a:p>
        </p:txBody>
      </p:sp>
      <p:graphicFrame>
        <p:nvGraphicFramePr>
          <p:cNvPr id="4" name="Table 3"/>
          <p:cNvGraphicFramePr>
            <a:graphicFrameLocks noGrp="1"/>
          </p:cNvGraphicFramePr>
          <p:nvPr/>
        </p:nvGraphicFramePr>
        <p:xfrm>
          <a:off x="7024914" y="2388809"/>
          <a:ext cx="4663440" cy="2231330"/>
        </p:xfrm>
        <a:graphic>
          <a:graphicData uri="http://schemas.openxmlformats.org/drawingml/2006/table">
            <a:tbl>
              <a:tblPr firstRow="1" bandRow="1">
                <a:tableStyleId>{93296810-A885-4BE3-A3E7-6D5BEEA58F35}</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0</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t>B</a:t>
                      </a:r>
                    </a:p>
                  </a:txBody>
                  <a:tcPr/>
                </a:tc>
                <a:tc>
                  <a:txBody>
                    <a:bodyPr/>
                    <a:lstStyle/>
                    <a:p>
                      <a:pPr marL="0" algn="ctr" defTabSz="914400" rtl="0" eaLnBrk="1" latinLnBrk="0" hangingPunct="1"/>
                      <a:r>
                        <a:rPr lang="en-US" sz="1800" kern="1200" dirty="0">
                          <a:solidFill>
                            <a:schemeClr val="dk1"/>
                          </a:solidFill>
                          <a:latin typeface="+mn-lt"/>
                          <a:ea typeface="+mn-ea"/>
                          <a:cs typeface="+mn-cs"/>
                        </a:rPr>
                        <a:t>0</a:t>
                      </a:r>
                    </a:p>
                  </a:txBody>
                  <a:tcPr/>
                </a:tc>
                <a:tc>
                  <a:txBody>
                    <a:bodyPr/>
                    <a:lstStyle/>
                    <a:p>
                      <a:pPr algn="ctr"/>
                      <a:r>
                        <a:rPr lang="en-US" dirty="0"/>
                        <a:t>5</a:t>
                      </a:r>
                    </a:p>
                  </a:txBody>
                  <a:tcPr/>
                </a:tc>
                <a:extLst>
                  <a:ext uri="{0D108BD9-81ED-4DB2-BD59-A6C34878D82A}">
                    <a16:rowId xmlns:a16="http://schemas.microsoft.com/office/drawing/2014/main" val="10002"/>
                  </a:ext>
                </a:extLst>
              </a:tr>
              <a:tr h="373985">
                <a:tc>
                  <a:txBody>
                    <a:bodyPr/>
                    <a:lstStyle/>
                    <a:p>
                      <a:pPr algn="ctr"/>
                      <a:r>
                        <a:rPr lang="en-US" dirty="0"/>
                        <a:t>C</a:t>
                      </a:r>
                    </a:p>
                  </a:txBody>
                  <a:tcPr/>
                </a:tc>
                <a:tc>
                  <a:txBody>
                    <a:bodyPr/>
                    <a:lstStyle/>
                    <a:p>
                      <a:pPr marL="0" algn="ctr" defTabSz="914400" rtl="0" eaLnBrk="1" latinLnBrk="0" hangingPunct="1"/>
                      <a:r>
                        <a:rPr lang="en-US" sz="1800" kern="1200" dirty="0">
                          <a:solidFill>
                            <a:schemeClr val="dk1"/>
                          </a:solidFill>
                          <a:latin typeface="+mn-lt"/>
                          <a:ea typeface="+mn-ea"/>
                          <a:cs typeface="+mn-cs"/>
                        </a:rPr>
                        <a:t>0</a:t>
                      </a:r>
                    </a:p>
                  </a:txBody>
                  <a:tcPr/>
                </a:tc>
                <a:tc>
                  <a:txBody>
                    <a:bodyPr/>
                    <a:lstStyle/>
                    <a:p>
                      <a:pPr algn="ctr"/>
                      <a:r>
                        <a:rPr lang="en-US" dirty="0"/>
                        <a:t>4</a:t>
                      </a:r>
                    </a:p>
                  </a:txBody>
                  <a:tcPr/>
                </a:tc>
                <a:extLst>
                  <a:ext uri="{0D108BD9-81ED-4DB2-BD59-A6C34878D82A}">
                    <a16:rowId xmlns:a16="http://schemas.microsoft.com/office/drawing/2014/main" val="10003"/>
                  </a:ext>
                </a:extLst>
              </a:tr>
              <a:tr h="373985">
                <a:tc>
                  <a:txBody>
                    <a:bodyPr/>
                    <a:lstStyle/>
                    <a:p>
                      <a:pPr algn="ctr"/>
                      <a:r>
                        <a:rPr lang="en-US" dirty="0"/>
                        <a:t>D</a:t>
                      </a:r>
                    </a:p>
                  </a:txBody>
                  <a:tcPr/>
                </a:tc>
                <a:tc>
                  <a:txBody>
                    <a:bodyPr/>
                    <a:lstStyle/>
                    <a:p>
                      <a:pPr marL="0" algn="ctr" defTabSz="914400" rtl="0" eaLnBrk="1" latinLnBrk="0" hangingPunct="1"/>
                      <a:r>
                        <a:rPr lang="en-US" sz="1800" kern="1200" dirty="0">
                          <a:solidFill>
                            <a:schemeClr val="dk1"/>
                          </a:solidFill>
                          <a:latin typeface="+mn-lt"/>
                          <a:ea typeface="+mn-ea"/>
                          <a:cs typeface="+mn-cs"/>
                        </a:rPr>
                        <a:t>0</a:t>
                      </a:r>
                    </a:p>
                  </a:txBody>
                  <a:tcPr/>
                </a:tc>
                <a:tc>
                  <a:txBody>
                    <a:bodyPr/>
                    <a:lstStyle/>
                    <a:p>
                      <a:pPr algn="ctr"/>
                      <a:r>
                        <a:rPr lang="en-US" dirty="0"/>
                        <a:t>7</a:t>
                      </a:r>
                    </a:p>
                  </a:txBody>
                  <a:tcPr/>
                </a:tc>
                <a:extLst>
                  <a:ext uri="{0D108BD9-81ED-4DB2-BD59-A6C34878D82A}">
                    <a16:rowId xmlns:a16="http://schemas.microsoft.com/office/drawing/2014/main" val="10004"/>
                  </a:ext>
                </a:extLst>
              </a:tr>
              <a:tr h="370840">
                <a:tc gridSpan="3">
                  <a:txBody>
                    <a:bodyPr/>
                    <a:lstStyle/>
                    <a:p>
                      <a:pPr algn="ctr"/>
                      <a:r>
                        <a:rPr lang="en-US" dirty="0"/>
                        <a:t>Free : 10</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3571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 (safe state)</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7" name="Table 6"/>
          <p:cNvGraphicFramePr>
            <a:graphicFrameLocks noGrp="1"/>
          </p:cNvGraphicFramePr>
          <p:nvPr/>
        </p:nvGraphicFramePr>
        <p:xfrm>
          <a:off x="8251371" y="991809"/>
          <a:ext cx="3607752" cy="2231330"/>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1</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solidFill>
                            <a:schemeClr val="tx1"/>
                          </a:solidFill>
                        </a:rPr>
                        <a:t>B</a:t>
                      </a:r>
                    </a:p>
                  </a:txBody>
                  <a:tcPr/>
                </a:tc>
                <a:tc>
                  <a:txBody>
                    <a:bodyPr/>
                    <a:lstStyle/>
                    <a:p>
                      <a:pPr marL="0" algn="ctr" defTabSz="914400" rtl="0" eaLnBrk="1" latinLnBrk="0" hangingPunct="1"/>
                      <a:r>
                        <a:rPr lang="en-US" sz="1800" kern="1200" dirty="0">
                          <a:solidFill>
                            <a:schemeClr val="tx1"/>
                          </a:solidFill>
                          <a:latin typeface="+mn-lt"/>
                          <a:ea typeface="+mn-ea"/>
                          <a:cs typeface="+mn-cs"/>
                        </a:rPr>
                        <a:t>1</a:t>
                      </a:r>
                    </a:p>
                  </a:txBody>
                  <a:tcPr/>
                </a:tc>
                <a:tc>
                  <a:txBody>
                    <a:bodyPr/>
                    <a:lstStyle/>
                    <a:p>
                      <a:pPr algn="ctr"/>
                      <a:r>
                        <a:rPr lang="en-US" dirty="0">
                          <a:solidFill>
                            <a:schemeClr val="tx1"/>
                          </a:solidFill>
                        </a:rPr>
                        <a:t>5</a:t>
                      </a:r>
                    </a:p>
                  </a:txBody>
                  <a:tcPr/>
                </a:tc>
                <a:extLst>
                  <a:ext uri="{0D108BD9-81ED-4DB2-BD59-A6C34878D82A}">
                    <a16:rowId xmlns:a16="http://schemas.microsoft.com/office/drawing/2014/main" val="10002"/>
                  </a:ext>
                </a:extLst>
              </a:tr>
              <a:tr h="373985">
                <a:tc>
                  <a:txBody>
                    <a:bodyPr/>
                    <a:lstStyle/>
                    <a:p>
                      <a:pPr marL="0" algn="ctr" defTabSz="914400" rtl="0" eaLnBrk="1" latinLnBrk="0" hangingPunct="1"/>
                      <a:r>
                        <a:rPr lang="en-US" sz="1800" kern="1200" dirty="0">
                          <a:solidFill>
                            <a:schemeClr val="bg1"/>
                          </a:solidFill>
                          <a:latin typeface="+mn-lt"/>
                          <a:ea typeface="+mn-ea"/>
                          <a:cs typeface="+mn-cs"/>
                        </a:rPr>
                        <a:t>C</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marL="0" algn="ctr" defTabSz="914400" rtl="0" eaLnBrk="1" latinLnBrk="0" hangingPunct="1"/>
                      <a:r>
                        <a:rPr lang="en-US" sz="1800" kern="1200" dirty="0">
                          <a:solidFill>
                            <a:schemeClr val="bg1"/>
                          </a:solidFill>
                          <a:latin typeface="+mn-lt"/>
                          <a:ea typeface="+mn-ea"/>
                          <a:cs typeface="+mn-cs"/>
                        </a:rPr>
                        <a:t>-</a:t>
                      </a:r>
                    </a:p>
                  </a:txBody>
                  <a:tcPr/>
                </a:tc>
                <a:extLst>
                  <a:ext uri="{0D108BD9-81ED-4DB2-BD59-A6C34878D82A}">
                    <a16:rowId xmlns:a16="http://schemas.microsoft.com/office/drawing/2014/main" val="10003"/>
                  </a:ext>
                </a:extLst>
              </a:tr>
              <a:tr h="373985">
                <a:tc>
                  <a:txBody>
                    <a:bodyPr/>
                    <a:lstStyle/>
                    <a:p>
                      <a:pPr algn="ctr"/>
                      <a:r>
                        <a:rPr lang="en-US" dirty="0"/>
                        <a:t>D</a:t>
                      </a:r>
                    </a:p>
                  </a:txBody>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a:tc>
                <a:tc>
                  <a:txBody>
                    <a:bodyPr/>
                    <a:lstStyle/>
                    <a:p>
                      <a:pPr algn="ctr"/>
                      <a:r>
                        <a:rPr lang="en-US" dirty="0"/>
                        <a:t>7</a:t>
                      </a:r>
                    </a:p>
                  </a:txBody>
                  <a:tcPr/>
                </a:tc>
                <a:extLst>
                  <a:ext uri="{0D108BD9-81ED-4DB2-BD59-A6C34878D82A}">
                    <a16:rowId xmlns:a16="http://schemas.microsoft.com/office/drawing/2014/main" val="10004"/>
                  </a:ext>
                </a:extLst>
              </a:tr>
              <a:tr h="370840">
                <a:tc gridSpan="3">
                  <a:txBody>
                    <a:bodyPr/>
                    <a:lstStyle/>
                    <a:p>
                      <a:pPr algn="ctr"/>
                      <a:r>
                        <a:rPr lang="en-US" dirty="0"/>
                        <a:t>Free : 4</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nvGraphicFramePr>
        <p:xfrm>
          <a:off x="290285" y="991809"/>
          <a:ext cx="3607752" cy="2231330"/>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1</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t>B</a:t>
                      </a:r>
                    </a:p>
                  </a:txBody>
                  <a:tcPr/>
                </a:tc>
                <a:tc>
                  <a:txBody>
                    <a:bodyPr/>
                    <a:lstStyle/>
                    <a:p>
                      <a:pPr marL="0" algn="ctr" defTabSz="914400" rtl="0" eaLnBrk="1" latinLnBrk="0" hangingPunct="1"/>
                      <a:r>
                        <a:rPr lang="en-US" sz="1800" kern="1200" dirty="0">
                          <a:solidFill>
                            <a:schemeClr val="dk1"/>
                          </a:solidFill>
                          <a:latin typeface="+mn-lt"/>
                          <a:ea typeface="+mn-ea"/>
                          <a:cs typeface="+mn-cs"/>
                        </a:rPr>
                        <a:t>1</a:t>
                      </a:r>
                    </a:p>
                  </a:txBody>
                  <a:tcPr/>
                </a:tc>
                <a:tc>
                  <a:txBody>
                    <a:bodyPr/>
                    <a:lstStyle/>
                    <a:p>
                      <a:pPr algn="ctr"/>
                      <a:r>
                        <a:rPr lang="en-US" dirty="0"/>
                        <a:t>5</a:t>
                      </a:r>
                    </a:p>
                  </a:txBody>
                  <a:tcPr/>
                </a:tc>
                <a:extLst>
                  <a:ext uri="{0D108BD9-81ED-4DB2-BD59-A6C34878D82A}">
                    <a16:rowId xmlns:a16="http://schemas.microsoft.com/office/drawing/2014/main" val="10002"/>
                  </a:ext>
                </a:extLst>
              </a:tr>
              <a:tr h="373985">
                <a:tc>
                  <a:txBody>
                    <a:bodyPr/>
                    <a:lstStyle/>
                    <a:p>
                      <a:pPr algn="ctr"/>
                      <a:r>
                        <a:rPr lang="en-US" dirty="0"/>
                        <a:t>C</a:t>
                      </a:r>
                    </a:p>
                  </a:txBody>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a:tc>
                <a:tc>
                  <a:txBody>
                    <a:bodyPr/>
                    <a:lstStyle/>
                    <a:p>
                      <a:pPr algn="ctr"/>
                      <a:r>
                        <a:rPr lang="en-US" dirty="0"/>
                        <a:t>4</a:t>
                      </a:r>
                    </a:p>
                  </a:txBody>
                  <a:tcPr/>
                </a:tc>
                <a:extLst>
                  <a:ext uri="{0D108BD9-81ED-4DB2-BD59-A6C34878D82A}">
                    <a16:rowId xmlns:a16="http://schemas.microsoft.com/office/drawing/2014/main" val="10003"/>
                  </a:ext>
                </a:extLst>
              </a:tr>
              <a:tr h="373985">
                <a:tc>
                  <a:txBody>
                    <a:bodyPr/>
                    <a:lstStyle/>
                    <a:p>
                      <a:pPr algn="ctr"/>
                      <a:r>
                        <a:rPr lang="en-US" dirty="0"/>
                        <a:t>D</a:t>
                      </a:r>
                    </a:p>
                  </a:txBody>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a:tc>
                <a:tc>
                  <a:txBody>
                    <a:bodyPr/>
                    <a:lstStyle/>
                    <a:p>
                      <a:pPr algn="ctr"/>
                      <a:r>
                        <a:rPr lang="en-US" dirty="0"/>
                        <a:t>7</a:t>
                      </a:r>
                    </a:p>
                  </a:txBody>
                  <a:tcPr/>
                </a:tc>
                <a:extLst>
                  <a:ext uri="{0D108BD9-81ED-4DB2-BD59-A6C34878D82A}">
                    <a16:rowId xmlns:a16="http://schemas.microsoft.com/office/drawing/2014/main" val="10004"/>
                  </a:ext>
                </a:extLst>
              </a:tr>
              <a:tr h="370840">
                <a:tc gridSpan="3">
                  <a:txBody>
                    <a:bodyPr/>
                    <a:lstStyle/>
                    <a:p>
                      <a:pPr algn="ctr"/>
                      <a:r>
                        <a:rPr lang="en-US" dirty="0"/>
                        <a:t>Free : 2</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4270828" y="991809"/>
          <a:ext cx="3607752" cy="2231330"/>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1</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solidFill>
                            <a:schemeClr val="tx1"/>
                          </a:solidFill>
                        </a:rPr>
                        <a:t>B</a:t>
                      </a:r>
                    </a:p>
                  </a:txBody>
                  <a:tcPr/>
                </a:tc>
                <a:tc>
                  <a:txBody>
                    <a:bodyPr/>
                    <a:lstStyle/>
                    <a:p>
                      <a:pPr marL="0" algn="ctr" defTabSz="914400" rtl="0" eaLnBrk="1" latinLnBrk="0" hangingPunct="1"/>
                      <a:r>
                        <a:rPr lang="en-US" sz="1800" kern="1200" dirty="0">
                          <a:solidFill>
                            <a:schemeClr val="tx1"/>
                          </a:solidFill>
                          <a:latin typeface="+mn-lt"/>
                          <a:ea typeface="+mn-ea"/>
                          <a:cs typeface="+mn-cs"/>
                        </a:rPr>
                        <a:t>1</a:t>
                      </a:r>
                    </a:p>
                  </a:txBody>
                  <a:tcPr/>
                </a:tc>
                <a:tc>
                  <a:txBody>
                    <a:bodyPr/>
                    <a:lstStyle/>
                    <a:p>
                      <a:pPr algn="ctr"/>
                      <a:r>
                        <a:rPr lang="en-US" dirty="0">
                          <a:solidFill>
                            <a:schemeClr val="tx1"/>
                          </a:solidFill>
                        </a:rPr>
                        <a:t>5</a:t>
                      </a:r>
                    </a:p>
                  </a:txBody>
                  <a:tcPr/>
                </a:tc>
                <a:extLst>
                  <a:ext uri="{0D108BD9-81ED-4DB2-BD59-A6C34878D82A}">
                    <a16:rowId xmlns:a16="http://schemas.microsoft.com/office/drawing/2014/main" val="10002"/>
                  </a:ext>
                </a:extLst>
              </a:tr>
              <a:tr h="373985">
                <a:tc>
                  <a:txBody>
                    <a:bodyPr/>
                    <a:lstStyle/>
                    <a:p>
                      <a:pPr algn="ctr"/>
                      <a:r>
                        <a:rPr lang="en-US" sz="1800" kern="1200" dirty="0">
                          <a:solidFill>
                            <a:schemeClr val="accent2"/>
                          </a:solidFill>
                          <a:latin typeface="+mn-lt"/>
                          <a:ea typeface="+mn-ea"/>
                          <a:cs typeface="+mn-cs"/>
                        </a:rPr>
                        <a:t>C</a:t>
                      </a:r>
                    </a:p>
                  </a:txBody>
                  <a:tcPr/>
                </a:tc>
                <a:tc>
                  <a:txBody>
                    <a:bodyPr/>
                    <a:lstStyle/>
                    <a:p>
                      <a:pPr marL="0" algn="ctr" defTabSz="914400" rtl="0" eaLnBrk="1" latinLnBrk="0" hangingPunct="1"/>
                      <a:r>
                        <a:rPr lang="en-US" sz="1800" kern="1200" dirty="0">
                          <a:solidFill>
                            <a:schemeClr val="accent2"/>
                          </a:solidFill>
                          <a:latin typeface="+mn-lt"/>
                          <a:ea typeface="+mn-ea"/>
                          <a:cs typeface="+mn-cs"/>
                        </a:rPr>
                        <a:t>4</a:t>
                      </a:r>
                    </a:p>
                  </a:txBody>
                  <a:tcPr/>
                </a:tc>
                <a:tc>
                  <a:txBody>
                    <a:bodyPr/>
                    <a:lstStyle/>
                    <a:p>
                      <a:pPr algn="ctr"/>
                      <a:r>
                        <a:rPr lang="en-US" sz="1800" kern="1200" dirty="0">
                          <a:solidFill>
                            <a:schemeClr val="accent2"/>
                          </a:solidFill>
                          <a:latin typeface="+mn-lt"/>
                          <a:ea typeface="+mn-ea"/>
                          <a:cs typeface="+mn-cs"/>
                        </a:rPr>
                        <a:t>4</a:t>
                      </a:r>
                    </a:p>
                  </a:txBody>
                  <a:tcPr/>
                </a:tc>
                <a:extLst>
                  <a:ext uri="{0D108BD9-81ED-4DB2-BD59-A6C34878D82A}">
                    <a16:rowId xmlns:a16="http://schemas.microsoft.com/office/drawing/2014/main" val="10003"/>
                  </a:ext>
                </a:extLst>
              </a:tr>
              <a:tr h="373985">
                <a:tc>
                  <a:txBody>
                    <a:bodyPr/>
                    <a:lstStyle/>
                    <a:p>
                      <a:pPr algn="ctr"/>
                      <a:r>
                        <a:rPr lang="en-US" dirty="0"/>
                        <a:t>D</a:t>
                      </a:r>
                    </a:p>
                  </a:txBody>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a:tc>
                <a:tc>
                  <a:txBody>
                    <a:bodyPr/>
                    <a:lstStyle/>
                    <a:p>
                      <a:pPr algn="ctr"/>
                      <a:r>
                        <a:rPr lang="en-US" dirty="0"/>
                        <a:t>7</a:t>
                      </a:r>
                    </a:p>
                  </a:txBody>
                  <a:tcPr/>
                </a:tc>
                <a:extLst>
                  <a:ext uri="{0D108BD9-81ED-4DB2-BD59-A6C34878D82A}">
                    <a16:rowId xmlns:a16="http://schemas.microsoft.com/office/drawing/2014/main" val="10004"/>
                  </a:ext>
                </a:extLst>
              </a:tr>
              <a:tr h="370840">
                <a:tc gridSpan="3">
                  <a:txBody>
                    <a:bodyPr/>
                    <a:lstStyle/>
                    <a:p>
                      <a:pPr algn="ctr"/>
                      <a:r>
                        <a:rPr lang="en-US" dirty="0"/>
                        <a:t>Free : 0</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8229599" y="3597133"/>
          <a:ext cx="3607752" cy="2231330"/>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solidFill>
                            <a:schemeClr val="tx1"/>
                          </a:solidFill>
                        </a:rPr>
                        <a:t>A</a:t>
                      </a:r>
                    </a:p>
                  </a:txBody>
                  <a:tcPr/>
                </a:tc>
                <a:tc>
                  <a:txBody>
                    <a:bodyPr/>
                    <a:lstStyle/>
                    <a:p>
                      <a:pPr marL="0" algn="ctr" defTabSz="914400" rtl="0" eaLnBrk="1" latinLnBrk="0" hangingPunct="1"/>
                      <a:r>
                        <a:rPr lang="en-US" sz="1800" kern="1200" dirty="0">
                          <a:solidFill>
                            <a:schemeClr val="tx1"/>
                          </a:solidFill>
                          <a:latin typeface="+mn-lt"/>
                          <a:ea typeface="+mn-ea"/>
                          <a:cs typeface="+mn-cs"/>
                        </a:rPr>
                        <a:t>1</a:t>
                      </a:r>
                    </a:p>
                  </a:txBody>
                  <a:tcPr/>
                </a:tc>
                <a:tc>
                  <a:txBody>
                    <a:bodyPr/>
                    <a:lstStyle/>
                    <a:p>
                      <a:pPr algn="ctr"/>
                      <a:r>
                        <a:rPr lang="en-US" dirty="0">
                          <a:solidFill>
                            <a:schemeClr val="tx1"/>
                          </a:solidFill>
                        </a:rPr>
                        <a:t>6</a:t>
                      </a:r>
                    </a:p>
                  </a:txBody>
                  <a:tcPr/>
                </a:tc>
                <a:extLst>
                  <a:ext uri="{0D108BD9-81ED-4DB2-BD59-A6C34878D82A}">
                    <a16:rowId xmlns:a16="http://schemas.microsoft.com/office/drawing/2014/main" val="10001"/>
                  </a:ext>
                </a:extLst>
              </a:tr>
              <a:tr h="370840">
                <a:tc>
                  <a:txBody>
                    <a:bodyPr/>
                    <a:lstStyle/>
                    <a:p>
                      <a:pPr algn="ctr"/>
                      <a:r>
                        <a:rPr lang="en-US" sz="1800" kern="1200" dirty="0">
                          <a:solidFill>
                            <a:schemeClr val="accent2"/>
                          </a:solidFill>
                          <a:latin typeface="+mn-lt"/>
                          <a:ea typeface="+mn-ea"/>
                          <a:cs typeface="+mn-cs"/>
                        </a:rPr>
                        <a:t>B</a:t>
                      </a:r>
                    </a:p>
                  </a:txBody>
                  <a:tcPr/>
                </a:tc>
                <a:tc>
                  <a:txBody>
                    <a:bodyPr/>
                    <a:lstStyle/>
                    <a:p>
                      <a:pPr marL="0" algn="ctr" defTabSz="914400" rtl="0" eaLnBrk="1" latinLnBrk="0" hangingPunct="1"/>
                      <a:r>
                        <a:rPr lang="en-US" sz="1800" kern="1200" dirty="0">
                          <a:solidFill>
                            <a:schemeClr val="accent2"/>
                          </a:solidFill>
                          <a:latin typeface="+mn-lt"/>
                          <a:ea typeface="+mn-ea"/>
                          <a:cs typeface="+mn-cs"/>
                        </a:rPr>
                        <a:t>5</a:t>
                      </a:r>
                    </a:p>
                  </a:txBody>
                  <a:tcPr/>
                </a:tc>
                <a:tc>
                  <a:txBody>
                    <a:bodyPr/>
                    <a:lstStyle/>
                    <a:p>
                      <a:pPr algn="ctr"/>
                      <a:r>
                        <a:rPr lang="en-US" sz="1800" kern="1200" dirty="0">
                          <a:solidFill>
                            <a:schemeClr val="accent2"/>
                          </a:solidFill>
                          <a:latin typeface="+mn-lt"/>
                          <a:ea typeface="+mn-ea"/>
                          <a:cs typeface="+mn-cs"/>
                        </a:rPr>
                        <a:t>5</a:t>
                      </a:r>
                    </a:p>
                  </a:txBody>
                  <a:tcPr/>
                </a:tc>
                <a:extLst>
                  <a:ext uri="{0D108BD9-81ED-4DB2-BD59-A6C34878D82A}">
                    <a16:rowId xmlns:a16="http://schemas.microsoft.com/office/drawing/2014/main" val="10002"/>
                  </a:ext>
                </a:extLst>
              </a:tr>
              <a:tr h="373985">
                <a:tc>
                  <a:txBody>
                    <a:bodyPr/>
                    <a:lstStyle/>
                    <a:p>
                      <a:pPr algn="ctr"/>
                      <a:r>
                        <a:rPr lang="en-US" dirty="0">
                          <a:solidFill>
                            <a:schemeClr val="bg1"/>
                          </a:solidFill>
                        </a:rPr>
                        <a:t>C</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3"/>
                  </a:ext>
                </a:extLst>
              </a:tr>
              <a:tr h="373985">
                <a:tc>
                  <a:txBody>
                    <a:bodyPr/>
                    <a:lstStyle/>
                    <a:p>
                      <a:pPr algn="ctr"/>
                      <a:r>
                        <a:rPr lang="en-US" dirty="0">
                          <a:solidFill>
                            <a:schemeClr val="bg1"/>
                          </a:solidFill>
                        </a:rPr>
                        <a:t>D</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4"/>
                  </a:ext>
                </a:extLst>
              </a:tr>
              <a:tr h="370840">
                <a:tc gridSpan="3">
                  <a:txBody>
                    <a:bodyPr/>
                    <a:lstStyle/>
                    <a:p>
                      <a:pPr algn="ctr"/>
                      <a:r>
                        <a:rPr lang="en-US" dirty="0"/>
                        <a:t>Free : 4</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nvGraphicFramePr>
        <p:xfrm>
          <a:off x="268513" y="3597133"/>
          <a:ext cx="3607752" cy="2231330"/>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1</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solidFill>
                            <a:schemeClr val="tx1"/>
                          </a:solidFill>
                        </a:rPr>
                        <a:t>B</a:t>
                      </a:r>
                    </a:p>
                  </a:txBody>
                  <a:tcPr/>
                </a:tc>
                <a:tc>
                  <a:txBody>
                    <a:bodyPr/>
                    <a:lstStyle/>
                    <a:p>
                      <a:pPr marL="0" algn="ctr" defTabSz="914400" rtl="0" eaLnBrk="1" latinLnBrk="0" hangingPunct="1"/>
                      <a:r>
                        <a:rPr lang="en-US" sz="1800" kern="1200" dirty="0">
                          <a:solidFill>
                            <a:schemeClr val="tx1"/>
                          </a:solidFill>
                          <a:latin typeface="+mn-lt"/>
                          <a:ea typeface="+mn-ea"/>
                          <a:cs typeface="+mn-cs"/>
                        </a:rPr>
                        <a:t>1</a:t>
                      </a:r>
                    </a:p>
                  </a:txBody>
                  <a:tcPr/>
                </a:tc>
                <a:tc>
                  <a:txBody>
                    <a:bodyPr/>
                    <a:lstStyle/>
                    <a:p>
                      <a:pPr algn="ctr"/>
                      <a:r>
                        <a:rPr lang="en-US" dirty="0">
                          <a:solidFill>
                            <a:schemeClr val="tx1"/>
                          </a:solidFill>
                        </a:rPr>
                        <a:t>5</a:t>
                      </a:r>
                    </a:p>
                  </a:txBody>
                  <a:tcPr/>
                </a:tc>
                <a:extLst>
                  <a:ext uri="{0D108BD9-81ED-4DB2-BD59-A6C34878D82A}">
                    <a16:rowId xmlns:a16="http://schemas.microsoft.com/office/drawing/2014/main" val="10002"/>
                  </a:ext>
                </a:extLst>
              </a:tr>
              <a:tr h="373985">
                <a:tc>
                  <a:txBody>
                    <a:bodyPr/>
                    <a:lstStyle/>
                    <a:p>
                      <a:pPr algn="ctr"/>
                      <a:r>
                        <a:rPr lang="en-US" dirty="0">
                          <a:solidFill>
                            <a:schemeClr val="bg1"/>
                          </a:solidFill>
                        </a:rPr>
                        <a:t>C</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3"/>
                  </a:ext>
                </a:extLst>
              </a:tr>
              <a:tr h="373985">
                <a:tc>
                  <a:txBody>
                    <a:bodyPr/>
                    <a:lstStyle/>
                    <a:p>
                      <a:pPr marL="0" algn="ctr" defTabSz="914400" rtl="0" eaLnBrk="1" latinLnBrk="0" hangingPunct="1"/>
                      <a:r>
                        <a:rPr lang="en-US" sz="1800" kern="1200" dirty="0">
                          <a:solidFill>
                            <a:schemeClr val="accent2"/>
                          </a:solidFill>
                          <a:latin typeface="+mn-lt"/>
                          <a:ea typeface="+mn-ea"/>
                          <a:cs typeface="+mn-cs"/>
                        </a:rPr>
                        <a:t>D</a:t>
                      </a:r>
                    </a:p>
                  </a:txBody>
                  <a:tcPr/>
                </a:tc>
                <a:tc>
                  <a:txBody>
                    <a:bodyPr/>
                    <a:lstStyle/>
                    <a:p>
                      <a:pPr marL="0" algn="ctr" defTabSz="914400" rtl="0" eaLnBrk="1" latinLnBrk="0" hangingPunct="1"/>
                      <a:r>
                        <a:rPr lang="en-US" sz="1800" kern="1200" dirty="0">
                          <a:solidFill>
                            <a:schemeClr val="accent2"/>
                          </a:solidFill>
                          <a:latin typeface="+mn-lt"/>
                          <a:ea typeface="+mn-ea"/>
                          <a:cs typeface="+mn-cs"/>
                        </a:rPr>
                        <a:t>7</a:t>
                      </a:r>
                    </a:p>
                  </a:txBody>
                  <a:tcPr/>
                </a:tc>
                <a:tc>
                  <a:txBody>
                    <a:bodyPr/>
                    <a:lstStyle/>
                    <a:p>
                      <a:pPr marL="0" algn="ctr" defTabSz="914400" rtl="0" eaLnBrk="1" latinLnBrk="0" hangingPunct="1"/>
                      <a:r>
                        <a:rPr lang="en-US" sz="1800" kern="1200" dirty="0">
                          <a:solidFill>
                            <a:schemeClr val="accent2"/>
                          </a:solidFill>
                          <a:latin typeface="+mn-lt"/>
                          <a:ea typeface="+mn-ea"/>
                          <a:cs typeface="+mn-cs"/>
                        </a:rPr>
                        <a:t>7</a:t>
                      </a:r>
                    </a:p>
                  </a:txBody>
                  <a:tcPr/>
                </a:tc>
                <a:extLst>
                  <a:ext uri="{0D108BD9-81ED-4DB2-BD59-A6C34878D82A}">
                    <a16:rowId xmlns:a16="http://schemas.microsoft.com/office/drawing/2014/main" val="10004"/>
                  </a:ext>
                </a:extLst>
              </a:tr>
              <a:tr h="370840">
                <a:tc gridSpan="3">
                  <a:txBody>
                    <a:bodyPr/>
                    <a:lstStyle/>
                    <a:p>
                      <a:pPr algn="ctr"/>
                      <a:r>
                        <a:rPr lang="en-US" dirty="0"/>
                        <a:t>Free : 1</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nvGraphicFramePr>
        <p:xfrm>
          <a:off x="4249056" y="3597133"/>
          <a:ext cx="3607752" cy="2231330"/>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1</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solidFill>
                            <a:schemeClr val="tx1"/>
                          </a:solidFill>
                        </a:rPr>
                        <a:t>B</a:t>
                      </a:r>
                    </a:p>
                  </a:txBody>
                  <a:tcPr/>
                </a:tc>
                <a:tc>
                  <a:txBody>
                    <a:bodyPr/>
                    <a:lstStyle/>
                    <a:p>
                      <a:pPr marL="0" algn="ctr" defTabSz="914400" rtl="0" eaLnBrk="1" latinLnBrk="0" hangingPunct="1"/>
                      <a:r>
                        <a:rPr lang="en-US" sz="1800" kern="1200" dirty="0">
                          <a:solidFill>
                            <a:schemeClr val="tx1"/>
                          </a:solidFill>
                          <a:latin typeface="+mn-lt"/>
                          <a:ea typeface="+mn-ea"/>
                          <a:cs typeface="+mn-cs"/>
                        </a:rPr>
                        <a:t>1</a:t>
                      </a:r>
                    </a:p>
                  </a:txBody>
                  <a:tcPr/>
                </a:tc>
                <a:tc>
                  <a:txBody>
                    <a:bodyPr/>
                    <a:lstStyle/>
                    <a:p>
                      <a:pPr algn="ctr"/>
                      <a:r>
                        <a:rPr lang="en-US" dirty="0">
                          <a:solidFill>
                            <a:schemeClr val="tx1"/>
                          </a:solidFill>
                        </a:rPr>
                        <a:t>5</a:t>
                      </a:r>
                    </a:p>
                  </a:txBody>
                  <a:tcPr/>
                </a:tc>
                <a:extLst>
                  <a:ext uri="{0D108BD9-81ED-4DB2-BD59-A6C34878D82A}">
                    <a16:rowId xmlns:a16="http://schemas.microsoft.com/office/drawing/2014/main" val="10002"/>
                  </a:ext>
                </a:extLst>
              </a:tr>
              <a:tr h="373985">
                <a:tc>
                  <a:txBody>
                    <a:bodyPr/>
                    <a:lstStyle/>
                    <a:p>
                      <a:pPr algn="ctr"/>
                      <a:r>
                        <a:rPr lang="en-US" dirty="0">
                          <a:solidFill>
                            <a:schemeClr val="bg1"/>
                          </a:solidFill>
                        </a:rPr>
                        <a:t>C</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3"/>
                  </a:ext>
                </a:extLst>
              </a:tr>
              <a:tr h="373985">
                <a:tc>
                  <a:txBody>
                    <a:bodyPr/>
                    <a:lstStyle/>
                    <a:p>
                      <a:pPr algn="ctr"/>
                      <a:r>
                        <a:rPr lang="en-US" dirty="0">
                          <a:solidFill>
                            <a:schemeClr val="bg1"/>
                          </a:solidFill>
                        </a:rPr>
                        <a:t>D</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4"/>
                  </a:ext>
                </a:extLst>
              </a:tr>
              <a:tr h="370840">
                <a:tc gridSpan="3">
                  <a:txBody>
                    <a:bodyPr/>
                    <a:lstStyle/>
                    <a:p>
                      <a:pPr algn="ctr"/>
                      <a:r>
                        <a:rPr lang="en-US" dirty="0"/>
                        <a:t>Free : 8</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sp>
        <p:nvSpPr>
          <p:cNvPr id="24" name="Rounded Rectangle 23"/>
          <p:cNvSpPr/>
          <p:nvPr/>
        </p:nvSpPr>
        <p:spPr>
          <a:xfrm>
            <a:off x="302888" y="2106734"/>
            <a:ext cx="3574239" cy="365003"/>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2251395" y="2324100"/>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2</a:t>
            </a:r>
            <a:endParaRPr lang="en-IN" dirty="0"/>
          </a:p>
        </p:txBody>
      </p:sp>
      <p:cxnSp>
        <p:nvCxnSpPr>
          <p:cNvPr id="19" name="Straight Arrow Connector 18"/>
          <p:cNvCxnSpPr/>
          <p:nvPr/>
        </p:nvCxnSpPr>
        <p:spPr>
          <a:xfrm flipH="1" flipV="1">
            <a:off x="1947863" y="2324100"/>
            <a:ext cx="402000" cy="569688"/>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7" name="Rounded Rectangle 16"/>
          <p:cNvSpPr/>
          <p:nvPr/>
        </p:nvSpPr>
        <p:spPr>
          <a:xfrm>
            <a:off x="8264939" y="2473745"/>
            <a:ext cx="3574239" cy="365003"/>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TextBox 20"/>
          <p:cNvSpPr txBox="1"/>
          <p:nvPr/>
        </p:nvSpPr>
        <p:spPr>
          <a:xfrm>
            <a:off x="10235349" y="2489204"/>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3</a:t>
            </a:r>
            <a:endParaRPr lang="en-IN" dirty="0"/>
          </a:p>
        </p:txBody>
      </p:sp>
      <p:cxnSp>
        <p:nvCxnSpPr>
          <p:cNvPr id="22" name="Straight Arrow Connector 21"/>
          <p:cNvCxnSpPr/>
          <p:nvPr/>
        </p:nvCxnSpPr>
        <p:spPr>
          <a:xfrm flipH="1" flipV="1">
            <a:off x="9922669" y="2693432"/>
            <a:ext cx="381000" cy="273606"/>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3" name="Rounded Rectangle 22"/>
          <p:cNvSpPr/>
          <p:nvPr/>
        </p:nvSpPr>
        <p:spPr>
          <a:xfrm>
            <a:off x="4279939" y="4331195"/>
            <a:ext cx="3574239" cy="365003"/>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TextBox 24"/>
          <p:cNvSpPr txBox="1"/>
          <p:nvPr/>
        </p:nvSpPr>
        <p:spPr>
          <a:xfrm>
            <a:off x="6222096" y="4835990"/>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a:t>
            </a:r>
            <a:endParaRPr lang="en-IN" dirty="0"/>
          </a:p>
        </p:txBody>
      </p:sp>
      <p:cxnSp>
        <p:nvCxnSpPr>
          <p:cNvPr id="26" name="Straight Arrow Connector 25"/>
          <p:cNvCxnSpPr/>
          <p:nvPr/>
        </p:nvCxnSpPr>
        <p:spPr>
          <a:xfrm flipH="1" flipV="1">
            <a:off x="5924914" y="4529513"/>
            <a:ext cx="406036" cy="982287"/>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182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2" grpId="0" animBg="1"/>
      <p:bldP spid="17" grpId="0" animBg="1"/>
      <p:bldP spid="21" grpId="0" animBg="1"/>
      <p:bldP spid="23"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 (safe state)</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7" name="Table 6"/>
          <p:cNvGraphicFramePr>
            <a:graphicFrameLocks noGrp="1"/>
          </p:cNvGraphicFramePr>
          <p:nvPr/>
        </p:nvGraphicFramePr>
        <p:xfrm>
          <a:off x="8251371" y="991809"/>
          <a:ext cx="3607752" cy="2231330"/>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solidFill>
                            <a:schemeClr val="bg1"/>
                          </a:solidFill>
                        </a:rPr>
                        <a:t>A</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1"/>
                  </a:ext>
                </a:extLst>
              </a:tr>
              <a:tr h="370840">
                <a:tc>
                  <a:txBody>
                    <a:bodyPr/>
                    <a:lstStyle/>
                    <a:p>
                      <a:pPr algn="ctr"/>
                      <a:r>
                        <a:rPr lang="en-US" dirty="0">
                          <a:solidFill>
                            <a:schemeClr val="bg1"/>
                          </a:solidFill>
                        </a:rPr>
                        <a:t>B</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2"/>
                  </a:ext>
                </a:extLst>
              </a:tr>
              <a:tr h="373985">
                <a:tc>
                  <a:txBody>
                    <a:bodyPr/>
                    <a:lstStyle/>
                    <a:p>
                      <a:pPr marL="0" algn="ctr" defTabSz="914400" rtl="0" eaLnBrk="1" latinLnBrk="0" hangingPunct="1"/>
                      <a:r>
                        <a:rPr lang="en-US" sz="1800" kern="1200" dirty="0">
                          <a:solidFill>
                            <a:schemeClr val="bg1"/>
                          </a:solidFill>
                          <a:latin typeface="+mn-lt"/>
                          <a:ea typeface="+mn-ea"/>
                          <a:cs typeface="+mn-cs"/>
                        </a:rPr>
                        <a:t>C</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marL="0" algn="ctr" defTabSz="914400" rtl="0" eaLnBrk="1" latinLnBrk="0" hangingPunct="1"/>
                      <a:r>
                        <a:rPr lang="en-US" sz="1800" kern="1200" dirty="0">
                          <a:solidFill>
                            <a:schemeClr val="bg1"/>
                          </a:solidFill>
                          <a:latin typeface="+mn-lt"/>
                          <a:ea typeface="+mn-ea"/>
                          <a:cs typeface="+mn-cs"/>
                        </a:rPr>
                        <a:t>-</a:t>
                      </a:r>
                    </a:p>
                  </a:txBody>
                  <a:tcPr/>
                </a:tc>
                <a:extLst>
                  <a:ext uri="{0D108BD9-81ED-4DB2-BD59-A6C34878D82A}">
                    <a16:rowId xmlns:a16="http://schemas.microsoft.com/office/drawing/2014/main" val="10003"/>
                  </a:ext>
                </a:extLst>
              </a:tr>
              <a:tr h="373985">
                <a:tc>
                  <a:txBody>
                    <a:bodyPr/>
                    <a:lstStyle/>
                    <a:p>
                      <a:pPr algn="ctr"/>
                      <a:r>
                        <a:rPr lang="en-US" dirty="0">
                          <a:solidFill>
                            <a:schemeClr val="bg1"/>
                          </a:solidFill>
                        </a:rPr>
                        <a:t>D</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4"/>
                  </a:ext>
                </a:extLst>
              </a:tr>
              <a:tr h="370840">
                <a:tc gridSpan="3">
                  <a:txBody>
                    <a:bodyPr/>
                    <a:lstStyle/>
                    <a:p>
                      <a:pPr algn="ctr"/>
                      <a:r>
                        <a:rPr lang="en-US" dirty="0"/>
                        <a:t>Free : 10</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nvGraphicFramePr>
        <p:xfrm>
          <a:off x="290285" y="991809"/>
          <a:ext cx="3607752" cy="2231330"/>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1</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solidFill>
                            <a:schemeClr val="bg1"/>
                          </a:solidFill>
                        </a:rPr>
                        <a:t>B</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2"/>
                  </a:ext>
                </a:extLst>
              </a:tr>
              <a:tr h="373985">
                <a:tc>
                  <a:txBody>
                    <a:bodyPr/>
                    <a:lstStyle/>
                    <a:p>
                      <a:pPr algn="ctr"/>
                      <a:r>
                        <a:rPr lang="en-US" dirty="0">
                          <a:solidFill>
                            <a:schemeClr val="bg1"/>
                          </a:solidFill>
                        </a:rPr>
                        <a:t>C</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3"/>
                  </a:ext>
                </a:extLst>
              </a:tr>
              <a:tr h="373985">
                <a:tc>
                  <a:txBody>
                    <a:bodyPr/>
                    <a:lstStyle/>
                    <a:p>
                      <a:pPr algn="ctr"/>
                      <a:r>
                        <a:rPr lang="en-US" dirty="0">
                          <a:solidFill>
                            <a:schemeClr val="bg1"/>
                          </a:solidFill>
                        </a:rPr>
                        <a:t>D</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4"/>
                  </a:ext>
                </a:extLst>
              </a:tr>
              <a:tr h="370840">
                <a:tc gridSpan="3">
                  <a:txBody>
                    <a:bodyPr/>
                    <a:lstStyle/>
                    <a:p>
                      <a:pPr algn="ctr"/>
                      <a:r>
                        <a:rPr lang="en-US" dirty="0"/>
                        <a:t>Free : 9</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4270828" y="991809"/>
          <a:ext cx="3607752" cy="2231330"/>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sz="1800" kern="1200" dirty="0">
                          <a:solidFill>
                            <a:schemeClr val="accent2"/>
                          </a:solidFill>
                          <a:latin typeface="+mn-lt"/>
                          <a:ea typeface="+mn-ea"/>
                          <a:cs typeface="+mn-cs"/>
                        </a:rPr>
                        <a:t>A</a:t>
                      </a:r>
                    </a:p>
                  </a:txBody>
                  <a:tcPr/>
                </a:tc>
                <a:tc>
                  <a:txBody>
                    <a:bodyPr/>
                    <a:lstStyle/>
                    <a:p>
                      <a:pPr marL="0" algn="ctr" defTabSz="914400" rtl="0" eaLnBrk="1" latinLnBrk="0" hangingPunct="1"/>
                      <a:r>
                        <a:rPr lang="en-US" sz="1800" kern="1200" dirty="0">
                          <a:solidFill>
                            <a:schemeClr val="accent2"/>
                          </a:solidFill>
                          <a:latin typeface="+mn-lt"/>
                          <a:ea typeface="+mn-ea"/>
                          <a:cs typeface="+mn-cs"/>
                        </a:rPr>
                        <a:t>6</a:t>
                      </a:r>
                    </a:p>
                  </a:txBody>
                  <a:tcPr/>
                </a:tc>
                <a:tc>
                  <a:txBody>
                    <a:bodyPr/>
                    <a:lstStyle/>
                    <a:p>
                      <a:pPr algn="ctr"/>
                      <a:r>
                        <a:rPr lang="en-US" sz="1800" kern="1200" dirty="0">
                          <a:solidFill>
                            <a:schemeClr val="accent2"/>
                          </a:solidFill>
                          <a:latin typeface="+mn-lt"/>
                          <a:ea typeface="+mn-ea"/>
                          <a:cs typeface="+mn-cs"/>
                        </a:rPr>
                        <a:t>6</a:t>
                      </a:r>
                    </a:p>
                  </a:txBody>
                  <a:tcPr/>
                </a:tc>
                <a:extLst>
                  <a:ext uri="{0D108BD9-81ED-4DB2-BD59-A6C34878D82A}">
                    <a16:rowId xmlns:a16="http://schemas.microsoft.com/office/drawing/2014/main" val="10001"/>
                  </a:ext>
                </a:extLst>
              </a:tr>
              <a:tr h="370840">
                <a:tc>
                  <a:txBody>
                    <a:bodyPr/>
                    <a:lstStyle/>
                    <a:p>
                      <a:pPr algn="ctr"/>
                      <a:r>
                        <a:rPr lang="en-US" dirty="0">
                          <a:solidFill>
                            <a:schemeClr val="bg1"/>
                          </a:solidFill>
                        </a:rPr>
                        <a:t>B</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2"/>
                  </a:ext>
                </a:extLst>
              </a:tr>
              <a:tr h="373985">
                <a:tc>
                  <a:txBody>
                    <a:bodyPr/>
                    <a:lstStyle/>
                    <a:p>
                      <a:pPr algn="ctr"/>
                      <a:r>
                        <a:rPr lang="en-US" sz="1800" kern="1200" dirty="0">
                          <a:solidFill>
                            <a:schemeClr val="bg1"/>
                          </a:solidFill>
                          <a:latin typeface="+mn-lt"/>
                          <a:ea typeface="+mn-ea"/>
                          <a:cs typeface="+mn-cs"/>
                        </a:rPr>
                        <a:t>C</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sz="1800" kern="1200" dirty="0">
                          <a:solidFill>
                            <a:schemeClr val="bg1"/>
                          </a:solidFill>
                          <a:latin typeface="+mn-lt"/>
                          <a:ea typeface="+mn-ea"/>
                          <a:cs typeface="+mn-cs"/>
                        </a:rPr>
                        <a:t>-</a:t>
                      </a:r>
                    </a:p>
                  </a:txBody>
                  <a:tcPr/>
                </a:tc>
                <a:extLst>
                  <a:ext uri="{0D108BD9-81ED-4DB2-BD59-A6C34878D82A}">
                    <a16:rowId xmlns:a16="http://schemas.microsoft.com/office/drawing/2014/main" val="10003"/>
                  </a:ext>
                </a:extLst>
              </a:tr>
              <a:tr h="373985">
                <a:tc>
                  <a:txBody>
                    <a:bodyPr/>
                    <a:lstStyle/>
                    <a:p>
                      <a:pPr algn="ctr"/>
                      <a:r>
                        <a:rPr lang="en-US" dirty="0">
                          <a:solidFill>
                            <a:schemeClr val="bg1"/>
                          </a:solidFill>
                        </a:rPr>
                        <a:t>D</a:t>
                      </a:r>
                    </a:p>
                  </a:txBody>
                  <a:tcPr/>
                </a:tc>
                <a:tc>
                  <a:txBody>
                    <a:bodyPr/>
                    <a:lstStyle/>
                    <a:p>
                      <a:pPr marL="0" algn="ctr" defTabSz="914400" rtl="0" eaLnBrk="1" latinLnBrk="0" hangingPunct="1"/>
                      <a:r>
                        <a:rPr lang="en-US" sz="1800" kern="1200" dirty="0">
                          <a:solidFill>
                            <a:schemeClr val="bg1"/>
                          </a:solidFill>
                          <a:latin typeface="+mn-lt"/>
                          <a:ea typeface="+mn-ea"/>
                          <a:cs typeface="+mn-cs"/>
                        </a:rPr>
                        <a:t>0</a:t>
                      </a:r>
                    </a:p>
                  </a:txBody>
                  <a:tcPr/>
                </a:tc>
                <a:tc>
                  <a:txBody>
                    <a:bodyPr/>
                    <a:lstStyle/>
                    <a:p>
                      <a:pPr algn="ctr"/>
                      <a:r>
                        <a:rPr lang="en-US" dirty="0">
                          <a:solidFill>
                            <a:schemeClr val="bg1"/>
                          </a:solidFill>
                        </a:rPr>
                        <a:t>-</a:t>
                      </a:r>
                    </a:p>
                  </a:txBody>
                  <a:tcPr/>
                </a:tc>
                <a:extLst>
                  <a:ext uri="{0D108BD9-81ED-4DB2-BD59-A6C34878D82A}">
                    <a16:rowId xmlns:a16="http://schemas.microsoft.com/office/drawing/2014/main" val="10004"/>
                  </a:ext>
                </a:extLst>
              </a:tr>
              <a:tr h="370840">
                <a:tc gridSpan="3">
                  <a:txBody>
                    <a:bodyPr/>
                    <a:lstStyle/>
                    <a:p>
                      <a:pPr algn="ctr"/>
                      <a:r>
                        <a:rPr lang="en-US" dirty="0"/>
                        <a:t>Free : 4</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sp>
        <p:nvSpPr>
          <p:cNvPr id="17" name="Rounded Rectangle 16"/>
          <p:cNvSpPr/>
          <p:nvPr/>
        </p:nvSpPr>
        <p:spPr>
          <a:xfrm>
            <a:off x="311111" y="1365670"/>
            <a:ext cx="3574239" cy="365003"/>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TextBox 20"/>
          <p:cNvSpPr txBox="1"/>
          <p:nvPr/>
        </p:nvSpPr>
        <p:spPr>
          <a:xfrm>
            <a:off x="2262471" y="2044700"/>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5</a:t>
            </a:r>
            <a:endParaRPr lang="en-IN" dirty="0"/>
          </a:p>
        </p:txBody>
      </p:sp>
      <p:cxnSp>
        <p:nvCxnSpPr>
          <p:cNvPr id="22" name="Straight Arrow Connector 21"/>
          <p:cNvCxnSpPr/>
          <p:nvPr/>
        </p:nvCxnSpPr>
        <p:spPr>
          <a:xfrm flipH="1" flipV="1">
            <a:off x="1968842" y="1575832"/>
            <a:ext cx="367958" cy="1307068"/>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pic>
        <p:nvPicPr>
          <p:cNvPr id="27"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0" y="3390900"/>
            <a:ext cx="1828800" cy="1828800"/>
          </a:xfrm>
          <a:prstGeom prst="rect">
            <a:avLst/>
          </a:prstGeom>
        </p:spPr>
      </p:pic>
      <p:sp>
        <p:nvSpPr>
          <p:cNvPr id="28" name="TextBox 27"/>
          <p:cNvSpPr txBox="1"/>
          <p:nvPr/>
        </p:nvSpPr>
        <p:spPr>
          <a:xfrm>
            <a:off x="530225" y="5513689"/>
            <a:ext cx="837565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order of execution is C, D, B, A. So if we can find proper order of execution then there is no deadlock.</a:t>
            </a:r>
          </a:p>
        </p:txBody>
      </p:sp>
    </p:spTree>
    <p:extLst>
      <p:ext uri="{BB962C8B-B14F-4D97-AF65-F5344CB8AC3E}">
        <p14:creationId xmlns:p14="http://schemas.microsoft.com/office/powerpoint/2010/main" val="206136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 (unsafe state)</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Table 3"/>
          <p:cNvGraphicFramePr>
            <a:graphicFrameLocks noGrp="1"/>
          </p:cNvGraphicFramePr>
          <p:nvPr/>
        </p:nvGraphicFramePr>
        <p:xfrm>
          <a:off x="824857" y="3917889"/>
          <a:ext cx="3607752" cy="2231330"/>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1</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solidFill>
                            <a:schemeClr val="tx1"/>
                          </a:solidFill>
                        </a:rPr>
                        <a:t>B</a:t>
                      </a:r>
                    </a:p>
                  </a:txBody>
                  <a:tcPr/>
                </a:tc>
                <a:tc>
                  <a:txBody>
                    <a:bodyPr/>
                    <a:lstStyle/>
                    <a:p>
                      <a:pPr marL="0" algn="ctr" defTabSz="914400" rtl="0" eaLnBrk="1" latinLnBrk="0" hangingPunct="1"/>
                      <a:r>
                        <a:rPr lang="en-US" sz="1800" kern="1200" dirty="0">
                          <a:solidFill>
                            <a:schemeClr val="tx1"/>
                          </a:solidFill>
                          <a:latin typeface="+mn-lt"/>
                          <a:ea typeface="+mn-ea"/>
                          <a:cs typeface="+mn-cs"/>
                        </a:rPr>
                        <a:t>2</a:t>
                      </a:r>
                    </a:p>
                  </a:txBody>
                  <a:tcPr/>
                </a:tc>
                <a:tc>
                  <a:txBody>
                    <a:bodyPr/>
                    <a:lstStyle/>
                    <a:p>
                      <a:pPr algn="ctr"/>
                      <a:r>
                        <a:rPr lang="en-US" dirty="0">
                          <a:solidFill>
                            <a:schemeClr val="tx1"/>
                          </a:solidFill>
                        </a:rPr>
                        <a:t>5</a:t>
                      </a:r>
                    </a:p>
                  </a:txBody>
                  <a:tcPr/>
                </a:tc>
                <a:extLst>
                  <a:ext uri="{0D108BD9-81ED-4DB2-BD59-A6C34878D82A}">
                    <a16:rowId xmlns:a16="http://schemas.microsoft.com/office/drawing/2014/main" val="10002"/>
                  </a:ext>
                </a:extLst>
              </a:tr>
              <a:tr h="373985">
                <a:tc>
                  <a:txBody>
                    <a:bodyPr/>
                    <a:lstStyle/>
                    <a:p>
                      <a:pPr algn="ctr"/>
                      <a:r>
                        <a:rPr lang="en-US" dirty="0">
                          <a:solidFill>
                            <a:schemeClr val="tx1"/>
                          </a:solidFill>
                        </a:rPr>
                        <a:t>C</a:t>
                      </a:r>
                    </a:p>
                  </a:txBody>
                  <a:tcPr/>
                </a:tc>
                <a:tc>
                  <a:txBody>
                    <a:bodyPr/>
                    <a:lstStyle/>
                    <a:p>
                      <a:pPr marL="0" algn="ctr" defTabSz="914400" rtl="0" eaLnBrk="1" latinLnBrk="0" hangingPunct="1"/>
                      <a:r>
                        <a:rPr lang="en-US" sz="1800" kern="1200" dirty="0">
                          <a:solidFill>
                            <a:schemeClr val="tx1"/>
                          </a:solidFill>
                          <a:latin typeface="+mn-lt"/>
                          <a:ea typeface="+mn-ea"/>
                          <a:cs typeface="+mn-cs"/>
                        </a:rPr>
                        <a:t>2</a:t>
                      </a:r>
                    </a:p>
                  </a:txBody>
                  <a:tcPr/>
                </a:tc>
                <a:tc>
                  <a:txBody>
                    <a:bodyPr/>
                    <a:lstStyle/>
                    <a:p>
                      <a:pPr algn="ctr"/>
                      <a:r>
                        <a:rPr lang="en-US" dirty="0">
                          <a:solidFill>
                            <a:schemeClr val="tx1"/>
                          </a:solidFill>
                        </a:rPr>
                        <a:t>4</a:t>
                      </a:r>
                    </a:p>
                  </a:txBody>
                  <a:tcPr/>
                </a:tc>
                <a:extLst>
                  <a:ext uri="{0D108BD9-81ED-4DB2-BD59-A6C34878D82A}">
                    <a16:rowId xmlns:a16="http://schemas.microsoft.com/office/drawing/2014/main" val="10003"/>
                  </a:ext>
                </a:extLst>
              </a:tr>
              <a:tr h="373985">
                <a:tc>
                  <a:txBody>
                    <a:bodyPr/>
                    <a:lstStyle/>
                    <a:p>
                      <a:pPr algn="ctr"/>
                      <a:r>
                        <a:rPr lang="en-US" dirty="0">
                          <a:solidFill>
                            <a:schemeClr val="tx1"/>
                          </a:solidFill>
                        </a:rPr>
                        <a:t>D</a:t>
                      </a:r>
                    </a:p>
                  </a:txBody>
                  <a:tcPr/>
                </a:tc>
                <a:tc>
                  <a:txBody>
                    <a:bodyPr/>
                    <a:lstStyle/>
                    <a:p>
                      <a:pPr marL="0" algn="ctr" defTabSz="914400" rtl="0" eaLnBrk="1" latinLnBrk="0" hangingPunct="1"/>
                      <a:r>
                        <a:rPr lang="en-US" sz="1800" kern="1200" dirty="0">
                          <a:solidFill>
                            <a:schemeClr val="tx1"/>
                          </a:solidFill>
                          <a:latin typeface="+mn-lt"/>
                          <a:ea typeface="+mn-ea"/>
                          <a:cs typeface="+mn-cs"/>
                        </a:rPr>
                        <a:t>4</a:t>
                      </a:r>
                    </a:p>
                  </a:txBody>
                  <a:tcPr/>
                </a:tc>
                <a:tc>
                  <a:txBody>
                    <a:bodyPr/>
                    <a:lstStyle/>
                    <a:p>
                      <a:pPr algn="ctr"/>
                      <a:r>
                        <a:rPr lang="en-US" dirty="0">
                          <a:solidFill>
                            <a:schemeClr val="tx1"/>
                          </a:solidFill>
                        </a:rPr>
                        <a:t>7</a:t>
                      </a:r>
                    </a:p>
                  </a:txBody>
                  <a:tcPr/>
                </a:tc>
                <a:extLst>
                  <a:ext uri="{0D108BD9-81ED-4DB2-BD59-A6C34878D82A}">
                    <a16:rowId xmlns:a16="http://schemas.microsoft.com/office/drawing/2014/main" val="10004"/>
                  </a:ext>
                </a:extLst>
              </a:tr>
              <a:tr h="370840">
                <a:tc gridSpan="3">
                  <a:txBody>
                    <a:bodyPr/>
                    <a:lstStyle/>
                    <a:p>
                      <a:pPr algn="ctr"/>
                      <a:r>
                        <a:rPr lang="en-US" dirty="0"/>
                        <a:t>Free : 1</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graphicFrame>
        <p:nvGraphicFramePr>
          <p:cNvPr id="5" name="Table 4">
            <a:extLst>
              <a:ext uri="{FF2B5EF4-FFF2-40B4-BE49-F238E27FC236}">
                <a16:creationId xmlns:a16="http://schemas.microsoft.com/office/drawing/2014/main" id="{D02676F8-8739-7147-9527-94C77ADF71CE}"/>
              </a:ext>
            </a:extLst>
          </p:cNvPr>
          <p:cNvGraphicFramePr>
            <a:graphicFrameLocks noGrp="1"/>
          </p:cNvGraphicFramePr>
          <p:nvPr/>
        </p:nvGraphicFramePr>
        <p:xfrm>
          <a:off x="1035873" y="1118579"/>
          <a:ext cx="3607752" cy="2231330"/>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1</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t>B</a:t>
                      </a:r>
                    </a:p>
                  </a:txBody>
                  <a:tcPr/>
                </a:tc>
                <a:tc>
                  <a:txBody>
                    <a:bodyPr/>
                    <a:lstStyle/>
                    <a:p>
                      <a:pPr marL="0" algn="ctr" defTabSz="914400" rtl="0" eaLnBrk="1" latinLnBrk="0" hangingPunct="1"/>
                      <a:r>
                        <a:rPr lang="en-US" sz="1800" kern="1200" dirty="0">
                          <a:solidFill>
                            <a:schemeClr val="dk1"/>
                          </a:solidFill>
                          <a:latin typeface="+mn-lt"/>
                          <a:ea typeface="+mn-ea"/>
                          <a:cs typeface="+mn-cs"/>
                        </a:rPr>
                        <a:t>1</a:t>
                      </a:r>
                    </a:p>
                  </a:txBody>
                  <a:tcPr/>
                </a:tc>
                <a:tc>
                  <a:txBody>
                    <a:bodyPr/>
                    <a:lstStyle/>
                    <a:p>
                      <a:pPr algn="ctr"/>
                      <a:r>
                        <a:rPr lang="en-US" dirty="0"/>
                        <a:t>5</a:t>
                      </a:r>
                    </a:p>
                  </a:txBody>
                  <a:tcPr/>
                </a:tc>
                <a:extLst>
                  <a:ext uri="{0D108BD9-81ED-4DB2-BD59-A6C34878D82A}">
                    <a16:rowId xmlns:a16="http://schemas.microsoft.com/office/drawing/2014/main" val="10002"/>
                  </a:ext>
                </a:extLst>
              </a:tr>
              <a:tr h="373985">
                <a:tc>
                  <a:txBody>
                    <a:bodyPr/>
                    <a:lstStyle/>
                    <a:p>
                      <a:pPr algn="ctr"/>
                      <a:r>
                        <a:rPr lang="en-US" dirty="0"/>
                        <a:t>C</a:t>
                      </a:r>
                    </a:p>
                  </a:txBody>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a:tc>
                <a:tc>
                  <a:txBody>
                    <a:bodyPr/>
                    <a:lstStyle/>
                    <a:p>
                      <a:pPr algn="ctr"/>
                      <a:r>
                        <a:rPr lang="en-US" dirty="0"/>
                        <a:t>4</a:t>
                      </a:r>
                    </a:p>
                  </a:txBody>
                  <a:tcPr/>
                </a:tc>
                <a:extLst>
                  <a:ext uri="{0D108BD9-81ED-4DB2-BD59-A6C34878D82A}">
                    <a16:rowId xmlns:a16="http://schemas.microsoft.com/office/drawing/2014/main" val="10003"/>
                  </a:ext>
                </a:extLst>
              </a:tr>
              <a:tr h="373985">
                <a:tc>
                  <a:txBody>
                    <a:bodyPr/>
                    <a:lstStyle/>
                    <a:p>
                      <a:pPr algn="ctr"/>
                      <a:r>
                        <a:rPr lang="en-US" dirty="0"/>
                        <a:t>D</a:t>
                      </a:r>
                    </a:p>
                  </a:txBody>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a:tc>
                <a:tc>
                  <a:txBody>
                    <a:bodyPr/>
                    <a:lstStyle/>
                    <a:p>
                      <a:pPr algn="ctr"/>
                      <a:r>
                        <a:rPr lang="en-US" dirty="0"/>
                        <a:t>7</a:t>
                      </a:r>
                    </a:p>
                  </a:txBody>
                  <a:tcPr/>
                </a:tc>
                <a:extLst>
                  <a:ext uri="{0D108BD9-81ED-4DB2-BD59-A6C34878D82A}">
                    <a16:rowId xmlns:a16="http://schemas.microsoft.com/office/drawing/2014/main" val="10004"/>
                  </a:ext>
                </a:extLst>
              </a:tr>
              <a:tr h="370840">
                <a:tc gridSpan="3">
                  <a:txBody>
                    <a:bodyPr/>
                    <a:lstStyle/>
                    <a:p>
                      <a:pPr algn="ctr"/>
                      <a:r>
                        <a:rPr lang="en-US" dirty="0"/>
                        <a:t>Free : 2</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sp>
        <p:nvSpPr>
          <p:cNvPr id="6" name="Rounded Rectangle 23">
            <a:extLst>
              <a:ext uri="{FF2B5EF4-FFF2-40B4-BE49-F238E27FC236}">
                <a16:creationId xmlns:a16="http://schemas.microsoft.com/office/drawing/2014/main" id="{13428496-3290-DF20-3060-17870FDADBED}"/>
              </a:ext>
            </a:extLst>
          </p:cNvPr>
          <p:cNvSpPr/>
          <p:nvPr/>
        </p:nvSpPr>
        <p:spPr>
          <a:xfrm>
            <a:off x="858370" y="4668551"/>
            <a:ext cx="3574239" cy="365003"/>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2A453F77-6C7C-AD57-9267-0860269FF40B}"/>
              </a:ext>
            </a:extLst>
          </p:cNvPr>
          <p:cNvSpPr txBox="1"/>
          <p:nvPr/>
        </p:nvSpPr>
        <p:spPr>
          <a:xfrm>
            <a:off x="2910357" y="523220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a:t>
            </a:r>
            <a:endParaRPr lang="en-IN" dirty="0"/>
          </a:p>
        </p:txBody>
      </p:sp>
      <p:cxnSp>
        <p:nvCxnSpPr>
          <p:cNvPr id="8" name="Straight Arrow Connector 7">
            <a:extLst>
              <a:ext uri="{FF2B5EF4-FFF2-40B4-BE49-F238E27FC236}">
                <a16:creationId xmlns:a16="http://schemas.microsoft.com/office/drawing/2014/main" id="{A08CA603-9089-F7C4-EED1-A11F6DD70368}"/>
              </a:ext>
            </a:extLst>
          </p:cNvPr>
          <p:cNvCxnSpPr>
            <a:cxnSpLocks/>
          </p:cNvCxnSpPr>
          <p:nvPr/>
        </p:nvCxnSpPr>
        <p:spPr>
          <a:xfrm flipH="1" flipV="1">
            <a:off x="2628733" y="4901105"/>
            <a:ext cx="281624" cy="883111"/>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graphicFrame>
        <p:nvGraphicFramePr>
          <p:cNvPr id="10" name="Table 9">
            <a:extLst>
              <a:ext uri="{FF2B5EF4-FFF2-40B4-BE49-F238E27FC236}">
                <a16:creationId xmlns:a16="http://schemas.microsoft.com/office/drawing/2014/main" id="{C4B65CDF-E7BB-140C-8307-7C0D708A14F7}"/>
              </a:ext>
            </a:extLst>
          </p:cNvPr>
          <p:cNvGraphicFramePr>
            <a:graphicFrameLocks noGrp="1"/>
          </p:cNvGraphicFramePr>
          <p:nvPr/>
        </p:nvGraphicFramePr>
        <p:xfrm>
          <a:off x="5744501" y="1259216"/>
          <a:ext cx="3607752" cy="2231330"/>
        </p:xfrm>
        <a:graphic>
          <a:graphicData uri="http://schemas.openxmlformats.org/drawingml/2006/table">
            <a:tbl>
              <a:tblPr firstRow="1" bandRow="1">
                <a:tableStyleId>{93296810-A885-4BE3-A3E7-6D5BEEA58F35}</a:tableStyleId>
              </a:tblPr>
              <a:tblGrid>
                <a:gridCol w="976630">
                  <a:extLst>
                    <a:ext uri="{9D8B030D-6E8A-4147-A177-3AD203B41FA5}">
                      <a16:colId xmlns:a16="http://schemas.microsoft.com/office/drawing/2014/main" val="20000"/>
                    </a:ext>
                  </a:extLst>
                </a:gridCol>
                <a:gridCol w="1190942">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1</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solidFill>
                            <a:schemeClr val="tx1"/>
                          </a:solidFill>
                        </a:rPr>
                        <a:t>B</a:t>
                      </a:r>
                    </a:p>
                  </a:txBody>
                  <a:tcPr/>
                </a:tc>
                <a:tc>
                  <a:txBody>
                    <a:bodyPr/>
                    <a:lstStyle/>
                    <a:p>
                      <a:pPr marL="0" algn="ctr" defTabSz="914400" rtl="0" eaLnBrk="1" latinLnBrk="0" hangingPunct="1"/>
                      <a:r>
                        <a:rPr lang="en-US" sz="1800" kern="1200" dirty="0">
                          <a:solidFill>
                            <a:schemeClr val="tx1"/>
                          </a:solidFill>
                          <a:latin typeface="+mn-lt"/>
                          <a:ea typeface="+mn-ea"/>
                          <a:cs typeface="+mn-cs"/>
                        </a:rPr>
                        <a:t>2</a:t>
                      </a:r>
                    </a:p>
                  </a:txBody>
                  <a:tcPr/>
                </a:tc>
                <a:tc>
                  <a:txBody>
                    <a:bodyPr/>
                    <a:lstStyle/>
                    <a:p>
                      <a:pPr algn="ctr"/>
                      <a:r>
                        <a:rPr lang="en-US" dirty="0">
                          <a:solidFill>
                            <a:schemeClr val="tx1"/>
                          </a:solidFill>
                        </a:rPr>
                        <a:t>5</a:t>
                      </a:r>
                    </a:p>
                  </a:txBody>
                  <a:tcPr/>
                </a:tc>
                <a:extLst>
                  <a:ext uri="{0D108BD9-81ED-4DB2-BD59-A6C34878D82A}">
                    <a16:rowId xmlns:a16="http://schemas.microsoft.com/office/drawing/2014/main" val="10002"/>
                  </a:ext>
                </a:extLst>
              </a:tr>
              <a:tr h="373985">
                <a:tc>
                  <a:txBody>
                    <a:bodyPr/>
                    <a:lstStyle/>
                    <a:p>
                      <a:pPr algn="ctr"/>
                      <a:r>
                        <a:rPr lang="en-US" dirty="0">
                          <a:solidFill>
                            <a:schemeClr val="tx1"/>
                          </a:solidFill>
                        </a:rPr>
                        <a:t>C</a:t>
                      </a:r>
                    </a:p>
                  </a:txBody>
                  <a:tcPr/>
                </a:tc>
                <a:tc>
                  <a:txBody>
                    <a:bodyPr/>
                    <a:lstStyle/>
                    <a:p>
                      <a:pPr marL="0" algn="ctr" defTabSz="914400" rtl="0" eaLnBrk="1" latinLnBrk="0" hangingPunct="1"/>
                      <a:r>
                        <a:rPr lang="en-US" sz="1800" kern="1200" dirty="0">
                          <a:solidFill>
                            <a:schemeClr val="tx1"/>
                          </a:solidFill>
                          <a:latin typeface="+mn-lt"/>
                          <a:ea typeface="+mn-ea"/>
                          <a:cs typeface="+mn-cs"/>
                        </a:rPr>
                        <a:t>2</a:t>
                      </a:r>
                    </a:p>
                  </a:txBody>
                  <a:tcPr/>
                </a:tc>
                <a:tc>
                  <a:txBody>
                    <a:bodyPr/>
                    <a:lstStyle/>
                    <a:p>
                      <a:pPr algn="ctr"/>
                      <a:r>
                        <a:rPr lang="en-US" dirty="0">
                          <a:solidFill>
                            <a:schemeClr val="tx1"/>
                          </a:solidFill>
                        </a:rPr>
                        <a:t>4</a:t>
                      </a:r>
                    </a:p>
                  </a:txBody>
                  <a:tcPr/>
                </a:tc>
                <a:extLst>
                  <a:ext uri="{0D108BD9-81ED-4DB2-BD59-A6C34878D82A}">
                    <a16:rowId xmlns:a16="http://schemas.microsoft.com/office/drawing/2014/main" val="10003"/>
                  </a:ext>
                </a:extLst>
              </a:tr>
              <a:tr h="373985">
                <a:tc>
                  <a:txBody>
                    <a:bodyPr/>
                    <a:lstStyle/>
                    <a:p>
                      <a:pPr algn="ctr"/>
                      <a:r>
                        <a:rPr lang="en-US" dirty="0">
                          <a:solidFill>
                            <a:schemeClr val="tx1"/>
                          </a:solidFill>
                        </a:rPr>
                        <a:t>D</a:t>
                      </a:r>
                    </a:p>
                  </a:txBody>
                  <a:tcPr/>
                </a:tc>
                <a:tc>
                  <a:txBody>
                    <a:bodyPr/>
                    <a:lstStyle/>
                    <a:p>
                      <a:pPr marL="0" algn="ctr" defTabSz="914400" rtl="0" eaLnBrk="1" latinLnBrk="0" hangingPunct="1"/>
                      <a:r>
                        <a:rPr lang="en-US" sz="1800" kern="1200" dirty="0">
                          <a:solidFill>
                            <a:schemeClr val="tx1"/>
                          </a:solidFill>
                          <a:latin typeface="+mn-lt"/>
                          <a:ea typeface="+mn-ea"/>
                          <a:cs typeface="+mn-cs"/>
                        </a:rPr>
                        <a:t>4</a:t>
                      </a:r>
                    </a:p>
                  </a:txBody>
                  <a:tcPr/>
                </a:tc>
                <a:tc>
                  <a:txBody>
                    <a:bodyPr/>
                    <a:lstStyle/>
                    <a:p>
                      <a:pPr algn="ctr"/>
                      <a:r>
                        <a:rPr lang="en-US" dirty="0">
                          <a:solidFill>
                            <a:schemeClr val="tx1"/>
                          </a:solidFill>
                        </a:rPr>
                        <a:t>7</a:t>
                      </a:r>
                    </a:p>
                  </a:txBody>
                  <a:tcPr/>
                </a:tc>
                <a:extLst>
                  <a:ext uri="{0D108BD9-81ED-4DB2-BD59-A6C34878D82A}">
                    <a16:rowId xmlns:a16="http://schemas.microsoft.com/office/drawing/2014/main" val="10004"/>
                  </a:ext>
                </a:extLst>
              </a:tr>
              <a:tr h="370840">
                <a:tc gridSpan="3">
                  <a:txBody>
                    <a:bodyPr/>
                    <a:lstStyle/>
                    <a:p>
                      <a:pPr algn="ctr"/>
                      <a:r>
                        <a:rPr lang="en-US" dirty="0"/>
                        <a:t>Free : 1</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pic>
        <p:nvPicPr>
          <p:cNvPr id="11" name="Content Placeholder 9">
            <a:extLst>
              <a:ext uri="{FF2B5EF4-FFF2-40B4-BE49-F238E27FC236}">
                <a16:creationId xmlns:a16="http://schemas.microsoft.com/office/drawing/2014/main" id="{D9516B6F-2AFB-5EAE-4B14-F5C3B7752E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5588" y="1524707"/>
            <a:ext cx="1828800" cy="1828800"/>
          </a:xfrm>
          <a:prstGeom prst="rect">
            <a:avLst/>
          </a:prstGeom>
        </p:spPr>
      </p:pic>
    </p:spTree>
    <p:extLst>
      <p:ext uri="{BB962C8B-B14F-4D97-AF65-F5344CB8AC3E}">
        <p14:creationId xmlns:p14="http://schemas.microsoft.com/office/powerpoint/2010/main" val="208860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sz="3200" dirty="0"/>
              <a:t>Banker’s Algorithm</a:t>
            </a:r>
            <a:endParaRPr lang="en-US" dirty="0"/>
          </a:p>
        </p:txBody>
      </p:sp>
      <p:sp>
        <p:nvSpPr>
          <p:cNvPr id="3" name="Content Placeholder 2"/>
          <p:cNvSpPr>
            <a:spLocks noGrp="1"/>
          </p:cNvSpPr>
          <p:nvPr>
            <p:ph idx="1"/>
          </p:nvPr>
        </p:nvSpPr>
        <p:spPr/>
        <p:txBody>
          <a:bodyPr/>
          <a:lstStyle/>
          <a:p>
            <a:r>
              <a:rPr lang="en-US" dirty="0"/>
              <a:t>Banker’s Algorithm is used to determine whether a process’s request for allocation of resources be safely granted immediately.</a:t>
            </a:r>
          </a:p>
          <a:p>
            <a:r>
              <a:rPr lang="en-US" dirty="0"/>
              <a:t> The grant of request be deferred to a later stage.</a:t>
            </a:r>
          </a:p>
          <a:p>
            <a:r>
              <a:rPr lang="en-US" dirty="0"/>
              <a:t> For the banker’s algorithm to operate, each process has to a priori specify its maximum requirement of resources.</a:t>
            </a:r>
          </a:p>
          <a:p>
            <a:r>
              <a:rPr lang="en-US" dirty="0"/>
              <a:t> A process is admitted for execution only if its maximum requirement of resources is within the system capacity of resources.</a:t>
            </a:r>
          </a:p>
          <a:p>
            <a:r>
              <a:rPr lang="en-US" dirty="0"/>
              <a:t>The Banker’s algorithm is an example of resource allocation policy that avoids deadlock.</a:t>
            </a:r>
          </a:p>
        </p:txBody>
      </p:sp>
      <p:graphicFrame>
        <p:nvGraphicFramePr>
          <p:cNvPr id="4" name="Table 3"/>
          <p:cNvGraphicFramePr>
            <a:graphicFrameLocks noGrp="1"/>
          </p:cNvGraphicFramePr>
          <p:nvPr>
            <p:extLst>
              <p:ext uri="{D42A27DB-BD31-4B8C-83A1-F6EECF244321}">
                <p14:modId xmlns:p14="http://schemas.microsoft.com/office/powerpoint/2010/main" val="3472928991"/>
              </p:ext>
            </p:extLst>
          </p:nvPr>
        </p:nvGraphicFramePr>
        <p:xfrm>
          <a:off x="3465788" y="4222679"/>
          <a:ext cx="4663440" cy="2231330"/>
        </p:xfrm>
        <a:graphic>
          <a:graphicData uri="http://schemas.openxmlformats.org/drawingml/2006/table">
            <a:tbl>
              <a:tblPr firstRow="1" bandRow="1">
                <a:tableStyleId>{93296810-A885-4BE3-A3E7-6D5BEEA58F35}</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tblGrid>
              <a:tr h="370840">
                <a:tc>
                  <a:txBody>
                    <a:bodyPr/>
                    <a:lstStyle/>
                    <a:p>
                      <a:pPr algn="ctr"/>
                      <a:r>
                        <a:rPr lang="en-US" dirty="0"/>
                        <a:t>Process</a:t>
                      </a:r>
                    </a:p>
                  </a:txBody>
                  <a:tcPr/>
                </a:tc>
                <a:tc>
                  <a:txBody>
                    <a:bodyPr/>
                    <a:lstStyle/>
                    <a:p>
                      <a:pPr marL="0" algn="ctr" defTabSz="914400" rtl="0" eaLnBrk="1" latinLnBrk="0" hangingPunct="1"/>
                      <a:r>
                        <a:rPr lang="en-US" sz="1800" kern="1200" dirty="0"/>
                        <a:t>Has / Hold</a:t>
                      </a:r>
                      <a:endParaRPr lang="en-US" sz="1800" b="1" kern="1200" dirty="0">
                        <a:solidFill>
                          <a:schemeClr val="lt1"/>
                        </a:solidFill>
                        <a:latin typeface="+mn-lt"/>
                        <a:ea typeface="+mn-ea"/>
                        <a:cs typeface="+mn-cs"/>
                      </a:endParaRPr>
                    </a:p>
                  </a:txBody>
                  <a:tcPr/>
                </a:tc>
                <a:tc>
                  <a:txBody>
                    <a:bodyPr/>
                    <a:lstStyle/>
                    <a:p>
                      <a:pPr algn="ctr"/>
                      <a:r>
                        <a:rPr lang="en-US" dirty="0"/>
                        <a:t>Max required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marL="0" algn="ctr" defTabSz="914400" rtl="0" eaLnBrk="1" latinLnBrk="0" hangingPunct="1"/>
                      <a:r>
                        <a:rPr lang="en-US" sz="1800" kern="1200" dirty="0">
                          <a:solidFill>
                            <a:schemeClr val="dk1"/>
                          </a:solidFill>
                          <a:latin typeface="+mn-lt"/>
                          <a:ea typeface="+mn-ea"/>
                          <a:cs typeface="+mn-cs"/>
                        </a:rPr>
                        <a:t>0</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t>B</a:t>
                      </a:r>
                    </a:p>
                  </a:txBody>
                  <a:tcPr/>
                </a:tc>
                <a:tc>
                  <a:txBody>
                    <a:bodyPr/>
                    <a:lstStyle/>
                    <a:p>
                      <a:pPr marL="0" algn="ctr" defTabSz="914400" rtl="0" eaLnBrk="1" latinLnBrk="0" hangingPunct="1"/>
                      <a:r>
                        <a:rPr lang="en-US" sz="1800" kern="1200" dirty="0">
                          <a:solidFill>
                            <a:schemeClr val="dk1"/>
                          </a:solidFill>
                          <a:latin typeface="+mn-lt"/>
                          <a:ea typeface="+mn-ea"/>
                          <a:cs typeface="+mn-cs"/>
                        </a:rPr>
                        <a:t>0</a:t>
                      </a:r>
                    </a:p>
                  </a:txBody>
                  <a:tcPr/>
                </a:tc>
                <a:tc>
                  <a:txBody>
                    <a:bodyPr/>
                    <a:lstStyle/>
                    <a:p>
                      <a:pPr algn="ctr"/>
                      <a:r>
                        <a:rPr lang="en-US" dirty="0"/>
                        <a:t>5</a:t>
                      </a:r>
                    </a:p>
                  </a:txBody>
                  <a:tcPr/>
                </a:tc>
                <a:extLst>
                  <a:ext uri="{0D108BD9-81ED-4DB2-BD59-A6C34878D82A}">
                    <a16:rowId xmlns:a16="http://schemas.microsoft.com/office/drawing/2014/main" val="10002"/>
                  </a:ext>
                </a:extLst>
              </a:tr>
              <a:tr h="373985">
                <a:tc>
                  <a:txBody>
                    <a:bodyPr/>
                    <a:lstStyle/>
                    <a:p>
                      <a:pPr algn="ctr"/>
                      <a:r>
                        <a:rPr lang="en-US" dirty="0"/>
                        <a:t>C</a:t>
                      </a:r>
                    </a:p>
                  </a:txBody>
                  <a:tcPr/>
                </a:tc>
                <a:tc>
                  <a:txBody>
                    <a:bodyPr/>
                    <a:lstStyle/>
                    <a:p>
                      <a:pPr marL="0" algn="ctr" defTabSz="914400" rtl="0" eaLnBrk="1" latinLnBrk="0" hangingPunct="1"/>
                      <a:r>
                        <a:rPr lang="en-US" sz="1800" kern="1200" dirty="0">
                          <a:solidFill>
                            <a:schemeClr val="dk1"/>
                          </a:solidFill>
                          <a:latin typeface="+mn-lt"/>
                          <a:ea typeface="+mn-ea"/>
                          <a:cs typeface="+mn-cs"/>
                        </a:rPr>
                        <a:t>0</a:t>
                      </a:r>
                    </a:p>
                  </a:txBody>
                  <a:tcPr/>
                </a:tc>
                <a:tc>
                  <a:txBody>
                    <a:bodyPr/>
                    <a:lstStyle/>
                    <a:p>
                      <a:pPr algn="ctr"/>
                      <a:r>
                        <a:rPr lang="en-US" dirty="0"/>
                        <a:t>4</a:t>
                      </a:r>
                    </a:p>
                  </a:txBody>
                  <a:tcPr/>
                </a:tc>
                <a:extLst>
                  <a:ext uri="{0D108BD9-81ED-4DB2-BD59-A6C34878D82A}">
                    <a16:rowId xmlns:a16="http://schemas.microsoft.com/office/drawing/2014/main" val="10003"/>
                  </a:ext>
                </a:extLst>
              </a:tr>
              <a:tr h="373985">
                <a:tc>
                  <a:txBody>
                    <a:bodyPr/>
                    <a:lstStyle/>
                    <a:p>
                      <a:pPr algn="ctr"/>
                      <a:r>
                        <a:rPr lang="en-US" dirty="0"/>
                        <a:t>D</a:t>
                      </a:r>
                    </a:p>
                  </a:txBody>
                  <a:tcPr/>
                </a:tc>
                <a:tc>
                  <a:txBody>
                    <a:bodyPr/>
                    <a:lstStyle/>
                    <a:p>
                      <a:pPr marL="0" algn="ctr" defTabSz="914400" rtl="0" eaLnBrk="1" latinLnBrk="0" hangingPunct="1"/>
                      <a:r>
                        <a:rPr lang="en-US" sz="1800" kern="1200" dirty="0">
                          <a:solidFill>
                            <a:schemeClr val="dk1"/>
                          </a:solidFill>
                          <a:latin typeface="+mn-lt"/>
                          <a:ea typeface="+mn-ea"/>
                          <a:cs typeface="+mn-cs"/>
                        </a:rPr>
                        <a:t>0</a:t>
                      </a:r>
                    </a:p>
                  </a:txBody>
                  <a:tcPr/>
                </a:tc>
                <a:tc>
                  <a:txBody>
                    <a:bodyPr/>
                    <a:lstStyle/>
                    <a:p>
                      <a:pPr algn="ctr"/>
                      <a:r>
                        <a:rPr lang="en-US" dirty="0"/>
                        <a:t>7</a:t>
                      </a:r>
                    </a:p>
                  </a:txBody>
                  <a:tcPr/>
                </a:tc>
                <a:extLst>
                  <a:ext uri="{0D108BD9-81ED-4DB2-BD59-A6C34878D82A}">
                    <a16:rowId xmlns:a16="http://schemas.microsoft.com/office/drawing/2014/main" val="10004"/>
                  </a:ext>
                </a:extLst>
              </a:tr>
              <a:tr h="370840">
                <a:tc gridSpan="3">
                  <a:txBody>
                    <a:bodyPr/>
                    <a:lstStyle/>
                    <a:p>
                      <a:pPr algn="ctr"/>
                      <a:r>
                        <a:rPr lang="en-US" dirty="0"/>
                        <a:t>Free : 10</a:t>
                      </a:r>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0726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sz="3200" dirty="0"/>
              <a:t>Banker’s Algorithm</a:t>
            </a:r>
            <a:endParaRPr lang="en-US" dirty="0"/>
          </a:p>
        </p:txBody>
      </p:sp>
      <p:sp>
        <p:nvSpPr>
          <p:cNvPr id="3" name="Content Placeholder 2"/>
          <p:cNvSpPr>
            <a:spLocks noGrp="1"/>
          </p:cNvSpPr>
          <p:nvPr>
            <p:ph idx="1"/>
          </p:nvPr>
        </p:nvSpPr>
        <p:spPr/>
        <p:txBody>
          <a:bodyPr/>
          <a:lstStyle/>
          <a:p>
            <a:r>
              <a:rPr lang="en-US" dirty="0"/>
              <a:t>Let n = number of processes, and m = number of resources types. </a:t>
            </a:r>
          </a:p>
          <a:p>
            <a:pPr marL="457200" lvl="1" indent="-457200">
              <a:spcBef>
                <a:spcPts val="1000"/>
              </a:spcBef>
              <a:buFont typeface="+mj-lt"/>
              <a:buAutoNum type="arabicPeriod"/>
            </a:pPr>
            <a:r>
              <a:rPr lang="en-US" b="1" dirty="0">
                <a:solidFill>
                  <a:schemeClr val="accent6"/>
                </a:solidFill>
              </a:rPr>
              <a:t>Available</a:t>
            </a:r>
            <a:r>
              <a:rPr lang="en-US" dirty="0"/>
              <a:t>:  no. of available resources of each type with the system.</a:t>
            </a:r>
          </a:p>
          <a:p>
            <a:pPr lvl="1"/>
            <a:r>
              <a:rPr lang="en-US" dirty="0"/>
              <a:t> Vector of length m. If available [j] = k, there are k instances of resource type </a:t>
            </a:r>
            <a:r>
              <a:rPr lang="en-US" dirty="0" err="1"/>
              <a:t>R</a:t>
            </a:r>
            <a:r>
              <a:rPr lang="en-US" baseline="-25000" dirty="0" err="1"/>
              <a:t>j</a:t>
            </a:r>
            <a:r>
              <a:rPr lang="en-US" dirty="0"/>
              <a:t> available.</a:t>
            </a:r>
          </a:p>
          <a:p>
            <a:pPr marL="457200" lvl="1" indent="-457200">
              <a:spcBef>
                <a:spcPts val="1000"/>
              </a:spcBef>
              <a:buFont typeface="+mj-lt"/>
              <a:buAutoNum type="arabicPeriod" startAt="2"/>
            </a:pPr>
            <a:r>
              <a:rPr lang="en-US" b="1" dirty="0">
                <a:solidFill>
                  <a:schemeClr val="accent6"/>
                </a:solidFill>
              </a:rPr>
              <a:t>Max</a:t>
            </a:r>
            <a:r>
              <a:rPr lang="en-US" dirty="0"/>
              <a:t>:  maximum need of any process for any resource</a:t>
            </a:r>
          </a:p>
          <a:p>
            <a:pPr lvl="1"/>
            <a:r>
              <a:rPr lang="en-US" dirty="0"/>
              <a:t> n x m matrix.  If Max [</a:t>
            </a:r>
            <a:r>
              <a:rPr lang="en-US" dirty="0" err="1"/>
              <a:t>i,j</a:t>
            </a:r>
            <a:r>
              <a:rPr lang="en-US" dirty="0"/>
              <a:t>] = k, then process P</a:t>
            </a:r>
            <a:r>
              <a:rPr lang="en-US" baseline="-25000" dirty="0"/>
              <a:t>i</a:t>
            </a:r>
            <a:r>
              <a:rPr lang="en-US" dirty="0"/>
              <a:t> may request at most k instances of resource type </a:t>
            </a:r>
            <a:r>
              <a:rPr lang="en-US" dirty="0" err="1"/>
              <a:t>R</a:t>
            </a:r>
            <a:r>
              <a:rPr lang="en-US" baseline="-25000" dirty="0" err="1"/>
              <a:t>j</a:t>
            </a:r>
            <a:r>
              <a:rPr lang="en-US" dirty="0"/>
              <a:t>.</a:t>
            </a:r>
          </a:p>
          <a:p>
            <a:pPr marL="457200" lvl="1" indent="-457200">
              <a:spcBef>
                <a:spcPts val="1000"/>
              </a:spcBef>
              <a:buFont typeface="+mj-lt"/>
              <a:buAutoNum type="arabicPeriod" startAt="3"/>
            </a:pPr>
            <a:r>
              <a:rPr lang="en-US" b="1" dirty="0">
                <a:solidFill>
                  <a:schemeClr val="accent6"/>
                </a:solidFill>
              </a:rPr>
              <a:t>Allocation</a:t>
            </a:r>
            <a:r>
              <a:rPr lang="en-US" dirty="0"/>
              <a:t>:  number of resources allocated to each process</a:t>
            </a:r>
          </a:p>
          <a:p>
            <a:pPr lvl="1"/>
            <a:r>
              <a:rPr lang="en-US" dirty="0"/>
              <a:t>n x m matrix.  If Allocation[</a:t>
            </a:r>
            <a:r>
              <a:rPr lang="en-US" dirty="0" err="1"/>
              <a:t>i,j</a:t>
            </a:r>
            <a:r>
              <a:rPr lang="en-US" dirty="0"/>
              <a:t>] = k then P</a:t>
            </a:r>
            <a:r>
              <a:rPr lang="en-US" baseline="-25000" dirty="0"/>
              <a:t>i</a:t>
            </a:r>
            <a:r>
              <a:rPr lang="en-US" dirty="0"/>
              <a:t> is currently allocated k instances of </a:t>
            </a:r>
            <a:r>
              <a:rPr lang="en-US" dirty="0" err="1"/>
              <a:t>R</a:t>
            </a:r>
            <a:r>
              <a:rPr lang="en-US" baseline="-25000" dirty="0" err="1"/>
              <a:t>j</a:t>
            </a:r>
            <a:r>
              <a:rPr lang="en-US" dirty="0"/>
              <a:t>.</a:t>
            </a:r>
          </a:p>
          <a:p>
            <a:pPr marL="457200" lvl="1" indent="-457200">
              <a:spcBef>
                <a:spcPts val="1000"/>
              </a:spcBef>
              <a:buFont typeface="+mj-lt"/>
              <a:buAutoNum type="arabicPeriod" startAt="4"/>
            </a:pPr>
            <a:r>
              <a:rPr lang="en-US" b="1" dirty="0">
                <a:solidFill>
                  <a:schemeClr val="accent6"/>
                </a:solidFill>
              </a:rPr>
              <a:t>Need</a:t>
            </a:r>
            <a:r>
              <a:rPr lang="en-US" dirty="0"/>
              <a:t>:  is calculated based on the formula (Max – Allocation)</a:t>
            </a:r>
          </a:p>
          <a:p>
            <a:pPr lvl="1"/>
            <a:r>
              <a:rPr lang="en-US" dirty="0"/>
              <a:t>n x m matrix. If Need[</a:t>
            </a:r>
            <a:r>
              <a:rPr lang="en-US" dirty="0" err="1"/>
              <a:t>i,j</a:t>
            </a:r>
            <a:r>
              <a:rPr lang="en-US" dirty="0"/>
              <a:t>] = k, then P</a:t>
            </a:r>
            <a:r>
              <a:rPr lang="en-US" baseline="-25000" dirty="0"/>
              <a:t>i</a:t>
            </a:r>
            <a:r>
              <a:rPr lang="en-US" dirty="0"/>
              <a:t> may need k more instances of </a:t>
            </a:r>
            <a:r>
              <a:rPr lang="en-US" dirty="0" err="1"/>
              <a:t>R</a:t>
            </a:r>
            <a:r>
              <a:rPr lang="en-US" baseline="-25000" dirty="0" err="1"/>
              <a:t>j</a:t>
            </a:r>
            <a:r>
              <a:rPr lang="en-US" dirty="0"/>
              <a:t> to complete its task. </a:t>
            </a:r>
          </a:p>
          <a:p>
            <a:pPr marL="0" indent="0">
              <a:buNone/>
            </a:pPr>
            <a:r>
              <a:rPr lang="en-US" dirty="0"/>
              <a:t>             </a:t>
            </a:r>
            <a:r>
              <a:rPr lang="en-US" b="1" dirty="0">
                <a:solidFill>
                  <a:schemeClr val="accent6"/>
                </a:solidFill>
              </a:rPr>
              <a:t>Need [</a:t>
            </a:r>
            <a:r>
              <a:rPr lang="en-US" b="1" dirty="0" err="1">
                <a:solidFill>
                  <a:schemeClr val="accent6"/>
                </a:solidFill>
              </a:rPr>
              <a:t>i,j</a:t>
            </a:r>
            <a:r>
              <a:rPr lang="en-US" b="1" dirty="0">
                <a:solidFill>
                  <a:schemeClr val="accent6"/>
                </a:solidFill>
              </a:rPr>
              <a:t>] = Max[</a:t>
            </a:r>
            <a:r>
              <a:rPr lang="en-US" b="1" dirty="0" err="1">
                <a:solidFill>
                  <a:schemeClr val="accent6"/>
                </a:solidFill>
              </a:rPr>
              <a:t>i,j</a:t>
            </a:r>
            <a:r>
              <a:rPr lang="en-US" b="1" dirty="0">
                <a:solidFill>
                  <a:schemeClr val="accent6"/>
                </a:solidFill>
              </a:rPr>
              <a:t>] – Allocation [</a:t>
            </a:r>
            <a:r>
              <a:rPr lang="en-US" b="1" dirty="0" err="1">
                <a:solidFill>
                  <a:schemeClr val="accent6"/>
                </a:solidFill>
              </a:rPr>
              <a:t>i,j</a:t>
            </a:r>
            <a:r>
              <a:rPr lang="en-US" b="1" dirty="0">
                <a:solidFill>
                  <a:schemeClr val="accent6"/>
                </a:solidFill>
              </a:rPr>
              <a:t>].</a:t>
            </a:r>
          </a:p>
          <a:p>
            <a:pPr marL="0" indent="0">
              <a:buNone/>
            </a:pPr>
            <a:endParaRPr lang="en-US" dirty="0"/>
          </a:p>
        </p:txBody>
      </p:sp>
    </p:spTree>
    <p:extLst>
      <p:ext uri="{BB962C8B-B14F-4D97-AF65-F5344CB8AC3E}">
        <p14:creationId xmlns:p14="http://schemas.microsoft.com/office/powerpoint/2010/main" val="411126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sz="3200" dirty="0"/>
              <a:t>Banker’s Algorithm Example</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5" name="Table 4">
            <a:extLst>
              <a:ext uri="{FF2B5EF4-FFF2-40B4-BE49-F238E27FC236}">
                <a16:creationId xmlns:a16="http://schemas.microsoft.com/office/drawing/2014/main" id="{58609816-9CF7-BC3D-40BD-341A911080D5}"/>
              </a:ext>
            </a:extLst>
          </p:cNvPr>
          <p:cNvGraphicFramePr>
            <a:graphicFrameLocks noGrp="1"/>
          </p:cNvGraphicFramePr>
          <p:nvPr/>
        </p:nvGraphicFramePr>
        <p:xfrm>
          <a:off x="401160" y="1362175"/>
          <a:ext cx="3505200" cy="3047997"/>
        </p:xfrm>
        <a:graphic>
          <a:graphicData uri="http://schemas.openxmlformats.org/drawingml/2006/table">
            <a:tbl>
              <a:tblPr firstRow="1" bandRow="1">
                <a:tableStyleId>{2D5ABB26-0587-4C30-8999-92F81FD0307C}</a:tableStyleId>
              </a:tblPr>
              <a:tblGrid>
                <a:gridCol w="1165859">
                  <a:extLst>
                    <a:ext uri="{9D8B030D-6E8A-4147-A177-3AD203B41FA5}">
                      <a16:colId xmlns:a16="http://schemas.microsoft.com/office/drawing/2014/main" val="20000"/>
                    </a:ext>
                  </a:extLst>
                </a:gridCol>
                <a:gridCol w="586741">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680937">
                <a:tc>
                  <a:txBody>
                    <a:bodyPr/>
                    <a:lstStyle/>
                    <a:p>
                      <a:pPr marL="0" algn="ctr" defTabSz="914400" rtl="0" eaLnBrk="1" latinLnBrk="0" hangingPunct="1"/>
                      <a:r>
                        <a:rPr lang="en-US" sz="1800" b="1" kern="1200" dirty="0">
                          <a:solidFill>
                            <a:schemeClr val="tx1"/>
                          </a:solidFill>
                          <a:latin typeface="+mn-lt"/>
                          <a:ea typeface="+mn-ea"/>
                          <a:cs typeface="+mn-cs"/>
                        </a:rPr>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b="1" dirty="0"/>
                        <a:t>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451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TextBox 5">
            <a:extLst>
              <a:ext uri="{FF2B5EF4-FFF2-40B4-BE49-F238E27FC236}">
                <a16:creationId xmlns:a16="http://schemas.microsoft.com/office/drawing/2014/main" id="{AD9A7FD0-611D-6F82-372A-42607BED11FC}"/>
              </a:ext>
            </a:extLst>
          </p:cNvPr>
          <p:cNvSpPr txBox="1"/>
          <p:nvPr/>
        </p:nvSpPr>
        <p:spPr>
          <a:xfrm>
            <a:off x="820616" y="4908902"/>
            <a:ext cx="6424246" cy="1200329"/>
          </a:xfrm>
          <a:prstGeom prst="rect">
            <a:avLst/>
          </a:prstGeom>
          <a:noFill/>
        </p:spPr>
        <p:txBody>
          <a:bodyPr wrap="square" rtlCol="0">
            <a:spAutoFit/>
          </a:bodyPr>
          <a:lstStyle/>
          <a:p>
            <a:pPr marL="342900" indent="-342900">
              <a:buFont typeface="+mj-lt"/>
              <a:buAutoNum type="arabicPeriod"/>
            </a:pPr>
            <a:r>
              <a:rPr lang="en-US" sz="2400" dirty="0"/>
              <a:t>Find the content of Need Matrix.</a:t>
            </a:r>
          </a:p>
          <a:p>
            <a:pPr marL="342900" indent="-342900">
              <a:buFont typeface="+mj-lt"/>
              <a:buAutoNum type="arabicPeriod"/>
            </a:pPr>
            <a:r>
              <a:rPr lang="en-US" sz="2400" dirty="0"/>
              <a:t>Is the system in safe state? Justify.</a:t>
            </a:r>
          </a:p>
          <a:p>
            <a:endParaRPr lang="en-US" sz="2400" b="1" dirty="0"/>
          </a:p>
        </p:txBody>
      </p:sp>
      <p:graphicFrame>
        <p:nvGraphicFramePr>
          <p:cNvPr id="7" name="Table 6">
            <a:extLst>
              <a:ext uri="{FF2B5EF4-FFF2-40B4-BE49-F238E27FC236}">
                <a16:creationId xmlns:a16="http://schemas.microsoft.com/office/drawing/2014/main" id="{F39FCA0F-7D60-DEB0-C6D3-73F608877A07}"/>
              </a:ext>
            </a:extLst>
          </p:cNvPr>
          <p:cNvGraphicFramePr>
            <a:graphicFrameLocks noGrp="1"/>
          </p:cNvGraphicFramePr>
          <p:nvPr>
            <p:extLst>
              <p:ext uri="{D42A27DB-BD31-4B8C-83A1-F6EECF244321}">
                <p14:modId xmlns:p14="http://schemas.microsoft.com/office/powerpoint/2010/main" val="2404132887"/>
              </p:ext>
            </p:extLst>
          </p:nvPr>
        </p:nvGraphicFramePr>
        <p:xfrm>
          <a:off x="4293870" y="1362175"/>
          <a:ext cx="3604259" cy="3047997"/>
        </p:xfrm>
        <a:graphic>
          <a:graphicData uri="http://schemas.openxmlformats.org/drawingml/2006/table">
            <a:tbl>
              <a:tblPr firstRow="1" bandRow="1">
                <a:tableStyleId>{2D5ABB26-0587-4C30-8999-92F81FD0307C}</a:tableStyleId>
              </a:tblPr>
              <a:tblGrid>
                <a:gridCol w="1165859">
                  <a:extLst>
                    <a:ext uri="{9D8B030D-6E8A-4147-A177-3AD203B41FA5}">
                      <a16:colId xmlns:a16="http://schemas.microsoft.com/office/drawing/2014/main" val="20000"/>
                    </a:ext>
                  </a:extLst>
                </a:gridCol>
                <a:gridCol w="5334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tblGrid>
              <a:tr h="680937">
                <a:tc>
                  <a:txBody>
                    <a:bodyPr/>
                    <a:lstStyle/>
                    <a:p>
                      <a:pPr marL="0" algn="ctr" defTabSz="914400" rtl="0" eaLnBrk="1" latinLnBrk="0" hangingPunct="1"/>
                      <a:r>
                        <a:rPr lang="en-US" sz="1800" b="1" kern="1200" dirty="0">
                          <a:solidFill>
                            <a:schemeClr val="tx1"/>
                          </a:solidFill>
                          <a:latin typeface="+mn-lt"/>
                          <a:ea typeface="+mn-ea"/>
                          <a:cs typeface="+mn-cs"/>
                        </a:rPr>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451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8" name="Table 7">
            <a:extLst>
              <a:ext uri="{FF2B5EF4-FFF2-40B4-BE49-F238E27FC236}">
                <a16:creationId xmlns:a16="http://schemas.microsoft.com/office/drawing/2014/main" id="{932D648C-F4A5-8C26-00B6-AF7EDF42DC2B}"/>
              </a:ext>
            </a:extLst>
          </p:cNvPr>
          <p:cNvGraphicFramePr>
            <a:graphicFrameLocks noGrp="1"/>
          </p:cNvGraphicFramePr>
          <p:nvPr/>
        </p:nvGraphicFramePr>
        <p:xfrm>
          <a:off x="8635569" y="1362175"/>
          <a:ext cx="1828801" cy="3047997"/>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gridCol w="457201">
                  <a:extLst>
                    <a:ext uri="{9D8B030D-6E8A-4147-A177-3AD203B41FA5}">
                      <a16:colId xmlns:a16="http://schemas.microsoft.com/office/drawing/2014/main" val="20012"/>
                    </a:ext>
                  </a:extLst>
                </a:gridCol>
              </a:tblGrid>
              <a:tr h="680937">
                <a:tc gridSpan="4">
                  <a:txBody>
                    <a:bodyPr/>
                    <a:lstStyle/>
                    <a:p>
                      <a:pPr algn="ctr"/>
                      <a:r>
                        <a:rPr lang="en-US" b="1" dirty="0"/>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7255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0393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sz="3200" dirty="0"/>
              <a:t>Banker’s Algorithm Example</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5" name="Table 4">
            <a:extLst>
              <a:ext uri="{FF2B5EF4-FFF2-40B4-BE49-F238E27FC236}">
                <a16:creationId xmlns:a16="http://schemas.microsoft.com/office/drawing/2014/main" id="{58609816-9CF7-BC3D-40BD-341A911080D5}"/>
              </a:ext>
            </a:extLst>
          </p:cNvPr>
          <p:cNvGraphicFramePr>
            <a:graphicFrameLocks noGrp="1"/>
          </p:cNvGraphicFramePr>
          <p:nvPr>
            <p:extLst>
              <p:ext uri="{D42A27DB-BD31-4B8C-83A1-F6EECF244321}">
                <p14:modId xmlns:p14="http://schemas.microsoft.com/office/powerpoint/2010/main" val="786967512"/>
              </p:ext>
            </p:extLst>
          </p:nvPr>
        </p:nvGraphicFramePr>
        <p:xfrm>
          <a:off x="333225" y="1385668"/>
          <a:ext cx="7772401" cy="3047997"/>
        </p:xfrm>
        <a:graphic>
          <a:graphicData uri="http://schemas.openxmlformats.org/drawingml/2006/table">
            <a:tbl>
              <a:tblPr firstRow="1" bandRow="1">
                <a:tableStyleId>{2D5ABB26-0587-4C30-8999-92F81FD0307C}</a:tableStyleId>
              </a:tblPr>
              <a:tblGrid>
                <a:gridCol w="1165859">
                  <a:extLst>
                    <a:ext uri="{9D8B030D-6E8A-4147-A177-3AD203B41FA5}">
                      <a16:colId xmlns:a16="http://schemas.microsoft.com/office/drawing/2014/main" val="20000"/>
                    </a:ext>
                  </a:extLst>
                </a:gridCol>
                <a:gridCol w="586741">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gridCol w="457201">
                  <a:extLst>
                    <a:ext uri="{9D8B030D-6E8A-4147-A177-3AD203B41FA5}">
                      <a16:colId xmlns:a16="http://schemas.microsoft.com/office/drawing/2014/main" val="20012"/>
                    </a:ext>
                  </a:extLst>
                </a:gridCol>
              </a:tblGrid>
              <a:tr h="680937">
                <a:tc>
                  <a:txBody>
                    <a:bodyPr/>
                    <a:lstStyle/>
                    <a:p>
                      <a:pPr marL="0" algn="ctr" defTabSz="914400" rtl="0" eaLnBrk="1" latinLnBrk="0" hangingPunct="1"/>
                      <a:r>
                        <a:rPr lang="en-US" sz="1800" b="1" kern="1200" dirty="0">
                          <a:solidFill>
                            <a:schemeClr val="tx1"/>
                          </a:solidFill>
                          <a:latin typeface="+mn-lt"/>
                          <a:ea typeface="+mn-ea"/>
                          <a:cs typeface="+mn-cs"/>
                        </a:rPr>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b="1" dirty="0"/>
                        <a:t>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b="1" dirty="0"/>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451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bl>
          </a:graphicData>
        </a:graphic>
      </p:graphicFrame>
      <p:sp>
        <p:nvSpPr>
          <p:cNvPr id="6" name="TextBox 5">
            <a:extLst>
              <a:ext uri="{FF2B5EF4-FFF2-40B4-BE49-F238E27FC236}">
                <a16:creationId xmlns:a16="http://schemas.microsoft.com/office/drawing/2014/main" id="{AD9A7FD0-611D-6F82-372A-42607BED11FC}"/>
              </a:ext>
            </a:extLst>
          </p:cNvPr>
          <p:cNvSpPr txBox="1"/>
          <p:nvPr/>
        </p:nvSpPr>
        <p:spPr>
          <a:xfrm>
            <a:off x="820615" y="4908902"/>
            <a:ext cx="9209649" cy="1200329"/>
          </a:xfrm>
          <a:prstGeom prst="rect">
            <a:avLst/>
          </a:prstGeom>
          <a:noFill/>
        </p:spPr>
        <p:txBody>
          <a:bodyPr wrap="square" rtlCol="0">
            <a:spAutoFit/>
          </a:bodyPr>
          <a:lstStyle/>
          <a:p>
            <a:pPr marL="342900" indent="-342900" algn="ctr">
              <a:buFont typeface="+mj-lt"/>
              <a:buAutoNum type="arabicPeriod"/>
            </a:pPr>
            <a:r>
              <a:rPr lang="en-US" sz="2400" b="1" dirty="0"/>
              <a:t>Compute NEED Matrix = ?</a:t>
            </a:r>
          </a:p>
          <a:p>
            <a:pPr marL="342900" indent="-342900" algn="ctr"/>
            <a:r>
              <a:rPr lang="en-US" sz="2400" b="1" dirty="0"/>
              <a:t>Need [</a:t>
            </a:r>
            <a:r>
              <a:rPr lang="en-US" sz="2400" b="1" dirty="0" err="1"/>
              <a:t>i</a:t>
            </a:r>
            <a:r>
              <a:rPr lang="en-US" sz="2400" b="1" dirty="0"/>
              <a:t>] = Max[</a:t>
            </a:r>
            <a:r>
              <a:rPr lang="en-US" sz="2400" b="1" dirty="0" err="1"/>
              <a:t>i</a:t>
            </a:r>
            <a:r>
              <a:rPr lang="en-US" sz="2400" b="1" dirty="0"/>
              <a:t>] - Allocated[</a:t>
            </a:r>
            <a:r>
              <a:rPr lang="en-US" sz="2400" b="1" dirty="0" err="1"/>
              <a:t>i</a:t>
            </a:r>
            <a:r>
              <a:rPr lang="en-US" sz="2400" b="1" dirty="0"/>
              <a:t>],</a:t>
            </a:r>
          </a:p>
          <a:p>
            <a:pPr marL="342900" indent="-342900" algn="ctr"/>
            <a:r>
              <a:rPr lang="en-US" sz="2400" dirty="0"/>
              <a:t>Therefore,</a:t>
            </a:r>
          </a:p>
        </p:txBody>
      </p:sp>
      <p:graphicFrame>
        <p:nvGraphicFramePr>
          <p:cNvPr id="9" name="Table 8">
            <a:extLst>
              <a:ext uri="{FF2B5EF4-FFF2-40B4-BE49-F238E27FC236}">
                <a16:creationId xmlns:a16="http://schemas.microsoft.com/office/drawing/2014/main" id="{7BE3334C-A8F1-2FAC-05C6-0A47711ECABB}"/>
              </a:ext>
            </a:extLst>
          </p:cNvPr>
          <p:cNvGraphicFramePr>
            <a:graphicFrameLocks noGrp="1"/>
          </p:cNvGraphicFramePr>
          <p:nvPr/>
        </p:nvGraphicFramePr>
        <p:xfrm>
          <a:off x="8259903" y="1385668"/>
          <a:ext cx="3726179" cy="3047997"/>
        </p:xfrm>
        <a:graphic>
          <a:graphicData uri="http://schemas.openxmlformats.org/drawingml/2006/table">
            <a:tbl>
              <a:tblPr firstRow="1" bandRow="1">
                <a:tableStyleId>{2D5ABB26-0587-4C30-8999-92F81FD0307C}</a:tableStyleId>
              </a:tblPr>
              <a:tblGrid>
                <a:gridCol w="1165859">
                  <a:extLst>
                    <a:ext uri="{9D8B030D-6E8A-4147-A177-3AD203B41FA5}">
                      <a16:colId xmlns:a16="http://schemas.microsoft.com/office/drawing/2014/main" val="20000"/>
                    </a:ext>
                  </a:extLst>
                </a:gridCol>
                <a:gridCol w="533400">
                  <a:extLst>
                    <a:ext uri="{9D8B030D-6E8A-4147-A177-3AD203B41FA5}">
                      <a16:colId xmlns:a16="http://schemas.microsoft.com/office/drawing/2014/main" val="20005"/>
                    </a:ext>
                  </a:extLst>
                </a:gridCol>
                <a:gridCol w="650240">
                  <a:extLst>
                    <a:ext uri="{9D8B030D-6E8A-4147-A177-3AD203B41FA5}">
                      <a16:colId xmlns:a16="http://schemas.microsoft.com/office/drawing/2014/main" val="20006"/>
                    </a:ext>
                  </a:extLst>
                </a:gridCol>
                <a:gridCol w="650240">
                  <a:extLst>
                    <a:ext uri="{9D8B030D-6E8A-4147-A177-3AD203B41FA5}">
                      <a16:colId xmlns:a16="http://schemas.microsoft.com/office/drawing/2014/main" val="20007"/>
                    </a:ext>
                  </a:extLst>
                </a:gridCol>
                <a:gridCol w="726440">
                  <a:extLst>
                    <a:ext uri="{9D8B030D-6E8A-4147-A177-3AD203B41FA5}">
                      <a16:colId xmlns:a16="http://schemas.microsoft.com/office/drawing/2014/main" val="20008"/>
                    </a:ext>
                  </a:extLst>
                </a:gridCol>
              </a:tblGrid>
              <a:tr h="1075447">
                <a:tc>
                  <a:txBody>
                    <a:bodyPr/>
                    <a:lstStyle/>
                    <a:p>
                      <a:pPr marL="0" algn="ctr" defTabSz="914400" rtl="0" eaLnBrk="1" latinLnBrk="0" hangingPunct="1"/>
                      <a:r>
                        <a:rPr lang="en-US" sz="1800" b="1" kern="1200" dirty="0">
                          <a:solidFill>
                            <a:schemeClr val="tx1"/>
                          </a:solidFill>
                          <a:latin typeface="+mn-lt"/>
                          <a:ea typeface="+mn-ea"/>
                          <a:cs typeface="+mn-cs"/>
                        </a:rPr>
                        <a:t>NEED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94510">
                <a:tc>
                  <a:txBody>
                    <a:bodyPr/>
                    <a:lstStyle/>
                    <a:p>
                      <a:pPr marL="0" algn="ctr" defTabSz="914400" rtl="0" eaLnBrk="1" latinLnBrk="0" hangingPunct="1"/>
                      <a:r>
                        <a:rPr lang="en-US" sz="1800" b="1" kern="1200" dirty="0">
                          <a:solidFill>
                            <a:schemeClr val="tx1"/>
                          </a:solidFill>
                          <a:latin typeface="+mn-lt"/>
                          <a:ea typeface="+mn-ea"/>
                          <a:cs typeface="+mn-cs"/>
                        </a:rPr>
                        <a:t>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5935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sz="3200" dirty="0"/>
              <a:t>Banker’s Algorithm Example</a:t>
            </a:r>
            <a:endParaRPr lang="en-US" dirty="0"/>
          </a:p>
        </p:txBody>
      </p:sp>
      <p:sp>
        <p:nvSpPr>
          <p:cNvPr id="3" name="Content Placeholder 2"/>
          <p:cNvSpPr>
            <a:spLocks noGrp="1"/>
          </p:cNvSpPr>
          <p:nvPr>
            <p:ph idx="1"/>
          </p:nvPr>
        </p:nvSpPr>
        <p:spPr/>
        <p:txBody>
          <a:bodyPr/>
          <a:lstStyle/>
          <a:p>
            <a:r>
              <a:rPr lang="en-US" dirty="0"/>
              <a:t>By applying the Banker’s Algorithm:</a:t>
            </a:r>
          </a:p>
          <a:p>
            <a:pPr marL="0" indent="0">
              <a:buNone/>
            </a:pPr>
            <a:r>
              <a:rPr lang="fr-FR" dirty="0"/>
              <a:t>     Let </a:t>
            </a:r>
            <a:r>
              <a:rPr lang="fr-FR" dirty="0" err="1"/>
              <a:t>Avail</a:t>
            </a:r>
            <a:r>
              <a:rPr lang="fr-FR" dirty="0"/>
              <a:t> = </a:t>
            </a:r>
            <a:r>
              <a:rPr lang="fr-FR" dirty="0" err="1"/>
              <a:t>Available</a:t>
            </a:r>
            <a:r>
              <a:rPr lang="fr-FR" dirty="0"/>
              <a:t>;  </a:t>
            </a:r>
            <a:r>
              <a:rPr lang="fr-FR" dirty="0" err="1"/>
              <a:t>i.e</a:t>
            </a:r>
            <a:r>
              <a:rPr lang="fr-FR" dirty="0"/>
              <a:t> . </a:t>
            </a:r>
            <a:r>
              <a:rPr lang="fr-FR" sz="3200" b="1" dirty="0" err="1">
                <a:solidFill>
                  <a:schemeClr val="accent6"/>
                </a:solidFill>
              </a:rPr>
              <a:t>Avail</a:t>
            </a:r>
            <a:r>
              <a:rPr lang="fr-FR" sz="3200" b="1" dirty="0">
                <a:solidFill>
                  <a:schemeClr val="accent6"/>
                </a:solidFill>
              </a:rPr>
              <a:t> = {2,1,0,0}</a:t>
            </a:r>
          </a:p>
          <a:p>
            <a:pPr marL="0" indent="0">
              <a:buNone/>
            </a:pPr>
            <a:r>
              <a:rPr lang="en-US" dirty="0"/>
              <a:t>     </a:t>
            </a:r>
          </a:p>
          <a:p>
            <a:pPr marL="0" indent="0">
              <a:buNone/>
            </a:pPr>
            <a:r>
              <a:rPr lang="en-US" b="1" dirty="0"/>
              <a:t>     Check all processes from P1 to P5.</a:t>
            </a:r>
          </a:p>
          <a:p>
            <a:pPr marL="0" indent="0">
              <a:buNone/>
            </a:pPr>
            <a:r>
              <a:rPr lang="en-US" dirty="0"/>
              <a:t>	</a:t>
            </a:r>
            <a:r>
              <a:rPr lang="en-US" b="1" dirty="0"/>
              <a:t>For P1:</a:t>
            </a:r>
          </a:p>
          <a:p>
            <a:pPr marL="0" indent="0">
              <a:buNone/>
            </a:pPr>
            <a:r>
              <a:rPr lang="en-US" dirty="0"/>
              <a:t>        	if (</a:t>
            </a:r>
            <a:r>
              <a:rPr lang="en-US" b="1" dirty="0"/>
              <a:t>P1 Need &lt; Avail </a:t>
            </a:r>
            <a:r>
              <a:rPr lang="en-US" dirty="0"/>
              <a:t>) =&gt; TRUE</a:t>
            </a:r>
          </a:p>
          <a:p>
            <a:pPr marL="0" indent="0">
              <a:buNone/>
            </a:pPr>
            <a:r>
              <a:rPr lang="en-US" dirty="0"/>
              <a:t>	then calculate</a:t>
            </a:r>
          </a:p>
          <a:p>
            <a:pPr marL="0" indent="0">
              <a:buNone/>
            </a:pPr>
            <a:r>
              <a:rPr lang="en-US" dirty="0"/>
              <a:t>	Avail= Avail + Allocated [P1]</a:t>
            </a:r>
          </a:p>
          <a:p>
            <a:pPr marL="0" indent="0">
              <a:buNone/>
            </a:pPr>
            <a:r>
              <a:rPr lang="en-US" dirty="0"/>
              <a:t>		 = {2,1,0,0} + {0,0,1,2}</a:t>
            </a:r>
          </a:p>
          <a:p>
            <a:pPr marL="0" indent="0">
              <a:buNone/>
            </a:pPr>
            <a:r>
              <a:rPr lang="en-US" dirty="0"/>
              <a:t>	Avail	 = {2,1,1,2} </a:t>
            </a:r>
          </a:p>
          <a:p>
            <a:pPr marL="0" indent="0">
              <a:buNone/>
            </a:pPr>
            <a:endParaRPr lang="fr-FR" dirty="0"/>
          </a:p>
          <a:p>
            <a:pPr marL="0" indent="0">
              <a:buNone/>
            </a:pPr>
            <a:endParaRPr lang="fr-FR" dirty="0"/>
          </a:p>
          <a:p>
            <a:pPr marL="0" indent="0">
              <a:buNone/>
            </a:pPr>
            <a:endParaRPr lang="en-US" dirty="0"/>
          </a:p>
          <a:p>
            <a:endParaRPr lang="en-US" dirty="0"/>
          </a:p>
        </p:txBody>
      </p:sp>
      <p:graphicFrame>
        <p:nvGraphicFramePr>
          <p:cNvPr id="7" name="Table 6">
            <a:extLst>
              <a:ext uri="{FF2B5EF4-FFF2-40B4-BE49-F238E27FC236}">
                <a16:creationId xmlns:a16="http://schemas.microsoft.com/office/drawing/2014/main" id="{686188FE-7996-FA82-5270-A56F02C164DD}"/>
              </a:ext>
            </a:extLst>
          </p:cNvPr>
          <p:cNvGraphicFramePr>
            <a:graphicFrameLocks noGrp="1"/>
          </p:cNvGraphicFramePr>
          <p:nvPr/>
        </p:nvGraphicFramePr>
        <p:xfrm>
          <a:off x="6606784" y="3724576"/>
          <a:ext cx="3191826" cy="249428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479742">
                  <a:extLst>
                    <a:ext uri="{9D8B030D-6E8A-4147-A177-3AD203B41FA5}">
                      <a16:colId xmlns:a16="http://schemas.microsoft.com/office/drawing/2014/main" val="20001"/>
                    </a:ext>
                  </a:extLst>
                </a:gridCol>
                <a:gridCol w="479742">
                  <a:extLst>
                    <a:ext uri="{9D8B030D-6E8A-4147-A177-3AD203B41FA5}">
                      <a16:colId xmlns:a16="http://schemas.microsoft.com/office/drawing/2014/main" val="20002"/>
                    </a:ext>
                  </a:extLst>
                </a:gridCol>
                <a:gridCol w="479742">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70840">
                <a:tc>
                  <a:txBody>
                    <a:bodyPr/>
                    <a:lstStyle/>
                    <a:p>
                      <a:pPr algn="ctr"/>
                      <a:r>
                        <a:rPr lang="en-US" b="1" dirty="0"/>
                        <a:t>NEED MATRIX</a:t>
                      </a:r>
                    </a:p>
                  </a:txBody>
                  <a:tcPr/>
                </a:tc>
                <a:tc>
                  <a:txBody>
                    <a:bodyPr/>
                    <a:lstStyle/>
                    <a:p>
                      <a:pPr algn="ctr"/>
                      <a:r>
                        <a:rPr lang="en-US" b="1" dirty="0"/>
                        <a:t>R1</a:t>
                      </a:r>
                    </a:p>
                  </a:txBody>
                  <a:tcPr/>
                </a:tc>
                <a:tc>
                  <a:txBody>
                    <a:bodyPr/>
                    <a:lstStyle/>
                    <a:p>
                      <a:pPr algn="ctr"/>
                      <a:r>
                        <a:rPr lang="en-US" b="1" dirty="0"/>
                        <a:t>R2</a:t>
                      </a:r>
                    </a:p>
                  </a:txBody>
                  <a:tcPr/>
                </a:tc>
                <a:tc>
                  <a:txBody>
                    <a:bodyPr/>
                    <a:lstStyle/>
                    <a:p>
                      <a:pPr algn="ctr"/>
                      <a:r>
                        <a:rPr lang="en-US" b="1" dirty="0"/>
                        <a:t>R3</a:t>
                      </a:r>
                    </a:p>
                  </a:txBody>
                  <a:tcPr/>
                </a:tc>
                <a:tc>
                  <a:txBody>
                    <a:bodyPr/>
                    <a:lstStyle/>
                    <a:p>
                      <a:pPr algn="ctr"/>
                      <a:r>
                        <a:rPr lang="en-US" b="1" dirty="0"/>
                        <a:t>R4</a:t>
                      </a:r>
                    </a:p>
                  </a:txBody>
                  <a:tcPr/>
                </a:tc>
                <a:extLst>
                  <a:ext uri="{0D108BD9-81ED-4DB2-BD59-A6C34878D82A}">
                    <a16:rowId xmlns:a16="http://schemas.microsoft.com/office/drawing/2014/main" val="10000"/>
                  </a:ext>
                </a:extLst>
              </a:tr>
              <a:tr h="370840">
                <a:tc>
                  <a:txBody>
                    <a:bodyPr/>
                    <a:lstStyle/>
                    <a:p>
                      <a:pPr algn="ctr"/>
                      <a:r>
                        <a:rPr lang="en-US" b="1" dirty="0"/>
                        <a:t>P1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b="1" dirty="0"/>
                        <a:t>P2</a:t>
                      </a:r>
                    </a:p>
                  </a:txBody>
                  <a:tcPr/>
                </a:tc>
                <a:tc>
                  <a:txBody>
                    <a:bodyPr/>
                    <a:lstStyle/>
                    <a:p>
                      <a:pPr algn="ctr"/>
                      <a:r>
                        <a:rPr lang="en-US" dirty="0"/>
                        <a:t>0</a:t>
                      </a:r>
                    </a:p>
                  </a:txBody>
                  <a:tcPr/>
                </a:tc>
                <a:tc>
                  <a:txBody>
                    <a:bodyPr/>
                    <a:lstStyle/>
                    <a:p>
                      <a:pPr algn="ctr"/>
                      <a:r>
                        <a:rPr lang="en-US" dirty="0"/>
                        <a:t>7</a:t>
                      </a:r>
                    </a:p>
                  </a:txBody>
                  <a:tcPr/>
                </a:tc>
                <a:tc>
                  <a:txBody>
                    <a:bodyPr/>
                    <a:lstStyle/>
                    <a:p>
                      <a:pPr algn="ctr"/>
                      <a:r>
                        <a:rPr lang="en-US" dirty="0"/>
                        <a:t>5</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pPr algn="ctr"/>
                      <a:r>
                        <a:rPr lang="en-US" b="1" dirty="0"/>
                        <a:t>P3</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10003"/>
                  </a:ext>
                </a:extLst>
              </a:tr>
              <a:tr h="370840">
                <a:tc>
                  <a:txBody>
                    <a:bodyPr/>
                    <a:lstStyle/>
                    <a:p>
                      <a:pPr algn="ctr"/>
                      <a:r>
                        <a:rPr lang="en-US" b="1" dirty="0"/>
                        <a:t>P4</a:t>
                      </a:r>
                    </a:p>
                  </a:txBody>
                  <a:tcPr/>
                </a:tc>
                <a:tc>
                  <a:txBody>
                    <a:bodyPr/>
                    <a:lstStyle/>
                    <a:p>
                      <a:pPr algn="ctr"/>
                      <a:r>
                        <a:rPr lang="en-US" dirty="0"/>
                        <a:t>2</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4"/>
                  </a:ext>
                </a:extLst>
              </a:tr>
              <a:tr h="370840">
                <a:tc>
                  <a:txBody>
                    <a:bodyPr/>
                    <a:lstStyle/>
                    <a:p>
                      <a:pPr algn="ctr"/>
                      <a:r>
                        <a:rPr lang="en-US" b="1" dirty="0"/>
                        <a:t>P5</a:t>
                      </a:r>
                    </a:p>
                  </a:txBody>
                  <a:tcPr/>
                </a:tc>
                <a:tc>
                  <a:txBody>
                    <a:bodyPr/>
                    <a:lstStyle/>
                    <a:p>
                      <a:pPr algn="ctr"/>
                      <a:r>
                        <a:rPr lang="en-US" dirty="0"/>
                        <a:t>0</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10005"/>
                  </a:ext>
                </a:extLst>
              </a:tr>
            </a:tbl>
          </a:graphicData>
        </a:graphic>
      </p:graphicFrame>
      <p:graphicFrame>
        <p:nvGraphicFramePr>
          <p:cNvPr id="4" name="Table 3">
            <a:extLst>
              <a:ext uri="{FF2B5EF4-FFF2-40B4-BE49-F238E27FC236}">
                <a16:creationId xmlns:a16="http://schemas.microsoft.com/office/drawing/2014/main" id="{FA2CF4E5-2FD3-EB3B-73DD-7A6CD5FEB5D6}"/>
              </a:ext>
            </a:extLst>
          </p:cNvPr>
          <p:cNvGraphicFramePr>
            <a:graphicFrameLocks noGrp="1"/>
          </p:cNvGraphicFramePr>
          <p:nvPr/>
        </p:nvGraphicFramePr>
        <p:xfrm>
          <a:off x="7568367" y="711202"/>
          <a:ext cx="2961762" cy="2751794"/>
        </p:xfrm>
        <a:graphic>
          <a:graphicData uri="http://schemas.openxmlformats.org/drawingml/2006/table">
            <a:tbl>
              <a:tblPr firstRow="1" bandRow="1">
                <a:tableStyleId>{2D5ABB26-0587-4C30-8999-92F81FD0307C}</a:tableStyleId>
              </a:tblPr>
              <a:tblGrid>
                <a:gridCol w="985107">
                  <a:extLst>
                    <a:ext uri="{9D8B030D-6E8A-4147-A177-3AD203B41FA5}">
                      <a16:colId xmlns:a16="http://schemas.microsoft.com/office/drawing/2014/main" val="20000"/>
                    </a:ext>
                  </a:extLst>
                </a:gridCol>
                <a:gridCol w="495774">
                  <a:extLst>
                    <a:ext uri="{9D8B030D-6E8A-4147-A177-3AD203B41FA5}">
                      <a16:colId xmlns:a16="http://schemas.microsoft.com/office/drawing/2014/main" val="20001"/>
                    </a:ext>
                  </a:extLst>
                </a:gridCol>
                <a:gridCol w="450703">
                  <a:extLst>
                    <a:ext uri="{9D8B030D-6E8A-4147-A177-3AD203B41FA5}">
                      <a16:colId xmlns:a16="http://schemas.microsoft.com/office/drawing/2014/main" val="20002"/>
                    </a:ext>
                  </a:extLst>
                </a:gridCol>
                <a:gridCol w="515089">
                  <a:extLst>
                    <a:ext uri="{9D8B030D-6E8A-4147-A177-3AD203B41FA5}">
                      <a16:colId xmlns:a16="http://schemas.microsoft.com/office/drawing/2014/main" val="20003"/>
                    </a:ext>
                  </a:extLst>
                </a:gridCol>
                <a:gridCol w="515089">
                  <a:extLst>
                    <a:ext uri="{9D8B030D-6E8A-4147-A177-3AD203B41FA5}">
                      <a16:colId xmlns:a16="http://schemas.microsoft.com/office/drawing/2014/main" val="20004"/>
                    </a:ext>
                  </a:extLst>
                </a:gridCol>
              </a:tblGrid>
              <a:tr h="557234">
                <a:tc>
                  <a:txBody>
                    <a:bodyPr/>
                    <a:lstStyle/>
                    <a:p>
                      <a:pPr marL="0" algn="ctr" defTabSz="914400" rtl="0" eaLnBrk="1" latinLnBrk="0" hangingPunct="1"/>
                      <a:r>
                        <a:rPr lang="en-US" sz="1800" b="1" kern="1200" dirty="0">
                          <a:solidFill>
                            <a:schemeClr val="tx1"/>
                          </a:solidFill>
                          <a:latin typeface="+mn-lt"/>
                          <a:ea typeface="+mn-ea"/>
                          <a:cs typeface="+mn-cs"/>
                        </a:rPr>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b="1" dirty="0"/>
                        <a:t>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284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mn-lt"/>
                          <a:ea typeface="+mn-ea"/>
                          <a:cs typeface="+mn-cs"/>
                        </a:rPr>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2841">
                <a:tc>
                  <a:txBody>
                    <a:bodyPr/>
                    <a:lstStyle/>
                    <a:p>
                      <a:pPr marL="0" algn="ctr" defTabSz="914400" rtl="0" eaLnBrk="1" latinLnBrk="0" hangingPunct="1"/>
                      <a:r>
                        <a:rPr lang="en-US" sz="1800" b="1" kern="1200" dirty="0">
                          <a:solidFill>
                            <a:schemeClr val="tx1"/>
                          </a:solidFill>
                          <a:latin typeface="+mn-lt"/>
                          <a:ea typeface="+mn-ea"/>
                          <a:cs typeface="+mn-cs"/>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2841">
                <a:tc>
                  <a:txBody>
                    <a:bodyPr/>
                    <a:lstStyle/>
                    <a:p>
                      <a:pPr marL="0" algn="ctr" defTabSz="914400" rtl="0" eaLnBrk="1" latinLnBrk="0" hangingPunct="1"/>
                      <a:r>
                        <a:rPr lang="en-US" sz="1800" b="1" kern="1200" dirty="0">
                          <a:solidFill>
                            <a:schemeClr val="tx1"/>
                          </a:solidFill>
                          <a:latin typeface="+mn-lt"/>
                          <a:ea typeface="+mn-ea"/>
                          <a:cs typeface="+mn-cs"/>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2841">
                <a:tc>
                  <a:txBody>
                    <a:bodyPr/>
                    <a:lstStyle/>
                    <a:p>
                      <a:pPr marL="0" algn="ctr" defTabSz="914400" rtl="0" eaLnBrk="1" latinLnBrk="0" hangingPunct="1"/>
                      <a:r>
                        <a:rPr lang="en-US" sz="1800" b="1" kern="1200" dirty="0">
                          <a:solidFill>
                            <a:schemeClr val="tx1"/>
                          </a:solidFill>
                          <a:latin typeface="+mn-lt"/>
                          <a:ea typeface="+mn-ea"/>
                          <a:cs typeface="+mn-cs"/>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2841">
                <a:tc>
                  <a:txBody>
                    <a:bodyPr/>
                    <a:lstStyle/>
                    <a:p>
                      <a:pPr marL="0" algn="ctr" defTabSz="914400" rtl="0" eaLnBrk="1" latinLnBrk="0" hangingPunct="1"/>
                      <a:r>
                        <a:rPr lang="en-US" sz="1800" b="1" kern="1200" dirty="0">
                          <a:solidFill>
                            <a:schemeClr val="tx1"/>
                          </a:solidFill>
                          <a:latin typeface="+mn-lt"/>
                          <a:ea typeface="+mn-ea"/>
                          <a:cs typeface="+mn-cs"/>
                        </a:rPr>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22841">
                <a:tc>
                  <a:txBody>
                    <a:bodyPr/>
                    <a:lstStyle/>
                    <a:p>
                      <a:pPr marL="0" algn="ctr" defTabSz="914400" rtl="0" eaLnBrk="1" latinLnBrk="0" hangingPunct="1"/>
                      <a:r>
                        <a:rPr lang="en-US" sz="1800" b="1" kern="1200" dirty="0">
                          <a:solidFill>
                            <a:schemeClr val="tx1"/>
                          </a:solidFill>
                          <a:latin typeface="+mn-lt"/>
                          <a:ea typeface="+mn-ea"/>
                          <a:cs typeface="+mn-cs"/>
                        </a:rPr>
                        <a:t>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4957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Deadlock?</a:t>
            </a:r>
          </a:p>
        </p:txBody>
      </p:sp>
      <p:sp>
        <p:nvSpPr>
          <p:cNvPr id="5" name="Content Placeholder 4">
            <a:extLst>
              <a:ext uri="{FF2B5EF4-FFF2-40B4-BE49-F238E27FC236}">
                <a16:creationId xmlns:a16="http://schemas.microsoft.com/office/drawing/2014/main" id="{85DED5AA-77F0-866A-BAFE-930B31601508}"/>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6E44687A-C23C-3ADF-E26B-B0DDBB66BE32}"/>
              </a:ext>
            </a:extLst>
          </p:cNvPr>
          <p:cNvPicPr>
            <a:picLocks noChangeAspect="1"/>
          </p:cNvPicPr>
          <p:nvPr/>
        </p:nvPicPr>
        <p:blipFill>
          <a:blip r:embed="rId2"/>
          <a:stretch>
            <a:fillRect/>
          </a:stretch>
        </p:blipFill>
        <p:spPr>
          <a:xfrm>
            <a:off x="693886" y="952932"/>
            <a:ext cx="6944870" cy="5411587"/>
          </a:xfrm>
          <a:prstGeom prst="rect">
            <a:avLst/>
          </a:prstGeom>
        </p:spPr>
      </p:pic>
    </p:spTree>
    <p:extLst>
      <p:ext uri="{BB962C8B-B14F-4D97-AF65-F5344CB8AC3E}">
        <p14:creationId xmlns:p14="http://schemas.microsoft.com/office/powerpoint/2010/main" val="2005837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sz="3200" dirty="0"/>
              <a:t>Banker’s Algorithm Example</a:t>
            </a:r>
            <a:endParaRPr lang="en-US" dirty="0"/>
          </a:p>
        </p:txBody>
      </p:sp>
      <p:sp>
        <p:nvSpPr>
          <p:cNvPr id="3" name="Content Placeholder 2"/>
          <p:cNvSpPr>
            <a:spLocks noGrp="1"/>
          </p:cNvSpPr>
          <p:nvPr>
            <p:ph idx="1"/>
          </p:nvPr>
        </p:nvSpPr>
        <p:spPr/>
        <p:txBody>
          <a:bodyPr/>
          <a:lstStyle/>
          <a:p>
            <a:r>
              <a:rPr lang="en-US" b="1" dirty="0"/>
              <a:t>For P2:</a:t>
            </a:r>
          </a:p>
          <a:p>
            <a:pPr marL="0" indent="0">
              <a:buNone/>
            </a:pPr>
            <a:r>
              <a:rPr lang="en-US" dirty="0"/>
              <a:t>        	if (</a:t>
            </a:r>
            <a:r>
              <a:rPr lang="en-US" b="1" dirty="0"/>
              <a:t>P2 Need &lt; Avail </a:t>
            </a:r>
            <a:r>
              <a:rPr lang="en-US" dirty="0"/>
              <a:t>) =&gt; FALSE</a:t>
            </a:r>
          </a:p>
          <a:p>
            <a:pPr marL="0" indent="0">
              <a:buNone/>
            </a:pPr>
            <a:r>
              <a:rPr lang="en-US" dirty="0"/>
              <a:t>	//then Check for next process.</a:t>
            </a:r>
          </a:p>
          <a:p>
            <a:r>
              <a:rPr lang="en-US" b="1" dirty="0"/>
              <a:t>For P3:</a:t>
            </a:r>
          </a:p>
          <a:p>
            <a:pPr marL="0" indent="0">
              <a:buNone/>
            </a:pPr>
            <a:r>
              <a:rPr lang="en-US" dirty="0"/>
              <a:t>        	if (</a:t>
            </a:r>
            <a:r>
              <a:rPr lang="en-US" b="1" dirty="0"/>
              <a:t>P3 Need &lt; Avail</a:t>
            </a:r>
            <a:r>
              <a:rPr lang="en-US" dirty="0"/>
              <a:t> ) =&gt; FALSE</a:t>
            </a:r>
          </a:p>
          <a:p>
            <a:pPr marL="0" indent="0">
              <a:buNone/>
            </a:pPr>
            <a:r>
              <a:rPr lang="en-US" dirty="0"/>
              <a:t>	//then Check for next process.</a:t>
            </a:r>
          </a:p>
          <a:p>
            <a:r>
              <a:rPr lang="en-US" b="1" dirty="0"/>
              <a:t>For P4:</a:t>
            </a:r>
          </a:p>
          <a:p>
            <a:pPr marL="0" indent="0">
              <a:buNone/>
            </a:pPr>
            <a:r>
              <a:rPr lang="en-US" dirty="0"/>
              <a:t>        	if (</a:t>
            </a:r>
            <a:r>
              <a:rPr lang="en-US" b="1" dirty="0"/>
              <a:t>P4 Need &lt; Avail </a:t>
            </a:r>
            <a:r>
              <a:rPr lang="en-US" dirty="0"/>
              <a:t>) =&gt; TRUE</a:t>
            </a:r>
          </a:p>
          <a:p>
            <a:pPr marL="0" indent="0">
              <a:buNone/>
            </a:pPr>
            <a:r>
              <a:rPr lang="en-US" dirty="0"/>
              <a:t>	then calculate</a:t>
            </a:r>
          </a:p>
          <a:p>
            <a:pPr marL="0" indent="0">
              <a:buNone/>
            </a:pPr>
            <a:r>
              <a:rPr lang="en-US" dirty="0"/>
              <a:t>	Avail= Avail + Allocated [P4]</a:t>
            </a:r>
          </a:p>
          <a:p>
            <a:pPr marL="0" indent="0">
              <a:buNone/>
            </a:pPr>
            <a:r>
              <a:rPr lang="en-US" dirty="0"/>
              <a:t>		 = {2,1,1,2} + {2,3,5,4}</a:t>
            </a:r>
          </a:p>
          <a:p>
            <a:pPr marL="0" indent="0">
              <a:buNone/>
            </a:pPr>
            <a:r>
              <a:rPr lang="en-US" dirty="0"/>
              <a:t>	Avail	 = {4,4,6,6} </a:t>
            </a:r>
          </a:p>
          <a:p>
            <a:pPr marL="0" indent="0">
              <a:buNone/>
            </a:pPr>
            <a:endParaRPr lang="fr-FR" dirty="0"/>
          </a:p>
          <a:p>
            <a:pPr marL="0" indent="0">
              <a:buNone/>
            </a:pPr>
            <a:endParaRPr lang="fr-FR" dirty="0"/>
          </a:p>
          <a:p>
            <a:pPr marL="0" indent="0">
              <a:buNone/>
            </a:pPr>
            <a:endParaRPr lang="en-US" dirty="0"/>
          </a:p>
          <a:p>
            <a:endParaRPr lang="en-US" dirty="0"/>
          </a:p>
        </p:txBody>
      </p:sp>
      <p:graphicFrame>
        <p:nvGraphicFramePr>
          <p:cNvPr id="7" name="Table 6">
            <a:extLst>
              <a:ext uri="{FF2B5EF4-FFF2-40B4-BE49-F238E27FC236}">
                <a16:creationId xmlns:a16="http://schemas.microsoft.com/office/drawing/2014/main" id="{686188FE-7996-FA82-5270-A56F02C164DD}"/>
              </a:ext>
            </a:extLst>
          </p:cNvPr>
          <p:cNvGraphicFramePr>
            <a:graphicFrameLocks noGrp="1"/>
          </p:cNvGraphicFramePr>
          <p:nvPr/>
        </p:nvGraphicFramePr>
        <p:xfrm>
          <a:off x="8266772" y="1164446"/>
          <a:ext cx="3191826" cy="249428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479742">
                  <a:extLst>
                    <a:ext uri="{9D8B030D-6E8A-4147-A177-3AD203B41FA5}">
                      <a16:colId xmlns:a16="http://schemas.microsoft.com/office/drawing/2014/main" val="20001"/>
                    </a:ext>
                  </a:extLst>
                </a:gridCol>
                <a:gridCol w="479742">
                  <a:extLst>
                    <a:ext uri="{9D8B030D-6E8A-4147-A177-3AD203B41FA5}">
                      <a16:colId xmlns:a16="http://schemas.microsoft.com/office/drawing/2014/main" val="20002"/>
                    </a:ext>
                  </a:extLst>
                </a:gridCol>
                <a:gridCol w="479742">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70840">
                <a:tc>
                  <a:txBody>
                    <a:bodyPr/>
                    <a:lstStyle/>
                    <a:p>
                      <a:pPr algn="ctr"/>
                      <a:r>
                        <a:rPr lang="en-US" b="1" dirty="0"/>
                        <a:t>NEED MATRIX</a:t>
                      </a:r>
                    </a:p>
                  </a:txBody>
                  <a:tcPr/>
                </a:tc>
                <a:tc>
                  <a:txBody>
                    <a:bodyPr/>
                    <a:lstStyle/>
                    <a:p>
                      <a:pPr algn="ctr"/>
                      <a:r>
                        <a:rPr lang="en-US" b="1" dirty="0"/>
                        <a:t>R1</a:t>
                      </a:r>
                    </a:p>
                  </a:txBody>
                  <a:tcPr/>
                </a:tc>
                <a:tc>
                  <a:txBody>
                    <a:bodyPr/>
                    <a:lstStyle/>
                    <a:p>
                      <a:pPr algn="ctr"/>
                      <a:r>
                        <a:rPr lang="en-US" b="1" dirty="0"/>
                        <a:t>R2</a:t>
                      </a:r>
                    </a:p>
                  </a:txBody>
                  <a:tcPr/>
                </a:tc>
                <a:tc>
                  <a:txBody>
                    <a:bodyPr/>
                    <a:lstStyle/>
                    <a:p>
                      <a:pPr algn="ctr"/>
                      <a:r>
                        <a:rPr lang="en-US" b="1" dirty="0"/>
                        <a:t>R3</a:t>
                      </a:r>
                    </a:p>
                  </a:txBody>
                  <a:tcPr/>
                </a:tc>
                <a:tc>
                  <a:txBody>
                    <a:bodyPr/>
                    <a:lstStyle/>
                    <a:p>
                      <a:pPr algn="ctr"/>
                      <a:r>
                        <a:rPr lang="en-US" b="1" dirty="0"/>
                        <a:t>R4</a:t>
                      </a:r>
                    </a:p>
                  </a:txBody>
                  <a:tcPr/>
                </a:tc>
                <a:extLst>
                  <a:ext uri="{0D108BD9-81ED-4DB2-BD59-A6C34878D82A}">
                    <a16:rowId xmlns:a16="http://schemas.microsoft.com/office/drawing/2014/main" val="10000"/>
                  </a:ext>
                </a:extLst>
              </a:tr>
              <a:tr h="370840">
                <a:tc>
                  <a:txBody>
                    <a:bodyPr/>
                    <a:lstStyle/>
                    <a:p>
                      <a:pPr algn="ctr"/>
                      <a:r>
                        <a:rPr lang="en-US" b="1" strike="sngStrike" dirty="0"/>
                        <a:t>P1</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algn="ctr"/>
                      <a:r>
                        <a:rPr lang="en-US" b="1" dirty="0"/>
                        <a:t>P2</a:t>
                      </a:r>
                    </a:p>
                  </a:txBody>
                  <a:tcPr/>
                </a:tc>
                <a:tc>
                  <a:txBody>
                    <a:bodyPr/>
                    <a:lstStyle/>
                    <a:p>
                      <a:pPr algn="ctr"/>
                      <a:r>
                        <a:rPr lang="en-US" dirty="0"/>
                        <a:t>0</a:t>
                      </a:r>
                    </a:p>
                  </a:txBody>
                  <a:tcPr/>
                </a:tc>
                <a:tc>
                  <a:txBody>
                    <a:bodyPr/>
                    <a:lstStyle/>
                    <a:p>
                      <a:pPr algn="ctr"/>
                      <a:r>
                        <a:rPr lang="en-US" dirty="0"/>
                        <a:t>7</a:t>
                      </a:r>
                    </a:p>
                  </a:txBody>
                  <a:tcPr/>
                </a:tc>
                <a:tc>
                  <a:txBody>
                    <a:bodyPr/>
                    <a:lstStyle/>
                    <a:p>
                      <a:pPr algn="ctr"/>
                      <a:r>
                        <a:rPr lang="en-US" dirty="0"/>
                        <a:t>5</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pPr algn="ctr"/>
                      <a:r>
                        <a:rPr lang="en-US" b="1" dirty="0"/>
                        <a:t>P3</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10003"/>
                  </a:ext>
                </a:extLst>
              </a:tr>
              <a:tr h="370840">
                <a:tc>
                  <a:txBody>
                    <a:bodyPr/>
                    <a:lstStyle/>
                    <a:p>
                      <a:pPr algn="ctr"/>
                      <a:r>
                        <a:rPr lang="en-US" b="1" dirty="0"/>
                        <a:t>P4</a:t>
                      </a:r>
                    </a:p>
                  </a:txBody>
                  <a:tcPr/>
                </a:tc>
                <a:tc>
                  <a:txBody>
                    <a:bodyPr/>
                    <a:lstStyle/>
                    <a:p>
                      <a:pPr algn="ctr"/>
                      <a:r>
                        <a:rPr lang="en-US" dirty="0"/>
                        <a:t>2</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4"/>
                  </a:ext>
                </a:extLst>
              </a:tr>
              <a:tr h="370840">
                <a:tc>
                  <a:txBody>
                    <a:bodyPr/>
                    <a:lstStyle/>
                    <a:p>
                      <a:pPr algn="ctr"/>
                      <a:r>
                        <a:rPr lang="en-US" b="1" dirty="0"/>
                        <a:t>P5</a:t>
                      </a:r>
                    </a:p>
                  </a:txBody>
                  <a:tcPr/>
                </a:tc>
                <a:tc>
                  <a:txBody>
                    <a:bodyPr/>
                    <a:lstStyle/>
                    <a:p>
                      <a:pPr algn="ctr"/>
                      <a:r>
                        <a:rPr lang="en-US" dirty="0"/>
                        <a:t>0</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E5085C84-A263-44C8-E8B1-E843C4A7149E}"/>
              </a:ext>
            </a:extLst>
          </p:cNvPr>
          <p:cNvSpPr txBox="1"/>
          <p:nvPr/>
        </p:nvSpPr>
        <p:spPr>
          <a:xfrm>
            <a:off x="5235955" y="2733819"/>
            <a:ext cx="3191825" cy="584775"/>
          </a:xfrm>
          <a:prstGeom prst="rect">
            <a:avLst/>
          </a:prstGeom>
          <a:noFill/>
        </p:spPr>
        <p:txBody>
          <a:bodyPr wrap="square" rtlCol="0">
            <a:spAutoFit/>
          </a:bodyPr>
          <a:lstStyle/>
          <a:p>
            <a:r>
              <a:rPr lang="en-US" sz="3200" b="1" dirty="0">
                <a:solidFill>
                  <a:schemeClr val="accent6"/>
                </a:solidFill>
              </a:rPr>
              <a:t>Avail	 = {2,1,1,2}</a:t>
            </a:r>
          </a:p>
        </p:txBody>
      </p:sp>
    </p:spTree>
    <p:extLst>
      <p:ext uri="{BB962C8B-B14F-4D97-AF65-F5344CB8AC3E}">
        <p14:creationId xmlns:p14="http://schemas.microsoft.com/office/powerpoint/2010/main" val="3351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sz="3200" dirty="0"/>
              <a:t>Banker’s Algorithm Example</a:t>
            </a:r>
            <a:endParaRPr lang="en-US" dirty="0"/>
          </a:p>
        </p:txBody>
      </p:sp>
      <p:sp>
        <p:nvSpPr>
          <p:cNvPr id="3" name="Content Placeholder 2"/>
          <p:cNvSpPr>
            <a:spLocks noGrp="1"/>
          </p:cNvSpPr>
          <p:nvPr>
            <p:ph idx="1"/>
          </p:nvPr>
        </p:nvSpPr>
        <p:spPr/>
        <p:txBody>
          <a:bodyPr/>
          <a:lstStyle/>
          <a:p>
            <a:r>
              <a:rPr lang="fr-FR" b="1" dirty="0"/>
              <a:t>For P5:</a:t>
            </a:r>
          </a:p>
          <a:p>
            <a:pPr marL="0" indent="0">
              <a:buNone/>
            </a:pPr>
            <a:r>
              <a:rPr lang="fr-FR" dirty="0"/>
              <a:t>        	if (</a:t>
            </a:r>
            <a:r>
              <a:rPr lang="fr-FR" b="1" dirty="0"/>
              <a:t>P5 Need &lt; </a:t>
            </a:r>
            <a:r>
              <a:rPr lang="fr-FR" b="1" dirty="0" err="1"/>
              <a:t>Avail</a:t>
            </a:r>
            <a:r>
              <a:rPr lang="fr-FR" b="1" dirty="0"/>
              <a:t> </a:t>
            </a:r>
            <a:r>
              <a:rPr lang="fr-FR" dirty="0"/>
              <a:t>) =&gt; TRUE</a:t>
            </a:r>
          </a:p>
          <a:p>
            <a:pPr marL="0" indent="0">
              <a:buNone/>
            </a:pPr>
            <a:r>
              <a:rPr lang="fr-FR" dirty="0"/>
              <a:t>	</a:t>
            </a:r>
            <a:r>
              <a:rPr lang="fr-FR" dirty="0" err="1"/>
              <a:t>then</a:t>
            </a:r>
            <a:r>
              <a:rPr lang="fr-FR" dirty="0"/>
              <a:t> </a:t>
            </a:r>
            <a:r>
              <a:rPr lang="fr-FR" dirty="0" err="1"/>
              <a:t>calculate</a:t>
            </a:r>
            <a:endParaRPr lang="fr-FR" dirty="0"/>
          </a:p>
          <a:p>
            <a:pPr marL="0" indent="0">
              <a:buNone/>
            </a:pPr>
            <a:r>
              <a:rPr lang="fr-FR" dirty="0"/>
              <a:t>	</a:t>
            </a:r>
            <a:r>
              <a:rPr lang="fr-FR" dirty="0" err="1"/>
              <a:t>Avail</a:t>
            </a:r>
            <a:r>
              <a:rPr lang="fr-FR" dirty="0"/>
              <a:t>= </a:t>
            </a:r>
            <a:r>
              <a:rPr lang="fr-FR" dirty="0" err="1"/>
              <a:t>Avail</a:t>
            </a:r>
            <a:r>
              <a:rPr lang="fr-FR" dirty="0"/>
              <a:t> + </a:t>
            </a:r>
            <a:r>
              <a:rPr lang="fr-FR" dirty="0" err="1"/>
              <a:t>Allocated</a:t>
            </a:r>
            <a:r>
              <a:rPr lang="fr-FR" dirty="0"/>
              <a:t> [P5]</a:t>
            </a:r>
          </a:p>
          <a:p>
            <a:pPr marL="0" indent="0">
              <a:buNone/>
            </a:pPr>
            <a:r>
              <a:rPr lang="fr-FR" dirty="0"/>
              <a:t>		 = {4,4,6,6} + {0,3,3,2}</a:t>
            </a:r>
          </a:p>
          <a:p>
            <a:pPr marL="0" indent="0">
              <a:buNone/>
            </a:pPr>
            <a:r>
              <a:rPr lang="fr-FR" dirty="0"/>
              <a:t>	</a:t>
            </a:r>
            <a:r>
              <a:rPr lang="fr-FR" dirty="0" err="1"/>
              <a:t>Avail</a:t>
            </a:r>
            <a:r>
              <a:rPr lang="fr-FR" dirty="0"/>
              <a:t>	 = {4,7,9,8} </a:t>
            </a:r>
          </a:p>
          <a:p>
            <a:pPr marL="0" indent="0">
              <a:buNone/>
            </a:pPr>
            <a:endParaRPr lang="fr-FR" dirty="0"/>
          </a:p>
          <a:p>
            <a:pPr marL="0" indent="0">
              <a:buNone/>
            </a:pPr>
            <a:endParaRPr lang="fr-FR" dirty="0"/>
          </a:p>
          <a:p>
            <a:pPr marL="0" indent="0">
              <a:buNone/>
            </a:pPr>
            <a:endParaRPr lang="en-US" dirty="0"/>
          </a:p>
          <a:p>
            <a:endParaRPr lang="en-US" dirty="0"/>
          </a:p>
        </p:txBody>
      </p:sp>
      <p:graphicFrame>
        <p:nvGraphicFramePr>
          <p:cNvPr id="7" name="Table 6">
            <a:extLst>
              <a:ext uri="{FF2B5EF4-FFF2-40B4-BE49-F238E27FC236}">
                <a16:creationId xmlns:a16="http://schemas.microsoft.com/office/drawing/2014/main" id="{686188FE-7996-FA82-5270-A56F02C164DD}"/>
              </a:ext>
            </a:extLst>
          </p:cNvPr>
          <p:cNvGraphicFramePr>
            <a:graphicFrameLocks noGrp="1"/>
          </p:cNvGraphicFramePr>
          <p:nvPr/>
        </p:nvGraphicFramePr>
        <p:xfrm>
          <a:off x="8294908" y="1009153"/>
          <a:ext cx="3191826" cy="249428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479742">
                  <a:extLst>
                    <a:ext uri="{9D8B030D-6E8A-4147-A177-3AD203B41FA5}">
                      <a16:colId xmlns:a16="http://schemas.microsoft.com/office/drawing/2014/main" val="20001"/>
                    </a:ext>
                  </a:extLst>
                </a:gridCol>
                <a:gridCol w="479742">
                  <a:extLst>
                    <a:ext uri="{9D8B030D-6E8A-4147-A177-3AD203B41FA5}">
                      <a16:colId xmlns:a16="http://schemas.microsoft.com/office/drawing/2014/main" val="20002"/>
                    </a:ext>
                  </a:extLst>
                </a:gridCol>
                <a:gridCol w="479742">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70840">
                <a:tc>
                  <a:txBody>
                    <a:bodyPr/>
                    <a:lstStyle/>
                    <a:p>
                      <a:pPr algn="ctr"/>
                      <a:r>
                        <a:rPr lang="en-US" b="1" dirty="0"/>
                        <a:t>NEED MATRIX</a:t>
                      </a:r>
                    </a:p>
                  </a:txBody>
                  <a:tcPr/>
                </a:tc>
                <a:tc>
                  <a:txBody>
                    <a:bodyPr/>
                    <a:lstStyle/>
                    <a:p>
                      <a:pPr algn="ctr"/>
                      <a:r>
                        <a:rPr lang="en-US" b="1" dirty="0"/>
                        <a:t>R1</a:t>
                      </a:r>
                    </a:p>
                  </a:txBody>
                  <a:tcPr/>
                </a:tc>
                <a:tc>
                  <a:txBody>
                    <a:bodyPr/>
                    <a:lstStyle/>
                    <a:p>
                      <a:pPr algn="ctr"/>
                      <a:r>
                        <a:rPr lang="en-US" b="1" dirty="0"/>
                        <a:t>R2</a:t>
                      </a:r>
                    </a:p>
                  </a:txBody>
                  <a:tcPr/>
                </a:tc>
                <a:tc>
                  <a:txBody>
                    <a:bodyPr/>
                    <a:lstStyle/>
                    <a:p>
                      <a:pPr algn="ctr"/>
                      <a:r>
                        <a:rPr lang="en-US" b="1" dirty="0"/>
                        <a:t>R3</a:t>
                      </a:r>
                    </a:p>
                  </a:txBody>
                  <a:tcPr/>
                </a:tc>
                <a:tc>
                  <a:txBody>
                    <a:bodyPr/>
                    <a:lstStyle/>
                    <a:p>
                      <a:pPr algn="ctr"/>
                      <a:r>
                        <a:rPr lang="en-US" b="1" dirty="0"/>
                        <a:t>R4</a:t>
                      </a:r>
                    </a:p>
                  </a:txBody>
                  <a:tcPr/>
                </a:tc>
                <a:extLst>
                  <a:ext uri="{0D108BD9-81ED-4DB2-BD59-A6C34878D82A}">
                    <a16:rowId xmlns:a16="http://schemas.microsoft.com/office/drawing/2014/main" val="10000"/>
                  </a:ext>
                </a:extLst>
              </a:tr>
              <a:tr h="370840">
                <a:tc>
                  <a:txBody>
                    <a:bodyPr/>
                    <a:lstStyle/>
                    <a:p>
                      <a:pPr algn="ctr"/>
                      <a:r>
                        <a:rPr lang="en-US" b="1" strike="sngStrike" dirty="0"/>
                        <a:t>P1</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algn="ctr"/>
                      <a:r>
                        <a:rPr lang="en-US" b="1" dirty="0"/>
                        <a:t>P2</a:t>
                      </a:r>
                    </a:p>
                  </a:txBody>
                  <a:tcPr/>
                </a:tc>
                <a:tc>
                  <a:txBody>
                    <a:bodyPr/>
                    <a:lstStyle/>
                    <a:p>
                      <a:pPr algn="ctr"/>
                      <a:r>
                        <a:rPr lang="en-US" dirty="0"/>
                        <a:t>0</a:t>
                      </a:r>
                    </a:p>
                  </a:txBody>
                  <a:tcPr/>
                </a:tc>
                <a:tc>
                  <a:txBody>
                    <a:bodyPr/>
                    <a:lstStyle/>
                    <a:p>
                      <a:pPr algn="ctr"/>
                      <a:r>
                        <a:rPr lang="en-US" dirty="0"/>
                        <a:t>7</a:t>
                      </a:r>
                    </a:p>
                  </a:txBody>
                  <a:tcPr/>
                </a:tc>
                <a:tc>
                  <a:txBody>
                    <a:bodyPr/>
                    <a:lstStyle/>
                    <a:p>
                      <a:pPr algn="ctr"/>
                      <a:r>
                        <a:rPr lang="en-US" dirty="0"/>
                        <a:t>5</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pPr algn="ctr"/>
                      <a:r>
                        <a:rPr lang="en-US" b="1" dirty="0"/>
                        <a:t>P3</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10003"/>
                  </a:ext>
                </a:extLst>
              </a:tr>
              <a:tr h="370840">
                <a:tc>
                  <a:txBody>
                    <a:bodyPr/>
                    <a:lstStyle/>
                    <a:p>
                      <a:pPr algn="ctr"/>
                      <a:r>
                        <a:rPr lang="en-US" b="1" strike="sngStrike" dirty="0"/>
                        <a:t>P4</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extLst>
                  <a:ext uri="{0D108BD9-81ED-4DB2-BD59-A6C34878D82A}">
                    <a16:rowId xmlns:a16="http://schemas.microsoft.com/office/drawing/2014/main" val="10004"/>
                  </a:ext>
                </a:extLst>
              </a:tr>
              <a:tr h="370840">
                <a:tc>
                  <a:txBody>
                    <a:bodyPr/>
                    <a:lstStyle/>
                    <a:p>
                      <a:pPr algn="ctr"/>
                      <a:r>
                        <a:rPr lang="en-US" b="1" dirty="0"/>
                        <a:t>P5</a:t>
                      </a:r>
                    </a:p>
                  </a:txBody>
                  <a:tcPr/>
                </a:tc>
                <a:tc>
                  <a:txBody>
                    <a:bodyPr/>
                    <a:lstStyle/>
                    <a:p>
                      <a:pPr algn="ctr"/>
                      <a:r>
                        <a:rPr lang="en-US" dirty="0"/>
                        <a:t>0</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E5085C84-A263-44C8-E8B1-E843C4A7149E}"/>
              </a:ext>
            </a:extLst>
          </p:cNvPr>
          <p:cNvSpPr txBox="1"/>
          <p:nvPr/>
        </p:nvSpPr>
        <p:spPr>
          <a:xfrm>
            <a:off x="4996805" y="2256293"/>
            <a:ext cx="3191825" cy="584775"/>
          </a:xfrm>
          <a:prstGeom prst="rect">
            <a:avLst/>
          </a:prstGeom>
          <a:noFill/>
        </p:spPr>
        <p:txBody>
          <a:bodyPr wrap="square" rtlCol="0">
            <a:spAutoFit/>
          </a:bodyPr>
          <a:lstStyle/>
          <a:p>
            <a:r>
              <a:rPr lang="en-US" sz="3200" b="1" dirty="0">
                <a:solidFill>
                  <a:schemeClr val="accent6"/>
                </a:solidFill>
              </a:rPr>
              <a:t>Avail	 = {4,4,6,6} </a:t>
            </a:r>
          </a:p>
        </p:txBody>
      </p:sp>
    </p:spTree>
    <p:extLst>
      <p:ext uri="{BB962C8B-B14F-4D97-AF65-F5344CB8AC3E}">
        <p14:creationId xmlns:p14="http://schemas.microsoft.com/office/powerpoint/2010/main" val="413167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sz="3200" dirty="0"/>
              <a:t>Banker’s Algorithm Example</a:t>
            </a:r>
            <a:endParaRPr lang="en-US" dirty="0"/>
          </a:p>
        </p:txBody>
      </p:sp>
      <p:sp>
        <p:nvSpPr>
          <p:cNvPr id="3" name="Content Placeholder 2"/>
          <p:cNvSpPr>
            <a:spLocks noGrp="1"/>
          </p:cNvSpPr>
          <p:nvPr>
            <p:ph idx="1"/>
          </p:nvPr>
        </p:nvSpPr>
        <p:spPr/>
        <p:txBody>
          <a:bodyPr/>
          <a:lstStyle/>
          <a:p>
            <a:r>
              <a:rPr lang="en-US" b="1" dirty="0"/>
              <a:t>Check only process P2 to P3.</a:t>
            </a:r>
          </a:p>
          <a:p>
            <a:r>
              <a:rPr lang="en-US" b="1" dirty="0"/>
              <a:t>For P2:</a:t>
            </a:r>
          </a:p>
          <a:p>
            <a:pPr marL="0" indent="0">
              <a:buNone/>
            </a:pPr>
            <a:r>
              <a:rPr lang="en-US" dirty="0"/>
              <a:t>        	if (</a:t>
            </a:r>
            <a:r>
              <a:rPr lang="en-US" b="1" dirty="0"/>
              <a:t>P2 Need &lt; Avail </a:t>
            </a:r>
            <a:r>
              <a:rPr lang="en-US" dirty="0"/>
              <a:t>) =&gt; TRUE</a:t>
            </a:r>
          </a:p>
          <a:p>
            <a:pPr marL="0" indent="0">
              <a:buNone/>
            </a:pPr>
            <a:r>
              <a:rPr lang="en-US" dirty="0"/>
              <a:t>	then calculate</a:t>
            </a:r>
          </a:p>
          <a:p>
            <a:pPr marL="0" indent="0">
              <a:buNone/>
            </a:pPr>
            <a:r>
              <a:rPr lang="en-US" dirty="0"/>
              <a:t>	Avail= Avail + Allocated [P2]</a:t>
            </a:r>
          </a:p>
          <a:p>
            <a:pPr marL="0" indent="0">
              <a:buNone/>
            </a:pPr>
            <a:r>
              <a:rPr lang="en-US" dirty="0"/>
              <a:t>		 = {4,7,9,8} + {2,0,0,0}</a:t>
            </a:r>
          </a:p>
          <a:p>
            <a:pPr marL="0" indent="0">
              <a:buNone/>
            </a:pPr>
            <a:r>
              <a:rPr lang="en-US" dirty="0"/>
              <a:t>	Avail	 = {6,7,9,8} </a:t>
            </a:r>
            <a:endParaRPr lang="fr-FR" dirty="0"/>
          </a:p>
          <a:p>
            <a:pPr marL="0" indent="0">
              <a:buNone/>
            </a:pPr>
            <a:endParaRPr lang="fr-FR" dirty="0"/>
          </a:p>
          <a:p>
            <a:pPr marL="0" indent="0">
              <a:buNone/>
            </a:pPr>
            <a:endParaRPr lang="fr-FR" dirty="0"/>
          </a:p>
          <a:p>
            <a:pPr marL="0" indent="0">
              <a:buNone/>
            </a:pPr>
            <a:endParaRPr lang="en-US" dirty="0"/>
          </a:p>
          <a:p>
            <a:endParaRPr lang="en-US" dirty="0"/>
          </a:p>
        </p:txBody>
      </p:sp>
      <p:graphicFrame>
        <p:nvGraphicFramePr>
          <p:cNvPr id="7" name="Table 6">
            <a:extLst>
              <a:ext uri="{FF2B5EF4-FFF2-40B4-BE49-F238E27FC236}">
                <a16:creationId xmlns:a16="http://schemas.microsoft.com/office/drawing/2014/main" id="{686188FE-7996-FA82-5270-A56F02C164DD}"/>
              </a:ext>
            </a:extLst>
          </p:cNvPr>
          <p:cNvGraphicFramePr>
            <a:graphicFrameLocks noGrp="1"/>
          </p:cNvGraphicFramePr>
          <p:nvPr/>
        </p:nvGraphicFramePr>
        <p:xfrm>
          <a:off x="7979530" y="1164446"/>
          <a:ext cx="3191826" cy="249428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479742">
                  <a:extLst>
                    <a:ext uri="{9D8B030D-6E8A-4147-A177-3AD203B41FA5}">
                      <a16:colId xmlns:a16="http://schemas.microsoft.com/office/drawing/2014/main" val="20001"/>
                    </a:ext>
                  </a:extLst>
                </a:gridCol>
                <a:gridCol w="479742">
                  <a:extLst>
                    <a:ext uri="{9D8B030D-6E8A-4147-A177-3AD203B41FA5}">
                      <a16:colId xmlns:a16="http://schemas.microsoft.com/office/drawing/2014/main" val="20002"/>
                    </a:ext>
                  </a:extLst>
                </a:gridCol>
                <a:gridCol w="479742">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70840">
                <a:tc>
                  <a:txBody>
                    <a:bodyPr/>
                    <a:lstStyle/>
                    <a:p>
                      <a:pPr algn="ctr"/>
                      <a:r>
                        <a:rPr lang="en-US" b="1" dirty="0"/>
                        <a:t>NEED MATRIX</a:t>
                      </a:r>
                    </a:p>
                  </a:txBody>
                  <a:tcPr/>
                </a:tc>
                <a:tc>
                  <a:txBody>
                    <a:bodyPr/>
                    <a:lstStyle/>
                    <a:p>
                      <a:pPr algn="ctr"/>
                      <a:r>
                        <a:rPr lang="en-US" b="1" dirty="0"/>
                        <a:t>R1</a:t>
                      </a:r>
                    </a:p>
                  </a:txBody>
                  <a:tcPr/>
                </a:tc>
                <a:tc>
                  <a:txBody>
                    <a:bodyPr/>
                    <a:lstStyle/>
                    <a:p>
                      <a:pPr algn="ctr"/>
                      <a:r>
                        <a:rPr lang="en-US" b="1" dirty="0"/>
                        <a:t>R2</a:t>
                      </a:r>
                    </a:p>
                  </a:txBody>
                  <a:tcPr/>
                </a:tc>
                <a:tc>
                  <a:txBody>
                    <a:bodyPr/>
                    <a:lstStyle/>
                    <a:p>
                      <a:pPr algn="ctr"/>
                      <a:r>
                        <a:rPr lang="en-US" b="1" dirty="0"/>
                        <a:t>R3</a:t>
                      </a:r>
                    </a:p>
                  </a:txBody>
                  <a:tcPr/>
                </a:tc>
                <a:tc>
                  <a:txBody>
                    <a:bodyPr/>
                    <a:lstStyle/>
                    <a:p>
                      <a:pPr algn="ctr"/>
                      <a:r>
                        <a:rPr lang="en-US" b="1" dirty="0"/>
                        <a:t>R4</a:t>
                      </a:r>
                    </a:p>
                  </a:txBody>
                  <a:tcPr/>
                </a:tc>
                <a:extLst>
                  <a:ext uri="{0D108BD9-81ED-4DB2-BD59-A6C34878D82A}">
                    <a16:rowId xmlns:a16="http://schemas.microsoft.com/office/drawing/2014/main" val="10000"/>
                  </a:ext>
                </a:extLst>
              </a:tr>
              <a:tr h="370840">
                <a:tc>
                  <a:txBody>
                    <a:bodyPr/>
                    <a:lstStyle/>
                    <a:p>
                      <a:pPr algn="ctr"/>
                      <a:r>
                        <a:rPr lang="en-US" b="1" strike="sngStrike" dirty="0"/>
                        <a:t>P1</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algn="ctr"/>
                      <a:r>
                        <a:rPr lang="en-US" b="1" dirty="0"/>
                        <a:t>P2</a:t>
                      </a:r>
                    </a:p>
                  </a:txBody>
                  <a:tcPr/>
                </a:tc>
                <a:tc>
                  <a:txBody>
                    <a:bodyPr/>
                    <a:lstStyle/>
                    <a:p>
                      <a:pPr algn="ctr"/>
                      <a:r>
                        <a:rPr lang="en-US" dirty="0"/>
                        <a:t>0</a:t>
                      </a:r>
                    </a:p>
                  </a:txBody>
                  <a:tcPr/>
                </a:tc>
                <a:tc>
                  <a:txBody>
                    <a:bodyPr/>
                    <a:lstStyle/>
                    <a:p>
                      <a:pPr algn="ctr"/>
                      <a:r>
                        <a:rPr lang="en-US" dirty="0"/>
                        <a:t>7</a:t>
                      </a:r>
                    </a:p>
                  </a:txBody>
                  <a:tcPr/>
                </a:tc>
                <a:tc>
                  <a:txBody>
                    <a:bodyPr/>
                    <a:lstStyle/>
                    <a:p>
                      <a:pPr algn="ctr"/>
                      <a:r>
                        <a:rPr lang="en-US" dirty="0"/>
                        <a:t>5</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pPr algn="ctr"/>
                      <a:r>
                        <a:rPr lang="en-US" b="1" dirty="0"/>
                        <a:t>P3</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10003"/>
                  </a:ext>
                </a:extLst>
              </a:tr>
              <a:tr h="370840">
                <a:tc>
                  <a:txBody>
                    <a:bodyPr/>
                    <a:lstStyle/>
                    <a:p>
                      <a:pPr algn="ctr"/>
                      <a:r>
                        <a:rPr lang="en-US" b="1" strike="sngStrike" dirty="0"/>
                        <a:t>P4</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extLst>
                  <a:ext uri="{0D108BD9-81ED-4DB2-BD59-A6C34878D82A}">
                    <a16:rowId xmlns:a16="http://schemas.microsoft.com/office/drawing/2014/main" val="10004"/>
                  </a:ext>
                </a:extLst>
              </a:tr>
              <a:tr h="370840">
                <a:tc>
                  <a:txBody>
                    <a:bodyPr/>
                    <a:lstStyle/>
                    <a:p>
                      <a:pPr algn="ctr"/>
                      <a:r>
                        <a:rPr lang="en-US" b="1" strike="sngStrike" dirty="0"/>
                        <a:t>P5</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E5085C84-A263-44C8-E8B1-E843C4A7149E}"/>
              </a:ext>
            </a:extLst>
          </p:cNvPr>
          <p:cNvSpPr txBox="1"/>
          <p:nvPr/>
        </p:nvSpPr>
        <p:spPr>
          <a:xfrm>
            <a:off x="4787705" y="863444"/>
            <a:ext cx="3191825" cy="584775"/>
          </a:xfrm>
          <a:prstGeom prst="rect">
            <a:avLst/>
          </a:prstGeom>
          <a:noFill/>
        </p:spPr>
        <p:txBody>
          <a:bodyPr wrap="square" rtlCol="0">
            <a:spAutoFit/>
          </a:bodyPr>
          <a:lstStyle/>
          <a:p>
            <a:r>
              <a:rPr lang="en-US" sz="3200" b="1" dirty="0">
                <a:solidFill>
                  <a:schemeClr val="accent6"/>
                </a:solidFill>
              </a:rPr>
              <a:t>Avail	 = {4,7,9,8} </a:t>
            </a:r>
          </a:p>
        </p:txBody>
      </p:sp>
    </p:spTree>
    <p:extLst>
      <p:ext uri="{BB962C8B-B14F-4D97-AF65-F5344CB8AC3E}">
        <p14:creationId xmlns:p14="http://schemas.microsoft.com/office/powerpoint/2010/main" val="163507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sz="3200" dirty="0"/>
              <a:t>Banker’s Algorithm Example</a:t>
            </a:r>
            <a:endParaRPr lang="en-US" dirty="0"/>
          </a:p>
        </p:txBody>
      </p:sp>
      <p:sp>
        <p:nvSpPr>
          <p:cNvPr id="3" name="Content Placeholder 2"/>
          <p:cNvSpPr>
            <a:spLocks noGrp="1"/>
          </p:cNvSpPr>
          <p:nvPr>
            <p:ph idx="1"/>
          </p:nvPr>
        </p:nvSpPr>
        <p:spPr/>
        <p:txBody>
          <a:bodyPr/>
          <a:lstStyle/>
          <a:p>
            <a:r>
              <a:rPr lang="en-US" b="1" dirty="0"/>
              <a:t>For P3:</a:t>
            </a:r>
          </a:p>
          <a:p>
            <a:pPr marL="0" indent="0">
              <a:buNone/>
            </a:pPr>
            <a:r>
              <a:rPr lang="en-US" dirty="0"/>
              <a:t>        	if (</a:t>
            </a:r>
            <a:r>
              <a:rPr lang="en-US" b="1" dirty="0"/>
              <a:t>P3 Need &lt; Avail </a:t>
            </a:r>
            <a:r>
              <a:rPr lang="en-US" dirty="0"/>
              <a:t>) =&gt; TRUE</a:t>
            </a:r>
          </a:p>
          <a:p>
            <a:pPr marL="0" indent="0">
              <a:buNone/>
            </a:pPr>
            <a:r>
              <a:rPr lang="en-US" dirty="0"/>
              <a:t>	then calculate</a:t>
            </a:r>
          </a:p>
          <a:p>
            <a:pPr marL="0" indent="0">
              <a:buNone/>
            </a:pPr>
            <a:r>
              <a:rPr lang="en-US" dirty="0"/>
              <a:t>	Avail= Avail + Allocated [P3]</a:t>
            </a:r>
          </a:p>
          <a:p>
            <a:pPr marL="0" indent="0">
              <a:buNone/>
            </a:pPr>
            <a:r>
              <a:rPr lang="en-US" dirty="0"/>
              <a:t>		 = {6,7,9,8} + {0,0,3,4}</a:t>
            </a:r>
          </a:p>
          <a:p>
            <a:pPr marL="0" indent="0">
              <a:buNone/>
            </a:pPr>
            <a:r>
              <a:rPr lang="en-US" dirty="0"/>
              <a:t>	</a:t>
            </a:r>
            <a:r>
              <a:rPr lang="en-US" b="1" dirty="0"/>
              <a:t>Avail	 = {6,7,12,12} </a:t>
            </a:r>
          </a:p>
          <a:p>
            <a:pPr marL="0" indent="0">
              <a:buNone/>
            </a:pPr>
            <a:endParaRPr lang="en-US" b="1" dirty="0"/>
          </a:p>
          <a:p>
            <a:pPr marL="0" indent="0">
              <a:buNone/>
            </a:pPr>
            <a:endParaRPr lang="fr-FR" b="1" dirty="0"/>
          </a:p>
          <a:p>
            <a:pPr marL="0" indent="0">
              <a:buNone/>
            </a:pPr>
            <a:endParaRPr lang="fr-FR" dirty="0"/>
          </a:p>
          <a:p>
            <a:pPr marL="0" indent="0">
              <a:buNone/>
            </a:pPr>
            <a:endParaRPr lang="fr-FR" dirty="0"/>
          </a:p>
          <a:p>
            <a:pPr marL="0" indent="0">
              <a:buNone/>
            </a:pPr>
            <a:endParaRPr lang="en-US" dirty="0"/>
          </a:p>
          <a:p>
            <a:endParaRPr lang="en-US" dirty="0"/>
          </a:p>
        </p:txBody>
      </p:sp>
      <p:graphicFrame>
        <p:nvGraphicFramePr>
          <p:cNvPr id="7" name="Table 6">
            <a:extLst>
              <a:ext uri="{FF2B5EF4-FFF2-40B4-BE49-F238E27FC236}">
                <a16:creationId xmlns:a16="http://schemas.microsoft.com/office/drawing/2014/main" id="{686188FE-7996-FA82-5270-A56F02C164DD}"/>
              </a:ext>
            </a:extLst>
          </p:cNvPr>
          <p:cNvGraphicFramePr>
            <a:graphicFrameLocks noGrp="1"/>
          </p:cNvGraphicFramePr>
          <p:nvPr/>
        </p:nvGraphicFramePr>
        <p:xfrm>
          <a:off x="8460930" y="965874"/>
          <a:ext cx="3191826" cy="249428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479742">
                  <a:extLst>
                    <a:ext uri="{9D8B030D-6E8A-4147-A177-3AD203B41FA5}">
                      <a16:colId xmlns:a16="http://schemas.microsoft.com/office/drawing/2014/main" val="20001"/>
                    </a:ext>
                  </a:extLst>
                </a:gridCol>
                <a:gridCol w="479742">
                  <a:extLst>
                    <a:ext uri="{9D8B030D-6E8A-4147-A177-3AD203B41FA5}">
                      <a16:colId xmlns:a16="http://schemas.microsoft.com/office/drawing/2014/main" val="20002"/>
                    </a:ext>
                  </a:extLst>
                </a:gridCol>
                <a:gridCol w="479742">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70840">
                <a:tc>
                  <a:txBody>
                    <a:bodyPr/>
                    <a:lstStyle/>
                    <a:p>
                      <a:pPr algn="ctr"/>
                      <a:r>
                        <a:rPr lang="en-US" b="1" dirty="0"/>
                        <a:t>NEED MATRIX</a:t>
                      </a:r>
                    </a:p>
                  </a:txBody>
                  <a:tcPr/>
                </a:tc>
                <a:tc>
                  <a:txBody>
                    <a:bodyPr/>
                    <a:lstStyle/>
                    <a:p>
                      <a:pPr algn="ctr"/>
                      <a:r>
                        <a:rPr lang="en-US" b="1" dirty="0"/>
                        <a:t>R1</a:t>
                      </a:r>
                    </a:p>
                  </a:txBody>
                  <a:tcPr/>
                </a:tc>
                <a:tc>
                  <a:txBody>
                    <a:bodyPr/>
                    <a:lstStyle/>
                    <a:p>
                      <a:pPr algn="ctr"/>
                      <a:r>
                        <a:rPr lang="en-US" b="1" dirty="0"/>
                        <a:t>R2</a:t>
                      </a:r>
                    </a:p>
                  </a:txBody>
                  <a:tcPr/>
                </a:tc>
                <a:tc>
                  <a:txBody>
                    <a:bodyPr/>
                    <a:lstStyle/>
                    <a:p>
                      <a:pPr algn="ctr"/>
                      <a:r>
                        <a:rPr lang="en-US" b="1" dirty="0"/>
                        <a:t>R3</a:t>
                      </a:r>
                    </a:p>
                  </a:txBody>
                  <a:tcPr/>
                </a:tc>
                <a:tc>
                  <a:txBody>
                    <a:bodyPr/>
                    <a:lstStyle/>
                    <a:p>
                      <a:pPr algn="ctr"/>
                      <a:r>
                        <a:rPr lang="en-US" b="1" dirty="0"/>
                        <a:t>R4</a:t>
                      </a:r>
                    </a:p>
                  </a:txBody>
                  <a:tcPr/>
                </a:tc>
                <a:extLst>
                  <a:ext uri="{0D108BD9-81ED-4DB2-BD59-A6C34878D82A}">
                    <a16:rowId xmlns:a16="http://schemas.microsoft.com/office/drawing/2014/main" val="10000"/>
                  </a:ext>
                </a:extLst>
              </a:tr>
              <a:tr h="370840">
                <a:tc>
                  <a:txBody>
                    <a:bodyPr/>
                    <a:lstStyle/>
                    <a:p>
                      <a:pPr algn="ctr"/>
                      <a:r>
                        <a:rPr lang="en-US" b="1" strike="sngStrike" dirty="0"/>
                        <a:t>P1</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algn="ctr"/>
                      <a:r>
                        <a:rPr lang="en-US" b="1" strike="sngStrike" dirty="0"/>
                        <a:t>P2</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extLst>
                  <a:ext uri="{0D108BD9-81ED-4DB2-BD59-A6C34878D82A}">
                    <a16:rowId xmlns:a16="http://schemas.microsoft.com/office/drawing/2014/main" val="10002"/>
                  </a:ext>
                </a:extLst>
              </a:tr>
              <a:tr h="370840">
                <a:tc>
                  <a:txBody>
                    <a:bodyPr/>
                    <a:lstStyle/>
                    <a:p>
                      <a:pPr algn="ctr"/>
                      <a:r>
                        <a:rPr lang="en-US" b="1" dirty="0"/>
                        <a:t>P3</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10003"/>
                  </a:ext>
                </a:extLst>
              </a:tr>
              <a:tr h="370840">
                <a:tc>
                  <a:txBody>
                    <a:bodyPr/>
                    <a:lstStyle/>
                    <a:p>
                      <a:pPr algn="ctr"/>
                      <a:r>
                        <a:rPr lang="en-US" b="1" strike="sngStrike" dirty="0"/>
                        <a:t>P4</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extLst>
                  <a:ext uri="{0D108BD9-81ED-4DB2-BD59-A6C34878D82A}">
                    <a16:rowId xmlns:a16="http://schemas.microsoft.com/office/drawing/2014/main" val="10004"/>
                  </a:ext>
                </a:extLst>
              </a:tr>
              <a:tr h="370840">
                <a:tc>
                  <a:txBody>
                    <a:bodyPr/>
                    <a:lstStyle/>
                    <a:p>
                      <a:pPr algn="ctr"/>
                      <a:r>
                        <a:rPr lang="en-US" b="1" strike="sngStrike" dirty="0"/>
                        <a:t>P5</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E5085C84-A263-44C8-E8B1-E843C4A7149E}"/>
              </a:ext>
            </a:extLst>
          </p:cNvPr>
          <p:cNvSpPr txBox="1"/>
          <p:nvPr/>
        </p:nvSpPr>
        <p:spPr>
          <a:xfrm>
            <a:off x="5269105" y="784317"/>
            <a:ext cx="3191825" cy="584775"/>
          </a:xfrm>
          <a:prstGeom prst="rect">
            <a:avLst/>
          </a:prstGeom>
          <a:noFill/>
        </p:spPr>
        <p:txBody>
          <a:bodyPr wrap="square" rtlCol="0">
            <a:spAutoFit/>
          </a:bodyPr>
          <a:lstStyle/>
          <a:p>
            <a:r>
              <a:rPr lang="en-US" sz="3200" b="1" dirty="0">
                <a:solidFill>
                  <a:schemeClr val="accent6"/>
                </a:solidFill>
              </a:rPr>
              <a:t>Avail	 = {6,7,9,8} </a:t>
            </a:r>
          </a:p>
        </p:txBody>
      </p:sp>
      <p:sp>
        <p:nvSpPr>
          <p:cNvPr id="6" name="TextBox 5">
            <a:extLst>
              <a:ext uri="{FF2B5EF4-FFF2-40B4-BE49-F238E27FC236}">
                <a16:creationId xmlns:a16="http://schemas.microsoft.com/office/drawing/2014/main" id="{E9ACA529-78A0-6397-6A9B-D8612C04D4BD}"/>
              </a:ext>
            </a:extLst>
          </p:cNvPr>
          <p:cNvSpPr txBox="1"/>
          <p:nvPr/>
        </p:nvSpPr>
        <p:spPr>
          <a:xfrm>
            <a:off x="0" y="4974523"/>
            <a:ext cx="7028214" cy="1384995"/>
          </a:xfrm>
          <a:prstGeom prst="rect">
            <a:avLst/>
          </a:prstGeom>
          <a:noFill/>
        </p:spPr>
        <p:txBody>
          <a:bodyPr wrap="square" rtlCol="0">
            <a:spAutoFit/>
          </a:bodyPr>
          <a:lstStyle/>
          <a:p>
            <a:r>
              <a:rPr lang="en-US" sz="2800" b="1" i="1" dirty="0"/>
              <a:t>Therefore</a:t>
            </a:r>
            <a:r>
              <a:rPr lang="en-US" sz="2800" b="1" dirty="0"/>
              <a:t>, </a:t>
            </a:r>
            <a:r>
              <a:rPr lang="en-US" sz="2800" b="1" dirty="0">
                <a:solidFill>
                  <a:schemeClr val="accent6"/>
                </a:solidFill>
              </a:rPr>
              <a:t>Safe Sequence = P1, P4, P5, P2 , P3</a:t>
            </a:r>
            <a:br>
              <a:rPr lang="en-US" sz="2800" b="1" dirty="0"/>
            </a:br>
            <a:br>
              <a:rPr lang="en-US" sz="2800" b="1" dirty="0"/>
            </a:br>
            <a:r>
              <a:rPr lang="en-US" sz="2800" b="1" dirty="0"/>
              <a:t>Therefore, the System is in </a:t>
            </a:r>
            <a:r>
              <a:rPr lang="en-US" sz="2800" b="1" dirty="0">
                <a:solidFill>
                  <a:schemeClr val="accent6"/>
                </a:solidFill>
              </a:rPr>
              <a:t>the Safe State.</a:t>
            </a:r>
          </a:p>
        </p:txBody>
      </p:sp>
      <p:graphicFrame>
        <p:nvGraphicFramePr>
          <p:cNvPr id="8" name="Table 7">
            <a:extLst>
              <a:ext uri="{FF2B5EF4-FFF2-40B4-BE49-F238E27FC236}">
                <a16:creationId xmlns:a16="http://schemas.microsoft.com/office/drawing/2014/main" id="{A0CAD78E-C60D-93B0-81E9-B95074BFF051}"/>
              </a:ext>
            </a:extLst>
          </p:cNvPr>
          <p:cNvGraphicFramePr>
            <a:graphicFrameLocks noGrp="1"/>
          </p:cNvGraphicFramePr>
          <p:nvPr/>
        </p:nvGraphicFramePr>
        <p:xfrm>
          <a:off x="6865017" y="3727383"/>
          <a:ext cx="3191826" cy="249428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479742">
                  <a:extLst>
                    <a:ext uri="{9D8B030D-6E8A-4147-A177-3AD203B41FA5}">
                      <a16:colId xmlns:a16="http://schemas.microsoft.com/office/drawing/2014/main" val="20001"/>
                    </a:ext>
                  </a:extLst>
                </a:gridCol>
                <a:gridCol w="479742">
                  <a:extLst>
                    <a:ext uri="{9D8B030D-6E8A-4147-A177-3AD203B41FA5}">
                      <a16:colId xmlns:a16="http://schemas.microsoft.com/office/drawing/2014/main" val="20002"/>
                    </a:ext>
                  </a:extLst>
                </a:gridCol>
                <a:gridCol w="479742">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70840">
                <a:tc>
                  <a:txBody>
                    <a:bodyPr/>
                    <a:lstStyle/>
                    <a:p>
                      <a:pPr algn="ctr"/>
                      <a:r>
                        <a:rPr lang="en-US" b="1" dirty="0"/>
                        <a:t>NEED MATRIX</a:t>
                      </a:r>
                    </a:p>
                  </a:txBody>
                  <a:tcPr/>
                </a:tc>
                <a:tc>
                  <a:txBody>
                    <a:bodyPr/>
                    <a:lstStyle/>
                    <a:p>
                      <a:pPr algn="ctr"/>
                      <a:r>
                        <a:rPr lang="en-US" b="1" dirty="0"/>
                        <a:t>R1</a:t>
                      </a:r>
                    </a:p>
                  </a:txBody>
                  <a:tcPr/>
                </a:tc>
                <a:tc>
                  <a:txBody>
                    <a:bodyPr/>
                    <a:lstStyle/>
                    <a:p>
                      <a:pPr algn="ctr"/>
                      <a:r>
                        <a:rPr lang="en-US" b="1" dirty="0"/>
                        <a:t>R2</a:t>
                      </a:r>
                    </a:p>
                  </a:txBody>
                  <a:tcPr/>
                </a:tc>
                <a:tc>
                  <a:txBody>
                    <a:bodyPr/>
                    <a:lstStyle/>
                    <a:p>
                      <a:pPr algn="ctr"/>
                      <a:r>
                        <a:rPr lang="en-US" b="1" dirty="0"/>
                        <a:t>R3</a:t>
                      </a:r>
                    </a:p>
                  </a:txBody>
                  <a:tcPr/>
                </a:tc>
                <a:tc>
                  <a:txBody>
                    <a:bodyPr/>
                    <a:lstStyle/>
                    <a:p>
                      <a:pPr algn="ctr"/>
                      <a:r>
                        <a:rPr lang="en-US" b="1" dirty="0"/>
                        <a:t>R4</a:t>
                      </a:r>
                    </a:p>
                  </a:txBody>
                  <a:tcPr/>
                </a:tc>
                <a:extLst>
                  <a:ext uri="{0D108BD9-81ED-4DB2-BD59-A6C34878D82A}">
                    <a16:rowId xmlns:a16="http://schemas.microsoft.com/office/drawing/2014/main" val="10000"/>
                  </a:ext>
                </a:extLst>
              </a:tr>
              <a:tr h="370840">
                <a:tc>
                  <a:txBody>
                    <a:bodyPr/>
                    <a:lstStyle/>
                    <a:p>
                      <a:pPr algn="ctr"/>
                      <a:r>
                        <a:rPr lang="en-US" b="1" strike="sngStrike" dirty="0"/>
                        <a:t>P1</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algn="ctr"/>
                      <a:r>
                        <a:rPr lang="en-US" b="1" strike="sngStrike" dirty="0"/>
                        <a:t>P2</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extLst>
                  <a:ext uri="{0D108BD9-81ED-4DB2-BD59-A6C34878D82A}">
                    <a16:rowId xmlns:a16="http://schemas.microsoft.com/office/drawing/2014/main" val="10002"/>
                  </a:ext>
                </a:extLst>
              </a:tr>
              <a:tr h="370840">
                <a:tc>
                  <a:txBody>
                    <a:bodyPr/>
                    <a:lstStyle/>
                    <a:p>
                      <a:pPr algn="ctr"/>
                      <a:r>
                        <a:rPr lang="en-US" b="1" strike="sngStrike" dirty="0"/>
                        <a:t>P3</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extLst>
                  <a:ext uri="{0D108BD9-81ED-4DB2-BD59-A6C34878D82A}">
                    <a16:rowId xmlns:a16="http://schemas.microsoft.com/office/drawing/2014/main" val="10003"/>
                  </a:ext>
                </a:extLst>
              </a:tr>
              <a:tr h="370840">
                <a:tc>
                  <a:txBody>
                    <a:bodyPr/>
                    <a:lstStyle/>
                    <a:p>
                      <a:pPr algn="ctr"/>
                      <a:r>
                        <a:rPr lang="en-US" b="1" strike="sngStrike" dirty="0"/>
                        <a:t>P4</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extLst>
                  <a:ext uri="{0D108BD9-81ED-4DB2-BD59-A6C34878D82A}">
                    <a16:rowId xmlns:a16="http://schemas.microsoft.com/office/drawing/2014/main" val="10004"/>
                  </a:ext>
                </a:extLst>
              </a:tr>
              <a:tr h="370840">
                <a:tc>
                  <a:txBody>
                    <a:bodyPr/>
                    <a:lstStyle/>
                    <a:p>
                      <a:pPr algn="ctr"/>
                      <a:r>
                        <a:rPr lang="en-US" b="1" strike="sngStrike" dirty="0"/>
                        <a:t>P5</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tc>
                  <a:txBody>
                    <a:bodyPr/>
                    <a:lstStyle/>
                    <a:p>
                      <a:pPr algn="ctr"/>
                      <a:r>
                        <a:rPr lang="en-US" strike="sngStrike" dirty="0"/>
                        <a:t>0</a:t>
                      </a:r>
                    </a:p>
                  </a:txBody>
                  <a:tcP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3618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 prevention</a:t>
            </a:r>
          </a:p>
        </p:txBody>
      </p:sp>
      <p:sp>
        <p:nvSpPr>
          <p:cNvPr id="5" name="Text Placeholder 4"/>
          <p:cNvSpPr>
            <a:spLocks noGrp="1"/>
          </p:cNvSpPr>
          <p:nvPr>
            <p:ph type="body" idx="1"/>
          </p:nvPr>
        </p:nvSpPr>
        <p:spPr/>
        <p:txBody>
          <a:bodyPr/>
          <a:lstStyle/>
          <a:p>
            <a:r>
              <a:rPr lang="en-US" dirty="0"/>
              <a:t>Section - 6</a:t>
            </a:r>
          </a:p>
          <a:p>
            <a:endParaRPr lang="en-US" dirty="0"/>
          </a:p>
        </p:txBody>
      </p:sp>
    </p:spTree>
    <p:extLst>
      <p:ext uri="{BB962C8B-B14F-4D97-AF65-F5344CB8AC3E}">
        <p14:creationId xmlns:p14="http://schemas.microsoft.com/office/powerpoint/2010/main" val="2461260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Deadlock prevention</a:t>
            </a:r>
            <a:endParaRPr lang="en-US" dirty="0"/>
          </a:p>
        </p:txBody>
      </p:sp>
      <p:sp>
        <p:nvSpPr>
          <p:cNvPr id="3" name="Content Placeholder 2"/>
          <p:cNvSpPr>
            <a:spLocks noGrp="1"/>
          </p:cNvSpPr>
          <p:nvPr>
            <p:ph idx="1"/>
          </p:nvPr>
        </p:nvSpPr>
        <p:spPr/>
        <p:txBody>
          <a:bodyPr/>
          <a:lstStyle/>
          <a:p>
            <a:r>
              <a:rPr lang="en-US" dirty="0"/>
              <a:t>Deadlock can be prevented by </a:t>
            </a:r>
            <a:r>
              <a:rPr lang="en-US" b="1" dirty="0">
                <a:solidFill>
                  <a:schemeClr val="accent6"/>
                </a:solidFill>
              </a:rPr>
              <a:t>attacking the one of the four conditions </a:t>
            </a:r>
            <a:r>
              <a:rPr lang="en-US" dirty="0"/>
              <a:t>that leads to deadlock.</a:t>
            </a:r>
          </a:p>
          <a:p>
            <a:pPr marL="914400" lvl="1" indent="-457200">
              <a:buFont typeface="+mj-lt"/>
              <a:buAutoNum type="arabicPeriod"/>
            </a:pPr>
            <a:r>
              <a:rPr lang="en-US" dirty="0"/>
              <a:t>Attacking the </a:t>
            </a:r>
            <a:r>
              <a:rPr lang="en-US" b="1" dirty="0">
                <a:solidFill>
                  <a:schemeClr val="tx2"/>
                </a:solidFill>
              </a:rPr>
              <a:t>Mutual Exclusion Condition</a:t>
            </a:r>
          </a:p>
          <a:p>
            <a:pPr lvl="2"/>
            <a:r>
              <a:rPr lang="en-US" dirty="0"/>
              <a:t>No deadlock </a:t>
            </a:r>
            <a:r>
              <a:rPr lang="en-US" b="1" dirty="0">
                <a:solidFill>
                  <a:schemeClr val="accent6"/>
                </a:solidFill>
              </a:rPr>
              <a:t>if each resource can be assigned to more than one process</a:t>
            </a:r>
            <a:r>
              <a:rPr lang="en-US" dirty="0"/>
              <a:t>.</a:t>
            </a:r>
          </a:p>
          <a:p>
            <a:pPr lvl="2"/>
            <a:r>
              <a:rPr lang="en-US" dirty="0"/>
              <a:t>We </a:t>
            </a:r>
            <a:r>
              <a:rPr lang="en-US" b="1" dirty="0">
                <a:solidFill>
                  <a:schemeClr val="accent6"/>
                </a:solidFill>
              </a:rPr>
              <a:t>can not assign some resources to more than one process at a time </a:t>
            </a:r>
            <a:r>
              <a:rPr lang="en-US" dirty="0"/>
              <a:t>such as </a:t>
            </a:r>
            <a:r>
              <a:rPr lang="en-US" b="1" dirty="0">
                <a:solidFill>
                  <a:schemeClr val="accent6"/>
                </a:solidFill>
              </a:rPr>
              <a:t>CD-Recorder, Printer </a:t>
            </a:r>
            <a:r>
              <a:rPr lang="en-US" dirty="0" err="1"/>
              <a:t>etc</a:t>
            </a:r>
            <a:r>
              <a:rPr lang="en-US" dirty="0"/>
              <a:t>…</a:t>
            </a:r>
          </a:p>
          <a:p>
            <a:pPr lvl="2"/>
            <a:r>
              <a:rPr lang="en-US" dirty="0"/>
              <a:t>So this solution is </a:t>
            </a:r>
            <a:r>
              <a:rPr lang="en-US" b="1" dirty="0">
                <a:solidFill>
                  <a:schemeClr val="accent6"/>
                </a:solidFill>
              </a:rPr>
              <a:t>not feasible</a:t>
            </a:r>
            <a:r>
              <a:rPr lang="en-US" dirty="0"/>
              <a:t>.</a:t>
            </a:r>
          </a:p>
          <a:p>
            <a:pPr lvl="2"/>
            <a:r>
              <a:rPr lang="en-US" dirty="0"/>
              <a:t>Hence, the OS can’t avoid mutual exclusion.</a:t>
            </a:r>
          </a:p>
          <a:p>
            <a:pPr lvl="2"/>
            <a:r>
              <a:rPr lang="en-US" dirty="0"/>
              <a:t>For example, a printer cannot be simultaneously shared by several processes.</a:t>
            </a:r>
          </a:p>
          <a:p>
            <a:pPr lvl="2"/>
            <a:r>
              <a:rPr lang="en-US" dirty="0"/>
              <a:t>A good example of a sharable resource is Read-only files because if several processes attempt to open a read-only file at the same time, then they can be granted simultaneous access to the file.</a:t>
            </a:r>
          </a:p>
          <a:p>
            <a:pPr lvl="2"/>
            <a:r>
              <a:rPr lang="en-US" dirty="0"/>
              <a:t>Let’s take a practical example to understand this issue. Jack and Jones share a bowl of soup. Both of them want to drink the soup from the same bowl and use a single spoon simultaneously, which is not feasible</a:t>
            </a:r>
          </a:p>
        </p:txBody>
      </p:sp>
    </p:spTree>
    <p:extLst>
      <p:ext uri="{BB962C8B-B14F-4D97-AF65-F5344CB8AC3E}">
        <p14:creationId xmlns:p14="http://schemas.microsoft.com/office/powerpoint/2010/main" val="352704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Deadlock prevention</a:t>
            </a:r>
            <a:endParaRPr lang="en-US" dirty="0"/>
          </a:p>
        </p:txBody>
      </p:sp>
      <p:sp>
        <p:nvSpPr>
          <p:cNvPr id="3" name="Content Placeholder 2"/>
          <p:cNvSpPr>
            <a:spLocks noGrp="1"/>
          </p:cNvSpPr>
          <p:nvPr>
            <p:ph idx="1"/>
          </p:nvPr>
        </p:nvSpPr>
        <p:spPr/>
        <p:txBody>
          <a:bodyPr/>
          <a:lstStyle/>
          <a:p>
            <a:r>
              <a:rPr lang="en-US" dirty="0"/>
              <a:t>Deadlock can be prevented by </a:t>
            </a:r>
            <a:r>
              <a:rPr lang="en-US" b="1" dirty="0">
                <a:solidFill>
                  <a:schemeClr val="accent6"/>
                </a:solidFill>
              </a:rPr>
              <a:t>attacking the one of the four conditions </a:t>
            </a:r>
            <a:r>
              <a:rPr lang="en-US" dirty="0"/>
              <a:t>that leads to deadlock.</a:t>
            </a:r>
          </a:p>
          <a:p>
            <a:pPr marL="914400" lvl="1" indent="-457200">
              <a:buFont typeface="+mj-lt"/>
              <a:buAutoNum type="arabicPeriod" startAt="2"/>
            </a:pPr>
            <a:r>
              <a:rPr lang="en-US" dirty="0"/>
              <a:t>Attacking the </a:t>
            </a:r>
            <a:r>
              <a:rPr lang="en-US" b="1" dirty="0">
                <a:solidFill>
                  <a:schemeClr val="tx2"/>
                </a:solidFill>
              </a:rPr>
              <a:t>Hold and Wait Condition</a:t>
            </a:r>
          </a:p>
          <a:p>
            <a:pPr lvl="2"/>
            <a:r>
              <a:rPr lang="en-US" dirty="0"/>
              <a:t>Require processes to </a:t>
            </a:r>
            <a:r>
              <a:rPr lang="en-US" b="1" dirty="0">
                <a:solidFill>
                  <a:schemeClr val="accent6"/>
                </a:solidFill>
              </a:rPr>
              <a:t>request all their resources before starting execution</a:t>
            </a:r>
            <a:r>
              <a:rPr lang="en-US" dirty="0"/>
              <a:t>.</a:t>
            </a:r>
          </a:p>
          <a:p>
            <a:pPr lvl="2"/>
            <a:r>
              <a:rPr lang="en-US" dirty="0"/>
              <a:t>A process is </a:t>
            </a:r>
            <a:r>
              <a:rPr lang="en-US" b="1" dirty="0">
                <a:solidFill>
                  <a:schemeClr val="accent6"/>
                </a:solidFill>
              </a:rPr>
              <a:t>allowed to run if all resources it needed is available</a:t>
            </a:r>
            <a:r>
              <a:rPr lang="en-US" dirty="0"/>
              <a:t>. Otherwise nothing will be allocated and it will just wait.</a:t>
            </a:r>
          </a:p>
          <a:p>
            <a:pPr lvl="2"/>
            <a:r>
              <a:rPr lang="en-US" dirty="0"/>
              <a:t>Problem with this strategy is that a </a:t>
            </a:r>
            <a:r>
              <a:rPr lang="en-US" b="1" dirty="0">
                <a:solidFill>
                  <a:schemeClr val="accent6"/>
                </a:solidFill>
              </a:rPr>
              <a:t>process may not know required resources at start of run</a:t>
            </a:r>
            <a:r>
              <a:rPr lang="en-US" dirty="0"/>
              <a:t>.</a:t>
            </a:r>
          </a:p>
          <a:p>
            <a:pPr lvl="2"/>
            <a:r>
              <a:rPr lang="en-US" dirty="0"/>
              <a:t>Before starting the execution, the process does not know how many resources would be required to complete it. In addition to that</a:t>
            </a:r>
          </a:p>
          <a:p>
            <a:pPr lvl="2"/>
            <a:r>
              <a:rPr lang="en-US" dirty="0"/>
              <a:t>Resource will </a:t>
            </a:r>
            <a:r>
              <a:rPr lang="en-US" b="1" dirty="0">
                <a:solidFill>
                  <a:schemeClr val="accent6"/>
                </a:solidFill>
              </a:rPr>
              <a:t>not be used optimally</a:t>
            </a:r>
            <a:r>
              <a:rPr lang="en-US" dirty="0"/>
              <a:t>.</a:t>
            </a:r>
          </a:p>
          <a:p>
            <a:pPr lvl="2"/>
            <a:r>
              <a:rPr lang="en-US" dirty="0"/>
              <a:t>Example: Preparation of documents with MS Office in the computer and printing of the documents.</a:t>
            </a:r>
          </a:p>
        </p:txBody>
      </p:sp>
    </p:spTree>
    <p:extLst>
      <p:ext uri="{BB962C8B-B14F-4D97-AF65-F5344CB8AC3E}">
        <p14:creationId xmlns:p14="http://schemas.microsoft.com/office/powerpoint/2010/main" val="13258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Deadlock prevention</a:t>
            </a:r>
            <a:endParaRPr lang="en-US" dirty="0"/>
          </a:p>
        </p:txBody>
      </p:sp>
      <p:sp>
        <p:nvSpPr>
          <p:cNvPr id="3" name="Content Placeholder 2"/>
          <p:cNvSpPr>
            <a:spLocks noGrp="1"/>
          </p:cNvSpPr>
          <p:nvPr>
            <p:ph idx="1"/>
          </p:nvPr>
        </p:nvSpPr>
        <p:spPr/>
        <p:txBody>
          <a:bodyPr/>
          <a:lstStyle/>
          <a:p>
            <a:r>
              <a:rPr lang="en-US" dirty="0"/>
              <a:t>Deadlock can be prevented by </a:t>
            </a:r>
            <a:r>
              <a:rPr lang="en-US" b="1" dirty="0">
                <a:solidFill>
                  <a:schemeClr val="accent6"/>
                </a:solidFill>
              </a:rPr>
              <a:t>attacking the one of the four conditions </a:t>
            </a:r>
            <a:r>
              <a:rPr lang="en-US" dirty="0"/>
              <a:t>that leads to deadlock.</a:t>
            </a:r>
          </a:p>
          <a:p>
            <a:pPr marL="914400" lvl="1" indent="-457200">
              <a:buFont typeface="+mj-lt"/>
              <a:buAutoNum type="arabicPeriod" startAt="3"/>
            </a:pPr>
            <a:r>
              <a:rPr lang="en-US" dirty="0"/>
              <a:t>Attacking the </a:t>
            </a:r>
            <a:r>
              <a:rPr lang="en-US" b="1" dirty="0">
                <a:solidFill>
                  <a:schemeClr val="tx2"/>
                </a:solidFill>
              </a:rPr>
              <a:t>No Preemption Condition</a:t>
            </a:r>
          </a:p>
          <a:p>
            <a:pPr lvl="2"/>
            <a:r>
              <a:rPr lang="en-US" dirty="0"/>
              <a:t>When a process P0 request some resource R which is held by another process P1 then resource R is </a:t>
            </a:r>
            <a:r>
              <a:rPr lang="en-US" b="1" dirty="0">
                <a:solidFill>
                  <a:schemeClr val="accent6"/>
                </a:solidFill>
              </a:rPr>
              <a:t>forcibly taken away from the process P1 and allocated to P0</a:t>
            </a:r>
            <a:r>
              <a:rPr lang="en-US" dirty="0"/>
              <a:t>. </a:t>
            </a:r>
          </a:p>
          <a:p>
            <a:pPr lvl="2"/>
            <a:r>
              <a:rPr lang="en-US" dirty="0"/>
              <a:t>It means the CPU can’t take acquired resources from any process forcefully even though that process is in a waiting state. </a:t>
            </a:r>
          </a:p>
          <a:p>
            <a:pPr lvl="2"/>
            <a:r>
              <a:rPr lang="en-US" dirty="0"/>
              <a:t>If we can remove the no preemption and forcefully take resources from a waiting process, we can avoid the deadlock. This is an implementable logic to avoid deadlock.</a:t>
            </a:r>
          </a:p>
          <a:p>
            <a:pPr lvl="2"/>
            <a:r>
              <a:rPr lang="en-US" dirty="0"/>
              <a:t>Consider a process holds the printer, halfway through its job; taking the printer away from this process without having any ill effect is not possible.</a:t>
            </a:r>
          </a:p>
          <a:p>
            <a:pPr lvl="2"/>
            <a:endParaRPr lang="en-US" dirty="0"/>
          </a:p>
        </p:txBody>
      </p:sp>
    </p:spTree>
    <p:extLst>
      <p:ext uri="{BB962C8B-B14F-4D97-AF65-F5344CB8AC3E}">
        <p14:creationId xmlns:p14="http://schemas.microsoft.com/office/powerpoint/2010/main" val="241105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Deadlock prevention</a:t>
            </a:r>
            <a:endParaRPr lang="en-US" dirty="0"/>
          </a:p>
        </p:txBody>
      </p:sp>
      <p:sp>
        <p:nvSpPr>
          <p:cNvPr id="3" name="Content Placeholder 2"/>
          <p:cNvSpPr>
            <a:spLocks noGrp="1"/>
          </p:cNvSpPr>
          <p:nvPr>
            <p:ph idx="1"/>
          </p:nvPr>
        </p:nvSpPr>
        <p:spPr>
          <a:xfrm>
            <a:off x="131180" y="863444"/>
            <a:ext cx="11929641" cy="5804056"/>
          </a:xfrm>
        </p:spPr>
        <p:txBody>
          <a:bodyPr/>
          <a:lstStyle/>
          <a:p>
            <a:r>
              <a:rPr lang="en-US" sz="2300" dirty="0"/>
              <a:t>Deadlock can be prevented by </a:t>
            </a:r>
            <a:r>
              <a:rPr lang="en-US" sz="2300" b="1" dirty="0">
                <a:solidFill>
                  <a:schemeClr val="accent6"/>
                </a:solidFill>
              </a:rPr>
              <a:t>attacking the one of the four conditions </a:t>
            </a:r>
            <a:r>
              <a:rPr lang="en-US" sz="2300" dirty="0"/>
              <a:t>that leads to deadlock.</a:t>
            </a:r>
          </a:p>
          <a:p>
            <a:pPr marL="914400" lvl="1" indent="-457200">
              <a:buFont typeface="+mj-lt"/>
              <a:buAutoNum type="arabicPeriod" startAt="4"/>
            </a:pPr>
            <a:r>
              <a:rPr lang="en-US" sz="2300" dirty="0"/>
              <a:t>Attacking the </a:t>
            </a:r>
            <a:r>
              <a:rPr lang="en-US" sz="2300" b="1" dirty="0">
                <a:solidFill>
                  <a:schemeClr val="tx2"/>
                </a:solidFill>
              </a:rPr>
              <a:t>Circular Wait Condition</a:t>
            </a:r>
          </a:p>
          <a:p>
            <a:pPr lvl="2"/>
            <a:r>
              <a:rPr lang="en-US" sz="2300" dirty="0"/>
              <a:t>Provide a </a:t>
            </a:r>
            <a:r>
              <a:rPr lang="en-US" sz="2300" b="1" dirty="0">
                <a:solidFill>
                  <a:schemeClr val="accent6"/>
                </a:solidFill>
              </a:rPr>
              <a:t>global numbering of all the resources</a:t>
            </a:r>
            <a:r>
              <a:rPr lang="en-US" sz="2300" dirty="0"/>
              <a:t>. </a:t>
            </a:r>
          </a:p>
          <a:p>
            <a:pPr marL="1714500" lvl="3" indent="-342900">
              <a:buFont typeface="+mj-lt"/>
              <a:buAutoNum type="arabicParenR"/>
            </a:pPr>
            <a:r>
              <a:rPr lang="en-US" sz="2300" dirty="0"/>
              <a:t>Printer</a:t>
            </a:r>
          </a:p>
          <a:p>
            <a:pPr marL="1714500" lvl="3" indent="-342900">
              <a:buFont typeface="+mj-lt"/>
              <a:buAutoNum type="arabicParenR"/>
            </a:pPr>
            <a:r>
              <a:rPr lang="en-US" sz="2300" dirty="0"/>
              <a:t>Scanner</a:t>
            </a:r>
          </a:p>
          <a:p>
            <a:pPr marL="1714500" lvl="3" indent="-342900">
              <a:buFont typeface="+mj-lt"/>
              <a:buAutoNum type="arabicParenR"/>
            </a:pPr>
            <a:r>
              <a:rPr lang="en-US" sz="2300" dirty="0"/>
              <a:t>Plotter</a:t>
            </a:r>
          </a:p>
          <a:p>
            <a:pPr marL="1714500" lvl="3" indent="-342900">
              <a:buFont typeface="+mj-lt"/>
              <a:buAutoNum type="arabicParenR"/>
            </a:pPr>
            <a:r>
              <a:rPr lang="en-US" sz="2300" dirty="0"/>
              <a:t>Tape Drive</a:t>
            </a:r>
          </a:p>
          <a:p>
            <a:pPr marL="1714500" lvl="3" indent="-342900">
              <a:buFont typeface="+mj-lt"/>
              <a:buAutoNum type="arabicParenR"/>
            </a:pPr>
            <a:r>
              <a:rPr lang="en-US" sz="2300" dirty="0"/>
              <a:t>CD Rom</a:t>
            </a:r>
          </a:p>
          <a:p>
            <a:pPr lvl="2"/>
            <a:r>
              <a:rPr lang="en-US" sz="2300" dirty="0"/>
              <a:t>Now the rule is that: </a:t>
            </a:r>
            <a:r>
              <a:rPr lang="en-US" sz="2300" b="1" dirty="0">
                <a:solidFill>
                  <a:schemeClr val="accent6"/>
                </a:solidFill>
              </a:rPr>
              <a:t>processes can request resources whenever they want to, but all requests must be made in numerical order</a:t>
            </a:r>
            <a:r>
              <a:rPr lang="en-US" sz="2300" dirty="0"/>
              <a:t>. </a:t>
            </a:r>
          </a:p>
          <a:p>
            <a:pPr lvl="2"/>
            <a:r>
              <a:rPr lang="en-US" sz="2300" dirty="0"/>
              <a:t>A process </a:t>
            </a:r>
            <a:r>
              <a:rPr lang="en-US" sz="2300" b="1" dirty="0">
                <a:solidFill>
                  <a:schemeClr val="accent6"/>
                </a:solidFill>
              </a:rPr>
              <a:t>need not acquire them all at once</a:t>
            </a:r>
            <a:r>
              <a:rPr lang="en-US" sz="2300" dirty="0"/>
              <a:t>.</a:t>
            </a:r>
          </a:p>
          <a:p>
            <a:pPr lvl="2"/>
            <a:r>
              <a:rPr lang="en-US" sz="2300" dirty="0"/>
              <a:t>Circular wait is prevented if </a:t>
            </a:r>
            <a:r>
              <a:rPr lang="en-US" sz="2300" b="1" dirty="0">
                <a:solidFill>
                  <a:schemeClr val="accent6"/>
                </a:solidFill>
              </a:rPr>
              <a:t>process holding resource n cannot wait for resource m, if m &gt; n</a:t>
            </a:r>
            <a:endParaRPr lang="en-US" sz="2300" dirty="0"/>
          </a:p>
          <a:p>
            <a:pPr lvl="2"/>
            <a:r>
              <a:rPr lang="en-US" sz="2300" dirty="0"/>
              <a:t>A process </a:t>
            </a:r>
            <a:r>
              <a:rPr lang="en-US" sz="2300" b="1" dirty="0">
                <a:solidFill>
                  <a:schemeClr val="accent6"/>
                </a:solidFill>
              </a:rPr>
              <a:t>may request 1st a CD ROM, then tape drive</a:t>
            </a:r>
            <a:r>
              <a:rPr lang="en-US" sz="2300" dirty="0"/>
              <a:t>. But it </a:t>
            </a:r>
            <a:r>
              <a:rPr lang="en-US" sz="2300" b="1" dirty="0">
                <a:solidFill>
                  <a:schemeClr val="accent6"/>
                </a:solidFill>
              </a:rPr>
              <a:t>may not request 1st a tape drive, then CD ROM.</a:t>
            </a:r>
          </a:p>
          <a:p>
            <a:pPr lvl="2"/>
            <a:r>
              <a:rPr lang="en-US" sz="2300" b="1" dirty="0">
                <a:solidFill>
                  <a:schemeClr val="accent6"/>
                </a:solidFill>
              </a:rPr>
              <a:t>Resource graph can never have cycle.</a:t>
            </a:r>
          </a:p>
        </p:txBody>
      </p:sp>
    </p:spTree>
    <p:extLst>
      <p:ext uri="{BB962C8B-B14F-4D97-AF65-F5344CB8AC3E}">
        <p14:creationId xmlns:p14="http://schemas.microsoft.com/office/powerpoint/2010/main" val="42878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a:t>
            </a:r>
          </a:p>
        </p:txBody>
      </p:sp>
      <p:sp>
        <p:nvSpPr>
          <p:cNvPr id="3" name="Content Placeholder 2"/>
          <p:cNvSpPr>
            <a:spLocks noGrp="1"/>
          </p:cNvSpPr>
          <p:nvPr>
            <p:ph idx="1"/>
          </p:nvPr>
        </p:nvSpPr>
        <p:spPr>
          <a:xfrm>
            <a:off x="178805" y="863444"/>
            <a:ext cx="11929641" cy="5590565"/>
          </a:xfrm>
        </p:spPr>
        <p:txBody>
          <a:bodyPr/>
          <a:lstStyle/>
          <a:p>
            <a:pPr marL="457200" indent="-457200">
              <a:buFont typeface="+mj-lt"/>
              <a:buAutoNum type="arabicPeriod"/>
            </a:pPr>
            <a:r>
              <a:rPr lang="en-US" dirty="0"/>
              <a:t>What is resource allocation graph (RAG) ? Explain briefly.</a:t>
            </a:r>
          </a:p>
          <a:p>
            <a:pPr marL="457200" indent="-457200">
              <a:buFont typeface="+mj-lt"/>
              <a:buAutoNum type="arabicPeriod"/>
            </a:pPr>
            <a:r>
              <a:rPr lang="en-US" dirty="0"/>
              <a:t>What is deadlock? How deadlock can be prevented?</a:t>
            </a:r>
          </a:p>
          <a:p>
            <a:pPr marL="457200" indent="-457200">
              <a:buFont typeface="+mj-lt"/>
              <a:buAutoNum type="arabicPeriod"/>
            </a:pPr>
            <a:r>
              <a:rPr lang="en-US" dirty="0"/>
              <a:t>Differentiate: deadlock and starvation?</a:t>
            </a:r>
          </a:p>
          <a:p>
            <a:pPr marL="457200" indent="-457200">
              <a:buFont typeface="+mj-lt"/>
              <a:buAutoNum type="arabicPeriod"/>
            </a:pPr>
            <a:r>
              <a:rPr lang="en-US" dirty="0"/>
              <a:t>Which are the necessary conditions for deadlock? Explain in brief.</a:t>
            </a:r>
          </a:p>
          <a:p>
            <a:pPr marL="457200" indent="-457200">
              <a:buFont typeface="+mj-lt"/>
              <a:buAutoNum type="arabicPeriod"/>
            </a:pPr>
            <a:r>
              <a:rPr lang="en-US" dirty="0"/>
              <a:t>Define: safe state and unsafe state.</a:t>
            </a:r>
          </a:p>
          <a:p>
            <a:pPr marL="457200" indent="-457200">
              <a:buFont typeface="+mj-lt"/>
              <a:buAutoNum type="arabicPeriod"/>
            </a:pPr>
            <a:r>
              <a:rPr lang="en-US" dirty="0"/>
              <a:t>What are the methods for handling deadlock? </a:t>
            </a:r>
          </a:p>
          <a:p>
            <a:pPr marL="457200" indent="-457200">
              <a:buFont typeface="+mj-lt"/>
              <a:buAutoNum type="arabicPeriod"/>
            </a:pPr>
            <a:r>
              <a:rPr lang="en-US" dirty="0"/>
              <a:t>Explain about deadlock avoidance.</a:t>
            </a:r>
          </a:p>
          <a:p>
            <a:pPr marL="457200" indent="-457200">
              <a:buFont typeface="+mj-lt"/>
              <a:buAutoNum type="arabicPeriod"/>
            </a:pPr>
            <a:r>
              <a:rPr lang="en-US" dirty="0"/>
              <a:t>Explain deadlock recovery techniques in details.</a:t>
            </a:r>
          </a:p>
          <a:p>
            <a:pPr marL="0" indent="0">
              <a:buNone/>
            </a:pPr>
            <a:r>
              <a:rPr lang="en-US" dirty="0"/>
              <a:t>       </a:t>
            </a:r>
            <a:r>
              <a:rPr lang="en-US" dirty="0" err="1"/>
              <a:t>i</a:t>
            </a:r>
            <a:r>
              <a:rPr lang="en-US" dirty="0"/>
              <a:t>. </a:t>
            </a:r>
            <a:r>
              <a:rPr lang="en-US" sz="2200" dirty="0"/>
              <a:t>Recovery through pre-emption, ii. Recovery through rollback, iii. Recovery through killing processes</a:t>
            </a:r>
          </a:p>
          <a:p>
            <a:pPr marL="457200" indent="-457200">
              <a:buFont typeface="+mj-lt"/>
              <a:buAutoNum type="arabicPeriod" startAt="9"/>
            </a:pPr>
            <a:r>
              <a:rPr lang="en-US" dirty="0"/>
              <a:t>Explain deadlock detection (Banker’s algorithm) with example. </a:t>
            </a:r>
          </a:p>
          <a:p>
            <a:pPr marL="457200" indent="-457200">
              <a:buFont typeface="+mj-lt"/>
              <a:buAutoNum type="arabicPeriod" startAt="9"/>
            </a:pPr>
            <a:r>
              <a:rPr lang="en-US" dirty="0"/>
              <a:t>Define the following terms in banker’s algorithm: available, max, allocation, and need</a:t>
            </a:r>
          </a:p>
          <a:p>
            <a:pPr marL="457200" indent="-457200">
              <a:buFont typeface="+mj-lt"/>
              <a:buAutoNum type="arabicPeriod" startAt="9"/>
            </a:pPr>
            <a:r>
              <a:rPr lang="en-US" dirty="0"/>
              <a:t>Explain the methods for deadlock prevention.</a:t>
            </a:r>
          </a:p>
        </p:txBody>
      </p:sp>
    </p:spTree>
    <p:extLst>
      <p:ext uri="{BB962C8B-B14F-4D97-AF65-F5344CB8AC3E}">
        <p14:creationId xmlns:p14="http://schemas.microsoft.com/office/powerpoint/2010/main" val="241563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Deadlock?</a:t>
            </a:r>
          </a:p>
        </p:txBody>
      </p:sp>
      <p:sp>
        <p:nvSpPr>
          <p:cNvPr id="3" name="Content Placeholder 2"/>
          <p:cNvSpPr>
            <a:spLocks noGrp="1"/>
          </p:cNvSpPr>
          <p:nvPr>
            <p:ph idx="1"/>
          </p:nvPr>
        </p:nvSpPr>
        <p:spPr>
          <a:xfrm>
            <a:off x="131181" y="863444"/>
            <a:ext cx="9055682" cy="5590565"/>
          </a:xfrm>
        </p:spPr>
        <p:txBody>
          <a:bodyPr/>
          <a:lstStyle/>
          <a:p>
            <a:r>
              <a:rPr lang="en-US" dirty="0"/>
              <a:t>A set of processes is deadlocked if </a:t>
            </a:r>
            <a:r>
              <a:rPr lang="en-US" b="1" dirty="0">
                <a:solidFill>
                  <a:schemeClr val="accent6"/>
                </a:solidFill>
              </a:rPr>
              <a:t>each process in the set is waiting for an event that only another process in the set can cause</a:t>
            </a:r>
            <a:r>
              <a:rPr lang="en-US" dirty="0"/>
              <a:t>.</a:t>
            </a:r>
          </a:p>
          <a:p>
            <a:r>
              <a:rPr lang="en-US" dirty="0"/>
              <a:t>Deadlocks are a </a:t>
            </a:r>
            <a:r>
              <a:rPr lang="en-US" b="1" dirty="0">
                <a:solidFill>
                  <a:schemeClr val="accent6"/>
                </a:solidFill>
              </a:rPr>
              <a:t>set of blocked processes each holding a resource and waiting to acquire a resource held by another process</a:t>
            </a:r>
            <a:r>
              <a:rPr lang="en-US" dirty="0"/>
              <a:t>.</a:t>
            </a:r>
          </a:p>
        </p:txBody>
      </p:sp>
      <p:cxnSp>
        <p:nvCxnSpPr>
          <p:cNvPr id="15" name="Straight Connector 14"/>
          <p:cNvCxnSpPr/>
          <p:nvPr/>
        </p:nvCxnSpPr>
        <p:spPr>
          <a:xfrm>
            <a:off x="492344" y="6367376"/>
            <a:ext cx="50292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92344" y="597939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591273" y="5970503"/>
          <a:ext cx="4023360" cy="396240"/>
        </p:xfrm>
        <a:graphic>
          <a:graphicData uri="http://schemas.openxmlformats.org/drawingml/2006/table">
            <a:tbl>
              <a:tblPr firstRow="1" bandRow="1">
                <a:tableStyleId>{8EC20E35-A176-4012-BC5E-935CFFF8708E}</a:tableStyleId>
              </a:tblPr>
              <a:tblGrid>
                <a:gridCol w="4023360">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Give an real life example of deadlock?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12" name="Picture 2" descr="Image result for deadlock on r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595" y="1552071"/>
            <a:ext cx="2709068" cy="233412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952496" y="4871315"/>
            <a:ext cx="9144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Resource</a:t>
            </a:r>
          </a:p>
        </p:txBody>
      </p:sp>
      <p:sp>
        <p:nvSpPr>
          <p:cNvPr id="18" name="Oval 17"/>
          <p:cNvSpPr/>
          <p:nvPr/>
        </p:nvSpPr>
        <p:spPr>
          <a:xfrm>
            <a:off x="876296" y="2652704"/>
            <a:ext cx="1066800" cy="9906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Process</a:t>
            </a:r>
            <a:endParaRPr lang="en-US" dirty="0"/>
          </a:p>
        </p:txBody>
      </p:sp>
      <p:cxnSp>
        <p:nvCxnSpPr>
          <p:cNvPr id="19" name="Straight Arrow Connector 18"/>
          <p:cNvCxnSpPr>
            <a:cxnSpLocks/>
            <a:stCxn id="18" idx="4"/>
            <a:endCxn id="14" idx="0"/>
          </p:cNvCxnSpPr>
          <p:nvPr/>
        </p:nvCxnSpPr>
        <p:spPr>
          <a:xfrm>
            <a:off x="1409696" y="3643304"/>
            <a:ext cx="0" cy="1228011"/>
          </a:xfrm>
          <a:prstGeom prst="straightConnector1">
            <a:avLst/>
          </a:prstGeom>
          <a:ln w="381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586032" y="4059292"/>
            <a:ext cx="566244" cy="307777"/>
          </a:xfrm>
          <a:prstGeom prst="rect">
            <a:avLst/>
          </a:prstGeom>
          <a:noFill/>
          <a:ln>
            <a:noFill/>
          </a:ln>
        </p:spPr>
        <p:txBody>
          <a:bodyPr wrap="square" rtlCol="0">
            <a:spAutoFit/>
          </a:bodyPr>
          <a:lstStyle/>
          <a:p>
            <a:pPr algn="r"/>
            <a:r>
              <a:rPr lang="en-US" sz="1400" dirty="0"/>
              <a:t>Hold</a:t>
            </a:r>
          </a:p>
        </p:txBody>
      </p:sp>
      <p:sp>
        <p:nvSpPr>
          <p:cNvPr id="21" name="Rectangle 20"/>
          <p:cNvSpPr/>
          <p:nvPr/>
        </p:nvSpPr>
        <p:spPr>
          <a:xfrm>
            <a:off x="2705096" y="4871315"/>
            <a:ext cx="9144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Resource</a:t>
            </a:r>
          </a:p>
        </p:txBody>
      </p:sp>
      <p:sp>
        <p:nvSpPr>
          <p:cNvPr id="22" name="Oval 21"/>
          <p:cNvSpPr/>
          <p:nvPr/>
        </p:nvSpPr>
        <p:spPr>
          <a:xfrm>
            <a:off x="2628896" y="2652704"/>
            <a:ext cx="1066800" cy="9906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Process</a:t>
            </a:r>
          </a:p>
        </p:txBody>
      </p:sp>
      <p:cxnSp>
        <p:nvCxnSpPr>
          <p:cNvPr id="23" name="Straight Arrow Connector 22"/>
          <p:cNvCxnSpPr>
            <a:cxnSpLocks/>
            <a:stCxn id="21" idx="0"/>
            <a:endCxn id="22" idx="4"/>
          </p:cNvCxnSpPr>
          <p:nvPr/>
        </p:nvCxnSpPr>
        <p:spPr>
          <a:xfrm flipV="1">
            <a:off x="3162296" y="3643304"/>
            <a:ext cx="0" cy="1228011"/>
          </a:xfrm>
          <a:prstGeom prst="straightConnector1">
            <a:avLst/>
          </a:prstGeom>
          <a:ln w="381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71498" y="4059427"/>
            <a:ext cx="838199" cy="307777"/>
          </a:xfrm>
          <a:prstGeom prst="rect">
            <a:avLst/>
          </a:prstGeom>
          <a:noFill/>
          <a:ln>
            <a:noFill/>
          </a:ln>
        </p:spPr>
        <p:txBody>
          <a:bodyPr wrap="square" rtlCol="0">
            <a:spAutoFit/>
          </a:bodyPr>
          <a:lstStyle/>
          <a:p>
            <a:pPr algn="r"/>
            <a:r>
              <a:rPr lang="en-US" sz="1400" dirty="0"/>
              <a:t>Request</a:t>
            </a:r>
          </a:p>
        </p:txBody>
      </p:sp>
      <p:sp>
        <p:nvSpPr>
          <p:cNvPr id="25" name="Oval 24"/>
          <p:cNvSpPr/>
          <p:nvPr/>
        </p:nvSpPr>
        <p:spPr>
          <a:xfrm>
            <a:off x="5986944" y="2757478"/>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26" name="Oval 25"/>
          <p:cNvSpPr/>
          <p:nvPr/>
        </p:nvSpPr>
        <p:spPr>
          <a:xfrm>
            <a:off x="5986944" y="4319578"/>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27" name="Rectangle 26"/>
          <p:cNvSpPr/>
          <p:nvPr/>
        </p:nvSpPr>
        <p:spPr>
          <a:xfrm>
            <a:off x="4838690" y="3595610"/>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R1</a:t>
            </a:r>
          </a:p>
        </p:txBody>
      </p:sp>
      <p:sp>
        <p:nvSpPr>
          <p:cNvPr id="28" name="Rectangle 27"/>
          <p:cNvSpPr/>
          <p:nvPr/>
        </p:nvSpPr>
        <p:spPr>
          <a:xfrm>
            <a:off x="7129944" y="3595610"/>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R2</a:t>
            </a:r>
          </a:p>
        </p:txBody>
      </p:sp>
      <p:cxnSp>
        <p:nvCxnSpPr>
          <p:cNvPr id="29" name="Curved Connector 28"/>
          <p:cNvCxnSpPr>
            <a:cxnSpLocks/>
            <a:stCxn id="28" idx="2"/>
            <a:endCxn id="26" idx="6"/>
          </p:cNvCxnSpPr>
          <p:nvPr/>
        </p:nvCxnSpPr>
        <p:spPr>
          <a:xfrm rot="5400000">
            <a:off x="6793908" y="3964492"/>
            <a:ext cx="438218" cy="843455"/>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cxnSpLocks/>
            <a:stCxn id="26" idx="2"/>
            <a:endCxn id="27" idx="2"/>
          </p:cNvCxnSpPr>
          <p:nvPr/>
        </p:nvCxnSpPr>
        <p:spPr>
          <a:xfrm rot="10800000">
            <a:off x="5143490" y="4167110"/>
            <a:ext cx="843454" cy="438218"/>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cxnSpLocks/>
            <a:stCxn id="27" idx="0"/>
            <a:endCxn id="25" idx="2"/>
          </p:cNvCxnSpPr>
          <p:nvPr/>
        </p:nvCxnSpPr>
        <p:spPr>
          <a:xfrm rot="5400000" flipH="1" flipV="1">
            <a:off x="5289026" y="2897692"/>
            <a:ext cx="552382" cy="84345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cxnSpLocks/>
            <a:stCxn id="25" idx="6"/>
            <a:endCxn id="28" idx="0"/>
          </p:cNvCxnSpPr>
          <p:nvPr/>
        </p:nvCxnSpPr>
        <p:spPr>
          <a:xfrm>
            <a:off x="6591289" y="3043228"/>
            <a:ext cx="843455" cy="552382"/>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011673" y="2911416"/>
            <a:ext cx="566244" cy="307777"/>
          </a:xfrm>
          <a:prstGeom prst="rect">
            <a:avLst/>
          </a:prstGeom>
          <a:noFill/>
          <a:ln>
            <a:noFill/>
          </a:ln>
        </p:spPr>
        <p:txBody>
          <a:bodyPr wrap="square" rtlCol="0">
            <a:spAutoFit/>
          </a:bodyPr>
          <a:lstStyle/>
          <a:p>
            <a:pPr algn="r"/>
            <a:r>
              <a:rPr lang="en-US" sz="1400" dirty="0"/>
              <a:t>Hold</a:t>
            </a:r>
          </a:p>
        </p:txBody>
      </p:sp>
      <p:sp>
        <p:nvSpPr>
          <p:cNvPr id="34" name="TextBox 33"/>
          <p:cNvSpPr txBox="1"/>
          <p:nvPr/>
        </p:nvSpPr>
        <p:spPr>
          <a:xfrm>
            <a:off x="6891821" y="4487307"/>
            <a:ext cx="566244" cy="307777"/>
          </a:xfrm>
          <a:prstGeom prst="rect">
            <a:avLst/>
          </a:prstGeom>
          <a:noFill/>
          <a:ln>
            <a:noFill/>
          </a:ln>
        </p:spPr>
        <p:txBody>
          <a:bodyPr wrap="square" rtlCol="0">
            <a:spAutoFit/>
          </a:bodyPr>
          <a:lstStyle/>
          <a:p>
            <a:r>
              <a:rPr lang="en-US" sz="1400" dirty="0"/>
              <a:t>Hold</a:t>
            </a:r>
          </a:p>
        </p:txBody>
      </p:sp>
      <p:sp>
        <p:nvSpPr>
          <p:cNvPr id="35" name="TextBox 34"/>
          <p:cNvSpPr txBox="1"/>
          <p:nvPr/>
        </p:nvSpPr>
        <p:spPr>
          <a:xfrm>
            <a:off x="4843945" y="4487307"/>
            <a:ext cx="838199" cy="307777"/>
          </a:xfrm>
          <a:prstGeom prst="rect">
            <a:avLst/>
          </a:prstGeom>
          <a:noFill/>
          <a:ln>
            <a:noFill/>
          </a:ln>
        </p:spPr>
        <p:txBody>
          <a:bodyPr wrap="square" rtlCol="0">
            <a:spAutoFit/>
          </a:bodyPr>
          <a:lstStyle/>
          <a:p>
            <a:pPr algn="r"/>
            <a:r>
              <a:rPr lang="en-US" sz="1400" dirty="0"/>
              <a:t>Request</a:t>
            </a:r>
          </a:p>
        </p:txBody>
      </p:sp>
      <p:sp>
        <p:nvSpPr>
          <p:cNvPr id="36" name="TextBox 35"/>
          <p:cNvSpPr txBox="1"/>
          <p:nvPr/>
        </p:nvSpPr>
        <p:spPr>
          <a:xfrm>
            <a:off x="6896087" y="2898716"/>
            <a:ext cx="838199" cy="307777"/>
          </a:xfrm>
          <a:prstGeom prst="rect">
            <a:avLst/>
          </a:prstGeom>
          <a:noFill/>
          <a:ln>
            <a:noFill/>
          </a:ln>
        </p:spPr>
        <p:txBody>
          <a:bodyPr wrap="square" rtlCol="0">
            <a:spAutoFit/>
          </a:bodyPr>
          <a:lstStyle/>
          <a:p>
            <a:r>
              <a:rPr lang="en-US" sz="1400" dirty="0"/>
              <a:t>Request</a:t>
            </a:r>
          </a:p>
        </p:txBody>
      </p:sp>
      <p:sp>
        <p:nvSpPr>
          <p:cNvPr id="37" name="TextBox 36"/>
          <p:cNvSpPr txBox="1"/>
          <p:nvPr/>
        </p:nvSpPr>
        <p:spPr>
          <a:xfrm>
            <a:off x="5661779" y="3696694"/>
            <a:ext cx="1254673" cy="369332"/>
          </a:xfrm>
          <a:prstGeom prst="rect">
            <a:avLst/>
          </a:prstGeom>
          <a:noFill/>
          <a:ln>
            <a:noFill/>
          </a:ln>
        </p:spPr>
        <p:txBody>
          <a:bodyPr wrap="square" rtlCol="0">
            <a:spAutoFit/>
          </a:bodyPr>
          <a:lstStyle/>
          <a:p>
            <a:pPr algn="ctr"/>
            <a:r>
              <a:rPr lang="en-US" b="1" dirty="0">
                <a:solidFill>
                  <a:srgbClr val="C00000"/>
                </a:solidFill>
              </a:rPr>
              <a:t>DEADLOCK</a:t>
            </a:r>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115" y="5015734"/>
            <a:ext cx="5753100" cy="1438275"/>
          </a:xfrm>
          <a:prstGeom prst="rect">
            <a:avLst/>
          </a:prstGeom>
        </p:spPr>
      </p:pic>
    </p:spTree>
    <p:extLst>
      <p:ext uri="{BB962C8B-B14F-4D97-AF65-F5344CB8AC3E}">
        <p14:creationId xmlns:p14="http://schemas.microsoft.com/office/powerpoint/2010/main" val="253621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right)">
                                      <p:cBhvr>
                                        <p:cTn id="53" dur="500"/>
                                        <p:tgtEl>
                                          <p:spTgt spid="29"/>
                                        </p:tgtEl>
                                      </p:cBhvr>
                                    </p:animEffect>
                                  </p:childTnLst>
                                </p:cTn>
                              </p:par>
                              <p:par>
                                <p:cTn id="54" presetID="22" presetClass="entr" presetSubtype="8"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par>
                                <p:cTn id="68" presetID="22" presetClass="entr" presetSubtype="2"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right)">
                                      <p:cBhvr>
                                        <p:cTn id="70" dur="500"/>
                                        <p:tgtEl>
                                          <p:spTgt spid="3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animEffect transition="in" filter="fade">
                                      <p:cBhvr>
                                        <p:cTn id="85" dur="500"/>
                                        <p:tgtEl>
                                          <p:spTgt spid="3">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1" end="1"/>
                                            </p:txEl>
                                          </p:spTgt>
                                        </p:tgtEl>
                                        <p:attrNameLst>
                                          <p:attrName>style.visibility</p:attrName>
                                        </p:attrNameLst>
                                      </p:cBhvr>
                                      <p:to>
                                        <p:strVal val="visible"/>
                                      </p:to>
                                    </p:set>
                                    <p:animEffect transition="in" filter="fade">
                                      <p:cBhvr>
                                        <p:cTn id="90" dur="500"/>
                                        <p:tgtEl>
                                          <p:spTgt spid="3">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wipe(left)">
                                      <p:cBhvr>
                                        <p:cTn id="95" dur="500"/>
                                        <p:tgtEl>
                                          <p:spTgt spid="15"/>
                                        </p:tgtEl>
                                      </p:cBhvr>
                                    </p:animEffect>
                                  </p:childTnLst>
                                </p:cTn>
                              </p:par>
                              <p:par>
                                <p:cTn id="96" presetID="22" presetClass="entr" presetSubtype="8" fill="hold"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wipe(left)">
                                      <p:cBhvr>
                                        <p:cTn id="98" dur="500"/>
                                        <p:tgtEl>
                                          <p:spTgt spid="16"/>
                                        </p:tgtEl>
                                      </p:cBhvr>
                                    </p:animEffect>
                                  </p:childTnLst>
                                </p:cTn>
                              </p:par>
                              <p:par>
                                <p:cTn id="99" presetID="22" presetClass="entr" presetSubtype="8" fill="hold"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left)">
                                      <p:cBhvr>
                                        <p:cTn id="101" dur="500"/>
                                        <p:tgtEl>
                                          <p:spTgt spid="1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61"/>
                                        </p:tgtEl>
                                        <p:attrNameLst>
                                          <p:attrName>style.visibility</p:attrName>
                                        </p:attrNameLst>
                                      </p:cBhvr>
                                      <p:to>
                                        <p:strVal val="visible"/>
                                      </p:to>
                                    </p:set>
                                    <p:animEffect transition="in" filter="fade">
                                      <p:cBhvr>
                                        <p:cTn id="10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0" grpId="0"/>
      <p:bldP spid="21" grpId="0" animBg="1"/>
      <p:bldP spid="22" grpId="0" animBg="1"/>
      <p:bldP spid="24" grpId="0"/>
      <p:bldP spid="25" grpId="0" animBg="1"/>
      <p:bldP spid="26" grpId="0" animBg="1"/>
      <p:bldP spid="27" grpId="0" animBg="1"/>
      <p:bldP spid="28" grpId="0" animBg="1"/>
      <p:bldP spid="33" grpId="0"/>
      <p:bldP spid="34" grpId="0"/>
      <p:bldP spid="35" grpId="0"/>
      <p:bldP spid="36" grpId="0"/>
      <p:bldP spid="3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 - Deadlock</a:t>
            </a:r>
          </a:p>
        </p:txBody>
      </p:sp>
      <p:sp>
        <p:nvSpPr>
          <p:cNvPr id="3" name="Content Placeholder 2"/>
          <p:cNvSpPr>
            <a:spLocks noGrp="1"/>
          </p:cNvSpPr>
          <p:nvPr>
            <p:ph idx="1"/>
          </p:nvPr>
        </p:nvSpPr>
        <p:spPr>
          <a:xfrm>
            <a:off x="178805" y="863444"/>
            <a:ext cx="11929641" cy="5590565"/>
          </a:xfrm>
        </p:spPr>
        <p:txBody>
          <a:bodyPr/>
          <a:lstStyle/>
          <a:p>
            <a:pPr marL="457200" indent="-457200">
              <a:buFont typeface="+mj-lt"/>
              <a:buAutoNum type="arabicPeriod" startAt="12"/>
            </a:pPr>
            <a:r>
              <a:rPr lang="en-US" dirty="0"/>
              <a:t>Consider the snapshot of the system with Five Processes and Four types of resources A,B,C,D.</a:t>
            </a:r>
          </a:p>
          <a:p>
            <a:pPr marL="457200" indent="-457200">
              <a:buFont typeface="+mj-lt"/>
              <a:buAutoNum type="arabicPeriod" startAt="12"/>
            </a:pPr>
            <a:endParaRPr lang="en-US" dirty="0"/>
          </a:p>
          <a:p>
            <a:pPr marL="457200" indent="-457200">
              <a:buFont typeface="+mj-lt"/>
              <a:buAutoNum type="arabicPeriod" startAt="12"/>
            </a:pPr>
            <a:endParaRPr lang="en-US" dirty="0"/>
          </a:p>
          <a:p>
            <a:pPr marL="457200" indent="-457200">
              <a:buFont typeface="+mj-lt"/>
              <a:buAutoNum type="arabicPeriod" startAt="12"/>
            </a:pPr>
            <a:endParaRPr lang="en-US" dirty="0"/>
          </a:p>
          <a:p>
            <a:pPr marL="457200" indent="-457200">
              <a:buFont typeface="+mj-lt"/>
              <a:buAutoNum type="arabicPeriod" startAt="12"/>
            </a:pPr>
            <a:endParaRPr lang="en-US" dirty="0"/>
          </a:p>
          <a:p>
            <a:pPr marL="457200" indent="-457200">
              <a:buFont typeface="+mj-lt"/>
              <a:buAutoNum type="arabicPeriod" startAt="12"/>
            </a:pPr>
            <a:endParaRPr lang="en-US" dirty="0"/>
          </a:p>
          <a:p>
            <a:pPr marL="457200" indent="-457200">
              <a:buFont typeface="+mj-lt"/>
              <a:buAutoNum type="arabicPeriod" startAt="12"/>
            </a:pPr>
            <a:endParaRPr lang="en-US" dirty="0"/>
          </a:p>
          <a:p>
            <a:pPr marL="1001712" lvl="1" indent="-457200">
              <a:buFont typeface="Wingdings" panose="05000000000000000000" pitchFamily="2" charset="2"/>
              <a:buChar char="§"/>
            </a:pPr>
            <a:r>
              <a:rPr lang="en-US" dirty="0"/>
              <a:t>Currently available set of resources is (1,5,2,0). </a:t>
            </a:r>
          </a:p>
          <a:p>
            <a:pPr marL="1001712" lvl="1" indent="-457200">
              <a:buFont typeface="Wingdings" panose="05000000000000000000" pitchFamily="2" charset="2"/>
              <a:buChar char="§"/>
            </a:pPr>
            <a:r>
              <a:rPr lang="en-US" dirty="0"/>
              <a:t>Answer the following Questions using bankers algorithm.</a:t>
            </a:r>
          </a:p>
          <a:p>
            <a:pPr marL="1335087" lvl="2" indent="-457200">
              <a:buFont typeface="+mj-lt"/>
              <a:buAutoNum type="arabicPeriod"/>
            </a:pPr>
            <a:r>
              <a:rPr lang="en-US" dirty="0"/>
              <a:t>Find the content of Need Matrix.</a:t>
            </a:r>
          </a:p>
          <a:p>
            <a:pPr marL="1335087" lvl="2" indent="-457200">
              <a:buFont typeface="+mj-lt"/>
              <a:buAutoNum type="arabicPeriod"/>
            </a:pPr>
            <a:r>
              <a:rPr lang="en-US" dirty="0"/>
              <a:t>Is the System in Safe State? If yes, then find a safe sequence.</a:t>
            </a:r>
          </a:p>
        </p:txBody>
      </p:sp>
      <p:graphicFrame>
        <p:nvGraphicFramePr>
          <p:cNvPr id="4" name="Table 3">
            <a:extLst>
              <a:ext uri="{FF2B5EF4-FFF2-40B4-BE49-F238E27FC236}">
                <a16:creationId xmlns:a16="http://schemas.microsoft.com/office/drawing/2014/main" id="{28801637-5969-9083-5EAD-F3FE92D80A21}"/>
              </a:ext>
            </a:extLst>
          </p:cNvPr>
          <p:cNvGraphicFramePr>
            <a:graphicFrameLocks noGrp="1"/>
          </p:cNvGraphicFramePr>
          <p:nvPr>
            <p:extLst>
              <p:ext uri="{D42A27DB-BD31-4B8C-83A1-F6EECF244321}">
                <p14:modId xmlns:p14="http://schemas.microsoft.com/office/powerpoint/2010/main" val="2373776956"/>
              </p:ext>
            </p:extLst>
          </p:nvPr>
        </p:nvGraphicFramePr>
        <p:xfrm>
          <a:off x="1479588" y="1635072"/>
          <a:ext cx="6455092" cy="2595880"/>
        </p:xfrm>
        <a:graphic>
          <a:graphicData uri="http://schemas.openxmlformats.org/drawingml/2006/table">
            <a:tbl>
              <a:tblPr firstRow="1" bandRow="1">
                <a:tableStyleId>{10A1B5D5-9B99-4C35-A422-299274C87663}</a:tableStyleId>
              </a:tblPr>
              <a:tblGrid>
                <a:gridCol w="968692">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gridSpan="5">
                  <a:txBody>
                    <a:bodyPr/>
                    <a:lstStyle/>
                    <a:p>
                      <a:pPr algn="ctr"/>
                      <a:r>
                        <a:rPr lang="en-US" dirty="0"/>
                        <a:t>Allocation</a:t>
                      </a:r>
                    </a:p>
                  </a:txBody>
                  <a:tcPr>
                    <a:lnR w="12700" cap="flat" cmpd="sng" algn="ctr">
                      <a:solidFill>
                        <a:schemeClr val="accent6">
                          <a:lumMod val="60000"/>
                          <a:lumOff val="40000"/>
                        </a:schemeClr>
                      </a:solidFill>
                      <a:prstDash val="solid"/>
                      <a:round/>
                      <a:headEnd type="none" w="med" len="med"/>
                      <a:tailEnd type="none" w="med" len="med"/>
                    </a:ln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7">
                  <a:txBody>
                    <a:bodyPr/>
                    <a:lstStyle/>
                    <a:p>
                      <a:pPr algn="ctr"/>
                      <a:endParaRPr lang="en-US" dirty="0"/>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solidFill>
                      <a:schemeClr val="bg1"/>
                    </a:solidFill>
                  </a:tcPr>
                </a:tc>
                <a:tc gridSpan="4">
                  <a:txBody>
                    <a:bodyPr/>
                    <a:lstStyle/>
                    <a:p>
                      <a:pPr algn="ctr"/>
                      <a:r>
                        <a:rPr lang="en-US" dirty="0"/>
                        <a:t>Max</a:t>
                      </a:r>
                    </a:p>
                  </a:txBody>
                  <a:tcPr>
                    <a:lnL w="12700" cap="flat" cmpd="sng" algn="ctr">
                      <a:solidFill>
                        <a:schemeClr val="accent6">
                          <a:lumMod val="60000"/>
                          <a:lumOff val="40000"/>
                        </a:schemeClr>
                      </a:solidFill>
                      <a:prstDash val="solid"/>
                      <a:round/>
                      <a:headEnd type="none" w="med" len="med"/>
                      <a:tailEnd type="none" w="med" len="med"/>
                    </a:ln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dirty="0"/>
                        <a:t>Process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a:t>A</a:t>
                      </a:r>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001"/>
                  </a:ext>
                </a:extLst>
              </a:tr>
              <a:tr h="370840">
                <a:tc>
                  <a:txBody>
                    <a:bodyPr/>
                    <a:lstStyle/>
                    <a:p>
                      <a:pPr algn="ctr"/>
                      <a:r>
                        <a:rPr lang="en-US" dirty="0"/>
                        <a:t>P0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a:t>0</a:t>
                      </a:r>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10002"/>
                  </a:ext>
                </a:extLst>
              </a:tr>
              <a:tr h="370840">
                <a:tc>
                  <a:txBody>
                    <a:bodyPr/>
                    <a:lstStyle/>
                    <a:p>
                      <a:pPr algn="ctr"/>
                      <a:r>
                        <a:rPr lang="en-US" dirty="0"/>
                        <a:t>P1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a:t>1</a:t>
                      </a:r>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a:t>7</a:t>
                      </a:r>
                    </a:p>
                  </a:txBody>
                  <a:tcPr/>
                </a:tc>
                <a:tc>
                  <a:txBody>
                    <a:bodyPr/>
                    <a:lstStyle/>
                    <a:p>
                      <a:pPr algn="ctr"/>
                      <a:r>
                        <a:rPr lang="en-US" dirty="0"/>
                        <a:t>5</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P2</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4</a:t>
                      </a:r>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a:t>2</a:t>
                      </a:r>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0004"/>
                  </a:ext>
                </a:extLst>
              </a:tr>
              <a:tr h="370840">
                <a:tc>
                  <a:txBody>
                    <a:bodyPr/>
                    <a:lstStyle/>
                    <a:p>
                      <a:pPr algn="ctr"/>
                      <a:r>
                        <a:rPr lang="en-US" dirty="0"/>
                        <a:t>P3</a:t>
                      </a:r>
                    </a:p>
                  </a:txBody>
                  <a:tcPr/>
                </a:tc>
                <a:tc>
                  <a:txBody>
                    <a:bodyPr/>
                    <a:lstStyle/>
                    <a:p>
                      <a:pPr algn="ctr"/>
                      <a:r>
                        <a:rPr lang="en-US" dirty="0"/>
                        <a:t>0</a:t>
                      </a:r>
                    </a:p>
                  </a:txBody>
                  <a:tcPr/>
                </a:tc>
                <a:tc>
                  <a:txBody>
                    <a:bodyPr/>
                    <a:lstStyle/>
                    <a:p>
                      <a:pPr algn="ctr"/>
                      <a:r>
                        <a:rPr lang="en-US" dirty="0"/>
                        <a:t>6</a:t>
                      </a:r>
                    </a:p>
                  </a:txBody>
                  <a:tcPr/>
                </a:tc>
                <a:tc>
                  <a:txBody>
                    <a:bodyPr/>
                    <a:lstStyle/>
                    <a:p>
                      <a:pPr algn="ctr"/>
                      <a:r>
                        <a:rPr lang="en-US" dirty="0"/>
                        <a:t>3</a:t>
                      </a:r>
                    </a:p>
                  </a:txBody>
                  <a:tcPr/>
                </a:tc>
                <a:tc>
                  <a:txBody>
                    <a:bodyPr/>
                    <a:lstStyle/>
                    <a:p>
                      <a:pPr algn="ctr"/>
                      <a:r>
                        <a:rPr lang="en-US" dirty="0"/>
                        <a:t>2</a:t>
                      </a:r>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a:t>0</a:t>
                      </a:r>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a:t>6</a:t>
                      </a:r>
                    </a:p>
                  </a:txBody>
                  <a:tcPr/>
                </a:tc>
                <a:tc>
                  <a:txBody>
                    <a:bodyPr/>
                    <a:lstStyle/>
                    <a:p>
                      <a:pPr algn="ctr"/>
                      <a:r>
                        <a:rPr lang="en-US" dirty="0"/>
                        <a:t>5</a:t>
                      </a:r>
                    </a:p>
                  </a:txBody>
                  <a:tcPr/>
                </a:tc>
                <a:tc>
                  <a:txBody>
                    <a:bodyPr/>
                    <a:lstStyle/>
                    <a:p>
                      <a:pPr algn="ctr"/>
                      <a:r>
                        <a:rPr lang="en-US" dirty="0"/>
                        <a:t>2</a:t>
                      </a:r>
                    </a:p>
                  </a:txBody>
                  <a:tcPr/>
                </a:tc>
                <a:extLst>
                  <a:ext uri="{0D108BD9-81ED-4DB2-BD59-A6C34878D82A}">
                    <a16:rowId xmlns:a16="http://schemas.microsoft.com/office/drawing/2014/main" val="10005"/>
                  </a:ext>
                </a:extLst>
              </a:tr>
              <a:tr h="370840">
                <a:tc>
                  <a:txBody>
                    <a:bodyPr/>
                    <a:lstStyle/>
                    <a:p>
                      <a:pPr algn="ctr"/>
                      <a:r>
                        <a:rPr lang="en-US" dirty="0"/>
                        <a:t>P4</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4</a:t>
                      </a:r>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a:t>0</a:t>
                      </a:r>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a:t>6</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0787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1700213"/>
            <a:ext cx="10515600" cy="2852737"/>
          </a:xfrm>
        </p:spPr>
        <p:txBody>
          <a:bodyPr/>
          <a:lstStyle/>
          <a:p>
            <a:r>
              <a:rPr lang="en-IN" i="1" dirty="0"/>
              <a:t>Thank You</a:t>
            </a:r>
          </a:p>
        </p:txBody>
      </p:sp>
      <p:sp>
        <p:nvSpPr>
          <p:cNvPr id="2" name="Text Placeholder 1"/>
          <p:cNvSpPr>
            <a:spLocks noGrp="1"/>
          </p:cNvSpPr>
          <p:nvPr>
            <p:ph type="body" idx="1"/>
          </p:nvPr>
        </p:nvSpPr>
        <p:spPr/>
        <p:txBody>
          <a:bodyPr/>
          <a:lstStyle/>
          <a:p>
            <a:endParaRPr lang="en-IN"/>
          </a:p>
        </p:txBody>
      </p:sp>
    </p:spTree>
    <p:extLst>
      <p:ext uri="{BB962C8B-B14F-4D97-AF65-F5344CB8AC3E}">
        <p14:creationId xmlns:p14="http://schemas.microsoft.com/office/powerpoint/2010/main" val="333307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Preemptable and non-preemptable resource</a:t>
            </a:r>
          </a:p>
        </p:txBody>
      </p:sp>
      <p:sp>
        <p:nvSpPr>
          <p:cNvPr id="3" name="Content Placeholder 2"/>
          <p:cNvSpPr>
            <a:spLocks noGrp="1"/>
          </p:cNvSpPr>
          <p:nvPr>
            <p:ph idx="1"/>
          </p:nvPr>
        </p:nvSpPr>
        <p:spPr/>
        <p:txBody>
          <a:bodyPr/>
          <a:lstStyle/>
          <a:p>
            <a:r>
              <a:rPr lang="en-US" dirty="0" err="1"/>
              <a:t>Preemptable</a:t>
            </a:r>
            <a:r>
              <a:rPr lang="en-US" dirty="0"/>
              <a:t>:- Preemptive resources are those </a:t>
            </a:r>
            <a:r>
              <a:rPr lang="en-US" b="1" dirty="0">
                <a:solidFill>
                  <a:schemeClr val="accent6"/>
                </a:solidFill>
              </a:rPr>
              <a:t>which can be taken away from a process without causing any ill effects</a:t>
            </a:r>
            <a:r>
              <a:rPr lang="en-US" dirty="0"/>
              <a:t> to the process. </a:t>
            </a:r>
          </a:p>
          <a:p>
            <a:pPr lvl="1"/>
            <a:r>
              <a:rPr lang="en-US" dirty="0"/>
              <a:t>Example:- </a:t>
            </a:r>
            <a:r>
              <a:rPr lang="en-US" dirty="0">
                <a:solidFill>
                  <a:schemeClr val="accent6"/>
                </a:solidFill>
              </a:rPr>
              <a:t>Memory</a:t>
            </a:r>
            <a:r>
              <a:rPr lang="en-US" dirty="0"/>
              <a:t>.</a:t>
            </a:r>
          </a:p>
          <a:p>
            <a:r>
              <a:rPr lang="en-US" dirty="0"/>
              <a:t>Non-</a:t>
            </a:r>
            <a:r>
              <a:rPr lang="en-US" dirty="0" err="1"/>
              <a:t>preemptable</a:t>
            </a:r>
            <a:r>
              <a:rPr lang="en-US" dirty="0"/>
              <a:t>:- Non-pre-emptive resources are those </a:t>
            </a:r>
            <a:r>
              <a:rPr lang="en-US" b="1" dirty="0">
                <a:solidFill>
                  <a:schemeClr val="accent6"/>
                </a:solidFill>
              </a:rPr>
              <a:t>which cannot be taken away from the process without causing any ill effects</a:t>
            </a:r>
            <a:r>
              <a:rPr lang="en-US" dirty="0"/>
              <a:t> to the process.</a:t>
            </a:r>
          </a:p>
          <a:p>
            <a:pPr lvl="1"/>
            <a:r>
              <a:rPr lang="en-US" dirty="0"/>
              <a:t>Example:- </a:t>
            </a:r>
            <a:r>
              <a:rPr lang="en-US" dirty="0">
                <a:solidFill>
                  <a:schemeClr val="accent6"/>
                </a:solidFill>
              </a:rPr>
              <a:t>CD-ROM (CD recorder), Printer</a:t>
            </a:r>
            <a:r>
              <a:rPr lang="en-US" dirty="0"/>
              <a:t>.</a:t>
            </a:r>
          </a:p>
        </p:txBody>
      </p:sp>
    </p:spTree>
    <p:extLst>
      <p:ext uri="{BB962C8B-B14F-4D97-AF65-F5344CB8AC3E}">
        <p14:creationId xmlns:p14="http://schemas.microsoft.com/office/powerpoint/2010/main" val="148763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Deadlock v/s Starvation</a:t>
            </a:r>
          </a:p>
        </p:txBody>
      </p:sp>
      <p:graphicFrame>
        <p:nvGraphicFramePr>
          <p:cNvPr id="1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248411" y="871110"/>
          <a:ext cx="11795760" cy="63000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Deadlock</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b="1" dirty="0">
                          <a:solidFill>
                            <a:schemeClr val="tx1"/>
                          </a:solidFill>
                        </a:rPr>
                        <a:t>Starvation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253173" y="1506107"/>
          <a:ext cx="11795760" cy="1680006"/>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1680006">
                <a:tc>
                  <a:txBody>
                    <a:bodyPr/>
                    <a:lstStyle/>
                    <a:p>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19" y="1635895"/>
            <a:ext cx="5752381" cy="1438095"/>
          </a:xfrm>
          <a:prstGeom prst="rect">
            <a:avLst/>
          </a:prstGeom>
        </p:spPr>
      </p:pic>
      <p:pic>
        <p:nvPicPr>
          <p:cNvPr id="31" name="Picture 30"/>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a:off x="1325562" y="1876424"/>
            <a:ext cx="914400" cy="417513"/>
          </a:xfrm>
          <a:prstGeom prst="rect">
            <a:avLst/>
          </a:prstGeom>
        </p:spPr>
      </p:pic>
      <p:pic>
        <p:nvPicPr>
          <p:cNvPr id="32" name="Picture 31"/>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a:off x="411162" y="1876423"/>
            <a:ext cx="914400" cy="417513"/>
          </a:xfrm>
          <a:prstGeom prst="rect">
            <a:avLst/>
          </a:prstGeom>
        </p:spPr>
      </p:pic>
      <p:pic>
        <p:nvPicPr>
          <p:cNvPr id="33" name="Picture 32"/>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flipH="1">
            <a:off x="5068887" y="2466974"/>
            <a:ext cx="914400" cy="417513"/>
          </a:xfrm>
          <a:prstGeom prst="rect">
            <a:avLst/>
          </a:prstGeom>
        </p:spPr>
      </p:pic>
      <p:pic>
        <p:nvPicPr>
          <p:cNvPr id="34" name="Picture 33"/>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flipH="1">
            <a:off x="4154487" y="2466973"/>
            <a:ext cx="914400" cy="417513"/>
          </a:xfrm>
          <a:prstGeom prst="rect">
            <a:avLst/>
          </a:prstGeom>
        </p:spPr>
      </p:pic>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386" y="1635895"/>
            <a:ext cx="5752381" cy="1438095"/>
          </a:xfrm>
          <a:prstGeom prst="rect">
            <a:avLst/>
          </a:prstGeom>
        </p:spPr>
      </p:pic>
      <p:pic>
        <p:nvPicPr>
          <p:cNvPr id="36" name="Picture 35"/>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a:off x="7200329" y="1876424"/>
            <a:ext cx="914400" cy="417513"/>
          </a:xfrm>
          <a:prstGeom prst="rect">
            <a:avLst/>
          </a:prstGeom>
        </p:spPr>
      </p:pic>
      <p:pic>
        <p:nvPicPr>
          <p:cNvPr id="37" name="Picture 36"/>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a:off x="6285929" y="1876423"/>
            <a:ext cx="914400" cy="417513"/>
          </a:xfrm>
          <a:prstGeom prst="rect">
            <a:avLst/>
          </a:prstGeom>
        </p:spPr>
      </p:pic>
      <p:pic>
        <p:nvPicPr>
          <p:cNvPr id="38" name="Picture 37"/>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flipH="1">
            <a:off x="10943654" y="2466974"/>
            <a:ext cx="914400" cy="417513"/>
          </a:xfrm>
          <a:prstGeom prst="rect">
            <a:avLst/>
          </a:prstGeom>
        </p:spPr>
      </p:pic>
      <p:pic>
        <p:nvPicPr>
          <p:cNvPr id="39" name="Picture 38"/>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flipH="1">
            <a:off x="10029254" y="2466973"/>
            <a:ext cx="914400" cy="417513"/>
          </a:xfrm>
          <a:prstGeom prst="rect">
            <a:avLst/>
          </a:prstGeom>
        </p:spPr>
      </p:pic>
    </p:spTree>
    <p:extLst>
      <p:ext uri="{BB962C8B-B14F-4D97-AF65-F5344CB8AC3E}">
        <p14:creationId xmlns:p14="http://schemas.microsoft.com/office/powerpoint/2010/main" val="412266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63" presetClass="path" presetSubtype="0" accel="50000" decel="50000" fill="hold" nodeType="clickEffect">
                                  <p:stCondLst>
                                    <p:cond delay="0"/>
                                  </p:stCondLst>
                                  <p:childTnLst>
                                    <p:animMotion origin="layout" path="M -3.95833E-6 4.81481E-6 L 0.08607 0.04328 " pathEditMode="relative" rAng="0" ptsTypes="AA">
                                      <p:cBhvr>
                                        <p:cTn id="33" dur="2000" fill="hold"/>
                                        <p:tgtEl>
                                          <p:spTgt spid="31"/>
                                        </p:tgtEl>
                                        <p:attrNameLst>
                                          <p:attrName>ppt_x</p:attrName>
                                          <p:attrName>ppt_y</p:attrName>
                                        </p:attrNameLst>
                                      </p:cBhvr>
                                      <p:rCtr x="4297" y="2153"/>
                                    </p:animMotion>
                                  </p:childTnLst>
                                </p:cTn>
                              </p:par>
                              <p:par>
                                <p:cTn id="34" presetID="56" presetClass="path" presetSubtype="0" accel="50000" decel="50000" fill="hold" nodeType="withEffect">
                                  <p:stCondLst>
                                    <p:cond delay="0"/>
                                  </p:stCondLst>
                                  <p:childTnLst>
                                    <p:animMotion origin="layout" path="M 4.79167E-6 3.7037E-6 L -0.07253 -0.04283 " pathEditMode="relative" rAng="0" ptsTypes="AA">
                                      <p:cBhvr>
                                        <p:cTn id="35" dur="2000" fill="hold"/>
                                        <p:tgtEl>
                                          <p:spTgt spid="34"/>
                                        </p:tgtEl>
                                        <p:attrNameLst>
                                          <p:attrName>ppt_x</p:attrName>
                                          <p:attrName>ppt_y</p:attrName>
                                        </p:attrNameLst>
                                      </p:cBhvr>
                                      <p:rCtr x="-3633" y="-2153"/>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par>
                                <p:cTn id="47" presetID="10"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0" presetClass="path" presetSubtype="0" repeatCount="indefinite" accel="50000" decel="50000" fill="hold" nodeType="clickEffect">
                                  <p:stCondLst>
                                    <p:cond delay="0"/>
                                  </p:stCondLst>
                                  <p:endCondLst>
                                    <p:cond evt="onNext" delay="0">
                                      <p:tgtEl>
                                        <p:sldTgt/>
                                      </p:tgtEl>
                                    </p:cond>
                                  </p:endCondLst>
                                  <p:childTnLst>
                                    <p:animMotion origin="layout" path="M 0.00117 -0.00348 L -0.09831 -0.04144 L -0.16797 -0.04352 L -0.20378 0.00555 L -0.26146 0.00439 L -0.30834 0.00092 L -0.30795 0.00208 " pathEditMode="relative" rAng="0" ptsTypes="AAAAAAA">
                                      <p:cBhvr>
                                        <p:cTn id="56" dur="2000" fill="hold"/>
                                        <p:tgtEl>
                                          <p:spTgt spid="39"/>
                                        </p:tgtEl>
                                        <p:attrNameLst>
                                          <p:attrName>ppt_x</p:attrName>
                                          <p:attrName>ppt_y</p:attrName>
                                        </p:attrNameLst>
                                      </p:cBhvr>
                                      <p:rCtr x="-15482" y="-1551"/>
                                    </p:animMotion>
                                  </p:childTnLst>
                                </p:cTn>
                              </p:par>
                              <p:par>
                                <p:cTn id="57" presetID="0" presetClass="path" presetSubtype="0" repeatCount="indefinite" accel="50000" decel="50000" fill="hold" nodeType="withEffect">
                                  <p:stCondLst>
                                    <p:cond delay="0"/>
                                  </p:stCondLst>
                                  <p:endCondLst>
                                    <p:cond evt="onNext" delay="0">
                                      <p:tgtEl>
                                        <p:sldTgt/>
                                      </p:tgtEl>
                                    </p:cond>
                                  </p:endCondLst>
                                  <p:childTnLst>
                                    <p:animMotion origin="layout" path="M 3.75E-6 -0.00301 L -0.16524 -0.03912 L -0.22956 -0.04213 L -0.2655 0.00555 L -0.31016 0.00324 L -0.30977 0.00324 " pathEditMode="relative" rAng="0" ptsTypes="AAAAAA">
                                      <p:cBhvr>
                                        <p:cTn id="58" dur="2000" fill="hold"/>
                                        <p:tgtEl>
                                          <p:spTgt spid="38"/>
                                        </p:tgtEl>
                                        <p:attrNameLst>
                                          <p:attrName>ppt_x</p:attrName>
                                          <p:attrName>ppt_y</p:attrName>
                                        </p:attrNameLst>
                                      </p:cBhvr>
                                      <p:rCtr x="-15508" y="-15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Deadlock v/s Starvation</a:t>
            </a:r>
          </a:p>
        </p:txBody>
      </p:sp>
      <p:graphicFrame>
        <p:nvGraphicFramePr>
          <p:cNvPr id="1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248411" y="871110"/>
          <a:ext cx="11795760" cy="63000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Deadlock</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b="1" dirty="0">
                          <a:solidFill>
                            <a:schemeClr val="tx1"/>
                          </a:solidFill>
                        </a:rPr>
                        <a:t>Starvation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253173" y="1506107"/>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All processes </a:t>
                      </a:r>
                      <a:r>
                        <a:rPr lang="en-US" sz="2400" b="0" kern="1200" dirty="0">
                          <a:solidFill>
                            <a:schemeClr val="accent6"/>
                          </a:solidFill>
                          <a:latin typeface="+mn-lt"/>
                          <a:ea typeface="+mn-ea"/>
                          <a:cs typeface="+mn-cs"/>
                        </a:rPr>
                        <a:t>keep waiting for each other to complete and none get executed</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accent6"/>
                          </a:solidFill>
                          <a:latin typeface="+mn-lt"/>
                          <a:ea typeface="+mn-ea"/>
                          <a:cs typeface="+mn-cs"/>
                        </a:rPr>
                        <a:t>High priority process keep executing</a:t>
                      </a:r>
                      <a:r>
                        <a:rPr lang="en-US" sz="2400" b="0" kern="1200" dirty="0">
                          <a:solidFill>
                            <a:schemeClr val="dk1"/>
                          </a:solidFill>
                          <a:latin typeface="+mn-lt"/>
                          <a:ea typeface="+mn-ea"/>
                          <a:cs typeface="+mn-cs"/>
                        </a:rPr>
                        <a:t> and </a:t>
                      </a:r>
                      <a:r>
                        <a:rPr lang="en-US" sz="2400" b="0" kern="1200" dirty="0">
                          <a:solidFill>
                            <a:schemeClr val="accent6"/>
                          </a:solidFill>
                          <a:latin typeface="+mn-lt"/>
                          <a:ea typeface="+mn-ea"/>
                          <a:cs typeface="+mn-cs"/>
                        </a:rPr>
                        <a:t>low priority process are blocked</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253173" y="2331523"/>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540000">
                <a:tc>
                  <a:txBody>
                    <a:bodyPr/>
                    <a:lstStyle/>
                    <a:p>
                      <a:r>
                        <a:rPr lang="en-US" sz="2400" b="0" kern="1200" dirty="0">
                          <a:solidFill>
                            <a:schemeClr val="accent6"/>
                          </a:solidFill>
                          <a:latin typeface="+mn-lt"/>
                          <a:ea typeface="+mn-ea"/>
                          <a:cs typeface="+mn-cs"/>
                        </a:rPr>
                        <a:t>Resources are blocked </a:t>
                      </a:r>
                      <a:r>
                        <a:rPr lang="en-US" sz="2400" b="0" kern="1200" dirty="0">
                          <a:solidFill>
                            <a:schemeClr val="dk1"/>
                          </a:solidFill>
                          <a:latin typeface="+mn-lt"/>
                          <a:ea typeface="+mn-ea"/>
                          <a:cs typeface="+mn-cs"/>
                        </a:rPr>
                        <a:t>by the process.</a:t>
                      </a:r>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accent6"/>
                          </a:solidFill>
                          <a:latin typeface="+mn-lt"/>
                          <a:ea typeface="+mn-ea"/>
                          <a:cs typeface="+mn-cs"/>
                        </a:rPr>
                        <a:t>Resources are continuously utilized </a:t>
                      </a:r>
                      <a:r>
                        <a:rPr lang="en-US" sz="2400" b="0" kern="1200" dirty="0">
                          <a:solidFill>
                            <a:schemeClr val="dk1"/>
                          </a:solidFill>
                          <a:latin typeface="+mn-lt"/>
                          <a:ea typeface="+mn-ea"/>
                          <a:cs typeface="+mn-cs"/>
                        </a:rPr>
                        <a:t>by the higher priority process.</a:t>
                      </a:r>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253173" y="3156939"/>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540000">
                <a:tc>
                  <a:txBody>
                    <a:bodyPr/>
                    <a:lstStyle/>
                    <a:p>
                      <a:r>
                        <a:rPr lang="en-US" sz="2400" b="0" kern="1200" dirty="0">
                          <a:solidFill>
                            <a:schemeClr val="accent6"/>
                          </a:solidFill>
                          <a:latin typeface="+mn-lt"/>
                          <a:ea typeface="+mn-ea"/>
                          <a:cs typeface="+mn-cs"/>
                        </a:rPr>
                        <a:t>Necessary conditions </a:t>
                      </a:r>
                      <a:r>
                        <a:rPr lang="en-US" sz="2400" b="0" kern="1200" dirty="0">
                          <a:solidFill>
                            <a:schemeClr val="dk1"/>
                          </a:solidFill>
                          <a:latin typeface="+mn-lt"/>
                          <a:ea typeface="+mn-ea"/>
                          <a:cs typeface="+mn-cs"/>
                        </a:rPr>
                        <a:t>are mutual exclusion, hold and wait, no preemption, circular wait.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accent6"/>
                          </a:solidFill>
                          <a:latin typeface="+mn-lt"/>
                          <a:ea typeface="+mn-ea"/>
                          <a:cs typeface="+mn-cs"/>
                        </a:rPr>
                        <a:t>Priorities</a:t>
                      </a:r>
                      <a:r>
                        <a:rPr lang="en-US" sz="2400" b="0" kern="1200" dirty="0">
                          <a:solidFill>
                            <a:schemeClr val="dk1"/>
                          </a:solidFill>
                          <a:latin typeface="+mn-lt"/>
                          <a:ea typeface="+mn-ea"/>
                          <a:cs typeface="+mn-cs"/>
                        </a:rPr>
                        <a:t> are assigned to the process.</a:t>
                      </a:r>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253173" y="3982355"/>
          <a:ext cx="11795760" cy="54000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Also known as </a:t>
                      </a:r>
                      <a:r>
                        <a:rPr lang="en-US" sz="2400" b="0" kern="1200" dirty="0">
                          <a:solidFill>
                            <a:schemeClr val="accent6"/>
                          </a:solidFill>
                          <a:latin typeface="+mn-lt"/>
                          <a:ea typeface="+mn-ea"/>
                          <a:cs typeface="+mn-cs"/>
                        </a:rPr>
                        <a:t>circular wait</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Also known as </a:t>
                      </a:r>
                      <a:r>
                        <a:rPr lang="en-US" sz="2400" b="0" kern="1200" dirty="0">
                          <a:solidFill>
                            <a:schemeClr val="accent6"/>
                          </a:solidFill>
                          <a:latin typeface="+mn-lt"/>
                          <a:ea typeface="+mn-ea"/>
                          <a:cs typeface="+mn-cs"/>
                        </a:rPr>
                        <a:t>lived lock</a:t>
                      </a:r>
                      <a:r>
                        <a:rPr lang="en-US" sz="2400" b="0" kern="1200" dirty="0">
                          <a:solidFill>
                            <a:schemeClr val="dk1"/>
                          </a:solidFill>
                          <a:latin typeface="+mn-lt"/>
                          <a:ea typeface="+mn-ea"/>
                          <a:cs typeface="+mn-cs"/>
                        </a:rPr>
                        <a:t>.</a:t>
                      </a:r>
                      <a:endParaRPr lang="en-GB"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253173" y="4524809"/>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It can be prevented by </a:t>
                      </a:r>
                      <a:r>
                        <a:rPr lang="en-US" sz="2400" b="0" kern="1200" dirty="0">
                          <a:solidFill>
                            <a:schemeClr val="accent6"/>
                          </a:solidFill>
                          <a:latin typeface="+mn-lt"/>
                          <a:ea typeface="+mn-ea"/>
                          <a:cs typeface="+mn-cs"/>
                        </a:rPr>
                        <a:t>avoiding the necessary conditions</a:t>
                      </a:r>
                      <a:r>
                        <a:rPr lang="en-US" sz="2400" b="0" kern="1200" dirty="0">
                          <a:solidFill>
                            <a:schemeClr val="dk1"/>
                          </a:solidFill>
                          <a:latin typeface="+mn-lt"/>
                          <a:ea typeface="+mn-ea"/>
                          <a:cs typeface="+mn-cs"/>
                        </a:rPr>
                        <a:t> for deadlock.</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It can be prevented by </a:t>
                      </a:r>
                      <a:r>
                        <a:rPr lang="en-US" sz="2400" b="0" kern="1200" dirty="0">
                          <a:solidFill>
                            <a:schemeClr val="accent6"/>
                          </a:solidFill>
                          <a:latin typeface="+mn-lt"/>
                          <a:ea typeface="+mn-ea"/>
                          <a:cs typeface="+mn-cs"/>
                        </a:rPr>
                        <a:t>Aging</a:t>
                      </a:r>
                      <a:r>
                        <a:rPr lang="en-US" sz="2400" b="0" kern="1200" dirty="0">
                          <a:solidFill>
                            <a:schemeClr val="dk1"/>
                          </a:solidFill>
                          <a:latin typeface="+mn-lt"/>
                          <a:ea typeface="+mn-ea"/>
                          <a:cs typeface="+mn-cs"/>
                        </a:rPr>
                        <a:t>.</a:t>
                      </a:r>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6249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9435</TotalTime>
  <Words>5409</Words>
  <Application>Microsoft Office PowerPoint</Application>
  <PresentationFormat>Widescreen</PresentationFormat>
  <Paragraphs>1708</Paragraphs>
  <Slides>61</Slides>
  <Notes>0</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Calibri</vt:lpstr>
      <vt:lpstr>Roboto Condensed</vt:lpstr>
      <vt:lpstr>Roboto Condensed Light</vt:lpstr>
      <vt:lpstr>Times</vt:lpstr>
      <vt:lpstr>Wingdings</vt:lpstr>
      <vt:lpstr>Wingdings 2</vt:lpstr>
      <vt:lpstr>Wingdings 3</vt:lpstr>
      <vt:lpstr>Office Theme</vt:lpstr>
      <vt:lpstr>Unit – 03 Interprocess Communication &amp; Deadlock </vt:lpstr>
      <vt:lpstr>PowerPoint Presentation</vt:lpstr>
      <vt:lpstr>Basic concepts of Deadlock</vt:lpstr>
      <vt:lpstr>What is Deadlock?</vt:lpstr>
      <vt:lpstr>What is Deadlock?</vt:lpstr>
      <vt:lpstr>What is Deadlock?</vt:lpstr>
      <vt:lpstr>Preemptable and non-preemptable resource</vt:lpstr>
      <vt:lpstr>Deadlock v/s Starvation</vt:lpstr>
      <vt:lpstr>Deadlock v/s Starvation</vt:lpstr>
      <vt:lpstr>Deadlock characteristics</vt:lpstr>
      <vt:lpstr>Conditions that lead to deadlock (Deadlock characteristics)</vt:lpstr>
      <vt:lpstr>Conditions that lead to deadlock (Deadlock characteristics)</vt:lpstr>
      <vt:lpstr>Conditions that lead to deadlock (Deadlock characteristics)</vt:lpstr>
      <vt:lpstr>Strategies for dealing with deadlock</vt:lpstr>
      <vt:lpstr>Deadlock ignorance (Ostrich Algorithm)</vt:lpstr>
      <vt:lpstr>Deadlock ignorance (Ostrich Algorithm)</vt:lpstr>
      <vt:lpstr>Deadlock detection and recovery</vt:lpstr>
      <vt:lpstr>Deadlock detection for single resource (RAG - Resource Allocation Graph)</vt:lpstr>
      <vt:lpstr>Deadlock detection for single resource (RAG - Resource Allocation Graph)</vt:lpstr>
      <vt:lpstr>Possibility of Deadlock</vt:lpstr>
      <vt:lpstr>Deadlock detection for multiple resources</vt:lpstr>
      <vt:lpstr>Deadlock detection for multiple resources</vt:lpstr>
      <vt:lpstr>Deadlock detection for multiple resources</vt:lpstr>
      <vt:lpstr>Deadlock detection for multiple resources</vt:lpstr>
      <vt:lpstr>Deadlock detection for multiple resources</vt:lpstr>
      <vt:lpstr>Deadlock detection for multiple resources</vt:lpstr>
      <vt:lpstr>Deadlock recovery</vt:lpstr>
      <vt:lpstr>Deadlock recovery</vt:lpstr>
      <vt:lpstr>Deadlock recovery</vt:lpstr>
      <vt:lpstr>Deadlock avoidance  (Banker’s algorithm)</vt:lpstr>
      <vt:lpstr>Safe and unsafe states</vt:lpstr>
      <vt:lpstr>Safe state</vt:lpstr>
      <vt:lpstr>Unsafe state</vt:lpstr>
      <vt:lpstr>Resource Allocation Graph (RAG) </vt:lpstr>
      <vt:lpstr>Resource Allocation Graph (RAG) </vt:lpstr>
      <vt:lpstr>Example of Single Instances RAG</vt:lpstr>
      <vt:lpstr>Example of Multiple Instances RAG</vt:lpstr>
      <vt:lpstr>Deadlock avoidance</vt:lpstr>
      <vt:lpstr>Deadlock avoidance</vt:lpstr>
      <vt:lpstr>Banker’s algorithm</vt:lpstr>
      <vt:lpstr>Banker’s algorithm for single resource</vt:lpstr>
      <vt:lpstr>Banker’s algorithm for single resource (safe state)</vt:lpstr>
      <vt:lpstr>Banker’s algorithm for single resource (safe state)</vt:lpstr>
      <vt:lpstr>Banker’s algorithm for single resource (unsafe state)</vt:lpstr>
      <vt:lpstr>Banker’s Algorithm</vt:lpstr>
      <vt:lpstr>Banker’s Algorithm</vt:lpstr>
      <vt:lpstr>Banker’s Algorithm Example</vt:lpstr>
      <vt:lpstr>Banker’s Algorithm Example</vt:lpstr>
      <vt:lpstr>Banker’s Algorithm Example</vt:lpstr>
      <vt:lpstr>Banker’s Algorithm Example</vt:lpstr>
      <vt:lpstr>Banker’s Algorithm Example</vt:lpstr>
      <vt:lpstr>Banker’s Algorithm Example</vt:lpstr>
      <vt:lpstr>Banker’s Algorithm Example</vt:lpstr>
      <vt:lpstr>Deadlock prevention</vt:lpstr>
      <vt:lpstr>Deadlock prevention</vt:lpstr>
      <vt:lpstr>Deadlock prevention</vt:lpstr>
      <vt:lpstr>Deadlock prevention</vt:lpstr>
      <vt:lpstr>Deadlock prevention</vt:lpstr>
      <vt:lpstr>Questions</vt:lpstr>
      <vt:lpstr>Questions - Deadlock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653</cp:revision>
  <dcterms:created xsi:type="dcterms:W3CDTF">2020-05-01T05:09:15Z</dcterms:created>
  <dcterms:modified xsi:type="dcterms:W3CDTF">2024-08-20T07:21:19Z</dcterms:modified>
</cp:coreProperties>
</file>