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handoutMasterIdLst>
    <p:handoutMasterId r:id="rId84"/>
  </p:handoutMasterIdLst>
  <p:sldIdLst>
    <p:sldId id="435" r:id="rId2"/>
    <p:sldId id="292" r:id="rId3"/>
    <p:sldId id="639" r:id="rId4"/>
    <p:sldId id="640" r:id="rId5"/>
    <p:sldId id="641" r:id="rId6"/>
    <p:sldId id="642" r:id="rId7"/>
    <p:sldId id="643" r:id="rId8"/>
    <p:sldId id="644" r:id="rId9"/>
    <p:sldId id="645" r:id="rId10"/>
    <p:sldId id="646" r:id="rId11"/>
    <p:sldId id="731" r:id="rId12"/>
    <p:sldId id="647" r:id="rId13"/>
    <p:sldId id="736" r:id="rId14"/>
    <p:sldId id="719" r:id="rId15"/>
    <p:sldId id="649" r:id="rId16"/>
    <p:sldId id="720" r:id="rId17"/>
    <p:sldId id="651" r:id="rId18"/>
    <p:sldId id="652" r:id="rId19"/>
    <p:sldId id="655" r:id="rId20"/>
    <p:sldId id="794" r:id="rId21"/>
    <p:sldId id="795" r:id="rId22"/>
    <p:sldId id="797" r:id="rId23"/>
    <p:sldId id="796" r:id="rId24"/>
    <p:sldId id="792" r:id="rId25"/>
    <p:sldId id="656" r:id="rId26"/>
    <p:sldId id="800" r:id="rId27"/>
    <p:sldId id="722" r:id="rId28"/>
    <p:sldId id="721" r:id="rId29"/>
    <p:sldId id="657" r:id="rId30"/>
    <p:sldId id="658" r:id="rId31"/>
    <p:sldId id="659" r:id="rId32"/>
    <p:sldId id="784" r:id="rId33"/>
    <p:sldId id="661" r:id="rId34"/>
    <p:sldId id="662" r:id="rId35"/>
    <p:sldId id="663" r:id="rId36"/>
    <p:sldId id="664" r:id="rId37"/>
    <p:sldId id="665" r:id="rId38"/>
    <p:sldId id="666" r:id="rId39"/>
    <p:sldId id="667" r:id="rId40"/>
    <p:sldId id="744" r:id="rId41"/>
    <p:sldId id="671" r:id="rId42"/>
    <p:sldId id="672" r:id="rId43"/>
    <p:sldId id="675" r:id="rId44"/>
    <p:sldId id="676" r:id="rId45"/>
    <p:sldId id="743" r:id="rId46"/>
    <p:sldId id="764" r:id="rId47"/>
    <p:sldId id="765" r:id="rId48"/>
    <p:sldId id="766" r:id="rId49"/>
    <p:sldId id="678" r:id="rId50"/>
    <p:sldId id="679" r:id="rId51"/>
    <p:sldId id="682" r:id="rId52"/>
    <p:sldId id="683" r:id="rId53"/>
    <p:sldId id="684" r:id="rId54"/>
    <p:sldId id="685" r:id="rId55"/>
    <p:sldId id="686" r:id="rId56"/>
    <p:sldId id="687" r:id="rId57"/>
    <p:sldId id="688" r:id="rId58"/>
    <p:sldId id="689" r:id="rId59"/>
    <p:sldId id="690" r:id="rId60"/>
    <p:sldId id="762" r:id="rId61"/>
    <p:sldId id="695" r:id="rId62"/>
    <p:sldId id="723" r:id="rId63"/>
    <p:sldId id="697" r:id="rId64"/>
    <p:sldId id="728" r:id="rId65"/>
    <p:sldId id="698" r:id="rId66"/>
    <p:sldId id="699" r:id="rId67"/>
    <p:sldId id="729" r:id="rId68"/>
    <p:sldId id="700" r:id="rId69"/>
    <p:sldId id="704" r:id="rId70"/>
    <p:sldId id="705" r:id="rId71"/>
    <p:sldId id="730" r:id="rId72"/>
    <p:sldId id="708" r:id="rId73"/>
    <p:sldId id="709" r:id="rId74"/>
    <p:sldId id="701" r:id="rId75"/>
    <p:sldId id="702" r:id="rId76"/>
    <p:sldId id="703" r:id="rId77"/>
    <p:sldId id="706" r:id="rId78"/>
    <p:sldId id="707" r:id="rId79"/>
    <p:sldId id="715" r:id="rId80"/>
    <p:sldId id="716" r:id="rId81"/>
    <p:sldId id="358"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7JlIHWwNNPV+HzW3qoWj0w==" hashData="hHndZk1G//eAYLZ26Qk4sD7B98v8bFK/7E5EnRfN9Vp5cQHT7BhRpJ0hGXA/kzbOG4/qYKNyJ6oj1hj9heeX5Q=="/>
  <p:extLst>
    <p:ext uri="{521415D9-36F7-43E2-AB2F-B90AF26B5E84}">
      <p14:sectionLst xmlns:p14="http://schemas.microsoft.com/office/powerpoint/2010/main">
        <p14:section name="Default Section" id="{D879A886-C3CE-498F-8ED2-137CDA97222D}">
          <p14:sldIdLst>
            <p14:sldId id="435"/>
            <p14:sldId id="292"/>
          </p14:sldIdLst>
        </p14:section>
        <p14:section name="Concept of Memory" id="{7FFE3C65-0281-4377-8069-56C7D5325365}">
          <p14:sldIdLst>
            <p14:sldId id="639"/>
            <p14:sldId id="640"/>
            <p14:sldId id="641"/>
            <p14:sldId id="642"/>
          </p14:sldIdLst>
        </p14:section>
        <p14:section name="Memory abstraction" id="{3BD72250-8C2D-42A8-AF51-017F4F8B5632}">
          <p14:sldIdLst>
            <p14:sldId id="643"/>
            <p14:sldId id="644"/>
            <p14:sldId id="645"/>
            <p14:sldId id="646"/>
            <p14:sldId id="731"/>
            <p14:sldId id="647"/>
            <p14:sldId id="736"/>
            <p14:sldId id="719"/>
            <p14:sldId id="649"/>
            <p14:sldId id="720"/>
            <p14:sldId id="651"/>
            <p14:sldId id="652"/>
          </p14:sldIdLst>
        </p14:section>
        <p14:section name="Fragmentation" id="{641B5B03-EB0F-44EC-816F-CE7B085A6101}">
          <p14:sldIdLst>
            <p14:sldId id="655"/>
            <p14:sldId id="794"/>
            <p14:sldId id="795"/>
            <p14:sldId id="797"/>
            <p14:sldId id="796"/>
          </p14:sldIdLst>
        </p14:section>
        <p14:section name="Logical and Physical address map" id="{2B24B264-6EBE-412B-BBE6-A62E7562E4F7}">
          <p14:sldIdLst>
            <p14:sldId id="792"/>
            <p14:sldId id="656"/>
            <p14:sldId id="800"/>
            <p14:sldId id="722"/>
            <p14:sldId id="721"/>
            <p14:sldId id="657"/>
            <p14:sldId id="658"/>
            <p14:sldId id="659"/>
            <p14:sldId id="784"/>
            <p14:sldId id="661"/>
          </p14:sldIdLst>
        </p14:section>
        <p14:section name="Memory allocation" id="{AF0AEA3E-9577-49B5-B7A3-BE14499BAD6A}">
          <p14:sldIdLst>
            <p14:sldId id="662"/>
            <p14:sldId id="663"/>
            <p14:sldId id="664"/>
            <p14:sldId id="665"/>
            <p14:sldId id="666"/>
            <p14:sldId id="667"/>
            <p14:sldId id="744"/>
          </p14:sldIdLst>
        </p14:section>
        <p14:section name="Paging" id="{F96A496C-DB72-446F-A4DF-FF4979A7BBCB}">
          <p14:sldIdLst>
            <p14:sldId id="671"/>
            <p14:sldId id="672"/>
            <p14:sldId id="675"/>
            <p14:sldId id="676"/>
            <p14:sldId id="743"/>
            <p14:sldId id="764"/>
            <p14:sldId id="765"/>
            <p14:sldId id="766"/>
            <p14:sldId id="678"/>
            <p14:sldId id="679"/>
            <p14:sldId id="682"/>
            <p14:sldId id="683"/>
            <p14:sldId id="684"/>
            <p14:sldId id="685"/>
            <p14:sldId id="686"/>
            <p14:sldId id="687"/>
            <p14:sldId id="688"/>
            <p14:sldId id="689"/>
            <p14:sldId id="690"/>
            <p14:sldId id="762"/>
          </p14:sldIdLst>
        </p14:section>
        <p14:section name="Page Replacement Algorithms" id="{170F84CA-C83E-4837-B509-7EC3AB9C7080}">
          <p14:sldIdLst>
            <p14:sldId id="695"/>
            <p14:sldId id="723"/>
            <p14:sldId id="697"/>
            <p14:sldId id="728"/>
            <p14:sldId id="698"/>
            <p14:sldId id="699"/>
            <p14:sldId id="729"/>
            <p14:sldId id="700"/>
            <p14:sldId id="704"/>
            <p14:sldId id="705"/>
            <p14:sldId id="730"/>
            <p14:sldId id="708"/>
            <p14:sldId id="709"/>
            <p14:sldId id="701"/>
            <p14:sldId id="702"/>
            <p14:sldId id="703"/>
            <p14:sldId id="706"/>
            <p14:sldId id="707"/>
            <p14:sldId id="715"/>
            <p14:sldId id="716"/>
            <p14:sldId id="35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487E"/>
    <a:srgbClr val="CCECFF"/>
    <a:srgbClr val="D10233"/>
    <a:srgbClr val="FFFDA4"/>
    <a:srgbClr val="B71B1C"/>
    <a:srgbClr val="673BB7"/>
    <a:srgbClr val="EEEEEE"/>
    <a:srgbClr val="909090"/>
    <a:srgbClr val="301B92"/>
    <a:srgbClr val="1D30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12" autoAdjust="0"/>
    <p:restoredTop sz="94384" autoAdjust="0"/>
  </p:normalViewPr>
  <p:slideViewPr>
    <p:cSldViewPr snapToGrid="0">
      <p:cViewPr varScale="1">
        <p:scale>
          <a:sx n="64" d="100"/>
          <a:sy n="64" d="100"/>
        </p:scale>
        <p:origin x="1128" y="72"/>
      </p:cViewPr>
      <p:guideLst/>
    </p:cSldViewPr>
  </p:slideViewPr>
  <p:notesTextViewPr>
    <p:cViewPr>
      <p:scale>
        <a:sx n="1" d="1"/>
        <a:sy n="1" d="1"/>
      </p:scale>
      <p:origin x="0" y="0"/>
    </p:cViewPr>
  </p:notesTextViewPr>
  <p:notesViewPr>
    <p:cSldViewPr snapToGrid="0">
      <p:cViewPr varScale="1">
        <p:scale>
          <a:sx n="52" d="100"/>
          <a:sy n="52" d="100"/>
        </p:scale>
        <p:origin x="2862"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8B329D-5928-4597-BC46-539DA5349990}" type="doc">
      <dgm:prSet loTypeId="urn:microsoft.com/office/officeart/2005/8/layout/pyramid1" loCatId="pyramid" qsTypeId="urn:microsoft.com/office/officeart/2005/8/quickstyle/simple1" qsCatId="simple" csTypeId="urn:microsoft.com/office/officeart/2005/8/colors/colorful5" csCatId="colorful" phldr="1"/>
      <dgm:spPr/>
    </dgm:pt>
    <dgm:pt modelId="{AE1D134B-BA0F-4C66-A3EF-D413670F9A0C}">
      <dgm:prSet phldrT="[Text]" custT="1"/>
      <dgm:spPr/>
      <dgm:t>
        <a:bodyPr anchor="b" anchorCtr="0"/>
        <a:lstStyle/>
        <a:p>
          <a:r>
            <a:rPr lang="en-US" sz="1600" dirty="0"/>
            <a:t>Register</a:t>
          </a:r>
          <a:endParaRPr lang="en-US" sz="2400" dirty="0"/>
        </a:p>
      </dgm:t>
    </dgm:pt>
    <dgm:pt modelId="{D5C5A790-07B8-40AC-9493-120022FEBFFF}" type="parTrans" cxnId="{FB957E52-F718-4E8D-B6EC-CA644E4869F4}">
      <dgm:prSet/>
      <dgm:spPr/>
      <dgm:t>
        <a:bodyPr/>
        <a:lstStyle/>
        <a:p>
          <a:endParaRPr lang="en-US"/>
        </a:p>
      </dgm:t>
    </dgm:pt>
    <dgm:pt modelId="{FF02F72E-A3A3-4509-B528-997E98C58244}" type="sibTrans" cxnId="{FB957E52-F718-4E8D-B6EC-CA644E4869F4}">
      <dgm:prSet/>
      <dgm:spPr/>
      <dgm:t>
        <a:bodyPr/>
        <a:lstStyle/>
        <a:p>
          <a:endParaRPr lang="en-US"/>
        </a:p>
      </dgm:t>
    </dgm:pt>
    <dgm:pt modelId="{20D56625-6885-44EF-8C37-F9847665F412}">
      <dgm:prSet phldrT="[Text]" custT="1"/>
      <dgm:spPr/>
      <dgm:t>
        <a:bodyPr anchor="b" anchorCtr="0"/>
        <a:lstStyle/>
        <a:p>
          <a:r>
            <a:rPr lang="en-US" sz="2400" dirty="0"/>
            <a:t>Local secondary storage</a:t>
          </a:r>
        </a:p>
      </dgm:t>
    </dgm:pt>
    <dgm:pt modelId="{7EAAF0D3-F907-4AA5-BDBE-24146D24C29A}" type="parTrans" cxnId="{BF8C9EF1-9674-4BDB-AC22-1E8D5C8EBC87}">
      <dgm:prSet/>
      <dgm:spPr/>
      <dgm:t>
        <a:bodyPr/>
        <a:lstStyle/>
        <a:p>
          <a:endParaRPr lang="en-US"/>
        </a:p>
      </dgm:t>
    </dgm:pt>
    <dgm:pt modelId="{9A33278A-1C21-4E6E-8B38-A676CDC15904}" type="sibTrans" cxnId="{BF8C9EF1-9674-4BDB-AC22-1E8D5C8EBC87}">
      <dgm:prSet/>
      <dgm:spPr/>
      <dgm:t>
        <a:bodyPr/>
        <a:lstStyle/>
        <a:p>
          <a:endParaRPr lang="en-US"/>
        </a:p>
      </dgm:t>
    </dgm:pt>
    <dgm:pt modelId="{2A51D9B4-B754-4992-87CB-F8AFBFDEA9DB}">
      <dgm:prSet phldrT="[Text]" custT="1"/>
      <dgm:spPr/>
      <dgm:t>
        <a:bodyPr anchor="b" anchorCtr="0"/>
        <a:lstStyle/>
        <a:p>
          <a:r>
            <a:rPr lang="en-US" sz="2600" dirty="0"/>
            <a:t>Remote secondary storage</a:t>
          </a:r>
        </a:p>
      </dgm:t>
    </dgm:pt>
    <dgm:pt modelId="{7CDAB743-7761-4CC7-95F3-722C21549279}" type="parTrans" cxnId="{95B75E1E-A0F9-47C4-9174-DAC1839D3652}">
      <dgm:prSet/>
      <dgm:spPr/>
      <dgm:t>
        <a:bodyPr/>
        <a:lstStyle/>
        <a:p>
          <a:endParaRPr lang="en-US"/>
        </a:p>
      </dgm:t>
    </dgm:pt>
    <dgm:pt modelId="{D6F058BB-009D-4B45-8A71-E7DC4EACF575}" type="sibTrans" cxnId="{95B75E1E-A0F9-47C4-9174-DAC1839D3652}">
      <dgm:prSet/>
      <dgm:spPr/>
      <dgm:t>
        <a:bodyPr/>
        <a:lstStyle/>
        <a:p>
          <a:endParaRPr lang="en-US"/>
        </a:p>
      </dgm:t>
    </dgm:pt>
    <dgm:pt modelId="{0ABB0A28-5A30-4D9F-B146-9F24AE60C4A9}">
      <dgm:prSet phldrT="[Text]" custT="1"/>
      <dgm:spPr/>
      <dgm:t>
        <a:bodyPr anchor="b" anchorCtr="0"/>
        <a:lstStyle/>
        <a:p>
          <a:r>
            <a:rPr lang="en-US" sz="2000" dirty="0"/>
            <a:t>L2 Cache</a:t>
          </a:r>
        </a:p>
      </dgm:t>
    </dgm:pt>
    <dgm:pt modelId="{B1B00A1A-B4C6-435A-B45B-A84E74AD0BE0}" type="parTrans" cxnId="{474A5281-5B6C-4DD9-AF26-3DB34347B6E0}">
      <dgm:prSet/>
      <dgm:spPr/>
      <dgm:t>
        <a:bodyPr/>
        <a:lstStyle/>
        <a:p>
          <a:endParaRPr lang="en-US"/>
        </a:p>
      </dgm:t>
    </dgm:pt>
    <dgm:pt modelId="{5DC970BF-4ECF-4393-8F4F-288A757890FE}" type="sibTrans" cxnId="{474A5281-5B6C-4DD9-AF26-3DB34347B6E0}">
      <dgm:prSet/>
      <dgm:spPr/>
      <dgm:t>
        <a:bodyPr/>
        <a:lstStyle/>
        <a:p>
          <a:endParaRPr lang="en-US"/>
        </a:p>
      </dgm:t>
    </dgm:pt>
    <dgm:pt modelId="{09BA5505-14C3-49EB-8B32-86B7BF4EFDB4}">
      <dgm:prSet phldrT="[Text]" custT="1"/>
      <dgm:spPr/>
      <dgm:t>
        <a:bodyPr anchor="b" anchorCtr="0"/>
        <a:lstStyle/>
        <a:p>
          <a:r>
            <a:rPr lang="en-US" sz="2200" dirty="0"/>
            <a:t>Main Memory</a:t>
          </a:r>
        </a:p>
      </dgm:t>
    </dgm:pt>
    <dgm:pt modelId="{2ED20904-2A35-4A67-811B-2A0EEF8A0F02}" type="parTrans" cxnId="{430E2525-3BC5-446C-AF0D-AD1185FE1629}">
      <dgm:prSet/>
      <dgm:spPr/>
      <dgm:t>
        <a:bodyPr/>
        <a:lstStyle/>
        <a:p>
          <a:endParaRPr lang="en-US"/>
        </a:p>
      </dgm:t>
    </dgm:pt>
    <dgm:pt modelId="{1B4DC060-0BCD-446A-B680-646563FDED54}" type="sibTrans" cxnId="{430E2525-3BC5-446C-AF0D-AD1185FE1629}">
      <dgm:prSet/>
      <dgm:spPr/>
      <dgm:t>
        <a:bodyPr/>
        <a:lstStyle/>
        <a:p>
          <a:endParaRPr lang="en-US"/>
        </a:p>
      </dgm:t>
    </dgm:pt>
    <dgm:pt modelId="{A7CE4BF0-37F9-478C-9F9B-BBB8C504408E}">
      <dgm:prSet phldrT="[Text]" custT="1"/>
      <dgm:spPr/>
      <dgm:t>
        <a:bodyPr anchor="b" anchorCtr="0"/>
        <a:lstStyle/>
        <a:p>
          <a:r>
            <a:rPr lang="en-US" sz="1800" dirty="0"/>
            <a:t>L1 Cache</a:t>
          </a:r>
        </a:p>
      </dgm:t>
    </dgm:pt>
    <dgm:pt modelId="{05281081-FC67-4B72-AB29-C8D23669446F}" type="parTrans" cxnId="{8944E29A-26B5-4E85-AB20-7583441F44C9}">
      <dgm:prSet/>
      <dgm:spPr/>
      <dgm:t>
        <a:bodyPr/>
        <a:lstStyle/>
        <a:p>
          <a:endParaRPr lang="en-US"/>
        </a:p>
      </dgm:t>
    </dgm:pt>
    <dgm:pt modelId="{3ED18608-0220-48B8-A748-8642C2E7D386}" type="sibTrans" cxnId="{8944E29A-26B5-4E85-AB20-7583441F44C9}">
      <dgm:prSet/>
      <dgm:spPr/>
      <dgm:t>
        <a:bodyPr/>
        <a:lstStyle/>
        <a:p>
          <a:endParaRPr lang="en-US"/>
        </a:p>
      </dgm:t>
    </dgm:pt>
    <dgm:pt modelId="{89CA9B95-8CB1-4C81-A2BE-94FFEBAC7343}" type="pres">
      <dgm:prSet presAssocID="{7F8B329D-5928-4597-BC46-539DA5349990}" presName="Name0" presStyleCnt="0">
        <dgm:presLayoutVars>
          <dgm:dir/>
          <dgm:animLvl val="lvl"/>
          <dgm:resizeHandles val="exact"/>
        </dgm:presLayoutVars>
      </dgm:prSet>
      <dgm:spPr/>
    </dgm:pt>
    <dgm:pt modelId="{1D71D8C9-8487-4B68-B3CF-B06E772C2F2B}" type="pres">
      <dgm:prSet presAssocID="{AE1D134B-BA0F-4C66-A3EF-D413670F9A0C}" presName="Name8" presStyleCnt="0"/>
      <dgm:spPr/>
    </dgm:pt>
    <dgm:pt modelId="{9CE6BF1C-AFE7-4913-8E0E-FA8FA28B39B1}" type="pres">
      <dgm:prSet presAssocID="{AE1D134B-BA0F-4C66-A3EF-D413670F9A0C}" presName="level" presStyleLbl="node1" presStyleIdx="0" presStyleCnt="6">
        <dgm:presLayoutVars>
          <dgm:chMax val="1"/>
          <dgm:bulletEnabled val="1"/>
        </dgm:presLayoutVars>
      </dgm:prSet>
      <dgm:spPr/>
    </dgm:pt>
    <dgm:pt modelId="{72392578-813A-4F79-A120-1175B0D490FB}" type="pres">
      <dgm:prSet presAssocID="{AE1D134B-BA0F-4C66-A3EF-D413670F9A0C}" presName="levelTx" presStyleLbl="revTx" presStyleIdx="0" presStyleCnt="0">
        <dgm:presLayoutVars>
          <dgm:chMax val="1"/>
          <dgm:bulletEnabled val="1"/>
        </dgm:presLayoutVars>
      </dgm:prSet>
      <dgm:spPr/>
    </dgm:pt>
    <dgm:pt modelId="{4B83EFC7-2E93-4FF7-A5BD-21742F14E22E}" type="pres">
      <dgm:prSet presAssocID="{A7CE4BF0-37F9-478C-9F9B-BBB8C504408E}" presName="Name8" presStyleCnt="0"/>
      <dgm:spPr/>
    </dgm:pt>
    <dgm:pt modelId="{AC60A510-23A8-4851-B9E9-D5061524B7C2}" type="pres">
      <dgm:prSet presAssocID="{A7CE4BF0-37F9-478C-9F9B-BBB8C504408E}" presName="level" presStyleLbl="node1" presStyleIdx="1" presStyleCnt="6">
        <dgm:presLayoutVars>
          <dgm:chMax val="1"/>
          <dgm:bulletEnabled val="1"/>
        </dgm:presLayoutVars>
      </dgm:prSet>
      <dgm:spPr/>
    </dgm:pt>
    <dgm:pt modelId="{A53815A9-F107-4CBE-915B-1086AA2F0889}" type="pres">
      <dgm:prSet presAssocID="{A7CE4BF0-37F9-478C-9F9B-BBB8C504408E}" presName="levelTx" presStyleLbl="revTx" presStyleIdx="0" presStyleCnt="0">
        <dgm:presLayoutVars>
          <dgm:chMax val="1"/>
          <dgm:bulletEnabled val="1"/>
        </dgm:presLayoutVars>
      </dgm:prSet>
      <dgm:spPr/>
    </dgm:pt>
    <dgm:pt modelId="{ABC32764-3EBC-4B15-BF41-EB732CF31A16}" type="pres">
      <dgm:prSet presAssocID="{0ABB0A28-5A30-4D9F-B146-9F24AE60C4A9}" presName="Name8" presStyleCnt="0"/>
      <dgm:spPr/>
    </dgm:pt>
    <dgm:pt modelId="{4CDE54DA-B57D-4E4A-B0EF-6EE1DB8FFD09}" type="pres">
      <dgm:prSet presAssocID="{0ABB0A28-5A30-4D9F-B146-9F24AE60C4A9}" presName="level" presStyleLbl="node1" presStyleIdx="2" presStyleCnt="6">
        <dgm:presLayoutVars>
          <dgm:chMax val="1"/>
          <dgm:bulletEnabled val="1"/>
        </dgm:presLayoutVars>
      </dgm:prSet>
      <dgm:spPr/>
    </dgm:pt>
    <dgm:pt modelId="{D59AFFF6-73F7-48E6-8CFD-3B6D8BCB14E2}" type="pres">
      <dgm:prSet presAssocID="{0ABB0A28-5A30-4D9F-B146-9F24AE60C4A9}" presName="levelTx" presStyleLbl="revTx" presStyleIdx="0" presStyleCnt="0">
        <dgm:presLayoutVars>
          <dgm:chMax val="1"/>
          <dgm:bulletEnabled val="1"/>
        </dgm:presLayoutVars>
      </dgm:prSet>
      <dgm:spPr/>
    </dgm:pt>
    <dgm:pt modelId="{4DB9D1C6-CD7B-4170-B2C8-23B0588D31E9}" type="pres">
      <dgm:prSet presAssocID="{09BA5505-14C3-49EB-8B32-86B7BF4EFDB4}" presName="Name8" presStyleCnt="0"/>
      <dgm:spPr/>
    </dgm:pt>
    <dgm:pt modelId="{ACCF894D-C6F1-4D42-91C8-4B7BC20C8FDA}" type="pres">
      <dgm:prSet presAssocID="{09BA5505-14C3-49EB-8B32-86B7BF4EFDB4}" presName="level" presStyleLbl="node1" presStyleIdx="3" presStyleCnt="6">
        <dgm:presLayoutVars>
          <dgm:chMax val="1"/>
          <dgm:bulletEnabled val="1"/>
        </dgm:presLayoutVars>
      </dgm:prSet>
      <dgm:spPr/>
    </dgm:pt>
    <dgm:pt modelId="{4424016C-7C2C-4F6C-AD15-4E8E451791C5}" type="pres">
      <dgm:prSet presAssocID="{09BA5505-14C3-49EB-8B32-86B7BF4EFDB4}" presName="levelTx" presStyleLbl="revTx" presStyleIdx="0" presStyleCnt="0">
        <dgm:presLayoutVars>
          <dgm:chMax val="1"/>
          <dgm:bulletEnabled val="1"/>
        </dgm:presLayoutVars>
      </dgm:prSet>
      <dgm:spPr/>
    </dgm:pt>
    <dgm:pt modelId="{2FB6C0F5-6BAA-43A0-B27F-7C135ED7537D}" type="pres">
      <dgm:prSet presAssocID="{20D56625-6885-44EF-8C37-F9847665F412}" presName="Name8" presStyleCnt="0"/>
      <dgm:spPr/>
    </dgm:pt>
    <dgm:pt modelId="{CD40BACA-C213-4C50-AD2F-55DDC18F9395}" type="pres">
      <dgm:prSet presAssocID="{20D56625-6885-44EF-8C37-F9847665F412}" presName="level" presStyleLbl="node1" presStyleIdx="4" presStyleCnt="6" custLinFactNeighborY="-625">
        <dgm:presLayoutVars>
          <dgm:chMax val="1"/>
          <dgm:bulletEnabled val="1"/>
        </dgm:presLayoutVars>
      </dgm:prSet>
      <dgm:spPr/>
    </dgm:pt>
    <dgm:pt modelId="{D8D26BDE-DA49-44A4-A1ED-49ED7E97A105}" type="pres">
      <dgm:prSet presAssocID="{20D56625-6885-44EF-8C37-F9847665F412}" presName="levelTx" presStyleLbl="revTx" presStyleIdx="0" presStyleCnt="0">
        <dgm:presLayoutVars>
          <dgm:chMax val="1"/>
          <dgm:bulletEnabled val="1"/>
        </dgm:presLayoutVars>
      </dgm:prSet>
      <dgm:spPr/>
    </dgm:pt>
    <dgm:pt modelId="{00BFC72B-02C6-4BDD-8ACB-C96A324A237E}" type="pres">
      <dgm:prSet presAssocID="{2A51D9B4-B754-4992-87CB-F8AFBFDEA9DB}" presName="Name8" presStyleCnt="0"/>
      <dgm:spPr/>
    </dgm:pt>
    <dgm:pt modelId="{BD97916C-1EAA-41D6-A1F4-C0CD1CA716DD}" type="pres">
      <dgm:prSet presAssocID="{2A51D9B4-B754-4992-87CB-F8AFBFDEA9DB}" presName="level" presStyleLbl="node1" presStyleIdx="5" presStyleCnt="6">
        <dgm:presLayoutVars>
          <dgm:chMax val="1"/>
          <dgm:bulletEnabled val="1"/>
        </dgm:presLayoutVars>
      </dgm:prSet>
      <dgm:spPr/>
    </dgm:pt>
    <dgm:pt modelId="{70C3B809-8DD1-4A0C-84FC-1B45ABDB51FC}" type="pres">
      <dgm:prSet presAssocID="{2A51D9B4-B754-4992-87CB-F8AFBFDEA9DB}" presName="levelTx" presStyleLbl="revTx" presStyleIdx="0" presStyleCnt="0">
        <dgm:presLayoutVars>
          <dgm:chMax val="1"/>
          <dgm:bulletEnabled val="1"/>
        </dgm:presLayoutVars>
      </dgm:prSet>
      <dgm:spPr/>
    </dgm:pt>
  </dgm:ptLst>
  <dgm:cxnLst>
    <dgm:cxn modelId="{A6F66D18-F6B3-42A7-BB38-D29C454A7740}" type="presOf" srcId="{AE1D134B-BA0F-4C66-A3EF-D413670F9A0C}" destId="{9CE6BF1C-AFE7-4913-8E0E-FA8FA28B39B1}" srcOrd="0" destOrd="0" presId="urn:microsoft.com/office/officeart/2005/8/layout/pyramid1"/>
    <dgm:cxn modelId="{46AAF71A-CBF7-4838-AB1F-F34C8287FDE9}" type="presOf" srcId="{20D56625-6885-44EF-8C37-F9847665F412}" destId="{D8D26BDE-DA49-44A4-A1ED-49ED7E97A105}" srcOrd="1" destOrd="0" presId="urn:microsoft.com/office/officeart/2005/8/layout/pyramid1"/>
    <dgm:cxn modelId="{95B75E1E-A0F9-47C4-9174-DAC1839D3652}" srcId="{7F8B329D-5928-4597-BC46-539DA5349990}" destId="{2A51D9B4-B754-4992-87CB-F8AFBFDEA9DB}" srcOrd="5" destOrd="0" parTransId="{7CDAB743-7761-4CC7-95F3-722C21549279}" sibTransId="{D6F058BB-009D-4B45-8A71-E7DC4EACF575}"/>
    <dgm:cxn modelId="{430E2525-3BC5-446C-AF0D-AD1185FE1629}" srcId="{7F8B329D-5928-4597-BC46-539DA5349990}" destId="{09BA5505-14C3-49EB-8B32-86B7BF4EFDB4}" srcOrd="3" destOrd="0" parTransId="{2ED20904-2A35-4A67-811B-2A0EEF8A0F02}" sibTransId="{1B4DC060-0BCD-446A-B680-646563FDED54}"/>
    <dgm:cxn modelId="{AFE0FE32-BEFB-47B3-B75D-30A7B5F63D07}" type="presOf" srcId="{A7CE4BF0-37F9-478C-9F9B-BBB8C504408E}" destId="{AC60A510-23A8-4851-B9E9-D5061524B7C2}" srcOrd="0" destOrd="0" presId="urn:microsoft.com/office/officeart/2005/8/layout/pyramid1"/>
    <dgm:cxn modelId="{A02AA040-F22E-49F7-8D6A-DDF38816C228}" type="presOf" srcId="{AE1D134B-BA0F-4C66-A3EF-D413670F9A0C}" destId="{72392578-813A-4F79-A120-1175B0D490FB}" srcOrd="1" destOrd="0" presId="urn:microsoft.com/office/officeart/2005/8/layout/pyramid1"/>
    <dgm:cxn modelId="{9B92755C-E7D5-47FB-82C1-3122BD319CF0}" type="presOf" srcId="{20D56625-6885-44EF-8C37-F9847665F412}" destId="{CD40BACA-C213-4C50-AD2F-55DDC18F9395}" srcOrd="0" destOrd="0" presId="urn:microsoft.com/office/officeart/2005/8/layout/pyramid1"/>
    <dgm:cxn modelId="{4F466546-BAC8-41EB-BB37-6DEE23ACE912}" type="presOf" srcId="{0ABB0A28-5A30-4D9F-B146-9F24AE60C4A9}" destId="{D59AFFF6-73F7-48E6-8CFD-3B6D8BCB14E2}" srcOrd="1" destOrd="0" presId="urn:microsoft.com/office/officeart/2005/8/layout/pyramid1"/>
    <dgm:cxn modelId="{71E09471-3B54-46E9-9016-1BF1CD6EB050}" type="presOf" srcId="{2A51D9B4-B754-4992-87CB-F8AFBFDEA9DB}" destId="{70C3B809-8DD1-4A0C-84FC-1B45ABDB51FC}" srcOrd="1" destOrd="0" presId="urn:microsoft.com/office/officeart/2005/8/layout/pyramid1"/>
    <dgm:cxn modelId="{FB957E52-F718-4E8D-B6EC-CA644E4869F4}" srcId="{7F8B329D-5928-4597-BC46-539DA5349990}" destId="{AE1D134B-BA0F-4C66-A3EF-D413670F9A0C}" srcOrd="0" destOrd="0" parTransId="{D5C5A790-07B8-40AC-9493-120022FEBFFF}" sibTransId="{FF02F72E-A3A3-4509-B528-997E98C58244}"/>
    <dgm:cxn modelId="{430F8B75-07F9-4ECA-B18C-04F0E57E2700}" type="presOf" srcId="{09BA5505-14C3-49EB-8B32-86B7BF4EFDB4}" destId="{4424016C-7C2C-4F6C-AD15-4E8E451791C5}" srcOrd="1" destOrd="0" presId="urn:microsoft.com/office/officeart/2005/8/layout/pyramid1"/>
    <dgm:cxn modelId="{3F126C7E-A93E-4E8C-952D-F67609E2341D}" type="presOf" srcId="{7F8B329D-5928-4597-BC46-539DA5349990}" destId="{89CA9B95-8CB1-4C81-A2BE-94FFEBAC7343}" srcOrd="0" destOrd="0" presId="urn:microsoft.com/office/officeart/2005/8/layout/pyramid1"/>
    <dgm:cxn modelId="{474A5281-5B6C-4DD9-AF26-3DB34347B6E0}" srcId="{7F8B329D-5928-4597-BC46-539DA5349990}" destId="{0ABB0A28-5A30-4D9F-B146-9F24AE60C4A9}" srcOrd="2" destOrd="0" parTransId="{B1B00A1A-B4C6-435A-B45B-A84E74AD0BE0}" sibTransId="{5DC970BF-4ECF-4393-8F4F-288A757890FE}"/>
    <dgm:cxn modelId="{3C47B699-F2E4-49F9-904D-105E7128C254}" type="presOf" srcId="{0ABB0A28-5A30-4D9F-B146-9F24AE60C4A9}" destId="{4CDE54DA-B57D-4E4A-B0EF-6EE1DB8FFD09}" srcOrd="0" destOrd="0" presId="urn:microsoft.com/office/officeart/2005/8/layout/pyramid1"/>
    <dgm:cxn modelId="{8944E29A-26B5-4E85-AB20-7583441F44C9}" srcId="{7F8B329D-5928-4597-BC46-539DA5349990}" destId="{A7CE4BF0-37F9-478C-9F9B-BBB8C504408E}" srcOrd="1" destOrd="0" parTransId="{05281081-FC67-4B72-AB29-C8D23669446F}" sibTransId="{3ED18608-0220-48B8-A748-8642C2E7D386}"/>
    <dgm:cxn modelId="{C2FD79B3-F320-4B77-A7F1-91333886745F}" type="presOf" srcId="{09BA5505-14C3-49EB-8B32-86B7BF4EFDB4}" destId="{ACCF894D-C6F1-4D42-91C8-4B7BC20C8FDA}" srcOrd="0" destOrd="0" presId="urn:microsoft.com/office/officeart/2005/8/layout/pyramid1"/>
    <dgm:cxn modelId="{5679CFC8-6BEA-4014-A613-F968F03F72A4}" type="presOf" srcId="{A7CE4BF0-37F9-478C-9F9B-BBB8C504408E}" destId="{A53815A9-F107-4CBE-915B-1086AA2F0889}" srcOrd="1" destOrd="0" presId="urn:microsoft.com/office/officeart/2005/8/layout/pyramid1"/>
    <dgm:cxn modelId="{BA7647D3-F32E-4B9A-B18E-96E5D877F1F4}" type="presOf" srcId="{2A51D9B4-B754-4992-87CB-F8AFBFDEA9DB}" destId="{BD97916C-1EAA-41D6-A1F4-C0CD1CA716DD}" srcOrd="0" destOrd="0" presId="urn:microsoft.com/office/officeart/2005/8/layout/pyramid1"/>
    <dgm:cxn modelId="{BF8C9EF1-9674-4BDB-AC22-1E8D5C8EBC87}" srcId="{7F8B329D-5928-4597-BC46-539DA5349990}" destId="{20D56625-6885-44EF-8C37-F9847665F412}" srcOrd="4" destOrd="0" parTransId="{7EAAF0D3-F907-4AA5-BDBE-24146D24C29A}" sibTransId="{9A33278A-1C21-4E6E-8B38-A676CDC15904}"/>
    <dgm:cxn modelId="{B19CFEDF-8649-46CB-9D46-B4ABE60366EA}" type="presParOf" srcId="{89CA9B95-8CB1-4C81-A2BE-94FFEBAC7343}" destId="{1D71D8C9-8487-4B68-B3CF-B06E772C2F2B}" srcOrd="0" destOrd="0" presId="urn:microsoft.com/office/officeart/2005/8/layout/pyramid1"/>
    <dgm:cxn modelId="{1F67086E-A549-4938-8213-08D403201CEB}" type="presParOf" srcId="{1D71D8C9-8487-4B68-B3CF-B06E772C2F2B}" destId="{9CE6BF1C-AFE7-4913-8E0E-FA8FA28B39B1}" srcOrd="0" destOrd="0" presId="urn:microsoft.com/office/officeart/2005/8/layout/pyramid1"/>
    <dgm:cxn modelId="{07696B37-177F-439D-A51B-4E833CB42AE8}" type="presParOf" srcId="{1D71D8C9-8487-4B68-B3CF-B06E772C2F2B}" destId="{72392578-813A-4F79-A120-1175B0D490FB}" srcOrd="1" destOrd="0" presId="urn:microsoft.com/office/officeart/2005/8/layout/pyramid1"/>
    <dgm:cxn modelId="{AE1D493E-FAC0-4DCD-9434-1F4BFAF72ACE}" type="presParOf" srcId="{89CA9B95-8CB1-4C81-A2BE-94FFEBAC7343}" destId="{4B83EFC7-2E93-4FF7-A5BD-21742F14E22E}" srcOrd="1" destOrd="0" presId="urn:microsoft.com/office/officeart/2005/8/layout/pyramid1"/>
    <dgm:cxn modelId="{1BA3B97F-F3B6-472B-81E7-3232A6668722}" type="presParOf" srcId="{4B83EFC7-2E93-4FF7-A5BD-21742F14E22E}" destId="{AC60A510-23A8-4851-B9E9-D5061524B7C2}" srcOrd="0" destOrd="0" presId="urn:microsoft.com/office/officeart/2005/8/layout/pyramid1"/>
    <dgm:cxn modelId="{91C61636-2CC5-4580-8CF3-BFDAD7E69614}" type="presParOf" srcId="{4B83EFC7-2E93-4FF7-A5BD-21742F14E22E}" destId="{A53815A9-F107-4CBE-915B-1086AA2F0889}" srcOrd="1" destOrd="0" presId="urn:microsoft.com/office/officeart/2005/8/layout/pyramid1"/>
    <dgm:cxn modelId="{0F8F7F9F-E10D-4B37-BD8B-BFA49F9CA7EC}" type="presParOf" srcId="{89CA9B95-8CB1-4C81-A2BE-94FFEBAC7343}" destId="{ABC32764-3EBC-4B15-BF41-EB732CF31A16}" srcOrd="2" destOrd="0" presId="urn:microsoft.com/office/officeart/2005/8/layout/pyramid1"/>
    <dgm:cxn modelId="{C184165C-43AF-43DA-AA74-0A1C2627027D}" type="presParOf" srcId="{ABC32764-3EBC-4B15-BF41-EB732CF31A16}" destId="{4CDE54DA-B57D-4E4A-B0EF-6EE1DB8FFD09}" srcOrd="0" destOrd="0" presId="urn:microsoft.com/office/officeart/2005/8/layout/pyramid1"/>
    <dgm:cxn modelId="{64308FFE-2792-4920-96FA-090108CE6497}" type="presParOf" srcId="{ABC32764-3EBC-4B15-BF41-EB732CF31A16}" destId="{D59AFFF6-73F7-48E6-8CFD-3B6D8BCB14E2}" srcOrd="1" destOrd="0" presId="urn:microsoft.com/office/officeart/2005/8/layout/pyramid1"/>
    <dgm:cxn modelId="{9D2074DC-E4E9-46D2-ABBC-383B0AC215E3}" type="presParOf" srcId="{89CA9B95-8CB1-4C81-A2BE-94FFEBAC7343}" destId="{4DB9D1C6-CD7B-4170-B2C8-23B0588D31E9}" srcOrd="3" destOrd="0" presId="urn:microsoft.com/office/officeart/2005/8/layout/pyramid1"/>
    <dgm:cxn modelId="{A06FA4F3-B786-49C2-82A8-738B508D32F3}" type="presParOf" srcId="{4DB9D1C6-CD7B-4170-B2C8-23B0588D31E9}" destId="{ACCF894D-C6F1-4D42-91C8-4B7BC20C8FDA}" srcOrd="0" destOrd="0" presId="urn:microsoft.com/office/officeart/2005/8/layout/pyramid1"/>
    <dgm:cxn modelId="{BDDCF569-4155-46A3-A287-A2A1C20E6C52}" type="presParOf" srcId="{4DB9D1C6-CD7B-4170-B2C8-23B0588D31E9}" destId="{4424016C-7C2C-4F6C-AD15-4E8E451791C5}" srcOrd="1" destOrd="0" presId="urn:microsoft.com/office/officeart/2005/8/layout/pyramid1"/>
    <dgm:cxn modelId="{F0589AC2-1851-4896-86BA-6E69BC5EBF68}" type="presParOf" srcId="{89CA9B95-8CB1-4C81-A2BE-94FFEBAC7343}" destId="{2FB6C0F5-6BAA-43A0-B27F-7C135ED7537D}" srcOrd="4" destOrd="0" presId="urn:microsoft.com/office/officeart/2005/8/layout/pyramid1"/>
    <dgm:cxn modelId="{EF496126-BFB7-4654-B478-401A9F00742F}" type="presParOf" srcId="{2FB6C0F5-6BAA-43A0-B27F-7C135ED7537D}" destId="{CD40BACA-C213-4C50-AD2F-55DDC18F9395}" srcOrd="0" destOrd="0" presId="urn:microsoft.com/office/officeart/2005/8/layout/pyramid1"/>
    <dgm:cxn modelId="{03CB9E28-4442-434E-B8C4-A2A530B9783E}" type="presParOf" srcId="{2FB6C0F5-6BAA-43A0-B27F-7C135ED7537D}" destId="{D8D26BDE-DA49-44A4-A1ED-49ED7E97A105}" srcOrd="1" destOrd="0" presId="urn:microsoft.com/office/officeart/2005/8/layout/pyramid1"/>
    <dgm:cxn modelId="{3F11164A-61EF-45E5-99C2-C4271828AF72}" type="presParOf" srcId="{89CA9B95-8CB1-4C81-A2BE-94FFEBAC7343}" destId="{00BFC72B-02C6-4BDD-8ACB-C96A324A237E}" srcOrd="5" destOrd="0" presId="urn:microsoft.com/office/officeart/2005/8/layout/pyramid1"/>
    <dgm:cxn modelId="{2BAF896A-F88F-4DAF-95E6-B57A849693B9}" type="presParOf" srcId="{00BFC72B-02C6-4BDD-8ACB-C96A324A237E}" destId="{BD97916C-1EAA-41D6-A1F4-C0CD1CA716DD}" srcOrd="0" destOrd="0" presId="urn:microsoft.com/office/officeart/2005/8/layout/pyramid1"/>
    <dgm:cxn modelId="{5B46A0A3-5955-44D4-B406-CB3FCFCD3AC9}" type="presParOf" srcId="{00BFC72B-02C6-4BDD-8ACB-C96A324A237E}" destId="{70C3B809-8DD1-4A0C-84FC-1B45ABDB51FC}"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6BF1C-AFE7-4913-8E0E-FA8FA28B39B1}">
      <dsp:nvSpPr>
        <dsp:cNvPr id="0" name=""/>
        <dsp:cNvSpPr/>
      </dsp:nvSpPr>
      <dsp:spPr>
        <a:xfrm>
          <a:off x="2667000" y="0"/>
          <a:ext cx="1066800" cy="736600"/>
        </a:xfrm>
        <a:prstGeom prst="trapezoid">
          <a:avLst>
            <a:gd name="adj" fmla="val 72414"/>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b" anchorCtr="0">
          <a:noAutofit/>
        </a:bodyPr>
        <a:lstStyle/>
        <a:p>
          <a:pPr marL="0" lvl="0" indent="0" algn="ctr" defTabSz="711200">
            <a:lnSpc>
              <a:spcPct val="90000"/>
            </a:lnSpc>
            <a:spcBef>
              <a:spcPct val="0"/>
            </a:spcBef>
            <a:spcAft>
              <a:spcPct val="35000"/>
            </a:spcAft>
            <a:buNone/>
          </a:pPr>
          <a:r>
            <a:rPr lang="en-US" sz="1600" kern="1200" dirty="0"/>
            <a:t>Register</a:t>
          </a:r>
          <a:endParaRPr lang="en-US" sz="2400" kern="1200" dirty="0"/>
        </a:p>
      </dsp:txBody>
      <dsp:txXfrm>
        <a:off x="2667000" y="0"/>
        <a:ext cx="1066800" cy="736600"/>
      </dsp:txXfrm>
    </dsp:sp>
    <dsp:sp modelId="{AC60A510-23A8-4851-B9E9-D5061524B7C2}">
      <dsp:nvSpPr>
        <dsp:cNvPr id="0" name=""/>
        <dsp:cNvSpPr/>
      </dsp:nvSpPr>
      <dsp:spPr>
        <a:xfrm>
          <a:off x="2133600" y="736600"/>
          <a:ext cx="2133600" cy="736600"/>
        </a:xfrm>
        <a:prstGeom prst="trapezoid">
          <a:avLst>
            <a:gd name="adj" fmla="val 72414"/>
          </a:avLst>
        </a:prstGeom>
        <a:solidFill>
          <a:schemeClr val="accent5">
            <a:hueOff val="-409491"/>
            <a:satOff val="-8265"/>
            <a:lumOff val="-6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b" anchorCtr="0">
          <a:noAutofit/>
        </a:bodyPr>
        <a:lstStyle/>
        <a:p>
          <a:pPr marL="0" lvl="0" indent="0" algn="ctr" defTabSz="800100">
            <a:lnSpc>
              <a:spcPct val="90000"/>
            </a:lnSpc>
            <a:spcBef>
              <a:spcPct val="0"/>
            </a:spcBef>
            <a:spcAft>
              <a:spcPct val="35000"/>
            </a:spcAft>
            <a:buNone/>
          </a:pPr>
          <a:r>
            <a:rPr lang="en-US" sz="1800" kern="1200" dirty="0"/>
            <a:t>L1 Cache</a:t>
          </a:r>
        </a:p>
      </dsp:txBody>
      <dsp:txXfrm>
        <a:off x="2506980" y="736600"/>
        <a:ext cx="1386840" cy="736600"/>
      </dsp:txXfrm>
    </dsp:sp>
    <dsp:sp modelId="{4CDE54DA-B57D-4E4A-B0EF-6EE1DB8FFD09}">
      <dsp:nvSpPr>
        <dsp:cNvPr id="0" name=""/>
        <dsp:cNvSpPr/>
      </dsp:nvSpPr>
      <dsp:spPr>
        <a:xfrm>
          <a:off x="1600200" y="1473200"/>
          <a:ext cx="3200400" cy="736600"/>
        </a:xfrm>
        <a:prstGeom prst="trapezoid">
          <a:avLst>
            <a:gd name="adj" fmla="val 72414"/>
          </a:avLst>
        </a:prstGeom>
        <a:solidFill>
          <a:schemeClr val="accent5">
            <a:hueOff val="-818982"/>
            <a:satOff val="-16530"/>
            <a:lumOff val="-12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b" anchorCtr="0">
          <a:noAutofit/>
        </a:bodyPr>
        <a:lstStyle/>
        <a:p>
          <a:pPr marL="0" lvl="0" indent="0" algn="ctr" defTabSz="889000">
            <a:lnSpc>
              <a:spcPct val="90000"/>
            </a:lnSpc>
            <a:spcBef>
              <a:spcPct val="0"/>
            </a:spcBef>
            <a:spcAft>
              <a:spcPct val="35000"/>
            </a:spcAft>
            <a:buNone/>
          </a:pPr>
          <a:r>
            <a:rPr lang="en-US" sz="2000" kern="1200" dirty="0"/>
            <a:t>L2 Cache</a:t>
          </a:r>
        </a:p>
      </dsp:txBody>
      <dsp:txXfrm>
        <a:off x="2160269" y="1473200"/>
        <a:ext cx="2080260" cy="736600"/>
      </dsp:txXfrm>
    </dsp:sp>
    <dsp:sp modelId="{ACCF894D-C6F1-4D42-91C8-4B7BC20C8FDA}">
      <dsp:nvSpPr>
        <dsp:cNvPr id="0" name=""/>
        <dsp:cNvSpPr/>
      </dsp:nvSpPr>
      <dsp:spPr>
        <a:xfrm>
          <a:off x="1066800" y="2209800"/>
          <a:ext cx="4267200" cy="736600"/>
        </a:xfrm>
        <a:prstGeom prst="trapezoid">
          <a:avLst>
            <a:gd name="adj" fmla="val 72414"/>
          </a:avLst>
        </a:prstGeom>
        <a:solidFill>
          <a:schemeClr val="accent5">
            <a:hueOff val="-1228474"/>
            <a:satOff val="-24794"/>
            <a:lumOff val="-1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b" anchorCtr="0">
          <a:noAutofit/>
        </a:bodyPr>
        <a:lstStyle/>
        <a:p>
          <a:pPr marL="0" lvl="0" indent="0" algn="ctr" defTabSz="977900">
            <a:lnSpc>
              <a:spcPct val="90000"/>
            </a:lnSpc>
            <a:spcBef>
              <a:spcPct val="0"/>
            </a:spcBef>
            <a:spcAft>
              <a:spcPct val="35000"/>
            </a:spcAft>
            <a:buNone/>
          </a:pPr>
          <a:r>
            <a:rPr lang="en-US" sz="2200" kern="1200" dirty="0"/>
            <a:t>Main Memory</a:t>
          </a:r>
        </a:p>
      </dsp:txBody>
      <dsp:txXfrm>
        <a:off x="1813559" y="2209800"/>
        <a:ext cx="2773680" cy="736600"/>
      </dsp:txXfrm>
    </dsp:sp>
    <dsp:sp modelId="{CD40BACA-C213-4C50-AD2F-55DDC18F9395}">
      <dsp:nvSpPr>
        <dsp:cNvPr id="0" name=""/>
        <dsp:cNvSpPr/>
      </dsp:nvSpPr>
      <dsp:spPr>
        <a:xfrm>
          <a:off x="533400" y="2941796"/>
          <a:ext cx="5334000" cy="736600"/>
        </a:xfrm>
        <a:prstGeom prst="trapezoid">
          <a:avLst>
            <a:gd name="adj" fmla="val 72414"/>
          </a:avLst>
        </a:prstGeom>
        <a:solidFill>
          <a:schemeClr val="accent5">
            <a:hueOff val="-1637965"/>
            <a:satOff val="-33059"/>
            <a:lumOff val="-25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b" anchorCtr="0">
          <a:noAutofit/>
        </a:bodyPr>
        <a:lstStyle/>
        <a:p>
          <a:pPr marL="0" lvl="0" indent="0" algn="ctr" defTabSz="1066800">
            <a:lnSpc>
              <a:spcPct val="90000"/>
            </a:lnSpc>
            <a:spcBef>
              <a:spcPct val="0"/>
            </a:spcBef>
            <a:spcAft>
              <a:spcPct val="35000"/>
            </a:spcAft>
            <a:buNone/>
          </a:pPr>
          <a:r>
            <a:rPr lang="en-US" sz="2400" kern="1200" dirty="0"/>
            <a:t>Local secondary storage</a:t>
          </a:r>
        </a:p>
      </dsp:txBody>
      <dsp:txXfrm>
        <a:off x="1466849" y="2941796"/>
        <a:ext cx="3467100" cy="736600"/>
      </dsp:txXfrm>
    </dsp:sp>
    <dsp:sp modelId="{BD97916C-1EAA-41D6-A1F4-C0CD1CA716DD}">
      <dsp:nvSpPr>
        <dsp:cNvPr id="0" name=""/>
        <dsp:cNvSpPr/>
      </dsp:nvSpPr>
      <dsp:spPr>
        <a:xfrm>
          <a:off x="0" y="3683000"/>
          <a:ext cx="6400800" cy="736600"/>
        </a:xfrm>
        <a:prstGeom prst="trapezoid">
          <a:avLst>
            <a:gd name="adj" fmla="val 72414"/>
          </a:avLst>
        </a:prstGeom>
        <a:solidFill>
          <a:schemeClr val="accent5">
            <a:hueOff val="-2047456"/>
            <a:satOff val="-41324"/>
            <a:lumOff val="-31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b" anchorCtr="0">
          <a:noAutofit/>
        </a:bodyPr>
        <a:lstStyle/>
        <a:p>
          <a:pPr marL="0" lvl="0" indent="0" algn="ctr" defTabSz="1155700">
            <a:lnSpc>
              <a:spcPct val="90000"/>
            </a:lnSpc>
            <a:spcBef>
              <a:spcPct val="0"/>
            </a:spcBef>
            <a:spcAft>
              <a:spcPct val="35000"/>
            </a:spcAft>
            <a:buNone/>
          </a:pPr>
          <a:r>
            <a:rPr lang="en-US" sz="2600" kern="1200" dirty="0"/>
            <a:t>Remote secondary storage</a:t>
          </a:r>
        </a:p>
      </dsp:txBody>
      <dsp:txXfrm>
        <a:off x="1120139" y="3683000"/>
        <a:ext cx="4160520" cy="736600"/>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C0EB3D-9A2A-CB21-3488-817D63A1A88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008577-287E-59E8-06C9-356757B7736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79071E-D4B1-4C77-AC9D-36837BCAC5A1}" type="datetimeFigureOut">
              <a:rPr lang="en-US" smtClean="0"/>
              <a:t>9/16/2024</a:t>
            </a:fld>
            <a:endParaRPr lang="en-US"/>
          </a:p>
        </p:txBody>
      </p:sp>
      <p:sp>
        <p:nvSpPr>
          <p:cNvPr id="4" name="Footer Placeholder 3">
            <a:extLst>
              <a:ext uri="{FF2B5EF4-FFF2-40B4-BE49-F238E27FC236}">
                <a16:creationId xmlns:a16="http://schemas.microsoft.com/office/drawing/2014/main" id="{80CB4929-2626-A2B7-518A-2F25F17A7C7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BBAC1C0-B5A0-D701-7B0E-8A2C99EE6A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FE2553-804E-484F-9094-379BCBFA735C}" type="slidenum">
              <a:rPr lang="en-US" smtClean="0"/>
              <a:t>‹#›</a:t>
            </a:fld>
            <a:endParaRPr lang="en-US"/>
          </a:p>
        </p:txBody>
      </p:sp>
    </p:spTree>
    <p:extLst>
      <p:ext uri="{BB962C8B-B14F-4D97-AF65-F5344CB8AC3E}">
        <p14:creationId xmlns:p14="http://schemas.microsoft.com/office/powerpoint/2010/main" val="2940714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9/16/2024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79BDEF-6165-4E72-B1A6-6E8034CEC248}" type="slidenum">
              <a:rPr lang="en-US" smtClean="0"/>
              <a:t>2</a:t>
            </a:fld>
            <a:endParaRPr lang="en-US"/>
          </a:p>
        </p:txBody>
      </p:sp>
    </p:spTree>
    <p:extLst>
      <p:ext uri="{BB962C8B-B14F-4D97-AF65-F5344CB8AC3E}">
        <p14:creationId xmlns:p14="http://schemas.microsoft.com/office/powerpoint/2010/main" val="1999943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t>21</a:t>
            </a:fld>
            <a:endParaRPr lang="en-US"/>
          </a:p>
        </p:txBody>
      </p:sp>
    </p:spTree>
    <p:extLst>
      <p:ext uri="{BB962C8B-B14F-4D97-AF65-F5344CB8AC3E}">
        <p14:creationId xmlns:p14="http://schemas.microsoft.com/office/powerpoint/2010/main" val="3927604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t>22</a:t>
            </a:fld>
            <a:endParaRPr lang="en-US"/>
          </a:p>
        </p:txBody>
      </p:sp>
    </p:spTree>
    <p:extLst>
      <p:ext uri="{BB962C8B-B14F-4D97-AF65-F5344CB8AC3E}">
        <p14:creationId xmlns:p14="http://schemas.microsoft.com/office/powerpoint/2010/main" val="60983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t>23</a:t>
            </a:fld>
            <a:endParaRPr lang="en-US"/>
          </a:p>
        </p:txBody>
      </p:sp>
    </p:spTree>
    <p:extLst>
      <p:ext uri="{BB962C8B-B14F-4D97-AF65-F5344CB8AC3E}">
        <p14:creationId xmlns:p14="http://schemas.microsoft.com/office/powerpoint/2010/main" val="3550190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t>25</a:t>
            </a:fld>
            <a:endParaRPr lang="en-US"/>
          </a:p>
        </p:txBody>
      </p:sp>
    </p:spTree>
    <p:extLst>
      <p:ext uri="{BB962C8B-B14F-4D97-AF65-F5344CB8AC3E}">
        <p14:creationId xmlns:p14="http://schemas.microsoft.com/office/powerpoint/2010/main" val="1441300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t>26</a:t>
            </a:fld>
            <a:endParaRPr lang="en-US"/>
          </a:p>
        </p:txBody>
      </p:sp>
    </p:spTree>
    <p:extLst>
      <p:ext uri="{BB962C8B-B14F-4D97-AF65-F5344CB8AC3E}">
        <p14:creationId xmlns:p14="http://schemas.microsoft.com/office/powerpoint/2010/main" val="38038114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t>27</a:t>
            </a:fld>
            <a:endParaRPr lang="en-US"/>
          </a:p>
        </p:txBody>
      </p:sp>
    </p:spTree>
    <p:extLst>
      <p:ext uri="{BB962C8B-B14F-4D97-AF65-F5344CB8AC3E}">
        <p14:creationId xmlns:p14="http://schemas.microsoft.com/office/powerpoint/2010/main" val="3129742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t>28</a:t>
            </a:fld>
            <a:endParaRPr lang="en-US"/>
          </a:p>
        </p:txBody>
      </p:sp>
    </p:spTree>
    <p:extLst>
      <p:ext uri="{BB962C8B-B14F-4D97-AF65-F5344CB8AC3E}">
        <p14:creationId xmlns:p14="http://schemas.microsoft.com/office/powerpoint/2010/main" val="32226773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t>43</a:t>
            </a:fld>
            <a:endParaRPr lang="en-US"/>
          </a:p>
        </p:txBody>
      </p:sp>
    </p:spTree>
    <p:extLst>
      <p:ext uri="{BB962C8B-B14F-4D97-AF65-F5344CB8AC3E}">
        <p14:creationId xmlns:p14="http://schemas.microsoft.com/office/powerpoint/2010/main" val="4022408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t>45</a:t>
            </a:fld>
            <a:endParaRPr lang="en-US"/>
          </a:p>
        </p:txBody>
      </p:sp>
    </p:spTree>
    <p:extLst>
      <p:ext uri="{BB962C8B-B14F-4D97-AF65-F5344CB8AC3E}">
        <p14:creationId xmlns:p14="http://schemas.microsoft.com/office/powerpoint/2010/main" val="2606608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t>46</a:t>
            </a:fld>
            <a:endParaRPr lang="en-US"/>
          </a:p>
        </p:txBody>
      </p:sp>
    </p:spTree>
    <p:extLst>
      <p:ext uri="{BB962C8B-B14F-4D97-AF65-F5344CB8AC3E}">
        <p14:creationId xmlns:p14="http://schemas.microsoft.com/office/powerpoint/2010/main" val="3704749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t>9</a:t>
            </a:fld>
            <a:endParaRPr lang="en-US"/>
          </a:p>
        </p:txBody>
      </p:sp>
    </p:spTree>
    <p:extLst>
      <p:ext uri="{BB962C8B-B14F-4D97-AF65-F5344CB8AC3E}">
        <p14:creationId xmlns:p14="http://schemas.microsoft.com/office/powerpoint/2010/main" val="21513453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t>47</a:t>
            </a:fld>
            <a:endParaRPr lang="en-US"/>
          </a:p>
        </p:txBody>
      </p:sp>
    </p:spTree>
    <p:extLst>
      <p:ext uri="{BB962C8B-B14F-4D97-AF65-F5344CB8AC3E}">
        <p14:creationId xmlns:p14="http://schemas.microsoft.com/office/powerpoint/2010/main" val="3626421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t>10</a:t>
            </a:fld>
            <a:endParaRPr lang="en-US"/>
          </a:p>
        </p:txBody>
      </p:sp>
    </p:spTree>
    <p:extLst>
      <p:ext uri="{BB962C8B-B14F-4D97-AF65-F5344CB8AC3E}">
        <p14:creationId xmlns:p14="http://schemas.microsoft.com/office/powerpoint/2010/main" val="1908585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t>14</a:t>
            </a:fld>
            <a:endParaRPr lang="en-US"/>
          </a:p>
        </p:txBody>
      </p:sp>
    </p:spTree>
    <p:extLst>
      <p:ext uri="{BB962C8B-B14F-4D97-AF65-F5344CB8AC3E}">
        <p14:creationId xmlns:p14="http://schemas.microsoft.com/office/powerpoint/2010/main" val="3537703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t>15</a:t>
            </a:fld>
            <a:endParaRPr lang="en-US"/>
          </a:p>
        </p:txBody>
      </p:sp>
    </p:spTree>
    <p:extLst>
      <p:ext uri="{BB962C8B-B14F-4D97-AF65-F5344CB8AC3E}">
        <p14:creationId xmlns:p14="http://schemas.microsoft.com/office/powerpoint/2010/main" val="1723093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t>16</a:t>
            </a:fld>
            <a:endParaRPr lang="en-US"/>
          </a:p>
        </p:txBody>
      </p:sp>
    </p:spTree>
    <p:extLst>
      <p:ext uri="{BB962C8B-B14F-4D97-AF65-F5344CB8AC3E}">
        <p14:creationId xmlns:p14="http://schemas.microsoft.com/office/powerpoint/2010/main" val="3651425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t>17</a:t>
            </a:fld>
            <a:endParaRPr lang="en-US"/>
          </a:p>
        </p:txBody>
      </p:sp>
    </p:spTree>
    <p:extLst>
      <p:ext uri="{BB962C8B-B14F-4D97-AF65-F5344CB8AC3E}">
        <p14:creationId xmlns:p14="http://schemas.microsoft.com/office/powerpoint/2010/main" val="3227096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t>18</a:t>
            </a:fld>
            <a:endParaRPr lang="en-US"/>
          </a:p>
        </p:txBody>
      </p:sp>
    </p:spTree>
    <p:extLst>
      <p:ext uri="{BB962C8B-B14F-4D97-AF65-F5344CB8AC3E}">
        <p14:creationId xmlns:p14="http://schemas.microsoft.com/office/powerpoint/2010/main" val="4191774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t>20</a:t>
            </a:fld>
            <a:endParaRPr lang="en-US"/>
          </a:p>
        </p:txBody>
      </p:sp>
    </p:spTree>
    <p:extLst>
      <p:ext uri="{BB962C8B-B14F-4D97-AF65-F5344CB8AC3E}">
        <p14:creationId xmlns:p14="http://schemas.microsoft.com/office/powerpoint/2010/main" val="3525126768"/>
      </p:ext>
    </p:extLst>
  </p:cSld>
  <p:clrMapOvr>
    <a:masterClrMapping/>
  </p:clrMapOvr>
</p:notes>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g"/></Relationships>
</file>

<file path=ppt/slideLayouts/_rels/slideLayout1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11.jpe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2.png"/><Relationship Id="rId4" Type="http://schemas.microsoft.com/office/2007/relationships/hdphoto" Target="../media/hdphoto2.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3.png"/><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664032" y="2483014"/>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hasCustomPrompt="1"/>
          </p:nvPr>
        </p:nvSpPr>
        <p:spPr>
          <a:xfrm>
            <a:off x="559488" y="1122364"/>
            <a:ext cx="10422189"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Unit- 04</a:t>
            </a:r>
            <a:br>
              <a:rPr lang="en-US" dirty="0"/>
            </a:br>
            <a:r>
              <a:rPr lang="en-US" sz="6600" dirty="0"/>
              <a:t>Memory Management</a:t>
            </a:r>
            <a:endParaRPr lang="en-US" dirty="0"/>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umesh.thoriya@darshan.ac.in</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9714233355</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7" y="5537768"/>
            <a:ext cx="4552341" cy="328258"/>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Department of Computer Science and Engineering</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Prof. Umesh </a:t>
            </a:r>
            <a:r>
              <a:rPr lang="en-US" dirty="0" err="1"/>
              <a:t>Thoriya</a:t>
            </a:r>
            <a:endParaRPr lang="en-US" dirty="0"/>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a:t>Operating System Concepts (OSC)</a:t>
            </a:r>
          </a:p>
          <a:p>
            <a:r>
              <a:rPr lang="en-US" b="1" dirty="0"/>
              <a:t>2104CS502</a:t>
            </a:r>
          </a:p>
        </p:txBody>
      </p:sp>
      <p:pic>
        <p:nvPicPr>
          <p:cNvPr id="36" name="Picture 35">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E75253BA-841C-4898-BAAF-3A16D7F9433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
        <p:nvSpPr>
          <p:cNvPr id="6" name="Footer Placeholder 5">
            <a:extLst>
              <a:ext uri="{FF2B5EF4-FFF2-40B4-BE49-F238E27FC236}">
                <a16:creationId xmlns:a16="http://schemas.microsoft.com/office/drawing/2014/main" id="{EC33E2D4-8EF0-4736-9F4D-251CA9D52D71}"/>
              </a:ext>
            </a:extLst>
          </p:cNvPr>
          <p:cNvSpPr>
            <a:spLocks noGrp="1"/>
          </p:cNvSpPr>
          <p:nvPr>
            <p:ph type="ftr" sz="quarter" idx="18"/>
          </p:nvPr>
        </p:nvSpPr>
        <p:spPr/>
        <p:txBody>
          <a:bodyPr/>
          <a:lstStyle/>
          <a:p>
            <a:endParaRPr lang="en-US" dirty="0"/>
          </a:p>
        </p:txBody>
      </p:sp>
      <p:sp>
        <p:nvSpPr>
          <p:cNvPr id="7" name="Slide Number Placeholder 6">
            <a:extLst>
              <a:ext uri="{FF2B5EF4-FFF2-40B4-BE49-F238E27FC236}">
                <a16:creationId xmlns:a16="http://schemas.microsoft.com/office/drawing/2014/main" id="{30E3B8C5-0908-476E-9DA2-324149B1746B}"/>
              </a:ext>
            </a:extLst>
          </p:cNvPr>
          <p:cNvSpPr>
            <a:spLocks noGrp="1"/>
          </p:cNvSpPr>
          <p:nvPr>
            <p:ph type="sldNum" sz="quarter" idx="19"/>
          </p:nvPr>
        </p:nvSpPr>
        <p:spPr/>
        <p:txBody>
          <a:bodyPr/>
          <a:lstStyle/>
          <a:p>
            <a:fld id="{9641F3C7-36DD-4595-AA08-2525D86280BD}" type="slidenum">
              <a:rPr lang="en-US" smtClean="0"/>
              <a:t>‹#›</a:t>
            </a:fld>
            <a:endParaRPr lang="en-US" dirty="0"/>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endParaRPr lang="en-US" dirty="0"/>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631765DD-2E04-4EE4-AFB7-43E328823E61}"/>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4012280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i="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Thank You</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9" name="Group 8">
            <a:extLst>
              <a:ext uri="{FF2B5EF4-FFF2-40B4-BE49-F238E27FC236}">
                <a16:creationId xmlns:a16="http://schemas.microsoft.com/office/drawing/2014/main"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42081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solidFill>
            <a:srgbClr val="301B92"/>
          </a:soli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
        <p:nvSpPr>
          <p:cNvPr id="20" name="Hexagon 19"/>
          <p:cNvSpPr/>
          <p:nvPr userDrawn="1"/>
        </p:nvSpPr>
        <p:spPr>
          <a:xfrm rot="5400000">
            <a:off x="4309292" y="1717040"/>
            <a:ext cx="3461658" cy="2984188"/>
          </a:xfrm>
          <a:prstGeom prst="hexagon">
            <a:avLst/>
          </a:prstGeom>
          <a:solidFill>
            <a:schemeClr val="bg1">
              <a:lumMod val="95000"/>
            </a:schemeClr>
          </a:solidFill>
          <a:ln w="57150">
            <a:solidFill>
              <a:srgbClr val="0E457A"/>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3" name="Rectangle 32"/>
          <p:cNvSpPr/>
          <p:nvPr userDrawn="1"/>
        </p:nvSpPr>
        <p:spPr>
          <a:xfrm>
            <a:off x="7678346" y="2221532"/>
            <a:ext cx="4513654" cy="1951692"/>
          </a:xfrm>
          <a:prstGeom prst="rect">
            <a:avLst/>
          </a:prstGeom>
          <a:gradFill flip="none" rotWithShape="1">
            <a:gsLst>
              <a:gs pos="0">
                <a:srgbClr val="1D568D">
                  <a:shade val="30000"/>
                  <a:satMod val="115000"/>
                </a:srgbClr>
              </a:gs>
              <a:gs pos="50000">
                <a:srgbClr val="1D568D">
                  <a:shade val="67500"/>
                  <a:satMod val="115000"/>
                </a:srgbClr>
              </a:gs>
              <a:gs pos="100000">
                <a:srgbClr val="1D568D">
                  <a:shade val="100000"/>
                  <a:satMod val="115000"/>
                </a:srgbClr>
              </a:gs>
            </a:gsLst>
            <a:lin ang="10800000" scaled="1"/>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4" name="Rectangle 33"/>
          <p:cNvSpPr/>
          <p:nvPr userDrawn="1"/>
        </p:nvSpPr>
        <p:spPr>
          <a:xfrm>
            <a:off x="0" y="2221532"/>
            <a:ext cx="4402106" cy="1951692"/>
          </a:xfrm>
          <a:prstGeom prst="rect">
            <a:avLst/>
          </a:prstGeom>
          <a:gradFill flip="none" rotWithShape="1">
            <a:gsLst>
              <a:gs pos="0">
                <a:srgbClr val="1D568D">
                  <a:shade val="30000"/>
                  <a:satMod val="115000"/>
                </a:srgbClr>
              </a:gs>
              <a:gs pos="50000">
                <a:srgbClr val="1D568D">
                  <a:shade val="67500"/>
                  <a:satMod val="115000"/>
                </a:srgbClr>
              </a:gs>
              <a:gs pos="100000">
                <a:srgbClr val="1D568D">
                  <a:shade val="100000"/>
                  <a:satMod val="115000"/>
                </a:srgbClr>
              </a:gs>
            </a:gsLst>
            <a:lin ang="10800000" scaled="1"/>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TextBox 34"/>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4" name="Freeform 13">
            <a:extLst>
              <a:ext uri="{FF2B5EF4-FFF2-40B4-BE49-F238E27FC236}">
                <a16:creationId xmlns:a16="http://schemas.microsoft.com/office/drawing/2014/main" id="{EC192ABF-B1AD-8CEB-1BE9-0332BE5F7CC0}"/>
              </a:ext>
            </a:extLst>
          </p:cNvPr>
          <p:cNvSpPr>
            <a:spLocks/>
          </p:cNvSpPr>
          <p:nvPr userDrawn="1"/>
        </p:nvSpPr>
        <p:spPr bwMode="auto">
          <a:xfrm>
            <a:off x="2554514" y="916"/>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flip="none" rotWithShape="1">
            <a:gsLst>
              <a:gs pos="0">
                <a:srgbClr val="0F487E">
                  <a:shade val="30000"/>
                  <a:satMod val="115000"/>
                </a:srgbClr>
              </a:gs>
              <a:gs pos="50000">
                <a:srgbClr val="0F487E">
                  <a:shade val="67500"/>
                  <a:satMod val="115000"/>
                </a:srgbClr>
              </a:gs>
              <a:gs pos="100000">
                <a:srgbClr val="0F487E">
                  <a:shade val="100000"/>
                  <a:satMod val="115000"/>
                </a:srgbClr>
              </a:gs>
            </a:gsLst>
            <a:lin ang="10800000" scaled="1"/>
            <a:tileRect/>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5" name="Freeform 17">
            <a:extLst>
              <a:ext uri="{FF2B5EF4-FFF2-40B4-BE49-F238E27FC236}">
                <a16:creationId xmlns:a16="http://schemas.microsoft.com/office/drawing/2014/main" id="{D7555D1F-B289-6744-0E77-FE02BC07C18E}"/>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96649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9A329F3-B4EA-403B-BD1C-FDD65D8E9D3F}"/>
              </a:ext>
            </a:extLst>
          </p:cNvPr>
          <p:cNvGrpSpPr/>
          <p:nvPr userDrawn="1"/>
        </p:nvGrpSpPr>
        <p:grpSpPr>
          <a:xfrm>
            <a:off x="10721798" y="852808"/>
            <a:ext cx="1339023" cy="407045"/>
            <a:chOff x="10721798" y="852808"/>
            <a:chExt cx="1339023" cy="407045"/>
          </a:xfrm>
        </p:grpSpPr>
        <p:pic>
          <p:nvPicPr>
            <p:cNvPr id="16" name="Picture 15">
              <a:extLst>
                <a:ext uri="{FF2B5EF4-FFF2-40B4-BE49-F238E27FC236}">
                  <a16:creationId xmlns:a16="http://schemas.microsoft.com/office/drawing/2014/main" id="{F0325C5E-F004-43A9-9277-53A0BD206A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a16="http://schemas.microsoft.com/office/drawing/2014/main" id="{4B63808E-204C-4894-A747-B51DDC7425C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userDrawn="1">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1D3064"/>
              </a:buClr>
              <a:buFont typeface="Wingdings 3" panose="05040102010807070707" pitchFamily="18" charset="2"/>
              <a:buChar char=""/>
              <a:defRPr sz="2400">
                <a:solidFill>
                  <a:schemeClr val="tx1"/>
                </a:solidFill>
              </a:defRPr>
            </a:lvl1pPr>
            <a:lvl2pPr marL="809625" indent="-352425" algn="just">
              <a:buClr>
                <a:srgbClr val="1D3064"/>
              </a:buClr>
              <a:buFont typeface="Wingdings 3" panose="05040102010807070707" pitchFamily="18" charset="2"/>
              <a:buChar char=""/>
              <a:defRPr sz="2000">
                <a:solidFill>
                  <a:schemeClr val="tx1"/>
                </a:solidFill>
              </a:defRPr>
            </a:lvl2pPr>
            <a:lvl3pPr marL="1143000" indent="-228600" algn="just">
              <a:buClr>
                <a:srgbClr val="1D3064"/>
              </a:buClr>
              <a:buFont typeface="Wingdings" panose="05000000000000000000" pitchFamily="2" charset="2"/>
              <a:buChar char="§"/>
              <a:defRPr sz="1800">
                <a:solidFill>
                  <a:schemeClr val="tx1"/>
                </a:solidFill>
              </a:defRPr>
            </a:lvl3pPr>
            <a:lvl4pPr algn="just">
              <a:buClr>
                <a:srgbClr val="1D3064"/>
              </a:buClr>
              <a:defRPr sz="1600">
                <a:solidFill>
                  <a:schemeClr val="tx1"/>
                </a:solidFill>
              </a:defRPr>
            </a:lvl4pPr>
            <a:lvl5pPr algn="just">
              <a:buClr>
                <a:srgbClr val="1D3064"/>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Umesh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Thoriya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9" name="Footer Placeholder 2">
            <a:extLst>
              <a:ext uri="{FF2B5EF4-FFF2-40B4-BE49-F238E27FC236}">
                <a16:creationId xmlns:a16="http://schemas.microsoft.com/office/drawing/2014/main" id="{59055D82-7978-44A5-82D1-0A4E00B382BF}"/>
              </a:ext>
            </a:extLst>
          </p:cNvPr>
          <p:cNvSpPr txBox="1">
            <a:spLocks/>
          </p:cNvSpPr>
          <p:nvPr userDrawn="1"/>
        </p:nvSpPr>
        <p:spPr>
          <a:xfrm>
            <a:off x="3364394" y="6604000"/>
            <a:ext cx="5463209"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#2104CS502 (OSC) Unit 04 – Memory Management</a:t>
            </a:r>
          </a:p>
        </p:txBody>
      </p:sp>
      <p:sp>
        <p:nvSpPr>
          <p:cNvPr id="5" name="TextBox 4"/>
          <p:cNvSpPr txBox="1"/>
          <p:nvPr userDrawn="1"/>
        </p:nvSpPr>
        <p:spPr>
          <a:xfrm>
            <a:off x="6334539" y="1444487"/>
            <a:ext cx="2183611" cy="200055"/>
          </a:xfrm>
          <a:prstGeom prst="rect">
            <a:avLst/>
          </a:prstGeom>
          <a:noFill/>
        </p:spPr>
        <p:txBody>
          <a:bodyPr wrap="none" rtlCol="0">
            <a:spAutoFit/>
          </a:bodyPr>
          <a:lstStyle/>
          <a:p>
            <a:r>
              <a:rPr lang="en-US" sz="700" dirty="0">
                <a:solidFill>
                  <a:schemeClr val="bg1"/>
                </a:solidFill>
              </a:rPr>
              <a:t>OOP Java is the easiest, scoring and my favorite subject</a:t>
            </a:r>
            <a:endParaRPr lang="en-IN" sz="700" dirty="0">
              <a:solidFill>
                <a:schemeClr val="bg1"/>
              </a:solidFill>
            </a:endParaRPr>
          </a:p>
        </p:txBody>
      </p:sp>
    </p:spTree>
    <p:extLst>
      <p:ext uri="{BB962C8B-B14F-4D97-AF65-F5344CB8AC3E}">
        <p14:creationId xmlns:p14="http://schemas.microsoft.com/office/powerpoint/2010/main" val="3466633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619E228D-B2BD-4EFA-9FE9-86D81DDC600E}"/>
              </a:ext>
            </a:extLst>
          </p:cNvPr>
          <p:cNvGrpSpPr/>
          <p:nvPr userDrawn="1"/>
        </p:nvGrpSpPr>
        <p:grpSpPr>
          <a:xfrm>
            <a:off x="10721797" y="6047527"/>
            <a:ext cx="1339023" cy="407045"/>
            <a:chOff x="10721798" y="852808"/>
            <a:chExt cx="1339023" cy="407045"/>
          </a:xfrm>
        </p:grpSpPr>
        <p:pic>
          <p:nvPicPr>
            <p:cNvPr id="25" name="Picture 2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defTabSz="914400" rtl="0" eaLnBrk="1" latinLnBrk="0" hangingPunct="1">
              <a:lnSpc>
                <a:spcPct val="90000"/>
              </a:lnSpc>
              <a:buClr>
                <a:srgbClr val="1D3064"/>
              </a:buClr>
              <a:buFont typeface="Wingdings 3" panose="05040102010807070707" pitchFamily="18" charset="2"/>
              <a:buChar char=""/>
              <a:defRPr lang="en-US" sz="2400" kern="1200" dirty="0" smtClean="0">
                <a:solidFill>
                  <a:schemeClr val="tx1"/>
                </a:solidFill>
                <a:latin typeface="+mn-lt"/>
                <a:ea typeface="+mn-ea"/>
                <a:cs typeface="+mn-cs"/>
              </a:defRPr>
            </a:lvl1pPr>
            <a:lvl2pPr marL="809625" indent="-352425" algn="just" defTabSz="914400" rtl="0" eaLnBrk="1" latinLnBrk="0" hangingPunct="1">
              <a:lnSpc>
                <a:spcPct val="90000"/>
              </a:lnSpc>
              <a:buClr>
                <a:srgbClr val="1D3064"/>
              </a:buClr>
              <a:buFont typeface="Wingdings 3" panose="05040102010807070707" pitchFamily="18" charset="2"/>
              <a:buChar char=""/>
              <a:defRPr lang="en-US" sz="2400" kern="1200" dirty="0" smtClean="0">
                <a:solidFill>
                  <a:schemeClr val="tx1"/>
                </a:solidFill>
                <a:latin typeface="+mn-lt"/>
                <a:ea typeface="+mn-ea"/>
                <a:cs typeface="+mn-cs"/>
              </a:defRPr>
            </a:lvl2pPr>
            <a:lvl3pPr marL="1143000" indent="-228600" algn="just" defTabSz="914400" rtl="0" eaLnBrk="1" latinLnBrk="0" hangingPunct="1">
              <a:lnSpc>
                <a:spcPct val="90000"/>
              </a:lnSpc>
              <a:buClr>
                <a:srgbClr val="1D3064"/>
              </a:buClr>
              <a:buFont typeface="Wingdings" panose="05000000000000000000" pitchFamily="2" charset="2"/>
              <a:buChar char="§"/>
              <a:defRPr lang="en-US" sz="2400" kern="1200" dirty="0" smtClean="0">
                <a:solidFill>
                  <a:schemeClr val="tx1"/>
                </a:solidFill>
                <a:latin typeface="+mn-lt"/>
                <a:ea typeface="+mn-ea"/>
                <a:cs typeface="+mn-cs"/>
              </a:defRPr>
            </a:lvl3pPr>
            <a:lvl4pPr algn="just" defTabSz="914400" rtl="0" eaLnBrk="1" latinLnBrk="0" hangingPunct="1">
              <a:lnSpc>
                <a:spcPct val="90000"/>
              </a:lnSpc>
              <a:buClr>
                <a:srgbClr val="1D3064"/>
              </a:buClr>
              <a:defRPr lang="en-US" sz="2400" kern="1200" dirty="0" smtClean="0">
                <a:solidFill>
                  <a:schemeClr val="tx1"/>
                </a:solidFill>
                <a:latin typeface="+mn-lt"/>
                <a:ea typeface="+mn-ea"/>
                <a:cs typeface="+mn-cs"/>
              </a:defRPr>
            </a:lvl4pPr>
            <a:lvl5pPr algn="just" defTabSz="914400" rtl="0" eaLnBrk="1" latinLnBrk="0" hangingPunct="1">
              <a:lnSpc>
                <a:spcPct val="90000"/>
              </a:lnSpc>
              <a:buClr>
                <a:srgbClr val="1D3064"/>
              </a:buClr>
              <a:defRPr lang="en-US" sz="24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Umesh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Thoriya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5" name="Footer Placeholder 2">
            <a:extLst>
              <a:ext uri="{FF2B5EF4-FFF2-40B4-BE49-F238E27FC236}">
                <a16:creationId xmlns:a16="http://schemas.microsoft.com/office/drawing/2014/main" id="{59055D82-7978-44A5-82D1-0A4E00B382BF}"/>
              </a:ext>
            </a:extLst>
          </p:cNvPr>
          <p:cNvSpPr txBox="1">
            <a:spLocks/>
          </p:cNvSpPr>
          <p:nvPr userDrawn="1"/>
        </p:nvSpPr>
        <p:spPr>
          <a:xfrm>
            <a:off x="3364394" y="6604000"/>
            <a:ext cx="5463209"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#2104CS502 (OSC) Unit 04 – Memory Management</a:t>
            </a:r>
          </a:p>
        </p:txBody>
      </p:sp>
      <p:sp>
        <p:nvSpPr>
          <p:cNvPr id="21" name="TextBox 20"/>
          <p:cNvSpPr txBox="1"/>
          <p:nvPr userDrawn="1"/>
        </p:nvSpPr>
        <p:spPr>
          <a:xfrm>
            <a:off x="6542740" y="1222346"/>
            <a:ext cx="2183611" cy="200055"/>
          </a:xfrm>
          <a:prstGeom prst="rect">
            <a:avLst/>
          </a:prstGeom>
          <a:noFill/>
        </p:spPr>
        <p:txBody>
          <a:bodyPr wrap="none" rtlCol="0">
            <a:spAutoFit/>
          </a:bodyPr>
          <a:lstStyle/>
          <a:p>
            <a:r>
              <a:rPr lang="en-US" sz="700" dirty="0">
                <a:solidFill>
                  <a:schemeClr val="bg1"/>
                </a:solidFill>
              </a:rPr>
              <a:t>OOP Java is the easiest, scoring and my favorite subject</a:t>
            </a:r>
            <a:endParaRPr lang="en-IN" sz="700" dirty="0">
              <a:solidFill>
                <a:schemeClr val="bg1"/>
              </a:solidFill>
            </a:endParaRPr>
          </a:p>
        </p:txBody>
      </p: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AE04132C-088A-4457-A3C3-1DC6427585FC}"/>
              </a:ext>
            </a:extLst>
          </p:cNvPr>
          <p:cNvGrpSpPr/>
          <p:nvPr userDrawn="1"/>
        </p:nvGrpSpPr>
        <p:grpSpPr>
          <a:xfrm>
            <a:off x="131179" y="6047527"/>
            <a:ext cx="1339023" cy="407045"/>
            <a:chOff x="10721798" y="852808"/>
            <a:chExt cx="1339023" cy="407045"/>
          </a:xfrm>
        </p:grpSpPr>
        <p:pic>
          <p:nvPicPr>
            <p:cNvPr id="25" name="Picture 24">
              <a:extLst>
                <a:ext uri="{FF2B5EF4-FFF2-40B4-BE49-F238E27FC236}">
                  <a16:creationId xmlns:a16="http://schemas.microsoft.com/office/drawing/2014/main" id="{B49C31A0-0173-45C3-B715-F73A797EA6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Umesh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Thoriya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5" name="Footer Placeholder 2">
            <a:extLst>
              <a:ext uri="{FF2B5EF4-FFF2-40B4-BE49-F238E27FC236}">
                <a16:creationId xmlns:a16="http://schemas.microsoft.com/office/drawing/2014/main" id="{59055D82-7978-44A5-82D1-0A4E00B382BF}"/>
              </a:ext>
            </a:extLst>
          </p:cNvPr>
          <p:cNvSpPr txBox="1">
            <a:spLocks/>
          </p:cNvSpPr>
          <p:nvPr userDrawn="1"/>
        </p:nvSpPr>
        <p:spPr>
          <a:xfrm>
            <a:off x="3364394" y="6604000"/>
            <a:ext cx="5463209"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#2104CS502 (OSC) Unit 04 – Memory Management</a:t>
            </a:r>
          </a:p>
        </p:txBody>
      </p:sp>
      <p:sp>
        <p:nvSpPr>
          <p:cNvPr id="19" name="TextBox 18"/>
          <p:cNvSpPr txBox="1"/>
          <p:nvPr userDrawn="1"/>
        </p:nvSpPr>
        <p:spPr>
          <a:xfrm>
            <a:off x="6502984" y="880013"/>
            <a:ext cx="2183611" cy="200055"/>
          </a:xfrm>
          <a:prstGeom prst="rect">
            <a:avLst/>
          </a:prstGeom>
          <a:noFill/>
        </p:spPr>
        <p:txBody>
          <a:bodyPr wrap="none" rtlCol="0">
            <a:spAutoFit/>
          </a:bodyPr>
          <a:lstStyle/>
          <a:p>
            <a:r>
              <a:rPr lang="en-US" sz="700" dirty="0">
                <a:solidFill>
                  <a:schemeClr val="bg1"/>
                </a:solidFill>
              </a:rPr>
              <a:t>OOP Java is the easiest, scoring and my favorite subject</a:t>
            </a:r>
            <a:endParaRPr lang="en-IN" sz="700" dirty="0">
              <a:solidFill>
                <a:schemeClr val="bg1"/>
              </a:solidFill>
            </a:endParaRPr>
          </a:p>
        </p:txBody>
      </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7" name="Group 16">
            <a:extLst>
              <a:ext uri="{FF2B5EF4-FFF2-40B4-BE49-F238E27FC236}">
                <a16:creationId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8" name="Picture 17">
              <a:extLst>
                <a:ext uri="{FF2B5EF4-FFF2-40B4-BE49-F238E27FC236}">
                  <a16:creationId xmlns:a16="http://schemas.microsoft.com/office/drawing/2014/main" id="{538C9597-8AB6-41B2-8903-FB3D0B47ADD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userDrawn="1"/>
        </p:nvSpPr>
        <p:spPr>
          <a:xfrm>
            <a:off x="6502984" y="880013"/>
            <a:ext cx="2183611" cy="200055"/>
          </a:xfrm>
          <a:prstGeom prst="rect">
            <a:avLst/>
          </a:prstGeom>
          <a:noFill/>
        </p:spPr>
        <p:txBody>
          <a:bodyPr wrap="none" rtlCol="0">
            <a:spAutoFit/>
          </a:bodyPr>
          <a:lstStyle/>
          <a:p>
            <a:r>
              <a:rPr lang="en-US" sz="700" dirty="0">
                <a:solidFill>
                  <a:schemeClr val="bg1"/>
                </a:solidFill>
              </a:rPr>
              <a:t>OOP Java is the easiest, scoring and my favorite subject</a:t>
            </a:r>
            <a:endParaRPr lang="en-IN" sz="700" dirty="0">
              <a:solidFill>
                <a:schemeClr val="bg1"/>
              </a:solidFill>
            </a:endParaRPr>
          </a:p>
        </p:txBody>
      </p:sp>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AA5C57A-F840-488A-AACF-E658D398FCEC}"/>
              </a:ext>
            </a:extLst>
          </p:cNvPr>
          <p:cNvGrpSpPr/>
          <p:nvPr userDrawn="1"/>
        </p:nvGrpSpPr>
        <p:grpSpPr>
          <a:xfrm>
            <a:off x="10304203" y="212531"/>
            <a:ext cx="1649043" cy="501287"/>
            <a:chOff x="10721798" y="852808"/>
            <a:chExt cx="1339023" cy="407045"/>
          </a:xfrm>
        </p:grpSpPr>
        <p:pic>
          <p:nvPicPr>
            <p:cNvPr id="15" name="Picture 14">
              <a:extLst>
                <a:ext uri="{FF2B5EF4-FFF2-40B4-BE49-F238E27FC236}">
                  <a16:creationId xmlns:a16="http://schemas.microsoft.com/office/drawing/2014/main" id="{1B8F12B0-F30C-4955-8E3F-625C9D2A74C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8508BA0B-FE99-4953-98B0-D2708C070068}"/>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Date Placeholder 1">
            <a:extLst>
              <a:ext uri="{FF2B5EF4-FFF2-40B4-BE49-F238E27FC236}">
                <a16:creationId xmlns:a16="http://schemas.microsoft.com/office/drawing/2014/main" id="{F2FD45BD-9964-4102-8DE9-72CDDDD20A49}"/>
              </a:ext>
            </a:extLst>
          </p:cNvPr>
          <p:cNvSpPr txBox="1">
            <a:spLocks/>
          </p:cNvSpPr>
          <p:nvPr userDrawn="1"/>
        </p:nvSpPr>
        <p:spPr>
          <a:xfrm>
            <a:off x="924339" y="6602874"/>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Umesh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Thoriya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cxnSp>
        <p:nvCxnSpPr>
          <p:cNvPr id="13" name="Straight Connector 12">
            <a:extLst>
              <a:ext uri="{FF2B5EF4-FFF2-40B4-BE49-F238E27FC236}">
                <a16:creationId xmlns:a16="http://schemas.microsoft.com/office/drawing/2014/main" id="{86C86632-7EFD-4A64-85B1-0CE7D13E0C97}"/>
              </a:ext>
            </a:extLst>
          </p:cNvPr>
          <p:cNvCxnSpPr/>
          <p:nvPr userDrawn="1"/>
        </p:nvCxnSpPr>
        <p:spPr>
          <a:xfrm>
            <a:off x="86139" y="6605125"/>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2" name="Footer Placeholder 2">
            <a:extLst>
              <a:ext uri="{FF2B5EF4-FFF2-40B4-BE49-F238E27FC236}">
                <a16:creationId xmlns:a16="http://schemas.microsoft.com/office/drawing/2014/main" id="{59055D82-7978-44A5-82D1-0A4E00B382BF}"/>
              </a:ext>
            </a:extLst>
          </p:cNvPr>
          <p:cNvSpPr txBox="1">
            <a:spLocks/>
          </p:cNvSpPr>
          <p:nvPr userDrawn="1"/>
        </p:nvSpPr>
        <p:spPr>
          <a:xfrm>
            <a:off x="3364394" y="6604000"/>
            <a:ext cx="5463209"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#2104CS502 (OSC) Unit 04 – Memory Management</a:t>
            </a:r>
          </a:p>
        </p:txBody>
      </p:sp>
      <p:sp>
        <p:nvSpPr>
          <p:cNvPr id="16" name="TextBox 15"/>
          <p:cNvSpPr txBox="1"/>
          <p:nvPr userDrawn="1"/>
        </p:nvSpPr>
        <p:spPr>
          <a:xfrm>
            <a:off x="6502984" y="880013"/>
            <a:ext cx="2183611" cy="200055"/>
          </a:xfrm>
          <a:prstGeom prst="rect">
            <a:avLst/>
          </a:prstGeom>
          <a:noFill/>
        </p:spPr>
        <p:txBody>
          <a:bodyPr wrap="none" rtlCol="0">
            <a:spAutoFit/>
          </a:bodyPr>
          <a:lstStyle/>
          <a:p>
            <a:r>
              <a:rPr lang="en-US" sz="700" dirty="0">
                <a:solidFill>
                  <a:schemeClr val="bg1"/>
                </a:solidFill>
              </a:rPr>
              <a:t>OOP Java is the easiest, scoring and my favorite subject</a:t>
            </a:r>
            <a:endParaRPr lang="en-IN" sz="700" dirty="0">
              <a:solidFill>
                <a:schemeClr val="bg1"/>
              </a:solidFill>
            </a:endParaRPr>
          </a:p>
        </p:txBody>
      </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Umesh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Thoriya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5" name="Picture 14">
              <a:extLst>
                <a:ext uri="{FF2B5EF4-FFF2-40B4-BE49-F238E27FC236}">
                  <a16:creationId xmlns:a16="http://schemas.microsoft.com/office/drawing/2014/main" id="{538C9597-8AB6-41B2-8903-FB3D0B47AD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ooter Placeholder 2">
            <a:extLst>
              <a:ext uri="{FF2B5EF4-FFF2-40B4-BE49-F238E27FC236}">
                <a16:creationId xmlns:a16="http://schemas.microsoft.com/office/drawing/2014/main" id="{59055D82-7978-44A5-82D1-0A4E00B382BF}"/>
              </a:ext>
            </a:extLst>
          </p:cNvPr>
          <p:cNvSpPr txBox="1">
            <a:spLocks/>
          </p:cNvSpPr>
          <p:nvPr userDrawn="1"/>
        </p:nvSpPr>
        <p:spPr>
          <a:xfrm>
            <a:off x="3364394" y="6604000"/>
            <a:ext cx="5463209"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#2104CS502 (OSC) Unit 04 – Memory Management</a:t>
            </a:r>
          </a:p>
        </p:txBody>
      </p:sp>
      <p:sp>
        <p:nvSpPr>
          <p:cNvPr id="12" name="TextBox 11"/>
          <p:cNvSpPr txBox="1"/>
          <p:nvPr userDrawn="1"/>
        </p:nvSpPr>
        <p:spPr>
          <a:xfrm>
            <a:off x="6502984" y="880013"/>
            <a:ext cx="2183611" cy="200055"/>
          </a:xfrm>
          <a:prstGeom prst="rect">
            <a:avLst/>
          </a:prstGeom>
          <a:noFill/>
        </p:spPr>
        <p:txBody>
          <a:bodyPr wrap="none" rtlCol="0">
            <a:spAutoFit/>
          </a:bodyPr>
          <a:lstStyle/>
          <a:p>
            <a:r>
              <a:rPr lang="en-US" sz="700" dirty="0">
                <a:solidFill>
                  <a:schemeClr val="bg1"/>
                </a:solidFill>
              </a:rPr>
              <a:t>OOP Java is the easiest, scoring and my favorite subject</a:t>
            </a:r>
            <a:endParaRPr lang="en-IN" sz="700" dirty="0">
              <a:solidFill>
                <a:schemeClr val="bg1"/>
              </a:solidFill>
            </a:endParaRPr>
          </a:p>
        </p:txBody>
      </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
        <p:nvSpPr>
          <p:cNvPr id="2" name="TextBox 1"/>
          <p:cNvSpPr txBox="1"/>
          <p:nvPr userDrawn="1"/>
        </p:nvSpPr>
        <p:spPr>
          <a:xfrm>
            <a:off x="6502984" y="880013"/>
            <a:ext cx="2183611" cy="200055"/>
          </a:xfrm>
          <a:prstGeom prst="rect">
            <a:avLst/>
          </a:prstGeom>
          <a:noFill/>
        </p:spPr>
        <p:txBody>
          <a:bodyPr wrap="none" rtlCol="0">
            <a:spAutoFit/>
          </a:bodyPr>
          <a:lstStyle/>
          <a:p>
            <a:r>
              <a:rPr lang="en-US" sz="700" dirty="0">
                <a:solidFill>
                  <a:schemeClr val="bg1"/>
                </a:solidFill>
              </a:rPr>
              <a:t>OOP Java is the easiest, scoring and my favorite subject</a:t>
            </a:r>
            <a:endParaRPr lang="en-IN" sz="700" dirty="0">
              <a:solidFill>
                <a:schemeClr val="bg1"/>
              </a:solidFill>
            </a:endParaRPr>
          </a:p>
        </p:txBody>
      </p:sp>
    </p:spTree>
    <p:extLst>
      <p:ext uri="{BB962C8B-B14F-4D97-AF65-F5344CB8AC3E}">
        <p14:creationId xmlns:p14="http://schemas.microsoft.com/office/powerpoint/2010/main" val="3312311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1177236" y="1556372"/>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9/16/2024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73" r:id="rId8"/>
    <p:sldLayoutId id="2147483691" r:id="rId9"/>
    <p:sldLayoutId id="2147483682" r:id="rId10"/>
    <p:sldLayoutId id="2147483692" r:id="rId11"/>
    <p:sldLayoutId id="214748369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5353-D4D5-43D7-A039-6CFC6871D64F}"/>
              </a:ext>
            </a:extLst>
          </p:cNvPr>
          <p:cNvSpPr>
            <a:spLocks noGrp="1"/>
          </p:cNvSpPr>
          <p:nvPr>
            <p:ph type="ctrTitle"/>
          </p:nvPr>
        </p:nvSpPr>
        <p:spPr>
          <a:xfrm>
            <a:off x="559489" y="1122364"/>
            <a:ext cx="9832286" cy="2578780"/>
          </a:xfrm>
        </p:spPr>
        <p:txBody>
          <a:bodyPr/>
          <a:lstStyle/>
          <a:p>
            <a:r>
              <a:rPr lang="en-US" dirty="0"/>
              <a:t>Unit – 04</a:t>
            </a:r>
            <a:br>
              <a:rPr lang="en-US" dirty="0"/>
            </a:br>
            <a:r>
              <a:rPr lang="en-US" sz="6000"/>
              <a:t>Memory Management</a:t>
            </a:r>
            <a:br>
              <a:rPr lang="en-US" sz="6000" b="0" dirty="0">
                <a:latin typeface="Roboto Condensed Light" panose="02000000000000000000" pitchFamily="2" charset="0"/>
                <a:ea typeface="Roboto Condensed Light" panose="02000000000000000000" pitchFamily="2" charset="0"/>
              </a:rPr>
            </a:br>
            <a:endParaRPr lang="en-US" sz="6000" b="0" dirty="0">
              <a:latin typeface="Roboto Condensed Light" panose="02000000000000000000" pitchFamily="2" charset="0"/>
              <a:ea typeface="Roboto Condensed Light" panose="02000000000000000000" pitchFamily="2" charset="0"/>
            </a:endParaRPr>
          </a:p>
        </p:txBody>
      </p:sp>
      <p:sp>
        <p:nvSpPr>
          <p:cNvPr id="3" name="Text Placeholder 2">
            <a:extLst>
              <a:ext uri="{FF2B5EF4-FFF2-40B4-BE49-F238E27FC236}">
                <a16:creationId xmlns:a16="http://schemas.microsoft.com/office/drawing/2014/main" id="{E4D4005A-4647-4086-9144-7BCC7DFEFB1B}"/>
              </a:ext>
            </a:extLst>
          </p:cNvPr>
          <p:cNvSpPr>
            <a:spLocks noGrp="1"/>
          </p:cNvSpPr>
          <p:nvPr>
            <p:ph type="body" sz="quarter" idx="11"/>
          </p:nvPr>
        </p:nvSpPr>
        <p:spPr/>
        <p:txBody>
          <a:bodyPr/>
          <a:lstStyle/>
          <a:p>
            <a:r>
              <a:rPr lang="en-US" dirty="0"/>
              <a:t>umesh.thoriya@darshan.ac.in</a:t>
            </a:r>
          </a:p>
        </p:txBody>
      </p:sp>
      <p:sp>
        <p:nvSpPr>
          <p:cNvPr id="4" name="Text Placeholder 3">
            <a:extLst>
              <a:ext uri="{FF2B5EF4-FFF2-40B4-BE49-F238E27FC236}">
                <a16:creationId xmlns:a16="http://schemas.microsoft.com/office/drawing/2014/main" id="{6F817D43-889A-4049-ACFD-9B3B648B6A91}"/>
              </a:ext>
            </a:extLst>
          </p:cNvPr>
          <p:cNvSpPr>
            <a:spLocks noGrp="1"/>
          </p:cNvSpPr>
          <p:nvPr>
            <p:ph type="body" sz="quarter" idx="12"/>
          </p:nvPr>
        </p:nvSpPr>
        <p:spPr/>
        <p:txBody>
          <a:bodyPr/>
          <a:lstStyle/>
          <a:p>
            <a:r>
              <a:rPr lang="en-US" dirty="0"/>
              <a:t>9714233355</a:t>
            </a:r>
          </a:p>
        </p:txBody>
      </p:sp>
      <p:sp>
        <p:nvSpPr>
          <p:cNvPr id="5" name="Text Placeholder 4">
            <a:extLst>
              <a:ext uri="{FF2B5EF4-FFF2-40B4-BE49-F238E27FC236}">
                <a16:creationId xmlns:a16="http://schemas.microsoft.com/office/drawing/2014/main" id="{B786D614-6447-4787-8025-9C902A1B7344}"/>
              </a:ext>
            </a:extLst>
          </p:cNvPr>
          <p:cNvSpPr>
            <a:spLocks noGrp="1"/>
          </p:cNvSpPr>
          <p:nvPr>
            <p:ph type="body" sz="quarter" idx="13"/>
          </p:nvPr>
        </p:nvSpPr>
        <p:spPr>
          <a:xfrm>
            <a:off x="1837677" y="5537768"/>
            <a:ext cx="4668053" cy="290081"/>
          </a:xfrm>
        </p:spPr>
        <p:txBody>
          <a:bodyPr/>
          <a:lstStyle/>
          <a:p>
            <a:pPr lvl="0"/>
            <a:r>
              <a:rPr lang="en-US" dirty="0"/>
              <a:t>Department of Computer Science and Engineering</a:t>
            </a:r>
          </a:p>
        </p:txBody>
      </p:sp>
      <p:sp>
        <p:nvSpPr>
          <p:cNvPr id="6" name="Text Placeholder 5">
            <a:extLst>
              <a:ext uri="{FF2B5EF4-FFF2-40B4-BE49-F238E27FC236}">
                <a16:creationId xmlns:a16="http://schemas.microsoft.com/office/drawing/2014/main" id="{1F7AB9BC-FE08-46B2-A19C-803CB5DF0CD1}"/>
              </a:ext>
            </a:extLst>
          </p:cNvPr>
          <p:cNvSpPr>
            <a:spLocks noGrp="1"/>
          </p:cNvSpPr>
          <p:nvPr>
            <p:ph type="body" sz="quarter" idx="14"/>
          </p:nvPr>
        </p:nvSpPr>
        <p:spPr/>
        <p:txBody>
          <a:bodyPr/>
          <a:lstStyle/>
          <a:p>
            <a:pPr lvl="0"/>
            <a:r>
              <a:rPr lang="en-US" dirty="0"/>
              <a:t>Prof. Umesh </a:t>
            </a:r>
            <a:r>
              <a:rPr lang="en-US" dirty="0" err="1"/>
              <a:t>Thoriya</a:t>
            </a:r>
            <a:endParaRPr lang="en-US" dirty="0"/>
          </a:p>
        </p:txBody>
      </p:sp>
      <p:sp>
        <p:nvSpPr>
          <p:cNvPr id="1027" name="Text Placeholder 1026">
            <a:extLst>
              <a:ext uri="{FF2B5EF4-FFF2-40B4-BE49-F238E27FC236}">
                <a16:creationId xmlns:a16="http://schemas.microsoft.com/office/drawing/2014/main" id="{D1F0AA94-EAF3-4868-942A-0125EFC5C764}"/>
              </a:ext>
            </a:extLst>
          </p:cNvPr>
          <p:cNvSpPr>
            <a:spLocks noGrp="1"/>
          </p:cNvSpPr>
          <p:nvPr>
            <p:ph type="body" sz="quarter" idx="16"/>
          </p:nvPr>
        </p:nvSpPr>
        <p:spPr/>
        <p:txBody>
          <a:bodyPr/>
          <a:lstStyle/>
          <a:p>
            <a:r>
              <a:rPr lang="en-US" b="1" dirty="0"/>
              <a:t>Operating System Concepts (OSC)</a:t>
            </a:r>
          </a:p>
          <a:p>
            <a:r>
              <a:rPr lang="en-US" b="1" dirty="0"/>
              <a:t>2104CS502</a:t>
            </a:r>
          </a:p>
        </p:txBody>
      </p:sp>
      <p:sp>
        <p:nvSpPr>
          <p:cNvPr id="11" name="AutoShape 3">
            <a:extLst>
              <a:ext uri="{FF2B5EF4-FFF2-40B4-BE49-F238E27FC236}">
                <a16:creationId xmlns:a16="http://schemas.microsoft.com/office/drawing/2014/main"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742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memory abstraction</a:t>
            </a:r>
          </a:p>
        </p:txBody>
      </p:sp>
      <p:sp>
        <p:nvSpPr>
          <p:cNvPr id="3" name="Content Placeholder 2"/>
          <p:cNvSpPr>
            <a:spLocks noGrp="1"/>
          </p:cNvSpPr>
          <p:nvPr>
            <p:ph idx="1"/>
          </p:nvPr>
        </p:nvSpPr>
        <p:spPr>
          <a:xfrm>
            <a:off x="131181" y="863444"/>
            <a:ext cx="6995334" cy="5590565"/>
          </a:xfrm>
        </p:spPr>
        <p:txBody>
          <a:bodyPr/>
          <a:lstStyle/>
          <a:p>
            <a:r>
              <a:rPr lang="en-US" dirty="0"/>
              <a:t>What if we want to run multiple programs?</a:t>
            </a:r>
          </a:p>
          <a:p>
            <a:pPr marL="914400" lvl="1" indent="-457200">
              <a:buFont typeface="+mj-lt"/>
              <a:buAutoNum type="arabicPeriod"/>
            </a:pPr>
            <a:r>
              <a:rPr lang="en-US" dirty="0"/>
              <a:t>OS saves entire memory on disk</a:t>
            </a:r>
          </a:p>
          <a:p>
            <a:pPr marL="914400" lvl="1" indent="-457200">
              <a:buFont typeface="+mj-lt"/>
              <a:buAutoNum type="arabicPeriod"/>
            </a:pPr>
            <a:r>
              <a:rPr lang="en-US" dirty="0"/>
              <a:t>OS brings next program</a:t>
            </a:r>
          </a:p>
          <a:p>
            <a:pPr marL="914400" lvl="1" indent="-457200">
              <a:buFont typeface="+mj-lt"/>
              <a:buAutoNum type="arabicPeriod"/>
            </a:pPr>
            <a:r>
              <a:rPr lang="en-US" dirty="0"/>
              <a:t>OS runs next program</a:t>
            </a:r>
          </a:p>
          <a:p>
            <a:r>
              <a:rPr lang="en-US" dirty="0"/>
              <a:t>We can </a:t>
            </a:r>
            <a:r>
              <a:rPr lang="en-US" b="1" dirty="0">
                <a:solidFill>
                  <a:schemeClr val="accent6"/>
                </a:solidFill>
              </a:rPr>
              <a:t>use swapping </a:t>
            </a:r>
            <a:r>
              <a:rPr lang="en-US" dirty="0"/>
              <a:t>to </a:t>
            </a:r>
            <a:r>
              <a:rPr lang="en-US" b="1" dirty="0">
                <a:solidFill>
                  <a:schemeClr val="accent6"/>
                </a:solidFill>
              </a:rPr>
              <a:t>run multiple programs concurrently</a:t>
            </a:r>
            <a:r>
              <a:rPr lang="en-US" dirty="0"/>
              <a:t>.</a:t>
            </a:r>
          </a:p>
          <a:p>
            <a:r>
              <a:rPr lang="en-US" dirty="0"/>
              <a:t>The </a:t>
            </a:r>
            <a:r>
              <a:rPr lang="en-US" b="1" dirty="0">
                <a:solidFill>
                  <a:schemeClr val="accent6"/>
                </a:solidFill>
              </a:rPr>
              <a:t>process of bringing in each process in its entirely in to memory, running it for a while and then putting it back on the disk</a:t>
            </a:r>
            <a:r>
              <a:rPr lang="en-US" dirty="0"/>
              <a:t> is called swapping.</a:t>
            </a:r>
          </a:p>
        </p:txBody>
      </p:sp>
      <p:sp>
        <p:nvSpPr>
          <p:cNvPr id="25" name="Rectangle 24"/>
          <p:cNvSpPr/>
          <p:nvPr/>
        </p:nvSpPr>
        <p:spPr>
          <a:xfrm>
            <a:off x="7429500" y="1096960"/>
            <a:ext cx="1554480" cy="20574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482840" y="1618930"/>
            <a:ext cx="1447800" cy="365760"/>
          </a:xfrm>
          <a:prstGeom prst="rect">
            <a:avLst/>
          </a:prstGeom>
          <a:noFill/>
        </p:spPr>
        <p:txBody>
          <a:bodyPr wrap="square" rtlCol="0">
            <a:spAutoFit/>
          </a:bodyPr>
          <a:lstStyle/>
          <a:p>
            <a:pPr algn="ctr"/>
            <a:r>
              <a:rPr lang="en-US" dirty="0"/>
              <a:t>User Program</a:t>
            </a:r>
          </a:p>
        </p:txBody>
      </p:sp>
      <p:sp>
        <p:nvSpPr>
          <p:cNvPr id="27" name="TextBox 26"/>
          <p:cNvSpPr txBox="1"/>
          <p:nvPr/>
        </p:nvSpPr>
        <p:spPr>
          <a:xfrm>
            <a:off x="7482840" y="2708828"/>
            <a:ext cx="1447800" cy="369332"/>
          </a:xfrm>
          <a:prstGeom prst="rect">
            <a:avLst/>
          </a:prstGeom>
          <a:noFill/>
        </p:spPr>
        <p:txBody>
          <a:bodyPr wrap="square" rtlCol="0">
            <a:spAutoFit/>
          </a:bodyPr>
          <a:lstStyle/>
          <a:p>
            <a:pPr algn="ctr"/>
            <a:r>
              <a:rPr lang="en-US" dirty="0"/>
              <a:t>OS in RAM</a:t>
            </a:r>
          </a:p>
        </p:txBody>
      </p:sp>
      <p:sp>
        <p:nvSpPr>
          <p:cNvPr id="28" name="TextBox 27"/>
          <p:cNvSpPr txBox="1"/>
          <p:nvPr/>
        </p:nvSpPr>
        <p:spPr>
          <a:xfrm>
            <a:off x="9007794" y="2785028"/>
            <a:ext cx="533400" cy="369332"/>
          </a:xfrm>
          <a:prstGeom prst="rect">
            <a:avLst/>
          </a:prstGeom>
          <a:noFill/>
        </p:spPr>
        <p:txBody>
          <a:bodyPr wrap="square" rtlCol="0">
            <a:spAutoFit/>
          </a:bodyPr>
          <a:lstStyle/>
          <a:p>
            <a:r>
              <a:rPr lang="en-US" dirty="0"/>
              <a:t>0</a:t>
            </a:r>
          </a:p>
        </p:txBody>
      </p:sp>
      <p:sp>
        <p:nvSpPr>
          <p:cNvPr id="29" name="TextBox 28"/>
          <p:cNvSpPr txBox="1"/>
          <p:nvPr/>
        </p:nvSpPr>
        <p:spPr>
          <a:xfrm>
            <a:off x="9007794" y="1090612"/>
            <a:ext cx="1028700" cy="369332"/>
          </a:xfrm>
          <a:prstGeom prst="rect">
            <a:avLst/>
          </a:prstGeom>
          <a:noFill/>
        </p:spPr>
        <p:txBody>
          <a:bodyPr wrap="square" rtlCol="0">
            <a:spAutoFit/>
          </a:bodyPr>
          <a:lstStyle/>
          <a:p>
            <a:r>
              <a:rPr lang="en-US" dirty="0"/>
              <a:t>0xFFF…</a:t>
            </a:r>
          </a:p>
        </p:txBody>
      </p:sp>
      <p:cxnSp>
        <p:nvCxnSpPr>
          <p:cNvPr id="30" name="Straight Connector 29"/>
          <p:cNvCxnSpPr/>
          <p:nvPr/>
        </p:nvCxnSpPr>
        <p:spPr>
          <a:xfrm>
            <a:off x="7429500" y="2620960"/>
            <a:ext cx="155448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1" name="Flowchart: Magnetic Disk 30"/>
          <p:cNvSpPr/>
          <p:nvPr/>
        </p:nvSpPr>
        <p:spPr>
          <a:xfrm>
            <a:off x="10629900" y="1554160"/>
            <a:ext cx="1371600" cy="1114425"/>
          </a:xfrm>
          <a:prstGeom prst="flowChartMagneticDisk">
            <a:avLst/>
          </a:prstGeom>
          <a:ln w="28575">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r"/>
            <a:r>
              <a:rPr lang="en-US" dirty="0"/>
              <a:t>Hard Disk</a:t>
            </a:r>
            <a:endParaRPr lang="en-IN" dirty="0"/>
          </a:p>
        </p:txBody>
      </p:sp>
      <p:cxnSp>
        <p:nvCxnSpPr>
          <p:cNvPr id="32" name="Straight Arrow Connector 31"/>
          <p:cNvCxnSpPr>
            <a:stCxn id="31" idx="2"/>
          </p:cNvCxnSpPr>
          <p:nvPr/>
        </p:nvCxnSpPr>
        <p:spPr>
          <a:xfrm flipH="1" flipV="1">
            <a:off x="8983980" y="2092759"/>
            <a:ext cx="1645920" cy="1861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10706100" y="1973260"/>
            <a:ext cx="228600" cy="266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4" name="Straight Arrow Connector 33"/>
          <p:cNvCxnSpPr/>
          <p:nvPr/>
        </p:nvCxnSpPr>
        <p:spPr>
          <a:xfrm>
            <a:off x="8984327" y="2090165"/>
            <a:ext cx="1645920" cy="9643"/>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8638599" y="1972775"/>
            <a:ext cx="228600" cy="266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p:cNvSpPr txBox="1"/>
          <p:nvPr/>
        </p:nvSpPr>
        <p:spPr>
          <a:xfrm>
            <a:off x="9126855" y="2290645"/>
            <a:ext cx="1360170" cy="369332"/>
          </a:xfrm>
          <a:prstGeom prst="rect">
            <a:avLst/>
          </a:prstGeom>
          <a:ln w="28575">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Swapped in</a:t>
            </a:r>
            <a:endParaRPr lang="en-IN" dirty="0"/>
          </a:p>
        </p:txBody>
      </p:sp>
      <p:sp>
        <p:nvSpPr>
          <p:cNvPr id="37" name="TextBox 36"/>
          <p:cNvSpPr txBox="1"/>
          <p:nvPr/>
        </p:nvSpPr>
        <p:spPr>
          <a:xfrm>
            <a:off x="9056846" y="1547812"/>
            <a:ext cx="1500188" cy="369332"/>
          </a:xfrm>
          <a:prstGeom prst="rect">
            <a:avLst/>
          </a:prstGeom>
          <a:ln w="28575">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Swapped out</a:t>
            </a:r>
            <a:endParaRPr lang="en-IN" dirty="0"/>
          </a:p>
        </p:txBody>
      </p:sp>
    </p:spTree>
    <p:extLst>
      <p:ext uri="{BB962C8B-B14F-4D97-AF65-F5344CB8AC3E}">
        <p14:creationId xmlns:p14="http://schemas.microsoft.com/office/powerpoint/2010/main" val="988887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1"/>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grpId="1" nodeType="clickEffect">
                                  <p:stCondLst>
                                    <p:cond delay="0"/>
                                  </p:stCondLst>
                                  <p:childTnLst>
                                    <p:animMotion origin="layout" path="M 1.11022E-16 4.07407E-6 L -0.16953 1.11111E-6 " pathEditMode="relative" rAng="0" ptsTypes="AA">
                                      <p:cBhvr>
                                        <p:cTn id="35" dur="2000" fill="hold"/>
                                        <p:tgtEl>
                                          <p:spTgt spid="33"/>
                                        </p:tgtEl>
                                        <p:attrNameLst>
                                          <p:attrName>ppt_x</p:attrName>
                                          <p:attrName>ppt_y</p:attrName>
                                        </p:attrNameLst>
                                      </p:cBhvr>
                                      <p:rCtr x="-8477" y="23"/>
                                    </p:animMotion>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1" nodeType="clickEffect">
                                  <p:stCondLst>
                                    <p:cond delay="0"/>
                                  </p:stCondLst>
                                  <p:childTnLst>
                                    <p:animEffect transition="out" filter="fade">
                                      <p:cBhvr>
                                        <p:cTn id="43" dur="500"/>
                                        <p:tgtEl>
                                          <p:spTgt spid="36"/>
                                        </p:tgtEl>
                                      </p:cBhvr>
                                    </p:animEffect>
                                    <p:set>
                                      <p:cBhvr>
                                        <p:cTn id="44" dur="1" fill="hold">
                                          <p:stCondLst>
                                            <p:cond delay="499"/>
                                          </p:stCondLst>
                                        </p:cTn>
                                        <p:tgtEl>
                                          <p:spTgt spid="36"/>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32"/>
                                        </p:tgtEl>
                                      </p:cBhvr>
                                    </p:animEffect>
                                    <p:set>
                                      <p:cBhvr>
                                        <p:cTn id="49" dur="1" fill="hold">
                                          <p:stCondLst>
                                            <p:cond delay="499"/>
                                          </p:stCondLst>
                                        </p:cTn>
                                        <p:tgtEl>
                                          <p:spTgt spid="32"/>
                                        </p:tgtEl>
                                        <p:attrNameLst>
                                          <p:attrName>style.visibility</p:attrName>
                                        </p:attrNameLst>
                                      </p:cBhvr>
                                      <p:to>
                                        <p:strVal val="hidden"/>
                                      </p:to>
                                    </p:set>
                                  </p:childTnLst>
                                </p:cTn>
                              </p:par>
                              <p:par>
                                <p:cTn id="50" presetID="10" presetClass="exit" presetSubtype="0" fill="hold" grpId="2" nodeType="withEffect">
                                  <p:stCondLst>
                                    <p:cond delay="0"/>
                                  </p:stCondLst>
                                  <p:childTnLst>
                                    <p:animEffect transition="out" filter="fade">
                                      <p:cBhvr>
                                        <p:cTn id="51" dur="500"/>
                                        <p:tgtEl>
                                          <p:spTgt spid="33"/>
                                        </p:tgtEl>
                                      </p:cBhvr>
                                    </p:animEffect>
                                    <p:set>
                                      <p:cBhvr>
                                        <p:cTn id="52" dur="1" fill="hold">
                                          <p:stCondLst>
                                            <p:cond delay="499"/>
                                          </p:stCondLst>
                                        </p:cTn>
                                        <p:tgtEl>
                                          <p:spTgt spid="33"/>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grpId="1" nodeType="clickEffect">
                                  <p:stCondLst>
                                    <p:cond delay="0"/>
                                  </p:stCondLst>
                                  <p:childTnLst>
                                    <p:animMotion origin="layout" path="M 1.25E-6 4.07407E-6 L 0.16953 1.11111E-6 " pathEditMode="relative" rAng="0" ptsTypes="AA">
                                      <p:cBhvr>
                                        <p:cTn id="60" dur="2000" fill="hold"/>
                                        <p:tgtEl>
                                          <p:spTgt spid="35"/>
                                        </p:tgtEl>
                                        <p:attrNameLst>
                                          <p:attrName>ppt_x</p:attrName>
                                          <p:attrName>ppt_y</p:attrName>
                                        </p:attrNameLst>
                                      </p:cBhvr>
                                      <p:rCtr x="8464" y="23"/>
                                    </p:animMotion>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1" nodeType="clickEffect">
                                  <p:stCondLst>
                                    <p:cond delay="0"/>
                                  </p:stCondLst>
                                  <p:childTnLst>
                                    <p:animEffect transition="out" filter="fade">
                                      <p:cBhvr>
                                        <p:cTn id="68" dur="500"/>
                                        <p:tgtEl>
                                          <p:spTgt spid="37"/>
                                        </p:tgtEl>
                                      </p:cBhvr>
                                    </p:animEffect>
                                    <p:set>
                                      <p:cBhvr>
                                        <p:cTn id="69" dur="1" fill="hold">
                                          <p:stCondLst>
                                            <p:cond delay="499"/>
                                          </p:stCondLst>
                                        </p:cTn>
                                        <p:tgtEl>
                                          <p:spTgt spid="37"/>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
                                            <p:txEl>
                                              <p:pRg st="1" end="1"/>
                                            </p:txEl>
                                          </p:spTgt>
                                        </p:tgtEl>
                                        <p:attrNameLst>
                                          <p:attrName>style.visibility</p:attrName>
                                        </p:attrNameLst>
                                      </p:cBhvr>
                                      <p:to>
                                        <p:strVal val="visible"/>
                                      </p:to>
                                    </p:set>
                                    <p:animEffect transition="in" filter="fade">
                                      <p:cBhvr>
                                        <p:cTn id="74" dur="500"/>
                                        <p:tgtEl>
                                          <p:spTgt spid="3">
                                            <p:txEl>
                                              <p:pRg st="1" end="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2" end="2"/>
                                            </p:txEl>
                                          </p:spTgt>
                                        </p:tgtEl>
                                        <p:attrNameLst>
                                          <p:attrName>style.visibility</p:attrName>
                                        </p:attrNameLst>
                                      </p:cBhvr>
                                      <p:to>
                                        <p:strVal val="visible"/>
                                      </p:to>
                                    </p:set>
                                    <p:animEffect transition="in" filter="fade">
                                      <p:cBhvr>
                                        <p:cTn id="79" dur="500"/>
                                        <p:tgtEl>
                                          <p:spTgt spid="3">
                                            <p:txEl>
                                              <p:pRg st="2" end="2"/>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3">
                                            <p:txEl>
                                              <p:pRg st="3" end="3"/>
                                            </p:txEl>
                                          </p:spTgt>
                                        </p:tgtEl>
                                        <p:attrNameLst>
                                          <p:attrName>style.visibility</p:attrName>
                                        </p:attrNameLst>
                                      </p:cBhvr>
                                      <p:to>
                                        <p:strVal val="visible"/>
                                      </p:to>
                                    </p:set>
                                    <p:animEffect transition="in" filter="fade">
                                      <p:cBhvr>
                                        <p:cTn id="84" dur="500"/>
                                        <p:tgtEl>
                                          <p:spTgt spid="3">
                                            <p:txEl>
                                              <p:pRg st="3" end="3"/>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3">
                                            <p:txEl>
                                              <p:pRg st="4" end="4"/>
                                            </p:txEl>
                                          </p:spTgt>
                                        </p:tgtEl>
                                        <p:attrNameLst>
                                          <p:attrName>style.visibility</p:attrName>
                                        </p:attrNameLst>
                                      </p:cBhvr>
                                      <p:to>
                                        <p:strVal val="visible"/>
                                      </p:to>
                                    </p:set>
                                    <p:animEffect transition="in" filter="fade">
                                      <p:cBhvr>
                                        <p:cTn id="89" dur="500"/>
                                        <p:tgtEl>
                                          <p:spTgt spid="3">
                                            <p:txEl>
                                              <p:pRg st="4" end="4"/>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3">
                                            <p:txEl>
                                              <p:pRg st="5" end="5"/>
                                            </p:txEl>
                                          </p:spTgt>
                                        </p:tgtEl>
                                        <p:attrNameLst>
                                          <p:attrName>style.visibility</p:attrName>
                                        </p:attrNameLst>
                                      </p:cBhvr>
                                      <p:to>
                                        <p:strVal val="visible"/>
                                      </p:to>
                                    </p:set>
                                    <p:animEffect transition="in" filter="fade">
                                      <p:cBhvr>
                                        <p:cTn id="9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28" grpId="0"/>
      <p:bldP spid="29" grpId="0"/>
      <p:bldP spid="31" grpId="0" animBg="1"/>
      <p:bldP spid="33" grpId="0" animBg="1"/>
      <p:bldP spid="33" grpId="1" animBg="1"/>
      <p:bldP spid="33" grpId="2" animBg="1"/>
      <p:bldP spid="35" grpId="0" animBg="1"/>
      <p:bldP spid="35" grpId="1" animBg="1"/>
      <p:bldP spid="36" grpId="0" animBg="1"/>
      <p:bldP spid="36" grpId="1" animBg="1"/>
      <p:bldP spid="37" grpId="0" animBg="1"/>
      <p:bldP spid="37"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Memory Management Techniques</a:t>
            </a:r>
            <a:endParaRPr lang="en-US" dirty="0"/>
          </a:p>
        </p:txBody>
      </p:sp>
      <p:sp>
        <p:nvSpPr>
          <p:cNvPr id="19" name="Rectangle: Rounded Corners 18">
            <a:extLst>
              <a:ext uri="{FF2B5EF4-FFF2-40B4-BE49-F238E27FC236}">
                <a16:creationId xmlns:a16="http://schemas.microsoft.com/office/drawing/2014/main" id="{D4F05674-5F8F-4353-21A9-6B6168F1FEDC}"/>
              </a:ext>
            </a:extLst>
          </p:cNvPr>
          <p:cNvSpPr/>
          <p:nvPr/>
        </p:nvSpPr>
        <p:spPr>
          <a:xfrm>
            <a:off x="3026335" y="894737"/>
            <a:ext cx="5870922" cy="47830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Memory Management Techniques</a:t>
            </a:r>
          </a:p>
        </p:txBody>
      </p:sp>
      <p:sp>
        <p:nvSpPr>
          <p:cNvPr id="21" name="Rectangle: Rounded Corners 20">
            <a:extLst>
              <a:ext uri="{FF2B5EF4-FFF2-40B4-BE49-F238E27FC236}">
                <a16:creationId xmlns:a16="http://schemas.microsoft.com/office/drawing/2014/main" id="{961CD96D-2C4A-5332-9334-A6CC10E36D14}"/>
              </a:ext>
            </a:extLst>
          </p:cNvPr>
          <p:cNvSpPr/>
          <p:nvPr/>
        </p:nvSpPr>
        <p:spPr>
          <a:xfrm>
            <a:off x="2403475" y="2319223"/>
            <a:ext cx="1770712" cy="47830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Contiguous</a:t>
            </a:r>
          </a:p>
        </p:txBody>
      </p:sp>
      <p:sp>
        <p:nvSpPr>
          <p:cNvPr id="22" name="Rectangle: Rounded Corners 21">
            <a:extLst>
              <a:ext uri="{FF2B5EF4-FFF2-40B4-BE49-F238E27FC236}">
                <a16:creationId xmlns:a16="http://schemas.microsoft.com/office/drawing/2014/main" id="{A4FADEA2-E40C-58B1-F598-487A5208C20F}"/>
              </a:ext>
            </a:extLst>
          </p:cNvPr>
          <p:cNvSpPr/>
          <p:nvPr/>
        </p:nvSpPr>
        <p:spPr>
          <a:xfrm>
            <a:off x="8017816" y="2319223"/>
            <a:ext cx="2301244" cy="47830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Non- Contiguous</a:t>
            </a:r>
          </a:p>
        </p:txBody>
      </p:sp>
      <p:grpSp>
        <p:nvGrpSpPr>
          <p:cNvPr id="24" name="Group 23">
            <a:extLst>
              <a:ext uri="{FF2B5EF4-FFF2-40B4-BE49-F238E27FC236}">
                <a16:creationId xmlns:a16="http://schemas.microsoft.com/office/drawing/2014/main" id="{CF702B74-BB58-84D7-D813-0FB1B2C22A5E}"/>
              </a:ext>
            </a:extLst>
          </p:cNvPr>
          <p:cNvGrpSpPr/>
          <p:nvPr/>
        </p:nvGrpSpPr>
        <p:grpSpPr>
          <a:xfrm>
            <a:off x="6771034" y="3603325"/>
            <a:ext cx="4806684" cy="459813"/>
            <a:chOff x="6771034" y="3603325"/>
            <a:chExt cx="4806684" cy="459813"/>
          </a:xfrm>
        </p:grpSpPr>
        <p:sp>
          <p:nvSpPr>
            <p:cNvPr id="33" name="Rectangle: Rounded Corners 32">
              <a:extLst>
                <a:ext uri="{FF2B5EF4-FFF2-40B4-BE49-F238E27FC236}">
                  <a16:creationId xmlns:a16="http://schemas.microsoft.com/office/drawing/2014/main" id="{3E46979D-AE25-73AF-BDCB-B04A5B63FBB2}"/>
                </a:ext>
              </a:extLst>
            </p:cNvPr>
            <p:cNvSpPr/>
            <p:nvPr/>
          </p:nvSpPr>
          <p:spPr>
            <a:xfrm>
              <a:off x="6771034" y="3603326"/>
              <a:ext cx="1985829" cy="45981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sz="2000" dirty="0">
                  <a:solidFill>
                    <a:schemeClr val="tx1"/>
                  </a:solidFill>
                </a:rPr>
                <a:t>Paging</a:t>
              </a:r>
            </a:p>
          </p:txBody>
        </p:sp>
        <p:sp>
          <p:nvSpPr>
            <p:cNvPr id="34" name="Rectangle: Rounded Corners 33">
              <a:extLst>
                <a:ext uri="{FF2B5EF4-FFF2-40B4-BE49-F238E27FC236}">
                  <a16:creationId xmlns:a16="http://schemas.microsoft.com/office/drawing/2014/main" id="{45C2D631-6798-B37A-5206-7DC70B8112B9}"/>
                </a:ext>
              </a:extLst>
            </p:cNvPr>
            <p:cNvSpPr/>
            <p:nvPr/>
          </p:nvSpPr>
          <p:spPr>
            <a:xfrm>
              <a:off x="9421723" y="3603325"/>
              <a:ext cx="2155995" cy="4467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sz="2000" dirty="0">
                  <a:solidFill>
                    <a:schemeClr val="tx1"/>
                  </a:solidFill>
                </a:rPr>
                <a:t>Multilevel Paging</a:t>
              </a:r>
            </a:p>
          </p:txBody>
        </p:sp>
      </p:grpSp>
      <p:grpSp>
        <p:nvGrpSpPr>
          <p:cNvPr id="48" name="Group 47">
            <a:extLst>
              <a:ext uri="{FF2B5EF4-FFF2-40B4-BE49-F238E27FC236}">
                <a16:creationId xmlns:a16="http://schemas.microsoft.com/office/drawing/2014/main" id="{A1F7D394-4A1B-73B4-35A3-D27B76FEF9A2}"/>
              </a:ext>
            </a:extLst>
          </p:cNvPr>
          <p:cNvGrpSpPr/>
          <p:nvPr/>
        </p:nvGrpSpPr>
        <p:grpSpPr>
          <a:xfrm>
            <a:off x="3295180" y="1373039"/>
            <a:ext cx="5879607" cy="952535"/>
            <a:chOff x="3295180" y="1373039"/>
            <a:chExt cx="5879607" cy="952535"/>
          </a:xfrm>
        </p:grpSpPr>
        <p:cxnSp>
          <p:nvCxnSpPr>
            <p:cNvPr id="49" name="Connector: Elbow 48">
              <a:extLst>
                <a:ext uri="{FF2B5EF4-FFF2-40B4-BE49-F238E27FC236}">
                  <a16:creationId xmlns:a16="http://schemas.microsoft.com/office/drawing/2014/main" id="{14072BA2-19AC-7268-812B-07661B1F560E}"/>
                </a:ext>
              </a:extLst>
            </p:cNvPr>
            <p:cNvCxnSpPr>
              <a:cxnSpLocks/>
              <a:stCxn id="21" idx="0"/>
              <a:endCxn id="22" idx="0"/>
            </p:cNvCxnSpPr>
            <p:nvPr/>
          </p:nvCxnSpPr>
          <p:spPr>
            <a:xfrm rot="5400000" flipH="1" flipV="1">
              <a:off x="6228634" y="-620580"/>
              <a:ext cx="12700" cy="5879607"/>
            </a:xfrm>
            <a:prstGeom prst="bentConnector3">
              <a:avLst>
                <a:gd name="adj1" fmla="val 1800000"/>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F3F0F57-2FF3-E9D4-C48A-06287BCF88A4}"/>
                </a:ext>
              </a:extLst>
            </p:cNvPr>
            <p:cNvCxnSpPr>
              <a:cxnSpLocks/>
              <a:stCxn id="19" idx="2"/>
            </p:cNvCxnSpPr>
            <p:nvPr/>
          </p:nvCxnSpPr>
          <p:spPr>
            <a:xfrm>
              <a:off x="5961796" y="1373039"/>
              <a:ext cx="0" cy="73153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A6F3ED10-FB0C-A958-853B-FDE4B55E4645}"/>
              </a:ext>
            </a:extLst>
          </p:cNvPr>
          <p:cNvGrpSpPr/>
          <p:nvPr/>
        </p:nvGrpSpPr>
        <p:grpSpPr>
          <a:xfrm>
            <a:off x="860662" y="3597535"/>
            <a:ext cx="4388459" cy="756021"/>
            <a:chOff x="860662" y="3597535"/>
            <a:chExt cx="4388459" cy="756021"/>
          </a:xfrm>
        </p:grpSpPr>
        <p:sp>
          <p:nvSpPr>
            <p:cNvPr id="52" name="Rectangle: Rounded Corners 51">
              <a:extLst>
                <a:ext uri="{FF2B5EF4-FFF2-40B4-BE49-F238E27FC236}">
                  <a16:creationId xmlns:a16="http://schemas.microsoft.com/office/drawing/2014/main" id="{F91C6846-2E31-ABA9-231E-DBBA7D13B76B}"/>
                </a:ext>
              </a:extLst>
            </p:cNvPr>
            <p:cNvSpPr/>
            <p:nvPr/>
          </p:nvSpPr>
          <p:spPr>
            <a:xfrm>
              <a:off x="860662" y="3597535"/>
              <a:ext cx="1800725" cy="75602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Fixed Partition</a:t>
              </a:r>
            </a:p>
            <a:p>
              <a:pPr algn="ctr"/>
              <a:r>
                <a:rPr lang="en-US" dirty="0">
                  <a:solidFill>
                    <a:schemeClr val="tx1"/>
                  </a:solidFill>
                </a:rPr>
                <a:t>(Static)</a:t>
              </a:r>
            </a:p>
          </p:txBody>
        </p:sp>
        <p:sp>
          <p:nvSpPr>
            <p:cNvPr id="53" name="Rectangle: Rounded Corners 52">
              <a:extLst>
                <a:ext uri="{FF2B5EF4-FFF2-40B4-BE49-F238E27FC236}">
                  <a16:creationId xmlns:a16="http://schemas.microsoft.com/office/drawing/2014/main" id="{F1EA5495-E3B6-3A07-9237-1251438CD1CB}"/>
                </a:ext>
              </a:extLst>
            </p:cNvPr>
            <p:cNvSpPr/>
            <p:nvPr/>
          </p:nvSpPr>
          <p:spPr>
            <a:xfrm>
              <a:off x="3086560" y="3597537"/>
              <a:ext cx="2162561" cy="70522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Variable Partition</a:t>
              </a:r>
            </a:p>
            <a:p>
              <a:pPr algn="ctr"/>
              <a:r>
                <a:rPr lang="en-US" dirty="0">
                  <a:solidFill>
                    <a:schemeClr val="tx1"/>
                  </a:solidFill>
                </a:rPr>
                <a:t>(Dynamic)</a:t>
              </a:r>
            </a:p>
          </p:txBody>
        </p:sp>
      </p:grpSp>
      <p:grpSp>
        <p:nvGrpSpPr>
          <p:cNvPr id="56" name="Group 55">
            <a:extLst>
              <a:ext uri="{FF2B5EF4-FFF2-40B4-BE49-F238E27FC236}">
                <a16:creationId xmlns:a16="http://schemas.microsoft.com/office/drawing/2014/main" id="{5F87D1B6-3CF9-376C-3F75-AB042AAFD2F6}"/>
              </a:ext>
            </a:extLst>
          </p:cNvPr>
          <p:cNvGrpSpPr/>
          <p:nvPr/>
        </p:nvGrpSpPr>
        <p:grpSpPr>
          <a:xfrm>
            <a:off x="1761025" y="2819219"/>
            <a:ext cx="2406816" cy="778318"/>
            <a:chOff x="1761025" y="2819219"/>
            <a:chExt cx="2406816" cy="778318"/>
          </a:xfrm>
        </p:grpSpPr>
        <p:cxnSp>
          <p:nvCxnSpPr>
            <p:cNvPr id="57" name="Connector: Elbow 56">
              <a:extLst>
                <a:ext uri="{FF2B5EF4-FFF2-40B4-BE49-F238E27FC236}">
                  <a16:creationId xmlns:a16="http://schemas.microsoft.com/office/drawing/2014/main" id="{4FC64FBB-B1C0-86E5-5479-F2221A84ACB5}"/>
                </a:ext>
              </a:extLst>
            </p:cNvPr>
            <p:cNvCxnSpPr>
              <a:cxnSpLocks/>
              <a:stCxn id="52" idx="0"/>
              <a:endCxn id="53" idx="0"/>
            </p:cNvCxnSpPr>
            <p:nvPr/>
          </p:nvCxnSpPr>
          <p:spPr>
            <a:xfrm rot="16200000" flipH="1">
              <a:off x="2964432" y="2394128"/>
              <a:ext cx="2" cy="2406816"/>
            </a:xfrm>
            <a:prstGeom prst="bentConnector3">
              <a:avLst>
                <a:gd name="adj1" fmla="val -11430000000"/>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D9E7A4D-059E-0495-2AE6-05C0E172DDEC}"/>
                </a:ext>
              </a:extLst>
            </p:cNvPr>
            <p:cNvCxnSpPr>
              <a:cxnSpLocks/>
            </p:cNvCxnSpPr>
            <p:nvPr/>
          </p:nvCxnSpPr>
          <p:spPr>
            <a:xfrm>
              <a:off x="3047863" y="2819219"/>
              <a:ext cx="0" cy="60978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FA9A6EAD-0E17-3E6B-4432-3C6B4548EAF2}"/>
              </a:ext>
            </a:extLst>
          </p:cNvPr>
          <p:cNvGrpSpPr/>
          <p:nvPr/>
        </p:nvGrpSpPr>
        <p:grpSpPr>
          <a:xfrm>
            <a:off x="7850312" y="2819219"/>
            <a:ext cx="2495182" cy="784667"/>
            <a:chOff x="7850312" y="2819219"/>
            <a:chExt cx="2495182" cy="784667"/>
          </a:xfrm>
        </p:grpSpPr>
        <p:cxnSp>
          <p:nvCxnSpPr>
            <p:cNvPr id="60" name="Connector: Elbow 59">
              <a:extLst>
                <a:ext uri="{FF2B5EF4-FFF2-40B4-BE49-F238E27FC236}">
                  <a16:creationId xmlns:a16="http://schemas.microsoft.com/office/drawing/2014/main" id="{BC71BABE-3CAA-0F6E-AAAA-091DE715C88A}"/>
                </a:ext>
              </a:extLst>
            </p:cNvPr>
            <p:cNvCxnSpPr>
              <a:cxnSpLocks/>
            </p:cNvCxnSpPr>
            <p:nvPr/>
          </p:nvCxnSpPr>
          <p:spPr>
            <a:xfrm rot="5400000" flipH="1" flipV="1">
              <a:off x="9091553" y="2349945"/>
              <a:ext cx="12700" cy="2495182"/>
            </a:xfrm>
            <a:prstGeom prst="bentConnector3">
              <a:avLst>
                <a:gd name="adj1" fmla="val 3300000"/>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15CC6DA-FCC7-C8F1-7BD6-DBCE75D4C1A0}"/>
                </a:ext>
              </a:extLst>
            </p:cNvPr>
            <p:cNvCxnSpPr>
              <a:cxnSpLocks/>
            </p:cNvCxnSpPr>
            <p:nvPr/>
          </p:nvCxnSpPr>
          <p:spPr>
            <a:xfrm>
              <a:off x="9130800" y="2819219"/>
              <a:ext cx="0" cy="32582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07626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ipe(up)">
                                      <p:cBhvr>
                                        <p:cTn id="11" dur="500"/>
                                        <p:tgtEl>
                                          <p:spTgt spid="4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wipe(up)">
                                      <p:cBhvr>
                                        <p:cTn id="24" dur="500"/>
                                        <p:tgtEl>
                                          <p:spTgt spid="5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wipe(up)">
                                      <p:cBhvr>
                                        <p:cTn id="33" dur="500"/>
                                        <p:tgtEl>
                                          <p:spTgt spid="59"/>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Ways to implement swapping system</a:t>
            </a:r>
            <a:endParaRPr lang="en-US" dirty="0"/>
          </a:p>
        </p:txBody>
      </p:sp>
      <p:sp>
        <p:nvSpPr>
          <p:cNvPr id="3" name="Content Placeholder 2"/>
          <p:cNvSpPr>
            <a:spLocks noGrp="1"/>
          </p:cNvSpPr>
          <p:nvPr>
            <p:ph idx="1"/>
          </p:nvPr>
        </p:nvSpPr>
        <p:spPr/>
        <p:txBody>
          <a:bodyPr/>
          <a:lstStyle/>
          <a:p>
            <a:r>
              <a:rPr lang="en-US" dirty="0"/>
              <a:t>Two different ways to implement swapping system</a:t>
            </a:r>
          </a:p>
          <a:p>
            <a:pPr marL="914400" lvl="1" indent="-457200">
              <a:buFont typeface="+mj-lt"/>
              <a:buAutoNum type="arabicPeriod"/>
            </a:pPr>
            <a:r>
              <a:rPr lang="en-US" dirty="0"/>
              <a:t>Multiprogramming with </a:t>
            </a:r>
            <a:r>
              <a:rPr lang="en-US" b="1" dirty="0">
                <a:solidFill>
                  <a:schemeClr val="accent6"/>
                </a:solidFill>
              </a:rPr>
              <a:t>fixed partitions</a:t>
            </a:r>
          </a:p>
          <a:p>
            <a:pPr marL="914400" lvl="1" indent="-457200">
              <a:buFont typeface="+mj-lt"/>
              <a:buAutoNum type="arabicPeriod"/>
            </a:pPr>
            <a:r>
              <a:rPr lang="en-US" dirty="0"/>
              <a:t>Multiprogramming with </a:t>
            </a:r>
            <a:r>
              <a:rPr lang="en-US" b="1" dirty="0">
                <a:solidFill>
                  <a:schemeClr val="accent6"/>
                </a:solidFill>
              </a:rPr>
              <a:t>dynamic partitions</a:t>
            </a:r>
          </a:p>
        </p:txBody>
      </p:sp>
    </p:spTree>
    <p:extLst>
      <p:ext uri="{BB962C8B-B14F-4D97-AF65-F5344CB8AC3E}">
        <p14:creationId xmlns:p14="http://schemas.microsoft.com/office/powerpoint/2010/main" val="1573334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Fixed partitions – Variable Size</a:t>
            </a:r>
          </a:p>
        </p:txBody>
      </p:sp>
      <p:sp>
        <p:nvSpPr>
          <p:cNvPr id="17" name="Rectangle 16">
            <a:extLst>
              <a:ext uri="{FF2B5EF4-FFF2-40B4-BE49-F238E27FC236}">
                <a16:creationId xmlns:a16="http://schemas.microsoft.com/office/drawing/2014/main" id="{81411449-880A-A27B-3FF0-5297C0EA388B}"/>
              </a:ext>
            </a:extLst>
          </p:cNvPr>
          <p:cNvSpPr/>
          <p:nvPr/>
        </p:nvSpPr>
        <p:spPr>
          <a:xfrm>
            <a:off x="5816188" y="1216805"/>
            <a:ext cx="2008682" cy="950835"/>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Operating System</a:t>
            </a:r>
          </a:p>
        </p:txBody>
      </p:sp>
      <p:sp>
        <p:nvSpPr>
          <p:cNvPr id="18" name="Rectangle 17">
            <a:extLst>
              <a:ext uri="{FF2B5EF4-FFF2-40B4-BE49-F238E27FC236}">
                <a16:creationId xmlns:a16="http://schemas.microsoft.com/office/drawing/2014/main" id="{21714048-BDC9-7B98-381F-7A121B4F47CC}"/>
              </a:ext>
            </a:extLst>
          </p:cNvPr>
          <p:cNvSpPr/>
          <p:nvPr/>
        </p:nvSpPr>
        <p:spPr>
          <a:xfrm>
            <a:off x="5816188" y="2167641"/>
            <a:ext cx="2008682" cy="622924"/>
          </a:xfrm>
          <a:prstGeom prst="rect">
            <a:avLst/>
          </a:prstGeom>
          <a:solidFill>
            <a:schemeClr val="accent2"/>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3EEDE98-40A8-4FF8-CC80-04EF431943C4}"/>
              </a:ext>
            </a:extLst>
          </p:cNvPr>
          <p:cNvSpPr/>
          <p:nvPr/>
        </p:nvSpPr>
        <p:spPr>
          <a:xfrm>
            <a:off x="5816188" y="2790563"/>
            <a:ext cx="2008682" cy="1199421"/>
          </a:xfrm>
          <a:prstGeom prst="rect">
            <a:avLst/>
          </a:prstGeom>
          <a:solidFill>
            <a:schemeClr val="accent5"/>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7222BAB8-73C4-6F51-CA5A-03CD24A04663}"/>
              </a:ext>
            </a:extLst>
          </p:cNvPr>
          <p:cNvSpPr/>
          <p:nvPr/>
        </p:nvSpPr>
        <p:spPr>
          <a:xfrm>
            <a:off x="5816188" y="3989983"/>
            <a:ext cx="2008682" cy="929391"/>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B19A60B-4180-DE02-65BB-5D647FD67696}"/>
              </a:ext>
            </a:extLst>
          </p:cNvPr>
          <p:cNvSpPr/>
          <p:nvPr/>
        </p:nvSpPr>
        <p:spPr>
          <a:xfrm>
            <a:off x="5816188" y="4919374"/>
            <a:ext cx="2008682" cy="487181"/>
          </a:xfrm>
          <a:prstGeom prst="rect">
            <a:avLst/>
          </a:prstGeom>
          <a:solidFill>
            <a:srgbClr val="FFFF0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054FAA99-86CD-38C2-E471-FD275DEFF710}"/>
              </a:ext>
            </a:extLst>
          </p:cNvPr>
          <p:cNvSpPr txBox="1"/>
          <p:nvPr/>
        </p:nvSpPr>
        <p:spPr>
          <a:xfrm>
            <a:off x="7884357" y="2279048"/>
            <a:ext cx="914400" cy="400110"/>
          </a:xfrm>
          <a:prstGeom prst="rect">
            <a:avLst/>
          </a:prstGeom>
          <a:noFill/>
        </p:spPr>
        <p:txBody>
          <a:bodyPr wrap="square" rtlCol="0">
            <a:spAutoFit/>
          </a:bodyPr>
          <a:lstStyle/>
          <a:p>
            <a:r>
              <a:rPr lang="en-US" sz="2000" dirty="0"/>
              <a:t>8 MB</a:t>
            </a:r>
          </a:p>
        </p:txBody>
      </p:sp>
      <p:sp>
        <p:nvSpPr>
          <p:cNvPr id="23" name="TextBox 22">
            <a:extLst>
              <a:ext uri="{FF2B5EF4-FFF2-40B4-BE49-F238E27FC236}">
                <a16:creationId xmlns:a16="http://schemas.microsoft.com/office/drawing/2014/main" id="{167B55A7-CCD2-F6D6-AB98-CB0DF9C69CB6}"/>
              </a:ext>
            </a:extLst>
          </p:cNvPr>
          <p:cNvSpPr txBox="1"/>
          <p:nvPr/>
        </p:nvSpPr>
        <p:spPr>
          <a:xfrm>
            <a:off x="7884357" y="3066780"/>
            <a:ext cx="914400" cy="400110"/>
          </a:xfrm>
          <a:prstGeom prst="rect">
            <a:avLst/>
          </a:prstGeom>
          <a:noFill/>
        </p:spPr>
        <p:txBody>
          <a:bodyPr wrap="square" rtlCol="0">
            <a:spAutoFit/>
          </a:bodyPr>
          <a:lstStyle/>
          <a:p>
            <a:r>
              <a:rPr lang="en-US" sz="2000" dirty="0"/>
              <a:t>20 MB</a:t>
            </a:r>
          </a:p>
        </p:txBody>
      </p:sp>
      <p:sp>
        <p:nvSpPr>
          <p:cNvPr id="24" name="TextBox 23">
            <a:extLst>
              <a:ext uri="{FF2B5EF4-FFF2-40B4-BE49-F238E27FC236}">
                <a16:creationId xmlns:a16="http://schemas.microsoft.com/office/drawing/2014/main" id="{8249831E-AAA4-6B29-6FC0-AC2271560C1B}"/>
              </a:ext>
            </a:extLst>
          </p:cNvPr>
          <p:cNvSpPr txBox="1"/>
          <p:nvPr/>
        </p:nvSpPr>
        <p:spPr>
          <a:xfrm>
            <a:off x="7908720" y="4254623"/>
            <a:ext cx="914400" cy="400110"/>
          </a:xfrm>
          <a:prstGeom prst="rect">
            <a:avLst/>
          </a:prstGeom>
          <a:noFill/>
        </p:spPr>
        <p:txBody>
          <a:bodyPr wrap="square" rtlCol="0">
            <a:spAutoFit/>
          </a:bodyPr>
          <a:lstStyle/>
          <a:p>
            <a:r>
              <a:rPr lang="en-US" sz="2000" dirty="0"/>
              <a:t>10 MB</a:t>
            </a:r>
          </a:p>
        </p:txBody>
      </p:sp>
      <p:sp>
        <p:nvSpPr>
          <p:cNvPr id="25" name="TextBox 24">
            <a:extLst>
              <a:ext uri="{FF2B5EF4-FFF2-40B4-BE49-F238E27FC236}">
                <a16:creationId xmlns:a16="http://schemas.microsoft.com/office/drawing/2014/main" id="{38887621-28C4-7633-4EE7-D8767006DCA7}"/>
              </a:ext>
            </a:extLst>
          </p:cNvPr>
          <p:cNvSpPr txBox="1"/>
          <p:nvPr/>
        </p:nvSpPr>
        <p:spPr>
          <a:xfrm>
            <a:off x="7970085" y="5006445"/>
            <a:ext cx="914400" cy="400110"/>
          </a:xfrm>
          <a:prstGeom prst="rect">
            <a:avLst/>
          </a:prstGeom>
          <a:noFill/>
        </p:spPr>
        <p:txBody>
          <a:bodyPr wrap="square" rtlCol="0">
            <a:spAutoFit/>
          </a:bodyPr>
          <a:lstStyle/>
          <a:p>
            <a:r>
              <a:rPr lang="en-US" sz="2000" dirty="0"/>
              <a:t>5 MB</a:t>
            </a:r>
          </a:p>
        </p:txBody>
      </p:sp>
      <p:sp>
        <p:nvSpPr>
          <p:cNvPr id="26" name="Rectangle 25">
            <a:extLst>
              <a:ext uri="{FF2B5EF4-FFF2-40B4-BE49-F238E27FC236}">
                <a16:creationId xmlns:a16="http://schemas.microsoft.com/office/drawing/2014/main" id="{FC8264A5-A1D2-803B-40A9-8BF2739D67FE}"/>
              </a:ext>
            </a:extLst>
          </p:cNvPr>
          <p:cNvSpPr/>
          <p:nvPr/>
        </p:nvSpPr>
        <p:spPr>
          <a:xfrm>
            <a:off x="764502" y="1902628"/>
            <a:ext cx="1798819" cy="36088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P1  15 MB</a:t>
            </a:r>
          </a:p>
        </p:txBody>
      </p:sp>
      <p:cxnSp>
        <p:nvCxnSpPr>
          <p:cNvPr id="33" name="Straight Arrow Connector 32">
            <a:extLst>
              <a:ext uri="{FF2B5EF4-FFF2-40B4-BE49-F238E27FC236}">
                <a16:creationId xmlns:a16="http://schemas.microsoft.com/office/drawing/2014/main" id="{5D074B66-F2D0-8B29-9852-78D2D32BE389}"/>
              </a:ext>
            </a:extLst>
          </p:cNvPr>
          <p:cNvCxnSpPr>
            <a:cxnSpLocks/>
            <a:stCxn id="26" idx="3"/>
            <a:endCxn id="19" idx="1"/>
          </p:cNvCxnSpPr>
          <p:nvPr/>
        </p:nvCxnSpPr>
        <p:spPr>
          <a:xfrm>
            <a:off x="2563321" y="2083073"/>
            <a:ext cx="3252867" cy="130720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DF0E5F4-90EA-DB9A-1139-AAE5811D5F40}"/>
              </a:ext>
            </a:extLst>
          </p:cNvPr>
          <p:cNvCxnSpPr>
            <a:cxnSpLocks/>
            <a:endCxn id="18" idx="1"/>
          </p:cNvCxnSpPr>
          <p:nvPr/>
        </p:nvCxnSpPr>
        <p:spPr>
          <a:xfrm flipV="1">
            <a:off x="2563321" y="2479103"/>
            <a:ext cx="3252867" cy="3665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CE70A5B-E016-7F64-DF67-92520DFD9D83}"/>
              </a:ext>
            </a:extLst>
          </p:cNvPr>
          <p:cNvSpPr/>
          <p:nvPr/>
        </p:nvSpPr>
        <p:spPr>
          <a:xfrm>
            <a:off x="5816188" y="5397604"/>
            <a:ext cx="2008682" cy="938341"/>
          </a:xfrm>
          <a:prstGeom prst="rect">
            <a:avLst/>
          </a:prstGeom>
          <a:solidFill>
            <a:srgbClr val="CCECFF"/>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1CBD98AF-2362-6BCE-461E-FC67C14CCAB9}"/>
              </a:ext>
            </a:extLst>
          </p:cNvPr>
          <p:cNvSpPr txBox="1"/>
          <p:nvPr/>
        </p:nvSpPr>
        <p:spPr>
          <a:xfrm>
            <a:off x="7898874" y="5666719"/>
            <a:ext cx="914400" cy="400110"/>
          </a:xfrm>
          <a:prstGeom prst="rect">
            <a:avLst/>
          </a:prstGeom>
          <a:noFill/>
        </p:spPr>
        <p:txBody>
          <a:bodyPr wrap="square" rtlCol="0">
            <a:spAutoFit/>
          </a:bodyPr>
          <a:lstStyle/>
          <a:p>
            <a:r>
              <a:rPr lang="en-US" sz="2000" dirty="0"/>
              <a:t>15 MB</a:t>
            </a:r>
          </a:p>
        </p:txBody>
      </p:sp>
      <p:cxnSp>
        <p:nvCxnSpPr>
          <p:cNvPr id="41" name="Straight Arrow Connector 40">
            <a:extLst>
              <a:ext uri="{FF2B5EF4-FFF2-40B4-BE49-F238E27FC236}">
                <a16:creationId xmlns:a16="http://schemas.microsoft.com/office/drawing/2014/main" id="{CA6F1EE2-AC6A-5710-37C7-1C4EA9FED01A}"/>
              </a:ext>
            </a:extLst>
          </p:cNvPr>
          <p:cNvCxnSpPr>
            <a:cxnSpLocks/>
            <a:endCxn id="39" idx="1"/>
          </p:cNvCxnSpPr>
          <p:nvPr/>
        </p:nvCxnSpPr>
        <p:spPr>
          <a:xfrm>
            <a:off x="2563321" y="3823806"/>
            <a:ext cx="3252867" cy="20429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920E3D3-21FC-5061-6A4C-09928F22A0AE}"/>
              </a:ext>
            </a:extLst>
          </p:cNvPr>
          <p:cNvCxnSpPr>
            <a:cxnSpLocks/>
            <a:endCxn id="20" idx="1"/>
          </p:cNvCxnSpPr>
          <p:nvPr/>
        </p:nvCxnSpPr>
        <p:spPr>
          <a:xfrm flipV="1">
            <a:off x="2563321" y="4454679"/>
            <a:ext cx="3252867" cy="2000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0E7B4430-A707-C85F-2660-5F214C4EC060}"/>
              </a:ext>
            </a:extLst>
          </p:cNvPr>
          <p:cNvSpPr/>
          <p:nvPr/>
        </p:nvSpPr>
        <p:spPr>
          <a:xfrm>
            <a:off x="764502" y="2704821"/>
            <a:ext cx="1798819" cy="36088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P2  6 MB</a:t>
            </a:r>
          </a:p>
        </p:txBody>
      </p:sp>
      <p:sp>
        <p:nvSpPr>
          <p:cNvPr id="53" name="Rectangle 52">
            <a:extLst>
              <a:ext uri="{FF2B5EF4-FFF2-40B4-BE49-F238E27FC236}">
                <a16:creationId xmlns:a16="http://schemas.microsoft.com/office/drawing/2014/main" id="{895AAFCB-F2B8-90A4-15FB-8D3EAE9F03A0}"/>
              </a:ext>
            </a:extLst>
          </p:cNvPr>
          <p:cNvSpPr/>
          <p:nvPr/>
        </p:nvSpPr>
        <p:spPr>
          <a:xfrm>
            <a:off x="769971" y="3643361"/>
            <a:ext cx="1798819" cy="36088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P3  12  MB</a:t>
            </a:r>
          </a:p>
        </p:txBody>
      </p:sp>
      <p:sp>
        <p:nvSpPr>
          <p:cNvPr id="54" name="Rectangle 53">
            <a:extLst>
              <a:ext uri="{FF2B5EF4-FFF2-40B4-BE49-F238E27FC236}">
                <a16:creationId xmlns:a16="http://schemas.microsoft.com/office/drawing/2014/main" id="{DFDA09E0-A073-3FCF-BDAB-9DC5955C5661}"/>
              </a:ext>
            </a:extLst>
          </p:cNvPr>
          <p:cNvSpPr/>
          <p:nvPr/>
        </p:nvSpPr>
        <p:spPr>
          <a:xfrm>
            <a:off x="764502" y="4408001"/>
            <a:ext cx="1798819" cy="36088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P4  5 MB</a:t>
            </a:r>
          </a:p>
        </p:txBody>
      </p:sp>
      <p:sp>
        <p:nvSpPr>
          <p:cNvPr id="57" name="TextBox 56">
            <a:extLst>
              <a:ext uri="{FF2B5EF4-FFF2-40B4-BE49-F238E27FC236}">
                <a16:creationId xmlns:a16="http://schemas.microsoft.com/office/drawing/2014/main" id="{ACC39196-A7C2-6DBA-A62A-E7B8D1621D4D}"/>
              </a:ext>
            </a:extLst>
          </p:cNvPr>
          <p:cNvSpPr txBox="1"/>
          <p:nvPr/>
        </p:nvSpPr>
        <p:spPr>
          <a:xfrm>
            <a:off x="8887278" y="2263517"/>
            <a:ext cx="914400" cy="461665"/>
          </a:xfrm>
          <a:prstGeom prst="rect">
            <a:avLst/>
          </a:prstGeom>
          <a:noFill/>
          <a:ln>
            <a:solidFill>
              <a:schemeClr val="tx1"/>
            </a:solidFill>
          </a:ln>
        </p:spPr>
        <p:txBody>
          <a:bodyPr wrap="square" rtlCol="0">
            <a:spAutoFit/>
          </a:bodyPr>
          <a:lstStyle/>
          <a:p>
            <a:r>
              <a:rPr lang="en-US" sz="2400" b="1" dirty="0"/>
              <a:t>2 MB</a:t>
            </a:r>
          </a:p>
        </p:txBody>
      </p:sp>
      <p:sp>
        <p:nvSpPr>
          <p:cNvPr id="58" name="TextBox 57">
            <a:extLst>
              <a:ext uri="{FF2B5EF4-FFF2-40B4-BE49-F238E27FC236}">
                <a16:creationId xmlns:a16="http://schemas.microsoft.com/office/drawing/2014/main" id="{0E094E77-DD8E-FC07-BE0E-47800BC4C343}"/>
              </a:ext>
            </a:extLst>
          </p:cNvPr>
          <p:cNvSpPr txBox="1"/>
          <p:nvPr/>
        </p:nvSpPr>
        <p:spPr>
          <a:xfrm>
            <a:off x="8887278" y="3051249"/>
            <a:ext cx="914400" cy="461665"/>
          </a:xfrm>
          <a:prstGeom prst="rect">
            <a:avLst/>
          </a:prstGeom>
          <a:noFill/>
          <a:ln>
            <a:solidFill>
              <a:schemeClr val="tx1"/>
            </a:solidFill>
          </a:ln>
        </p:spPr>
        <p:txBody>
          <a:bodyPr wrap="square" rtlCol="0">
            <a:spAutoFit/>
          </a:bodyPr>
          <a:lstStyle/>
          <a:p>
            <a:r>
              <a:rPr lang="en-US" sz="2400" b="1" dirty="0"/>
              <a:t>5 MB</a:t>
            </a:r>
          </a:p>
        </p:txBody>
      </p:sp>
      <p:sp>
        <p:nvSpPr>
          <p:cNvPr id="59" name="TextBox 58">
            <a:extLst>
              <a:ext uri="{FF2B5EF4-FFF2-40B4-BE49-F238E27FC236}">
                <a16:creationId xmlns:a16="http://schemas.microsoft.com/office/drawing/2014/main" id="{27C2B28C-AFBA-BC3A-3E9D-319763C10233}"/>
              </a:ext>
            </a:extLst>
          </p:cNvPr>
          <p:cNvSpPr txBox="1"/>
          <p:nvPr/>
        </p:nvSpPr>
        <p:spPr>
          <a:xfrm>
            <a:off x="8911641" y="4239092"/>
            <a:ext cx="914400" cy="461665"/>
          </a:xfrm>
          <a:prstGeom prst="rect">
            <a:avLst/>
          </a:prstGeom>
          <a:noFill/>
          <a:ln>
            <a:solidFill>
              <a:schemeClr val="tx1"/>
            </a:solidFill>
          </a:ln>
        </p:spPr>
        <p:txBody>
          <a:bodyPr wrap="square" rtlCol="0">
            <a:spAutoFit/>
          </a:bodyPr>
          <a:lstStyle/>
          <a:p>
            <a:r>
              <a:rPr lang="en-US" sz="2400" b="1" dirty="0"/>
              <a:t>5 MB</a:t>
            </a:r>
          </a:p>
        </p:txBody>
      </p:sp>
      <p:sp>
        <p:nvSpPr>
          <p:cNvPr id="60" name="TextBox 59">
            <a:extLst>
              <a:ext uri="{FF2B5EF4-FFF2-40B4-BE49-F238E27FC236}">
                <a16:creationId xmlns:a16="http://schemas.microsoft.com/office/drawing/2014/main" id="{389385AD-E6B0-5BD1-132B-5EDD3CB8E906}"/>
              </a:ext>
            </a:extLst>
          </p:cNvPr>
          <p:cNvSpPr txBox="1"/>
          <p:nvPr/>
        </p:nvSpPr>
        <p:spPr>
          <a:xfrm>
            <a:off x="8901795" y="5651188"/>
            <a:ext cx="914400" cy="461665"/>
          </a:xfrm>
          <a:prstGeom prst="rect">
            <a:avLst/>
          </a:prstGeom>
          <a:noFill/>
          <a:ln>
            <a:solidFill>
              <a:schemeClr val="tx1"/>
            </a:solidFill>
          </a:ln>
        </p:spPr>
        <p:txBody>
          <a:bodyPr wrap="square" rtlCol="0">
            <a:spAutoFit/>
          </a:bodyPr>
          <a:lstStyle/>
          <a:p>
            <a:r>
              <a:rPr lang="en-US" sz="2400" b="1" dirty="0"/>
              <a:t>3 MB</a:t>
            </a:r>
          </a:p>
        </p:txBody>
      </p:sp>
      <p:sp>
        <p:nvSpPr>
          <p:cNvPr id="67" name="TextBox 66">
            <a:extLst>
              <a:ext uri="{FF2B5EF4-FFF2-40B4-BE49-F238E27FC236}">
                <a16:creationId xmlns:a16="http://schemas.microsoft.com/office/drawing/2014/main" id="{9085118B-5D98-42C4-EB55-E3DD598EFA45}"/>
              </a:ext>
            </a:extLst>
          </p:cNvPr>
          <p:cNvSpPr txBox="1"/>
          <p:nvPr/>
        </p:nvSpPr>
        <p:spPr>
          <a:xfrm>
            <a:off x="11072268" y="3235188"/>
            <a:ext cx="449705" cy="1862048"/>
          </a:xfrm>
          <a:prstGeom prst="rect">
            <a:avLst/>
          </a:prstGeom>
          <a:noFill/>
        </p:spPr>
        <p:txBody>
          <a:bodyPr wrap="square" rtlCol="0">
            <a:spAutoFit/>
          </a:bodyPr>
          <a:lstStyle/>
          <a:p>
            <a:r>
              <a:rPr lang="en-US" sz="11500" dirty="0">
                <a:solidFill>
                  <a:srgbClr val="FF0000"/>
                </a:solidFill>
              </a:rPr>
              <a:t>?</a:t>
            </a:r>
          </a:p>
        </p:txBody>
      </p:sp>
      <p:sp>
        <p:nvSpPr>
          <p:cNvPr id="3" name="TextBox 2">
            <a:extLst>
              <a:ext uri="{FF2B5EF4-FFF2-40B4-BE49-F238E27FC236}">
                <a16:creationId xmlns:a16="http://schemas.microsoft.com/office/drawing/2014/main" id="{558351AB-019B-0664-ABBC-D2DD3F914CE1}"/>
              </a:ext>
            </a:extLst>
          </p:cNvPr>
          <p:cNvSpPr txBox="1"/>
          <p:nvPr/>
        </p:nvSpPr>
        <p:spPr>
          <a:xfrm>
            <a:off x="8911641" y="1326636"/>
            <a:ext cx="1423592" cy="461665"/>
          </a:xfrm>
          <a:prstGeom prst="rect">
            <a:avLst/>
          </a:prstGeom>
          <a:noFill/>
          <a:ln>
            <a:noFill/>
          </a:ln>
        </p:spPr>
        <p:txBody>
          <a:bodyPr wrap="square" rtlCol="0">
            <a:spAutoFit/>
          </a:bodyPr>
          <a:lstStyle/>
          <a:p>
            <a:r>
              <a:rPr lang="en-US" sz="2400" b="1" dirty="0"/>
              <a:t>Free slot</a:t>
            </a:r>
          </a:p>
        </p:txBody>
      </p:sp>
    </p:spTree>
    <p:extLst>
      <p:ext uri="{BB962C8B-B14F-4D97-AF65-F5344CB8AC3E}">
        <p14:creationId xmlns:p14="http://schemas.microsoft.com/office/powerpoint/2010/main" val="4210012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left)">
                                      <p:cBhvr>
                                        <p:cTn id="33"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63" presetClass="path" presetSubtype="0" accel="50000" decel="50000" fill="hold" grpId="0" nodeType="clickEffect">
                                  <p:stCondLst>
                                    <p:cond delay="0"/>
                                  </p:stCondLst>
                                  <p:childTnLst>
                                    <p:animMotion origin="layout" path="M 1.66667E-6 -3.7037E-6 L 0.42422 0.18403 " pathEditMode="relative" rAng="0" ptsTypes="AA">
                                      <p:cBhvr>
                                        <p:cTn id="37" dur="2000" fill="hold"/>
                                        <p:tgtEl>
                                          <p:spTgt spid="26"/>
                                        </p:tgtEl>
                                        <p:attrNameLst>
                                          <p:attrName>ppt_x</p:attrName>
                                          <p:attrName>ppt_y</p:attrName>
                                        </p:attrNameLst>
                                      </p:cBhvr>
                                      <p:rCtr x="21211" y="9190"/>
                                    </p:animMotion>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left)">
                                      <p:cBhvr>
                                        <p:cTn id="42" dur="500"/>
                                        <p:tgtEl>
                                          <p:spTgt spid="34"/>
                                        </p:tgtEl>
                                      </p:cBhvr>
                                    </p:animEffect>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63" presetClass="path" presetSubtype="0" accel="50000" decel="50000" fill="hold" grpId="0" nodeType="clickEffect">
                                  <p:stCondLst>
                                    <p:cond delay="0"/>
                                  </p:stCondLst>
                                  <p:childTnLst>
                                    <p:animMotion origin="layout" path="M 1.66667E-6 0.00139 L 0.42292 -0.06412 " pathEditMode="relative" rAng="0" ptsTypes="AA">
                                      <p:cBhvr>
                                        <p:cTn id="46" dur="2000" fill="hold"/>
                                        <p:tgtEl>
                                          <p:spTgt spid="52"/>
                                        </p:tgtEl>
                                        <p:attrNameLst>
                                          <p:attrName>ppt_x</p:attrName>
                                          <p:attrName>ppt_y</p:attrName>
                                        </p:attrNameLst>
                                      </p:cBhvr>
                                      <p:rCtr x="21146" y="-3287"/>
                                    </p:animMotion>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wipe(left)">
                                      <p:cBhvr>
                                        <p:cTn id="51" dur="500"/>
                                        <p:tgtEl>
                                          <p:spTgt spid="41"/>
                                        </p:tgtEl>
                                      </p:cBhvr>
                                    </p:animEffect>
                                  </p:childTnLst>
                                  <p:subTnLst>
                                    <p:set>
                                      <p:cBhvr override="childStyle">
                                        <p:cTn dur="1" fill="hold" display="0" masterRel="nextClick" afterEffect="1"/>
                                        <p:tgtEl>
                                          <p:spTgt spid="41"/>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63" presetClass="path" presetSubtype="0" accel="50000" decel="50000" fill="hold" grpId="0" nodeType="clickEffect">
                                  <p:stCondLst>
                                    <p:cond delay="0"/>
                                  </p:stCondLst>
                                  <p:childTnLst>
                                    <p:animMotion origin="layout" path="M 1.04167E-6 2.59259E-6 L 0.42383 0.29791 " pathEditMode="relative" rAng="0" ptsTypes="AA">
                                      <p:cBhvr>
                                        <p:cTn id="55" dur="2000" fill="hold"/>
                                        <p:tgtEl>
                                          <p:spTgt spid="53"/>
                                        </p:tgtEl>
                                        <p:attrNameLst>
                                          <p:attrName>ppt_x</p:attrName>
                                          <p:attrName>ppt_y</p:attrName>
                                        </p:attrNameLst>
                                      </p:cBhvr>
                                      <p:rCtr x="21185" y="14884"/>
                                    </p:animMotion>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wipe(left)">
                                      <p:cBhvr>
                                        <p:cTn id="60" dur="500"/>
                                        <p:tgtEl>
                                          <p:spTgt spid="44"/>
                                        </p:tgtEl>
                                      </p:cBhvr>
                                    </p:animEffect>
                                  </p:childTnLst>
                                  <p:subTnLst>
                                    <p:set>
                                      <p:cBhvr override="childStyle">
                                        <p:cTn dur="1" fill="hold" display="0" masterRel="nextClick" afterEffect="1"/>
                                        <p:tgtEl>
                                          <p:spTgt spid="44"/>
                                        </p:tgtEl>
                                        <p:attrNameLst>
                                          <p:attrName>style.visibility</p:attrName>
                                        </p:attrNameLst>
                                      </p:cBhvr>
                                      <p:to>
                                        <p:strVal val="hidden"/>
                                      </p:to>
                                    </p:set>
                                  </p:subTnLst>
                                </p:cTn>
                              </p:par>
                            </p:childTnLst>
                          </p:cTn>
                        </p:par>
                      </p:childTnLst>
                    </p:cTn>
                  </p:par>
                  <p:par>
                    <p:cTn id="61" fill="hold">
                      <p:stCondLst>
                        <p:cond delay="indefinite"/>
                      </p:stCondLst>
                      <p:childTnLst>
                        <p:par>
                          <p:cTn id="62" fill="hold">
                            <p:stCondLst>
                              <p:cond delay="0"/>
                            </p:stCondLst>
                            <p:childTnLst>
                              <p:par>
                                <p:cTn id="63" presetID="63" presetClass="path" presetSubtype="0" accel="50000" decel="50000" fill="hold" grpId="0" nodeType="clickEffect">
                                  <p:stCondLst>
                                    <p:cond delay="0"/>
                                  </p:stCondLst>
                                  <p:childTnLst>
                                    <p:animMotion origin="layout" path="M 1.66667E-6 -1.48148E-6 L 0.42643 -0.01481 " pathEditMode="relative" rAng="0" ptsTypes="AA">
                                      <p:cBhvr>
                                        <p:cTn id="64" dur="2000" fill="hold"/>
                                        <p:tgtEl>
                                          <p:spTgt spid="54"/>
                                        </p:tgtEl>
                                        <p:attrNameLst>
                                          <p:attrName>ppt_x</p:attrName>
                                          <p:attrName>ppt_y</p:attrName>
                                        </p:attrNameLst>
                                      </p:cBhvr>
                                      <p:rCtr x="21315" y="-741"/>
                                    </p:animMotion>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p:bldP spid="23" grpId="0"/>
      <p:bldP spid="24" grpId="0"/>
      <p:bldP spid="25" grpId="0"/>
      <p:bldP spid="26" grpId="0" animBg="1"/>
      <p:bldP spid="39" grpId="0" animBg="1"/>
      <p:bldP spid="40" grpId="0"/>
      <p:bldP spid="52" grpId="0" animBg="1"/>
      <p:bldP spid="53" grpId="0" animBg="1"/>
      <p:bldP spid="54" grpId="0" animBg="1"/>
      <p:bldP spid="57" grpId="0" animBg="1"/>
      <p:bldP spid="58" grpId="0" animBg="1"/>
      <p:bldP spid="59" grpId="0" animBg="1"/>
      <p:bldP spid="60" grpId="0" animBg="1"/>
      <p:bldP spid="67" grpId="0"/>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Multiprogramming with fixed partitions</a:t>
            </a:r>
          </a:p>
        </p:txBody>
      </p:sp>
      <p:sp>
        <p:nvSpPr>
          <p:cNvPr id="3" name="Content Placeholder 2"/>
          <p:cNvSpPr>
            <a:spLocks noGrp="1"/>
          </p:cNvSpPr>
          <p:nvPr>
            <p:ph idx="1"/>
          </p:nvPr>
        </p:nvSpPr>
        <p:spPr>
          <a:xfrm>
            <a:off x="121654" y="853917"/>
            <a:ext cx="9573889" cy="5590565"/>
          </a:xfrm>
        </p:spPr>
        <p:txBody>
          <a:bodyPr/>
          <a:lstStyle/>
          <a:p>
            <a:r>
              <a:rPr lang="en-US" dirty="0"/>
              <a:t>Here memory is </a:t>
            </a:r>
            <a:r>
              <a:rPr lang="en-US" b="1" dirty="0">
                <a:solidFill>
                  <a:schemeClr val="accent6"/>
                </a:solidFill>
              </a:rPr>
              <a:t>divided into fixed sized partitions</a:t>
            </a:r>
            <a:r>
              <a:rPr lang="en-US" dirty="0"/>
              <a:t>. </a:t>
            </a:r>
          </a:p>
          <a:p>
            <a:r>
              <a:rPr lang="en-US" b="1" dirty="0">
                <a:solidFill>
                  <a:schemeClr val="accent6"/>
                </a:solidFill>
              </a:rPr>
              <a:t>Size can be equal or unequal </a:t>
            </a:r>
            <a:r>
              <a:rPr lang="en-US" dirty="0"/>
              <a:t>for different partitions.</a:t>
            </a:r>
          </a:p>
          <a:p>
            <a:r>
              <a:rPr lang="en-US" dirty="0"/>
              <a:t>Generally </a:t>
            </a:r>
            <a:r>
              <a:rPr lang="en-US" b="1" dirty="0">
                <a:solidFill>
                  <a:schemeClr val="accent6"/>
                </a:solidFill>
              </a:rPr>
              <a:t>unequal partitions are used </a:t>
            </a:r>
            <a:r>
              <a:rPr lang="en-US" dirty="0"/>
              <a:t>for </a:t>
            </a:r>
            <a:r>
              <a:rPr lang="en-US" b="1" dirty="0">
                <a:solidFill>
                  <a:schemeClr val="accent6"/>
                </a:solidFill>
              </a:rPr>
              <a:t>better utilizations</a:t>
            </a:r>
            <a:r>
              <a:rPr lang="en-US" dirty="0"/>
              <a:t>.</a:t>
            </a:r>
          </a:p>
          <a:p>
            <a:r>
              <a:rPr lang="en-US" b="1" dirty="0">
                <a:solidFill>
                  <a:schemeClr val="accent6"/>
                </a:solidFill>
              </a:rPr>
              <a:t>Each partition can accommodate exactly one process</a:t>
            </a:r>
            <a:r>
              <a:rPr lang="en-US" dirty="0"/>
              <a:t>, means only single process can be placed in one partition.</a:t>
            </a:r>
          </a:p>
          <a:p>
            <a:r>
              <a:rPr lang="en-US" dirty="0"/>
              <a:t>The partition </a:t>
            </a:r>
            <a:r>
              <a:rPr lang="en-US" b="1" dirty="0">
                <a:solidFill>
                  <a:schemeClr val="accent6"/>
                </a:solidFill>
              </a:rPr>
              <a:t>boundaries are not movable</a:t>
            </a:r>
            <a:r>
              <a:rPr lang="en-US" dirty="0"/>
              <a:t>.</a:t>
            </a:r>
          </a:p>
          <a:p>
            <a:r>
              <a:rPr lang="en-US" dirty="0"/>
              <a:t>Whenever any </a:t>
            </a:r>
            <a:r>
              <a:rPr lang="en-US" b="1" dirty="0">
                <a:solidFill>
                  <a:schemeClr val="accent6"/>
                </a:solidFill>
              </a:rPr>
              <a:t>program needs to be loaded in memory</a:t>
            </a:r>
            <a:r>
              <a:rPr lang="en-US" dirty="0"/>
              <a:t>, </a:t>
            </a:r>
            <a:r>
              <a:rPr lang="en-US" b="1" dirty="0">
                <a:solidFill>
                  <a:schemeClr val="accent6"/>
                </a:solidFill>
              </a:rPr>
              <a:t>a free partition big enough to hold the program is found</a:t>
            </a:r>
            <a:r>
              <a:rPr lang="en-US" dirty="0"/>
              <a:t>. This </a:t>
            </a:r>
            <a:r>
              <a:rPr lang="en-US" b="1" dirty="0">
                <a:solidFill>
                  <a:schemeClr val="accent6"/>
                </a:solidFill>
              </a:rPr>
              <a:t>partition will be allocated </a:t>
            </a:r>
            <a:r>
              <a:rPr lang="en-US" dirty="0"/>
              <a:t>to that program or process.</a:t>
            </a:r>
          </a:p>
          <a:p>
            <a:r>
              <a:rPr lang="en-US" dirty="0"/>
              <a:t>If </a:t>
            </a:r>
            <a:r>
              <a:rPr lang="en-US" b="1" dirty="0">
                <a:solidFill>
                  <a:schemeClr val="accent6"/>
                </a:solidFill>
              </a:rPr>
              <a:t>there is no free partition available of required size</a:t>
            </a:r>
            <a:r>
              <a:rPr lang="en-US" dirty="0"/>
              <a:t>, then the </a:t>
            </a:r>
            <a:r>
              <a:rPr lang="en-US" b="1" dirty="0">
                <a:solidFill>
                  <a:schemeClr val="accent6"/>
                </a:solidFill>
              </a:rPr>
              <a:t>process needs to wait</a:t>
            </a:r>
            <a:r>
              <a:rPr lang="en-US" dirty="0"/>
              <a:t>. Such </a:t>
            </a:r>
            <a:r>
              <a:rPr lang="en-US" b="1" dirty="0">
                <a:solidFill>
                  <a:schemeClr val="accent6"/>
                </a:solidFill>
              </a:rPr>
              <a:t>process will be put in a queue</a:t>
            </a:r>
            <a:r>
              <a:rPr lang="en-US" dirty="0"/>
              <a:t>.</a:t>
            </a:r>
          </a:p>
        </p:txBody>
      </p:sp>
      <p:sp>
        <p:nvSpPr>
          <p:cNvPr id="17" name="Rectangle 16"/>
          <p:cNvSpPr/>
          <p:nvPr/>
        </p:nvSpPr>
        <p:spPr>
          <a:xfrm>
            <a:off x="10149952" y="1023027"/>
            <a:ext cx="1828800" cy="45720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Connector 17"/>
          <p:cNvCxnSpPr/>
          <p:nvPr/>
        </p:nvCxnSpPr>
        <p:spPr>
          <a:xfrm flipV="1">
            <a:off x="10149952" y="5047352"/>
            <a:ext cx="1828800" cy="341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0149952" y="4666491"/>
            <a:ext cx="1828800" cy="15082"/>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49952" y="3004227"/>
            <a:ext cx="182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0149952" y="1480227"/>
            <a:ext cx="182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0158048" y="5064675"/>
            <a:ext cx="1828800" cy="530352"/>
          </a:xfrm>
          <a:prstGeom prst="rect">
            <a:avLst/>
          </a:prstGeom>
          <a:solidFill>
            <a:schemeClr val="tx2"/>
          </a:solidFill>
          <a:ln w="28575">
            <a:noFill/>
          </a:ln>
        </p:spPr>
        <p:txBody>
          <a:bodyPr wrap="square" rtlCol="0" anchor="ctr">
            <a:spAutoFit/>
          </a:bodyPr>
          <a:lstStyle/>
          <a:p>
            <a:pPr algn="ctr"/>
            <a:r>
              <a:rPr lang="en-US" dirty="0">
                <a:solidFill>
                  <a:schemeClr val="bg1"/>
                </a:solidFill>
              </a:rPr>
              <a:t>OS</a:t>
            </a:r>
            <a:endParaRPr lang="en-IN" dirty="0">
              <a:solidFill>
                <a:schemeClr val="bg1"/>
              </a:solidFill>
            </a:endParaRPr>
          </a:p>
        </p:txBody>
      </p:sp>
      <p:sp>
        <p:nvSpPr>
          <p:cNvPr id="23" name="TextBox 22"/>
          <p:cNvSpPr txBox="1"/>
          <p:nvPr/>
        </p:nvSpPr>
        <p:spPr>
          <a:xfrm>
            <a:off x="10149952" y="4681434"/>
            <a:ext cx="1828800" cy="369332"/>
          </a:xfrm>
          <a:prstGeom prst="rect">
            <a:avLst/>
          </a:prstGeom>
          <a:noFill/>
          <a:ln w="28575">
            <a:noFill/>
          </a:ln>
        </p:spPr>
        <p:txBody>
          <a:bodyPr wrap="square" rtlCol="0">
            <a:spAutoFit/>
          </a:bodyPr>
          <a:lstStyle/>
          <a:p>
            <a:pPr algn="ctr"/>
            <a:r>
              <a:rPr lang="en-US" dirty="0"/>
              <a:t>Partition 1</a:t>
            </a:r>
            <a:endParaRPr lang="en-IN" dirty="0"/>
          </a:p>
        </p:txBody>
      </p:sp>
      <p:sp>
        <p:nvSpPr>
          <p:cNvPr id="24" name="TextBox 23"/>
          <p:cNvSpPr txBox="1"/>
          <p:nvPr/>
        </p:nvSpPr>
        <p:spPr>
          <a:xfrm>
            <a:off x="10143602" y="3313288"/>
            <a:ext cx="1828800" cy="369332"/>
          </a:xfrm>
          <a:prstGeom prst="rect">
            <a:avLst/>
          </a:prstGeom>
          <a:noFill/>
          <a:ln w="28575">
            <a:noFill/>
          </a:ln>
        </p:spPr>
        <p:txBody>
          <a:bodyPr wrap="square" rtlCol="0">
            <a:spAutoFit/>
          </a:bodyPr>
          <a:lstStyle/>
          <a:p>
            <a:pPr algn="ctr"/>
            <a:r>
              <a:rPr lang="en-US" dirty="0"/>
              <a:t>Partition 3</a:t>
            </a:r>
            <a:endParaRPr lang="en-IN" dirty="0"/>
          </a:p>
        </p:txBody>
      </p:sp>
      <p:sp>
        <p:nvSpPr>
          <p:cNvPr id="38" name="TextBox 37"/>
          <p:cNvSpPr txBox="1"/>
          <p:nvPr/>
        </p:nvSpPr>
        <p:spPr>
          <a:xfrm>
            <a:off x="10149952" y="2057561"/>
            <a:ext cx="1828800" cy="369332"/>
          </a:xfrm>
          <a:prstGeom prst="rect">
            <a:avLst/>
          </a:prstGeom>
          <a:noFill/>
          <a:ln w="28575">
            <a:noFill/>
          </a:ln>
        </p:spPr>
        <p:txBody>
          <a:bodyPr wrap="square" rtlCol="0">
            <a:spAutoFit/>
          </a:bodyPr>
          <a:lstStyle/>
          <a:p>
            <a:pPr algn="ctr"/>
            <a:r>
              <a:rPr lang="en-US" dirty="0"/>
              <a:t>Partition 4</a:t>
            </a:r>
            <a:endParaRPr lang="en-IN" dirty="0"/>
          </a:p>
        </p:txBody>
      </p:sp>
      <p:sp>
        <p:nvSpPr>
          <p:cNvPr id="39" name="TextBox 38"/>
          <p:cNvSpPr txBox="1"/>
          <p:nvPr/>
        </p:nvSpPr>
        <p:spPr>
          <a:xfrm>
            <a:off x="10149952" y="1074502"/>
            <a:ext cx="1828800" cy="369332"/>
          </a:xfrm>
          <a:prstGeom prst="rect">
            <a:avLst/>
          </a:prstGeom>
          <a:noFill/>
          <a:ln w="28575">
            <a:noFill/>
          </a:ln>
        </p:spPr>
        <p:txBody>
          <a:bodyPr wrap="square" rtlCol="0">
            <a:spAutoFit/>
          </a:bodyPr>
          <a:lstStyle/>
          <a:p>
            <a:pPr algn="ctr"/>
            <a:r>
              <a:rPr lang="en-US" dirty="0"/>
              <a:t>Partition 5</a:t>
            </a:r>
            <a:endParaRPr lang="en-IN" dirty="0"/>
          </a:p>
        </p:txBody>
      </p:sp>
      <p:cxnSp>
        <p:nvCxnSpPr>
          <p:cNvPr id="41" name="Straight Connector 40"/>
          <p:cNvCxnSpPr/>
          <p:nvPr/>
        </p:nvCxnSpPr>
        <p:spPr>
          <a:xfrm flipV="1">
            <a:off x="10143602" y="4059165"/>
            <a:ext cx="1828800" cy="15082"/>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0149952" y="4174262"/>
            <a:ext cx="1828800" cy="369332"/>
          </a:xfrm>
          <a:prstGeom prst="rect">
            <a:avLst/>
          </a:prstGeom>
          <a:noFill/>
          <a:ln w="28575">
            <a:noFill/>
          </a:ln>
        </p:spPr>
        <p:txBody>
          <a:bodyPr wrap="square" rtlCol="0">
            <a:spAutoFit/>
          </a:bodyPr>
          <a:lstStyle/>
          <a:p>
            <a:pPr algn="ctr"/>
            <a:r>
              <a:rPr lang="en-US" dirty="0"/>
              <a:t>Partition 2</a:t>
            </a:r>
            <a:endParaRPr lang="en-IN" dirty="0"/>
          </a:p>
        </p:txBody>
      </p:sp>
    </p:spTree>
    <p:extLst>
      <p:ext uri="{BB962C8B-B14F-4D97-AF65-F5344CB8AC3E}">
        <p14:creationId xmlns:p14="http://schemas.microsoft.com/office/powerpoint/2010/main" val="115229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animBg="1"/>
      <p:bldP spid="23" grpId="0"/>
      <p:bldP spid="24" grpId="0"/>
      <p:bldP spid="38" grpId="0"/>
      <p:bldP spid="39" grpId="0"/>
      <p:bldP spid="4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Multiprogramming with fixed partitions</a:t>
            </a:r>
          </a:p>
        </p:txBody>
      </p:sp>
      <p:sp>
        <p:nvSpPr>
          <p:cNvPr id="3" name="Content Placeholder 2"/>
          <p:cNvSpPr>
            <a:spLocks noGrp="1"/>
          </p:cNvSpPr>
          <p:nvPr>
            <p:ph idx="1"/>
          </p:nvPr>
        </p:nvSpPr>
        <p:spPr/>
        <p:txBody>
          <a:bodyPr numCol="2"/>
          <a:lstStyle/>
          <a:p>
            <a:r>
              <a:rPr lang="en-US" dirty="0"/>
              <a:t>There are two ways to maintain queue</a:t>
            </a:r>
          </a:p>
          <a:p>
            <a:pPr marL="2162175" lvl="4" indent="-457200">
              <a:buFont typeface="+mj-lt"/>
              <a:buAutoNum type="arabicPeriod"/>
            </a:pPr>
            <a:r>
              <a:rPr lang="en-US" sz="2000" b="1" dirty="0">
                <a:solidFill>
                  <a:schemeClr val="accent6"/>
                </a:solidFill>
              </a:rPr>
              <a:t>Using Multiple Input Queues</a:t>
            </a:r>
            <a:r>
              <a:rPr lang="en-US" sz="2000" dirty="0"/>
              <a:t>	</a:t>
            </a:r>
          </a:p>
          <a:p>
            <a:pPr marL="914400" lvl="1" indent="-457200">
              <a:buFont typeface="+mj-lt"/>
              <a:buAutoNum type="arabicPeriod"/>
            </a:pPr>
            <a:endParaRPr lang="en-US" dirty="0"/>
          </a:p>
          <a:p>
            <a:pPr marL="914400" lvl="1" indent="-457200">
              <a:buFont typeface="+mj-lt"/>
              <a:buAutoNum type="arabicPeriod"/>
            </a:pPr>
            <a:endParaRPr lang="en-US" dirty="0"/>
          </a:p>
          <a:p>
            <a:pPr marL="914400" lvl="1" indent="-457200">
              <a:buFont typeface="+mj-lt"/>
              <a:buAutoNum type="arabicPeriod"/>
            </a:pPr>
            <a:endParaRPr lang="en-US" dirty="0"/>
          </a:p>
          <a:p>
            <a:pPr marL="914400" lvl="1" indent="-457200">
              <a:buFont typeface="+mj-lt"/>
              <a:buAutoNum type="arabicPeriod"/>
            </a:pPr>
            <a:endParaRPr lang="en-US" dirty="0"/>
          </a:p>
          <a:p>
            <a:pPr marL="914400" lvl="1" indent="-457200">
              <a:buFont typeface="+mj-lt"/>
              <a:buAutoNum type="arabicPeriod"/>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914400" lvl="1" indent="-457200">
              <a:buFont typeface="+mj-lt"/>
              <a:buAutoNum type="arabicPeriod"/>
            </a:pPr>
            <a:endParaRPr lang="en-US" dirty="0"/>
          </a:p>
          <a:p>
            <a:pPr marL="914400" lvl="1" indent="-457200">
              <a:buFont typeface="+mj-lt"/>
              <a:buAutoNum type="arabicPeriod"/>
            </a:pPr>
            <a:endParaRPr lang="en-US" dirty="0"/>
          </a:p>
          <a:p>
            <a:pPr marL="914400" lvl="1" indent="-457200">
              <a:buFont typeface="+mj-lt"/>
              <a:buAutoNum type="arabicPeriod"/>
            </a:pPr>
            <a:endParaRPr lang="en-US" dirty="0"/>
          </a:p>
          <a:p>
            <a:pPr marL="914400" lvl="1" indent="-457200">
              <a:buFont typeface="+mj-lt"/>
              <a:buAutoNum type="arabicPeriod"/>
            </a:pPr>
            <a:endParaRPr lang="en-US" dirty="0"/>
          </a:p>
          <a:p>
            <a:pPr marL="914400" lvl="1" indent="-457200">
              <a:buFont typeface="+mj-lt"/>
              <a:buAutoNum type="arabicPeriod"/>
            </a:pPr>
            <a:endParaRPr lang="en-US" dirty="0"/>
          </a:p>
          <a:p>
            <a:pPr marL="2162175" lvl="4" indent="-457200">
              <a:buFont typeface="+mj-lt"/>
              <a:buAutoNum type="arabicPeriod" startAt="2"/>
            </a:pPr>
            <a:r>
              <a:rPr lang="en-US" sz="2000" b="1" dirty="0">
                <a:solidFill>
                  <a:schemeClr val="accent6"/>
                </a:solidFill>
              </a:rPr>
              <a:t>Using Single Input Queue</a:t>
            </a:r>
          </a:p>
        </p:txBody>
      </p:sp>
      <p:sp>
        <p:nvSpPr>
          <p:cNvPr id="17" name="Rectangle 16"/>
          <p:cNvSpPr/>
          <p:nvPr/>
        </p:nvSpPr>
        <p:spPr>
          <a:xfrm>
            <a:off x="3126852" y="1713088"/>
            <a:ext cx="1828800" cy="45720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Connector 17"/>
          <p:cNvCxnSpPr/>
          <p:nvPr/>
        </p:nvCxnSpPr>
        <p:spPr>
          <a:xfrm flipV="1">
            <a:off x="3126852" y="5737413"/>
            <a:ext cx="1828800" cy="341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126852" y="5356552"/>
            <a:ext cx="1828800" cy="15082"/>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126852" y="3694288"/>
            <a:ext cx="182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126852" y="2170288"/>
            <a:ext cx="182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134948" y="5754736"/>
            <a:ext cx="1828800" cy="530352"/>
          </a:xfrm>
          <a:prstGeom prst="rect">
            <a:avLst/>
          </a:prstGeom>
          <a:solidFill>
            <a:schemeClr val="tx2"/>
          </a:solidFill>
          <a:ln w="28575">
            <a:noFill/>
          </a:ln>
        </p:spPr>
        <p:txBody>
          <a:bodyPr wrap="square" rtlCol="0" anchor="ctr">
            <a:spAutoFit/>
          </a:bodyPr>
          <a:lstStyle/>
          <a:p>
            <a:pPr algn="ctr"/>
            <a:r>
              <a:rPr lang="en-US" dirty="0">
                <a:solidFill>
                  <a:schemeClr val="bg1"/>
                </a:solidFill>
              </a:rPr>
              <a:t>OS</a:t>
            </a:r>
            <a:endParaRPr lang="en-IN" dirty="0">
              <a:solidFill>
                <a:schemeClr val="bg1"/>
              </a:solidFill>
            </a:endParaRPr>
          </a:p>
        </p:txBody>
      </p:sp>
      <p:sp>
        <p:nvSpPr>
          <p:cNvPr id="23" name="TextBox 22"/>
          <p:cNvSpPr txBox="1"/>
          <p:nvPr/>
        </p:nvSpPr>
        <p:spPr>
          <a:xfrm>
            <a:off x="3126852" y="5371495"/>
            <a:ext cx="1828800" cy="369332"/>
          </a:xfrm>
          <a:prstGeom prst="rect">
            <a:avLst/>
          </a:prstGeom>
          <a:noFill/>
          <a:ln w="28575">
            <a:noFill/>
          </a:ln>
        </p:spPr>
        <p:txBody>
          <a:bodyPr wrap="square" rtlCol="0">
            <a:spAutoFit/>
          </a:bodyPr>
          <a:lstStyle/>
          <a:p>
            <a:pPr algn="ctr"/>
            <a:r>
              <a:rPr lang="en-US" dirty="0"/>
              <a:t>Partition 1</a:t>
            </a:r>
            <a:endParaRPr lang="en-IN" dirty="0"/>
          </a:p>
        </p:txBody>
      </p:sp>
      <p:sp>
        <p:nvSpPr>
          <p:cNvPr id="24" name="TextBox 23"/>
          <p:cNvSpPr txBox="1"/>
          <p:nvPr/>
        </p:nvSpPr>
        <p:spPr>
          <a:xfrm>
            <a:off x="3120502" y="4003349"/>
            <a:ext cx="1828800" cy="369332"/>
          </a:xfrm>
          <a:prstGeom prst="rect">
            <a:avLst/>
          </a:prstGeom>
          <a:noFill/>
          <a:ln w="28575">
            <a:noFill/>
          </a:ln>
        </p:spPr>
        <p:txBody>
          <a:bodyPr wrap="square" rtlCol="0">
            <a:spAutoFit/>
          </a:bodyPr>
          <a:lstStyle/>
          <a:p>
            <a:pPr algn="ctr"/>
            <a:r>
              <a:rPr lang="en-US" dirty="0"/>
              <a:t>Partition 3</a:t>
            </a:r>
            <a:endParaRPr lang="en-IN" dirty="0"/>
          </a:p>
        </p:txBody>
      </p:sp>
      <p:sp>
        <p:nvSpPr>
          <p:cNvPr id="38" name="TextBox 37"/>
          <p:cNvSpPr txBox="1"/>
          <p:nvPr/>
        </p:nvSpPr>
        <p:spPr>
          <a:xfrm>
            <a:off x="3126852" y="2747622"/>
            <a:ext cx="1828800" cy="369332"/>
          </a:xfrm>
          <a:prstGeom prst="rect">
            <a:avLst/>
          </a:prstGeom>
          <a:noFill/>
          <a:ln w="28575">
            <a:noFill/>
          </a:ln>
        </p:spPr>
        <p:txBody>
          <a:bodyPr wrap="square" rtlCol="0">
            <a:spAutoFit/>
          </a:bodyPr>
          <a:lstStyle/>
          <a:p>
            <a:pPr algn="ctr"/>
            <a:r>
              <a:rPr lang="en-US" dirty="0"/>
              <a:t>Partition 4</a:t>
            </a:r>
            <a:endParaRPr lang="en-IN" dirty="0"/>
          </a:p>
        </p:txBody>
      </p:sp>
      <p:sp>
        <p:nvSpPr>
          <p:cNvPr id="39" name="TextBox 38"/>
          <p:cNvSpPr txBox="1"/>
          <p:nvPr/>
        </p:nvSpPr>
        <p:spPr>
          <a:xfrm>
            <a:off x="3126852" y="1764563"/>
            <a:ext cx="1828800" cy="369332"/>
          </a:xfrm>
          <a:prstGeom prst="rect">
            <a:avLst/>
          </a:prstGeom>
          <a:noFill/>
          <a:ln w="28575">
            <a:noFill/>
          </a:ln>
        </p:spPr>
        <p:txBody>
          <a:bodyPr wrap="square" rtlCol="0">
            <a:spAutoFit/>
          </a:bodyPr>
          <a:lstStyle/>
          <a:p>
            <a:pPr algn="ctr"/>
            <a:r>
              <a:rPr lang="en-US" dirty="0"/>
              <a:t>Partition 5</a:t>
            </a:r>
            <a:endParaRPr lang="en-IN" dirty="0"/>
          </a:p>
        </p:txBody>
      </p:sp>
      <p:cxnSp>
        <p:nvCxnSpPr>
          <p:cNvPr id="41" name="Straight Connector 40"/>
          <p:cNvCxnSpPr/>
          <p:nvPr/>
        </p:nvCxnSpPr>
        <p:spPr>
          <a:xfrm flipV="1">
            <a:off x="3120502" y="4749226"/>
            <a:ext cx="1828800" cy="15082"/>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126852" y="4864323"/>
            <a:ext cx="1828800" cy="369332"/>
          </a:xfrm>
          <a:prstGeom prst="rect">
            <a:avLst/>
          </a:prstGeom>
          <a:noFill/>
          <a:ln w="28575">
            <a:noFill/>
          </a:ln>
        </p:spPr>
        <p:txBody>
          <a:bodyPr wrap="square" rtlCol="0">
            <a:spAutoFit/>
          </a:bodyPr>
          <a:lstStyle/>
          <a:p>
            <a:pPr algn="ctr"/>
            <a:r>
              <a:rPr lang="en-US" dirty="0"/>
              <a:t>Partition 2</a:t>
            </a:r>
            <a:endParaRPr lang="en-IN" dirty="0"/>
          </a:p>
        </p:txBody>
      </p:sp>
      <p:sp>
        <p:nvSpPr>
          <p:cNvPr id="16" name="Rectangle 15"/>
          <p:cNvSpPr/>
          <p:nvPr/>
        </p:nvSpPr>
        <p:spPr>
          <a:xfrm>
            <a:off x="8785973" y="1713088"/>
            <a:ext cx="1828800" cy="45720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5" name="Straight Connector 24"/>
          <p:cNvCxnSpPr/>
          <p:nvPr/>
        </p:nvCxnSpPr>
        <p:spPr>
          <a:xfrm flipV="1">
            <a:off x="8785973" y="5737413"/>
            <a:ext cx="1828800" cy="341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8785973" y="5356552"/>
            <a:ext cx="1828800" cy="15082"/>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785973" y="3694288"/>
            <a:ext cx="182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785973" y="2170288"/>
            <a:ext cx="182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794069" y="5754736"/>
            <a:ext cx="1828800" cy="530352"/>
          </a:xfrm>
          <a:prstGeom prst="rect">
            <a:avLst/>
          </a:prstGeom>
          <a:solidFill>
            <a:schemeClr val="tx2"/>
          </a:solidFill>
          <a:ln w="28575">
            <a:noFill/>
          </a:ln>
        </p:spPr>
        <p:txBody>
          <a:bodyPr wrap="square" rtlCol="0" anchor="ctr">
            <a:spAutoFit/>
          </a:bodyPr>
          <a:lstStyle/>
          <a:p>
            <a:pPr algn="ctr"/>
            <a:r>
              <a:rPr lang="en-US" dirty="0">
                <a:solidFill>
                  <a:schemeClr val="bg1"/>
                </a:solidFill>
              </a:rPr>
              <a:t>OS</a:t>
            </a:r>
            <a:endParaRPr lang="en-IN" dirty="0">
              <a:solidFill>
                <a:schemeClr val="bg1"/>
              </a:solidFill>
            </a:endParaRPr>
          </a:p>
        </p:txBody>
      </p:sp>
      <p:sp>
        <p:nvSpPr>
          <p:cNvPr id="30" name="TextBox 29"/>
          <p:cNvSpPr txBox="1"/>
          <p:nvPr/>
        </p:nvSpPr>
        <p:spPr>
          <a:xfrm>
            <a:off x="8785973" y="5371495"/>
            <a:ext cx="1828800" cy="369332"/>
          </a:xfrm>
          <a:prstGeom prst="rect">
            <a:avLst/>
          </a:prstGeom>
          <a:noFill/>
          <a:ln w="28575">
            <a:noFill/>
          </a:ln>
        </p:spPr>
        <p:txBody>
          <a:bodyPr wrap="square" rtlCol="0">
            <a:spAutoFit/>
          </a:bodyPr>
          <a:lstStyle/>
          <a:p>
            <a:pPr algn="ctr"/>
            <a:r>
              <a:rPr lang="en-US" dirty="0"/>
              <a:t>Partition 1</a:t>
            </a:r>
            <a:endParaRPr lang="en-IN" dirty="0"/>
          </a:p>
        </p:txBody>
      </p:sp>
      <p:sp>
        <p:nvSpPr>
          <p:cNvPr id="31" name="TextBox 30"/>
          <p:cNvSpPr txBox="1"/>
          <p:nvPr/>
        </p:nvSpPr>
        <p:spPr>
          <a:xfrm>
            <a:off x="8779623" y="4003349"/>
            <a:ext cx="1828800" cy="369332"/>
          </a:xfrm>
          <a:prstGeom prst="rect">
            <a:avLst/>
          </a:prstGeom>
          <a:noFill/>
          <a:ln w="28575">
            <a:noFill/>
          </a:ln>
        </p:spPr>
        <p:txBody>
          <a:bodyPr wrap="square" rtlCol="0">
            <a:spAutoFit/>
          </a:bodyPr>
          <a:lstStyle/>
          <a:p>
            <a:pPr algn="ctr"/>
            <a:r>
              <a:rPr lang="en-US" dirty="0"/>
              <a:t>Partition 3</a:t>
            </a:r>
            <a:endParaRPr lang="en-IN" dirty="0"/>
          </a:p>
        </p:txBody>
      </p:sp>
      <p:sp>
        <p:nvSpPr>
          <p:cNvPr id="32" name="TextBox 31"/>
          <p:cNvSpPr txBox="1"/>
          <p:nvPr/>
        </p:nvSpPr>
        <p:spPr>
          <a:xfrm>
            <a:off x="8785973" y="2747622"/>
            <a:ext cx="1828800" cy="369332"/>
          </a:xfrm>
          <a:prstGeom prst="rect">
            <a:avLst/>
          </a:prstGeom>
          <a:noFill/>
          <a:ln w="28575">
            <a:noFill/>
          </a:ln>
        </p:spPr>
        <p:txBody>
          <a:bodyPr wrap="square" rtlCol="0">
            <a:spAutoFit/>
          </a:bodyPr>
          <a:lstStyle/>
          <a:p>
            <a:pPr algn="ctr"/>
            <a:r>
              <a:rPr lang="en-US" dirty="0"/>
              <a:t>Partition 4</a:t>
            </a:r>
            <a:endParaRPr lang="en-IN" dirty="0"/>
          </a:p>
        </p:txBody>
      </p:sp>
      <p:sp>
        <p:nvSpPr>
          <p:cNvPr id="33" name="TextBox 32"/>
          <p:cNvSpPr txBox="1"/>
          <p:nvPr/>
        </p:nvSpPr>
        <p:spPr>
          <a:xfrm>
            <a:off x="8785973" y="1764563"/>
            <a:ext cx="1828800" cy="369332"/>
          </a:xfrm>
          <a:prstGeom prst="rect">
            <a:avLst/>
          </a:prstGeom>
          <a:noFill/>
          <a:ln w="28575">
            <a:noFill/>
          </a:ln>
        </p:spPr>
        <p:txBody>
          <a:bodyPr wrap="square" rtlCol="0">
            <a:spAutoFit/>
          </a:bodyPr>
          <a:lstStyle/>
          <a:p>
            <a:pPr algn="ctr"/>
            <a:r>
              <a:rPr lang="en-US" dirty="0"/>
              <a:t>Partition 5</a:t>
            </a:r>
            <a:endParaRPr lang="en-IN" dirty="0"/>
          </a:p>
        </p:txBody>
      </p:sp>
      <p:cxnSp>
        <p:nvCxnSpPr>
          <p:cNvPr id="34" name="Straight Connector 33"/>
          <p:cNvCxnSpPr/>
          <p:nvPr/>
        </p:nvCxnSpPr>
        <p:spPr>
          <a:xfrm flipV="1">
            <a:off x="8779623" y="4749226"/>
            <a:ext cx="1828800" cy="15082"/>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785973" y="4864323"/>
            <a:ext cx="1828800" cy="369332"/>
          </a:xfrm>
          <a:prstGeom prst="rect">
            <a:avLst/>
          </a:prstGeom>
          <a:noFill/>
          <a:ln w="28575">
            <a:noFill/>
          </a:ln>
        </p:spPr>
        <p:txBody>
          <a:bodyPr wrap="square" rtlCol="0">
            <a:spAutoFit/>
          </a:bodyPr>
          <a:lstStyle/>
          <a:p>
            <a:pPr algn="ctr"/>
            <a:r>
              <a:rPr lang="en-US" dirty="0"/>
              <a:t>Partition 2</a:t>
            </a:r>
            <a:endParaRPr lang="en-IN" dirty="0"/>
          </a:p>
        </p:txBody>
      </p:sp>
      <p:sp>
        <p:nvSpPr>
          <p:cNvPr id="4" name="Rectangle 3"/>
          <p:cNvSpPr/>
          <p:nvPr/>
        </p:nvSpPr>
        <p:spPr>
          <a:xfrm>
            <a:off x="2297542" y="1764563"/>
            <a:ext cx="365760" cy="36576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2663302" y="1947443"/>
            <a:ext cx="4572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1474582" y="1764563"/>
            <a:ext cx="365760" cy="36576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p:nvPr/>
        </p:nvCxnSpPr>
        <p:spPr>
          <a:xfrm>
            <a:off x="1840342" y="1947443"/>
            <a:ext cx="4572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2311988" y="4110004"/>
            <a:ext cx="365760" cy="36576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a:off x="2677748" y="4292884"/>
            <a:ext cx="4572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311988" y="5371495"/>
            <a:ext cx="365760" cy="36576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a:off x="2677748" y="5554375"/>
            <a:ext cx="4572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1497124" y="5371495"/>
            <a:ext cx="365760" cy="36576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p:cNvCxnSpPr/>
          <p:nvPr/>
        </p:nvCxnSpPr>
        <p:spPr>
          <a:xfrm>
            <a:off x="1862884" y="5554375"/>
            <a:ext cx="4572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82260" y="5371495"/>
            <a:ext cx="365760" cy="36576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1048020" y="5554375"/>
            <a:ext cx="4572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6364643" y="3694288"/>
            <a:ext cx="365760" cy="36576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p:nvPr/>
        </p:nvCxnSpPr>
        <p:spPr>
          <a:xfrm>
            <a:off x="6730403" y="3877168"/>
            <a:ext cx="4572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7191291" y="3694288"/>
            <a:ext cx="365760" cy="36576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a:stCxn id="52" idx="3"/>
            <a:endCxn id="33" idx="1"/>
          </p:cNvCxnSpPr>
          <p:nvPr/>
        </p:nvCxnSpPr>
        <p:spPr>
          <a:xfrm flipV="1">
            <a:off x="7557051" y="1949229"/>
            <a:ext cx="1228922" cy="1927939"/>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5544309" y="3694288"/>
            <a:ext cx="365760" cy="36576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p:nvPr/>
        </p:nvCxnSpPr>
        <p:spPr>
          <a:xfrm>
            <a:off x="5910069" y="3877168"/>
            <a:ext cx="4572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2" idx="3"/>
            <a:endCxn id="32" idx="1"/>
          </p:cNvCxnSpPr>
          <p:nvPr/>
        </p:nvCxnSpPr>
        <p:spPr>
          <a:xfrm flipV="1">
            <a:off x="7557051" y="2932288"/>
            <a:ext cx="1228922" cy="94488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2" idx="3"/>
            <a:endCxn id="31" idx="1"/>
          </p:cNvCxnSpPr>
          <p:nvPr/>
        </p:nvCxnSpPr>
        <p:spPr>
          <a:xfrm>
            <a:off x="7557051" y="3877168"/>
            <a:ext cx="1222572" cy="310847"/>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2" idx="3"/>
            <a:endCxn id="35" idx="1"/>
          </p:cNvCxnSpPr>
          <p:nvPr/>
        </p:nvCxnSpPr>
        <p:spPr>
          <a:xfrm>
            <a:off x="7557051" y="3877168"/>
            <a:ext cx="1228922" cy="117182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52" idx="3"/>
            <a:endCxn id="30" idx="1"/>
          </p:cNvCxnSpPr>
          <p:nvPr/>
        </p:nvCxnSpPr>
        <p:spPr>
          <a:xfrm>
            <a:off x="7557051" y="3877168"/>
            <a:ext cx="1228922" cy="1678993"/>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7692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500"/>
                                        <p:tgtEl>
                                          <p:spTgt spid="3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par>
                                <p:cTn id="43" presetID="10"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fade">
                                      <p:cBhvr>
                                        <p:cTn id="48" dur="500"/>
                                        <p:tgtEl>
                                          <p:spTgt spid="4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fade">
                                      <p:cBhvr>
                                        <p:cTn id="51" dur="500"/>
                                        <p:tgtEl>
                                          <p:spTgt spid="4"/>
                                        </p:tgtEl>
                                      </p:cBhvr>
                                    </p:animEffect>
                                  </p:childTnLst>
                                </p:cTn>
                              </p:par>
                              <p:par>
                                <p:cTn id="52" presetID="10" presetClass="entr" presetSubtype="0" fill="hold" nodeType="with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fade">
                                      <p:cBhvr>
                                        <p:cTn id="54" dur="500"/>
                                        <p:tgtEl>
                                          <p:spTgt spid="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par>
                                <p:cTn id="58" presetID="10" presetClass="entr" presetSubtype="0" fill="hold"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fade">
                                      <p:cBhvr>
                                        <p:cTn id="60" dur="500"/>
                                        <p:tgtEl>
                                          <p:spTgt spid="3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childTnLst>
                                </p:cTn>
                              </p:par>
                              <p:par>
                                <p:cTn id="64" presetID="10" presetClass="entr" presetSubtype="0" fill="hold" nodeType="withEffect">
                                  <p:stCondLst>
                                    <p:cond delay="0"/>
                                  </p:stCondLst>
                                  <p:childTnLst>
                                    <p:set>
                                      <p:cBhvr>
                                        <p:cTn id="65" dur="1" fill="hold">
                                          <p:stCondLst>
                                            <p:cond delay="0"/>
                                          </p:stCondLst>
                                        </p:cTn>
                                        <p:tgtEl>
                                          <p:spTgt spid="43"/>
                                        </p:tgtEl>
                                        <p:attrNameLst>
                                          <p:attrName>style.visibility</p:attrName>
                                        </p:attrNameLst>
                                      </p:cBhvr>
                                      <p:to>
                                        <p:strVal val="visible"/>
                                      </p:to>
                                    </p:set>
                                    <p:animEffect transition="in" filter="fade">
                                      <p:cBhvr>
                                        <p:cTn id="66" dur="500"/>
                                        <p:tgtEl>
                                          <p:spTgt spid="4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fade">
                                      <p:cBhvr>
                                        <p:cTn id="69" dur="500"/>
                                        <p:tgtEl>
                                          <p:spTgt spid="44"/>
                                        </p:tgtEl>
                                      </p:cBhvr>
                                    </p:animEffect>
                                  </p:childTnLst>
                                </p:cTn>
                              </p:par>
                              <p:par>
                                <p:cTn id="70" presetID="10" presetClass="entr" presetSubtype="0" fill="hold" nodeType="with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fade">
                                      <p:cBhvr>
                                        <p:cTn id="72" dur="500"/>
                                        <p:tgtEl>
                                          <p:spTgt spid="4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6"/>
                                        </p:tgtEl>
                                        <p:attrNameLst>
                                          <p:attrName>style.visibility</p:attrName>
                                        </p:attrNameLst>
                                      </p:cBhvr>
                                      <p:to>
                                        <p:strVal val="visible"/>
                                      </p:to>
                                    </p:set>
                                    <p:animEffect transition="in" filter="fade">
                                      <p:cBhvr>
                                        <p:cTn id="75" dur="500"/>
                                        <p:tgtEl>
                                          <p:spTgt spid="46"/>
                                        </p:tgtEl>
                                      </p:cBhvr>
                                    </p:animEffect>
                                  </p:childTnLst>
                                </p:cTn>
                              </p:par>
                              <p:par>
                                <p:cTn id="76" presetID="10" presetClass="entr" presetSubtype="0" fill="hold" nodeType="withEffect">
                                  <p:stCondLst>
                                    <p:cond delay="0"/>
                                  </p:stCondLst>
                                  <p:childTnLst>
                                    <p:set>
                                      <p:cBhvr>
                                        <p:cTn id="77" dur="1" fill="hold">
                                          <p:stCondLst>
                                            <p:cond delay="0"/>
                                          </p:stCondLst>
                                        </p:cTn>
                                        <p:tgtEl>
                                          <p:spTgt spid="47"/>
                                        </p:tgtEl>
                                        <p:attrNameLst>
                                          <p:attrName>style.visibility</p:attrName>
                                        </p:attrNameLst>
                                      </p:cBhvr>
                                      <p:to>
                                        <p:strVal val="visible"/>
                                      </p:to>
                                    </p:set>
                                    <p:animEffect transition="in" filter="fade">
                                      <p:cBhvr>
                                        <p:cTn id="78" dur="500"/>
                                        <p:tgtEl>
                                          <p:spTgt spid="4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8"/>
                                        </p:tgtEl>
                                        <p:attrNameLst>
                                          <p:attrName>style.visibility</p:attrName>
                                        </p:attrNameLst>
                                      </p:cBhvr>
                                      <p:to>
                                        <p:strVal val="visible"/>
                                      </p:to>
                                    </p:set>
                                    <p:animEffect transition="in" filter="fade">
                                      <p:cBhvr>
                                        <p:cTn id="81" dur="500"/>
                                        <p:tgtEl>
                                          <p:spTgt spid="48"/>
                                        </p:tgtEl>
                                      </p:cBhvr>
                                    </p:animEffect>
                                  </p:childTnLst>
                                </p:cTn>
                              </p:par>
                              <p:par>
                                <p:cTn id="82" presetID="10" presetClass="entr" presetSubtype="0" fill="hold" nodeType="withEffect">
                                  <p:stCondLst>
                                    <p:cond delay="0"/>
                                  </p:stCondLst>
                                  <p:childTnLst>
                                    <p:set>
                                      <p:cBhvr>
                                        <p:cTn id="83" dur="1" fill="hold">
                                          <p:stCondLst>
                                            <p:cond delay="0"/>
                                          </p:stCondLst>
                                        </p:cTn>
                                        <p:tgtEl>
                                          <p:spTgt spid="49"/>
                                        </p:tgtEl>
                                        <p:attrNameLst>
                                          <p:attrName>style.visibility</p:attrName>
                                        </p:attrNameLst>
                                      </p:cBhvr>
                                      <p:to>
                                        <p:strVal val="visible"/>
                                      </p:to>
                                    </p:set>
                                    <p:animEffect transition="in" filter="fade">
                                      <p:cBhvr>
                                        <p:cTn id="84" dur="500"/>
                                        <p:tgtEl>
                                          <p:spTgt spid="49"/>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3">
                                            <p:txEl>
                                              <p:pRg st="17" end="17"/>
                                            </p:txEl>
                                          </p:spTgt>
                                        </p:tgtEl>
                                        <p:attrNameLst>
                                          <p:attrName>style.visibility</p:attrName>
                                        </p:attrNameLst>
                                      </p:cBhvr>
                                      <p:to>
                                        <p:strVal val="visible"/>
                                      </p:to>
                                    </p:set>
                                    <p:animEffect transition="in" filter="fade">
                                      <p:cBhvr>
                                        <p:cTn id="89" dur="500"/>
                                        <p:tgtEl>
                                          <p:spTgt spid="3">
                                            <p:txEl>
                                              <p:pRg st="17" end="17"/>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fade">
                                      <p:cBhvr>
                                        <p:cTn id="94" dur="500"/>
                                        <p:tgtEl>
                                          <p:spTgt spid="16"/>
                                        </p:tgtEl>
                                      </p:cBhvr>
                                    </p:animEffect>
                                  </p:childTnLst>
                                </p:cTn>
                              </p:par>
                              <p:par>
                                <p:cTn id="95" presetID="10" presetClass="entr" presetSubtype="0" fill="hold" nodeType="with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fade">
                                      <p:cBhvr>
                                        <p:cTn id="97" dur="500"/>
                                        <p:tgtEl>
                                          <p:spTgt spid="25"/>
                                        </p:tgtEl>
                                      </p:cBhvr>
                                    </p:animEffect>
                                  </p:childTnLst>
                                </p:cTn>
                              </p:par>
                              <p:par>
                                <p:cTn id="98" presetID="10" presetClass="entr" presetSubtype="0" fill="hold" nodeType="withEffect">
                                  <p:stCondLst>
                                    <p:cond delay="0"/>
                                  </p:stCondLst>
                                  <p:childTnLst>
                                    <p:set>
                                      <p:cBhvr>
                                        <p:cTn id="99" dur="1" fill="hold">
                                          <p:stCondLst>
                                            <p:cond delay="0"/>
                                          </p:stCondLst>
                                        </p:cTn>
                                        <p:tgtEl>
                                          <p:spTgt spid="26"/>
                                        </p:tgtEl>
                                        <p:attrNameLst>
                                          <p:attrName>style.visibility</p:attrName>
                                        </p:attrNameLst>
                                      </p:cBhvr>
                                      <p:to>
                                        <p:strVal val="visible"/>
                                      </p:to>
                                    </p:set>
                                    <p:animEffect transition="in" filter="fade">
                                      <p:cBhvr>
                                        <p:cTn id="100" dur="500"/>
                                        <p:tgtEl>
                                          <p:spTgt spid="26"/>
                                        </p:tgtEl>
                                      </p:cBhvr>
                                    </p:animEffect>
                                  </p:childTnLst>
                                </p:cTn>
                              </p:par>
                              <p:par>
                                <p:cTn id="101" presetID="10" presetClass="entr" presetSubtype="0" fill="hold" nodeType="withEffect">
                                  <p:stCondLst>
                                    <p:cond delay="0"/>
                                  </p:stCondLst>
                                  <p:childTnLst>
                                    <p:set>
                                      <p:cBhvr>
                                        <p:cTn id="102" dur="1" fill="hold">
                                          <p:stCondLst>
                                            <p:cond delay="0"/>
                                          </p:stCondLst>
                                        </p:cTn>
                                        <p:tgtEl>
                                          <p:spTgt spid="27"/>
                                        </p:tgtEl>
                                        <p:attrNameLst>
                                          <p:attrName>style.visibility</p:attrName>
                                        </p:attrNameLst>
                                      </p:cBhvr>
                                      <p:to>
                                        <p:strVal val="visible"/>
                                      </p:to>
                                    </p:set>
                                    <p:animEffect transition="in" filter="fade">
                                      <p:cBhvr>
                                        <p:cTn id="103" dur="500"/>
                                        <p:tgtEl>
                                          <p:spTgt spid="27"/>
                                        </p:tgtEl>
                                      </p:cBhvr>
                                    </p:animEffect>
                                  </p:childTnLst>
                                </p:cTn>
                              </p:par>
                              <p:par>
                                <p:cTn id="104" presetID="10" presetClass="entr" presetSubtype="0" fill="hold" nodeType="withEffect">
                                  <p:stCondLst>
                                    <p:cond delay="0"/>
                                  </p:stCondLst>
                                  <p:childTnLst>
                                    <p:set>
                                      <p:cBhvr>
                                        <p:cTn id="105" dur="1" fill="hold">
                                          <p:stCondLst>
                                            <p:cond delay="0"/>
                                          </p:stCondLst>
                                        </p:cTn>
                                        <p:tgtEl>
                                          <p:spTgt spid="28"/>
                                        </p:tgtEl>
                                        <p:attrNameLst>
                                          <p:attrName>style.visibility</p:attrName>
                                        </p:attrNameLst>
                                      </p:cBhvr>
                                      <p:to>
                                        <p:strVal val="visible"/>
                                      </p:to>
                                    </p:set>
                                    <p:animEffect transition="in" filter="fade">
                                      <p:cBhvr>
                                        <p:cTn id="106" dur="500"/>
                                        <p:tgtEl>
                                          <p:spTgt spid="28"/>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29"/>
                                        </p:tgtEl>
                                        <p:attrNameLst>
                                          <p:attrName>style.visibility</p:attrName>
                                        </p:attrNameLst>
                                      </p:cBhvr>
                                      <p:to>
                                        <p:strVal val="visible"/>
                                      </p:to>
                                    </p:set>
                                    <p:animEffect transition="in" filter="fade">
                                      <p:cBhvr>
                                        <p:cTn id="109" dur="500"/>
                                        <p:tgtEl>
                                          <p:spTgt spid="29"/>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fade">
                                      <p:cBhvr>
                                        <p:cTn id="112" dur="500"/>
                                        <p:tgtEl>
                                          <p:spTgt spid="3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31"/>
                                        </p:tgtEl>
                                        <p:attrNameLst>
                                          <p:attrName>style.visibility</p:attrName>
                                        </p:attrNameLst>
                                      </p:cBhvr>
                                      <p:to>
                                        <p:strVal val="visible"/>
                                      </p:to>
                                    </p:set>
                                    <p:animEffect transition="in" filter="fade">
                                      <p:cBhvr>
                                        <p:cTn id="115" dur="500"/>
                                        <p:tgtEl>
                                          <p:spTgt spid="31"/>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32"/>
                                        </p:tgtEl>
                                        <p:attrNameLst>
                                          <p:attrName>style.visibility</p:attrName>
                                        </p:attrNameLst>
                                      </p:cBhvr>
                                      <p:to>
                                        <p:strVal val="visible"/>
                                      </p:to>
                                    </p:set>
                                    <p:animEffect transition="in" filter="fade">
                                      <p:cBhvr>
                                        <p:cTn id="118" dur="500"/>
                                        <p:tgtEl>
                                          <p:spTgt spid="32"/>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33"/>
                                        </p:tgtEl>
                                        <p:attrNameLst>
                                          <p:attrName>style.visibility</p:attrName>
                                        </p:attrNameLst>
                                      </p:cBhvr>
                                      <p:to>
                                        <p:strVal val="visible"/>
                                      </p:to>
                                    </p:set>
                                    <p:animEffect transition="in" filter="fade">
                                      <p:cBhvr>
                                        <p:cTn id="121" dur="500"/>
                                        <p:tgtEl>
                                          <p:spTgt spid="33"/>
                                        </p:tgtEl>
                                      </p:cBhvr>
                                    </p:animEffect>
                                  </p:childTnLst>
                                </p:cTn>
                              </p:par>
                              <p:par>
                                <p:cTn id="122" presetID="10" presetClass="entr" presetSubtype="0" fill="hold" nodeType="withEffect">
                                  <p:stCondLst>
                                    <p:cond delay="0"/>
                                  </p:stCondLst>
                                  <p:childTnLst>
                                    <p:set>
                                      <p:cBhvr>
                                        <p:cTn id="123" dur="1" fill="hold">
                                          <p:stCondLst>
                                            <p:cond delay="0"/>
                                          </p:stCondLst>
                                        </p:cTn>
                                        <p:tgtEl>
                                          <p:spTgt spid="34"/>
                                        </p:tgtEl>
                                        <p:attrNameLst>
                                          <p:attrName>style.visibility</p:attrName>
                                        </p:attrNameLst>
                                      </p:cBhvr>
                                      <p:to>
                                        <p:strVal val="visible"/>
                                      </p:to>
                                    </p:set>
                                    <p:animEffect transition="in" filter="fade">
                                      <p:cBhvr>
                                        <p:cTn id="124" dur="500"/>
                                        <p:tgtEl>
                                          <p:spTgt spid="34"/>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35"/>
                                        </p:tgtEl>
                                        <p:attrNameLst>
                                          <p:attrName>style.visibility</p:attrName>
                                        </p:attrNameLst>
                                      </p:cBhvr>
                                      <p:to>
                                        <p:strVal val="visible"/>
                                      </p:to>
                                    </p:set>
                                    <p:animEffect transition="in" filter="fade">
                                      <p:cBhvr>
                                        <p:cTn id="127" dur="500"/>
                                        <p:tgtEl>
                                          <p:spTgt spid="35"/>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50"/>
                                        </p:tgtEl>
                                        <p:attrNameLst>
                                          <p:attrName>style.visibility</p:attrName>
                                        </p:attrNameLst>
                                      </p:cBhvr>
                                      <p:to>
                                        <p:strVal val="visible"/>
                                      </p:to>
                                    </p:set>
                                    <p:animEffect transition="in" filter="fade">
                                      <p:cBhvr>
                                        <p:cTn id="130" dur="500"/>
                                        <p:tgtEl>
                                          <p:spTgt spid="50"/>
                                        </p:tgtEl>
                                      </p:cBhvr>
                                    </p:animEffect>
                                  </p:childTnLst>
                                </p:cTn>
                              </p:par>
                              <p:par>
                                <p:cTn id="131" presetID="10" presetClass="entr" presetSubtype="0" fill="hold" nodeType="withEffect">
                                  <p:stCondLst>
                                    <p:cond delay="0"/>
                                  </p:stCondLst>
                                  <p:childTnLst>
                                    <p:set>
                                      <p:cBhvr>
                                        <p:cTn id="132" dur="1" fill="hold">
                                          <p:stCondLst>
                                            <p:cond delay="0"/>
                                          </p:stCondLst>
                                        </p:cTn>
                                        <p:tgtEl>
                                          <p:spTgt spid="51"/>
                                        </p:tgtEl>
                                        <p:attrNameLst>
                                          <p:attrName>style.visibility</p:attrName>
                                        </p:attrNameLst>
                                      </p:cBhvr>
                                      <p:to>
                                        <p:strVal val="visible"/>
                                      </p:to>
                                    </p:set>
                                    <p:animEffect transition="in" filter="fade">
                                      <p:cBhvr>
                                        <p:cTn id="133" dur="500"/>
                                        <p:tgtEl>
                                          <p:spTgt spid="51"/>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52"/>
                                        </p:tgtEl>
                                        <p:attrNameLst>
                                          <p:attrName>style.visibility</p:attrName>
                                        </p:attrNameLst>
                                      </p:cBhvr>
                                      <p:to>
                                        <p:strVal val="visible"/>
                                      </p:to>
                                    </p:set>
                                    <p:animEffect transition="in" filter="fade">
                                      <p:cBhvr>
                                        <p:cTn id="136" dur="500"/>
                                        <p:tgtEl>
                                          <p:spTgt spid="52"/>
                                        </p:tgtEl>
                                      </p:cBhvr>
                                    </p:animEffect>
                                  </p:childTnLst>
                                </p:cTn>
                              </p:par>
                              <p:par>
                                <p:cTn id="137" presetID="10" presetClass="entr" presetSubtype="0" fill="hold" nodeType="withEffect">
                                  <p:stCondLst>
                                    <p:cond delay="0"/>
                                  </p:stCondLst>
                                  <p:childTnLst>
                                    <p:set>
                                      <p:cBhvr>
                                        <p:cTn id="138" dur="1" fill="hold">
                                          <p:stCondLst>
                                            <p:cond delay="0"/>
                                          </p:stCondLst>
                                        </p:cTn>
                                        <p:tgtEl>
                                          <p:spTgt spid="53"/>
                                        </p:tgtEl>
                                        <p:attrNameLst>
                                          <p:attrName>style.visibility</p:attrName>
                                        </p:attrNameLst>
                                      </p:cBhvr>
                                      <p:to>
                                        <p:strVal val="visible"/>
                                      </p:to>
                                    </p:set>
                                    <p:animEffect transition="in" filter="fade">
                                      <p:cBhvr>
                                        <p:cTn id="139" dur="500"/>
                                        <p:tgtEl>
                                          <p:spTgt spid="53"/>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54"/>
                                        </p:tgtEl>
                                        <p:attrNameLst>
                                          <p:attrName>style.visibility</p:attrName>
                                        </p:attrNameLst>
                                      </p:cBhvr>
                                      <p:to>
                                        <p:strVal val="visible"/>
                                      </p:to>
                                    </p:set>
                                    <p:animEffect transition="in" filter="fade">
                                      <p:cBhvr>
                                        <p:cTn id="142" dur="500"/>
                                        <p:tgtEl>
                                          <p:spTgt spid="54"/>
                                        </p:tgtEl>
                                      </p:cBhvr>
                                    </p:animEffect>
                                  </p:childTnLst>
                                </p:cTn>
                              </p:par>
                              <p:par>
                                <p:cTn id="143" presetID="10" presetClass="entr" presetSubtype="0" fill="hold" nodeType="withEffect">
                                  <p:stCondLst>
                                    <p:cond delay="0"/>
                                  </p:stCondLst>
                                  <p:childTnLst>
                                    <p:set>
                                      <p:cBhvr>
                                        <p:cTn id="144" dur="1" fill="hold">
                                          <p:stCondLst>
                                            <p:cond delay="0"/>
                                          </p:stCondLst>
                                        </p:cTn>
                                        <p:tgtEl>
                                          <p:spTgt spid="55"/>
                                        </p:tgtEl>
                                        <p:attrNameLst>
                                          <p:attrName>style.visibility</p:attrName>
                                        </p:attrNameLst>
                                      </p:cBhvr>
                                      <p:to>
                                        <p:strVal val="visible"/>
                                      </p:to>
                                    </p:set>
                                    <p:animEffect transition="in" filter="fade">
                                      <p:cBhvr>
                                        <p:cTn id="145" dur="500"/>
                                        <p:tgtEl>
                                          <p:spTgt spid="55"/>
                                        </p:tgtEl>
                                      </p:cBhvr>
                                    </p:animEffect>
                                  </p:childTnLst>
                                </p:cTn>
                              </p:par>
                              <p:par>
                                <p:cTn id="146" presetID="10" presetClass="entr" presetSubtype="0" fill="hold" nodeType="withEffect">
                                  <p:stCondLst>
                                    <p:cond delay="0"/>
                                  </p:stCondLst>
                                  <p:childTnLst>
                                    <p:set>
                                      <p:cBhvr>
                                        <p:cTn id="147" dur="1" fill="hold">
                                          <p:stCondLst>
                                            <p:cond delay="0"/>
                                          </p:stCondLst>
                                        </p:cTn>
                                        <p:tgtEl>
                                          <p:spTgt spid="56"/>
                                        </p:tgtEl>
                                        <p:attrNameLst>
                                          <p:attrName>style.visibility</p:attrName>
                                        </p:attrNameLst>
                                      </p:cBhvr>
                                      <p:to>
                                        <p:strVal val="visible"/>
                                      </p:to>
                                    </p:set>
                                    <p:animEffect transition="in" filter="fade">
                                      <p:cBhvr>
                                        <p:cTn id="148" dur="500"/>
                                        <p:tgtEl>
                                          <p:spTgt spid="56"/>
                                        </p:tgtEl>
                                      </p:cBhvr>
                                    </p:animEffect>
                                  </p:childTnLst>
                                </p:cTn>
                              </p:par>
                              <p:par>
                                <p:cTn id="149" presetID="10" presetClass="entr" presetSubtype="0" fill="hold" nodeType="withEffect">
                                  <p:stCondLst>
                                    <p:cond delay="0"/>
                                  </p:stCondLst>
                                  <p:childTnLst>
                                    <p:set>
                                      <p:cBhvr>
                                        <p:cTn id="150" dur="1" fill="hold">
                                          <p:stCondLst>
                                            <p:cond delay="0"/>
                                          </p:stCondLst>
                                        </p:cTn>
                                        <p:tgtEl>
                                          <p:spTgt spid="57"/>
                                        </p:tgtEl>
                                        <p:attrNameLst>
                                          <p:attrName>style.visibility</p:attrName>
                                        </p:attrNameLst>
                                      </p:cBhvr>
                                      <p:to>
                                        <p:strVal val="visible"/>
                                      </p:to>
                                    </p:set>
                                    <p:animEffect transition="in" filter="fade">
                                      <p:cBhvr>
                                        <p:cTn id="151" dur="500"/>
                                        <p:tgtEl>
                                          <p:spTgt spid="57"/>
                                        </p:tgtEl>
                                      </p:cBhvr>
                                    </p:animEffect>
                                  </p:childTnLst>
                                </p:cTn>
                              </p:par>
                              <p:par>
                                <p:cTn id="152" presetID="10" presetClass="entr" presetSubtype="0" fill="hold" nodeType="withEffect">
                                  <p:stCondLst>
                                    <p:cond delay="0"/>
                                  </p:stCondLst>
                                  <p:childTnLst>
                                    <p:set>
                                      <p:cBhvr>
                                        <p:cTn id="153" dur="1" fill="hold">
                                          <p:stCondLst>
                                            <p:cond delay="0"/>
                                          </p:stCondLst>
                                        </p:cTn>
                                        <p:tgtEl>
                                          <p:spTgt spid="58"/>
                                        </p:tgtEl>
                                        <p:attrNameLst>
                                          <p:attrName>style.visibility</p:attrName>
                                        </p:attrNameLst>
                                      </p:cBhvr>
                                      <p:to>
                                        <p:strVal val="visible"/>
                                      </p:to>
                                    </p:set>
                                    <p:animEffect transition="in" filter="fade">
                                      <p:cBhvr>
                                        <p:cTn id="154" dur="500"/>
                                        <p:tgtEl>
                                          <p:spTgt spid="58"/>
                                        </p:tgtEl>
                                      </p:cBhvr>
                                    </p:animEffect>
                                  </p:childTnLst>
                                </p:cTn>
                              </p:par>
                              <p:par>
                                <p:cTn id="155" presetID="10" presetClass="entr" presetSubtype="0" fill="hold" nodeType="withEffect">
                                  <p:stCondLst>
                                    <p:cond delay="0"/>
                                  </p:stCondLst>
                                  <p:childTnLst>
                                    <p:set>
                                      <p:cBhvr>
                                        <p:cTn id="156" dur="1" fill="hold">
                                          <p:stCondLst>
                                            <p:cond delay="0"/>
                                          </p:stCondLst>
                                        </p:cTn>
                                        <p:tgtEl>
                                          <p:spTgt spid="59"/>
                                        </p:tgtEl>
                                        <p:attrNameLst>
                                          <p:attrName>style.visibility</p:attrName>
                                        </p:attrNameLst>
                                      </p:cBhvr>
                                      <p:to>
                                        <p:strVal val="visible"/>
                                      </p:to>
                                    </p:set>
                                    <p:animEffect transition="in" filter="fade">
                                      <p:cBhvr>
                                        <p:cTn id="15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animBg="1"/>
      <p:bldP spid="23" grpId="0"/>
      <p:bldP spid="24" grpId="0"/>
      <p:bldP spid="38" grpId="0"/>
      <p:bldP spid="39" grpId="0"/>
      <p:bldP spid="42" grpId="0"/>
      <p:bldP spid="16" grpId="0" animBg="1"/>
      <p:bldP spid="29" grpId="0" animBg="1"/>
      <p:bldP spid="30" grpId="0"/>
      <p:bldP spid="31" grpId="0"/>
      <p:bldP spid="32" grpId="0"/>
      <p:bldP spid="33" grpId="0"/>
      <p:bldP spid="35" grpId="0"/>
      <p:bldP spid="4" grpId="0" animBg="1"/>
      <p:bldP spid="36" grpId="0" animBg="1"/>
      <p:bldP spid="40" grpId="0" animBg="1"/>
      <p:bldP spid="44" grpId="0" animBg="1"/>
      <p:bldP spid="46" grpId="0" animBg="1"/>
      <p:bldP spid="48" grpId="0" animBg="1"/>
      <p:bldP spid="50" grpId="0" animBg="1"/>
      <p:bldP spid="52" grpId="0" animBg="1"/>
      <p:bldP spid="5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Multiprogramming with dynamic partitions</a:t>
            </a:r>
          </a:p>
        </p:txBody>
      </p:sp>
      <p:sp>
        <p:nvSpPr>
          <p:cNvPr id="3" name="Content Placeholder 2"/>
          <p:cNvSpPr>
            <a:spLocks noGrp="1"/>
          </p:cNvSpPr>
          <p:nvPr>
            <p:ph idx="1"/>
          </p:nvPr>
        </p:nvSpPr>
        <p:spPr>
          <a:xfrm>
            <a:off x="121654" y="853917"/>
            <a:ext cx="9573889" cy="5590565"/>
          </a:xfrm>
        </p:spPr>
        <p:txBody>
          <a:bodyPr/>
          <a:lstStyle/>
          <a:p>
            <a:r>
              <a:rPr lang="en-US" dirty="0"/>
              <a:t>Here, memory is </a:t>
            </a:r>
            <a:r>
              <a:rPr lang="en-US" b="1" dirty="0">
                <a:solidFill>
                  <a:schemeClr val="accent6"/>
                </a:solidFill>
              </a:rPr>
              <a:t>shared among operating system </a:t>
            </a:r>
            <a:r>
              <a:rPr lang="en-US" dirty="0"/>
              <a:t>and various simultaneously </a:t>
            </a:r>
            <a:r>
              <a:rPr lang="en-US" b="1" dirty="0">
                <a:solidFill>
                  <a:schemeClr val="accent6"/>
                </a:solidFill>
              </a:rPr>
              <a:t>running processes</a:t>
            </a:r>
            <a:r>
              <a:rPr lang="en-US" dirty="0"/>
              <a:t>.</a:t>
            </a:r>
          </a:p>
          <a:p>
            <a:r>
              <a:rPr lang="en-US" dirty="0"/>
              <a:t>Initially, the </a:t>
            </a:r>
            <a:r>
              <a:rPr lang="en-US" b="1" dirty="0">
                <a:solidFill>
                  <a:schemeClr val="accent6"/>
                </a:solidFill>
              </a:rPr>
              <a:t>entire available memory is treated as a single free partition</a:t>
            </a:r>
            <a:r>
              <a:rPr lang="en-US" dirty="0"/>
              <a:t>.</a:t>
            </a:r>
          </a:p>
          <a:p>
            <a:r>
              <a:rPr lang="en-US" b="1" dirty="0">
                <a:solidFill>
                  <a:schemeClr val="accent6"/>
                </a:solidFill>
              </a:rPr>
              <a:t>Process is allocated exactly as much memory as it requires</a:t>
            </a:r>
            <a:r>
              <a:rPr lang="en-US" dirty="0"/>
              <a:t>.</a:t>
            </a:r>
          </a:p>
          <a:p>
            <a:r>
              <a:rPr lang="en-US" dirty="0"/>
              <a:t>Whenever any </a:t>
            </a:r>
            <a:r>
              <a:rPr lang="en-US" b="1" dirty="0">
                <a:solidFill>
                  <a:schemeClr val="accent6"/>
                </a:solidFill>
              </a:rPr>
              <a:t>process enters </a:t>
            </a:r>
            <a:r>
              <a:rPr lang="en-US" dirty="0"/>
              <a:t>in a system, a </a:t>
            </a:r>
            <a:r>
              <a:rPr lang="en-US" b="1" dirty="0">
                <a:solidFill>
                  <a:schemeClr val="accent6"/>
                </a:solidFill>
              </a:rPr>
              <a:t>chunk of free memory big enough to fit the process is found and allocated</a:t>
            </a:r>
            <a:r>
              <a:rPr lang="en-US" dirty="0"/>
              <a:t>. The </a:t>
            </a:r>
            <a:r>
              <a:rPr lang="en-US" b="1" dirty="0">
                <a:solidFill>
                  <a:schemeClr val="accent6"/>
                </a:solidFill>
              </a:rPr>
              <a:t>remaining unoccupied space is treated as another free partition</a:t>
            </a:r>
            <a:r>
              <a:rPr lang="en-US" dirty="0"/>
              <a:t>.</a:t>
            </a:r>
          </a:p>
          <a:p>
            <a:r>
              <a:rPr lang="en-US" dirty="0"/>
              <a:t>If </a:t>
            </a:r>
            <a:r>
              <a:rPr lang="en-US" b="1" dirty="0">
                <a:solidFill>
                  <a:schemeClr val="accent6"/>
                </a:solidFill>
              </a:rPr>
              <a:t>enough free memory is not available to fit the process, process needs to wait until required memory becomes available</a:t>
            </a:r>
            <a:r>
              <a:rPr lang="en-US" dirty="0"/>
              <a:t>.</a:t>
            </a:r>
          </a:p>
          <a:p>
            <a:r>
              <a:rPr lang="en-US" dirty="0"/>
              <a:t>Whenever any </a:t>
            </a:r>
            <a:r>
              <a:rPr lang="en-US" b="1" dirty="0">
                <a:solidFill>
                  <a:schemeClr val="accent6"/>
                </a:solidFill>
              </a:rPr>
              <a:t>process gets terminate</a:t>
            </a:r>
            <a:r>
              <a:rPr lang="en-US" dirty="0"/>
              <a:t>, it </a:t>
            </a:r>
            <a:r>
              <a:rPr lang="en-US" b="1" dirty="0">
                <a:solidFill>
                  <a:schemeClr val="accent6"/>
                </a:solidFill>
              </a:rPr>
              <a:t>releases the space occupied</a:t>
            </a:r>
            <a:r>
              <a:rPr lang="en-US" dirty="0"/>
              <a:t>. If the </a:t>
            </a:r>
            <a:r>
              <a:rPr lang="en-US" b="1" dirty="0">
                <a:solidFill>
                  <a:schemeClr val="accent6"/>
                </a:solidFill>
              </a:rPr>
              <a:t>released free space is contiguous to another free partition, both the free partitions are merged together in to single free partition</a:t>
            </a:r>
            <a:r>
              <a:rPr lang="en-US" dirty="0"/>
              <a:t>.</a:t>
            </a:r>
          </a:p>
          <a:p>
            <a:r>
              <a:rPr lang="en-US" b="1" dirty="0">
                <a:solidFill>
                  <a:schemeClr val="accent6"/>
                </a:solidFill>
              </a:rPr>
              <a:t>Better utilization </a:t>
            </a:r>
            <a:r>
              <a:rPr lang="en-US" dirty="0"/>
              <a:t>of memory than fixed sized size partition.</a:t>
            </a:r>
          </a:p>
        </p:txBody>
      </p:sp>
      <p:sp>
        <p:nvSpPr>
          <p:cNvPr id="17" name="Rectangle 16"/>
          <p:cNvSpPr/>
          <p:nvPr/>
        </p:nvSpPr>
        <p:spPr>
          <a:xfrm>
            <a:off x="10149952" y="1023027"/>
            <a:ext cx="1828800" cy="45720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Connector 17"/>
          <p:cNvCxnSpPr/>
          <p:nvPr/>
        </p:nvCxnSpPr>
        <p:spPr>
          <a:xfrm flipV="1">
            <a:off x="10149952" y="5047352"/>
            <a:ext cx="1828800" cy="341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0158048" y="5064675"/>
            <a:ext cx="1828800" cy="530352"/>
          </a:xfrm>
          <a:prstGeom prst="rect">
            <a:avLst/>
          </a:prstGeom>
          <a:solidFill>
            <a:schemeClr val="tx2"/>
          </a:solidFill>
          <a:ln w="28575">
            <a:noFill/>
          </a:ln>
        </p:spPr>
        <p:txBody>
          <a:bodyPr wrap="square" rtlCol="0" anchor="ctr">
            <a:spAutoFit/>
          </a:bodyPr>
          <a:lstStyle/>
          <a:p>
            <a:pPr algn="ctr"/>
            <a:r>
              <a:rPr lang="en-US" dirty="0">
                <a:solidFill>
                  <a:schemeClr val="bg1"/>
                </a:solidFill>
              </a:rPr>
              <a:t>OS</a:t>
            </a:r>
            <a:endParaRPr lang="en-IN" dirty="0">
              <a:solidFill>
                <a:schemeClr val="bg1"/>
              </a:solidFill>
            </a:endParaRPr>
          </a:p>
        </p:txBody>
      </p:sp>
      <p:sp>
        <p:nvSpPr>
          <p:cNvPr id="38" name="TextBox 37"/>
          <p:cNvSpPr txBox="1"/>
          <p:nvPr/>
        </p:nvSpPr>
        <p:spPr>
          <a:xfrm>
            <a:off x="10149952" y="2838606"/>
            <a:ext cx="1828800" cy="646331"/>
          </a:xfrm>
          <a:prstGeom prst="rect">
            <a:avLst/>
          </a:prstGeom>
          <a:noFill/>
          <a:ln w="28575">
            <a:noFill/>
          </a:ln>
        </p:spPr>
        <p:txBody>
          <a:bodyPr wrap="square" rtlCol="0">
            <a:spAutoFit/>
          </a:bodyPr>
          <a:lstStyle/>
          <a:p>
            <a:pPr algn="ctr"/>
            <a:r>
              <a:rPr lang="en-US" dirty="0"/>
              <a:t>User</a:t>
            </a:r>
          </a:p>
          <a:p>
            <a:pPr algn="ctr"/>
            <a:r>
              <a:rPr lang="en-US" dirty="0"/>
              <a:t>Program</a:t>
            </a:r>
            <a:endParaRPr lang="en-IN" dirty="0"/>
          </a:p>
        </p:txBody>
      </p:sp>
    </p:spTree>
    <p:extLst>
      <p:ext uri="{BB962C8B-B14F-4D97-AF65-F5344CB8AC3E}">
        <p14:creationId xmlns:p14="http://schemas.microsoft.com/office/powerpoint/2010/main" val="425557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animBg="1"/>
      <p:bldP spid="3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168581" y="1039797"/>
            <a:ext cx="1545336" cy="2377440"/>
          </a:xfrm>
          <a:prstGeom prst="rect">
            <a:avLst/>
          </a:prstGeom>
          <a:pattFill prst="dkUpDiag">
            <a:fgClr>
              <a:schemeClr val="tx2"/>
            </a:fgClr>
            <a:bgClr>
              <a:schemeClr val="bg1"/>
            </a:bgClr>
          </a:pattFill>
          <a:ln w="28575">
            <a:solidFill>
              <a:schemeClr val="tx2"/>
            </a:solidFill>
          </a:ln>
        </p:spPr>
        <p:txBody>
          <a:bodyPr wrap="square" rtlCol="0" anchor="ctr">
            <a:spAutoFit/>
          </a:bodyPr>
          <a:lstStyle/>
          <a:p>
            <a:pPr algn="ctr"/>
            <a:endParaRPr lang="en-IN" dirty="0">
              <a:solidFill>
                <a:schemeClr val="bg1"/>
              </a:solidFill>
            </a:endParaRPr>
          </a:p>
        </p:txBody>
      </p:sp>
      <p:sp>
        <p:nvSpPr>
          <p:cNvPr id="2" name="Title 1"/>
          <p:cNvSpPr>
            <a:spLocks noGrp="1"/>
          </p:cNvSpPr>
          <p:nvPr>
            <p:ph type="title"/>
          </p:nvPr>
        </p:nvSpPr>
        <p:spPr/>
        <p:txBody>
          <a:bodyPr/>
          <a:lstStyle/>
          <a:p>
            <a:r>
              <a:rPr lang="en-US" dirty="0"/>
              <a:t>Multiprogramming with dynamic partitions</a:t>
            </a:r>
          </a:p>
        </p:txBody>
      </p:sp>
      <p:grpSp>
        <p:nvGrpSpPr>
          <p:cNvPr id="6" name="Group 5"/>
          <p:cNvGrpSpPr/>
          <p:nvPr/>
        </p:nvGrpSpPr>
        <p:grpSpPr>
          <a:xfrm>
            <a:off x="8785110" y="1027867"/>
            <a:ext cx="1554480" cy="4572000"/>
            <a:chOff x="10164236" y="1023027"/>
            <a:chExt cx="1745456" cy="4572000"/>
          </a:xfrm>
        </p:grpSpPr>
        <p:sp>
          <p:nvSpPr>
            <p:cNvPr id="17" name="Rectangle 16"/>
            <p:cNvSpPr/>
            <p:nvPr/>
          </p:nvSpPr>
          <p:spPr>
            <a:xfrm>
              <a:off x="10164236" y="1023027"/>
              <a:ext cx="1737360" cy="45720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Connector 17"/>
            <p:cNvCxnSpPr/>
            <p:nvPr/>
          </p:nvCxnSpPr>
          <p:spPr>
            <a:xfrm flipV="1">
              <a:off x="10164236" y="5052192"/>
              <a:ext cx="1737360" cy="341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0172332" y="5064675"/>
              <a:ext cx="1737360" cy="530352"/>
            </a:xfrm>
            <a:prstGeom prst="rect">
              <a:avLst/>
            </a:prstGeom>
            <a:solidFill>
              <a:schemeClr val="tx2"/>
            </a:solidFill>
            <a:ln w="28575">
              <a:noFill/>
            </a:ln>
          </p:spPr>
          <p:txBody>
            <a:bodyPr wrap="square" rtlCol="0" anchor="ctr">
              <a:spAutoFit/>
            </a:bodyPr>
            <a:lstStyle/>
            <a:p>
              <a:pPr algn="ctr"/>
              <a:r>
                <a:rPr lang="en-US" dirty="0">
                  <a:solidFill>
                    <a:schemeClr val="bg1"/>
                  </a:solidFill>
                </a:rPr>
                <a:t>OS</a:t>
              </a:r>
              <a:endParaRPr lang="en-IN" dirty="0">
                <a:solidFill>
                  <a:schemeClr val="bg1"/>
                </a:solidFill>
              </a:endParaRPr>
            </a:p>
          </p:txBody>
        </p:sp>
      </p:grpSp>
      <p:grpSp>
        <p:nvGrpSpPr>
          <p:cNvPr id="5" name="Group 4"/>
          <p:cNvGrpSpPr/>
          <p:nvPr/>
        </p:nvGrpSpPr>
        <p:grpSpPr>
          <a:xfrm>
            <a:off x="168581" y="1027867"/>
            <a:ext cx="1554480" cy="4572000"/>
            <a:chOff x="258239" y="1023027"/>
            <a:chExt cx="1745456" cy="4572000"/>
          </a:xfrm>
        </p:grpSpPr>
        <p:sp>
          <p:nvSpPr>
            <p:cNvPr id="9" name="Rectangle 8"/>
            <p:cNvSpPr/>
            <p:nvPr/>
          </p:nvSpPr>
          <p:spPr>
            <a:xfrm>
              <a:off x="258239" y="1023027"/>
              <a:ext cx="1737360" cy="45720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Connector 9"/>
            <p:cNvCxnSpPr/>
            <p:nvPr/>
          </p:nvCxnSpPr>
          <p:spPr>
            <a:xfrm flipV="1">
              <a:off x="258239" y="5052192"/>
              <a:ext cx="1737360" cy="341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66335" y="5064675"/>
              <a:ext cx="1737360" cy="530352"/>
            </a:xfrm>
            <a:prstGeom prst="rect">
              <a:avLst/>
            </a:prstGeom>
            <a:solidFill>
              <a:schemeClr val="tx2"/>
            </a:solidFill>
            <a:ln w="28575">
              <a:noFill/>
            </a:ln>
          </p:spPr>
          <p:txBody>
            <a:bodyPr wrap="square" rtlCol="0" anchor="ctr">
              <a:spAutoFit/>
            </a:bodyPr>
            <a:lstStyle/>
            <a:p>
              <a:pPr algn="ctr"/>
              <a:r>
                <a:rPr lang="en-US" dirty="0">
                  <a:solidFill>
                    <a:schemeClr val="bg1"/>
                  </a:solidFill>
                </a:rPr>
                <a:t>OS</a:t>
              </a:r>
              <a:endParaRPr lang="en-IN" dirty="0">
                <a:solidFill>
                  <a:schemeClr val="bg1"/>
                </a:solidFill>
              </a:endParaRPr>
            </a:p>
          </p:txBody>
        </p:sp>
      </p:grpSp>
      <p:grpSp>
        <p:nvGrpSpPr>
          <p:cNvPr id="31" name="Group 30"/>
          <p:cNvGrpSpPr/>
          <p:nvPr/>
        </p:nvGrpSpPr>
        <p:grpSpPr>
          <a:xfrm>
            <a:off x="1891887" y="1027867"/>
            <a:ext cx="1554480" cy="4572000"/>
            <a:chOff x="2258485" y="1023027"/>
            <a:chExt cx="1745456" cy="4572000"/>
          </a:xfrm>
        </p:grpSpPr>
        <p:sp>
          <p:nvSpPr>
            <p:cNvPr id="13" name="Rectangle 12"/>
            <p:cNvSpPr/>
            <p:nvPr/>
          </p:nvSpPr>
          <p:spPr>
            <a:xfrm>
              <a:off x="2258485" y="1023027"/>
              <a:ext cx="1737360" cy="45720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Connector 13"/>
            <p:cNvCxnSpPr/>
            <p:nvPr/>
          </p:nvCxnSpPr>
          <p:spPr>
            <a:xfrm flipV="1">
              <a:off x="2258485" y="5052192"/>
              <a:ext cx="1737360" cy="341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266581" y="5064675"/>
              <a:ext cx="1737360" cy="530352"/>
            </a:xfrm>
            <a:prstGeom prst="rect">
              <a:avLst/>
            </a:prstGeom>
            <a:solidFill>
              <a:schemeClr val="tx2"/>
            </a:solidFill>
            <a:ln w="28575">
              <a:noFill/>
            </a:ln>
          </p:spPr>
          <p:txBody>
            <a:bodyPr wrap="square" rtlCol="0" anchor="ctr">
              <a:spAutoFit/>
            </a:bodyPr>
            <a:lstStyle/>
            <a:p>
              <a:pPr algn="ctr"/>
              <a:r>
                <a:rPr lang="en-US" dirty="0">
                  <a:solidFill>
                    <a:schemeClr val="bg1"/>
                  </a:solidFill>
                </a:rPr>
                <a:t>OS</a:t>
              </a:r>
              <a:endParaRPr lang="en-IN" dirty="0">
                <a:solidFill>
                  <a:schemeClr val="bg1"/>
                </a:solidFill>
              </a:endParaRPr>
            </a:p>
          </p:txBody>
        </p:sp>
      </p:grpSp>
      <p:grpSp>
        <p:nvGrpSpPr>
          <p:cNvPr id="30" name="Group 29"/>
          <p:cNvGrpSpPr/>
          <p:nvPr/>
        </p:nvGrpSpPr>
        <p:grpSpPr>
          <a:xfrm>
            <a:off x="3615192" y="1027867"/>
            <a:ext cx="1554480" cy="4572000"/>
            <a:chOff x="4250635" y="1032708"/>
            <a:chExt cx="1745456" cy="4572000"/>
          </a:xfrm>
        </p:grpSpPr>
        <p:sp>
          <p:nvSpPr>
            <p:cNvPr id="19" name="Rectangle 18"/>
            <p:cNvSpPr/>
            <p:nvPr/>
          </p:nvSpPr>
          <p:spPr>
            <a:xfrm>
              <a:off x="4250635" y="1032708"/>
              <a:ext cx="1737360" cy="45720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 name="Straight Connector 19"/>
            <p:cNvCxnSpPr/>
            <p:nvPr/>
          </p:nvCxnSpPr>
          <p:spPr>
            <a:xfrm flipV="1">
              <a:off x="4250635" y="5052192"/>
              <a:ext cx="1737360" cy="341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58731" y="5061656"/>
              <a:ext cx="1737360" cy="530352"/>
            </a:xfrm>
            <a:prstGeom prst="rect">
              <a:avLst/>
            </a:prstGeom>
            <a:solidFill>
              <a:schemeClr val="tx2"/>
            </a:solidFill>
            <a:ln w="28575">
              <a:noFill/>
            </a:ln>
          </p:spPr>
          <p:txBody>
            <a:bodyPr wrap="square" rtlCol="0" anchor="ctr">
              <a:spAutoFit/>
            </a:bodyPr>
            <a:lstStyle/>
            <a:p>
              <a:pPr algn="ctr"/>
              <a:r>
                <a:rPr lang="en-US" dirty="0">
                  <a:solidFill>
                    <a:schemeClr val="bg1"/>
                  </a:solidFill>
                </a:rPr>
                <a:t>OS</a:t>
              </a:r>
              <a:endParaRPr lang="en-IN" dirty="0">
                <a:solidFill>
                  <a:schemeClr val="bg1"/>
                </a:solidFill>
              </a:endParaRPr>
            </a:p>
          </p:txBody>
        </p:sp>
      </p:grpSp>
      <p:grpSp>
        <p:nvGrpSpPr>
          <p:cNvPr id="8" name="Group 7"/>
          <p:cNvGrpSpPr/>
          <p:nvPr/>
        </p:nvGrpSpPr>
        <p:grpSpPr>
          <a:xfrm>
            <a:off x="5338498" y="1027867"/>
            <a:ext cx="1554480" cy="4572000"/>
            <a:chOff x="6265169" y="1032708"/>
            <a:chExt cx="1745456" cy="4572000"/>
          </a:xfrm>
        </p:grpSpPr>
        <p:sp>
          <p:nvSpPr>
            <p:cNvPr id="23" name="Rectangle 22"/>
            <p:cNvSpPr/>
            <p:nvPr/>
          </p:nvSpPr>
          <p:spPr>
            <a:xfrm>
              <a:off x="6265169" y="1032708"/>
              <a:ext cx="1737360" cy="45720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 name="Straight Connector 23"/>
            <p:cNvCxnSpPr/>
            <p:nvPr/>
          </p:nvCxnSpPr>
          <p:spPr>
            <a:xfrm flipV="1">
              <a:off x="6265169" y="5052192"/>
              <a:ext cx="1737360" cy="341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73265" y="5061656"/>
              <a:ext cx="1737360" cy="530352"/>
            </a:xfrm>
            <a:prstGeom prst="rect">
              <a:avLst/>
            </a:prstGeom>
            <a:solidFill>
              <a:schemeClr val="tx2"/>
            </a:solidFill>
            <a:ln w="28575">
              <a:noFill/>
            </a:ln>
          </p:spPr>
          <p:txBody>
            <a:bodyPr wrap="square" rtlCol="0" anchor="ctr">
              <a:spAutoFit/>
            </a:bodyPr>
            <a:lstStyle/>
            <a:p>
              <a:pPr algn="ctr"/>
              <a:r>
                <a:rPr lang="en-US" dirty="0">
                  <a:solidFill>
                    <a:schemeClr val="bg1"/>
                  </a:solidFill>
                </a:rPr>
                <a:t>OS</a:t>
              </a:r>
              <a:endParaRPr lang="en-IN" dirty="0">
                <a:solidFill>
                  <a:schemeClr val="bg1"/>
                </a:solidFill>
              </a:endParaRPr>
            </a:p>
          </p:txBody>
        </p:sp>
      </p:grpSp>
      <p:grpSp>
        <p:nvGrpSpPr>
          <p:cNvPr id="7" name="Group 6"/>
          <p:cNvGrpSpPr/>
          <p:nvPr/>
        </p:nvGrpSpPr>
        <p:grpSpPr>
          <a:xfrm>
            <a:off x="7061804" y="1027867"/>
            <a:ext cx="1554480" cy="4572000"/>
            <a:chOff x="8229124" y="1032708"/>
            <a:chExt cx="1745456" cy="4572000"/>
          </a:xfrm>
        </p:grpSpPr>
        <p:sp>
          <p:nvSpPr>
            <p:cNvPr id="26" name="Rectangle 25"/>
            <p:cNvSpPr/>
            <p:nvPr/>
          </p:nvSpPr>
          <p:spPr>
            <a:xfrm>
              <a:off x="8229124" y="1032708"/>
              <a:ext cx="1737360" cy="45720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Connector 26"/>
            <p:cNvCxnSpPr/>
            <p:nvPr/>
          </p:nvCxnSpPr>
          <p:spPr>
            <a:xfrm flipV="1">
              <a:off x="8229124" y="5052192"/>
              <a:ext cx="1737360" cy="341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237220" y="5061656"/>
              <a:ext cx="1737360" cy="530352"/>
            </a:xfrm>
            <a:prstGeom prst="rect">
              <a:avLst/>
            </a:prstGeom>
            <a:solidFill>
              <a:schemeClr val="tx2"/>
            </a:solidFill>
            <a:ln w="28575">
              <a:noFill/>
            </a:ln>
          </p:spPr>
          <p:txBody>
            <a:bodyPr wrap="square" rtlCol="0" anchor="ctr">
              <a:spAutoFit/>
            </a:bodyPr>
            <a:lstStyle/>
            <a:p>
              <a:pPr algn="ctr"/>
              <a:r>
                <a:rPr lang="en-US" dirty="0">
                  <a:solidFill>
                    <a:schemeClr val="bg1"/>
                  </a:solidFill>
                </a:rPr>
                <a:t>OS</a:t>
              </a:r>
              <a:endParaRPr lang="en-IN" dirty="0">
                <a:solidFill>
                  <a:schemeClr val="bg1"/>
                </a:solidFill>
              </a:endParaRPr>
            </a:p>
          </p:txBody>
        </p:sp>
      </p:grpSp>
      <p:sp>
        <p:nvSpPr>
          <p:cNvPr id="34" name="TextBox 33"/>
          <p:cNvSpPr txBox="1"/>
          <p:nvPr/>
        </p:nvSpPr>
        <p:spPr>
          <a:xfrm>
            <a:off x="168581" y="4046227"/>
            <a:ext cx="1554480" cy="461665"/>
          </a:xfrm>
          <a:prstGeom prst="rect">
            <a:avLst/>
          </a:prstGeom>
          <a:noFill/>
          <a:ln w="28575">
            <a:noFill/>
          </a:ln>
        </p:spPr>
        <p:txBody>
          <a:bodyPr wrap="square" rtlCol="0">
            <a:spAutoFit/>
          </a:bodyPr>
          <a:lstStyle/>
          <a:p>
            <a:pPr algn="ctr"/>
            <a:r>
              <a:rPr lang="en-US" sz="2400" dirty="0"/>
              <a:t>A</a:t>
            </a:r>
            <a:endParaRPr lang="en-IN" dirty="0"/>
          </a:p>
        </p:txBody>
      </p:sp>
      <p:sp>
        <p:nvSpPr>
          <p:cNvPr id="35" name="TextBox 34"/>
          <p:cNvSpPr txBox="1"/>
          <p:nvPr/>
        </p:nvSpPr>
        <p:spPr>
          <a:xfrm>
            <a:off x="1898562" y="1039797"/>
            <a:ext cx="1536192" cy="1645920"/>
          </a:xfrm>
          <a:prstGeom prst="rect">
            <a:avLst/>
          </a:prstGeom>
          <a:pattFill prst="dkUpDiag">
            <a:fgClr>
              <a:schemeClr val="tx2"/>
            </a:fgClr>
            <a:bgClr>
              <a:schemeClr val="bg1"/>
            </a:bgClr>
          </a:pattFill>
          <a:ln w="28575">
            <a:solidFill>
              <a:schemeClr val="tx2"/>
            </a:solidFill>
          </a:ln>
        </p:spPr>
        <p:txBody>
          <a:bodyPr wrap="square" rtlCol="0" anchor="ctr">
            <a:spAutoFit/>
          </a:bodyPr>
          <a:lstStyle/>
          <a:p>
            <a:pPr algn="ctr"/>
            <a:endParaRPr lang="en-IN" dirty="0">
              <a:solidFill>
                <a:schemeClr val="bg1"/>
              </a:solidFill>
            </a:endParaRPr>
          </a:p>
        </p:txBody>
      </p:sp>
      <p:sp>
        <p:nvSpPr>
          <p:cNvPr id="36" name="TextBox 35"/>
          <p:cNvSpPr txBox="1"/>
          <p:nvPr/>
        </p:nvSpPr>
        <p:spPr>
          <a:xfrm>
            <a:off x="1885860" y="4046227"/>
            <a:ext cx="1554480" cy="461665"/>
          </a:xfrm>
          <a:prstGeom prst="rect">
            <a:avLst/>
          </a:prstGeom>
          <a:noFill/>
          <a:ln w="28575">
            <a:noFill/>
          </a:ln>
        </p:spPr>
        <p:txBody>
          <a:bodyPr wrap="square" rtlCol="0">
            <a:spAutoFit/>
          </a:bodyPr>
          <a:lstStyle/>
          <a:p>
            <a:pPr algn="ctr"/>
            <a:r>
              <a:rPr lang="en-US" sz="2400" dirty="0"/>
              <a:t>A</a:t>
            </a:r>
            <a:endParaRPr lang="en-IN" dirty="0"/>
          </a:p>
        </p:txBody>
      </p:sp>
      <p:sp>
        <p:nvSpPr>
          <p:cNvPr id="37" name="TextBox 36"/>
          <p:cNvSpPr txBox="1"/>
          <p:nvPr/>
        </p:nvSpPr>
        <p:spPr>
          <a:xfrm>
            <a:off x="1885860" y="2817859"/>
            <a:ext cx="1554480" cy="461665"/>
          </a:xfrm>
          <a:prstGeom prst="rect">
            <a:avLst/>
          </a:prstGeom>
          <a:noFill/>
          <a:ln w="28575">
            <a:noFill/>
          </a:ln>
        </p:spPr>
        <p:txBody>
          <a:bodyPr wrap="square" rtlCol="0">
            <a:spAutoFit/>
          </a:bodyPr>
          <a:lstStyle/>
          <a:p>
            <a:pPr algn="ctr"/>
            <a:r>
              <a:rPr lang="en-US" sz="2400" dirty="0"/>
              <a:t>B</a:t>
            </a:r>
            <a:endParaRPr lang="en-IN" dirty="0"/>
          </a:p>
        </p:txBody>
      </p:sp>
      <p:cxnSp>
        <p:nvCxnSpPr>
          <p:cNvPr id="39" name="Straight Connector 38"/>
          <p:cNvCxnSpPr/>
          <p:nvPr/>
        </p:nvCxnSpPr>
        <p:spPr>
          <a:xfrm>
            <a:off x="1885860" y="3410382"/>
            <a:ext cx="155448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625832" y="1039797"/>
            <a:ext cx="1536192" cy="548640"/>
          </a:xfrm>
          <a:prstGeom prst="rect">
            <a:avLst/>
          </a:prstGeom>
          <a:pattFill prst="dkUpDiag">
            <a:fgClr>
              <a:schemeClr val="tx2"/>
            </a:fgClr>
            <a:bgClr>
              <a:schemeClr val="bg1"/>
            </a:bgClr>
          </a:pattFill>
          <a:ln w="28575">
            <a:solidFill>
              <a:schemeClr val="tx2"/>
            </a:solidFill>
          </a:ln>
        </p:spPr>
        <p:txBody>
          <a:bodyPr wrap="square" rtlCol="0" anchor="ctr">
            <a:spAutoFit/>
          </a:bodyPr>
          <a:lstStyle/>
          <a:p>
            <a:pPr algn="ctr"/>
            <a:endParaRPr lang="en-IN" dirty="0">
              <a:solidFill>
                <a:schemeClr val="bg1"/>
              </a:solidFill>
            </a:endParaRPr>
          </a:p>
        </p:txBody>
      </p:sp>
      <p:sp>
        <p:nvSpPr>
          <p:cNvPr id="41" name="TextBox 40"/>
          <p:cNvSpPr txBox="1"/>
          <p:nvPr/>
        </p:nvSpPr>
        <p:spPr>
          <a:xfrm>
            <a:off x="3621069" y="4046227"/>
            <a:ext cx="1554480" cy="461665"/>
          </a:xfrm>
          <a:prstGeom prst="rect">
            <a:avLst/>
          </a:prstGeom>
          <a:noFill/>
          <a:ln w="28575">
            <a:noFill/>
          </a:ln>
        </p:spPr>
        <p:txBody>
          <a:bodyPr wrap="square" rtlCol="0">
            <a:spAutoFit/>
          </a:bodyPr>
          <a:lstStyle/>
          <a:p>
            <a:pPr algn="ctr"/>
            <a:r>
              <a:rPr lang="en-US" sz="2400" dirty="0"/>
              <a:t>A</a:t>
            </a:r>
            <a:endParaRPr lang="en-IN" dirty="0"/>
          </a:p>
        </p:txBody>
      </p:sp>
      <p:sp>
        <p:nvSpPr>
          <p:cNvPr id="42" name="TextBox 41"/>
          <p:cNvSpPr txBox="1"/>
          <p:nvPr/>
        </p:nvSpPr>
        <p:spPr>
          <a:xfrm>
            <a:off x="3621069" y="2817859"/>
            <a:ext cx="1554480" cy="461665"/>
          </a:xfrm>
          <a:prstGeom prst="rect">
            <a:avLst/>
          </a:prstGeom>
          <a:noFill/>
          <a:ln w="28575">
            <a:noFill/>
          </a:ln>
        </p:spPr>
        <p:txBody>
          <a:bodyPr wrap="square" rtlCol="0">
            <a:spAutoFit/>
          </a:bodyPr>
          <a:lstStyle/>
          <a:p>
            <a:pPr algn="ctr"/>
            <a:r>
              <a:rPr lang="en-US" sz="2400" dirty="0"/>
              <a:t>B</a:t>
            </a:r>
            <a:endParaRPr lang="en-IN" dirty="0"/>
          </a:p>
        </p:txBody>
      </p:sp>
      <p:cxnSp>
        <p:nvCxnSpPr>
          <p:cNvPr id="43" name="Straight Connector 42"/>
          <p:cNvCxnSpPr/>
          <p:nvPr/>
        </p:nvCxnSpPr>
        <p:spPr>
          <a:xfrm>
            <a:off x="3621069" y="3410382"/>
            <a:ext cx="155448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621069" y="1941506"/>
            <a:ext cx="1554480" cy="461665"/>
          </a:xfrm>
          <a:prstGeom prst="rect">
            <a:avLst/>
          </a:prstGeom>
          <a:noFill/>
          <a:ln w="28575">
            <a:noFill/>
          </a:ln>
        </p:spPr>
        <p:txBody>
          <a:bodyPr wrap="square" rtlCol="0">
            <a:spAutoFit/>
          </a:bodyPr>
          <a:lstStyle/>
          <a:p>
            <a:pPr algn="ctr"/>
            <a:r>
              <a:rPr lang="en-US" sz="2400" dirty="0"/>
              <a:t>C</a:t>
            </a:r>
            <a:endParaRPr lang="en-IN" dirty="0"/>
          </a:p>
        </p:txBody>
      </p:sp>
      <p:cxnSp>
        <p:nvCxnSpPr>
          <p:cNvPr id="45" name="Straight Connector 44"/>
          <p:cNvCxnSpPr/>
          <p:nvPr/>
        </p:nvCxnSpPr>
        <p:spPr>
          <a:xfrm>
            <a:off x="3621069" y="2673729"/>
            <a:ext cx="155448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348563" y="1039797"/>
            <a:ext cx="1536192" cy="548640"/>
          </a:xfrm>
          <a:prstGeom prst="rect">
            <a:avLst/>
          </a:prstGeom>
          <a:pattFill prst="dkUpDiag">
            <a:fgClr>
              <a:schemeClr val="tx2"/>
            </a:fgClr>
            <a:bgClr>
              <a:schemeClr val="bg1"/>
            </a:bgClr>
          </a:pattFill>
          <a:ln w="28575">
            <a:solidFill>
              <a:schemeClr val="tx2"/>
            </a:solidFill>
          </a:ln>
        </p:spPr>
        <p:txBody>
          <a:bodyPr wrap="square" rtlCol="0" anchor="ctr">
            <a:spAutoFit/>
          </a:bodyPr>
          <a:lstStyle/>
          <a:p>
            <a:pPr algn="ctr"/>
            <a:endParaRPr lang="en-IN" dirty="0">
              <a:solidFill>
                <a:schemeClr val="bg1"/>
              </a:solidFill>
            </a:endParaRPr>
          </a:p>
        </p:txBody>
      </p:sp>
      <p:sp>
        <p:nvSpPr>
          <p:cNvPr id="49" name="TextBox 48"/>
          <p:cNvSpPr txBox="1"/>
          <p:nvPr/>
        </p:nvSpPr>
        <p:spPr>
          <a:xfrm>
            <a:off x="5324748" y="2817859"/>
            <a:ext cx="1554480" cy="461665"/>
          </a:xfrm>
          <a:prstGeom prst="rect">
            <a:avLst/>
          </a:prstGeom>
          <a:noFill/>
          <a:ln w="28575">
            <a:noFill/>
          </a:ln>
        </p:spPr>
        <p:txBody>
          <a:bodyPr wrap="square" rtlCol="0">
            <a:spAutoFit/>
          </a:bodyPr>
          <a:lstStyle/>
          <a:p>
            <a:pPr algn="ctr"/>
            <a:r>
              <a:rPr lang="en-US" sz="2400" dirty="0"/>
              <a:t>B</a:t>
            </a:r>
            <a:endParaRPr lang="en-IN" dirty="0"/>
          </a:p>
        </p:txBody>
      </p:sp>
      <p:cxnSp>
        <p:nvCxnSpPr>
          <p:cNvPr id="50" name="Straight Connector 49"/>
          <p:cNvCxnSpPr/>
          <p:nvPr/>
        </p:nvCxnSpPr>
        <p:spPr>
          <a:xfrm>
            <a:off x="5324748" y="3410382"/>
            <a:ext cx="155448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324748" y="1941506"/>
            <a:ext cx="1554480" cy="461665"/>
          </a:xfrm>
          <a:prstGeom prst="rect">
            <a:avLst/>
          </a:prstGeom>
          <a:noFill/>
          <a:ln w="28575">
            <a:noFill/>
          </a:ln>
        </p:spPr>
        <p:txBody>
          <a:bodyPr wrap="square" rtlCol="0">
            <a:spAutoFit/>
          </a:bodyPr>
          <a:lstStyle/>
          <a:p>
            <a:pPr algn="ctr"/>
            <a:r>
              <a:rPr lang="en-US" sz="2400" dirty="0"/>
              <a:t>C</a:t>
            </a:r>
            <a:endParaRPr lang="en-IN" dirty="0"/>
          </a:p>
        </p:txBody>
      </p:sp>
      <p:cxnSp>
        <p:nvCxnSpPr>
          <p:cNvPr id="52" name="Straight Connector 51"/>
          <p:cNvCxnSpPr/>
          <p:nvPr/>
        </p:nvCxnSpPr>
        <p:spPr>
          <a:xfrm>
            <a:off x="5324748" y="2673729"/>
            <a:ext cx="155448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343800" y="3409675"/>
            <a:ext cx="1536192" cy="1645920"/>
          </a:xfrm>
          <a:prstGeom prst="rect">
            <a:avLst/>
          </a:prstGeom>
          <a:pattFill prst="dkUpDiag">
            <a:fgClr>
              <a:schemeClr val="tx2"/>
            </a:fgClr>
            <a:bgClr>
              <a:schemeClr val="bg1"/>
            </a:bgClr>
          </a:pattFill>
          <a:ln w="28575">
            <a:solidFill>
              <a:schemeClr val="tx2"/>
            </a:solidFill>
          </a:ln>
        </p:spPr>
        <p:txBody>
          <a:bodyPr wrap="square" rtlCol="0" anchor="ctr">
            <a:spAutoFit/>
          </a:bodyPr>
          <a:lstStyle/>
          <a:p>
            <a:pPr algn="ctr"/>
            <a:endParaRPr lang="en-IN" dirty="0">
              <a:solidFill>
                <a:schemeClr val="bg1"/>
              </a:solidFill>
            </a:endParaRPr>
          </a:p>
        </p:txBody>
      </p:sp>
      <p:sp>
        <p:nvSpPr>
          <p:cNvPr id="55" name="TextBox 54"/>
          <p:cNvSpPr txBox="1"/>
          <p:nvPr/>
        </p:nvSpPr>
        <p:spPr>
          <a:xfrm>
            <a:off x="7068039" y="1039797"/>
            <a:ext cx="1536192" cy="548640"/>
          </a:xfrm>
          <a:prstGeom prst="rect">
            <a:avLst/>
          </a:prstGeom>
          <a:pattFill prst="dkUpDiag">
            <a:fgClr>
              <a:schemeClr val="tx2"/>
            </a:fgClr>
            <a:bgClr>
              <a:schemeClr val="bg1"/>
            </a:bgClr>
          </a:pattFill>
          <a:ln w="28575">
            <a:solidFill>
              <a:schemeClr val="tx2"/>
            </a:solidFill>
          </a:ln>
        </p:spPr>
        <p:txBody>
          <a:bodyPr wrap="square" rtlCol="0" anchor="ctr">
            <a:spAutoFit/>
          </a:bodyPr>
          <a:lstStyle/>
          <a:p>
            <a:pPr algn="ctr"/>
            <a:endParaRPr lang="en-IN" dirty="0">
              <a:solidFill>
                <a:schemeClr val="bg1"/>
              </a:solidFill>
            </a:endParaRPr>
          </a:p>
        </p:txBody>
      </p:sp>
      <p:sp>
        <p:nvSpPr>
          <p:cNvPr id="56" name="TextBox 55"/>
          <p:cNvSpPr txBox="1"/>
          <p:nvPr/>
        </p:nvSpPr>
        <p:spPr>
          <a:xfrm>
            <a:off x="7032318" y="2817859"/>
            <a:ext cx="1554480" cy="461665"/>
          </a:xfrm>
          <a:prstGeom prst="rect">
            <a:avLst/>
          </a:prstGeom>
          <a:noFill/>
          <a:ln w="28575">
            <a:noFill/>
          </a:ln>
        </p:spPr>
        <p:txBody>
          <a:bodyPr wrap="square" rtlCol="0">
            <a:spAutoFit/>
          </a:bodyPr>
          <a:lstStyle/>
          <a:p>
            <a:pPr algn="ctr"/>
            <a:r>
              <a:rPr lang="en-US" sz="2400" dirty="0"/>
              <a:t>B</a:t>
            </a:r>
            <a:endParaRPr lang="en-IN" dirty="0"/>
          </a:p>
        </p:txBody>
      </p:sp>
      <p:cxnSp>
        <p:nvCxnSpPr>
          <p:cNvPr id="57" name="Straight Connector 56"/>
          <p:cNvCxnSpPr/>
          <p:nvPr/>
        </p:nvCxnSpPr>
        <p:spPr>
          <a:xfrm>
            <a:off x="7051370" y="3410382"/>
            <a:ext cx="155448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032318" y="1941506"/>
            <a:ext cx="1554480" cy="461665"/>
          </a:xfrm>
          <a:prstGeom prst="rect">
            <a:avLst/>
          </a:prstGeom>
          <a:noFill/>
          <a:ln w="28575">
            <a:noFill/>
          </a:ln>
        </p:spPr>
        <p:txBody>
          <a:bodyPr wrap="square" rtlCol="0">
            <a:spAutoFit/>
          </a:bodyPr>
          <a:lstStyle/>
          <a:p>
            <a:pPr algn="ctr"/>
            <a:r>
              <a:rPr lang="en-US" sz="2400" dirty="0"/>
              <a:t>C</a:t>
            </a:r>
            <a:endParaRPr lang="en-IN" dirty="0"/>
          </a:p>
        </p:txBody>
      </p:sp>
      <p:cxnSp>
        <p:nvCxnSpPr>
          <p:cNvPr id="59" name="Straight Connector 58"/>
          <p:cNvCxnSpPr/>
          <p:nvPr/>
        </p:nvCxnSpPr>
        <p:spPr>
          <a:xfrm>
            <a:off x="7051370" y="2673729"/>
            <a:ext cx="155448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7065658" y="3409671"/>
            <a:ext cx="1536192" cy="731520"/>
          </a:xfrm>
          <a:prstGeom prst="rect">
            <a:avLst/>
          </a:prstGeom>
          <a:pattFill prst="dkUpDiag">
            <a:fgClr>
              <a:schemeClr val="tx2"/>
            </a:fgClr>
            <a:bgClr>
              <a:schemeClr val="bg1"/>
            </a:bgClr>
          </a:pattFill>
          <a:ln w="28575">
            <a:solidFill>
              <a:schemeClr val="tx2"/>
            </a:solidFill>
          </a:ln>
        </p:spPr>
        <p:txBody>
          <a:bodyPr wrap="square" rtlCol="0" anchor="ctr">
            <a:spAutoFit/>
          </a:bodyPr>
          <a:lstStyle/>
          <a:p>
            <a:pPr algn="ctr"/>
            <a:endParaRPr lang="en-IN" dirty="0">
              <a:solidFill>
                <a:schemeClr val="bg1"/>
              </a:solidFill>
            </a:endParaRPr>
          </a:p>
        </p:txBody>
      </p:sp>
      <p:sp>
        <p:nvSpPr>
          <p:cNvPr id="61" name="TextBox 60"/>
          <p:cNvSpPr txBox="1"/>
          <p:nvPr/>
        </p:nvSpPr>
        <p:spPr>
          <a:xfrm>
            <a:off x="7032318" y="4360317"/>
            <a:ext cx="1554480" cy="461665"/>
          </a:xfrm>
          <a:prstGeom prst="rect">
            <a:avLst/>
          </a:prstGeom>
          <a:noFill/>
          <a:ln w="28575">
            <a:noFill/>
          </a:ln>
        </p:spPr>
        <p:txBody>
          <a:bodyPr wrap="square" rtlCol="0">
            <a:spAutoFit/>
          </a:bodyPr>
          <a:lstStyle/>
          <a:p>
            <a:pPr algn="ctr"/>
            <a:r>
              <a:rPr lang="en-US" sz="2400" dirty="0"/>
              <a:t>D</a:t>
            </a:r>
            <a:endParaRPr lang="en-IN" dirty="0"/>
          </a:p>
        </p:txBody>
      </p:sp>
      <p:sp>
        <p:nvSpPr>
          <p:cNvPr id="62" name="TextBox 61"/>
          <p:cNvSpPr txBox="1"/>
          <p:nvPr/>
        </p:nvSpPr>
        <p:spPr>
          <a:xfrm>
            <a:off x="8793990" y="1039814"/>
            <a:ext cx="1536192" cy="548640"/>
          </a:xfrm>
          <a:prstGeom prst="rect">
            <a:avLst/>
          </a:prstGeom>
          <a:pattFill prst="dkUpDiag">
            <a:fgClr>
              <a:schemeClr val="tx2"/>
            </a:fgClr>
            <a:bgClr>
              <a:schemeClr val="bg1"/>
            </a:bgClr>
          </a:pattFill>
          <a:ln w="28575">
            <a:solidFill>
              <a:schemeClr val="tx2"/>
            </a:solidFill>
          </a:ln>
        </p:spPr>
        <p:txBody>
          <a:bodyPr wrap="square" rtlCol="0" anchor="ctr">
            <a:spAutoFit/>
          </a:bodyPr>
          <a:lstStyle/>
          <a:p>
            <a:pPr algn="ctr"/>
            <a:endParaRPr lang="en-IN" dirty="0">
              <a:solidFill>
                <a:schemeClr val="bg1"/>
              </a:solidFill>
            </a:endParaRPr>
          </a:p>
        </p:txBody>
      </p:sp>
      <p:cxnSp>
        <p:nvCxnSpPr>
          <p:cNvPr id="64" name="Straight Connector 63"/>
          <p:cNvCxnSpPr/>
          <p:nvPr/>
        </p:nvCxnSpPr>
        <p:spPr>
          <a:xfrm>
            <a:off x="8774938" y="3410399"/>
            <a:ext cx="155448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8774938" y="1941523"/>
            <a:ext cx="1554480" cy="461665"/>
          </a:xfrm>
          <a:prstGeom prst="rect">
            <a:avLst/>
          </a:prstGeom>
          <a:noFill/>
          <a:ln w="28575">
            <a:noFill/>
          </a:ln>
        </p:spPr>
        <p:txBody>
          <a:bodyPr wrap="square" rtlCol="0">
            <a:spAutoFit/>
          </a:bodyPr>
          <a:lstStyle/>
          <a:p>
            <a:pPr algn="ctr"/>
            <a:r>
              <a:rPr lang="en-US" sz="2400" dirty="0"/>
              <a:t>C</a:t>
            </a:r>
            <a:endParaRPr lang="en-IN" dirty="0"/>
          </a:p>
        </p:txBody>
      </p:sp>
      <p:cxnSp>
        <p:nvCxnSpPr>
          <p:cNvPr id="66" name="Straight Connector 65"/>
          <p:cNvCxnSpPr/>
          <p:nvPr/>
        </p:nvCxnSpPr>
        <p:spPr>
          <a:xfrm>
            <a:off x="8774938" y="2673746"/>
            <a:ext cx="155448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8793990" y="2666726"/>
            <a:ext cx="1536192" cy="1463040"/>
          </a:xfrm>
          <a:prstGeom prst="rect">
            <a:avLst/>
          </a:prstGeom>
          <a:pattFill prst="dkUpDiag">
            <a:fgClr>
              <a:schemeClr val="tx2"/>
            </a:fgClr>
            <a:bgClr>
              <a:schemeClr val="bg1"/>
            </a:bgClr>
          </a:pattFill>
          <a:ln w="28575">
            <a:solidFill>
              <a:schemeClr val="tx2"/>
            </a:solidFill>
          </a:ln>
        </p:spPr>
        <p:txBody>
          <a:bodyPr wrap="square" rtlCol="0" anchor="ctr">
            <a:spAutoFit/>
          </a:bodyPr>
          <a:lstStyle/>
          <a:p>
            <a:pPr algn="ctr"/>
            <a:endParaRPr lang="en-IN" dirty="0">
              <a:solidFill>
                <a:schemeClr val="bg1"/>
              </a:solidFill>
            </a:endParaRPr>
          </a:p>
        </p:txBody>
      </p:sp>
      <p:sp>
        <p:nvSpPr>
          <p:cNvPr id="68" name="TextBox 67"/>
          <p:cNvSpPr txBox="1"/>
          <p:nvPr/>
        </p:nvSpPr>
        <p:spPr>
          <a:xfrm>
            <a:off x="8774938" y="4360334"/>
            <a:ext cx="1554480" cy="461665"/>
          </a:xfrm>
          <a:prstGeom prst="rect">
            <a:avLst/>
          </a:prstGeom>
          <a:noFill/>
          <a:ln w="28575">
            <a:noFill/>
          </a:ln>
        </p:spPr>
        <p:txBody>
          <a:bodyPr wrap="square" rtlCol="0">
            <a:spAutoFit/>
          </a:bodyPr>
          <a:lstStyle/>
          <a:p>
            <a:pPr algn="ctr"/>
            <a:r>
              <a:rPr lang="en-US" sz="2400" dirty="0"/>
              <a:t>D</a:t>
            </a:r>
            <a:endParaRPr lang="en-IN" dirty="0"/>
          </a:p>
        </p:txBody>
      </p:sp>
      <p:grpSp>
        <p:nvGrpSpPr>
          <p:cNvPr id="63" name="Group 62"/>
          <p:cNvGrpSpPr/>
          <p:nvPr/>
        </p:nvGrpSpPr>
        <p:grpSpPr>
          <a:xfrm>
            <a:off x="10512019" y="1015167"/>
            <a:ext cx="1554480" cy="4572000"/>
            <a:chOff x="10164236" y="1023027"/>
            <a:chExt cx="1745456" cy="4572000"/>
          </a:xfrm>
        </p:grpSpPr>
        <p:sp>
          <p:nvSpPr>
            <p:cNvPr id="69" name="Rectangle 68"/>
            <p:cNvSpPr/>
            <p:nvPr/>
          </p:nvSpPr>
          <p:spPr>
            <a:xfrm>
              <a:off x="10164236" y="1023027"/>
              <a:ext cx="1737360" cy="45720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0" name="Straight Connector 69"/>
            <p:cNvCxnSpPr/>
            <p:nvPr/>
          </p:nvCxnSpPr>
          <p:spPr>
            <a:xfrm flipV="1">
              <a:off x="10164236" y="5052192"/>
              <a:ext cx="1737360" cy="341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0172332" y="5064675"/>
              <a:ext cx="1737360" cy="530352"/>
            </a:xfrm>
            <a:prstGeom prst="rect">
              <a:avLst/>
            </a:prstGeom>
            <a:solidFill>
              <a:schemeClr val="tx2"/>
            </a:solidFill>
            <a:ln w="28575">
              <a:noFill/>
            </a:ln>
          </p:spPr>
          <p:txBody>
            <a:bodyPr wrap="square" rtlCol="0" anchor="ctr">
              <a:spAutoFit/>
            </a:bodyPr>
            <a:lstStyle/>
            <a:p>
              <a:pPr algn="ctr"/>
              <a:r>
                <a:rPr lang="en-US" dirty="0">
                  <a:solidFill>
                    <a:schemeClr val="bg1"/>
                  </a:solidFill>
                </a:rPr>
                <a:t>OS</a:t>
              </a:r>
              <a:endParaRPr lang="en-IN" dirty="0">
                <a:solidFill>
                  <a:schemeClr val="bg1"/>
                </a:solidFill>
              </a:endParaRPr>
            </a:p>
          </p:txBody>
        </p:sp>
      </p:grpSp>
      <p:sp>
        <p:nvSpPr>
          <p:cNvPr id="72" name="TextBox 71"/>
          <p:cNvSpPr txBox="1"/>
          <p:nvPr/>
        </p:nvSpPr>
        <p:spPr>
          <a:xfrm>
            <a:off x="10521354" y="1027114"/>
            <a:ext cx="1536192" cy="548640"/>
          </a:xfrm>
          <a:prstGeom prst="rect">
            <a:avLst/>
          </a:prstGeom>
          <a:pattFill prst="dkUpDiag">
            <a:fgClr>
              <a:schemeClr val="tx2"/>
            </a:fgClr>
            <a:bgClr>
              <a:schemeClr val="bg1"/>
            </a:bgClr>
          </a:pattFill>
          <a:ln w="28575">
            <a:solidFill>
              <a:schemeClr val="tx2"/>
            </a:solidFill>
          </a:ln>
        </p:spPr>
        <p:txBody>
          <a:bodyPr wrap="square" rtlCol="0" anchor="ctr">
            <a:spAutoFit/>
          </a:bodyPr>
          <a:lstStyle/>
          <a:p>
            <a:pPr algn="ctr"/>
            <a:endParaRPr lang="en-IN" dirty="0">
              <a:solidFill>
                <a:schemeClr val="bg1"/>
              </a:solidFill>
            </a:endParaRPr>
          </a:p>
        </p:txBody>
      </p:sp>
      <p:cxnSp>
        <p:nvCxnSpPr>
          <p:cNvPr id="73" name="Straight Connector 72"/>
          <p:cNvCxnSpPr/>
          <p:nvPr/>
        </p:nvCxnSpPr>
        <p:spPr>
          <a:xfrm>
            <a:off x="10512019" y="4129766"/>
            <a:ext cx="155448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10512019" y="1928823"/>
            <a:ext cx="1554480" cy="461665"/>
          </a:xfrm>
          <a:prstGeom prst="rect">
            <a:avLst/>
          </a:prstGeom>
          <a:noFill/>
          <a:ln w="28575">
            <a:noFill/>
          </a:ln>
        </p:spPr>
        <p:txBody>
          <a:bodyPr wrap="square" rtlCol="0">
            <a:spAutoFit/>
          </a:bodyPr>
          <a:lstStyle/>
          <a:p>
            <a:pPr algn="ctr"/>
            <a:r>
              <a:rPr lang="en-US" sz="2400" dirty="0"/>
              <a:t>C</a:t>
            </a:r>
            <a:endParaRPr lang="en-IN" dirty="0"/>
          </a:p>
        </p:txBody>
      </p:sp>
      <p:cxnSp>
        <p:nvCxnSpPr>
          <p:cNvPr id="75" name="Straight Connector 74"/>
          <p:cNvCxnSpPr/>
          <p:nvPr/>
        </p:nvCxnSpPr>
        <p:spPr>
          <a:xfrm>
            <a:off x="10512019" y="2661046"/>
            <a:ext cx="155448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10512019" y="4347634"/>
            <a:ext cx="1554480" cy="461665"/>
          </a:xfrm>
          <a:prstGeom prst="rect">
            <a:avLst/>
          </a:prstGeom>
          <a:noFill/>
          <a:ln w="28575">
            <a:noFill/>
          </a:ln>
        </p:spPr>
        <p:txBody>
          <a:bodyPr wrap="square" rtlCol="0">
            <a:spAutoFit/>
          </a:bodyPr>
          <a:lstStyle/>
          <a:p>
            <a:pPr algn="ctr"/>
            <a:r>
              <a:rPr lang="en-US" sz="2400" dirty="0"/>
              <a:t>D</a:t>
            </a:r>
            <a:endParaRPr lang="en-IN" dirty="0"/>
          </a:p>
        </p:txBody>
      </p:sp>
      <p:sp>
        <p:nvSpPr>
          <p:cNvPr id="80" name="TextBox 79"/>
          <p:cNvSpPr txBox="1"/>
          <p:nvPr/>
        </p:nvSpPr>
        <p:spPr>
          <a:xfrm>
            <a:off x="10512019" y="3146445"/>
            <a:ext cx="1554480" cy="461665"/>
          </a:xfrm>
          <a:prstGeom prst="rect">
            <a:avLst/>
          </a:prstGeom>
          <a:noFill/>
          <a:ln w="28575">
            <a:noFill/>
          </a:ln>
        </p:spPr>
        <p:txBody>
          <a:bodyPr wrap="square" rtlCol="0">
            <a:spAutoFit/>
          </a:bodyPr>
          <a:lstStyle/>
          <a:p>
            <a:pPr algn="ctr"/>
            <a:r>
              <a:rPr lang="en-US" sz="2400" dirty="0"/>
              <a:t>A</a:t>
            </a:r>
            <a:endParaRPr lang="en-IN" dirty="0"/>
          </a:p>
        </p:txBody>
      </p:sp>
    </p:spTree>
    <p:extLst>
      <p:ext uri="{BB962C8B-B14F-4D97-AF65-F5344CB8AC3E}">
        <p14:creationId xmlns:p14="http://schemas.microsoft.com/office/powerpoint/2010/main" val="4010375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par>
                                <p:cTn id="28" presetID="10" presetClass="entr" presetSubtype="0" fill="hold"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500"/>
                                        <p:tgtEl>
                                          <p:spTgt spid="3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500"/>
                                        <p:tgtEl>
                                          <p:spTgt spid="3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fade">
                                      <p:cBhvr>
                                        <p:cTn id="41" dur="500"/>
                                        <p:tgtEl>
                                          <p:spTgt spid="4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par>
                                <p:cTn id="45" presetID="10" presetClass="entr" presetSubtype="0" fill="hold" nodeType="with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fade">
                                      <p:cBhvr>
                                        <p:cTn id="50" dur="500"/>
                                        <p:tgtEl>
                                          <p:spTgt spid="44"/>
                                        </p:tgtEl>
                                      </p:cBhvr>
                                    </p:animEffect>
                                  </p:childTnLst>
                                </p:cTn>
                              </p:par>
                              <p:par>
                                <p:cTn id="51" presetID="10" presetClass="entr" presetSubtype="0" fill="hold" nodeType="with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fade">
                                      <p:cBhvr>
                                        <p:cTn id="53" dur="500"/>
                                        <p:tgtEl>
                                          <p:spTgt spid="4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500"/>
                                        <p:tgtEl>
                                          <p:spTgt spid="4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9"/>
                                        </p:tgtEl>
                                        <p:attrNameLst>
                                          <p:attrName>style.visibility</p:attrName>
                                        </p:attrNameLst>
                                      </p:cBhvr>
                                      <p:to>
                                        <p:strVal val="visible"/>
                                      </p:to>
                                    </p:set>
                                    <p:animEffect transition="in" filter="fade">
                                      <p:cBhvr>
                                        <p:cTn id="64" dur="500"/>
                                        <p:tgtEl>
                                          <p:spTgt spid="49"/>
                                        </p:tgtEl>
                                      </p:cBhvr>
                                    </p:animEffect>
                                  </p:childTnLst>
                                </p:cTn>
                              </p:par>
                              <p:par>
                                <p:cTn id="65" presetID="10"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fade">
                                      <p:cBhvr>
                                        <p:cTn id="67" dur="500"/>
                                        <p:tgtEl>
                                          <p:spTgt spid="5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fade">
                                      <p:cBhvr>
                                        <p:cTn id="70" dur="500"/>
                                        <p:tgtEl>
                                          <p:spTgt spid="51"/>
                                        </p:tgtEl>
                                      </p:cBhvr>
                                    </p:animEffect>
                                  </p:childTnLst>
                                </p:cTn>
                              </p:par>
                              <p:par>
                                <p:cTn id="71" presetID="10" presetClass="entr" presetSubtype="0" fill="hold" nodeType="withEffect">
                                  <p:stCondLst>
                                    <p:cond delay="0"/>
                                  </p:stCondLst>
                                  <p:childTnLst>
                                    <p:set>
                                      <p:cBhvr>
                                        <p:cTn id="72" dur="1" fill="hold">
                                          <p:stCondLst>
                                            <p:cond delay="0"/>
                                          </p:stCondLst>
                                        </p:cTn>
                                        <p:tgtEl>
                                          <p:spTgt spid="52"/>
                                        </p:tgtEl>
                                        <p:attrNameLst>
                                          <p:attrName>style.visibility</p:attrName>
                                        </p:attrNameLst>
                                      </p:cBhvr>
                                      <p:to>
                                        <p:strVal val="visible"/>
                                      </p:to>
                                    </p:set>
                                    <p:animEffect transition="in" filter="fade">
                                      <p:cBhvr>
                                        <p:cTn id="73" dur="500"/>
                                        <p:tgtEl>
                                          <p:spTgt spid="5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53"/>
                                        </p:tgtEl>
                                        <p:attrNameLst>
                                          <p:attrName>style.visibility</p:attrName>
                                        </p:attrNameLst>
                                      </p:cBhvr>
                                      <p:to>
                                        <p:strVal val="visible"/>
                                      </p:to>
                                    </p:set>
                                    <p:animEffect transition="in" filter="fade">
                                      <p:cBhvr>
                                        <p:cTn id="76" dur="500"/>
                                        <p:tgtEl>
                                          <p:spTgt spid="53"/>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fade">
                                      <p:cBhvr>
                                        <p:cTn id="81" dur="500"/>
                                        <p:tgtEl>
                                          <p:spTgt spid="7"/>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55"/>
                                        </p:tgtEl>
                                        <p:attrNameLst>
                                          <p:attrName>style.visibility</p:attrName>
                                        </p:attrNameLst>
                                      </p:cBhvr>
                                      <p:to>
                                        <p:strVal val="visible"/>
                                      </p:to>
                                    </p:set>
                                    <p:animEffect transition="in" filter="fade">
                                      <p:cBhvr>
                                        <p:cTn id="84" dur="500"/>
                                        <p:tgtEl>
                                          <p:spTgt spid="5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56"/>
                                        </p:tgtEl>
                                        <p:attrNameLst>
                                          <p:attrName>style.visibility</p:attrName>
                                        </p:attrNameLst>
                                      </p:cBhvr>
                                      <p:to>
                                        <p:strVal val="visible"/>
                                      </p:to>
                                    </p:set>
                                    <p:animEffect transition="in" filter="fade">
                                      <p:cBhvr>
                                        <p:cTn id="87" dur="500"/>
                                        <p:tgtEl>
                                          <p:spTgt spid="56"/>
                                        </p:tgtEl>
                                      </p:cBhvr>
                                    </p:animEffect>
                                  </p:childTnLst>
                                </p:cTn>
                              </p:par>
                              <p:par>
                                <p:cTn id="88" presetID="10" presetClass="entr" presetSubtype="0" fill="hold" nodeType="withEffect">
                                  <p:stCondLst>
                                    <p:cond delay="0"/>
                                  </p:stCondLst>
                                  <p:childTnLst>
                                    <p:set>
                                      <p:cBhvr>
                                        <p:cTn id="89" dur="1" fill="hold">
                                          <p:stCondLst>
                                            <p:cond delay="0"/>
                                          </p:stCondLst>
                                        </p:cTn>
                                        <p:tgtEl>
                                          <p:spTgt spid="57"/>
                                        </p:tgtEl>
                                        <p:attrNameLst>
                                          <p:attrName>style.visibility</p:attrName>
                                        </p:attrNameLst>
                                      </p:cBhvr>
                                      <p:to>
                                        <p:strVal val="visible"/>
                                      </p:to>
                                    </p:set>
                                    <p:animEffect transition="in" filter="fade">
                                      <p:cBhvr>
                                        <p:cTn id="90" dur="500"/>
                                        <p:tgtEl>
                                          <p:spTgt spid="57"/>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58"/>
                                        </p:tgtEl>
                                        <p:attrNameLst>
                                          <p:attrName>style.visibility</p:attrName>
                                        </p:attrNameLst>
                                      </p:cBhvr>
                                      <p:to>
                                        <p:strVal val="visible"/>
                                      </p:to>
                                    </p:set>
                                    <p:animEffect transition="in" filter="fade">
                                      <p:cBhvr>
                                        <p:cTn id="93" dur="500"/>
                                        <p:tgtEl>
                                          <p:spTgt spid="58"/>
                                        </p:tgtEl>
                                      </p:cBhvr>
                                    </p:animEffect>
                                  </p:childTnLst>
                                </p:cTn>
                              </p:par>
                              <p:par>
                                <p:cTn id="94" presetID="10" presetClass="entr" presetSubtype="0" fill="hold" nodeType="withEffect">
                                  <p:stCondLst>
                                    <p:cond delay="0"/>
                                  </p:stCondLst>
                                  <p:childTnLst>
                                    <p:set>
                                      <p:cBhvr>
                                        <p:cTn id="95" dur="1" fill="hold">
                                          <p:stCondLst>
                                            <p:cond delay="0"/>
                                          </p:stCondLst>
                                        </p:cTn>
                                        <p:tgtEl>
                                          <p:spTgt spid="59"/>
                                        </p:tgtEl>
                                        <p:attrNameLst>
                                          <p:attrName>style.visibility</p:attrName>
                                        </p:attrNameLst>
                                      </p:cBhvr>
                                      <p:to>
                                        <p:strVal val="visible"/>
                                      </p:to>
                                    </p:set>
                                    <p:animEffect transition="in" filter="fade">
                                      <p:cBhvr>
                                        <p:cTn id="96" dur="500"/>
                                        <p:tgtEl>
                                          <p:spTgt spid="59"/>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60"/>
                                        </p:tgtEl>
                                        <p:attrNameLst>
                                          <p:attrName>style.visibility</p:attrName>
                                        </p:attrNameLst>
                                      </p:cBhvr>
                                      <p:to>
                                        <p:strVal val="visible"/>
                                      </p:to>
                                    </p:set>
                                    <p:animEffect transition="in" filter="fade">
                                      <p:cBhvr>
                                        <p:cTn id="99" dur="500"/>
                                        <p:tgtEl>
                                          <p:spTgt spid="60"/>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61"/>
                                        </p:tgtEl>
                                        <p:attrNameLst>
                                          <p:attrName>style.visibility</p:attrName>
                                        </p:attrNameLst>
                                      </p:cBhvr>
                                      <p:to>
                                        <p:strVal val="visible"/>
                                      </p:to>
                                    </p:set>
                                    <p:animEffect transition="in" filter="fade">
                                      <p:cBhvr>
                                        <p:cTn id="102" dur="500"/>
                                        <p:tgtEl>
                                          <p:spTgt spid="61"/>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6"/>
                                        </p:tgtEl>
                                        <p:attrNameLst>
                                          <p:attrName>style.visibility</p:attrName>
                                        </p:attrNameLst>
                                      </p:cBhvr>
                                      <p:to>
                                        <p:strVal val="visible"/>
                                      </p:to>
                                    </p:set>
                                    <p:animEffect transition="in" filter="fade">
                                      <p:cBhvr>
                                        <p:cTn id="107" dur="500"/>
                                        <p:tgtEl>
                                          <p:spTgt spid="6"/>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62"/>
                                        </p:tgtEl>
                                        <p:attrNameLst>
                                          <p:attrName>style.visibility</p:attrName>
                                        </p:attrNameLst>
                                      </p:cBhvr>
                                      <p:to>
                                        <p:strVal val="visible"/>
                                      </p:to>
                                    </p:set>
                                    <p:animEffect transition="in" filter="fade">
                                      <p:cBhvr>
                                        <p:cTn id="110" dur="500"/>
                                        <p:tgtEl>
                                          <p:spTgt spid="62"/>
                                        </p:tgtEl>
                                      </p:cBhvr>
                                    </p:animEffect>
                                  </p:childTnLst>
                                </p:cTn>
                              </p:par>
                              <p:par>
                                <p:cTn id="111" presetID="10" presetClass="entr" presetSubtype="0" fill="hold" nodeType="withEffect">
                                  <p:stCondLst>
                                    <p:cond delay="0"/>
                                  </p:stCondLst>
                                  <p:childTnLst>
                                    <p:set>
                                      <p:cBhvr>
                                        <p:cTn id="112" dur="1" fill="hold">
                                          <p:stCondLst>
                                            <p:cond delay="0"/>
                                          </p:stCondLst>
                                        </p:cTn>
                                        <p:tgtEl>
                                          <p:spTgt spid="64"/>
                                        </p:tgtEl>
                                        <p:attrNameLst>
                                          <p:attrName>style.visibility</p:attrName>
                                        </p:attrNameLst>
                                      </p:cBhvr>
                                      <p:to>
                                        <p:strVal val="visible"/>
                                      </p:to>
                                    </p:set>
                                    <p:animEffect transition="in" filter="fade">
                                      <p:cBhvr>
                                        <p:cTn id="113" dur="500"/>
                                        <p:tgtEl>
                                          <p:spTgt spid="64"/>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65"/>
                                        </p:tgtEl>
                                        <p:attrNameLst>
                                          <p:attrName>style.visibility</p:attrName>
                                        </p:attrNameLst>
                                      </p:cBhvr>
                                      <p:to>
                                        <p:strVal val="visible"/>
                                      </p:to>
                                    </p:set>
                                    <p:animEffect transition="in" filter="fade">
                                      <p:cBhvr>
                                        <p:cTn id="116" dur="500"/>
                                        <p:tgtEl>
                                          <p:spTgt spid="65"/>
                                        </p:tgtEl>
                                      </p:cBhvr>
                                    </p:animEffect>
                                  </p:childTnLst>
                                </p:cTn>
                              </p:par>
                              <p:par>
                                <p:cTn id="117" presetID="10" presetClass="entr" presetSubtype="0" fill="hold" nodeType="withEffect">
                                  <p:stCondLst>
                                    <p:cond delay="0"/>
                                  </p:stCondLst>
                                  <p:childTnLst>
                                    <p:set>
                                      <p:cBhvr>
                                        <p:cTn id="118" dur="1" fill="hold">
                                          <p:stCondLst>
                                            <p:cond delay="0"/>
                                          </p:stCondLst>
                                        </p:cTn>
                                        <p:tgtEl>
                                          <p:spTgt spid="66"/>
                                        </p:tgtEl>
                                        <p:attrNameLst>
                                          <p:attrName>style.visibility</p:attrName>
                                        </p:attrNameLst>
                                      </p:cBhvr>
                                      <p:to>
                                        <p:strVal val="visible"/>
                                      </p:to>
                                    </p:set>
                                    <p:animEffect transition="in" filter="fade">
                                      <p:cBhvr>
                                        <p:cTn id="119" dur="500"/>
                                        <p:tgtEl>
                                          <p:spTgt spid="66"/>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7"/>
                                        </p:tgtEl>
                                        <p:attrNameLst>
                                          <p:attrName>style.visibility</p:attrName>
                                        </p:attrNameLst>
                                      </p:cBhvr>
                                      <p:to>
                                        <p:strVal val="visible"/>
                                      </p:to>
                                    </p:set>
                                    <p:animEffect transition="in" filter="fade">
                                      <p:cBhvr>
                                        <p:cTn id="122" dur="500"/>
                                        <p:tgtEl>
                                          <p:spTgt spid="67"/>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68"/>
                                        </p:tgtEl>
                                        <p:attrNameLst>
                                          <p:attrName>style.visibility</p:attrName>
                                        </p:attrNameLst>
                                      </p:cBhvr>
                                      <p:to>
                                        <p:strVal val="visible"/>
                                      </p:to>
                                    </p:set>
                                    <p:animEffect transition="in" filter="fade">
                                      <p:cBhvr>
                                        <p:cTn id="125" dur="500"/>
                                        <p:tgtEl>
                                          <p:spTgt spid="68"/>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nodeType="clickEffect">
                                  <p:stCondLst>
                                    <p:cond delay="0"/>
                                  </p:stCondLst>
                                  <p:childTnLst>
                                    <p:set>
                                      <p:cBhvr>
                                        <p:cTn id="129" dur="1" fill="hold">
                                          <p:stCondLst>
                                            <p:cond delay="0"/>
                                          </p:stCondLst>
                                        </p:cTn>
                                        <p:tgtEl>
                                          <p:spTgt spid="63"/>
                                        </p:tgtEl>
                                        <p:attrNameLst>
                                          <p:attrName>style.visibility</p:attrName>
                                        </p:attrNameLst>
                                      </p:cBhvr>
                                      <p:to>
                                        <p:strVal val="visible"/>
                                      </p:to>
                                    </p:set>
                                    <p:animEffect transition="in" filter="fade">
                                      <p:cBhvr>
                                        <p:cTn id="130" dur="500"/>
                                        <p:tgtEl>
                                          <p:spTgt spid="63"/>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72"/>
                                        </p:tgtEl>
                                        <p:attrNameLst>
                                          <p:attrName>style.visibility</p:attrName>
                                        </p:attrNameLst>
                                      </p:cBhvr>
                                      <p:to>
                                        <p:strVal val="visible"/>
                                      </p:to>
                                    </p:set>
                                    <p:animEffect transition="in" filter="fade">
                                      <p:cBhvr>
                                        <p:cTn id="133" dur="500"/>
                                        <p:tgtEl>
                                          <p:spTgt spid="72"/>
                                        </p:tgtEl>
                                      </p:cBhvr>
                                    </p:animEffect>
                                  </p:childTnLst>
                                </p:cTn>
                              </p:par>
                              <p:par>
                                <p:cTn id="134" presetID="10" presetClass="entr" presetSubtype="0" fill="hold" nodeType="withEffect">
                                  <p:stCondLst>
                                    <p:cond delay="0"/>
                                  </p:stCondLst>
                                  <p:childTnLst>
                                    <p:set>
                                      <p:cBhvr>
                                        <p:cTn id="135" dur="1" fill="hold">
                                          <p:stCondLst>
                                            <p:cond delay="0"/>
                                          </p:stCondLst>
                                        </p:cTn>
                                        <p:tgtEl>
                                          <p:spTgt spid="73"/>
                                        </p:tgtEl>
                                        <p:attrNameLst>
                                          <p:attrName>style.visibility</p:attrName>
                                        </p:attrNameLst>
                                      </p:cBhvr>
                                      <p:to>
                                        <p:strVal val="visible"/>
                                      </p:to>
                                    </p:set>
                                    <p:animEffect transition="in" filter="fade">
                                      <p:cBhvr>
                                        <p:cTn id="136" dur="500"/>
                                        <p:tgtEl>
                                          <p:spTgt spid="73"/>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74"/>
                                        </p:tgtEl>
                                        <p:attrNameLst>
                                          <p:attrName>style.visibility</p:attrName>
                                        </p:attrNameLst>
                                      </p:cBhvr>
                                      <p:to>
                                        <p:strVal val="visible"/>
                                      </p:to>
                                    </p:set>
                                    <p:animEffect transition="in" filter="fade">
                                      <p:cBhvr>
                                        <p:cTn id="139" dur="500"/>
                                        <p:tgtEl>
                                          <p:spTgt spid="74"/>
                                        </p:tgtEl>
                                      </p:cBhvr>
                                    </p:animEffect>
                                  </p:childTnLst>
                                </p:cTn>
                              </p:par>
                              <p:par>
                                <p:cTn id="140" presetID="10" presetClass="entr" presetSubtype="0" fill="hold" nodeType="withEffect">
                                  <p:stCondLst>
                                    <p:cond delay="0"/>
                                  </p:stCondLst>
                                  <p:childTnLst>
                                    <p:set>
                                      <p:cBhvr>
                                        <p:cTn id="141" dur="1" fill="hold">
                                          <p:stCondLst>
                                            <p:cond delay="0"/>
                                          </p:stCondLst>
                                        </p:cTn>
                                        <p:tgtEl>
                                          <p:spTgt spid="75"/>
                                        </p:tgtEl>
                                        <p:attrNameLst>
                                          <p:attrName>style.visibility</p:attrName>
                                        </p:attrNameLst>
                                      </p:cBhvr>
                                      <p:to>
                                        <p:strVal val="visible"/>
                                      </p:to>
                                    </p:set>
                                    <p:animEffect transition="in" filter="fade">
                                      <p:cBhvr>
                                        <p:cTn id="142" dur="500"/>
                                        <p:tgtEl>
                                          <p:spTgt spid="75"/>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77"/>
                                        </p:tgtEl>
                                        <p:attrNameLst>
                                          <p:attrName>style.visibility</p:attrName>
                                        </p:attrNameLst>
                                      </p:cBhvr>
                                      <p:to>
                                        <p:strVal val="visible"/>
                                      </p:to>
                                    </p:set>
                                    <p:animEffect transition="in" filter="fade">
                                      <p:cBhvr>
                                        <p:cTn id="145" dur="500"/>
                                        <p:tgtEl>
                                          <p:spTgt spid="77"/>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80"/>
                                        </p:tgtEl>
                                        <p:attrNameLst>
                                          <p:attrName>style.visibility</p:attrName>
                                        </p:attrNameLst>
                                      </p:cBhvr>
                                      <p:to>
                                        <p:strVal val="visible"/>
                                      </p:to>
                                    </p:set>
                                    <p:animEffect transition="in" filter="fade">
                                      <p:cBhvr>
                                        <p:cTn id="148"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35" grpId="0" animBg="1"/>
      <p:bldP spid="36" grpId="0"/>
      <p:bldP spid="37" grpId="0"/>
      <p:bldP spid="40" grpId="0" animBg="1"/>
      <p:bldP spid="41" grpId="0"/>
      <p:bldP spid="42" grpId="0"/>
      <p:bldP spid="44" grpId="0"/>
      <p:bldP spid="48" grpId="0" animBg="1"/>
      <p:bldP spid="49" grpId="0"/>
      <p:bldP spid="51" grpId="0"/>
      <p:bldP spid="53" grpId="0" animBg="1"/>
      <p:bldP spid="55" grpId="0" animBg="1"/>
      <p:bldP spid="56" grpId="0"/>
      <p:bldP spid="58" grpId="0"/>
      <p:bldP spid="60" grpId="0" animBg="1"/>
      <p:bldP spid="61" grpId="0"/>
      <p:bldP spid="62" grpId="0" animBg="1"/>
      <p:bldP spid="65" grpId="0"/>
      <p:bldP spid="67" grpId="0" animBg="1"/>
      <p:bldP spid="68" grpId="0"/>
      <p:bldP spid="72" grpId="0" animBg="1"/>
      <p:bldP spid="74" grpId="0"/>
      <p:bldP spid="77" grpId="0"/>
      <p:bldP spid="8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compaction</a:t>
            </a:r>
          </a:p>
        </p:txBody>
      </p:sp>
      <p:sp>
        <p:nvSpPr>
          <p:cNvPr id="3" name="Content Placeholder 2"/>
          <p:cNvSpPr>
            <a:spLocks noGrp="1"/>
          </p:cNvSpPr>
          <p:nvPr>
            <p:ph idx="1"/>
          </p:nvPr>
        </p:nvSpPr>
        <p:spPr>
          <a:xfrm>
            <a:off x="115304" y="853917"/>
            <a:ext cx="11865194" cy="5590565"/>
          </a:xfrm>
        </p:spPr>
        <p:txBody>
          <a:bodyPr/>
          <a:lstStyle/>
          <a:p>
            <a:r>
              <a:rPr lang="en-US" dirty="0"/>
              <a:t>When </a:t>
            </a:r>
            <a:r>
              <a:rPr lang="en-US" b="1" dirty="0">
                <a:solidFill>
                  <a:schemeClr val="accent6"/>
                </a:solidFill>
              </a:rPr>
              <a:t>swapping creates multiple holes </a:t>
            </a:r>
            <a:r>
              <a:rPr lang="en-US" dirty="0"/>
              <a:t>in memory, it is possible to </a:t>
            </a:r>
            <a:r>
              <a:rPr lang="en-US" b="1" dirty="0">
                <a:solidFill>
                  <a:schemeClr val="accent6"/>
                </a:solidFill>
              </a:rPr>
              <a:t>combine them all in one big hole by moving all the processes downward </a:t>
            </a:r>
            <a:r>
              <a:rPr lang="en-US" dirty="0"/>
              <a:t>as far as possible. This techniques is known as memory compaction.</a:t>
            </a:r>
          </a:p>
          <a:p>
            <a:r>
              <a:rPr lang="en-US" dirty="0"/>
              <a:t>It </a:t>
            </a:r>
            <a:r>
              <a:rPr lang="en-US" b="1" dirty="0">
                <a:solidFill>
                  <a:schemeClr val="accent6"/>
                </a:solidFill>
              </a:rPr>
              <a:t>requires lot of CPU time</a:t>
            </a:r>
            <a:r>
              <a:rPr lang="en-US" dirty="0"/>
              <a:t>.</a:t>
            </a:r>
          </a:p>
        </p:txBody>
      </p:sp>
      <p:sp>
        <p:nvSpPr>
          <p:cNvPr id="17" name="Rectangle 16"/>
          <p:cNvSpPr/>
          <p:nvPr/>
        </p:nvSpPr>
        <p:spPr>
          <a:xfrm>
            <a:off x="2689609" y="2503478"/>
            <a:ext cx="1828800" cy="374904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Connector 17"/>
          <p:cNvCxnSpPr/>
          <p:nvPr/>
        </p:nvCxnSpPr>
        <p:spPr>
          <a:xfrm flipV="1">
            <a:off x="2689609" y="5729523"/>
            <a:ext cx="1828800" cy="341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689609" y="5726824"/>
            <a:ext cx="1828800" cy="530352"/>
          </a:xfrm>
          <a:prstGeom prst="rect">
            <a:avLst/>
          </a:prstGeom>
          <a:solidFill>
            <a:schemeClr val="tx2"/>
          </a:solidFill>
          <a:ln w="28575">
            <a:noFill/>
          </a:ln>
        </p:spPr>
        <p:txBody>
          <a:bodyPr wrap="square" rtlCol="0" anchor="ctr">
            <a:spAutoFit/>
          </a:bodyPr>
          <a:lstStyle/>
          <a:p>
            <a:pPr algn="ctr"/>
            <a:r>
              <a:rPr lang="en-US" dirty="0">
                <a:solidFill>
                  <a:schemeClr val="bg1"/>
                </a:solidFill>
              </a:rPr>
              <a:t>OS</a:t>
            </a:r>
            <a:endParaRPr lang="en-IN" dirty="0">
              <a:solidFill>
                <a:schemeClr val="bg1"/>
              </a:solidFill>
            </a:endParaRPr>
          </a:p>
        </p:txBody>
      </p:sp>
      <p:sp>
        <p:nvSpPr>
          <p:cNvPr id="38" name="TextBox 37"/>
          <p:cNvSpPr txBox="1"/>
          <p:nvPr/>
        </p:nvSpPr>
        <p:spPr>
          <a:xfrm>
            <a:off x="2689609" y="5195049"/>
            <a:ext cx="1828800" cy="369332"/>
          </a:xfrm>
          <a:prstGeom prst="rect">
            <a:avLst/>
          </a:prstGeom>
          <a:noFill/>
          <a:ln w="28575">
            <a:noFill/>
          </a:ln>
        </p:spPr>
        <p:txBody>
          <a:bodyPr wrap="square" rtlCol="0">
            <a:spAutoFit/>
          </a:bodyPr>
          <a:lstStyle/>
          <a:p>
            <a:pPr algn="ctr"/>
            <a:r>
              <a:rPr lang="en-US" dirty="0"/>
              <a:t>Process - A</a:t>
            </a:r>
            <a:endParaRPr lang="en-IN" dirty="0"/>
          </a:p>
        </p:txBody>
      </p:sp>
      <p:sp>
        <p:nvSpPr>
          <p:cNvPr id="8" name="TextBox 7"/>
          <p:cNvSpPr txBox="1"/>
          <p:nvPr/>
        </p:nvSpPr>
        <p:spPr>
          <a:xfrm>
            <a:off x="2689609" y="4187028"/>
            <a:ext cx="1828800" cy="369332"/>
          </a:xfrm>
          <a:prstGeom prst="rect">
            <a:avLst/>
          </a:prstGeom>
          <a:noFill/>
          <a:ln w="28575">
            <a:noFill/>
          </a:ln>
        </p:spPr>
        <p:txBody>
          <a:bodyPr wrap="square" rtlCol="0">
            <a:spAutoFit/>
          </a:bodyPr>
          <a:lstStyle/>
          <a:p>
            <a:pPr algn="ctr"/>
            <a:r>
              <a:rPr lang="en-US" dirty="0"/>
              <a:t>Process - B</a:t>
            </a:r>
            <a:endParaRPr lang="en-IN" dirty="0"/>
          </a:p>
        </p:txBody>
      </p:sp>
      <p:sp>
        <p:nvSpPr>
          <p:cNvPr id="9" name="TextBox 8"/>
          <p:cNvSpPr txBox="1"/>
          <p:nvPr/>
        </p:nvSpPr>
        <p:spPr>
          <a:xfrm>
            <a:off x="2697705" y="2510608"/>
            <a:ext cx="1812608" cy="1554480"/>
          </a:xfrm>
          <a:prstGeom prst="rect">
            <a:avLst/>
          </a:prstGeom>
          <a:pattFill prst="dkUpDiag">
            <a:fgClr>
              <a:schemeClr val="tx2"/>
            </a:fgClr>
            <a:bgClr>
              <a:schemeClr val="bg1"/>
            </a:bgClr>
          </a:pattFill>
          <a:ln w="28575">
            <a:solidFill>
              <a:schemeClr val="tx2"/>
            </a:solidFill>
          </a:ln>
        </p:spPr>
        <p:txBody>
          <a:bodyPr wrap="square" rtlCol="0" anchor="ctr">
            <a:spAutoFit/>
          </a:bodyPr>
          <a:lstStyle/>
          <a:p>
            <a:pPr algn="ctr"/>
            <a:endParaRPr lang="en-IN" dirty="0">
              <a:solidFill>
                <a:schemeClr val="bg1"/>
              </a:solidFill>
            </a:endParaRPr>
          </a:p>
        </p:txBody>
      </p:sp>
      <p:sp>
        <p:nvSpPr>
          <p:cNvPr id="10" name="TextBox 9"/>
          <p:cNvSpPr txBox="1"/>
          <p:nvPr/>
        </p:nvSpPr>
        <p:spPr>
          <a:xfrm>
            <a:off x="2697705" y="4688806"/>
            <a:ext cx="1812608" cy="365760"/>
          </a:xfrm>
          <a:prstGeom prst="rect">
            <a:avLst/>
          </a:prstGeom>
          <a:pattFill prst="dkUpDiag">
            <a:fgClr>
              <a:schemeClr val="tx2"/>
            </a:fgClr>
            <a:bgClr>
              <a:schemeClr val="bg1"/>
            </a:bgClr>
          </a:pattFill>
          <a:ln w="28575">
            <a:solidFill>
              <a:schemeClr val="tx2"/>
            </a:solidFill>
          </a:ln>
        </p:spPr>
        <p:txBody>
          <a:bodyPr wrap="square" rtlCol="0" anchor="ctr">
            <a:spAutoFit/>
          </a:bodyPr>
          <a:lstStyle/>
          <a:p>
            <a:pPr algn="ctr"/>
            <a:endParaRPr lang="en-IN" dirty="0">
              <a:solidFill>
                <a:schemeClr val="bg1"/>
              </a:solidFill>
            </a:endParaRPr>
          </a:p>
        </p:txBody>
      </p:sp>
      <p:sp>
        <p:nvSpPr>
          <p:cNvPr id="11" name="Rectangle 10"/>
          <p:cNvSpPr/>
          <p:nvPr/>
        </p:nvSpPr>
        <p:spPr>
          <a:xfrm>
            <a:off x="6497628" y="2478798"/>
            <a:ext cx="1828800" cy="374904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p:cNvCxnSpPr/>
          <p:nvPr/>
        </p:nvCxnSpPr>
        <p:spPr>
          <a:xfrm flipV="1">
            <a:off x="6497628" y="5704843"/>
            <a:ext cx="1828800" cy="341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497628" y="5702144"/>
            <a:ext cx="1828800" cy="530352"/>
          </a:xfrm>
          <a:prstGeom prst="rect">
            <a:avLst/>
          </a:prstGeom>
          <a:solidFill>
            <a:schemeClr val="tx2"/>
          </a:solidFill>
          <a:ln w="28575">
            <a:noFill/>
          </a:ln>
        </p:spPr>
        <p:txBody>
          <a:bodyPr wrap="square" rtlCol="0" anchor="ctr">
            <a:spAutoFit/>
          </a:bodyPr>
          <a:lstStyle/>
          <a:p>
            <a:pPr algn="ctr"/>
            <a:r>
              <a:rPr lang="en-US" dirty="0">
                <a:solidFill>
                  <a:schemeClr val="bg1"/>
                </a:solidFill>
              </a:rPr>
              <a:t>OS</a:t>
            </a:r>
            <a:endParaRPr lang="en-IN" dirty="0">
              <a:solidFill>
                <a:schemeClr val="bg1"/>
              </a:solidFill>
            </a:endParaRPr>
          </a:p>
        </p:txBody>
      </p:sp>
      <p:sp>
        <p:nvSpPr>
          <p:cNvPr id="14" name="TextBox 13"/>
          <p:cNvSpPr txBox="1"/>
          <p:nvPr/>
        </p:nvSpPr>
        <p:spPr>
          <a:xfrm>
            <a:off x="6497628" y="5170369"/>
            <a:ext cx="1828800" cy="369332"/>
          </a:xfrm>
          <a:prstGeom prst="rect">
            <a:avLst/>
          </a:prstGeom>
          <a:noFill/>
          <a:ln w="28575">
            <a:noFill/>
          </a:ln>
        </p:spPr>
        <p:txBody>
          <a:bodyPr wrap="square" rtlCol="0">
            <a:spAutoFit/>
          </a:bodyPr>
          <a:lstStyle/>
          <a:p>
            <a:pPr algn="ctr"/>
            <a:r>
              <a:rPr lang="en-US" dirty="0"/>
              <a:t>Process - A</a:t>
            </a:r>
            <a:endParaRPr lang="en-IN" dirty="0"/>
          </a:p>
        </p:txBody>
      </p:sp>
      <p:sp>
        <p:nvSpPr>
          <p:cNvPr id="15" name="TextBox 14"/>
          <p:cNvSpPr txBox="1"/>
          <p:nvPr/>
        </p:nvSpPr>
        <p:spPr>
          <a:xfrm>
            <a:off x="6497628" y="4578546"/>
            <a:ext cx="1828800" cy="369332"/>
          </a:xfrm>
          <a:prstGeom prst="rect">
            <a:avLst/>
          </a:prstGeom>
          <a:noFill/>
          <a:ln w="28575">
            <a:noFill/>
          </a:ln>
        </p:spPr>
        <p:txBody>
          <a:bodyPr wrap="square" rtlCol="0">
            <a:spAutoFit/>
          </a:bodyPr>
          <a:lstStyle/>
          <a:p>
            <a:pPr algn="ctr"/>
            <a:r>
              <a:rPr lang="en-US" dirty="0"/>
              <a:t>Process - B</a:t>
            </a:r>
            <a:endParaRPr lang="en-IN" dirty="0"/>
          </a:p>
        </p:txBody>
      </p:sp>
      <p:sp>
        <p:nvSpPr>
          <p:cNvPr id="16" name="TextBox 15"/>
          <p:cNvSpPr txBox="1"/>
          <p:nvPr/>
        </p:nvSpPr>
        <p:spPr>
          <a:xfrm>
            <a:off x="6505724" y="2485928"/>
            <a:ext cx="1812608" cy="1920240"/>
          </a:xfrm>
          <a:prstGeom prst="rect">
            <a:avLst/>
          </a:prstGeom>
          <a:pattFill prst="dkUpDiag">
            <a:fgClr>
              <a:schemeClr val="tx2"/>
            </a:fgClr>
            <a:bgClr>
              <a:schemeClr val="bg1"/>
            </a:bgClr>
          </a:pattFill>
          <a:ln w="28575">
            <a:solidFill>
              <a:schemeClr val="tx2"/>
            </a:solidFill>
          </a:ln>
        </p:spPr>
        <p:txBody>
          <a:bodyPr wrap="square" rtlCol="0" anchor="ctr">
            <a:spAutoFit/>
          </a:bodyPr>
          <a:lstStyle/>
          <a:p>
            <a:pPr algn="ctr"/>
            <a:endParaRPr lang="en-IN" dirty="0">
              <a:solidFill>
                <a:schemeClr val="bg1"/>
              </a:solidFill>
            </a:endParaRPr>
          </a:p>
        </p:txBody>
      </p:sp>
      <p:cxnSp>
        <p:nvCxnSpPr>
          <p:cNvPr id="5" name="Straight Connector 4"/>
          <p:cNvCxnSpPr/>
          <p:nvPr/>
        </p:nvCxnSpPr>
        <p:spPr>
          <a:xfrm>
            <a:off x="6506027" y="5054566"/>
            <a:ext cx="182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6" name="Right Arrow 5"/>
          <p:cNvSpPr/>
          <p:nvPr/>
        </p:nvSpPr>
        <p:spPr>
          <a:xfrm>
            <a:off x="5075444" y="3918857"/>
            <a:ext cx="972457" cy="769949"/>
          </a:xfrm>
          <a:prstGeom prst="right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4025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par>
                                <p:cTn id="39" presetID="10"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par>
                                <p:cTn id="54" presetID="10" presetClass="entr" presetSubtype="0" fill="hold" nodeType="with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500"/>
                                        <p:tgtEl>
                                          <p:spTgt spid="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1" end="1"/>
                                            </p:txEl>
                                          </p:spTgt>
                                        </p:tgtEl>
                                        <p:attrNameLst>
                                          <p:attrName>style.visibility</p:attrName>
                                        </p:attrNameLst>
                                      </p:cBhvr>
                                      <p:to>
                                        <p:strVal val="visible"/>
                                      </p:to>
                                    </p:set>
                                    <p:animEffect transition="in" filter="fade">
                                      <p:cBhvr>
                                        <p:cTn id="6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animBg="1"/>
      <p:bldP spid="38" grpId="0"/>
      <p:bldP spid="8" grpId="0"/>
      <p:bldP spid="9" grpId="0" animBg="1"/>
      <p:bldP spid="10" grpId="0" animBg="1"/>
      <p:bldP spid="11" grpId="0" animBg="1"/>
      <p:bldP spid="13" grpId="0" animBg="1"/>
      <p:bldP spid="14" grpId="0"/>
      <p:bldP spid="15" grpId="0"/>
      <p:bldP spid="16"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Fragmentation</a:t>
            </a:r>
          </a:p>
        </p:txBody>
      </p:sp>
      <p:sp>
        <p:nvSpPr>
          <p:cNvPr id="5" name="Text Placeholder 4"/>
          <p:cNvSpPr>
            <a:spLocks noGrp="1"/>
          </p:cNvSpPr>
          <p:nvPr>
            <p:ph type="body" idx="1"/>
          </p:nvPr>
        </p:nvSpPr>
        <p:spPr/>
        <p:txBody>
          <a:bodyPr/>
          <a:lstStyle/>
          <a:p>
            <a:r>
              <a:rPr lang="en-US" dirty="0"/>
              <a:t>Section - 3</a:t>
            </a:r>
          </a:p>
          <a:p>
            <a:endParaRPr lang="en-US" dirty="0"/>
          </a:p>
        </p:txBody>
      </p:sp>
    </p:spTree>
    <p:extLst>
      <p:ext uri="{BB962C8B-B14F-4D97-AF65-F5344CB8AC3E}">
        <p14:creationId xmlns:p14="http://schemas.microsoft.com/office/powerpoint/2010/main" val="177192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39790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1" y="731706"/>
            <a:ext cx="8814591" cy="3416320"/>
          </a:xfrm>
          <a:prstGeom prst="rect">
            <a:avLst/>
          </a:prstGeom>
          <a:noFill/>
        </p:spPr>
        <p:txBody>
          <a:bodyPr wrap="square" rtlCol="0">
            <a:spAutoFit/>
          </a:bodyPr>
          <a:lstStyle/>
          <a:p>
            <a:r>
              <a:rPr lang="en-US" sz="2400" b="1" dirty="0"/>
              <a:t>Outline</a:t>
            </a:r>
          </a:p>
          <a:p>
            <a:pPr marL="742950" lvl="1" indent="-285750">
              <a:buFont typeface="Arial" panose="020B0604020202020204" pitchFamily="34" charset="0"/>
              <a:buChar char="•"/>
            </a:pPr>
            <a:r>
              <a:rPr lang="en-US" sz="2400" dirty="0">
                <a:solidFill>
                  <a:schemeClr val="bg1">
                    <a:lumMod val="50000"/>
                  </a:schemeClr>
                </a:solidFill>
              </a:rPr>
              <a:t>Concept of Memory</a:t>
            </a:r>
          </a:p>
          <a:p>
            <a:pPr marL="742950" lvl="1" indent="-285750">
              <a:buFont typeface="Arial" panose="020B0604020202020204" pitchFamily="34" charset="0"/>
              <a:buChar char="•"/>
            </a:pPr>
            <a:r>
              <a:rPr lang="en-US" sz="2400" dirty="0">
                <a:solidFill>
                  <a:schemeClr val="bg1">
                    <a:lumMod val="50000"/>
                  </a:schemeClr>
                </a:solidFill>
              </a:rPr>
              <a:t>Memory abstraction</a:t>
            </a:r>
          </a:p>
          <a:p>
            <a:pPr marL="742950" lvl="1" indent="-285750">
              <a:buFont typeface="Arial" panose="020B0604020202020204" pitchFamily="34" charset="0"/>
              <a:buChar char="•"/>
            </a:pPr>
            <a:r>
              <a:rPr lang="en-US" sz="2400" dirty="0">
                <a:solidFill>
                  <a:schemeClr val="bg1">
                    <a:lumMod val="50000"/>
                  </a:schemeClr>
                </a:solidFill>
              </a:rPr>
              <a:t>Logical and Physical address map</a:t>
            </a:r>
          </a:p>
          <a:p>
            <a:pPr marL="742950" lvl="1" indent="-285750">
              <a:buFont typeface="Arial" panose="020B0604020202020204" pitchFamily="34" charset="0"/>
              <a:buChar char="•"/>
            </a:pPr>
            <a:r>
              <a:rPr lang="en-US" sz="2400" dirty="0">
                <a:solidFill>
                  <a:schemeClr val="bg1">
                    <a:lumMod val="50000"/>
                  </a:schemeClr>
                </a:solidFill>
              </a:rPr>
              <a:t>Memory partitioning: Fixed and Variable Partitioning</a:t>
            </a:r>
          </a:p>
          <a:p>
            <a:pPr marL="742950" lvl="1" indent="-285750">
              <a:buFont typeface="Arial" panose="020B0604020202020204" pitchFamily="34" charset="0"/>
              <a:buChar char="•"/>
            </a:pPr>
            <a:r>
              <a:rPr lang="en-US" sz="2400" dirty="0">
                <a:solidFill>
                  <a:schemeClr val="bg1">
                    <a:lumMod val="50000"/>
                  </a:schemeClr>
                </a:solidFill>
              </a:rPr>
              <a:t>Memory allocation</a:t>
            </a:r>
          </a:p>
          <a:p>
            <a:pPr marL="742950" lvl="1" indent="-285750">
              <a:buFont typeface="Arial" panose="020B0604020202020204" pitchFamily="34" charset="0"/>
              <a:buChar char="•"/>
            </a:pPr>
            <a:r>
              <a:rPr lang="en-US" sz="2400" dirty="0">
                <a:solidFill>
                  <a:schemeClr val="bg1">
                    <a:lumMod val="50000"/>
                  </a:schemeClr>
                </a:solidFill>
              </a:rPr>
              <a:t>Fragmentation</a:t>
            </a:r>
          </a:p>
          <a:p>
            <a:pPr marL="742950" lvl="1" indent="-285750">
              <a:buFont typeface="Arial" panose="020B0604020202020204" pitchFamily="34" charset="0"/>
              <a:buChar char="•"/>
            </a:pPr>
            <a:r>
              <a:rPr lang="en-US" sz="2400" dirty="0">
                <a:solidFill>
                  <a:schemeClr val="bg1">
                    <a:lumMod val="50000"/>
                  </a:schemeClr>
                </a:solidFill>
              </a:rPr>
              <a:t>Paging</a:t>
            </a:r>
          </a:p>
          <a:p>
            <a:pPr marL="742950" lvl="1" indent="-285750">
              <a:buFont typeface="Arial" panose="020B0604020202020204" pitchFamily="34" charset="0"/>
              <a:buChar char="•"/>
            </a:pPr>
            <a:r>
              <a:rPr lang="en-US" sz="2400" dirty="0">
                <a:solidFill>
                  <a:schemeClr val="bg1">
                    <a:lumMod val="50000"/>
                  </a:schemeClr>
                </a:solidFill>
              </a:rPr>
              <a:t>Page </a:t>
            </a:r>
            <a:r>
              <a:rPr lang="en-US" sz="2400">
                <a:solidFill>
                  <a:schemeClr val="bg1">
                    <a:lumMod val="50000"/>
                  </a:schemeClr>
                </a:solidFill>
              </a:rPr>
              <a:t>Replacement Algorithms</a:t>
            </a:r>
            <a:endParaRPr lang="en-US" sz="2400" dirty="0">
              <a:solidFill>
                <a:schemeClr val="bg1">
                  <a:lumMod val="50000"/>
                </a:schemeClr>
              </a:solidFill>
            </a:endParaRPr>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500"/>
                                        <p:tgtEl>
                                          <p:spTgt spid="8"/>
                                        </p:tgtEl>
                                      </p:cBhvr>
                                    </p:animEffect>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animEffect transition="in" filter="fade">
                                      <p:cBhvr>
                                        <p:cTn id="35" dur="500"/>
                                        <p:tgtEl>
                                          <p:spTgt spid="9">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9">
                                            <p:txEl>
                                              <p:pRg st="1" end="1"/>
                                            </p:txEl>
                                          </p:spTgt>
                                        </p:tgtEl>
                                        <p:attrNameLst>
                                          <p:attrName>style.visibility</p:attrName>
                                        </p:attrNameLst>
                                      </p:cBhvr>
                                      <p:to>
                                        <p:strVal val="visible"/>
                                      </p:to>
                                    </p:set>
                                    <p:animEffect transition="in" filter="fade">
                                      <p:cBhvr>
                                        <p:cTn id="38" dur="500"/>
                                        <p:tgtEl>
                                          <p:spTgt spid="9">
                                            <p:txEl>
                                              <p:pRg st="1" end="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9">
                                            <p:txEl>
                                              <p:pRg st="2" end="2"/>
                                            </p:txEl>
                                          </p:spTgt>
                                        </p:tgtEl>
                                        <p:attrNameLst>
                                          <p:attrName>style.visibility</p:attrName>
                                        </p:attrNameLst>
                                      </p:cBhvr>
                                      <p:to>
                                        <p:strVal val="visible"/>
                                      </p:to>
                                    </p:set>
                                    <p:animEffect transition="in" filter="fade">
                                      <p:cBhvr>
                                        <p:cTn id="41" dur="500"/>
                                        <p:tgtEl>
                                          <p:spTgt spid="9">
                                            <p:txEl>
                                              <p:pRg st="2" end="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9">
                                            <p:txEl>
                                              <p:pRg st="3" end="3"/>
                                            </p:txEl>
                                          </p:spTgt>
                                        </p:tgtEl>
                                        <p:attrNameLst>
                                          <p:attrName>style.visibility</p:attrName>
                                        </p:attrNameLst>
                                      </p:cBhvr>
                                      <p:to>
                                        <p:strVal val="visible"/>
                                      </p:to>
                                    </p:set>
                                    <p:animEffect transition="in" filter="fade">
                                      <p:cBhvr>
                                        <p:cTn id="44" dur="500"/>
                                        <p:tgtEl>
                                          <p:spTgt spid="9">
                                            <p:txEl>
                                              <p:pRg st="3" end="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9">
                                            <p:txEl>
                                              <p:pRg st="4" end="4"/>
                                            </p:txEl>
                                          </p:spTgt>
                                        </p:tgtEl>
                                        <p:attrNameLst>
                                          <p:attrName>style.visibility</p:attrName>
                                        </p:attrNameLst>
                                      </p:cBhvr>
                                      <p:to>
                                        <p:strVal val="visible"/>
                                      </p:to>
                                    </p:set>
                                    <p:animEffect transition="in" filter="fade">
                                      <p:cBhvr>
                                        <p:cTn id="47" dur="500"/>
                                        <p:tgtEl>
                                          <p:spTgt spid="9">
                                            <p:txEl>
                                              <p:pRg st="4" end="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9">
                                            <p:txEl>
                                              <p:pRg st="5" end="5"/>
                                            </p:txEl>
                                          </p:spTgt>
                                        </p:tgtEl>
                                        <p:attrNameLst>
                                          <p:attrName>style.visibility</p:attrName>
                                        </p:attrNameLst>
                                      </p:cBhvr>
                                      <p:to>
                                        <p:strVal val="visible"/>
                                      </p:to>
                                    </p:set>
                                    <p:animEffect transition="in" filter="fade">
                                      <p:cBhvr>
                                        <p:cTn id="50" dur="500"/>
                                        <p:tgtEl>
                                          <p:spTgt spid="9">
                                            <p:txEl>
                                              <p:pRg st="5" end="5"/>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9">
                                            <p:txEl>
                                              <p:pRg st="6" end="6"/>
                                            </p:txEl>
                                          </p:spTgt>
                                        </p:tgtEl>
                                        <p:attrNameLst>
                                          <p:attrName>style.visibility</p:attrName>
                                        </p:attrNameLst>
                                      </p:cBhvr>
                                      <p:to>
                                        <p:strVal val="visible"/>
                                      </p:to>
                                    </p:set>
                                    <p:animEffect transition="in" filter="fade">
                                      <p:cBhvr>
                                        <p:cTn id="53" dur="500"/>
                                        <p:tgtEl>
                                          <p:spTgt spid="9">
                                            <p:txEl>
                                              <p:pRg st="6" end="6"/>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9">
                                            <p:txEl>
                                              <p:pRg st="7" end="7"/>
                                            </p:txEl>
                                          </p:spTgt>
                                        </p:tgtEl>
                                        <p:attrNameLst>
                                          <p:attrName>style.visibility</p:attrName>
                                        </p:attrNameLst>
                                      </p:cBhvr>
                                      <p:to>
                                        <p:strVal val="visible"/>
                                      </p:to>
                                    </p:set>
                                    <p:animEffect transition="in" filter="fade">
                                      <p:cBhvr>
                                        <p:cTn id="56"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Fragmentation</a:t>
            </a:r>
            <a:endParaRPr lang="en-US" dirty="0"/>
          </a:p>
        </p:txBody>
      </p:sp>
      <p:sp>
        <p:nvSpPr>
          <p:cNvPr id="3" name="Content Placeholder 2">
            <a:extLst>
              <a:ext uri="{FF2B5EF4-FFF2-40B4-BE49-F238E27FC236}">
                <a16:creationId xmlns:a16="http://schemas.microsoft.com/office/drawing/2014/main" id="{8CBB250C-A48E-B381-CE70-34A4DA7B924A}"/>
              </a:ext>
            </a:extLst>
          </p:cNvPr>
          <p:cNvSpPr>
            <a:spLocks noGrp="1"/>
          </p:cNvSpPr>
          <p:nvPr>
            <p:ph idx="1"/>
          </p:nvPr>
        </p:nvSpPr>
        <p:spPr>
          <a:xfrm>
            <a:off x="131180" y="863444"/>
            <a:ext cx="12060820" cy="5590565"/>
          </a:xfrm>
        </p:spPr>
        <p:txBody>
          <a:bodyPr/>
          <a:lstStyle/>
          <a:p>
            <a:r>
              <a:rPr lang="en-US" dirty="0"/>
              <a:t>The user of a computer continuously loads and unloads the processes from the main memory. Processes are stored in blocks of the main memory. </a:t>
            </a:r>
          </a:p>
          <a:p>
            <a:r>
              <a:rPr lang="en-US" dirty="0"/>
              <a:t>When it happens that there are some free memory blocks but still not enough to load the process, then this condition is called </a:t>
            </a:r>
            <a:r>
              <a:rPr lang="en-US" b="1" dirty="0">
                <a:solidFill>
                  <a:schemeClr val="accent6"/>
                </a:solidFill>
              </a:rPr>
              <a:t>fragmentation</a:t>
            </a:r>
            <a:r>
              <a:rPr lang="en-US" dirty="0"/>
              <a:t>.</a:t>
            </a:r>
          </a:p>
          <a:p>
            <a:r>
              <a:rPr lang="en-US" dirty="0"/>
              <a:t>Fragmentation is a condition that occurs when we dynamically allocate the RAM (Read More about RAM) to the processes, then many free memory blocks are available but they are not enough to load the process on RAM.</a:t>
            </a:r>
          </a:p>
          <a:p>
            <a:r>
              <a:rPr lang="en-US" dirty="0"/>
              <a:t>There are two types of fragmentation;</a:t>
            </a:r>
          </a:p>
          <a:p>
            <a:pPr marL="914400" lvl="1" indent="-457200">
              <a:buFont typeface="+mj-lt"/>
              <a:buAutoNum type="arabicPeriod"/>
            </a:pPr>
            <a:r>
              <a:rPr lang="en-US" dirty="0"/>
              <a:t>Internal fragmentation</a:t>
            </a:r>
          </a:p>
          <a:p>
            <a:pPr marL="914400" lvl="1" indent="-457200">
              <a:buFont typeface="+mj-lt"/>
              <a:buAutoNum type="arabicPeriod"/>
            </a:pPr>
            <a:r>
              <a:rPr lang="en-US" dirty="0"/>
              <a:t>External fragmentation</a:t>
            </a:r>
          </a:p>
        </p:txBody>
      </p:sp>
    </p:spTree>
    <p:extLst>
      <p:ext uri="{BB962C8B-B14F-4D97-AF65-F5344CB8AC3E}">
        <p14:creationId xmlns:p14="http://schemas.microsoft.com/office/powerpoint/2010/main" val="842365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Fragmentation</a:t>
            </a:r>
            <a:endParaRPr lang="en-US" dirty="0"/>
          </a:p>
        </p:txBody>
      </p:sp>
      <p:sp>
        <p:nvSpPr>
          <p:cNvPr id="3" name="Content Placeholder 2">
            <a:extLst>
              <a:ext uri="{FF2B5EF4-FFF2-40B4-BE49-F238E27FC236}">
                <a16:creationId xmlns:a16="http://schemas.microsoft.com/office/drawing/2014/main" id="{8CBB250C-A48E-B381-CE70-34A4DA7B924A}"/>
              </a:ext>
            </a:extLst>
          </p:cNvPr>
          <p:cNvSpPr>
            <a:spLocks noGrp="1"/>
          </p:cNvSpPr>
          <p:nvPr>
            <p:ph idx="1"/>
          </p:nvPr>
        </p:nvSpPr>
        <p:spPr>
          <a:xfrm>
            <a:off x="131179" y="863444"/>
            <a:ext cx="11860951" cy="5590565"/>
          </a:xfrm>
        </p:spPr>
        <p:txBody>
          <a:bodyPr/>
          <a:lstStyle/>
          <a:p>
            <a:r>
              <a:rPr lang="en-US" b="1" dirty="0">
                <a:solidFill>
                  <a:schemeClr val="accent6"/>
                </a:solidFill>
              </a:rPr>
              <a:t>Internal fragmentation</a:t>
            </a:r>
            <a:r>
              <a:rPr lang="en-US" dirty="0"/>
              <a:t>: It is the space wasted inside of allocated memory blocks because of restrictions on the allowed sizes of allocated blocks. </a:t>
            </a:r>
          </a:p>
          <a:p>
            <a:pPr lvl="1">
              <a:buFont typeface="Wingdings" panose="05000000000000000000" pitchFamily="2" charset="2"/>
              <a:buChar char="§"/>
            </a:pPr>
            <a:r>
              <a:rPr lang="en-US" dirty="0"/>
              <a:t>Allocated memory may be slightly larger than requested memory; this size difference is memory internal to a partition, but not being used</a:t>
            </a:r>
          </a:p>
          <a:p>
            <a:pPr lvl="1">
              <a:buFont typeface="Wingdings" panose="05000000000000000000" pitchFamily="2" charset="2"/>
              <a:buChar char="§"/>
            </a:pPr>
            <a:endParaRPr lang="en-US" dirty="0"/>
          </a:p>
          <a:p>
            <a:pPr marL="0" indent="0">
              <a:buNone/>
            </a:pPr>
            <a:endParaRPr lang="en-US" dirty="0"/>
          </a:p>
        </p:txBody>
      </p:sp>
      <p:sp>
        <p:nvSpPr>
          <p:cNvPr id="5" name="Rectangle 4">
            <a:extLst>
              <a:ext uri="{FF2B5EF4-FFF2-40B4-BE49-F238E27FC236}">
                <a16:creationId xmlns:a16="http://schemas.microsoft.com/office/drawing/2014/main" id="{6F853459-22E4-826D-B8F0-2A8D956EC779}"/>
              </a:ext>
            </a:extLst>
          </p:cNvPr>
          <p:cNvSpPr/>
          <p:nvPr/>
        </p:nvSpPr>
        <p:spPr>
          <a:xfrm>
            <a:off x="4601981" y="2923082"/>
            <a:ext cx="1633927" cy="71120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Fragment</a:t>
            </a:r>
          </a:p>
        </p:txBody>
      </p:sp>
      <p:sp>
        <p:nvSpPr>
          <p:cNvPr id="6" name="Rectangle 5">
            <a:extLst>
              <a:ext uri="{FF2B5EF4-FFF2-40B4-BE49-F238E27FC236}">
                <a16:creationId xmlns:a16="http://schemas.microsoft.com/office/drawing/2014/main" id="{939B2AC6-D24E-4595-0BC3-5013C039F6BB}"/>
              </a:ext>
            </a:extLst>
          </p:cNvPr>
          <p:cNvSpPr/>
          <p:nvPr/>
        </p:nvSpPr>
        <p:spPr>
          <a:xfrm>
            <a:off x="4601980" y="3634282"/>
            <a:ext cx="1633927" cy="492177"/>
          </a:xfrm>
          <a:prstGeom prst="rect">
            <a:avLst/>
          </a:prstGeom>
          <a:solidFill>
            <a:schemeClr val="accent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5FC2CA2-1917-55FD-53CE-2BE116620803}"/>
              </a:ext>
            </a:extLst>
          </p:cNvPr>
          <p:cNvSpPr/>
          <p:nvPr/>
        </p:nvSpPr>
        <p:spPr>
          <a:xfrm>
            <a:off x="4601980" y="4122296"/>
            <a:ext cx="1633927" cy="374754"/>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Fragment</a:t>
            </a:r>
            <a:endParaRPr lang="en-US" b="1" dirty="0"/>
          </a:p>
        </p:txBody>
      </p:sp>
      <p:sp>
        <p:nvSpPr>
          <p:cNvPr id="8" name="Rectangle 7">
            <a:extLst>
              <a:ext uri="{FF2B5EF4-FFF2-40B4-BE49-F238E27FC236}">
                <a16:creationId xmlns:a16="http://schemas.microsoft.com/office/drawing/2014/main" id="{1B4F5674-BE0E-41AB-F1DB-BB1F4B4368F5}"/>
              </a:ext>
            </a:extLst>
          </p:cNvPr>
          <p:cNvSpPr/>
          <p:nvPr/>
        </p:nvSpPr>
        <p:spPr>
          <a:xfrm>
            <a:off x="4601980" y="4477894"/>
            <a:ext cx="1633927" cy="937717"/>
          </a:xfrm>
          <a:prstGeom prst="rect">
            <a:avLst/>
          </a:prstGeom>
          <a:solidFill>
            <a:schemeClr val="tx2"/>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BD08E009-A92D-040F-AAF5-B0EEC07B5292}"/>
              </a:ext>
            </a:extLst>
          </p:cNvPr>
          <p:cNvCxnSpPr/>
          <p:nvPr/>
        </p:nvCxnSpPr>
        <p:spPr>
          <a:xfrm>
            <a:off x="4257207" y="2917097"/>
            <a:ext cx="0" cy="1205199"/>
          </a:xfrm>
          <a:prstGeom prst="straightConnector1">
            <a:avLst/>
          </a:prstGeom>
          <a:ln w="28575">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BBAEC8-72FE-72C4-78D6-D0CFCB7E89FB}"/>
              </a:ext>
            </a:extLst>
          </p:cNvPr>
          <p:cNvCxnSpPr>
            <a:cxnSpLocks/>
          </p:cNvCxnSpPr>
          <p:nvPr/>
        </p:nvCxnSpPr>
        <p:spPr>
          <a:xfrm>
            <a:off x="4257207" y="4122296"/>
            <a:ext cx="0" cy="1293315"/>
          </a:xfrm>
          <a:prstGeom prst="straightConnector1">
            <a:avLst/>
          </a:prstGeom>
          <a:ln w="285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47D28ED-AF8D-F8C8-8CCC-1952B3C2D2C5}"/>
              </a:ext>
            </a:extLst>
          </p:cNvPr>
          <p:cNvCxnSpPr>
            <a:cxnSpLocks/>
          </p:cNvCxnSpPr>
          <p:nvPr/>
        </p:nvCxnSpPr>
        <p:spPr>
          <a:xfrm>
            <a:off x="6343339" y="3634282"/>
            <a:ext cx="0" cy="517994"/>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0838A0C-7D18-9606-2A07-9BB5EE1F0B0D}"/>
              </a:ext>
            </a:extLst>
          </p:cNvPr>
          <p:cNvCxnSpPr>
            <a:cxnSpLocks/>
          </p:cNvCxnSpPr>
          <p:nvPr/>
        </p:nvCxnSpPr>
        <p:spPr>
          <a:xfrm>
            <a:off x="6348337" y="4497050"/>
            <a:ext cx="0" cy="918561"/>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E450ECF-2E8E-5C10-2B15-8BF17D8887AD}"/>
              </a:ext>
            </a:extLst>
          </p:cNvPr>
          <p:cNvSpPr txBox="1"/>
          <p:nvPr/>
        </p:nvSpPr>
        <p:spPr>
          <a:xfrm>
            <a:off x="3174042" y="3196530"/>
            <a:ext cx="1029449" cy="646331"/>
          </a:xfrm>
          <a:prstGeom prst="rect">
            <a:avLst/>
          </a:prstGeom>
          <a:noFill/>
        </p:spPr>
        <p:txBody>
          <a:bodyPr wrap="none" rtlCol="0">
            <a:spAutoFit/>
          </a:bodyPr>
          <a:lstStyle/>
          <a:p>
            <a:pPr algn="ctr"/>
            <a:r>
              <a:rPr lang="en-US" dirty="0"/>
              <a:t>Assigned</a:t>
            </a:r>
          </a:p>
          <a:p>
            <a:pPr algn="ctr"/>
            <a:r>
              <a:rPr lang="en-US" dirty="0"/>
              <a:t>Space</a:t>
            </a:r>
          </a:p>
        </p:txBody>
      </p:sp>
      <p:sp>
        <p:nvSpPr>
          <p:cNvPr id="20" name="TextBox 19">
            <a:extLst>
              <a:ext uri="{FF2B5EF4-FFF2-40B4-BE49-F238E27FC236}">
                <a16:creationId xmlns:a16="http://schemas.microsoft.com/office/drawing/2014/main" id="{8A55C8A6-0F08-E2CD-2A49-EB895365E236}"/>
              </a:ext>
            </a:extLst>
          </p:cNvPr>
          <p:cNvSpPr txBox="1"/>
          <p:nvPr/>
        </p:nvSpPr>
        <p:spPr>
          <a:xfrm>
            <a:off x="3092846" y="4506539"/>
            <a:ext cx="1029449" cy="646331"/>
          </a:xfrm>
          <a:prstGeom prst="rect">
            <a:avLst/>
          </a:prstGeom>
          <a:noFill/>
        </p:spPr>
        <p:txBody>
          <a:bodyPr wrap="none" rtlCol="0">
            <a:spAutoFit/>
          </a:bodyPr>
          <a:lstStyle/>
          <a:p>
            <a:pPr algn="ctr"/>
            <a:r>
              <a:rPr lang="en-US" dirty="0"/>
              <a:t>Assigned</a:t>
            </a:r>
          </a:p>
          <a:p>
            <a:pPr algn="ctr"/>
            <a:r>
              <a:rPr lang="en-US" dirty="0"/>
              <a:t>Space</a:t>
            </a:r>
          </a:p>
        </p:txBody>
      </p:sp>
      <p:sp>
        <p:nvSpPr>
          <p:cNvPr id="21" name="TextBox 20">
            <a:extLst>
              <a:ext uri="{FF2B5EF4-FFF2-40B4-BE49-F238E27FC236}">
                <a16:creationId xmlns:a16="http://schemas.microsoft.com/office/drawing/2014/main" id="{BD8DD607-1C6A-0568-81E7-3C503EB5CAB3}"/>
              </a:ext>
            </a:extLst>
          </p:cNvPr>
          <p:cNvSpPr txBox="1"/>
          <p:nvPr/>
        </p:nvSpPr>
        <p:spPr>
          <a:xfrm>
            <a:off x="6486005" y="3570113"/>
            <a:ext cx="744114" cy="646331"/>
          </a:xfrm>
          <a:prstGeom prst="rect">
            <a:avLst/>
          </a:prstGeom>
          <a:noFill/>
        </p:spPr>
        <p:txBody>
          <a:bodyPr wrap="none" rtlCol="0">
            <a:spAutoFit/>
          </a:bodyPr>
          <a:lstStyle/>
          <a:p>
            <a:pPr algn="ctr"/>
            <a:r>
              <a:rPr lang="en-US" dirty="0"/>
              <a:t>Used</a:t>
            </a:r>
          </a:p>
          <a:p>
            <a:pPr algn="ctr"/>
            <a:r>
              <a:rPr lang="en-US" dirty="0"/>
              <a:t>Space</a:t>
            </a:r>
          </a:p>
        </p:txBody>
      </p:sp>
      <p:sp>
        <p:nvSpPr>
          <p:cNvPr id="22" name="TextBox 21">
            <a:extLst>
              <a:ext uri="{FF2B5EF4-FFF2-40B4-BE49-F238E27FC236}">
                <a16:creationId xmlns:a16="http://schemas.microsoft.com/office/drawing/2014/main" id="{3BCF8EA4-6010-9028-F9A6-724E3DD820BB}"/>
              </a:ext>
            </a:extLst>
          </p:cNvPr>
          <p:cNvSpPr txBox="1"/>
          <p:nvPr/>
        </p:nvSpPr>
        <p:spPr>
          <a:xfrm>
            <a:off x="6486005" y="4578868"/>
            <a:ext cx="744114" cy="646331"/>
          </a:xfrm>
          <a:prstGeom prst="rect">
            <a:avLst/>
          </a:prstGeom>
          <a:noFill/>
        </p:spPr>
        <p:txBody>
          <a:bodyPr wrap="none" rtlCol="0">
            <a:spAutoFit/>
          </a:bodyPr>
          <a:lstStyle/>
          <a:p>
            <a:pPr algn="ctr"/>
            <a:r>
              <a:rPr lang="en-US" dirty="0"/>
              <a:t>Used</a:t>
            </a:r>
          </a:p>
          <a:p>
            <a:pPr algn="ctr"/>
            <a:r>
              <a:rPr lang="en-US" dirty="0"/>
              <a:t>Space</a:t>
            </a:r>
          </a:p>
        </p:txBody>
      </p:sp>
      <p:sp>
        <p:nvSpPr>
          <p:cNvPr id="23" name="Rectangle 22">
            <a:extLst>
              <a:ext uri="{FF2B5EF4-FFF2-40B4-BE49-F238E27FC236}">
                <a16:creationId xmlns:a16="http://schemas.microsoft.com/office/drawing/2014/main" id="{5C6BEAA0-2F6C-112F-545F-B635D89CAEA6}"/>
              </a:ext>
            </a:extLst>
          </p:cNvPr>
          <p:cNvSpPr/>
          <p:nvPr/>
        </p:nvSpPr>
        <p:spPr>
          <a:xfrm>
            <a:off x="4596263" y="2917097"/>
            <a:ext cx="1633927" cy="1205199"/>
          </a:xfrm>
          <a:prstGeom prst="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Rectangle 23">
            <a:extLst>
              <a:ext uri="{FF2B5EF4-FFF2-40B4-BE49-F238E27FC236}">
                <a16:creationId xmlns:a16="http://schemas.microsoft.com/office/drawing/2014/main" id="{168B0CAE-0959-B512-E580-CAF1AC351B63}"/>
              </a:ext>
            </a:extLst>
          </p:cNvPr>
          <p:cNvSpPr/>
          <p:nvPr/>
        </p:nvSpPr>
        <p:spPr>
          <a:xfrm>
            <a:off x="4593013" y="4122296"/>
            <a:ext cx="1633927" cy="1272699"/>
          </a:xfrm>
          <a:prstGeom prst="rect">
            <a:avLst/>
          </a:prstGeom>
          <a:noFill/>
          <a:ln w="28575">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Right Brace 24">
            <a:extLst>
              <a:ext uri="{FF2B5EF4-FFF2-40B4-BE49-F238E27FC236}">
                <a16:creationId xmlns:a16="http://schemas.microsoft.com/office/drawing/2014/main" id="{FAD59FDF-285D-CD7B-BEE2-68C6FC3DC3B1}"/>
              </a:ext>
            </a:extLst>
          </p:cNvPr>
          <p:cNvSpPr/>
          <p:nvPr/>
        </p:nvSpPr>
        <p:spPr>
          <a:xfrm>
            <a:off x="7246161" y="2975223"/>
            <a:ext cx="107430" cy="1198198"/>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CDFC7519-B155-CACB-4B9E-F309F67AB056}"/>
              </a:ext>
            </a:extLst>
          </p:cNvPr>
          <p:cNvSpPr txBox="1"/>
          <p:nvPr/>
        </p:nvSpPr>
        <p:spPr>
          <a:xfrm>
            <a:off x="7427181" y="3474060"/>
            <a:ext cx="766557" cy="369332"/>
          </a:xfrm>
          <a:prstGeom prst="rect">
            <a:avLst/>
          </a:prstGeom>
          <a:noFill/>
        </p:spPr>
        <p:txBody>
          <a:bodyPr wrap="none" rtlCol="0">
            <a:spAutoFit/>
          </a:bodyPr>
          <a:lstStyle/>
          <a:p>
            <a:pPr algn="ctr"/>
            <a:r>
              <a:rPr lang="en-US" dirty="0"/>
              <a:t>10 MB</a:t>
            </a:r>
          </a:p>
        </p:txBody>
      </p:sp>
      <p:sp>
        <p:nvSpPr>
          <p:cNvPr id="27" name="Right Brace 26">
            <a:extLst>
              <a:ext uri="{FF2B5EF4-FFF2-40B4-BE49-F238E27FC236}">
                <a16:creationId xmlns:a16="http://schemas.microsoft.com/office/drawing/2014/main" id="{EF61F74F-55F8-D22C-BE25-06EBE05A04D1}"/>
              </a:ext>
            </a:extLst>
          </p:cNvPr>
          <p:cNvSpPr/>
          <p:nvPr/>
        </p:nvSpPr>
        <p:spPr>
          <a:xfrm>
            <a:off x="7257403" y="4226761"/>
            <a:ext cx="107430" cy="1198198"/>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DDDA2F23-4EE2-F51E-6DB0-5B5F29C4D5E4}"/>
              </a:ext>
            </a:extLst>
          </p:cNvPr>
          <p:cNvSpPr txBox="1"/>
          <p:nvPr/>
        </p:nvSpPr>
        <p:spPr>
          <a:xfrm>
            <a:off x="7433786" y="4641194"/>
            <a:ext cx="766557" cy="369332"/>
          </a:xfrm>
          <a:prstGeom prst="rect">
            <a:avLst/>
          </a:prstGeom>
          <a:noFill/>
        </p:spPr>
        <p:txBody>
          <a:bodyPr wrap="none" rtlCol="0">
            <a:spAutoFit/>
          </a:bodyPr>
          <a:lstStyle/>
          <a:p>
            <a:pPr algn="ctr"/>
            <a:r>
              <a:rPr lang="en-US" dirty="0"/>
              <a:t>10 MB</a:t>
            </a:r>
          </a:p>
        </p:txBody>
      </p:sp>
    </p:spTree>
    <p:extLst>
      <p:ext uri="{BB962C8B-B14F-4D97-AF65-F5344CB8AC3E}">
        <p14:creationId xmlns:p14="http://schemas.microsoft.com/office/powerpoint/2010/main" val="3457616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9" grpId="0"/>
      <p:bldP spid="20" grpId="0"/>
      <p:bldP spid="21" grpId="0"/>
      <p:bldP spid="22" grpId="0"/>
      <p:bldP spid="23" grpId="0" animBg="1"/>
      <p:bldP spid="24" grpId="0" animBg="1"/>
      <p:bldP spid="25" grpId="0" animBg="1"/>
      <p:bldP spid="26" grpId="0"/>
      <p:bldP spid="27" grpId="0" animBg="1"/>
      <p:bldP spid="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Fragmentation</a:t>
            </a:r>
            <a:endParaRPr lang="en-US" dirty="0"/>
          </a:p>
        </p:txBody>
      </p:sp>
      <p:sp>
        <p:nvSpPr>
          <p:cNvPr id="3" name="Content Placeholder 2">
            <a:extLst>
              <a:ext uri="{FF2B5EF4-FFF2-40B4-BE49-F238E27FC236}">
                <a16:creationId xmlns:a16="http://schemas.microsoft.com/office/drawing/2014/main" id="{8CBB250C-A48E-B381-CE70-34A4DA7B924A}"/>
              </a:ext>
            </a:extLst>
          </p:cNvPr>
          <p:cNvSpPr>
            <a:spLocks noGrp="1"/>
          </p:cNvSpPr>
          <p:nvPr>
            <p:ph idx="1"/>
          </p:nvPr>
        </p:nvSpPr>
        <p:spPr>
          <a:xfrm>
            <a:off x="131180" y="863444"/>
            <a:ext cx="12060820" cy="5590565"/>
          </a:xfrm>
        </p:spPr>
        <p:txBody>
          <a:bodyPr/>
          <a:lstStyle/>
          <a:p>
            <a:r>
              <a:rPr lang="en-US" b="1" dirty="0">
                <a:solidFill>
                  <a:schemeClr val="accent6"/>
                </a:solidFill>
              </a:rPr>
              <a:t>External Fragmentation</a:t>
            </a:r>
            <a:r>
              <a:rPr lang="en-US" dirty="0"/>
              <a:t>: It happens when a dynamic memory allocation algorithm allocates some memory and a small piece is left over that cannot be effectively used.</a:t>
            </a:r>
          </a:p>
          <a:p>
            <a:pPr lvl="1">
              <a:buFont typeface="Wingdings" panose="05000000000000000000" pitchFamily="2" charset="2"/>
              <a:buChar char="§"/>
            </a:pPr>
            <a:r>
              <a:rPr lang="en-US" dirty="0"/>
              <a:t>If too much external fragmentation occurs, the amount of usable memory is drastically reduced.</a:t>
            </a:r>
          </a:p>
          <a:p>
            <a:pPr lvl="1">
              <a:buFont typeface="Wingdings" panose="05000000000000000000" pitchFamily="2" charset="2"/>
              <a:buChar char="§"/>
            </a:pPr>
            <a:r>
              <a:rPr lang="en-US" dirty="0"/>
              <a:t>Total memory space exists to satisfy a request, but it is not contiguous.</a:t>
            </a:r>
          </a:p>
          <a:p>
            <a:pPr marL="0" indent="0">
              <a:buNone/>
            </a:pPr>
            <a:endParaRPr lang="en-US" dirty="0"/>
          </a:p>
        </p:txBody>
      </p:sp>
      <p:sp>
        <p:nvSpPr>
          <p:cNvPr id="31" name="Rectangle 30">
            <a:extLst>
              <a:ext uri="{FF2B5EF4-FFF2-40B4-BE49-F238E27FC236}">
                <a16:creationId xmlns:a16="http://schemas.microsoft.com/office/drawing/2014/main" id="{7A0EC5BC-F49E-CB7D-B25A-7DBEA5AF7495}"/>
              </a:ext>
            </a:extLst>
          </p:cNvPr>
          <p:cNvSpPr/>
          <p:nvPr/>
        </p:nvSpPr>
        <p:spPr>
          <a:xfrm>
            <a:off x="4604284" y="2782187"/>
            <a:ext cx="1633927" cy="71120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Fragment</a:t>
            </a:r>
          </a:p>
        </p:txBody>
      </p:sp>
      <p:sp>
        <p:nvSpPr>
          <p:cNvPr id="32" name="Rectangle 31">
            <a:extLst>
              <a:ext uri="{FF2B5EF4-FFF2-40B4-BE49-F238E27FC236}">
                <a16:creationId xmlns:a16="http://schemas.microsoft.com/office/drawing/2014/main" id="{F7CEEE11-51AD-246B-E182-782025E974CA}"/>
              </a:ext>
            </a:extLst>
          </p:cNvPr>
          <p:cNvSpPr/>
          <p:nvPr/>
        </p:nvSpPr>
        <p:spPr>
          <a:xfrm>
            <a:off x="4604284" y="3502854"/>
            <a:ext cx="1633927" cy="492177"/>
          </a:xfrm>
          <a:prstGeom prst="rect">
            <a:avLst/>
          </a:prstGeom>
          <a:solidFill>
            <a:schemeClr val="accent6"/>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E3DF5E5-1B0C-AB90-9A2B-07146C8357C1}"/>
              </a:ext>
            </a:extLst>
          </p:cNvPr>
          <p:cNvSpPr/>
          <p:nvPr/>
        </p:nvSpPr>
        <p:spPr>
          <a:xfrm>
            <a:off x="4601613" y="4004958"/>
            <a:ext cx="1633927" cy="26020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Fragment</a:t>
            </a:r>
            <a:endParaRPr lang="en-US" b="1" dirty="0"/>
          </a:p>
        </p:txBody>
      </p:sp>
      <p:sp>
        <p:nvSpPr>
          <p:cNvPr id="34" name="Rectangle 33">
            <a:extLst>
              <a:ext uri="{FF2B5EF4-FFF2-40B4-BE49-F238E27FC236}">
                <a16:creationId xmlns:a16="http://schemas.microsoft.com/office/drawing/2014/main" id="{B447A822-0ADE-4DC3-4183-A03437DD1C26}"/>
              </a:ext>
            </a:extLst>
          </p:cNvPr>
          <p:cNvSpPr/>
          <p:nvPr/>
        </p:nvSpPr>
        <p:spPr>
          <a:xfrm>
            <a:off x="4600579" y="4247593"/>
            <a:ext cx="1633927" cy="511571"/>
          </a:xfrm>
          <a:prstGeom prst="rect">
            <a:avLst/>
          </a:prstGeom>
          <a:solidFill>
            <a:schemeClr val="tx2"/>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3A0BF209-0E3D-08DA-0CF2-DFCD6C7D4D4D}"/>
              </a:ext>
            </a:extLst>
          </p:cNvPr>
          <p:cNvCxnSpPr/>
          <p:nvPr/>
        </p:nvCxnSpPr>
        <p:spPr>
          <a:xfrm>
            <a:off x="4257207" y="2782187"/>
            <a:ext cx="0" cy="1205199"/>
          </a:xfrm>
          <a:prstGeom prst="straightConnector1">
            <a:avLst/>
          </a:prstGeom>
          <a:ln w="28575">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6138FAD-255B-E643-FE62-0326E2281BE9}"/>
              </a:ext>
            </a:extLst>
          </p:cNvPr>
          <p:cNvCxnSpPr>
            <a:cxnSpLocks/>
          </p:cNvCxnSpPr>
          <p:nvPr/>
        </p:nvCxnSpPr>
        <p:spPr>
          <a:xfrm>
            <a:off x="4257207" y="3987386"/>
            <a:ext cx="0" cy="779737"/>
          </a:xfrm>
          <a:prstGeom prst="straightConnector1">
            <a:avLst/>
          </a:prstGeom>
          <a:ln w="285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0808579-4698-3ADB-4859-53BA6599CF9C}"/>
              </a:ext>
            </a:extLst>
          </p:cNvPr>
          <p:cNvCxnSpPr>
            <a:cxnSpLocks/>
          </p:cNvCxnSpPr>
          <p:nvPr/>
        </p:nvCxnSpPr>
        <p:spPr>
          <a:xfrm>
            <a:off x="6343339" y="3499372"/>
            <a:ext cx="0" cy="517994"/>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7DDA6D6-E544-E8A6-B1C0-7725160396D5}"/>
              </a:ext>
            </a:extLst>
          </p:cNvPr>
          <p:cNvCxnSpPr>
            <a:cxnSpLocks/>
          </p:cNvCxnSpPr>
          <p:nvPr/>
        </p:nvCxnSpPr>
        <p:spPr>
          <a:xfrm flipH="1">
            <a:off x="6343339" y="4235140"/>
            <a:ext cx="4998" cy="531983"/>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CD0A11C-8DF7-1DAF-9A19-F2443BDAE0DC}"/>
              </a:ext>
            </a:extLst>
          </p:cNvPr>
          <p:cNvSpPr txBox="1"/>
          <p:nvPr/>
        </p:nvSpPr>
        <p:spPr>
          <a:xfrm>
            <a:off x="3174042" y="3061620"/>
            <a:ext cx="1029449" cy="646331"/>
          </a:xfrm>
          <a:prstGeom prst="rect">
            <a:avLst/>
          </a:prstGeom>
          <a:noFill/>
        </p:spPr>
        <p:txBody>
          <a:bodyPr wrap="none" rtlCol="0">
            <a:spAutoFit/>
          </a:bodyPr>
          <a:lstStyle/>
          <a:p>
            <a:pPr algn="ctr"/>
            <a:r>
              <a:rPr lang="en-US" dirty="0"/>
              <a:t>Assigned</a:t>
            </a:r>
          </a:p>
          <a:p>
            <a:pPr algn="ctr"/>
            <a:r>
              <a:rPr lang="en-US" dirty="0"/>
              <a:t>Space</a:t>
            </a:r>
          </a:p>
        </p:txBody>
      </p:sp>
      <p:sp>
        <p:nvSpPr>
          <p:cNvPr id="40" name="TextBox 39">
            <a:extLst>
              <a:ext uri="{FF2B5EF4-FFF2-40B4-BE49-F238E27FC236}">
                <a16:creationId xmlns:a16="http://schemas.microsoft.com/office/drawing/2014/main" id="{1C9DD90C-66BD-56D5-F29F-5E200A4510DE}"/>
              </a:ext>
            </a:extLst>
          </p:cNvPr>
          <p:cNvSpPr txBox="1"/>
          <p:nvPr/>
        </p:nvSpPr>
        <p:spPr>
          <a:xfrm>
            <a:off x="3092846" y="4371629"/>
            <a:ext cx="1029449" cy="646331"/>
          </a:xfrm>
          <a:prstGeom prst="rect">
            <a:avLst/>
          </a:prstGeom>
          <a:noFill/>
        </p:spPr>
        <p:txBody>
          <a:bodyPr wrap="none" rtlCol="0">
            <a:spAutoFit/>
          </a:bodyPr>
          <a:lstStyle/>
          <a:p>
            <a:pPr algn="ctr"/>
            <a:r>
              <a:rPr lang="en-US" dirty="0"/>
              <a:t>Assigned</a:t>
            </a:r>
          </a:p>
          <a:p>
            <a:pPr algn="ctr"/>
            <a:r>
              <a:rPr lang="en-US" dirty="0"/>
              <a:t>Space</a:t>
            </a:r>
          </a:p>
        </p:txBody>
      </p:sp>
      <p:sp>
        <p:nvSpPr>
          <p:cNvPr id="41" name="TextBox 40">
            <a:extLst>
              <a:ext uri="{FF2B5EF4-FFF2-40B4-BE49-F238E27FC236}">
                <a16:creationId xmlns:a16="http://schemas.microsoft.com/office/drawing/2014/main" id="{CF48ED3F-975A-31CA-A028-AB94FB85F4FA}"/>
              </a:ext>
            </a:extLst>
          </p:cNvPr>
          <p:cNvSpPr txBox="1"/>
          <p:nvPr/>
        </p:nvSpPr>
        <p:spPr>
          <a:xfrm>
            <a:off x="6486005" y="3435203"/>
            <a:ext cx="744114" cy="646331"/>
          </a:xfrm>
          <a:prstGeom prst="rect">
            <a:avLst/>
          </a:prstGeom>
          <a:noFill/>
        </p:spPr>
        <p:txBody>
          <a:bodyPr wrap="none" rtlCol="0">
            <a:spAutoFit/>
          </a:bodyPr>
          <a:lstStyle/>
          <a:p>
            <a:pPr algn="ctr"/>
            <a:r>
              <a:rPr lang="en-US" dirty="0"/>
              <a:t>Used</a:t>
            </a:r>
          </a:p>
          <a:p>
            <a:pPr algn="ctr"/>
            <a:r>
              <a:rPr lang="en-US" dirty="0"/>
              <a:t>Space</a:t>
            </a:r>
          </a:p>
        </p:txBody>
      </p:sp>
      <p:sp>
        <p:nvSpPr>
          <p:cNvPr id="42" name="TextBox 41">
            <a:extLst>
              <a:ext uri="{FF2B5EF4-FFF2-40B4-BE49-F238E27FC236}">
                <a16:creationId xmlns:a16="http://schemas.microsoft.com/office/drawing/2014/main" id="{116D616E-63A0-FCEC-E007-4E9F34D4FEFA}"/>
              </a:ext>
            </a:extLst>
          </p:cNvPr>
          <p:cNvSpPr txBox="1"/>
          <p:nvPr/>
        </p:nvSpPr>
        <p:spPr>
          <a:xfrm>
            <a:off x="6486005" y="4443958"/>
            <a:ext cx="744114" cy="646331"/>
          </a:xfrm>
          <a:prstGeom prst="rect">
            <a:avLst/>
          </a:prstGeom>
          <a:noFill/>
        </p:spPr>
        <p:txBody>
          <a:bodyPr wrap="none" rtlCol="0">
            <a:spAutoFit/>
          </a:bodyPr>
          <a:lstStyle/>
          <a:p>
            <a:pPr algn="ctr"/>
            <a:r>
              <a:rPr lang="en-US" dirty="0"/>
              <a:t>Used</a:t>
            </a:r>
          </a:p>
          <a:p>
            <a:pPr algn="ctr"/>
            <a:r>
              <a:rPr lang="en-US" dirty="0"/>
              <a:t>Space</a:t>
            </a:r>
          </a:p>
        </p:txBody>
      </p:sp>
      <p:sp>
        <p:nvSpPr>
          <p:cNvPr id="43" name="Rectangle 42">
            <a:extLst>
              <a:ext uri="{FF2B5EF4-FFF2-40B4-BE49-F238E27FC236}">
                <a16:creationId xmlns:a16="http://schemas.microsoft.com/office/drawing/2014/main" id="{B5108B80-1AF0-E6EE-D41B-F539703AA84E}"/>
              </a:ext>
            </a:extLst>
          </p:cNvPr>
          <p:cNvSpPr/>
          <p:nvPr/>
        </p:nvSpPr>
        <p:spPr>
          <a:xfrm>
            <a:off x="4596263" y="2782187"/>
            <a:ext cx="1633927" cy="1205199"/>
          </a:xfrm>
          <a:prstGeom prst="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Rectangle 43">
            <a:extLst>
              <a:ext uri="{FF2B5EF4-FFF2-40B4-BE49-F238E27FC236}">
                <a16:creationId xmlns:a16="http://schemas.microsoft.com/office/drawing/2014/main" id="{54E566FC-88FA-4FC1-F433-EE4C937D9467}"/>
              </a:ext>
            </a:extLst>
          </p:cNvPr>
          <p:cNvSpPr/>
          <p:nvPr/>
        </p:nvSpPr>
        <p:spPr>
          <a:xfrm>
            <a:off x="4600580" y="4002676"/>
            <a:ext cx="1633927" cy="771778"/>
          </a:xfrm>
          <a:prstGeom prst="rect">
            <a:avLst/>
          </a:prstGeom>
          <a:noFill/>
          <a:ln w="28575">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5" name="Right Brace 44">
            <a:extLst>
              <a:ext uri="{FF2B5EF4-FFF2-40B4-BE49-F238E27FC236}">
                <a16:creationId xmlns:a16="http://schemas.microsoft.com/office/drawing/2014/main" id="{E0032D0A-2891-1AE4-5F62-3E6E99D40BE5}"/>
              </a:ext>
            </a:extLst>
          </p:cNvPr>
          <p:cNvSpPr/>
          <p:nvPr/>
        </p:nvSpPr>
        <p:spPr>
          <a:xfrm>
            <a:off x="7246161" y="2840313"/>
            <a:ext cx="107430" cy="1198198"/>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a:extLst>
              <a:ext uri="{FF2B5EF4-FFF2-40B4-BE49-F238E27FC236}">
                <a16:creationId xmlns:a16="http://schemas.microsoft.com/office/drawing/2014/main" id="{4AD25854-3B09-E15C-569E-91DF8B026484}"/>
              </a:ext>
            </a:extLst>
          </p:cNvPr>
          <p:cNvSpPr txBox="1"/>
          <p:nvPr/>
        </p:nvSpPr>
        <p:spPr>
          <a:xfrm>
            <a:off x="7427181" y="3339150"/>
            <a:ext cx="766557" cy="369332"/>
          </a:xfrm>
          <a:prstGeom prst="rect">
            <a:avLst/>
          </a:prstGeom>
          <a:noFill/>
        </p:spPr>
        <p:txBody>
          <a:bodyPr wrap="none" rtlCol="0">
            <a:spAutoFit/>
          </a:bodyPr>
          <a:lstStyle/>
          <a:p>
            <a:pPr algn="ctr"/>
            <a:r>
              <a:rPr lang="en-US" dirty="0"/>
              <a:t>10 MB</a:t>
            </a:r>
          </a:p>
        </p:txBody>
      </p:sp>
      <p:sp>
        <p:nvSpPr>
          <p:cNvPr id="47" name="Right Brace 46">
            <a:extLst>
              <a:ext uri="{FF2B5EF4-FFF2-40B4-BE49-F238E27FC236}">
                <a16:creationId xmlns:a16="http://schemas.microsoft.com/office/drawing/2014/main" id="{B08284A8-7BDF-B2D6-924D-49DD49C7BC8A}"/>
              </a:ext>
            </a:extLst>
          </p:cNvPr>
          <p:cNvSpPr/>
          <p:nvPr/>
        </p:nvSpPr>
        <p:spPr>
          <a:xfrm>
            <a:off x="7281055" y="4091851"/>
            <a:ext cx="83777" cy="682603"/>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a:extLst>
              <a:ext uri="{FF2B5EF4-FFF2-40B4-BE49-F238E27FC236}">
                <a16:creationId xmlns:a16="http://schemas.microsoft.com/office/drawing/2014/main" id="{EE42919C-5968-670D-80F9-6D9101167719}"/>
              </a:ext>
            </a:extLst>
          </p:cNvPr>
          <p:cNvSpPr txBox="1"/>
          <p:nvPr/>
        </p:nvSpPr>
        <p:spPr>
          <a:xfrm>
            <a:off x="7497115" y="4193013"/>
            <a:ext cx="652743" cy="369332"/>
          </a:xfrm>
          <a:prstGeom prst="rect">
            <a:avLst/>
          </a:prstGeom>
          <a:noFill/>
        </p:spPr>
        <p:txBody>
          <a:bodyPr wrap="none" rtlCol="0">
            <a:spAutoFit/>
          </a:bodyPr>
          <a:lstStyle/>
          <a:p>
            <a:pPr algn="ctr"/>
            <a:r>
              <a:rPr lang="en-US" dirty="0"/>
              <a:t>6 MB</a:t>
            </a:r>
          </a:p>
        </p:txBody>
      </p:sp>
      <p:sp>
        <p:nvSpPr>
          <p:cNvPr id="49" name="Rectangle 48">
            <a:extLst>
              <a:ext uri="{FF2B5EF4-FFF2-40B4-BE49-F238E27FC236}">
                <a16:creationId xmlns:a16="http://schemas.microsoft.com/office/drawing/2014/main" id="{50A95C76-4B07-1CD0-AF05-67DF42197E29}"/>
              </a:ext>
            </a:extLst>
          </p:cNvPr>
          <p:cNvSpPr/>
          <p:nvPr/>
        </p:nvSpPr>
        <p:spPr>
          <a:xfrm>
            <a:off x="4599546" y="4757342"/>
            <a:ext cx="1633927" cy="533444"/>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Fragment</a:t>
            </a:r>
            <a:endParaRPr lang="en-US" b="1" dirty="0"/>
          </a:p>
        </p:txBody>
      </p:sp>
      <p:sp>
        <p:nvSpPr>
          <p:cNvPr id="50" name="Rectangle 49">
            <a:extLst>
              <a:ext uri="{FF2B5EF4-FFF2-40B4-BE49-F238E27FC236}">
                <a16:creationId xmlns:a16="http://schemas.microsoft.com/office/drawing/2014/main" id="{FF73046F-BF41-1643-1A45-177FB601F707}"/>
              </a:ext>
            </a:extLst>
          </p:cNvPr>
          <p:cNvSpPr/>
          <p:nvPr/>
        </p:nvSpPr>
        <p:spPr>
          <a:xfrm>
            <a:off x="4596263" y="5290786"/>
            <a:ext cx="1633927" cy="374755"/>
          </a:xfrm>
          <a:prstGeom prst="rect">
            <a:avLst/>
          </a:prstGeom>
          <a:solidFill>
            <a:srgbClr val="FFFF00"/>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FAD5B68-B79C-13B0-F7F7-B02D7D770097}"/>
              </a:ext>
            </a:extLst>
          </p:cNvPr>
          <p:cNvSpPr/>
          <p:nvPr/>
        </p:nvSpPr>
        <p:spPr>
          <a:xfrm>
            <a:off x="4596263" y="4774454"/>
            <a:ext cx="1633927" cy="899833"/>
          </a:xfrm>
          <a:prstGeom prst="rect">
            <a:avLst/>
          </a:prstGeom>
          <a:noFill/>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2" name="Right Brace 51">
            <a:extLst>
              <a:ext uri="{FF2B5EF4-FFF2-40B4-BE49-F238E27FC236}">
                <a16:creationId xmlns:a16="http://schemas.microsoft.com/office/drawing/2014/main" id="{5DC573B8-97B7-620F-4212-31015DD2F66D}"/>
              </a:ext>
            </a:extLst>
          </p:cNvPr>
          <p:cNvSpPr/>
          <p:nvPr/>
        </p:nvSpPr>
        <p:spPr>
          <a:xfrm>
            <a:off x="7281054" y="4815288"/>
            <a:ext cx="137667" cy="877259"/>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TextBox 52">
            <a:extLst>
              <a:ext uri="{FF2B5EF4-FFF2-40B4-BE49-F238E27FC236}">
                <a16:creationId xmlns:a16="http://schemas.microsoft.com/office/drawing/2014/main" id="{05423C00-3CFA-4466-8E52-7C4AC0F87B29}"/>
              </a:ext>
            </a:extLst>
          </p:cNvPr>
          <p:cNvSpPr txBox="1"/>
          <p:nvPr/>
        </p:nvSpPr>
        <p:spPr>
          <a:xfrm>
            <a:off x="7487428" y="5045055"/>
            <a:ext cx="652743" cy="369332"/>
          </a:xfrm>
          <a:prstGeom prst="rect">
            <a:avLst/>
          </a:prstGeom>
          <a:noFill/>
        </p:spPr>
        <p:txBody>
          <a:bodyPr wrap="none" rtlCol="0">
            <a:spAutoFit/>
          </a:bodyPr>
          <a:lstStyle/>
          <a:p>
            <a:pPr algn="ctr"/>
            <a:r>
              <a:rPr lang="en-US" dirty="0"/>
              <a:t>8 MB</a:t>
            </a:r>
          </a:p>
        </p:txBody>
      </p:sp>
      <p:cxnSp>
        <p:nvCxnSpPr>
          <p:cNvPr id="54" name="Straight Arrow Connector 53">
            <a:extLst>
              <a:ext uri="{FF2B5EF4-FFF2-40B4-BE49-F238E27FC236}">
                <a16:creationId xmlns:a16="http://schemas.microsoft.com/office/drawing/2014/main" id="{09E0CF85-DA7B-00A8-E71B-4D9802EB0342}"/>
              </a:ext>
            </a:extLst>
          </p:cNvPr>
          <p:cNvCxnSpPr>
            <a:cxnSpLocks/>
          </p:cNvCxnSpPr>
          <p:nvPr/>
        </p:nvCxnSpPr>
        <p:spPr>
          <a:xfrm>
            <a:off x="4257207" y="4774454"/>
            <a:ext cx="0" cy="896936"/>
          </a:xfrm>
          <a:prstGeom prst="straightConnector1">
            <a:avLst/>
          </a:prstGeom>
          <a:ln w="28575">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D34576D0-F938-3330-0833-4F5A89A54EB4}"/>
              </a:ext>
            </a:extLst>
          </p:cNvPr>
          <p:cNvSpPr txBox="1"/>
          <p:nvPr/>
        </p:nvSpPr>
        <p:spPr>
          <a:xfrm>
            <a:off x="3092846" y="5671390"/>
            <a:ext cx="1029449" cy="646331"/>
          </a:xfrm>
          <a:prstGeom prst="rect">
            <a:avLst/>
          </a:prstGeom>
          <a:noFill/>
        </p:spPr>
        <p:txBody>
          <a:bodyPr wrap="none" rtlCol="0">
            <a:spAutoFit/>
          </a:bodyPr>
          <a:lstStyle/>
          <a:p>
            <a:pPr algn="ctr"/>
            <a:r>
              <a:rPr lang="en-US" dirty="0"/>
              <a:t>Assigned</a:t>
            </a:r>
          </a:p>
          <a:p>
            <a:pPr algn="ctr"/>
            <a:r>
              <a:rPr lang="en-US" dirty="0"/>
              <a:t>Space</a:t>
            </a:r>
          </a:p>
        </p:txBody>
      </p:sp>
      <p:cxnSp>
        <p:nvCxnSpPr>
          <p:cNvPr id="56" name="Straight Arrow Connector 55">
            <a:extLst>
              <a:ext uri="{FF2B5EF4-FFF2-40B4-BE49-F238E27FC236}">
                <a16:creationId xmlns:a16="http://schemas.microsoft.com/office/drawing/2014/main" id="{DFA89E91-CF41-5BEF-3EA4-390E0096B495}"/>
              </a:ext>
            </a:extLst>
          </p:cNvPr>
          <p:cNvCxnSpPr>
            <a:cxnSpLocks/>
          </p:cNvCxnSpPr>
          <p:nvPr/>
        </p:nvCxnSpPr>
        <p:spPr>
          <a:xfrm>
            <a:off x="6399274" y="5414387"/>
            <a:ext cx="0" cy="365804"/>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096E3286-55A4-48F2-696F-3962B5BF0F9B}"/>
              </a:ext>
            </a:extLst>
          </p:cNvPr>
          <p:cNvSpPr txBox="1"/>
          <p:nvPr/>
        </p:nvSpPr>
        <p:spPr>
          <a:xfrm>
            <a:off x="6536942" y="5496205"/>
            <a:ext cx="744114" cy="646331"/>
          </a:xfrm>
          <a:prstGeom prst="rect">
            <a:avLst/>
          </a:prstGeom>
          <a:noFill/>
        </p:spPr>
        <p:txBody>
          <a:bodyPr wrap="none" rtlCol="0">
            <a:spAutoFit/>
          </a:bodyPr>
          <a:lstStyle/>
          <a:p>
            <a:pPr algn="ctr"/>
            <a:r>
              <a:rPr lang="en-US" dirty="0"/>
              <a:t>Used</a:t>
            </a:r>
          </a:p>
          <a:p>
            <a:pPr algn="ctr"/>
            <a:r>
              <a:rPr lang="en-US" dirty="0"/>
              <a:t>Space</a:t>
            </a:r>
          </a:p>
        </p:txBody>
      </p:sp>
    </p:spTree>
    <p:extLst>
      <p:ext uri="{BB962C8B-B14F-4D97-AF65-F5344CB8AC3E}">
        <p14:creationId xmlns:p14="http://schemas.microsoft.com/office/powerpoint/2010/main" val="57052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9" grpId="0"/>
      <p:bldP spid="40" grpId="0"/>
      <p:bldP spid="41" grpId="0"/>
      <p:bldP spid="42" grpId="0"/>
      <p:bldP spid="43" grpId="0" animBg="1"/>
      <p:bldP spid="44" grpId="0" animBg="1"/>
      <p:bldP spid="45" grpId="0" animBg="1"/>
      <p:bldP spid="46" grpId="0"/>
      <p:bldP spid="47" grpId="0" animBg="1"/>
      <p:bldP spid="48" grpId="0"/>
      <p:bldP spid="49" grpId="0" animBg="1"/>
      <p:bldP spid="50" grpId="0" animBg="1"/>
      <p:bldP spid="51" grpId="0" animBg="1"/>
      <p:bldP spid="52" grpId="0" animBg="1"/>
      <p:bldP spid="53" grpId="0"/>
      <p:bldP spid="55" grpId="0"/>
      <p:bldP spid="5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Internal fragmentation Vs External fragmentation</a:t>
            </a:r>
          </a:p>
        </p:txBody>
      </p:sp>
      <p:sp>
        <p:nvSpPr>
          <p:cNvPr id="3" name="Content Placeholder 2"/>
          <p:cNvSpPr>
            <a:spLocks noGrp="1"/>
          </p:cNvSpPr>
          <p:nvPr>
            <p:ph idx="1"/>
          </p:nvPr>
        </p:nvSpPr>
        <p:spPr>
          <a:xfrm>
            <a:off x="131180" y="863444"/>
            <a:ext cx="11929641" cy="5590565"/>
          </a:xfrm>
        </p:spPr>
        <p:txBody>
          <a:bodyPr/>
          <a:lstStyle/>
          <a:p>
            <a:endParaRPr lang="en-US" dirty="0"/>
          </a:p>
        </p:txBody>
      </p:sp>
      <p:graphicFrame>
        <p:nvGraphicFramePr>
          <p:cNvPr id="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587741235"/>
              </p:ext>
            </p:extLst>
          </p:nvPr>
        </p:nvGraphicFramePr>
        <p:xfrm>
          <a:off x="226012" y="871110"/>
          <a:ext cx="11795760" cy="630000"/>
        </p:xfrm>
        <a:graphic>
          <a:graphicData uri="http://schemas.openxmlformats.org/drawingml/2006/table">
            <a:tbl>
              <a:tblPr firstRow="1" bandRow="1">
                <a:tableStyleId>{8EC20E35-A176-4012-BC5E-935CFFF8708E}</a:tableStyleId>
              </a:tblPr>
              <a:tblGrid>
                <a:gridCol w="5897880">
                  <a:extLst>
                    <a:ext uri="{9D8B030D-6E8A-4147-A177-3AD203B41FA5}">
                      <a16:colId xmlns:a16="http://schemas.microsoft.com/office/drawing/2014/main" val="20000"/>
                    </a:ext>
                  </a:extLst>
                </a:gridCol>
                <a:gridCol w="5897880">
                  <a:extLst>
                    <a:ext uri="{9D8B030D-6E8A-4147-A177-3AD203B41FA5}">
                      <a16:colId xmlns:a16="http://schemas.microsoft.com/office/drawing/2014/main" val="20001"/>
                    </a:ext>
                  </a:extLst>
                </a:gridCol>
              </a:tblGrid>
              <a:tr h="630000">
                <a:tc>
                  <a:txBody>
                    <a:bodyPr/>
                    <a:lstStyle/>
                    <a:p>
                      <a:pPr algn="l"/>
                      <a:r>
                        <a:rPr lang="en-US" sz="2400" b="1" dirty="0">
                          <a:solidFill>
                            <a:schemeClr val="accent6"/>
                          </a:solidFill>
                        </a:rPr>
                        <a:t>Internal fragmentation </a:t>
                      </a:r>
                      <a:endParaRPr lang="en-US" b="1" dirty="0">
                        <a:solidFill>
                          <a:schemeClr val="accent6"/>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b="1" dirty="0">
                          <a:solidFill>
                            <a:schemeClr val="accent6"/>
                          </a:solidFill>
                        </a:rPr>
                        <a:t>External fragmentation</a:t>
                      </a:r>
                      <a:endParaRPr lang="en-US" sz="1800" b="1" kern="1200" dirty="0">
                        <a:solidFill>
                          <a:schemeClr val="accent6"/>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858855783"/>
              </p:ext>
            </p:extLst>
          </p:nvPr>
        </p:nvGraphicFramePr>
        <p:xfrm>
          <a:off x="226012" y="1499583"/>
          <a:ext cx="11795760" cy="1188720"/>
        </p:xfrm>
        <a:graphic>
          <a:graphicData uri="http://schemas.openxmlformats.org/drawingml/2006/table">
            <a:tbl>
              <a:tblPr firstRow="1" bandRow="1">
                <a:tableStyleId>{8EC20E35-A176-4012-BC5E-935CFFF8708E}</a:tableStyleId>
              </a:tblPr>
              <a:tblGrid>
                <a:gridCol w="5897880">
                  <a:extLst>
                    <a:ext uri="{9D8B030D-6E8A-4147-A177-3AD203B41FA5}">
                      <a16:colId xmlns:a16="http://schemas.microsoft.com/office/drawing/2014/main" val="20000"/>
                    </a:ext>
                  </a:extLst>
                </a:gridCol>
                <a:gridCol w="5897880">
                  <a:extLst>
                    <a:ext uri="{9D8B030D-6E8A-4147-A177-3AD203B41FA5}">
                      <a16:colId xmlns:a16="http://schemas.microsoft.com/office/drawing/2014/main" val="20001"/>
                    </a:ext>
                  </a:extLst>
                </a:gridCol>
              </a:tblGrid>
              <a:tr h="540000">
                <a:tc>
                  <a:txBody>
                    <a:bodyPr/>
                    <a:lstStyle/>
                    <a:p>
                      <a:r>
                        <a:rPr lang="en-US" sz="2400" b="0" kern="1200" dirty="0">
                          <a:solidFill>
                            <a:schemeClr val="dk1"/>
                          </a:solidFill>
                          <a:latin typeface="+mn-lt"/>
                          <a:ea typeface="+mn-ea"/>
                          <a:cs typeface="+mn-cs"/>
                        </a:rPr>
                        <a:t>Internal Fragmentation occurs when the </a:t>
                      </a:r>
                      <a:r>
                        <a:rPr lang="en-US" sz="2400" b="0" kern="1200" dirty="0">
                          <a:solidFill>
                            <a:schemeClr val="accent6"/>
                          </a:solidFill>
                          <a:latin typeface="+mn-lt"/>
                          <a:ea typeface="+mn-ea"/>
                          <a:cs typeface="+mn-cs"/>
                        </a:rPr>
                        <a:t>fixed-size memory blocks are allocated </a:t>
                      </a:r>
                      <a:r>
                        <a:rPr lang="en-US" sz="2400" b="0" kern="1200" dirty="0">
                          <a:solidFill>
                            <a:schemeClr val="dk1"/>
                          </a:solidFill>
                          <a:latin typeface="+mn-lt"/>
                          <a:ea typeface="+mn-ea"/>
                          <a:cs typeface="+mn-cs"/>
                        </a:rPr>
                        <a:t>to the processes.</a:t>
                      </a:r>
                      <a:endParaRPr lang="en-US" sz="2400" b="0" kern="1200" dirty="0">
                        <a:solidFill>
                          <a:schemeClr val="accent6"/>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a:solidFill>
                            <a:schemeClr val="dk1"/>
                          </a:solidFill>
                          <a:latin typeface="+mn-lt"/>
                          <a:ea typeface="+mn-ea"/>
                          <a:cs typeface="+mn-cs"/>
                        </a:rPr>
                        <a:t>External Fragmentation occurs when the memory blocks of </a:t>
                      </a:r>
                      <a:r>
                        <a:rPr lang="en-US" sz="2400" b="0" kern="1200" dirty="0">
                          <a:solidFill>
                            <a:schemeClr val="accent6"/>
                          </a:solidFill>
                          <a:latin typeface="+mn-lt"/>
                          <a:ea typeface="+mn-ea"/>
                          <a:cs typeface="+mn-cs"/>
                        </a:rPr>
                        <a:t>variable-size are allocated </a:t>
                      </a:r>
                      <a:r>
                        <a:rPr lang="en-US" sz="2400" b="0" kern="1200" dirty="0">
                          <a:solidFill>
                            <a:schemeClr val="dk1"/>
                          </a:solidFill>
                          <a:latin typeface="+mn-lt"/>
                          <a:ea typeface="+mn-ea"/>
                          <a:cs typeface="+mn-cs"/>
                        </a:rPr>
                        <a:t>to the processes dynamically.</a:t>
                      </a:r>
                      <a:endParaRPr lang="en-US" sz="2400" b="0" kern="1200" dirty="0">
                        <a:solidFill>
                          <a:schemeClr val="accent6"/>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609502004"/>
              </p:ext>
            </p:extLst>
          </p:nvPr>
        </p:nvGraphicFramePr>
        <p:xfrm>
          <a:off x="230547" y="2670314"/>
          <a:ext cx="11795760" cy="1554480"/>
        </p:xfrm>
        <a:graphic>
          <a:graphicData uri="http://schemas.openxmlformats.org/drawingml/2006/table">
            <a:tbl>
              <a:tblPr firstRow="1" bandRow="1">
                <a:tableStyleId>{8EC20E35-A176-4012-BC5E-935CFFF8708E}</a:tableStyleId>
              </a:tblPr>
              <a:tblGrid>
                <a:gridCol w="5897880">
                  <a:extLst>
                    <a:ext uri="{9D8B030D-6E8A-4147-A177-3AD203B41FA5}">
                      <a16:colId xmlns:a16="http://schemas.microsoft.com/office/drawing/2014/main" val="20000"/>
                    </a:ext>
                  </a:extLst>
                </a:gridCol>
                <a:gridCol w="5897880">
                  <a:extLst>
                    <a:ext uri="{9D8B030D-6E8A-4147-A177-3AD203B41FA5}">
                      <a16:colId xmlns:a16="http://schemas.microsoft.com/office/drawing/2014/main" val="20001"/>
                    </a:ext>
                  </a:extLst>
                </a:gridCol>
              </a:tblGrid>
              <a:tr h="540000">
                <a:tc>
                  <a:txBody>
                    <a:bodyPr/>
                    <a:lstStyle/>
                    <a:p>
                      <a:r>
                        <a:rPr lang="en-US" sz="2400" b="0" kern="1200" dirty="0">
                          <a:solidFill>
                            <a:schemeClr val="dk1"/>
                          </a:solidFill>
                          <a:latin typeface="+mn-lt"/>
                          <a:ea typeface="+mn-ea"/>
                          <a:cs typeface="+mn-cs"/>
                        </a:rPr>
                        <a:t>The difference between </a:t>
                      </a:r>
                      <a:r>
                        <a:rPr lang="en-US" sz="2400" b="0" kern="1200" dirty="0">
                          <a:solidFill>
                            <a:schemeClr val="accent6"/>
                          </a:solidFill>
                          <a:latin typeface="+mn-lt"/>
                          <a:ea typeface="+mn-ea"/>
                          <a:cs typeface="+mn-cs"/>
                        </a:rPr>
                        <a:t>allocated memory and memory </a:t>
                      </a:r>
                      <a:r>
                        <a:rPr lang="en-US" sz="2400" b="0" kern="1200" dirty="0">
                          <a:solidFill>
                            <a:schemeClr val="dk1"/>
                          </a:solidFill>
                          <a:latin typeface="+mn-lt"/>
                          <a:ea typeface="+mn-ea"/>
                          <a:cs typeface="+mn-cs"/>
                        </a:rPr>
                        <a:t>required by a process is called Internal fragmentation.</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a:solidFill>
                            <a:schemeClr val="dk1"/>
                          </a:solidFill>
                          <a:latin typeface="+mn-lt"/>
                          <a:ea typeface="+mn-ea"/>
                          <a:cs typeface="+mn-cs"/>
                        </a:rPr>
                        <a:t>Unused memory spaces </a:t>
                      </a:r>
                      <a:r>
                        <a:rPr lang="en-US" sz="2400" b="0" kern="1200" dirty="0">
                          <a:solidFill>
                            <a:schemeClr val="accent6"/>
                          </a:solidFill>
                          <a:latin typeface="+mn-lt"/>
                          <a:ea typeface="+mn-ea"/>
                          <a:cs typeface="+mn-cs"/>
                        </a:rPr>
                        <a:t>between the non-contiguous memory fragments </a:t>
                      </a:r>
                      <a:r>
                        <a:rPr lang="en-US" sz="2400" b="0" kern="1200" dirty="0">
                          <a:solidFill>
                            <a:schemeClr val="dk1"/>
                          </a:solidFill>
                          <a:latin typeface="+mn-lt"/>
                          <a:ea typeface="+mn-ea"/>
                          <a:cs typeface="+mn-cs"/>
                        </a:rPr>
                        <a:t>that are too small to serve a new process are called External fragmentation.</a:t>
                      </a:r>
                      <a:endParaRPr lang="en-GB"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8"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286259440"/>
              </p:ext>
            </p:extLst>
          </p:nvPr>
        </p:nvGraphicFramePr>
        <p:xfrm>
          <a:off x="220090" y="4229257"/>
          <a:ext cx="11795760" cy="822960"/>
        </p:xfrm>
        <a:graphic>
          <a:graphicData uri="http://schemas.openxmlformats.org/drawingml/2006/table">
            <a:tbl>
              <a:tblPr firstRow="1" bandRow="1">
                <a:tableStyleId>{8EC20E35-A176-4012-BC5E-935CFFF8708E}</a:tableStyleId>
              </a:tblPr>
              <a:tblGrid>
                <a:gridCol w="5897880">
                  <a:extLst>
                    <a:ext uri="{9D8B030D-6E8A-4147-A177-3AD203B41FA5}">
                      <a16:colId xmlns:a16="http://schemas.microsoft.com/office/drawing/2014/main" val="20000"/>
                    </a:ext>
                  </a:extLst>
                </a:gridCol>
                <a:gridCol w="5897880">
                  <a:extLst>
                    <a:ext uri="{9D8B030D-6E8A-4147-A177-3AD203B41FA5}">
                      <a16:colId xmlns:a16="http://schemas.microsoft.com/office/drawing/2014/main" val="20001"/>
                    </a:ext>
                  </a:extLst>
                </a:gridCol>
              </a:tblGrid>
              <a:tr h="540000">
                <a:tc>
                  <a:txBody>
                    <a:bodyPr/>
                    <a:lstStyle/>
                    <a:p>
                      <a:r>
                        <a:rPr lang="en-US" sz="2400" b="0" kern="1200" dirty="0">
                          <a:solidFill>
                            <a:schemeClr val="accent6"/>
                          </a:solidFill>
                          <a:latin typeface="+mn-lt"/>
                          <a:ea typeface="+mn-ea"/>
                          <a:cs typeface="+mn-cs"/>
                        </a:rPr>
                        <a:t>Best-fit block </a:t>
                      </a:r>
                      <a:r>
                        <a:rPr lang="en-US" sz="2400" b="0" kern="1200" dirty="0">
                          <a:solidFill>
                            <a:schemeClr val="tx1"/>
                          </a:solidFill>
                          <a:latin typeface="+mn-lt"/>
                          <a:ea typeface="+mn-ea"/>
                          <a:cs typeface="+mn-cs"/>
                        </a:rPr>
                        <a:t>can be used to overcome the problem of Internal fragmentation.</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a:solidFill>
                            <a:schemeClr val="accent6"/>
                          </a:solidFill>
                          <a:latin typeface="+mn-lt"/>
                          <a:ea typeface="+mn-ea"/>
                          <a:cs typeface="+mn-cs"/>
                        </a:rPr>
                        <a:t>Compaction</a:t>
                      </a:r>
                      <a:r>
                        <a:rPr lang="en-US" sz="2400" b="0" kern="1200" dirty="0">
                          <a:solidFill>
                            <a:schemeClr val="tx1"/>
                          </a:solidFill>
                          <a:latin typeface="+mn-lt"/>
                          <a:ea typeface="+mn-ea"/>
                          <a:cs typeface="+mn-cs"/>
                        </a:rPr>
                        <a:t> can be used to overcome the problem of External fragmentation.</a:t>
                      </a:r>
                      <a:endParaRPr lang="en-GB" sz="2400" b="0"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972446935"/>
              </p:ext>
            </p:extLst>
          </p:nvPr>
        </p:nvGraphicFramePr>
        <p:xfrm>
          <a:off x="235080" y="5050217"/>
          <a:ext cx="11795760" cy="822960"/>
        </p:xfrm>
        <a:graphic>
          <a:graphicData uri="http://schemas.openxmlformats.org/drawingml/2006/table">
            <a:tbl>
              <a:tblPr firstRow="1" bandRow="1">
                <a:tableStyleId>{8EC20E35-A176-4012-BC5E-935CFFF8708E}</a:tableStyleId>
              </a:tblPr>
              <a:tblGrid>
                <a:gridCol w="5897880">
                  <a:extLst>
                    <a:ext uri="{9D8B030D-6E8A-4147-A177-3AD203B41FA5}">
                      <a16:colId xmlns:a16="http://schemas.microsoft.com/office/drawing/2014/main" val="20000"/>
                    </a:ext>
                  </a:extLst>
                </a:gridCol>
                <a:gridCol w="5897880">
                  <a:extLst>
                    <a:ext uri="{9D8B030D-6E8A-4147-A177-3AD203B41FA5}">
                      <a16:colId xmlns:a16="http://schemas.microsoft.com/office/drawing/2014/main" val="20001"/>
                    </a:ext>
                  </a:extLst>
                </a:gridCol>
              </a:tblGrid>
              <a:tr h="540000">
                <a:tc>
                  <a:txBody>
                    <a:bodyPr/>
                    <a:lstStyle/>
                    <a:p>
                      <a:r>
                        <a:rPr lang="en-US" sz="2400" b="0" kern="1200" dirty="0">
                          <a:solidFill>
                            <a:schemeClr val="tx1"/>
                          </a:solidFill>
                          <a:latin typeface="+mn-lt"/>
                          <a:ea typeface="+mn-ea"/>
                          <a:cs typeface="+mn-cs"/>
                        </a:rPr>
                        <a:t>When </a:t>
                      </a:r>
                      <a:r>
                        <a:rPr lang="en-US" sz="2400" b="0" kern="1200" dirty="0">
                          <a:solidFill>
                            <a:schemeClr val="accent6"/>
                          </a:solidFill>
                          <a:latin typeface="+mn-lt"/>
                          <a:ea typeface="+mn-ea"/>
                          <a:cs typeface="+mn-cs"/>
                        </a:rPr>
                        <a:t>paging</a:t>
                      </a:r>
                      <a:r>
                        <a:rPr lang="en-US" sz="2400" b="0" kern="1200" dirty="0">
                          <a:solidFill>
                            <a:schemeClr val="tx1"/>
                          </a:solidFill>
                          <a:latin typeface="+mn-lt"/>
                          <a:ea typeface="+mn-ea"/>
                          <a:cs typeface="+mn-cs"/>
                        </a:rPr>
                        <a:t> is used, internal fragmentation happens.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a:solidFill>
                            <a:schemeClr val="tx1"/>
                          </a:solidFill>
                          <a:latin typeface="+mn-lt"/>
                          <a:ea typeface="+mn-ea"/>
                          <a:cs typeface="+mn-cs"/>
                        </a:rPr>
                        <a:t>When </a:t>
                      </a:r>
                      <a:r>
                        <a:rPr lang="en-US" sz="2400" b="0" kern="1200" dirty="0">
                          <a:solidFill>
                            <a:schemeClr val="accent6"/>
                          </a:solidFill>
                          <a:latin typeface="+mn-lt"/>
                          <a:ea typeface="+mn-ea"/>
                          <a:cs typeface="+mn-cs"/>
                        </a:rPr>
                        <a:t>segmentation</a:t>
                      </a:r>
                      <a:r>
                        <a:rPr lang="en-US" sz="2400" b="0" kern="1200" dirty="0">
                          <a:solidFill>
                            <a:schemeClr val="tx1"/>
                          </a:solidFill>
                          <a:latin typeface="+mn-lt"/>
                          <a:ea typeface="+mn-ea"/>
                          <a:cs typeface="+mn-cs"/>
                        </a:rPr>
                        <a:t> is used, external fragmentation takes place.</a:t>
                      </a:r>
                      <a:endParaRPr lang="en-GB" sz="2400" b="0"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1367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Logical and Physical address map</a:t>
            </a:r>
          </a:p>
        </p:txBody>
      </p:sp>
      <p:sp>
        <p:nvSpPr>
          <p:cNvPr id="5" name="Text Placeholder 4"/>
          <p:cNvSpPr>
            <a:spLocks noGrp="1"/>
          </p:cNvSpPr>
          <p:nvPr>
            <p:ph type="body" idx="1"/>
          </p:nvPr>
        </p:nvSpPr>
        <p:spPr/>
        <p:txBody>
          <a:bodyPr/>
          <a:lstStyle/>
          <a:p>
            <a:r>
              <a:rPr lang="en-US" dirty="0"/>
              <a:t>Section - 4</a:t>
            </a:r>
          </a:p>
          <a:p>
            <a:endParaRPr lang="en-US" dirty="0"/>
          </a:p>
        </p:txBody>
      </p:sp>
    </p:spTree>
    <p:extLst>
      <p:ext uri="{BB962C8B-B14F-4D97-AF65-F5344CB8AC3E}">
        <p14:creationId xmlns:p14="http://schemas.microsoft.com/office/powerpoint/2010/main" val="2321732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Address vs Physical Address</a:t>
            </a:r>
          </a:p>
        </p:txBody>
      </p:sp>
      <p:sp>
        <p:nvSpPr>
          <p:cNvPr id="5" name="Content Placeholder 4">
            <a:extLst>
              <a:ext uri="{FF2B5EF4-FFF2-40B4-BE49-F238E27FC236}">
                <a16:creationId xmlns:a16="http://schemas.microsoft.com/office/drawing/2014/main" id="{E0050E67-3531-C012-3592-F29111F180E5}"/>
              </a:ext>
            </a:extLst>
          </p:cNvPr>
          <p:cNvSpPr>
            <a:spLocks noGrp="1"/>
          </p:cNvSpPr>
          <p:nvPr>
            <p:ph idx="1"/>
          </p:nvPr>
        </p:nvSpPr>
        <p:spPr/>
        <p:txBody>
          <a:bodyPr/>
          <a:lstStyle/>
          <a:p>
            <a:endParaRPr lang="en-US" dirty="0"/>
          </a:p>
        </p:txBody>
      </p:sp>
      <p:sp>
        <p:nvSpPr>
          <p:cNvPr id="3" name="Rectangle 2">
            <a:extLst>
              <a:ext uri="{FF2B5EF4-FFF2-40B4-BE49-F238E27FC236}">
                <a16:creationId xmlns:a16="http://schemas.microsoft.com/office/drawing/2014/main" id="{B3E274C2-42C2-B3BE-F964-81D65F86B672}"/>
              </a:ext>
            </a:extLst>
          </p:cNvPr>
          <p:cNvSpPr/>
          <p:nvPr/>
        </p:nvSpPr>
        <p:spPr>
          <a:xfrm>
            <a:off x="871053" y="2604326"/>
            <a:ext cx="1139253" cy="172386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solidFill>
              </a:rPr>
              <a:t>CPU</a:t>
            </a:r>
          </a:p>
        </p:txBody>
      </p:sp>
      <p:sp>
        <p:nvSpPr>
          <p:cNvPr id="4" name="Rectangle 3">
            <a:extLst>
              <a:ext uri="{FF2B5EF4-FFF2-40B4-BE49-F238E27FC236}">
                <a16:creationId xmlns:a16="http://schemas.microsoft.com/office/drawing/2014/main" id="{F683D0D5-8D47-4A23-9314-7FBBBB84B66F}"/>
              </a:ext>
            </a:extLst>
          </p:cNvPr>
          <p:cNvSpPr/>
          <p:nvPr/>
        </p:nvSpPr>
        <p:spPr>
          <a:xfrm>
            <a:off x="4555463" y="2114646"/>
            <a:ext cx="1776776" cy="2703227"/>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solidFill>
              </a:rPr>
              <a:t>Memory Management Unit</a:t>
            </a:r>
          </a:p>
          <a:p>
            <a:pPr algn="ctr"/>
            <a:r>
              <a:rPr lang="en-US" sz="2400" b="1" dirty="0">
                <a:solidFill>
                  <a:schemeClr val="accent6"/>
                </a:solidFill>
              </a:rPr>
              <a:t>(MMU)</a:t>
            </a:r>
          </a:p>
        </p:txBody>
      </p:sp>
      <p:sp>
        <p:nvSpPr>
          <p:cNvPr id="7" name="Rectangle 6">
            <a:extLst>
              <a:ext uri="{FF2B5EF4-FFF2-40B4-BE49-F238E27FC236}">
                <a16:creationId xmlns:a16="http://schemas.microsoft.com/office/drawing/2014/main" id="{E161DD21-3D7D-363F-DF9A-9F82635FE577}"/>
              </a:ext>
            </a:extLst>
          </p:cNvPr>
          <p:cNvSpPr/>
          <p:nvPr/>
        </p:nvSpPr>
        <p:spPr>
          <a:xfrm>
            <a:off x="8478076" y="1406360"/>
            <a:ext cx="2073640" cy="4119798"/>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solidFill>
              </a:rPr>
              <a:t>Main</a:t>
            </a:r>
          </a:p>
          <a:p>
            <a:pPr algn="ctr"/>
            <a:r>
              <a:rPr lang="en-US" sz="2400" b="1" dirty="0">
                <a:solidFill>
                  <a:schemeClr val="accent6"/>
                </a:solidFill>
              </a:rPr>
              <a:t>Memory</a:t>
            </a:r>
          </a:p>
        </p:txBody>
      </p:sp>
      <p:sp>
        <p:nvSpPr>
          <p:cNvPr id="8" name="TextBox 7">
            <a:extLst>
              <a:ext uri="{FF2B5EF4-FFF2-40B4-BE49-F238E27FC236}">
                <a16:creationId xmlns:a16="http://schemas.microsoft.com/office/drawing/2014/main" id="{099B4010-004F-959E-A46E-2666E03C70B3}"/>
              </a:ext>
            </a:extLst>
          </p:cNvPr>
          <p:cNvSpPr txBox="1"/>
          <p:nvPr/>
        </p:nvSpPr>
        <p:spPr>
          <a:xfrm>
            <a:off x="2285650" y="2991630"/>
            <a:ext cx="2022543" cy="400110"/>
          </a:xfrm>
          <a:prstGeom prst="rect">
            <a:avLst/>
          </a:prstGeom>
          <a:noFill/>
        </p:spPr>
        <p:txBody>
          <a:bodyPr wrap="square" rtlCol="0">
            <a:spAutoFit/>
          </a:bodyPr>
          <a:lstStyle/>
          <a:p>
            <a:r>
              <a:rPr lang="en-US" sz="2000" b="1" dirty="0"/>
              <a:t>Logical Address</a:t>
            </a:r>
          </a:p>
        </p:txBody>
      </p:sp>
      <p:sp>
        <p:nvSpPr>
          <p:cNvPr id="9" name="TextBox 8">
            <a:extLst>
              <a:ext uri="{FF2B5EF4-FFF2-40B4-BE49-F238E27FC236}">
                <a16:creationId xmlns:a16="http://schemas.microsoft.com/office/drawing/2014/main" id="{559452D6-A71D-9FDC-8594-7163F0D5B7DD}"/>
              </a:ext>
            </a:extLst>
          </p:cNvPr>
          <p:cNvSpPr txBox="1"/>
          <p:nvPr/>
        </p:nvSpPr>
        <p:spPr>
          <a:xfrm>
            <a:off x="6454030" y="2972520"/>
            <a:ext cx="2336769" cy="400110"/>
          </a:xfrm>
          <a:prstGeom prst="rect">
            <a:avLst/>
          </a:prstGeom>
          <a:noFill/>
        </p:spPr>
        <p:txBody>
          <a:bodyPr wrap="square" rtlCol="0">
            <a:spAutoFit/>
          </a:bodyPr>
          <a:lstStyle/>
          <a:p>
            <a:r>
              <a:rPr lang="en-US" sz="2000" b="1" dirty="0"/>
              <a:t>Physical Address</a:t>
            </a:r>
          </a:p>
        </p:txBody>
      </p:sp>
      <p:cxnSp>
        <p:nvCxnSpPr>
          <p:cNvPr id="10" name="Straight Arrow Connector 9">
            <a:extLst>
              <a:ext uri="{FF2B5EF4-FFF2-40B4-BE49-F238E27FC236}">
                <a16:creationId xmlns:a16="http://schemas.microsoft.com/office/drawing/2014/main" id="{2DA262B1-394C-A5BF-409A-1230EBA77EF1}"/>
              </a:ext>
            </a:extLst>
          </p:cNvPr>
          <p:cNvCxnSpPr>
            <a:cxnSpLocks/>
            <a:stCxn id="3" idx="3"/>
            <a:endCxn id="4" idx="1"/>
          </p:cNvCxnSpPr>
          <p:nvPr/>
        </p:nvCxnSpPr>
        <p:spPr>
          <a:xfrm flipV="1">
            <a:off x="2010306" y="3466260"/>
            <a:ext cx="2545157"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5B1243B-E3DB-32D8-69DB-A0F02933F9E0}"/>
              </a:ext>
            </a:extLst>
          </p:cNvPr>
          <p:cNvCxnSpPr>
            <a:cxnSpLocks/>
            <a:stCxn id="4" idx="3"/>
            <a:endCxn id="7" idx="1"/>
          </p:cNvCxnSpPr>
          <p:nvPr/>
        </p:nvCxnSpPr>
        <p:spPr>
          <a:xfrm flipV="1">
            <a:off x="6332239" y="3466259"/>
            <a:ext cx="2145837"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56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par>
                                <p:cTn id="14" presetID="1" presetClass="entr" presetSubtype="0" fill="hold" grpId="0" nodeType="withEffect">
                                  <p:stCondLst>
                                    <p:cond delay="50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50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 grpId="0" animBg="1"/>
      <p:bldP spid="8"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Address vs Physical Address</a:t>
            </a:r>
          </a:p>
        </p:txBody>
      </p:sp>
      <p:pic>
        <p:nvPicPr>
          <p:cNvPr id="2054" name="Picture 6" descr="Virtual vs Physical Address">
            <a:extLst>
              <a:ext uri="{FF2B5EF4-FFF2-40B4-BE49-F238E27FC236}">
                <a16:creationId xmlns:a16="http://schemas.microsoft.com/office/drawing/2014/main" id="{A619003A-9F4F-0D16-22E9-27928F4415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585" y="1799575"/>
            <a:ext cx="10093783" cy="325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951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Address vs Physical Address</a:t>
            </a:r>
          </a:p>
        </p:txBody>
      </p:sp>
      <p:graphicFrame>
        <p:nvGraphicFramePr>
          <p:cNvPr id="4" name="Content Placeholder 3">
            <a:extLst>
              <a:ext uri="{FF2B5EF4-FFF2-40B4-BE49-F238E27FC236}">
                <a16:creationId xmlns:a16="http://schemas.microsoft.com/office/drawing/2014/main" id="{28BD8275-E67D-EE99-9476-655385C6C70D}"/>
              </a:ext>
            </a:extLst>
          </p:cNvPr>
          <p:cNvGraphicFramePr>
            <a:graphicFrameLocks noGrp="1"/>
          </p:cNvGraphicFramePr>
          <p:nvPr>
            <p:ph idx="1"/>
            <p:extLst>
              <p:ext uri="{D42A27DB-BD31-4B8C-83A1-F6EECF244321}">
                <p14:modId xmlns:p14="http://schemas.microsoft.com/office/powerpoint/2010/main" val="228164756"/>
              </p:ext>
            </p:extLst>
          </p:nvPr>
        </p:nvGraphicFramePr>
        <p:xfrm>
          <a:off x="134912" y="752320"/>
          <a:ext cx="11542425" cy="5143500"/>
        </p:xfrm>
        <a:graphic>
          <a:graphicData uri="http://schemas.openxmlformats.org/drawingml/2006/table">
            <a:tbl>
              <a:tblPr>
                <a:tableStyleId>{5940675A-B579-460E-94D1-54222C63F5DA}</a:tableStyleId>
              </a:tblPr>
              <a:tblGrid>
                <a:gridCol w="2074565">
                  <a:extLst>
                    <a:ext uri="{9D8B030D-6E8A-4147-A177-3AD203B41FA5}">
                      <a16:colId xmlns:a16="http://schemas.microsoft.com/office/drawing/2014/main" val="2595804879"/>
                    </a:ext>
                  </a:extLst>
                </a:gridCol>
                <a:gridCol w="4656018">
                  <a:extLst>
                    <a:ext uri="{9D8B030D-6E8A-4147-A177-3AD203B41FA5}">
                      <a16:colId xmlns:a16="http://schemas.microsoft.com/office/drawing/2014/main" val="2745818315"/>
                    </a:ext>
                  </a:extLst>
                </a:gridCol>
                <a:gridCol w="4811842">
                  <a:extLst>
                    <a:ext uri="{9D8B030D-6E8A-4147-A177-3AD203B41FA5}">
                      <a16:colId xmlns:a16="http://schemas.microsoft.com/office/drawing/2014/main" val="2508501756"/>
                    </a:ext>
                  </a:extLst>
                </a:gridCol>
              </a:tblGrid>
              <a:tr h="0">
                <a:tc>
                  <a:txBody>
                    <a:bodyPr/>
                    <a:lstStyle/>
                    <a:p>
                      <a:pPr algn="ctr" fontAlgn="base"/>
                      <a:r>
                        <a:rPr lang="en-US" sz="2000" b="1" dirty="0">
                          <a:solidFill>
                            <a:schemeClr val="bg1"/>
                          </a:solidFill>
                          <a:effectLst/>
                        </a:rPr>
                        <a:t>Parameter</a:t>
                      </a:r>
                    </a:p>
                  </a:txBody>
                  <a:tcPr marL="38100" marR="38100" marT="95250" marB="95250" anchor="ctr">
                    <a:solidFill>
                      <a:schemeClr val="accent6"/>
                    </a:solidFill>
                  </a:tcPr>
                </a:tc>
                <a:tc>
                  <a:txBody>
                    <a:bodyPr/>
                    <a:lstStyle/>
                    <a:p>
                      <a:pPr algn="ctr" fontAlgn="base"/>
                      <a:r>
                        <a:rPr lang="en-US" sz="2000" b="1" dirty="0">
                          <a:solidFill>
                            <a:schemeClr val="bg1"/>
                          </a:solidFill>
                          <a:effectLst/>
                        </a:rPr>
                        <a:t>LOGICAL ADDRESS</a:t>
                      </a:r>
                    </a:p>
                  </a:txBody>
                  <a:tcPr marL="95250" marR="95250" marT="95250" marB="95250" anchor="ctr">
                    <a:solidFill>
                      <a:schemeClr val="accent6"/>
                    </a:solidFill>
                  </a:tcPr>
                </a:tc>
                <a:tc>
                  <a:txBody>
                    <a:bodyPr/>
                    <a:lstStyle/>
                    <a:p>
                      <a:pPr algn="ctr" fontAlgn="base"/>
                      <a:r>
                        <a:rPr lang="en-US" sz="2000" b="1" dirty="0">
                          <a:solidFill>
                            <a:schemeClr val="bg1"/>
                          </a:solidFill>
                          <a:effectLst/>
                        </a:rPr>
                        <a:t>PHYSICAL ADDRESS</a:t>
                      </a:r>
                    </a:p>
                  </a:txBody>
                  <a:tcPr marL="95250" marR="95250" marT="95250" marB="95250" anchor="ctr">
                    <a:solidFill>
                      <a:schemeClr val="accent6"/>
                    </a:solidFill>
                  </a:tcPr>
                </a:tc>
                <a:extLst>
                  <a:ext uri="{0D108BD9-81ED-4DB2-BD59-A6C34878D82A}">
                    <a16:rowId xmlns:a16="http://schemas.microsoft.com/office/drawing/2014/main" val="1229652753"/>
                  </a:ext>
                </a:extLst>
              </a:tr>
              <a:tr h="0">
                <a:tc>
                  <a:txBody>
                    <a:bodyPr/>
                    <a:lstStyle/>
                    <a:p>
                      <a:pPr algn="l" fontAlgn="ctr"/>
                      <a:r>
                        <a:rPr lang="en-US" sz="2000" b="0">
                          <a:effectLst/>
                        </a:rPr>
                        <a:t>Basic</a:t>
                      </a:r>
                    </a:p>
                  </a:txBody>
                  <a:tcPr marL="95250" marR="95250" marT="133350" marB="133350" anchor="ctr"/>
                </a:tc>
                <a:tc>
                  <a:txBody>
                    <a:bodyPr/>
                    <a:lstStyle/>
                    <a:p>
                      <a:pPr algn="just" fontAlgn="ctr"/>
                      <a:r>
                        <a:rPr lang="en-US" sz="2000" b="0" dirty="0">
                          <a:effectLst/>
                        </a:rPr>
                        <a:t>generated by </a:t>
                      </a:r>
                      <a:r>
                        <a:rPr lang="en-US" sz="2000" b="0" dirty="0">
                          <a:solidFill>
                            <a:schemeClr val="accent6"/>
                          </a:solidFill>
                          <a:effectLst/>
                        </a:rPr>
                        <a:t>CPU</a:t>
                      </a:r>
                    </a:p>
                  </a:txBody>
                  <a:tcPr marL="95250" marR="95250" marT="133350" marB="133350" anchor="ctr"/>
                </a:tc>
                <a:tc>
                  <a:txBody>
                    <a:bodyPr/>
                    <a:lstStyle/>
                    <a:p>
                      <a:pPr algn="just" fontAlgn="ctr"/>
                      <a:r>
                        <a:rPr lang="en-US" sz="2000" b="0" dirty="0">
                          <a:effectLst/>
                        </a:rPr>
                        <a:t>location in a </a:t>
                      </a:r>
                      <a:r>
                        <a:rPr lang="en-US" sz="2000" b="0" dirty="0">
                          <a:solidFill>
                            <a:schemeClr val="accent6"/>
                          </a:solidFill>
                          <a:effectLst/>
                        </a:rPr>
                        <a:t>memory unit</a:t>
                      </a:r>
                    </a:p>
                  </a:txBody>
                  <a:tcPr marL="95250" marR="95250" marT="133350" marB="133350" anchor="ctr"/>
                </a:tc>
                <a:extLst>
                  <a:ext uri="{0D108BD9-81ED-4DB2-BD59-A6C34878D82A}">
                    <a16:rowId xmlns:a16="http://schemas.microsoft.com/office/drawing/2014/main" val="2136854112"/>
                  </a:ext>
                </a:extLst>
              </a:tr>
              <a:tr h="0">
                <a:tc>
                  <a:txBody>
                    <a:bodyPr/>
                    <a:lstStyle/>
                    <a:p>
                      <a:pPr algn="l" fontAlgn="ctr"/>
                      <a:r>
                        <a:rPr lang="en-US" sz="2000" b="0" dirty="0">
                          <a:effectLst/>
                        </a:rPr>
                        <a:t>Address Space</a:t>
                      </a:r>
                    </a:p>
                  </a:txBody>
                  <a:tcPr marL="95250" marR="95250" marT="133350" marB="133350" anchor="ctr"/>
                </a:tc>
                <a:tc>
                  <a:txBody>
                    <a:bodyPr/>
                    <a:lstStyle/>
                    <a:p>
                      <a:pPr algn="just" fontAlgn="ctr"/>
                      <a:r>
                        <a:rPr lang="en-US" sz="2000" b="0" dirty="0">
                          <a:effectLst/>
                        </a:rPr>
                        <a:t>Logical Address Space is </a:t>
                      </a:r>
                      <a:r>
                        <a:rPr lang="en-US" sz="2000" b="0" dirty="0">
                          <a:solidFill>
                            <a:schemeClr val="accent6"/>
                          </a:solidFill>
                          <a:effectLst/>
                        </a:rPr>
                        <a:t>set of all logical addresses</a:t>
                      </a:r>
                      <a:r>
                        <a:rPr lang="en-US" sz="2000" b="0" dirty="0">
                          <a:effectLst/>
                        </a:rPr>
                        <a:t> generated by CPU in reference to a program.</a:t>
                      </a:r>
                    </a:p>
                  </a:txBody>
                  <a:tcPr marL="95250" marR="95250" marT="133350" marB="133350" anchor="ctr"/>
                </a:tc>
                <a:tc>
                  <a:txBody>
                    <a:bodyPr/>
                    <a:lstStyle/>
                    <a:p>
                      <a:pPr algn="just" fontAlgn="ctr"/>
                      <a:r>
                        <a:rPr lang="en-US" sz="2000" b="0" dirty="0">
                          <a:effectLst/>
                        </a:rPr>
                        <a:t>Physical Address is </a:t>
                      </a:r>
                      <a:r>
                        <a:rPr lang="en-US" sz="2000" b="0" dirty="0">
                          <a:solidFill>
                            <a:schemeClr val="accent6"/>
                          </a:solidFill>
                          <a:effectLst/>
                        </a:rPr>
                        <a:t>set of all physical addresses</a:t>
                      </a:r>
                      <a:r>
                        <a:rPr lang="en-US" sz="2000" b="0" dirty="0">
                          <a:effectLst/>
                        </a:rPr>
                        <a:t> mapped to the corresponding logical addresses.</a:t>
                      </a:r>
                    </a:p>
                  </a:txBody>
                  <a:tcPr marL="95250" marR="95250" marT="133350" marB="133350" anchor="ctr"/>
                </a:tc>
                <a:extLst>
                  <a:ext uri="{0D108BD9-81ED-4DB2-BD59-A6C34878D82A}">
                    <a16:rowId xmlns:a16="http://schemas.microsoft.com/office/drawing/2014/main" val="1925041811"/>
                  </a:ext>
                </a:extLst>
              </a:tr>
              <a:tr h="0">
                <a:tc>
                  <a:txBody>
                    <a:bodyPr/>
                    <a:lstStyle/>
                    <a:p>
                      <a:pPr algn="l" fontAlgn="ctr"/>
                      <a:r>
                        <a:rPr lang="en-US" sz="2000" b="0">
                          <a:effectLst/>
                        </a:rPr>
                        <a:t>Visibility</a:t>
                      </a:r>
                    </a:p>
                  </a:txBody>
                  <a:tcPr marL="95250" marR="95250" marT="133350" marB="133350" anchor="ctr"/>
                </a:tc>
                <a:tc>
                  <a:txBody>
                    <a:bodyPr/>
                    <a:lstStyle/>
                    <a:p>
                      <a:pPr algn="just" fontAlgn="ctr"/>
                      <a:r>
                        <a:rPr lang="en-US" sz="2000" b="0" dirty="0">
                          <a:solidFill>
                            <a:schemeClr val="accent6"/>
                          </a:solidFill>
                          <a:effectLst/>
                        </a:rPr>
                        <a:t>User can view the logical address </a:t>
                      </a:r>
                      <a:r>
                        <a:rPr lang="en-US" sz="2000" b="0" dirty="0">
                          <a:effectLst/>
                        </a:rPr>
                        <a:t>of a program.</a:t>
                      </a:r>
                    </a:p>
                  </a:txBody>
                  <a:tcPr marL="95250" marR="95250" marT="133350" marB="133350" anchor="ctr"/>
                </a:tc>
                <a:tc>
                  <a:txBody>
                    <a:bodyPr/>
                    <a:lstStyle/>
                    <a:p>
                      <a:pPr algn="just" fontAlgn="ctr"/>
                      <a:r>
                        <a:rPr lang="en-US" sz="2000" b="0" dirty="0">
                          <a:solidFill>
                            <a:schemeClr val="accent6"/>
                          </a:solidFill>
                          <a:effectLst/>
                        </a:rPr>
                        <a:t>User can never view physical address </a:t>
                      </a:r>
                      <a:r>
                        <a:rPr lang="en-US" sz="2000" b="0" dirty="0">
                          <a:effectLst/>
                        </a:rPr>
                        <a:t>of program.</a:t>
                      </a:r>
                    </a:p>
                  </a:txBody>
                  <a:tcPr marL="95250" marR="95250" marT="133350" marB="133350" anchor="ctr"/>
                </a:tc>
                <a:extLst>
                  <a:ext uri="{0D108BD9-81ED-4DB2-BD59-A6C34878D82A}">
                    <a16:rowId xmlns:a16="http://schemas.microsoft.com/office/drawing/2014/main" val="2183191358"/>
                  </a:ext>
                </a:extLst>
              </a:tr>
              <a:tr h="0">
                <a:tc>
                  <a:txBody>
                    <a:bodyPr/>
                    <a:lstStyle/>
                    <a:p>
                      <a:pPr algn="l" fontAlgn="ctr"/>
                      <a:r>
                        <a:rPr lang="en-US" sz="2000" b="0">
                          <a:effectLst/>
                        </a:rPr>
                        <a:t>Generation</a:t>
                      </a:r>
                    </a:p>
                  </a:txBody>
                  <a:tcPr marL="95250" marR="95250" marT="133350" marB="133350" anchor="ctr"/>
                </a:tc>
                <a:tc>
                  <a:txBody>
                    <a:bodyPr/>
                    <a:lstStyle/>
                    <a:p>
                      <a:pPr algn="just" fontAlgn="ctr"/>
                      <a:r>
                        <a:rPr lang="en-US" sz="2000" b="0" dirty="0">
                          <a:effectLst/>
                        </a:rPr>
                        <a:t>generated by the </a:t>
                      </a:r>
                      <a:r>
                        <a:rPr lang="en-US" sz="2000" b="0" dirty="0">
                          <a:solidFill>
                            <a:schemeClr val="accent6"/>
                          </a:solidFill>
                          <a:effectLst/>
                        </a:rPr>
                        <a:t>CPU</a:t>
                      </a:r>
                    </a:p>
                  </a:txBody>
                  <a:tcPr marL="95250" marR="95250" marT="133350" marB="133350" anchor="ctr"/>
                </a:tc>
                <a:tc>
                  <a:txBody>
                    <a:bodyPr/>
                    <a:lstStyle/>
                    <a:p>
                      <a:pPr algn="just" fontAlgn="ctr"/>
                      <a:r>
                        <a:rPr lang="en-US" sz="2000" b="0" dirty="0">
                          <a:effectLst/>
                        </a:rPr>
                        <a:t>Computed by </a:t>
                      </a:r>
                      <a:r>
                        <a:rPr lang="en-US" sz="2000" b="0" dirty="0">
                          <a:solidFill>
                            <a:schemeClr val="accent6"/>
                          </a:solidFill>
                          <a:effectLst/>
                        </a:rPr>
                        <a:t>MMU</a:t>
                      </a:r>
                    </a:p>
                  </a:txBody>
                  <a:tcPr marL="95250" marR="95250" marT="133350" marB="133350" anchor="ctr"/>
                </a:tc>
                <a:extLst>
                  <a:ext uri="{0D108BD9-81ED-4DB2-BD59-A6C34878D82A}">
                    <a16:rowId xmlns:a16="http://schemas.microsoft.com/office/drawing/2014/main" val="1546726572"/>
                  </a:ext>
                </a:extLst>
              </a:tr>
              <a:tr h="0">
                <a:tc>
                  <a:txBody>
                    <a:bodyPr/>
                    <a:lstStyle/>
                    <a:p>
                      <a:pPr algn="l" fontAlgn="ctr"/>
                      <a:r>
                        <a:rPr lang="en-US" sz="2000" b="0">
                          <a:effectLst/>
                        </a:rPr>
                        <a:t>Access</a:t>
                      </a:r>
                    </a:p>
                  </a:txBody>
                  <a:tcPr marL="95250" marR="95250" marT="133350" marB="133350" anchor="ctr"/>
                </a:tc>
                <a:tc>
                  <a:txBody>
                    <a:bodyPr/>
                    <a:lstStyle/>
                    <a:p>
                      <a:pPr algn="just" fontAlgn="ctr"/>
                      <a:r>
                        <a:rPr lang="en-US" sz="2000" b="0" dirty="0">
                          <a:effectLst/>
                        </a:rPr>
                        <a:t>The user can use the logical address to access the physical address.</a:t>
                      </a:r>
                    </a:p>
                  </a:txBody>
                  <a:tcPr marL="95250" marR="95250" marT="133350" marB="133350" anchor="ctr"/>
                </a:tc>
                <a:tc>
                  <a:txBody>
                    <a:bodyPr/>
                    <a:lstStyle/>
                    <a:p>
                      <a:pPr algn="just" fontAlgn="ctr"/>
                      <a:r>
                        <a:rPr lang="en-US" sz="2000" b="0">
                          <a:effectLst/>
                        </a:rPr>
                        <a:t>The user can indirectly access physical address but not directly.</a:t>
                      </a:r>
                    </a:p>
                  </a:txBody>
                  <a:tcPr marL="95250" marR="95250" marT="133350" marB="133350" anchor="ctr"/>
                </a:tc>
                <a:extLst>
                  <a:ext uri="{0D108BD9-81ED-4DB2-BD59-A6C34878D82A}">
                    <a16:rowId xmlns:a16="http://schemas.microsoft.com/office/drawing/2014/main" val="371190839"/>
                  </a:ext>
                </a:extLst>
              </a:tr>
              <a:tr h="0">
                <a:tc>
                  <a:txBody>
                    <a:bodyPr/>
                    <a:lstStyle/>
                    <a:p>
                      <a:pPr algn="l" fontAlgn="ctr"/>
                      <a:r>
                        <a:rPr lang="en-US" sz="2000" b="0">
                          <a:effectLst/>
                        </a:rPr>
                        <a:t>Editable</a:t>
                      </a:r>
                    </a:p>
                  </a:txBody>
                  <a:tcPr marL="95250" marR="95250" marT="133350" marB="133350" anchor="ctr"/>
                </a:tc>
                <a:tc>
                  <a:txBody>
                    <a:bodyPr/>
                    <a:lstStyle/>
                    <a:p>
                      <a:pPr algn="just" fontAlgn="ctr"/>
                      <a:r>
                        <a:rPr lang="en-US" sz="2000" b="0" dirty="0">
                          <a:effectLst/>
                        </a:rPr>
                        <a:t>Logical address </a:t>
                      </a:r>
                      <a:r>
                        <a:rPr lang="en-US" sz="2000" b="0" dirty="0">
                          <a:solidFill>
                            <a:schemeClr val="accent6"/>
                          </a:solidFill>
                          <a:effectLst/>
                        </a:rPr>
                        <a:t>can be change.</a:t>
                      </a:r>
                    </a:p>
                  </a:txBody>
                  <a:tcPr marL="95250" marR="95250" marT="133350" marB="133350" anchor="ctr"/>
                </a:tc>
                <a:tc>
                  <a:txBody>
                    <a:bodyPr/>
                    <a:lstStyle/>
                    <a:p>
                      <a:pPr algn="just" fontAlgn="ctr"/>
                      <a:r>
                        <a:rPr lang="en-US" sz="2000" b="0" dirty="0">
                          <a:effectLst/>
                        </a:rPr>
                        <a:t>Physical address </a:t>
                      </a:r>
                      <a:r>
                        <a:rPr lang="en-US" sz="2000" b="0" dirty="0">
                          <a:solidFill>
                            <a:schemeClr val="accent6"/>
                          </a:solidFill>
                          <a:effectLst/>
                        </a:rPr>
                        <a:t>will not change</a:t>
                      </a:r>
                      <a:r>
                        <a:rPr lang="en-US" sz="2000" b="0" dirty="0">
                          <a:effectLst/>
                        </a:rPr>
                        <a:t>.</a:t>
                      </a:r>
                    </a:p>
                  </a:txBody>
                  <a:tcPr marL="95250" marR="95250" marT="133350" marB="133350" anchor="ctr"/>
                </a:tc>
                <a:extLst>
                  <a:ext uri="{0D108BD9-81ED-4DB2-BD59-A6C34878D82A}">
                    <a16:rowId xmlns:a16="http://schemas.microsoft.com/office/drawing/2014/main" val="1115352461"/>
                  </a:ext>
                </a:extLst>
              </a:tr>
            </a:tbl>
          </a:graphicData>
        </a:graphic>
      </p:graphicFrame>
    </p:spTree>
    <p:extLst>
      <p:ext uri="{BB962C8B-B14F-4D97-AF65-F5344CB8AC3E}">
        <p14:creationId xmlns:p14="http://schemas.microsoft.com/office/powerpoint/2010/main" val="10624170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 and Limit register</a:t>
            </a:r>
          </a:p>
        </p:txBody>
      </p:sp>
      <p:sp>
        <p:nvSpPr>
          <p:cNvPr id="3" name="Content Placeholder 2"/>
          <p:cNvSpPr>
            <a:spLocks noGrp="1"/>
          </p:cNvSpPr>
          <p:nvPr>
            <p:ph idx="1"/>
          </p:nvPr>
        </p:nvSpPr>
        <p:spPr>
          <a:xfrm>
            <a:off x="131181" y="863444"/>
            <a:ext cx="9259562" cy="5590565"/>
          </a:xfrm>
        </p:spPr>
        <p:txBody>
          <a:bodyPr/>
          <a:lstStyle/>
          <a:p>
            <a:r>
              <a:rPr lang="en-US" dirty="0"/>
              <a:t>An </a:t>
            </a:r>
            <a:r>
              <a:rPr lang="en-US" b="1" dirty="0">
                <a:solidFill>
                  <a:schemeClr val="accent6"/>
                </a:solidFill>
              </a:rPr>
              <a:t>address space is set of addresses that a process can use to address memory</a:t>
            </a:r>
            <a:r>
              <a:rPr lang="en-US" dirty="0"/>
              <a:t>.</a:t>
            </a:r>
          </a:p>
          <a:p>
            <a:r>
              <a:rPr lang="en-US" dirty="0"/>
              <a:t>An </a:t>
            </a:r>
            <a:r>
              <a:rPr lang="en-US" b="1" dirty="0">
                <a:solidFill>
                  <a:schemeClr val="accent6"/>
                </a:solidFill>
              </a:rPr>
              <a:t>address space is a range of valid addresses in memory that are available for a program or process</a:t>
            </a:r>
            <a:r>
              <a:rPr lang="en-US" dirty="0"/>
              <a:t>.</a:t>
            </a:r>
          </a:p>
          <a:p>
            <a:r>
              <a:rPr lang="en-US" dirty="0"/>
              <a:t>Two registers: </a:t>
            </a:r>
            <a:r>
              <a:rPr lang="en-US" b="1" dirty="0">
                <a:solidFill>
                  <a:schemeClr val="accent6"/>
                </a:solidFill>
              </a:rPr>
              <a:t>Base and Limit </a:t>
            </a:r>
          </a:p>
          <a:p>
            <a:pPr lvl="1"/>
            <a:r>
              <a:rPr lang="en-US" dirty="0">
                <a:solidFill>
                  <a:schemeClr val="tx2"/>
                </a:solidFill>
              </a:rPr>
              <a:t>Base register</a:t>
            </a:r>
            <a:r>
              <a:rPr lang="en-US" dirty="0"/>
              <a:t>: </a:t>
            </a:r>
            <a:r>
              <a:rPr lang="en-US" dirty="0">
                <a:solidFill>
                  <a:schemeClr val="accent6"/>
                </a:solidFill>
              </a:rPr>
              <a:t>Start address of a program in physical memory</a:t>
            </a:r>
            <a:r>
              <a:rPr lang="en-US" dirty="0"/>
              <a:t>.</a:t>
            </a:r>
          </a:p>
          <a:p>
            <a:pPr lvl="1"/>
            <a:r>
              <a:rPr lang="en-US" dirty="0">
                <a:solidFill>
                  <a:schemeClr val="tx2"/>
                </a:solidFill>
              </a:rPr>
              <a:t>Limit register</a:t>
            </a:r>
            <a:r>
              <a:rPr lang="en-US" dirty="0"/>
              <a:t>: </a:t>
            </a:r>
            <a:r>
              <a:rPr lang="en-US" dirty="0">
                <a:solidFill>
                  <a:schemeClr val="accent6"/>
                </a:solidFill>
              </a:rPr>
              <a:t>Length of the program</a:t>
            </a:r>
            <a:r>
              <a:rPr lang="en-US" dirty="0"/>
              <a:t>.</a:t>
            </a:r>
          </a:p>
          <a:p>
            <a:r>
              <a:rPr lang="en-US" dirty="0"/>
              <a:t>For every memory access</a:t>
            </a:r>
          </a:p>
          <a:p>
            <a:pPr lvl="1"/>
            <a:r>
              <a:rPr lang="en-US" b="1" dirty="0">
                <a:solidFill>
                  <a:schemeClr val="accent6"/>
                </a:solidFill>
              </a:rPr>
              <a:t>Base is added to the address</a:t>
            </a:r>
          </a:p>
          <a:p>
            <a:pPr lvl="1"/>
            <a:r>
              <a:rPr lang="en-US" b="1" dirty="0">
                <a:solidFill>
                  <a:schemeClr val="accent6"/>
                </a:solidFill>
              </a:rPr>
              <a:t>Result compared to Limit</a:t>
            </a:r>
          </a:p>
          <a:p>
            <a:r>
              <a:rPr lang="en-US" b="1" dirty="0">
                <a:solidFill>
                  <a:schemeClr val="accent6"/>
                </a:solidFill>
              </a:rPr>
              <a:t>Only OS can modify </a:t>
            </a:r>
            <a:r>
              <a:rPr lang="en-US" dirty="0"/>
              <a:t>Base and Limit register.</a:t>
            </a:r>
          </a:p>
        </p:txBody>
      </p:sp>
      <p:graphicFrame>
        <p:nvGraphicFramePr>
          <p:cNvPr id="8" name="Content Placeholder 3"/>
          <p:cNvGraphicFramePr>
            <a:graphicFrameLocks/>
          </p:cNvGraphicFramePr>
          <p:nvPr/>
        </p:nvGraphicFramePr>
        <p:xfrm>
          <a:off x="10022115" y="4206399"/>
          <a:ext cx="1188720" cy="1920240"/>
        </p:xfrm>
        <a:graphic>
          <a:graphicData uri="http://schemas.openxmlformats.org/drawingml/2006/table">
            <a:tbl>
              <a:tblPr firstRow="1" bandRow="1">
                <a:tableStyleId>{5940675A-B579-460E-94D1-54222C63F5DA}</a:tableStyleId>
              </a:tblPr>
              <a:tblGrid>
                <a:gridCol w="1188720">
                  <a:extLst>
                    <a:ext uri="{9D8B030D-6E8A-4147-A177-3AD203B41FA5}">
                      <a16:colId xmlns:a16="http://schemas.microsoft.com/office/drawing/2014/main" val="20000"/>
                    </a:ext>
                  </a:extLst>
                </a:gridCol>
              </a:tblGrid>
              <a:tr h="195943">
                <a:tc>
                  <a:txBody>
                    <a:bodyPr/>
                    <a:lstStyle/>
                    <a:p>
                      <a:pPr algn="ctr"/>
                      <a:r>
                        <a:rPr lang="en-US" dirty="0"/>
                        <a:t>ADD</a:t>
                      </a:r>
                    </a:p>
                  </a:txBody>
                  <a:tcPr marL="0" marR="0" marT="0" marB="0"/>
                </a:tc>
                <a:extLst>
                  <a:ext uri="{0D108BD9-81ED-4DB2-BD59-A6C34878D82A}">
                    <a16:rowId xmlns:a16="http://schemas.microsoft.com/office/drawing/2014/main" val="10000"/>
                  </a:ext>
                </a:extLst>
              </a:tr>
              <a:tr h="195943">
                <a:tc>
                  <a:txBody>
                    <a:bodyPr/>
                    <a:lstStyle/>
                    <a:p>
                      <a:pPr algn="ctr"/>
                      <a:r>
                        <a:rPr lang="en-US" dirty="0"/>
                        <a:t>MOV</a:t>
                      </a:r>
                    </a:p>
                  </a:txBody>
                  <a:tcPr marL="0" marR="0" marT="0" marB="0"/>
                </a:tc>
                <a:extLst>
                  <a:ext uri="{0D108BD9-81ED-4DB2-BD59-A6C34878D82A}">
                    <a16:rowId xmlns:a16="http://schemas.microsoft.com/office/drawing/2014/main" val="10001"/>
                  </a:ext>
                </a:extLst>
              </a:tr>
              <a:tr h="195943">
                <a:tc>
                  <a:txBody>
                    <a:bodyPr/>
                    <a:lstStyle/>
                    <a:p>
                      <a:pPr algn="ctr"/>
                      <a:endParaRPr lang="en-US" dirty="0"/>
                    </a:p>
                  </a:txBody>
                  <a:tcPr marL="0" marR="0" marT="0" marB="0"/>
                </a:tc>
                <a:extLst>
                  <a:ext uri="{0D108BD9-81ED-4DB2-BD59-A6C34878D82A}">
                    <a16:rowId xmlns:a16="http://schemas.microsoft.com/office/drawing/2014/main" val="10002"/>
                  </a:ext>
                </a:extLst>
              </a:tr>
              <a:tr h="195943">
                <a:tc>
                  <a:txBody>
                    <a:bodyPr/>
                    <a:lstStyle/>
                    <a:p>
                      <a:pPr algn="ctr"/>
                      <a:endParaRPr lang="en-US" dirty="0"/>
                    </a:p>
                  </a:txBody>
                  <a:tcPr marL="0" marR="0" marT="0" marB="0"/>
                </a:tc>
                <a:extLst>
                  <a:ext uri="{0D108BD9-81ED-4DB2-BD59-A6C34878D82A}">
                    <a16:rowId xmlns:a16="http://schemas.microsoft.com/office/drawing/2014/main" val="10003"/>
                  </a:ext>
                </a:extLst>
              </a:tr>
              <a:tr h="195943">
                <a:tc>
                  <a:txBody>
                    <a:bodyPr/>
                    <a:lstStyle/>
                    <a:p>
                      <a:pPr algn="ctr"/>
                      <a:endParaRPr lang="en-US" dirty="0"/>
                    </a:p>
                  </a:txBody>
                  <a:tcPr marL="0" marR="0" marT="0" marB="0"/>
                </a:tc>
                <a:extLst>
                  <a:ext uri="{0D108BD9-81ED-4DB2-BD59-A6C34878D82A}">
                    <a16:rowId xmlns:a16="http://schemas.microsoft.com/office/drawing/2014/main" val="10004"/>
                  </a:ext>
                </a:extLst>
              </a:tr>
              <a:tr h="195943">
                <a:tc>
                  <a:txBody>
                    <a:bodyPr/>
                    <a:lstStyle/>
                    <a:p>
                      <a:pPr algn="ctr"/>
                      <a:endParaRPr lang="en-US" dirty="0"/>
                    </a:p>
                  </a:txBody>
                  <a:tcPr marL="0" marR="0" marT="0" marB="0"/>
                </a:tc>
                <a:extLst>
                  <a:ext uri="{0D108BD9-81ED-4DB2-BD59-A6C34878D82A}">
                    <a16:rowId xmlns:a16="http://schemas.microsoft.com/office/drawing/2014/main" val="10005"/>
                  </a:ext>
                </a:extLst>
              </a:tr>
              <a:tr h="1959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JMP 24</a:t>
                      </a:r>
                    </a:p>
                  </a:txBody>
                  <a:tcPr marL="0" marR="0" marT="0" marB="0"/>
                </a:tc>
                <a:extLst>
                  <a:ext uri="{0D108BD9-81ED-4DB2-BD59-A6C34878D82A}">
                    <a16:rowId xmlns:a16="http://schemas.microsoft.com/office/drawing/2014/main" val="10006"/>
                  </a:ext>
                </a:extLst>
              </a:tr>
            </a:tbl>
          </a:graphicData>
        </a:graphic>
      </p:graphicFrame>
      <p:graphicFrame>
        <p:nvGraphicFramePr>
          <p:cNvPr id="9" name="Content Placeholder 3"/>
          <p:cNvGraphicFramePr>
            <a:graphicFrameLocks/>
          </p:cNvGraphicFramePr>
          <p:nvPr/>
        </p:nvGraphicFramePr>
        <p:xfrm>
          <a:off x="10022115" y="3490119"/>
          <a:ext cx="1188720" cy="274320"/>
        </p:xfrm>
        <a:graphic>
          <a:graphicData uri="http://schemas.openxmlformats.org/drawingml/2006/table">
            <a:tbl>
              <a:tblPr firstRow="1" bandRow="1">
                <a:tableStyleId>{5940675A-B579-460E-94D1-54222C63F5DA}</a:tableStyleId>
              </a:tblPr>
              <a:tblGrid>
                <a:gridCol w="1188720">
                  <a:extLst>
                    <a:ext uri="{9D8B030D-6E8A-4147-A177-3AD203B41FA5}">
                      <a16:colId xmlns:a16="http://schemas.microsoft.com/office/drawing/2014/main" val="20000"/>
                    </a:ext>
                  </a:extLst>
                </a:gridCol>
              </a:tblGrid>
              <a:tr h="195943">
                <a:tc>
                  <a:txBody>
                    <a:bodyPr/>
                    <a:lstStyle/>
                    <a:p>
                      <a:pPr algn="ctr"/>
                      <a:r>
                        <a:rPr lang="en-US" dirty="0"/>
                        <a:t>0</a:t>
                      </a:r>
                    </a:p>
                  </a:txBody>
                  <a:tcPr marL="0" marR="0" marT="0" marB="0"/>
                </a:tc>
                <a:extLst>
                  <a:ext uri="{0D108BD9-81ED-4DB2-BD59-A6C34878D82A}">
                    <a16:rowId xmlns:a16="http://schemas.microsoft.com/office/drawing/2014/main" val="10000"/>
                  </a:ext>
                </a:extLst>
              </a:tr>
            </a:tbl>
          </a:graphicData>
        </a:graphic>
      </p:graphicFrame>
      <p:sp>
        <p:nvSpPr>
          <p:cNvPr id="10" name="TextBox 9"/>
          <p:cNvSpPr txBox="1"/>
          <p:nvPr/>
        </p:nvSpPr>
        <p:spPr>
          <a:xfrm>
            <a:off x="10479315" y="3612039"/>
            <a:ext cx="228600" cy="646331"/>
          </a:xfrm>
          <a:prstGeom prst="rect">
            <a:avLst/>
          </a:prstGeom>
          <a:noFill/>
        </p:spPr>
        <p:txBody>
          <a:bodyPr wrap="square" rtlCol="0">
            <a:spAutoFit/>
          </a:bodyPr>
          <a:lstStyle/>
          <a:p>
            <a:r>
              <a:rPr lang="en-US" dirty="0"/>
              <a:t>.</a:t>
            </a:r>
          </a:p>
          <a:p>
            <a:r>
              <a:rPr lang="en-US" dirty="0"/>
              <a:t>.</a:t>
            </a:r>
          </a:p>
        </p:txBody>
      </p:sp>
      <p:graphicFrame>
        <p:nvGraphicFramePr>
          <p:cNvPr id="11" name="Content Placeholder 3"/>
          <p:cNvGraphicFramePr>
            <a:graphicFrameLocks/>
          </p:cNvGraphicFramePr>
          <p:nvPr/>
        </p:nvGraphicFramePr>
        <p:xfrm>
          <a:off x="11317515" y="4205447"/>
          <a:ext cx="685800" cy="192024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20000"/>
                    </a:ext>
                  </a:extLst>
                </a:gridCol>
              </a:tblGrid>
              <a:tr h="195943">
                <a:tc>
                  <a:txBody>
                    <a:bodyPr/>
                    <a:lstStyle/>
                    <a:p>
                      <a:pPr algn="l"/>
                      <a:r>
                        <a:rPr lang="en-US" dirty="0"/>
                        <a:t>28</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95943">
                <a:tc>
                  <a:txBody>
                    <a:bodyPr/>
                    <a:lstStyle/>
                    <a:p>
                      <a:pPr algn="l"/>
                      <a:r>
                        <a:rPr lang="en-US" dirty="0"/>
                        <a:t>24</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5943">
                <a:tc>
                  <a:txBody>
                    <a:bodyPr/>
                    <a:lstStyle/>
                    <a:p>
                      <a:pPr algn="l"/>
                      <a:r>
                        <a:rPr lang="en-US" dirty="0"/>
                        <a:t>20</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5943">
                <a:tc>
                  <a:txBody>
                    <a:bodyPr/>
                    <a:lstStyle/>
                    <a:p>
                      <a:pPr algn="l"/>
                      <a:r>
                        <a:rPr lang="en-US" dirty="0"/>
                        <a:t>16</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5943">
                <a:tc>
                  <a:txBody>
                    <a:bodyPr/>
                    <a:lstStyle/>
                    <a:p>
                      <a:pPr algn="l"/>
                      <a:r>
                        <a:rPr lang="en-US" dirty="0"/>
                        <a:t>8</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95943">
                <a:tc>
                  <a:txBody>
                    <a:bodyPr/>
                    <a:lstStyle/>
                    <a:p>
                      <a:pPr algn="l"/>
                      <a:r>
                        <a:rPr lang="en-US" dirty="0"/>
                        <a:t>4</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95943">
                <a:tc>
                  <a:txBody>
                    <a:bodyPr/>
                    <a:lstStyle/>
                    <a:p>
                      <a:pPr algn="l"/>
                      <a:r>
                        <a:rPr lang="en-US" dirty="0"/>
                        <a:t>0</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graphicFrame>
        <p:nvGraphicFramePr>
          <p:cNvPr id="12" name="Content Placeholder 3"/>
          <p:cNvGraphicFramePr>
            <a:graphicFrameLocks/>
          </p:cNvGraphicFramePr>
          <p:nvPr/>
        </p:nvGraphicFramePr>
        <p:xfrm>
          <a:off x="11317515" y="3489167"/>
          <a:ext cx="685800" cy="27432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20000"/>
                    </a:ext>
                  </a:extLst>
                </a:gridCol>
              </a:tblGrid>
              <a:tr h="195943">
                <a:tc>
                  <a:txBody>
                    <a:bodyPr/>
                    <a:lstStyle/>
                    <a:p>
                      <a:pPr algn="l"/>
                      <a:r>
                        <a:rPr lang="en-US" dirty="0"/>
                        <a:t>16380</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3" name="Content Placeholder 3"/>
          <p:cNvGraphicFramePr>
            <a:graphicFrameLocks/>
          </p:cNvGraphicFramePr>
          <p:nvPr/>
        </p:nvGraphicFramePr>
        <p:xfrm>
          <a:off x="10022115" y="1571149"/>
          <a:ext cx="1188720" cy="1920240"/>
        </p:xfrm>
        <a:graphic>
          <a:graphicData uri="http://schemas.openxmlformats.org/drawingml/2006/table">
            <a:tbl>
              <a:tblPr firstRow="1" bandRow="1">
                <a:tableStyleId>{5940675A-B579-460E-94D1-54222C63F5DA}</a:tableStyleId>
              </a:tblPr>
              <a:tblGrid>
                <a:gridCol w="1188720">
                  <a:extLst>
                    <a:ext uri="{9D8B030D-6E8A-4147-A177-3AD203B41FA5}">
                      <a16:colId xmlns:a16="http://schemas.microsoft.com/office/drawing/2014/main" val="20000"/>
                    </a:ext>
                  </a:extLst>
                </a:gridCol>
              </a:tblGrid>
              <a:tr h="195943">
                <a:tc>
                  <a:txBody>
                    <a:bodyPr/>
                    <a:lstStyle/>
                    <a:p>
                      <a:pPr algn="ctr"/>
                      <a:r>
                        <a:rPr lang="en-US" dirty="0"/>
                        <a:t>CMP</a:t>
                      </a:r>
                    </a:p>
                  </a:txBody>
                  <a:tcPr marL="0" marR="0" marT="0" marB="0"/>
                </a:tc>
                <a:extLst>
                  <a:ext uri="{0D108BD9-81ED-4DB2-BD59-A6C34878D82A}">
                    <a16:rowId xmlns:a16="http://schemas.microsoft.com/office/drawing/2014/main" val="10000"/>
                  </a:ext>
                </a:extLst>
              </a:tr>
              <a:tr h="195943">
                <a:tc>
                  <a:txBody>
                    <a:bodyPr/>
                    <a:lstStyle/>
                    <a:p>
                      <a:pPr algn="ctr"/>
                      <a:endParaRPr lang="en-US" dirty="0"/>
                    </a:p>
                  </a:txBody>
                  <a:tcPr marL="0" marR="0" marT="0" marB="0"/>
                </a:tc>
                <a:extLst>
                  <a:ext uri="{0D108BD9-81ED-4DB2-BD59-A6C34878D82A}">
                    <a16:rowId xmlns:a16="http://schemas.microsoft.com/office/drawing/2014/main" val="10001"/>
                  </a:ext>
                </a:extLst>
              </a:tr>
              <a:tr h="195943">
                <a:tc>
                  <a:txBody>
                    <a:bodyPr/>
                    <a:lstStyle/>
                    <a:p>
                      <a:pPr algn="ctr"/>
                      <a:endParaRPr lang="en-US" dirty="0"/>
                    </a:p>
                  </a:txBody>
                  <a:tcPr marL="0" marR="0" marT="0" marB="0"/>
                </a:tc>
                <a:extLst>
                  <a:ext uri="{0D108BD9-81ED-4DB2-BD59-A6C34878D82A}">
                    <a16:rowId xmlns:a16="http://schemas.microsoft.com/office/drawing/2014/main" val="10002"/>
                  </a:ext>
                </a:extLst>
              </a:tr>
              <a:tr h="195943">
                <a:tc>
                  <a:txBody>
                    <a:bodyPr/>
                    <a:lstStyle/>
                    <a:p>
                      <a:pPr algn="ctr"/>
                      <a:endParaRPr lang="en-US" dirty="0"/>
                    </a:p>
                  </a:txBody>
                  <a:tcPr marL="0" marR="0" marT="0" marB="0"/>
                </a:tc>
                <a:extLst>
                  <a:ext uri="{0D108BD9-81ED-4DB2-BD59-A6C34878D82A}">
                    <a16:rowId xmlns:a16="http://schemas.microsoft.com/office/drawing/2014/main" val="10003"/>
                  </a:ext>
                </a:extLst>
              </a:tr>
              <a:tr h="195943">
                <a:tc>
                  <a:txBody>
                    <a:bodyPr/>
                    <a:lstStyle/>
                    <a:p>
                      <a:pPr algn="ctr"/>
                      <a:endParaRPr lang="en-US" dirty="0"/>
                    </a:p>
                  </a:txBody>
                  <a:tcPr marL="0" marR="0" marT="0" marB="0"/>
                </a:tc>
                <a:extLst>
                  <a:ext uri="{0D108BD9-81ED-4DB2-BD59-A6C34878D82A}">
                    <a16:rowId xmlns:a16="http://schemas.microsoft.com/office/drawing/2014/main" val="10004"/>
                  </a:ext>
                </a:extLst>
              </a:tr>
              <a:tr h="195943">
                <a:tc>
                  <a:txBody>
                    <a:bodyPr/>
                    <a:lstStyle/>
                    <a:p>
                      <a:pPr algn="ctr"/>
                      <a:endParaRPr lang="en-US" dirty="0"/>
                    </a:p>
                  </a:txBody>
                  <a:tcPr marL="0" marR="0" marT="0" marB="0"/>
                </a:tc>
                <a:extLst>
                  <a:ext uri="{0D108BD9-81ED-4DB2-BD59-A6C34878D82A}">
                    <a16:rowId xmlns:a16="http://schemas.microsoft.com/office/drawing/2014/main" val="10005"/>
                  </a:ext>
                </a:extLst>
              </a:tr>
              <a:tr h="1959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JMP 16412</a:t>
                      </a:r>
                    </a:p>
                  </a:txBody>
                  <a:tcPr marL="0" marR="0" marT="0" marB="0"/>
                </a:tc>
                <a:extLst>
                  <a:ext uri="{0D108BD9-81ED-4DB2-BD59-A6C34878D82A}">
                    <a16:rowId xmlns:a16="http://schemas.microsoft.com/office/drawing/2014/main" val="10006"/>
                  </a:ext>
                </a:extLst>
              </a:tr>
            </a:tbl>
          </a:graphicData>
        </a:graphic>
      </p:graphicFrame>
      <p:graphicFrame>
        <p:nvGraphicFramePr>
          <p:cNvPr id="14" name="Content Placeholder 3"/>
          <p:cNvGraphicFramePr>
            <a:graphicFrameLocks/>
          </p:cNvGraphicFramePr>
          <p:nvPr/>
        </p:nvGraphicFramePr>
        <p:xfrm>
          <a:off x="10022115" y="854869"/>
          <a:ext cx="1188720" cy="274320"/>
        </p:xfrm>
        <a:graphic>
          <a:graphicData uri="http://schemas.openxmlformats.org/drawingml/2006/table">
            <a:tbl>
              <a:tblPr firstRow="1" bandRow="1">
                <a:tableStyleId>{5940675A-B579-460E-94D1-54222C63F5DA}</a:tableStyleId>
              </a:tblPr>
              <a:tblGrid>
                <a:gridCol w="1188720">
                  <a:extLst>
                    <a:ext uri="{9D8B030D-6E8A-4147-A177-3AD203B41FA5}">
                      <a16:colId xmlns:a16="http://schemas.microsoft.com/office/drawing/2014/main" val="20000"/>
                    </a:ext>
                  </a:extLst>
                </a:gridCol>
              </a:tblGrid>
              <a:tr h="195943">
                <a:tc>
                  <a:txBody>
                    <a:bodyPr/>
                    <a:lstStyle/>
                    <a:p>
                      <a:pPr algn="ctr"/>
                      <a:r>
                        <a:rPr lang="en-US" dirty="0"/>
                        <a:t>0</a:t>
                      </a:r>
                    </a:p>
                  </a:txBody>
                  <a:tcPr marL="0" marR="0" marT="0" marB="0"/>
                </a:tc>
                <a:extLst>
                  <a:ext uri="{0D108BD9-81ED-4DB2-BD59-A6C34878D82A}">
                    <a16:rowId xmlns:a16="http://schemas.microsoft.com/office/drawing/2014/main" val="10000"/>
                  </a:ext>
                </a:extLst>
              </a:tr>
            </a:tbl>
          </a:graphicData>
        </a:graphic>
      </p:graphicFrame>
      <p:sp>
        <p:nvSpPr>
          <p:cNvPr id="15" name="TextBox 14"/>
          <p:cNvSpPr txBox="1"/>
          <p:nvPr/>
        </p:nvSpPr>
        <p:spPr>
          <a:xfrm>
            <a:off x="10479315" y="976789"/>
            <a:ext cx="228600" cy="646331"/>
          </a:xfrm>
          <a:prstGeom prst="rect">
            <a:avLst/>
          </a:prstGeom>
          <a:noFill/>
        </p:spPr>
        <p:txBody>
          <a:bodyPr wrap="square" rtlCol="0">
            <a:spAutoFit/>
          </a:bodyPr>
          <a:lstStyle/>
          <a:p>
            <a:r>
              <a:rPr lang="en-US" dirty="0"/>
              <a:t>.</a:t>
            </a:r>
          </a:p>
          <a:p>
            <a:r>
              <a:rPr lang="en-US" dirty="0"/>
              <a:t>.</a:t>
            </a:r>
          </a:p>
        </p:txBody>
      </p:sp>
      <p:graphicFrame>
        <p:nvGraphicFramePr>
          <p:cNvPr id="16" name="Content Placeholder 3"/>
          <p:cNvGraphicFramePr>
            <a:graphicFrameLocks/>
          </p:cNvGraphicFramePr>
          <p:nvPr/>
        </p:nvGraphicFramePr>
        <p:xfrm>
          <a:off x="11317515" y="1570197"/>
          <a:ext cx="685800" cy="192024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20000"/>
                    </a:ext>
                  </a:extLst>
                </a:gridCol>
              </a:tblGrid>
              <a:tr h="195943">
                <a:tc>
                  <a:txBody>
                    <a:bodyPr/>
                    <a:lstStyle/>
                    <a:p>
                      <a:pPr algn="l"/>
                      <a:r>
                        <a:rPr lang="en-US" dirty="0"/>
                        <a:t>16412</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95943">
                <a:tc>
                  <a:txBody>
                    <a:bodyPr/>
                    <a:lstStyle/>
                    <a:p>
                      <a:pPr algn="l"/>
                      <a:r>
                        <a:rPr lang="en-US" dirty="0"/>
                        <a:t>16408</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5943">
                <a:tc>
                  <a:txBody>
                    <a:bodyPr/>
                    <a:lstStyle/>
                    <a:p>
                      <a:pPr algn="l"/>
                      <a:r>
                        <a:rPr lang="en-US" dirty="0"/>
                        <a:t>16404</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5943">
                <a:tc>
                  <a:txBody>
                    <a:bodyPr/>
                    <a:lstStyle/>
                    <a:p>
                      <a:pPr algn="l"/>
                      <a:r>
                        <a:rPr lang="en-US" dirty="0"/>
                        <a:t>16400</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5943">
                <a:tc>
                  <a:txBody>
                    <a:bodyPr/>
                    <a:lstStyle/>
                    <a:p>
                      <a:pPr algn="l"/>
                      <a:r>
                        <a:rPr lang="en-US" dirty="0"/>
                        <a:t>16392</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95943">
                <a:tc>
                  <a:txBody>
                    <a:bodyPr/>
                    <a:lstStyle/>
                    <a:p>
                      <a:pPr algn="l"/>
                      <a:r>
                        <a:rPr lang="en-US" dirty="0"/>
                        <a:t>16388</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95943">
                <a:tc>
                  <a:txBody>
                    <a:bodyPr/>
                    <a:lstStyle/>
                    <a:p>
                      <a:pPr algn="l"/>
                      <a:r>
                        <a:rPr lang="en-US" dirty="0"/>
                        <a:t>16384</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graphicFrame>
        <p:nvGraphicFramePr>
          <p:cNvPr id="19" name="Content Placeholder 3"/>
          <p:cNvGraphicFramePr>
            <a:graphicFrameLocks/>
          </p:cNvGraphicFramePr>
          <p:nvPr/>
        </p:nvGraphicFramePr>
        <p:xfrm>
          <a:off x="11317515" y="853917"/>
          <a:ext cx="685800" cy="27432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20000"/>
                    </a:ext>
                  </a:extLst>
                </a:gridCol>
              </a:tblGrid>
              <a:tr h="195943">
                <a:tc>
                  <a:txBody>
                    <a:bodyPr/>
                    <a:lstStyle/>
                    <a:p>
                      <a:pPr algn="l"/>
                      <a:r>
                        <a:rPr lang="en-US" dirty="0"/>
                        <a:t>32764</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20" name="Oval 19"/>
          <p:cNvSpPr/>
          <p:nvPr/>
        </p:nvSpPr>
        <p:spPr>
          <a:xfrm>
            <a:off x="11114315" y="776359"/>
            <a:ext cx="932542" cy="381000"/>
          </a:xfrm>
          <a:prstGeom prst="ellipse">
            <a:avLst/>
          </a:prstGeom>
          <a:noFill/>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1" name="Oval 20"/>
          <p:cNvSpPr/>
          <p:nvPr/>
        </p:nvSpPr>
        <p:spPr>
          <a:xfrm>
            <a:off x="11114315" y="3162918"/>
            <a:ext cx="932542" cy="381000"/>
          </a:xfrm>
          <a:prstGeom prst="ellipse">
            <a:avLst/>
          </a:prstGeom>
          <a:noFill/>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3" name="Oval 22"/>
          <p:cNvSpPr/>
          <p:nvPr/>
        </p:nvSpPr>
        <p:spPr>
          <a:xfrm>
            <a:off x="11114315" y="3468226"/>
            <a:ext cx="932542" cy="381000"/>
          </a:xfrm>
          <a:prstGeom prst="ellipse">
            <a:avLst/>
          </a:prstGeom>
          <a:noFill/>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4" name="Oval 23"/>
          <p:cNvSpPr/>
          <p:nvPr/>
        </p:nvSpPr>
        <p:spPr>
          <a:xfrm>
            <a:off x="11114315" y="5810868"/>
            <a:ext cx="932542" cy="381000"/>
          </a:xfrm>
          <a:prstGeom prst="ellipse">
            <a:avLst/>
          </a:prstGeom>
          <a:noFill/>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51229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par>
                                <p:cTn id="40" presetID="10" presetClass="entr" presetSubtype="0" fill="hold"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par>
                                <p:cTn id="43" presetID="10"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par>
                                <p:cTn id="49" presetID="10" presetClass="entr" presetSubtype="0" fill="hold"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par>
                                <p:cTn id="52" presetID="10" presetClass="entr" presetSubtype="0" fill="hold"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5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4" end="4"/>
                                            </p:txEl>
                                          </p:spTgt>
                                        </p:tgtEl>
                                        <p:attrNameLst>
                                          <p:attrName>style.visibility</p:attrName>
                                        </p:attrNameLst>
                                      </p:cBhvr>
                                      <p:to>
                                        <p:strVal val="visible"/>
                                      </p:to>
                                    </p:set>
                                    <p:animEffect transition="in" filter="fade">
                                      <p:cBhvr>
                                        <p:cTn id="67" dur="500"/>
                                        <p:tgtEl>
                                          <p:spTgt spid="3">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500"/>
                                        <p:tgtEl>
                                          <p:spTgt spid="20"/>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fade">
                                      <p:cBhvr>
                                        <p:cTn id="75" dur="500"/>
                                        <p:tgtEl>
                                          <p:spTgt spid="23"/>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
                                            <p:txEl>
                                              <p:pRg st="5" end="5"/>
                                            </p:txEl>
                                          </p:spTgt>
                                        </p:tgtEl>
                                        <p:attrNameLst>
                                          <p:attrName>style.visibility</p:attrName>
                                        </p:attrNameLst>
                                      </p:cBhvr>
                                      <p:to>
                                        <p:strVal val="visible"/>
                                      </p:to>
                                    </p:set>
                                    <p:animEffect transition="in" filter="fade">
                                      <p:cBhvr>
                                        <p:cTn id="80" dur="500"/>
                                        <p:tgtEl>
                                          <p:spTgt spid="3">
                                            <p:txEl>
                                              <p:pRg st="5" end="5"/>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
                                            <p:txEl>
                                              <p:pRg st="6" end="6"/>
                                            </p:txEl>
                                          </p:spTgt>
                                        </p:tgtEl>
                                        <p:attrNameLst>
                                          <p:attrName>style.visibility</p:attrName>
                                        </p:attrNameLst>
                                      </p:cBhvr>
                                      <p:to>
                                        <p:strVal val="visible"/>
                                      </p:to>
                                    </p:set>
                                    <p:animEffect transition="in" filter="fade">
                                      <p:cBhvr>
                                        <p:cTn id="85" dur="500"/>
                                        <p:tgtEl>
                                          <p:spTgt spid="3">
                                            <p:txEl>
                                              <p:pRg st="6" end="6"/>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3">
                                            <p:txEl>
                                              <p:pRg st="7" end="7"/>
                                            </p:txEl>
                                          </p:spTgt>
                                        </p:tgtEl>
                                        <p:attrNameLst>
                                          <p:attrName>style.visibility</p:attrName>
                                        </p:attrNameLst>
                                      </p:cBhvr>
                                      <p:to>
                                        <p:strVal val="visible"/>
                                      </p:to>
                                    </p:set>
                                    <p:animEffect transition="in" filter="fade">
                                      <p:cBhvr>
                                        <p:cTn id="90" dur="500"/>
                                        <p:tgtEl>
                                          <p:spTgt spid="3">
                                            <p:txEl>
                                              <p:pRg st="7" end="7"/>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3">
                                            <p:txEl>
                                              <p:pRg st="8" end="8"/>
                                            </p:txEl>
                                          </p:spTgt>
                                        </p:tgtEl>
                                        <p:attrNameLst>
                                          <p:attrName>style.visibility</p:attrName>
                                        </p:attrNameLst>
                                      </p:cBhvr>
                                      <p:to>
                                        <p:strVal val="visible"/>
                                      </p:to>
                                    </p:set>
                                    <p:animEffect transition="in" filter="fade">
                                      <p:cBhvr>
                                        <p:cTn id="9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P spid="20" grpId="0" animBg="1"/>
      <p:bldP spid="21" grpId="0" animBg="1"/>
      <p:bldP spid="23" grpId="0" animBg="1"/>
      <p:bldP spid="2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Dynamic relocation</a:t>
            </a:r>
            <a:endParaRPr lang="en-US" dirty="0"/>
          </a:p>
        </p:txBody>
      </p:sp>
      <p:sp>
        <p:nvSpPr>
          <p:cNvPr id="3" name="Content Placeholder 2"/>
          <p:cNvSpPr>
            <a:spLocks noGrp="1"/>
          </p:cNvSpPr>
          <p:nvPr>
            <p:ph idx="1"/>
          </p:nvPr>
        </p:nvSpPr>
        <p:spPr/>
        <p:txBody>
          <a:bodyPr/>
          <a:lstStyle/>
          <a:p>
            <a:r>
              <a:rPr lang="en-US" dirty="0"/>
              <a:t>Dynamic relocation refers to </a:t>
            </a:r>
            <a:r>
              <a:rPr lang="en-US" b="1" dirty="0">
                <a:solidFill>
                  <a:schemeClr val="accent6"/>
                </a:solidFill>
              </a:rPr>
              <a:t>address transformations being done during execution of a program</a:t>
            </a:r>
            <a:r>
              <a:rPr lang="en-US" dirty="0"/>
              <a:t>.</a:t>
            </a:r>
          </a:p>
          <a:p>
            <a:r>
              <a:rPr lang="en-US" dirty="0"/>
              <a:t>Steps in dynamic relocation</a:t>
            </a:r>
          </a:p>
          <a:p>
            <a:pPr marL="914400" lvl="1" indent="-457200">
              <a:buFont typeface="+mj-lt"/>
              <a:buAutoNum type="arabicPeriod"/>
            </a:pPr>
            <a:r>
              <a:rPr lang="en-US" dirty="0"/>
              <a:t>Hardware </a:t>
            </a:r>
            <a:r>
              <a:rPr lang="en-US" b="1" dirty="0">
                <a:solidFill>
                  <a:schemeClr val="accent6"/>
                </a:solidFill>
              </a:rPr>
              <a:t>adds relocation register (base) </a:t>
            </a:r>
            <a:r>
              <a:rPr lang="en-US" dirty="0"/>
              <a:t>to virtual address to get a physical address</a:t>
            </a:r>
          </a:p>
          <a:p>
            <a:pPr marL="914400" lvl="1" indent="-457200">
              <a:buFont typeface="+mj-lt"/>
              <a:buAutoNum type="arabicPeriod"/>
            </a:pPr>
            <a:r>
              <a:rPr lang="en-US" dirty="0"/>
              <a:t>Hardware </a:t>
            </a:r>
            <a:r>
              <a:rPr lang="en-US" b="1" dirty="0">
                <a:solidFill>
                  <a:schemeClr val="accent6"/>
                </a:solidFill>
              </a:rPr>
              <a:t>compares address with limit register</a:t>
            </a:r>
            <a:r>
              <a:rPr lang="en-US" dirty="0"/>
              <a:t>; address </a:t>
            </a:r>
            <a:r>
              <a:rPr lang="en-US" b="1" dirty="0">
                <a:solidFill>
                  <a:schemeClr val="accent6"/>
                </a:solidFill>
              </a:rPr>
              <a:t>must be less than or equal limit</a:t>
            </a:r>
          </a:p>
          <a:p>
            <a:pPr marL="914400" lvl="1" indent="-457200">
              <a:buFont typeface="+mj-lt"/>
              <a:buAutoNum type="arabicPeriod"/>
            </a:pPr>
            <a:r>
              <a:rPr lang="en-US" dirty="0"/>
              <a:t>If </a:t>
            </a:r>
            <a:r>
              <a:rPr lang="en-US" b="1" dirty="0">
                <a:solidFill>
                  <a:schemeClr val="accent6"/>
                </a:solidFill>
              </a:rPr>
              <a:t>test fails</a:t>
            </a:r>
            <a:r>
              <a:rPr lang="en-US" dirty="0"/>
              <a:t>, the </a:t>
            </a:r>
            <a:r>
              <a:rPr lang="en-US" b="1" dirty="0">
                <a:solidFill>
                  <a:schemeClr val="accent6"/>
                </a:solidFill>
              </a:rPr>
              <a:t>processor takes an address trap </a:t>
            </a:r>
            <a:r>
              <a:rPr lang="en-US" dirty="0"/>
              <a:t>and </a:t>
            </a:r>
            <a:r>
              <a:rPr lang="en-US" b="1" dirty="0">
                <a:solidFill>
                  <a:schemeClr val="accent6"/>
                </a:solidFill>
              </a:rPr>
              <a:t>ignores the physical address</a:t>
            </a:r>
            <a:r>
              <a:rPr lang="en-US" dirty="0"/>
              <a:t>.</a:t>
            </a:r>
          </a:p>
        </p:txBody>
      </p:sp>
      <p:sp>
        <p:nvSpPr>
          <p:cNvPr id="4" name="Rounded Rectangle 3"/>
          <p:cNvSpPr/>
          <p:nvPr/>
        </p:nvSpPr>
        <p:spPr>
          <a:xfrm>
            <a:off x="1543050" y="4373410"/>
            <a:ext cx="990600" cy="609600"/>
          </a:xfrm>
          <a:prstGeom prst="roundRect">
            <a:avLst/>
          </a:prstGeom>
          <a:ln w="28575">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CPU</a:t>
            </a:r>
          </a:p>
        </p:txBody>
      </p:sp>
      <p:sp>
        <p:nvSpPr>
          <p:cNvPr id="5" name="Rounded Rectangle 4"/>
          <p:cNvSpPr/>
          <p:nvPr/>
        </p:nvSpPr>
        <p:spPr>
          <a:xfrm>
            <a:off x="2990850" y="4373410"/>
            <a:ext cx="990600" cy="609600"/>
          </a:xfrm>
          <a:prstGeom prst="roundRect">
            <a:avLst/>
          </a:prstGeom>
          <a:ln w="28575">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Logical</a:t>
            </a:r>
          </a:p>
          <a:p>
            <a:pPr algn="ctr"/>
            <a:r>
              <a:rPr lang="en-US" dirty="0"/>
              <a:t>Address</a:t>
            </a:r>
          </a:p>
        </p:txBody>
      </p:sp>
      <p:sp>
        <p:nvSpPr>
          <p:cNvPr id="6" name="Oval 5"/>
          <p:cNvSpPr/>
          <p:nvPr/>
        </p:nvSpPr>
        <p:spPr>
          <a:xfrm>
            <a:off x="4438650" y="4487710"/>
            <a:ext cx="381000" cy="381000"/>
          </a:xfrm>
          <a:prstGeom prst="ellipse">
            <a:avLst/>
          </a:prstGeom>
          <a:ln w="28575">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t>
            </a:r>
          </a:p>
        </p:txBody>
      </p:sp>
      <p:sp>
        <p:nvSpPr>
          <p:cNvPr id="7" name="Rounded Rectangle 6"/>
          <p:cNvSpPr/>
          <p:nvPr/>
        </p:nvSpPr>
        <p:spPr>
          <a:xfrm>
            <a:off x="4114798" y="3549362"/>
            <a:ext cx="1052945" cy="609600"/>
          </a:xfrm>
          <a:prstGeom prst="roundRect">
            <a:avLst/>
          </a:prstGeom>
          <a:ln w="28575">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Base</a:t>
            </a:r>
          </a:p>
          <a:p>
            <a:pPr algn="ctr"/>
            <a:r>
              <a:rPr lang="en-US" dirty="0"/>
              <a:t>Register</a:t>
            </a:r>
          </a:p>
        </p:txBody>
      </p:sp>
      <p:sp>
        <p:nvSpPr>
          <p:cNvPr id="8" name="Rounded Rectangle 7"/>
          <p:cNvSpPr/>
          <p:nvPr/>
        </p:nvSpPr>
        <p:spPr>
          <a:xfrm>
            <a:off x="5275118" y="4373410"/>
            <a:ext cx="1097280" cy="609600"/>
          </a:xfrm>
          <a:prstGeom prst="roundRect">
            <a:avLst/>
          </a:prstGeom>
          <a:ln w="28575">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Physical</a:t>
            </a:r>
          </a:p>
          <a:p>
            <a:pPr algn="ctr"/>
            <a:r>
              <a:rPr lang="en-US" dirty="0"/>
              <a:t>Address</a:t>
            </a:r>
          </a:p>
        </p:txBody>
      </p:sp>
      <p:sp>
        <p:nvSpPr>
          <p:cNvPr id="9" name="Diamond 8"/>
          <p:cNvSpPr/>
          <p:nvPr/>
        </p:nvSpPr>
        <p:spPr>
          <a:xfrm>
            <a:off x="6806045" y="4487710"/>
            <a:ext cx="853786" cy="381000"/>
          </a:xfrm>
          <a:prstGeom prst="diamond">
            <a:avLst/>
          </a:prstGeom>
          <a:ln w="28575">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&lt;=</a:t>
            </a:r>
          </a:p>
        </p:txBody>
      </p:sp>
      <p:sp>
        <p:nvSpPr>
          <p:cNvPr id="10" name="Rounded Rectangle 9"/>
          <p:cNvSpPr/>
          <p:nvPr/>
        </p:nvSpPr>
        <p:spPr>
          <a:xfrm>
            <a:off x="6700405" y="3549362"/>
            <a:ext cx="1052945" cy="609600"/>
          </a:xfrm>
          <a:prstGeom prst="roundRect">
            <a:avLst/>
          </a:prstGeom>
          <a:ln w="28575">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Limit</a:t>
            </a:r>
          </a:p>
          <a:p>
            <a:pPr algn="ctr"/>
            <a:r>
              <a:rPr lang="en-US" dirty="0"/>
              <a:t>Register</a:t>
            </a:r>
          </a:p>
        </p:txBody>
      </p:sp>
      <p:sp>
        <p:nvSpPr>
          <p:cNvPr id="11" name="Rounded Rectangle 10"/>
          <p:cNvSpPr/>
          <p:nvPr/>
        </p:nvSpPr>
        <p:spPr>
          <a:xfrm>
            <a:off x="8104908" y="4373410"/>
            <a:ext cx="1191492" cy="609600"/>
          </a:xfrm>
          <a:prstGeom prst="roundRect">
            <a:avLst/>
          </a:prstGeom>
          <a:ln w="28575">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MEMORY</a:t>
            </a:r>
          </a:p>
        </p:txBody>
      </p:sp>
      <p:cxnSp>
        <p:nvCxnSpPr>
          <p:cNvPr id="12" name="Straight Arrow Connector 11"/>
          <p:cNvCxnSpPr/>
          <p:nvPr/>
        </p:nvCxnSpPr>
        <p:spPr>
          <a:xfrm>
            <a:off x="2533650" y="4678210"/>
            <a:ext cx="457200"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974523" y="4678210"/>
            <a:ext cx="457200"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819650" y="4678210"/>
            <a:ext cx="457200"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380018" y="4678210"/>
            <a:ext cx="457200"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659831" y="4678210"/>
            <a:ext cx="457200"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226444" y="4875500"/>
            <a:ext cx="3247" cy="568036"/>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2"/>
            <a:endCxn id="9" idx="0"/>
          </p:cNvCxnSpPr>
          <p:nvPr/>
        </p:nvCxnSpPr>
        <p:spPr>
          <a:xfrm>
            <a:off x="7226878" y="4158962"/>
            <a:ext cx="6060" cy="328748"/>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2"/>
          </p:cNvCxnSpPr>
          <p:nvPr/>
        </p:nvCxnSpPr>
        <p:spPr>
          <a:xfrm>
            <a:off x="4641271" y="4158962"/>
            <a:ext cx="0" cy="36195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583235" y="4341144"/>
            <a:ext cx="533400" cy="369332"/>
          </a:xfrm>
          <a:prstGeom prst="rect">
            <a:avLst/>
          </a:prstGeom>
          <a:noFill/>
        </p:spPr>
        <p:txBody>
          <a:bodyPr wrap="square" rtlCol="0">
            <a:spAutoFit/>
          </a:bodyPr>
          <a:lstStyle/>
          <a:p>
            <a:r>
              <a:rPr lang="en-US" dirty="0"/>
              <a:t>Yes</a:t>
            </a:r>
          </a:p>
        </p:txBody>
      </p:sp>
      <p:sp>
        <p:nvSpPr>
          <p:cNvPr id="21" name="TextBox 20"/>
          <p:cNvSpPr txBox="1"/>
          <p:nvPr/>
        </p:nvSpPr>
        <p:spPr>
          <a:xfrm>
            <a:off x="7219950" y="4936093"/>
            <a:ext cx="533400" cy="369332"/>
          </a:xfrm>
          <a:prstGeom prst="rect">
            <a:avLst/>
          </a:prstGeom>
          <a:noFill/>
        </p:spPr>
        <p:txBody>
          <a:bodyPr wrap="square" rtlCol="0">
            <a:spAutoFit/>
          </a:bodyPr>
          <a:lstStyle/>
          <a:p>
            <a:r>
              <a:rPr lang="en-US" dirty="0"/>
              <a:t>No</a:t>
            </a:r>
          </a:p>
        </p:txBody>
      </p:sp>
      <p:sp>
        <p:nvSpPr>
          <p:cNvPr id="22" name="TextBox 21"/>
          <p:cNvSpPr txBox="1"/>
          <p:nvPr/>
        </p:nvSpPr>
        <p:spPr>
          <a:xfrm>
            <a:off x="6223288" y="5464752"/>
            <a:ext cx="2006312" cy="369332"/>
          </a:xfrm>
          <a:prstGeom prst="rect">
            <a:avLst/>
          </a:prstGeom>
          <a:noFill/>
        </p:spPr>
        <p:txBody>
          <a:bodyPr wrap="square" rtlCol="0">
            <a:spAutoFit/>
          </a:bodyPr>
          <a:lstStyle/>
          <a:p>
            <a:pPr algn="ctr"/>
            <a:r>
              <a:rPr lang="en-US" dirty="0"/>
              <a:t>Trap: Address error </a:t>
            </a:r>
          </a:p>
        </p:txBody>
      </p:sp>
    </p:spTree>
    <p:extLst>
      <p:ext uri="{BB962C8B-B14F-4D97-AF65-F5344CB8AC3E}">
        <p14:creationId xmlns:p14="http://schemas.microsoft.com/office/powerpoint/2010/main" val="79623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3" end="3"/>
                                            </p:txEl>
                                          </p:spTgt>
                                        </p:tgtEl>
                                        <p:attrNameLst>
                                          <p:attrName>style.visibility</p:attrName>
                                        </p:attrNameLst>
                                      </p:cBhvr>
                                      <p:to>
                                        <p:strVal val="visible"/>
                                      </p:to>
                                    </p:set>
                                    <p:animEffect transition="in" filter="fade">
                                      <p:cBhvr>
                                        <p:cTn id="44" dur="500"/>
                                        <p:tgtEl>
                                          <p:spTgt spid="3">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4" end="4"/>
                                            </p:txEl>
                                          </p:spTgt>
                                        </p:tgtEl>
                                        <p:attrNameLst>
                                          <p:attrName>style.visibility</p:attrName>
                                        </p:attrNameLst>
                                      </p:cBhvr>
                                      <p:to>
                                        <p:strVal val="visible"/>
                                      </p:to>
                                    </p:set>
                                    <p:animEffect transition="in" filter="fade">
                                      <p:cBhvr>
                                        <p:cTn id="67" dur="500"/>
                                        <p:tgtEl>
                                          <p:spTgt spid="3">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17"/>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21"/>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20" grpId="0"/>
      <p:bldP spid="21"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Concept of Memory</a:t>
            </a:r>
          </a:p>
        </p:txBody>
      </p:sp>
      <p:sp>
        <p:nvSpPr>
          <p:cNvPr id="5" name="Text Placeholder 4"/>
          <p:cNvSpPr>
            <a:spLocks noGrp="1"/>
          </p:cNvSpPr>
          <p:nvPr>
            <p:ph type="body" idx="1"/>
          </p:nvPr>
        </p:nvSpPr>
        <p:spPr/>
        <p:txBody>
          <a:bodyPr/>
          <a:lstStyle/>
          <a:p>
            <a:r>
              <a:rPr lang="en-US" dirty="0"/>
              <a:t>Section - 1</a:t>
            </a:r>
          </a:p>
          <a:p>
            <a:endParaRPr lang="en-US" dirty="0"/>
          </a:p>
        </p:txBody>
      </p:sp>
    </p:spTree>
    <p:extLst>
      <p:ext uri="{BB962C8B-B14F-4D97-AF65-F5344CB8AC3E}">
        <p14:creationId xmlns:p14="http://schemas.microsoft.com/office/powerpoint/2010/main" val="25570520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Managing free memory</a:t>
            </a:r>
            <a:endParaRPr lang="en-US" dirty="0"/>
          </a:p>
        </p:txBody>
      </p:sp>
      <p:sp>
        <p:nvSpPr>
          <p:cNvPr id="3" name="Content Placeholder 2"/>
          <p:cNvSpPr>
            <a:spLocks noGrp="1"/>
          </p:cNvSpPr>
          <p:nvPr>
            <p:ph idx="1"/>
          </p:nvPr>
        </p:nvSpPr>
        <p:spPr/>
        <p:txBody>
          <a:bodyPr/>
          <a:lstStyle/>
          <a:p>
            <a:r>
              <a:rPr lang="en-US" dirty="0"/>
              <a:t>Two ways to keep track of memory usage (free memory)</a:t>
            </a:r>
          </a:p>
          <a:p>
            <a:pPr marL="914400" lvl="1" indent="-457200">
              <a:buFont typeface="+mj-lt"/>
              <a:buAutoNum type="arabicPeriod"/>
            </a:pPr>
            <a:r>
              <a:rPr lang="en-US" dirty="0"/>
              <a:t>Memory management with </a:t>
            </a:r>
            <a:r>
              <a:rPr lang="en-US" b="1" dirty="0">
                <a:solidFill>
                  <a:schemeClr val="accent6"/>
                </a:solidFill>
              </a:rPr>
              <a:t>Bitmaps</a:t>
            </a:r>
          </a:p>
          <a:p>
            <a:pPr marL="914400" lvl="1" indent="-457200">
              <a:buFont typeface="+mj-lt"/>
              <a:buAutoNum type="arabicPeriod"/>
            </a:pPr>
            <a:r>
              <a:rPr lang="en-US" dirty="0"/>
              <a:t>Memory management with </a:t>
            </a:r>
            <a:r>
              <a:rPr lang="en-US" b="1" dirty="0">
                <a:solidFill>
                  <a:schemeClr val="accent6"/>
                </a:solidFill>
              </a:rPr>
              <a:t>Linked List</a:t>
            </a:r>
          </a:p>
        </p:txBody>
      </p:sp>
    </p:spTree>
    <p:extLst>
      <p:ext uri="{BB962C8B-B14F-4D97-AF65-F5344CB8AC3E}">
        <p14:creationId xmlns:p14="http://schemas.microsoft.com/office/powerpoint/2010/main" val="202374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Memory management with Bitmaps</a:t>
            </a:r>
            <a:endParaRPr lang="en-US" dirty="0"/>
          </a:p>
        </p:txBody>
      </p:sp>
      <p:sp>
        <p:nvSpPr>
          <p:cNvPr id="24" name="Content Placeholder 23"/>
          <p:cNvSpPr>
            <a:spLocks noGrp="1"/>
          </p:cNvSpPr>
          <p:nvPr>
            <p:ph idx="1"/>
          </p:nvPr>
        </p:nvSpPr>
        <p:spPr>
          <a:xfrm>
            <a:off x="2719506" y="1979930"/>
            <a:ext cx="9186992" cy="3767727"/>
          </a:xfrm>
          <a:ln>
            <a:solidFill>
              <a:schemeClr val="accent6">
                <a:lumMod val="40000"/>
                <a:lumOff val="60000"/>
              </a:schemeClr>
            </a:solidFill>
          </a:ln>
        </p:spPr>
        <p:txBody>
          <a:bodyPr/>
          <a:lstStyle/>
          <a:p>
            <a:r>
              <a:rPr lang="en-US" dirty="0"/>
              <a:t>With bitmap, </a:t>
            </a:r>
            <a:r>
              <a:rPr lang="en-US" b="1" dirty="0">
                <a:solidFill>
                  <a:schemeClr val="accent6"/>
                </a:solidFill>
              </a:rPr>
              <a:t>memory is divided into allocation units</a:t>
            </a:r>
            <a:r>
              <a:rPr lang="en-US" dirty="0"/>
              <a:t>.</a:t>
            </a:r>
          </a:p>
          <a:p>
            <a:r>
              <a:rPr lang="en-US" dirty="0"/>
              <a:t>Corresponding to each allocation unit there is a </a:t>
            </a:r>
            <a:r>
              <a:rPr lang="en-US" b="1" dirty="0">
                <a:solidFill>
                  <a:schemeClr val="accent6"/>
                </a:solidFill>
              </a:rPr>
              <a:t>bit in a bitmap</a:t>
            </a:r>
            <a:r>
              <a:rPr lang="en-US" dirty="0"/>
              <a:t>.</a:t>
            </a:r>
          </a:p>
          <a:p>
            <a:r>
              <a:rPr lang="en-US" dirty="0"/>
              <a:t>Bit is </a:t>
            </a:r>
            <a:r>
              <a:rPr lang="en-US" b="1" dirty="0">
                <a:solidFill>
                  <a:schemeClr val="accent6"/>
                </a:solidFill>
              </a:rPr>
              <a:t>0 if the unit is free </a:t>
            </a:r>
            <a:r>
              <a:rPr lang="en-US" dirty="0"/>
              <a:t>and </a:t>
            </a:r>
            <a:r>
              <a:rPr lang="en-US" b="1" dirty="0">
                <a:solidFill>
                  <a:schemeClr val="accent6"/>
                </a:solidFill>
              </a:rPr>
              <a:t>1 if unit is occupied</a:t>
            </a:r>
            <a:r>
              <a:rPr lang="en-US" dirty="0"/>
              <a:t>.</a:t>
            </a:r>
          </a:p>
          <a:p>
            <a:r>
              <a:rPr lang="en-US" dirty="0"/>
              <a:t>The </a:t>
            </a:r>
            <a:r>
              <a:rPr lang="en-US" b="1" dirty="0">
                <a:solidFill>
                  <a:schemeClr val="accent6"/>
                </a:solidFill>
              </a:rPr>
              <a:t>size of allocation unit is an important design issue</a:t>
            </a:r>
            <a:r>
              <a:rPr lang="en-US" dirty="0"/>
              <a:t>, the </a:t>
            </a:r>
            <a:r>
              <a:rPr lang="en-US" b="1" dirty="0">
                <a:solidFill>
                  <a:schemeClr val="accent6"/>
                </a:solidFill>
              </a:rPr>
              <a:t>smaller the size, the larger the bitmap</a:t>
            </a:r>
            <a:r>
              <a:rPr lang="en-US" dirty="0"/>
              <a:t>.</a:t>
            </a:r>
          </a:p>
          <a:p>
            <a:r>
              <a:rPr lang="en-US" dirty="0"/>
              <a:t>The main problem is that </a:t>
            </a:r>
            <a:r>
              <a:rPr lang="en-US" b="1" dirty="0">
                <a:solidFill>
                  <a:schemeClr val="accent6"/>
                </a:solidFill>
              </a:rPr>
              <a:t>when it has been decided to bring a k unit process, the memory manager must search the bitmap to find a run of k consecutive 0 bits in the map</a:t>
            </a:r>
            <a:r>
              <a:rPr lang="en-US" dirty="0"/>
              <a:t>. </a:t>
            </a:r>
          </a:p>
          <a:p>
            <a:r>
              <a:rPr lang="en-US" dirty="0"/>
              <a:t>Searching a bitmap for a run of a given length is a </a:t>
            </a:r>
            <a:r>
              <a:rPr lang="en-US" b="1" dirty="0">
                <a:solidFill>
                  <a:schemeClr val="accent6"/>
                </a:solidFill>
              </a:rPr>
              <a:t>slow operation</a:t>
            </a:r>
            <a:r>
              <a:rPr lang="en-US" dirty="0"/>
              <a:t>.</a:t>
            </a:r>
          </a:p>
        </p:txBody>
      </p:sp>
      <p:graphicFrame>
        <p:nvGraphicFramePr>
          <p:cNvPr id="4" name="Table 3"/>
          <p:cNvGraphicFramePr>
            <a:graphicFrameLocks noGrp="1"/>
          </p:cNvGraphicFramePr>
          <p:nvPr/>
        </p:nvGraphicFramePr>
        <p:xfrm>
          <a:off x="417850" y="1981200"/>
          <a:ext cx="1728000" cy="1483360"/>
        </p:xfrm>
        <a:graphic>
          <a:graphicData uri="http://schemas.openxmlformats.org/drawingml/2006/table">
            <a:tbl>
              <a:tblPr firstRow="1" bandRow="1">
                <a:tableStyleId>{5940675A-B579-460E-94D1-54222C63F5DA}</a:tableStyleId>
              </a:tblPr>
              <a:tblGrid>
                <a:gridCol w="216000">
                  <a:extLst>
                    <a:ext uri="{9D8B030D-6E8A-4147-A177-3AD203B41FA5}">
                      <a16:colId xmlns:a16="http://schemas.microsoft.com/office/drawing/2014/main" val="20000"/>
                    </a:ext>
                  </a:extLst>
                </a:gridCol>
                <a:gridCol w="216000">
                  <a:extLst>
                    <a:ext uri="{9D8B030D-6E8A-4147-A177-3AD203B41FA5}">
                      <a16:colId xmlns:a16="http://schemas.microsoft.com/office/drawing/2014/main" val="20001"/>
                    </a:ext>
                  </a:extLst>
                </a:gridCol>
                <a:gridCol w="216000">
                  <a:extLst>
                    <a:ext uri="{9D8B030D-6E8A-4147-A177-3AD203B41FA5}">
                      <a16:colId xmlns:a16="http://schemas.microsoft.com/office/drawing/2014/main" val="20002"/>
                    </a:ext>
                  </a:extLst>
                </a:gridCol>
                <a:gridCol w="216000">
                  <a:extLst>
                    <a:ext uri="{9D8B030D-6E8A-4147-A177-3AD203B41FA5}">
                      <a16:colId xmlns:a16="http://schemas.microsoft.com/office/drawing/2014/main" val="20003"/>
                    </a:ext>
                  </a:extLst>
                </a:gridCol>
                <a:gridCol w="216000">
                  <a:extLst>
                    <a:ext uri="{9D8B030D-6E8A-4147-A177-3AD203B41FA5}">
                      <a16:colId xmlns:a16="http://schemas.microsoft.com/office/drawing/2014/main" val="20004"/>
                    </a:ext>
                  </a:extLst>
                </a:gridCol>
                <a:gridCol w="216000">
                  <a:extLst>
                    <a:ext uri="{9D8B030D-6E8A-4147-A177-3AD203B41FA5}">
                      <a16:colId xmlns:a16="http://schemas.microsoft.com/office/drawing/2014/main" val="20005"/>
                    </a:ext>
                  </a:extLst>
                </a:gridCol>
                <a:gridCol w="216000">
                  <a:extLst>
                    <a:ext uri="{9D8B030D-6E8A-4147-A177-3AD203B41FA5}">
                      <a16:colId xmlns:a16="http://schemas.microsoft.com/office/drawing/2014/main" val="20006"/>
                    </a:ext>
                  </a:extLst>
                </a:gridCol>
                <a:gridCol w="216000">
                  <a:extLst>
                    <a:ext uri="{9D8B030D-6E8A-4147-A177-3AD203B41FA5}">
                      <a16:colId xmlns:a16="http://schemas.microsoft.com/office/drawing/2014/main" val="20007"/>
                    </a:ext>
                  </a:extLst>
                </a:gridCol>
              </a:tblGrid>
              <a:tr h="370840">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nvGraphicFramePr>
        <p:xfrm>
          <a:off x="417850" y="2352040"/>
          <a:ext cx="1728000" cy="370840"/>
        </p:xfrm>
        <a:graphic>
          <a:graphicData uri="http://schemas.openxmlformats.org/drawingml/2006/table">
            <a:tbl>
              <a:tblPr firstRow="1" bandRow="1">
                <a:tableStyleId>{5940675A-B579-460E-94D1-54222C63F5DA}</a:tableStyleId>
              </a:tblPr>
              <a:tblGrid>
                <a:gridCol w="216000">
                  <a:extLst>
                    <a:ext uri="{9D8B030D-6E8A-4147-A177-3AD203B41FA5}">
                      <a16:colId xmlns:a16="http://schemas.microsoft.com/office/drawing/2014/main" val="20000"/>
                    </a:ext>
                  </a:extLst>
                </a:gridCol>
                <a:gridCol w="216000">
                  <a:extLst>
                    <a:ext uri="{9D8B030D-6E8A-4147-A177-3AD203B41FA5}">
                      <a16:colId xmlns:a16="http://schemas.microsoft.com/office/drawing/2014/main" val="20001"/>
                    </a:ext>
                  </a:extLst>
                </a:gridCol>
                <a:gridCol w="216000">
                  <a:extLst>
                    <a:ext uri="{9D8B030D-6E8A-4147-A177-3AD203B41FA5}">
                      <a16:colId xmlns:a16="http://schemas.microsoft.com/office/drawing/2014/main" val="20002"/>
                    </a:ext>
                  </a:extLst>
                </a:gridCol>
                <a:gridCol w="216000">
                  <a:extLst>
                    <a:ext uri="{9D8B030D-6E8A-4147-A177-3AD203B41FA5}">
                      <a16:colId xmlns:a16="http://schemas.microsoft.com/office/drawing/2014/main" val="20003"/>
                    </a:ext>
                  </a:extLst>
                </a:gridCol>
                <a:gridCol w="216000">
                  <a:extLst>
                    <a:ext uri="{9D8B030D-6E8A-4147-A177-3AD203B41FA5}">
                      <a16:colId xmlns:a16="http://schemas.microsoft.com/office/drawing/2014/main" val="20004"/>
                    </a:ext>
                  </a:extLst>
                </a:gridCol>
                <a:gridCol w="216000">
                  <a:extLst>
                    <a:ext uri="{9D8B030D-6E8A-4147-A177-3AD203B41FA5}">
                      <a16:colId xmlns:a16="http://schemas.microsoft.com/office/drawing/2014/main" val="20005"/>
                    </a:ext>
                  </a:extLst>
                </a:gridCol>
                <a:gridCol w="216000">
                  <a:extLst>
                    <a:ext uri="{9D8B030D-6E8A-4147-A177-3AD203B41FA5}">
                      <a16:colId xmlns:a16="http://schemas.microsoft.com/office/drawing/2014/main" val="20006"/>
                    </a:ext>
                  </a:extLst>
                </a:gridCol>
                <a:gridCol w="216000">
                  <a:extLst>
                    <a:ext uri="{9D8B030D-6E8A-4147-A177-3AD203B41FA5}">
                      <a16:colId xmlns:a16="http://schemas.microsoft.com/office/drawing/2014/main" val="20007"/>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417850" y="2722880"/>
          <a:ext cx="1728000" cy="370840"/>
        </p:xfrm>
        <a:graphic>
          <a:graphicData uri="http://schemas.openxmlformats.org/drawingml/2006/table">
            <a:tbl>
              <a:tblPr firstRow="1" bandRow="1">
                <a:tableStyleId>{5940675A-B579-460E-94D1-54222C63F5DA}</a:tableStyleId>
              </a:tblPr>
              <a:tblGrid>
                <a:gridCol w="216000">
                  <a:extLst>
                    <a:ext uri="{9D8B030D-6E8A-4147-A177-3AD203B41FA5}">
                      <a16:colId xmlns:a16="http://schemas.microsoft.com/office/drawing/2014/main" val="20000"/>
                    </a:ext>
                  </a:extLst>
                </a:gridCol>
                <a:gridCol w="216000">
                  <a:extLst>
                    <a:ext uri="{9D8B030D-6E8A-4147-A177-3AD203B41FA5}">
                      <a16:colId xmlns:a16="http://schemas.microsoft.com/office/drawing/2014/main" val="20001"/>
                    </a:ext>
                  </a:extLst>
                </a:gridCol>
                <a:gridCol w="216000">
                  <a:extLst>
                    <a:ext uri="{9D8B030D-6E8A-4147-A177-3AD203B41FA5}">
                      <a16:colId xmlns:a16="http://schemas.microsoft.com/office/drawing/2014/main" val="20002"/>
                    </a:ext>
                  </a:extLst>
                </a:gridCol>
                <a:gridCol w="216000">
                  <a:extLst>
                    <a:ext uri="{9D8B030D-6E8A-4147-A177-3AD203B41FA5}">
                      <a16:colId xmlns:a16="http://schemas.microsoft.com/office/drawing/2014/main" val="20003"/>
                    </a:ext>
                  </a:extLst>
                </a:gridCol>
                <a:gridCol w="216000">
                  <a:extLst>
                    <a:ext uri="{9D8B030D-6E8A-4147-A177-3AD203B41FA5}">
                      <a16:colId xmlns:a16="http://schemas.microsoft.com/office/drawing/2014/main" val="20004"/>
                    </a:ext>
                  </a:extLst>
                </a:gridCol>
                <a:gridCol w="216000">
                  <a:extLst>
                    <a:ext uri="{9D8B030D-6E8A-4147-A177-3AD203B41FA5}">
                      <a16:colId xmlns:a16="http://schemas.microsoft.com/office/drawing/2014/main" val="20005"/>
                    </a:ext>
                  </a:extLst>
                </a:gridCol>
                <a:gridCol w="216000">
                  <a:extLst>
                    <a:ext uri="{9D8B030D-6E8A-4147-A177-3AD203B41FA5}">
                      <a16:colId xmlns:a16="http://schemas.microsoft.com/office/drawing/2014/main" val="20006"/>
                    </a:ext>
                  </a:extLst>
                </a:gridCol>
                <a:gridCol w="216000">
                  <a:extLst>
                    <a:ext uri="{9D8B030D-6E8A-4147-A177-3AD203B41FA5}">
                      <a16:colId xmlns:a16="http://schemas.microsoft.com/office/drawing/2014/main" val="20007"/>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417850" y="3093720"/>
          <a:ext cx="1728000" cy="370840"/>
        </p:xfrm>
        <a:graphic>
          <a:graphicData uri="http://schemas.openxmlformats.org/drawingml/2006/table">
            <a:tbl>
              <a:tblPr firstRow="1" bandRow="1">
                <a:tableStyleId>{5940675A-B579-460E-94D1-54222C63F5DA}</a:tableStyleId>
              </a:tblPr>
              <a:tblGrid>
                <a:gridCol w="216000">
                  <a:extLst>
                    <a:ext uri="{9D8B030D-6E8A-4147-A177-3AD203B41FA5}">
                      <a16:colId xmlns:a16="http://schemas.microsoft.com/office/drawing/2014/main" val="20000"/>
                    </a:ext>
                  </a:extLst>
                </a:gridCol>
                <a:gridCol w="216000">
                  <a:extLst>
                    <a:ext uri="{9D8B030D-6E8A-4147-A177-3AD203B41FA5}">
                      <a16:colId xmlns:a16="http://schemas.microsoft.com/office/drawing/2014/main" val="20001"/>
                    </a:ext>
                  </a:extLst>
                </a:gridCol>
                <a:gridCol w="216000">
                  <a:extLst>
                    <a:ext uri="{9D8B030D-6E8A-4147-A177-3AD203B41FA5}">
                      <a16:colId xmlns:a16="http://schemas.microsoft.com/office/drawing/2014/main" val="20002"/>
                    </a:ext>
                  </a:extLst>
                </a:gridCol>
                <a:gridCol w="216000">
                  <a:extLst>
                    <a:ext uri="{9D8B030D-6E8A-4147-A177-3AD203B41FA5}">
                      <a16:colId xmlns:a16="http://schemas.microsoft.com/office/drawing/2014/main" val="20003"/>
                    </a:ext>
                  </a:extLst>
                </a:gridCol>
                <a:gridCol w="216000">
                  <a:extLst>
                    <a:ext uri="{9D8B030D-6E8A-4147-A177-3AD203B41FA5}">
                      <a16:colId xmlns:a16="http://schemas.microsoft.com/office/drawing/2014/main" val="20004"/>
                    </a:ext>
                  </a:extLst>
                </a:gridCol>
                <a:gridCol w="216000">
                  <a:extLst>
                    <a:ext uri="{9D8B030D-6E8A-4147-A177-3AD203B41FA5}">
                      <a16:colId xmlns:a16="http://schemas.microsoft.com/office/drawing/2014/main" val="20005"/>
                    </a:ext>
                  </a:extLst>
                </a:gridCol>
                <a:gridCol w="216000">
                  <a:extLst>
                    <a:ext uri="{9D8B030D-6E8A-4147-A177-3AD203B41FA5}">
                      <a16:colId xmlns:a16="http://schemas.microsoft.com/office/drawing/2014/main" val="20006"/>
                    </a:ext>
                  </a:extLst>
                </a:gridCol>
                <a:gridCol w="216000">
                  <a:extLst>
                    <a:ext uri="{9D8B030D-6E8A-4147-A177-3AD203B41FA5}">
                      <a16:colId xmlns:a16="http://schemas.microsoft.com/office/drawing/2014/main" val="20007"/>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nvGraphicFramePr>
        <p:xfrm>
          <a:off x="417850" y="3464560"/>
          <a:ext cx="1728000" cy="370840"/>
        </p:xfrm>
        <a:graphic>
          <a:graphicData uri="http://schemas.openxmlformats.org/drawingml/2006/table">
            <a:tbl>
              <a:tblPr firstRow="1" bandRow="1">
                <a:tableStyleId>{5940675A-B579-460E-94D1-54222C63F5DA}</a:tableStyleId>
              </a:tblPr>
              <a:tblGrid>
                <a:gridCol w="1728000">
                  <a:extLst>
                    <a:ext uri="{9D8B030D-6E8A-4147-A177-3AD203B41FA5}">
                      <a16:colId xmlns:a16="http://schemas.microsoft.com/office/drawing/2014/main" val="20000"/>
                    </a:ext>
                  </a:extLst>
                </a:gridCol>
              </a:tblGrid>
              <a:tr h="370840">
                <a:tc>
                  <a:txBody>
                    <a:bodyPr/>
                    <a:lstStyle/>
                    <a:p>
                      <a:r>
                        <a:rPr lang="en-US" dirty="0"/>
                        <a:t>: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cxnSp>
        <p:nvCxnSpPr>
          <p:cNvPr id="9" name="Straight Arrow Connector 8"/>
          <p:cNvCxnSpPr/>
          <p:nvPr/>
        </p:nvCxnSpPr>
        <p:spPr>
          <a:xfrm flipV="1">
            <a:off x="533400" y="1361440"/>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739140" y="1360170"/>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925830" y="1362869"/>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1143000" y="1364457"/>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371600" y="1364457"/>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1600200" y="1364457"/>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828800" y="1361440"/>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026920" y="1364457"/>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91604" y="1359931"/>
            <a:ext cx="258591" cy="369332"/>
          </a:xfrm>
          <a:prstGeom prst="rect">
            <a:avLst/>
          </a:prstGeom>
          <a:noFill/>
        </p:spPr>
        <p:txBody>
          <a:bodyPr wrap="square" rtlCol="0">
            <a:spAutoFit/>
          </a:bodyPr>
          <a:lstStyle/>
          <a:p>
            <a:pPr algn="ctr"/>
            <a:r>
              <a:rPr lang="en-US" dirty="0"/>
              <a:t>0</a:t>
            </a:r>
            <a:endParaRPr lang="en-IN" dirty="0"/>
          </a:p>
        </p:txBody>
      </p:sp>
      <p:sp>
        <p:nvSpPr>
          <p:cNvPr id="18" name="TextBox 17"/>
          <p:cNvSpPr txBox="1"/>
          <p:nvPr/>
        </p:nvSpPr>
        <p:spPr>
          <a:xfrm>
            <a:off x="2027409" y="1359568"/>
            <a:ext cx="258591" cy="369332"/>
          </a:xfrm>
          <a:prstGeom prst="rect">
            <a:avLst/>
          </a:prstGeom>
          <a:noFill/>
        </p:spPr>
        <p:txBody>
          <a:bodyPr wrap="square" rtlCol="0">
            <a:spAutoFit/>
          </a:bodyPr>
          <a:lstStyle/>
          <a:p>
            <a:pPr algn="ctr"/>
            <a:r>
              <a:rPr lang="en-US" dirty="0"/>
              <a:t>8</a:t>
            </a:r>
            <a:endParaRPr lang="en-IN" dirty="0"/>
          </a:p>
        </p:txBody>
      </p:sp>
      <p:sp>
        <p:nvSpPr>
          <p:cNvPr id="19" name="TextBox 18"/>
          <p:cNvSpPr txBox="1"/>
          <p:nvPr/>
        </p:nvSpPr>
        <p:spPr>
          <a:xfrm>
            <a:off x="3631311" y="1359568"/>
            <a:ext cx="432937" cy="369332"/>
          </a:xfrm>
          <a:prstGeom prst="rect">
            <a:avLst/>
          </a:prstGeom>
          <a:noFill/>
        </p:spPr>
        <p:txBody>
          <a:bodyPr wrap="square" rtlCol="0">
            <a:spAutoFit/>
          </a:bodyPr>
          <a:lstStyle/>
          <a:p>
            <a:pPr algn="ctr"/>
            <a:r>
              <a:rPr lang="en-US" dirty="0"/>
              <a:t>16</a:t>
            </a:r>
            <a:endParaRPr lang="en-IN" dirty="0"/>
          </a:p>
        </p:txBody>
      </p:sp>
      <p:sp>
        <p:nvSpPr>
          <p:cNvPr id="20" name="TextBox 19"/>
          <p:cNvSpPr txBox="1"/>
          <p:nvPr/>
        </p:nvSpPr>
        <p:spPr>
          <a:xfrm>
            <a:off x="5388743" y="1359568"/>
            <a:ext cx="432937" cy="369332"/>
          </a:xfrm>
          <a:prstGeom prst="rect">
            <a:avLst/>
          </a:prstGeom>
          <a:noFill/>
        </p:spPr>
        <p:txBody>
          <a:bodyPr wrap="square" rtlCol="0">
            <a:spAutoFit/>
          </a:bodyPr>
          <a:lstStyle/>
          <a:p>
            <a:pPr algn="ctr"/>
            <a:r>
              <a:rPr lang="en-US" dirty="0"/>
              <a:t>24</a:t>
            </a:r>
            <a:endParaRPr lang="en-IN" dirty="0"/>
          </a:p>
        </p:txBody>
      </p:sp>
      <p:sp>
        <p:nvSpPr>
          <p:cNvPr id="21" name="TextBox 20"/>
          <p:cNvSpPr txBox="1"/>
          <p:nvPr/>
        </p:nvSpPr>
        <p:spPr>
          <a:xfrm>
            <a:off x="7096534" y="1359568"/>
            <a:ext cx="432937" cy="369332"/>
          </a:xfrm>
          <a:prstGeom prst="rect">
            <a:avLst/>
          </a:prstGeom>
          <a:noFill/>
        </p:spPr>
        <p:txBody>
          <a:bodyPr wrap="square" rtlCol="0">
            <a:spAutoFit/>
          </a:bodyPr>
          <a:lstStyle/>
          <a:p>
            <a:pPr algn="ctr"/>
            <a:r>
              <a:rPr lang="en-US" dirty="0"/>
              <a:t>32</a:t>
            </a:r>
            <a:endParaRPr lang="en-IN" dirty="0"/>
          </a:p>
        </p:txBody>
      </p:sp>
      <p:graphicFrame>
        <p:nvGraphicFramePr>
          <p:cNvPr id="22" name="Table 21"/>
          <p:cNvGraphicFramePr>
            <a:graphicFrameLocks noGrp="1"/>
          </p:cNvGraphicFramePr>
          <p:nvPr/>
        </p:nvGraphicFramePr>
        <p:xfrm>
          <a:off x="402451" y="968188"/>
          <a:ext cx="7632000" cy="37084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20000"/>
                    </a:ext>
                  </a:extLst>
                </a:gridCol>
                <a:gridCol w="216000">
                  <a:extLst>
                    <a:ext uri="{9D8B030D-6E8A-4147-A177-3AD203B41FA5}">
                      <a16:colId xmlns:a16="http://schemas.microsoft.com/office/drawing/2014/main" val="20001"/>
                    </a:ext>
                  </a:extLst>
                </a:gridCol>
                <a:gridCol w="216000">
                  <a:extLst>
                    <a:ext uri="{9D8B030D-6E8A-4147-A177-3AD203B41FA5}">
                      <a16:colId xmlns:a16="http://schemas.microsoft.com/office/drawing/2014/main" val="20002"/>
                    </a:ext>
                  </a:extLst>
                </a:gridCol>
                <a:gridCol w="216000">
                  <a:extLst>
                    <a:ext uri="{9D8B030D-6E8A-4147-A177-3AD203B41FA5}">
                      <a16:colId xmlns:a16="http://schemas.microsoft.com/office/drawing/2014/main" val="20003"/>
                    </a:ext>
                  </a:extLst>
                </a:gridCol>
                <a:gridCol w="1296000">
                  <a:extLst>
                    <a:ext uri="{9D8B030D-6E8A-4147-A177-3AD203B41FA5}">
                      <a16:colId xmlns:a16="http://schemas.microsoft.com/office/drawing/2014/main" val="20004"/>
                    </a:ext>
                  </a:extLst>
                </a:gridCol>
                <a:gridCol w="864000">
                  <a:extLst>
                    <a:ext uri="{9D8B030D-6E8A-4147-A177-3AD203B41FA5}">
                      <a16:colId xmlns:a16="http://schemas.microsoft.com/office/drawing/2014/main" val="20005"/>
                    </a:ext>
                  </a:extLst>
                </a:gridCol>
                <a:gridCol w="216000">
                  <a:extLst>
                    <a:ext uri="{9D8B030D-6E8A-4147-A177-3AD203B41FA5}">
                      <a16:colId xmlns:a16="http://schemas.microsoft.com/office/drawing/2014/main" val="20006"/>
                    </a:ext>
                  </a:extLst>
                </a:gridCol>
                <a:gridCol w="216000">
                  <a:extLst>
                    <a:ext uri="{9D8B030D-6E8A-4147-A177-3AD203B41FA5}">
                      <a16:colId xmlns:a16="http://schemas.microsoft.com/office/drawing/2014/main" val="20007"/>
                    </a:ext>
                  </a:extLst>
                </a:gridCol>
                <a:gridCol w="1296000">
                  <a:extLst>
                    <a:ext uri="{9D8B030D-6E8A-4147-A177-3AD203B41FA5}">
                      <a16:colId xmlns:a16="http://schemas.microsoft.com/office/drawing/2014/main" val="20008"/>
                    </a:ext>
                  </a:extLst>
                </a:gridCol>
                <a:gridCol w="648000">
                  <a:extLst>
                    <a:ext uri="{9D8B030D-6E8A-4147-A177-3AD203B41FA5}">
                      <a16:colId xmlns:a16="http://schemas.microsoft.com/office/drawing/2014/main" val="20009"/>
                    </a:ext>
                  </a:extLst>
                </a:gridCol>
                <a:gridCol w="216000">
                  <a:extLst>
                    <a:ext uri="{9D8B030D-6E8A-4147-A177-3AD203B41FA5}">
                      <a16:colId xmlns:a16="http://schemas.microsoft.com/office/drawing/2014/main" val="20010"/>
                    </a:ext>
                  </a:extLst>
                </a:gridCol>
                <a:gridCol w="216000">
                  <a:extLst>
                    <a:ext uri="{9D8B030D-6E8A-4147-A177-3AD203B41FA5}">
                      <a16:colId xmlns:a16="http://schemas.microsoft.com/office/drawing/2014/main" val="20011"/>
                    </a:ext>
                  </a:extLst>
                </a:gridCol>
                <a:gridCol w="216000">
                  <a:extLst>
                    <a:ext uri="{9D8B030D-6E8A-4147-A177-3AD203B41FA5}">
                      <a16:colId xmlns:a16="http://schemas.microsoft.com/office/drawing/2014/main" val="20012"/>
                    </a:ext>
                  </a:extLst>
                </a:gridCol>
                <a:gridCol w="720000">
                  <a:extLst>
                    <a:ext uri="{9D8B030D-6E8A-4147-A177-3AD203B41FA5}">
                      <a16:colId xmlns:a16="http://schemas.microsoft.com/office/drawing/2014/main" val="20013"/>
                    </a:ext>
                  </a:extLst>
                </a:gridCol>
              </a:tblGrid>
              <a:tr h="370840">
                <a:tc>
                  <a:txBody>
                    <a:bodyPr/>
                    <a:lstStyle/>
                    <a:p>
                      <a:pPr algn="ctr"/>
                      <a:r>
                        <a:rPr lang="en-US" dirty="0"/>
                        <a:t>A</a:t>
                      </a:r>
                      <a:endParaRPr lang="en-IN" dirty="0"/>
                    </a:p>
                  </a:txBody>
                  <a:tcPr/>
                </a:tc>
                <a:tc>
                  <a:txBody>
                    <a:bodyPr/>
                    <a:lstStyle/>
                    <a:p>
                      <a:endParaRPr lang="en-IN" dirty="0"/>
                    </a:p>
                  </a:txBody>
                  <a:tcPr>
                    <a:solidFill>
                      <a:srgbClr val="34495E"/>
                    </a:solidFill>
                  </a:tcPr>
                </a:tc>
                <a:tc>
                  <a:txBody>
                    <a:bodyPr/>
                    <a:lstStyle/>
                    <a:p>
                      <a:endParaRPr lang="en-IN" dirty="0"/>
                    </a:p>
                  </a:txBody>
                  <a:tcPr>
                    <a:solidFill>
                      <a:srgbClr val="34495E"/>
                    </a:solidFill>
                  </a:tcPr>
                </a:tc>
                <a:tc>
                  <a:txBody>
                    <a:bodyPr/>
                    <a:lstStyle/>
                    <a:p>
                      <a:endParaRPr lang="en-IN" dirty="0"/>
                    </a:p>
                  </a:txBody>
                  <a:tcPr>
                    <a:solidFill>
                      <a:srgbClr val="34495E"/>
                    </a:solidFill>
                  </a:tcPr>
                </a:tc>
                <a:tc>
                  <a:txBody>
                    <a:bodyPr/>
                    <a:lstStyle/>
                    <a:p>
                      <a:pPr algn="ctr"/>
                      <a:r>
                        <a:rPr lang="en-US" dirty="0"/>
                        <a:t>B</a:t>
                      </a:r>
                      <a:endParaRPr lang="en-IN" dirty="0"/>
                    </a:p>
                  </a:txBody>
                  <a:tcPr/>
                </a:tc>
                <a:tc>
                  <a:txBody>
                    <a:bodyPr/>
                    <a:lstStyle/>
                    <a:p>
                      <a:pPr algn="ctr"/>
                      <a:r>
                        <a:rPr lang="en-US" dirty="0"/>
                        <a:t>C</a:t>
                      </a:r>
                      <a:endParaRPr lang="en-IN" dirty="0"/>
                    </a:p>
                  </a:txBody>
                  <a:tcPr/>
                </a:tc>
                <a:tc>
                  <a:txBody>
                    <a:bodyPr/>
                    <a:lstStyle/>
                    <a:p>
                      <a:endParaRPr lang="en-IN" dirty="0"/>
                    </a:p>
                  </a:txBody>
                  <a:tcPr>
                    <a:solidFill>
                      <a:srgbClr val="34495E"/>
                    </a:solidFill>
                  </a:tcPr>
                </a:tc>
                <a:tc>
                  <a:txBody>
                    <a:bodyPr/>
                    <a:lstStyle/>
                    <a:p>
                      <a:endParaRPr lang="en-IN" dirty="0"/>
                    </a:p>
                  </a:txBody>
                  <a:tcPr>
                    <a:solidFill>
                      <a:srgbClr val="34495E"/>
                    </a:solidFill>
                  </a:tcPr>
                </a:tc>
                <a:tc>
                  <a:txBody>
                    <a:bodyPr/>
                    <a:lstStyle/>
                    <a:p>
                      <a:pPr algn="ctr"/>
                      <a:r>
                        <a:rPr lang="en-US" dirty="0"/>
                        <a:t>D</a:t>
                      </a:r>
                      <a:endParaRPr lang="en-IN" dirty="0"/>
                    </a:p>
                  </a:txBody>
                  <a:tcPr/>
                </a:tc>
                <a:tc>
                  <a:txBody>
                    <a:bodyPr/>
                    <a:lstStyle/>
                    <a:p>
                      <a:pPr algn="ctr"/>
                      <a:r>
                        <a:rPr lang="en-US" dirty="0"/>
                        <a:t>E</a:t>
                      </a:r>
                      <a:endParaRPr lang="en-IN" dirty="0"/>
                    </a:p>
                  </a:txBody>
                  <a:tcPr/>
                </a:tc>
                <a:tc>
                  <a:txBody>
                    <a:bodyPr/>
                    <a:lstStyle/>
                    <a:p>
                      <a:endParaRPr lang="en-IN" dirty="0"/>
                    </a:p>
                  </a:txBody>
                  <a:tcPr>
                    <a:solidFill>
                      <a:srgbClr val="34495E"/>
                    </a:solidFill>
                  </a:tcPr>
                </a:tc>
                <a:tc>
                  <a:txBody>
                    <a:bodyPr/>
                    <a:lstStyle/>
                    <a:p>
                      <a:endParaRPr lang="en-IN" dirty="0"/>
                    </a:p>
                  </a:txBody>
                  <a:tcPr>
                    <a:solidFill>
                      <a:srgbClr val="34495E"/>
                    </a:solidFill>
                  </a:tcPr>
                </a:tc>
                <a:tc>
                  <a:txBody>
                    <a:bodyPr/>
                    <a:lstStyle/>
                    <a:p>
                      <a:endParaRPr lang="en-IN" dirty="0"/>
                    </a:p>
                  </a:txBody>
                  <a:tcPr>
                    <a:solidFill>
                      <a:srgbClr val="34495E"/>
                    </a:solidFill>
                  </a:tcPr>
                </a:tc>
                <a:tc>
                  <a:txBody>
                    <a:bodyPr/>
                    <a:lstStyle/>
                    <a:p>
                      <a:r>
                        <a:rPr lang="en-US" dirty="0"/>
                        <a:t>…….</a:t>
                      </a:r>
                      <a:endParaRPr lang="en-IN"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56182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4">
                                            <p:bg/>
                                          </p:spTgt>
                                        </p:tgtEl>
                                        <p:attrNameLst>
                                          <p:attrName>style.visibility</p:attrName>
                                        </p:attrNameLst>
                                      </p:cBhvr>
                                      <p:to>
                                        <p:strVal val="visible"/>
                                      </p:to>
                                    </p:set>
                                    <p:animEffect transition="in" filter="fade">
                                      <p:cBhvr>
                                        <p:cTn id="47" dur="500"/>
                                        <p:tgtEl>
                                          <p:spTgt spid="24">
                                            <p:bg/>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
                                            <p:txEl>
                                              <p:pRg st="0" end="0"/>
                                            </p:txEl>
                                          </p:spTgt>
                                        </p:tgtEl>
                                        <p:attrNameLst>
                                          <p:attrName>style.visibility</p:attrName>
                                        </p:attrNameLst>
                                      </p:cBhvr>
                                      <p:to>
                                        <p:strVal val="visible"/>
                                      </p:to>
                                    </p:set>
                                    <p:animEffect transition="in" filter="fade">
                                      <p:cBhvr>
                                        <p:cTn id="50" dur="500"/>
                                        <p:tgtEl>
                                          <p:spTgt spid="24">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4">
                                            <p:txEl>
                                              <p:pRg st="1" end="1"/>
                                            </p:txEl>
                                          </p:spTgt>
                                        </p:tgtEl>
                                        <p:attrNameLst>
                                          <p:attrName>style.visibility</p:attrName>
                                        </p:attrNameLst>
                                      </p:cBhvr>
                                      <p:to>
                                        <p:strVal val="visible"/>
                                      </p:to>
                                    </p:set>
                                    <p:animEffect transition="in" filter="fade">
                                      <p:cBhvr>
                                        <p:cTn id="55" dur="500"/>
                                        <p:tgtEl>
                                          <p:spTgt spid="24">
                                            <p:txEl>
                                              <p:pRg st="1" end="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4">
                                            <p:txEl>
                                              <p:pRg st="2" end="2"/>
                                            </p:txEl>
                                          </p:spTgt>
                                        </p:tgtEl>
                                        <p:attrNameLst>
                                          <p:attrName>style.visibility</p:attrName>
                                        </p:attrNameLst>
                                      </p:cBhvr>
                                      <p:to>
                                        <p:strVal val="visible"/>
                                      </p:to>
                                    </p:set>
                                    <p:animEffect transition="in" filter="fade">
                                      <p:cBhvr>
                                        <p:cTn id="60" dur="500"/>
                                        <p:tgtEl>
                                          <p:spTgt spid="24">
                                            <p:txEl>
                                              <p:pRg st="2" end="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4">
                                            <p:txEl>
                                              <p:pRg st="3" end="3"/>
                                            </p:txEl>
                                          </p:spTgt>
                                        </p:tgtEl>
                                        <p:attrNameLst>
                                          <p:attrName>style.visibility</p:attrName>
                                        </p:attrNameLst>
                                      </p:cBhvr>
                                      <p:to>
                                        <p:strVal val="visible"/>
                                      </p:to>
                                    </p:set>
                                    <p:animEffect transition="in" filter="fade">
                                      <p:cBhvr>
                                        <p:cTn id="65" dur="500"/>
                                        <p:tgtEl>
                                          <p:spTgt spid="24">
                                            <p:txEl>
                                              <p:pRg st="3" end="3"/>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4">
                                            <p:txEl>
                                              <p:pRg st="4" end="4"/>
                                            </p:txEl>
                                          </p:spTgt>
                                        </p:tgtEl>
                                        <p:attrNameLst>
                                          <p:attrName>style.visibility</p:attrName>
                                        </p:attrNameLst>
                                      </p:cBhvr>
                                      <p:to>
                                        <p:strVal val="visible"/>
                                      </p:to>
                                    </p:set>
                                    <p:animEffect transition="in" filter="fade">
                                      <p:cBhvr>
                                        <p:cTn id="70" dur="500"/>
                                        <p:tgtEl>
                                          <p:spTgt spid="24">
                                            <p:txEl>
                                              <p:pRg st="4" end="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4">
                                            <p:txEl>
                                              <p:pRg st="5" end="5"/>
                                            </p:txEl>
                                          </p:spTgt>
                                        </p:tgtEl>
                                        <p:attrNameLst>
                                          <p:attrName>style.visibility</p:attrName>
                                        </p:attrNameLst>
                                      </p:cBhvr>
                                      <p:to>
                                        <p:strVal val="visible"/>
                                      </p:to>
                                    </p:set>
                                    <p:animEffect transition="in" filter="fade">
                                      <p:cBhvr>
                                        <p:cTn id="75" dur="500"/>
                                        <p:tgtEl>
                                          <p:spTgt spid="2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uiExpand="1" build="p" animBg="1"/>
      <p:bldP spid="17" grpId="0"/>
      <p:bldP spid="18" grpId="0"/>
      <p:bldP spid="19" grpId="0"/>
      <p:bldP spid="20" grpId="0"/>
      <p:bldP spid="21" grpId="0"/>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Memory management with Linked List</a:t>
            </a:r>
            <a:endParaRPr lang="en-US" dirty="0"/>
          </a:p>
        </p:txBody>
      </p:sp>
      <p:sp>
        <p:nvSpPr>
          <p:cNvPr id="24" name="Content Placeholder 23"/>
          <p:cNvSpPr>
            <a:spLocks noGrp="1"/>
          </p:cNvSpPr>
          <p:nvPr>
            <p:ph idx="1"/>
          </p:nvPr>
        </p:nvSpPr>
        <p:spPr>
          <a:ln>
            <a:noFill/>
          </a:ln>
        </p:spPr>
        <p:txBody>
          <a:bodyPr/>
          <a:lstStyle/>
          <a:p>
            <a:endParaRPr lang="en-US" dirty="0"/>
          </a:p>
          <a:p>
            <a:endParaRPr lang="en-US" dirty="0"/>
          </a:p>
          <a:p>
            <a:endParaRPr lang="en-US" dirty="0"/>
          </a:p>
          <a:p>
            <a:endParaRPr lang="en-US" dirty="0"/>
          </a:p>
          <a:p>
            <a:r>
              <a:rPr lang="en-US" dirty="0"/>
              <a:t>Another way to keep track of memory is </a:t>
            </a:r>
            <a:r>
              <a:rPr lang="en-US" b="1" dirty="0">
                <a:solidFill>
                  <a:schemeClr val="accent6"/>
                </a:solidFill>
              </a:rPr>
              <a:t>to maintain a linked list of allocated and free memory segments, where segment either contains a process or is an empty hole between two processes</a:t>
            </a:r>
            <a:r>
              <a:rPr lang="en-US" dirty="0"/>
              <a:t>.</a:t>
            </a:r>
          </a:p>
          <a:p>
            <a:r>
              <a:rPr lang="en-US" dirty="0"/>
              <a:t>Each </a:t>
            </a:r>
            <a:r>
              <a:rPr lang="en-US" b="1" dirty="0">
                <a:solidFill>
                  <a:schemeClr val="accent6"/>
                </a:solidFill>
              </a:rPr>
              <a:t>entry in the list specifies a hole (H) or process (P)</a:t>
            </a:r>
            <a:r>
              <a:rPr lang="en-US" dirty="0"/>
              <a:t>, the </a:t>
            </a:r>
            <a:r>
              <a:rPr lang="en-US" b="1" dirty="0">
                <a:solidFill>
                  <a:schemeClr val="accent6"/>
                </a:solidFill>
              </a:rPr>
              <a:t>address at which it starts the length and a pointer to the next entry</a:t>
            </a:r>
            <a:r>
              <a:rPr lang="en-US" dirty="0"/>
              <a:t>.</a:t>
            </a:r>
          </a:p>
          <a:p>
            <a:r>
              <a:rPr lang="en-US" dirty="0"/>
              <a:t>The </a:t>
            </a:r>
            <a:r>
              <a:rPr lang="en-US" b="1" dirty="0">
                <a:solidFill>
                  <a:schemeClr val="accent6"/>
                </a:solidFill>
              </a:rPr>
              <a:t>segment list is kept sorted by address</a:t>
            </a:r>
            <a:r>
              <a:rPr lang="en-US" dirty="0"/>
              <a:t>. </a:t>
            </a:r>
          </a:p>
          <a:p>
            <a:r>
              <a:rPr lang="en-US" dirty="0"/>
              <a:t>Sorting this way has the advantage that </a:t>
            </a:r>
            <a:r>
              <a:rPr lang="en-US" b="1" dirty="0">
                <a:solidFill>
                  <a:schemeClr val="accent6"/>
                </a:solidFill>
              </a:rPr>
              <a:t>when a process terminates or is swapped out, updating the list is straightforward</a:t>
            </a:r>
            <a:r>
              <a:rPr lang="en-US" dirty="0"/>
              <a:t>. </a:t>
            </a:r>
          </a:p>
          <a:p>
            <a:r>
              <a:rPr lang="en-US" dirty="0"/>
              <a:t>A </a:t>
            </a:r>
            <a:r>
              <a:rPr lang="en-US" b="1" dirty="0">
                <a:solidFill>
                  <a:schemeClr val="accent6"/>
                </a:solidFill>
              </a:rPr>
              <a:t>terminating process normally has two neighbors </a:t>
            </a:r>
            <a:r>
              <a:rPr lang="en-US" dirty="0"/>
              <a:t>(except when it is at the very top or bottom of memory). </a:t>
            </a:r>
          </a:p>
        </p:txBody>
      </p:sp>
      <p:graphicFrame>
        <p:nvGraphicFramePr>
          <p:cNvPr id="23" name="Content Placeholder 3"/>
          <p:cNvGraphicFramePr>
            <a:graphicFrameLocks/>
          </p:cNvGraphicFramePr>
          <p:nvPr/>
        </p:nvGraphicFramePr>
        <p:xfrm>
          <a:off x="787399" y="936174"/>
          <a:ext cx="1828800" cy="3708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70840">
                <a:tc>
                  <a:txBody>
                    <a:bodyPr/>
                    <a:lstStyle/>
                    <a:p>
                      <a:pPr algn="ctr"/>
                      <a:r>
                        <a:rPr lang="en-US" dirty="0"/>
                        <a:t>P</a:t>
                      </a:r>
                    </a:p>
                  </a:txBody>
                  <a:tcPr/>
                </a:tc>
                <a:tc>
                  <a:txBody>
                    <a:bodyPr/>
                    <a:lstStyle/>
                    <a:p>
                      <a:pPr algn="ctr"/>
                      <a:r>
                        <a:rPr lang="en-US" dirty="0"/>
                        <a:t>0</a:t>
                      </a:r>
                    </a:p>
                  </a:txBody>
                  <a:tcPr/>
                </a:tc>
                <a:tc>
                  <a:txBody>
                    <a:bodyPr/>
                    <a:lstStyle/>
                    <a:p>
                      <a:pPr algn="ctr"/>
                      <a:r>
                        <a:rPr lang="en-US" dirty="0"/>
                        <a:t>5</a:t>
                      </a:r>
                    </a:p>
                  </a:txBody>
                  <a:tcPr/>
                </a:tc>
                <a:tc>
                  <a:txBody>
                    <a:bodyPr/>
                    <a:lstStyle/>
                    <a:p>
                      <a:pPr algn="ctr"/>
                      <a:endParaRPr lang="en-US" dirty="0"/>
                    </a:p>
                  </a:txBody>
                  <a:tcPr/>
                </a:tc>
                <a:extLst>
                  <a:ext uri="{0D108BD9-81ED-4DB2-BD59-A6C34878D82A}">
                    <a16:rowId xmlns:a16="http://schemas.microsoft.com/office/drawing/2014/main" val="10000"/>
                  </a:ext>
                </a:extLst>
              </a:tr>
            </a:tbl>
          </a:graphicData>
        </a:graphic>
      </p:graphicFrame>
      <p:graphicFrame>
        <p:nvGraphicFramePr>
          <p:cNvPr id="25" name="Content Placeholder 3"/>
          <p:cNvGraphicFramePr>
            <a:graphicFrameLocks/>
          </p:cNvGraphicFramePr>
          <p:nvPr/>
        </p:nvGraphicFramePr>
        <p:xfrm>
          <a:off x="2920999" y="936174"/>
          <a:ext cx="1828800" cy="3708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70840">
                <a:tc>
                  <a:txBody>
                    <a:bodyPr/>
                    <a:lstStyle/>
                    <a:p>
                      <a:pPr algn="ctr"/>
                      <a:r>
                        <a:rPr lang="en-US" dirty="0"/>
                        <a:t>H</a:t>
                      </a:r>
                    </a:p>
                  </a:txBody>
                  <a:tcPr/>
                </a:tc>
                <a:tc>
                  <a:txBody>
                    <a:bodyPr/>
                    <a:lstStyle/>
                    <a:p>
                      <a:pPr algn="ctr"/>
                      <a:r>
                        <a:rPr lang="en-US" dirty="0"/>
                        <a:t>5</a:t>
                      </a:r>
                    </a:p>
                  </a:txBody>
                  <a:tcPr/>
                </a:tc>
                <a:tc>
                  <a:txBody>
                    <a:bodyPr/>
                    <a:lstStyle/>
                    <a:p>
                      <a:pPr algn="ctr"/>
                      <a:r>
                        <a:rPr lang="en-US" dirty="0"/>
                        <a:t>3</a:t>
                      </a:r>
                    </a:p>
                  </a:txBody>
                  <a:tcPr/>
                </a:tc>
                <a:tc>
                  <a:txBody>
                    <a:bodyPr/>
                    <a:lstStyle/>
                    <a:p>
                      <a:pPr algn="ctr"/>
                      <a:endParaRPr lang="en-US" dirty="0"/>
                    </a:p>
                  </a:txBody>
                  <a:tcPr/>
                </a:tc>
                <a:extLst>
                  <a:ext uri="{0D108BD9-81ED-4DB2-BD59-A6C34878D82A}">
                    <a16:rowId xmlns:a16="http://schemas.microsoft.com/office/drawing/2014/main" val="10000"/>
                  </a:ext>
                </a:extLst>
              </a:tr>
            </a:tbl>
          </a:graphicData>
        </a:graphic>
      </p:graphicFrame>
      <p:graphicFrame>
        <p:nvGraphicFramePr>
          <p:cNvPr id="26" name="Content Placeholder 3"/>
          <p:cNvGraphicFramePr>
            <a:graphicFrameLocks/>
          </p:cNvGraphicFramePr>
          <p:nvPr/>
        </p:nvGraphicFramePr>
        <p:xfrm>
          <a:off x="5054599" y="936174"/>
          <a:ext cx="1828800" cy="3708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70840">
                <a:tc>
                  <a:txBody>
                    <a:bodyPr/>
                    <a:lstStyle/>
                    <a:p>
                      <a:pPr algn="ctr"/>
                      <a:r>
                        <a:rPr lang="en-US" dirty="0"/>
                        <a:t>P</a:t>
                      </a:r>
                    </a:p>
                  </a:txBody>
                  <a:tcPr/>
                </a:tc>
                <a:tc>
                  <a:txBody>
                    <a:bodyPr/>
                    <a:lstStyle/>
                    <a:p>
                      <a:pPr algn="ctr"/>
                      <a:r>
                        <a:rPr lang="en-US" dirty="0"/>
                        <a:t>8</a:t>
                      </a:r>
                    </a:p>
                  </a:txBody>
                  <a:tcPr/>
                </a:tc>
                <a:tc>
                  <a:txBody>
                    <a:bodyPr/>
                    <a:lstStyle/>
                    <a:p>
                      <a:pPr algn="ctr"/>
                      <a:r>
                        <a:rPr lang="en-US" dirty="0"/>
                        <a:t>6</a:t>
                      </a:r>
                    </a:p>
                  </a:txBody>
                  <a:tcPr/>
                </a:tc>
                <a:tc>
                  <a:txBody>
                    <a:bodyPr/>
                    <a:lstStyle/>
                    <a:p>
                      <a:pPr algn="ctr"/>
                      <a:endParaRPr lang="en-US" dirty="0"/>
                    </a:p>
                  </a:txBody>
                  <a:tcPr/>
                </a:tc>
                <a:extLst>
                  <a:ext uri="{0D108BD9-81ED-4DB2-BD59-A6C34878D82A}">
                    <a16:rowId xmlns:a16="http://schemas.microsoft.com/office/drawing/2014/main" val="10000"/>
                  </a:ext>
                </a:extLst>
              </a:tr>
            </a:tbl>
          </a:graphicData>
        </a:graphic>
      </p:graphicFrame>
      <p:graphicFrame>
        <p:nvGraphicFramePr>
          <p:cNvPr id="27" name="Content Placeholder 3"/>
          <p:cNvGraphicFramePr>
            <a:graphicFrameLocks/>
          </p:cNvGraphicFramePr>
          <p:nvPr/>
        </p:nvGraphicFramePr>
        <p:xfrm>
          <a:off x="7161399" y="936174"/>
          <a:ext cx="1828800" cy="3708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70840">
                <a:tc>
                  <a:txBody>
                    <a:bodyPr/>
                    <a:lstStyle/>
                    <a:p>
                      <a:pPr algn="ctr"/>
                      <a:r>
                        <a:rPr lang="en-US" dirty="0"/>
                        <a:t>P</a:t>
                      </a:r>
                    </a:p>
                  </a:txBody>
                  <a:tcPr/>
                </a:tc>
                <a:tc>
                  <a:txBody>
                    <a:bodyPr/>
                    <a:lstStyle/>
                    <a:p>
                      <a:pPr algn="ctr"/>
                      <a:r>
                        <a:rPr lang="en-US" dirty="0"/>
                        <a:t>14</a:t>
                      </a:r>
                    </a:p>
                  </a:txBody>
                  <a:tcPr/>
                </a:tc>
                <a:tc>
                  <a:txBody>
                    <a:bodyPr/>
                    <a:lstStyle/>
                    <a:p>
                      <a:pPr algn="ctr"/>
                      <a:r>
                        <a:rPr lang="en-US" dirty="0"/>
                        <a:t>4</a:t>
                      </a:r>
                    </a:p>
                  </a:txBody>
                  <a:tcPr/>
                </a:tc>
                <a:tc>
                  <a:txBody>
                    <a:bodyPr/>
                    <a:lstStyle/>
                    <a:p>
                      <a:pPr algn="ctr"/>
                      <a:endParaRPr lang="en-US" dirty="0"/>
                    </a:p>
                  </a:txBody>
                  <a:tcPr/>
                </a:tc>
                <a:extLst>
                  <a:ext uri="{0D108BD9-81ED-4DB2-BD59-A6C34878D82A}">
                    <a16:rowId xmlns:a16="http://schemas.microsoft.com/office/drawing/2014/main" val="10000"/>
                  </a:ext>
                </a:extLst>
              </a:tr>
            </a:tbl>
          </a:graphicData>
        </a:graphic>
      </p:graphicFrame>
      <p:cxnSp>
        <p:nvCxnSpPr>
          <p:cNvPr id="28" name="Straight Arrow Connector 27"/>
          <p:cNvCxnSpPr/>
          <p:nvPr/>
        </p:nvCxnSpPr>
        <p:spPr>
          <a:xfrm>
            <a:off x="2387599" y="1121591"/>
            <a:ext cx="533400" cy="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505959" y="1121593"/>
            <a:ext cx="548640" cy="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6639559" y="1121591"/>
            <a:ext cx="521840" cy="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a:off x="702674" y="1861211"/>
            <a:ext cx="121847" cy="5492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aphicFrame>
        <p:nvGraphicFramePr>
          <p:cNvPr id="32" name="Content Placeholder 3"/>
          <p:cNvGraphicFramePr>
            <a:graphicFrameLocks/>
          </p:cNvGraphicFramePr>
          <p:nvPr/>
        </p:nvGraphicFramePr>
        <p:xfrm>
          <a:off x="802639" y="1703254"/>
          <a:ext cx="1828800" cy="3708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70840">
                <a:tc>
                  <a:txBody>
                    <a:bodyPr/>
                    <a:lstStyle/>
                    <a:p>
                      <a:pPr algn="ctr"/>
                      <a:r>
                        <a:rPr lang="en-US" dirty="0"/>
                        <a:t>H</a:t>
                      </a:r>
                    </a:p>
                  </a:txBody>
                  <a:tcPr/>
                </a:tc>
                <a:tc>
                  <a:txBody>
                    <a:bodyPr/>
                    <a:lstStyle/>
                    <a:p>
                      <a:pPr algn="ctr"/>
                      <a:r>
                        <a:rPr lang="en-US" dirty="0"/>
                        <a:t>18</a:t>
                      </a:r>
                    </a:p>
                  </a:txBody>
                  <a:tcPr/>
                </a:tc>
                <a:tc>
                  <a:txBody>
                    <a:bodyPr/>
                    <a:lstStyle/>
                    <a:p>
                      <a:pPr algn="ctr"/>
                      <a:r>
                        <a:rPr lang="en-US" dirty="0"/>
                        <a:t>2</a:t>
                      </a:r>
                    </a:p>
                  </a:txBody>
                  <a:tcPr/>
                </a:tc>
                <a:tc>
                  <a:txBody>
                    <a:bodyPr/>
                    <a:lstStyle/>
                    <a:p>
                      <a:pPr algn="ctr"/>
                      <a:endParaRPr lang="en-US" dirty="0"/>
                    </a:p>
                  </a:txBody>
                  <a:tcPr/>
                </a:tc>
                <a:extLst>
                  <a:ext uri="{0D108BD9-81ED-4DB2-BD59-A6C34878D82A}">
                    <a16:rowId xmlns:a16="http://schemas.microsoft.com/office/drawing/2014/main" val="10000"/>
                  </a:ext>
                </a:extLst>
              </a:tr>
            </a:tbl>
          </a:graphicData>
        </a:graphic>
      </p:graphicFrame>
      <p:graphicFrame>
        <p:nvGraphicFramePr>
          <p:cNvPr id="33" name="Content Placeholder 3"/>
          <p:cNvGraphicFramePr>
            <a:graphicFrameLocks/>
          </p:cNvGraphicFramePr>
          <p:nvPr/>
        </p:nvGraphicFramePr>
        <p:xfrm>
          <a:off x="2920999" y="1703254"/>
          <a:ext cx="1828800" cy="3708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70840">
                <a:tc>
                  <a:txBody>
                    <a:bodyPr/>
                    <a:lstStyle/>
                    <a:p>
                      <a:pPr algn="ctr"/>
                      <a:r>
                        <a:rPr lang="en-US" dirty="0"/>
                        <a:t>P</a:t>
                      </a:r>
                    </a:p>
                  </a:txBody>
                  <a:tcPr/>
                </a:tc>
                <a:tc>
                  <a:txBody>
                    <a:bodyPr/>
                    <a:lstStyle/>
                    <a:p>
                      <a:pPr algn="ctr"/>
                      <a:r>
                        <a:rPr lang="en-US" dirty="0"/>
                        <a:t>20</a:t>
                      </a:r>
                    </a:p>
                  </a:txBody>
                  <a:tcPr/>
                </a:tc>
                <a:tc>
                  <a:txBody>
                    <a:bodyPr/>
                    <a:lstStyle/>
                    <a:p>
                      <a:pPr algn="ctr"/>
                      <a:r>
                        <a:rPr lang="en-US" dirty="0"/>
                        <a:t>6</a:t>
                      </a:r>
                    </a:p>
                  </a:txBody>
                  <a:tcPr/>
                </a:tc>
                <a:tc>
                  <a:txBody>
                    <a:bodyPr/>
                    <a:lstStyle/>
                    <a:p>
                      <a:pPr algn="ctr"/>
                      <a:endParaRPr lang="en-US" dirty="0"/>
                    </a:p>
                  </a:txBody>
                  <a:tcPr/>
                </a:tc>
                <a:extLst>
                  <a:ext uri="{0D108BD9-81ED-4DB2-BD59-A6C34878D82A}">
                    <a16:rowId xmlns:a16="http://schemas.microsoft.com/office/drawing/2014/main" val="10000"/>
                  </a:ext>
                </a:extLst>
              </a:tr>
            </a:tbl>
          </a:graphicData>
        </a:graphic>
      </p:graphicFrame>
      <p:graphicFrame>
        <p:nvGraphicFramePr>
          <p:cNvPr id="34" name="Content Placeholder 3"/>
          <p:cNvGraphicFramePr>
            <a:graphicFrameLocks/>
          </p:cNvGraphicFramePr>
          <p:nvPr/>
        </p:nvGraphicFramePr>
        <p:xfrm>
          <a:off x="5054599" y="1703254"/>
          <a:ext cx="1828800" cy="3708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70840">
                <a:tc>
                  <a:txBody>
                    <a:bodyPr/>
                    <a:lstStyle/>
                    <a:p>
                      <a:pPr algn="ctr"/>
                      <a:r>
                        <a:rPr lang="en-US" dirty="0"/>
                        <a:t>P</a:t>
                      </a:r>
                    </a:p>
                  </a:txBody>
                  <a:tcPr/>
                </a:tc>
                <a:tc>
                  <a:txBody>
                    <a:bodyPr/>
                    <a:lstStyle/>
                    <a:p>
                      <a:pPr algn="ctr"/>
                      <a:r>
                        <a:rPr lang="en-US" dirty="0"/>
                        <a:t>26</a:t>
                      </a:r>
                    </a:p>
                  </a:txBody>
                  <a:tcPr/>
                </a:tc>
                <a:tc>
                  <a:txBody>
                    <a:bodyPr/>
                    <a:lstStyle/>
                    <a:p>
                      <a:pPr algn="ctr"/>
                      <a:r>
                        <a:rPr lang="en-US" dirty="0"/>
                        <a:t>3</a:t>
                      </a:r>
                    </a:p>
                  </a:txBody>
                  <a:tcPr/>
                </a:tc>
                <a:tc>
                  <a:txBody>
                    <a:bodyPr/>
                    <a:lstStyle/>
                    <a:p>
                      <a:pPr algn="ctr"/>
                      <a:endParaRPr lang="en-US" dirty="0"/>
                    </a:p>
                  </a:txBody>
                  <a:tcPr/>
                </a:tc>
                <a:extLst>
                  <a:ext uri="{0D108BD9-81ED-4DB2-BD59-A6C34878D82A}">
                    <a16:rowId xmlns:a16="http://schemas.microsoft.com/office/drawing/2014/main" val="10000"/>
                  </a:ext>
                </a:extLst>
              </a:tr>
            </a:tbl>
          </a:graphicData>
        </a:graphic>
      </p:graphicFrame>
      <p:graphicFrame>
        <p:nvGraphicFramePr>
          <p:cNvPr id="35" name="Content Placeholder 3"/>
          <p:cNvGraphicFramePr>
            <a:graphicFrameLocks/>
          </p:cNvGraphicFramePr>
          <p:nvPr/>
        </p:nvGraphicFramePr>
        <p:xfrm>
          <a:off x="7161399" y="1703254"/>
          <a:ext cx="1828800" cy="3708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70840">
                <a:tc>
                  <a:txBody>
                    <a:bodyPr/>
                    <a:lstStyle/>
                    <a:p>
                      <a:pPr algn="ctr"/>
                      <a:r>
                        <a:rPr lang="en-US" dirty="0"/>
                        <a:t>H</a:t>
                      </a:r>
                    </a:p>
                  </a:txBody>
                  <a:tcPr/>
                </a:tc>
                <a:tc>
                  <a:txBody>
                    <a:bodyPr/>
                    <a:lstStyle/>
                    <a:p>
                      <a:pPr algn="ctr"/>
                      <a:r>
                        <a:rPr lang="en-US" dirty="0"/>
                        <a:t>29</a:t>
                      </a:r>
                    </a:p>
                  </a:txBody>
                  <a:tcPr/>
                </a:tc>
                <a:tc>
                  <a:txBody>
                    <a:bodyPr/>
                    <a:lstStyle/>
                    <a:p>
                      <a:pPr algn="ctr"/>
                      <a:r>
                        <a:rPr lang="en-US" dirty="0"/>
                        <a:t>3</a:t>
                      </a:r>
                    </a:p>
                  </a:txBody>
                  <a:tcPr/>
                </a:tc>
                <a:tc>
                  <a:txBody>
                    <a:bodyPr/>
                    <a:lstStyle/>
                    <a:p>
                      <a:pPr algn="ctr"/>
                      <a:r>
                        <a:rPr lang="en-US" dirty="0"/>
                        <a:t>X</a:t>
                      </a:r>
                    </a:p>
                  </a:txBody>
                  <a:tcPr/>
                </a:tc>
                <a:extLst>
                  <a:ext uri="{0D108BD9-81ED-4DB2-BD59-A6C34878D82A}">
                    <a16:rowId xmlns:a16="http://schemas.microsoft.com/office/drawing/2014/main" val="10000"/>
                  </a:ext>
                </a:extLst>
              </a:tr>
            </a:tbl>
          </a:graphicData>
        </a:graphic>
      </p:graphicFrame>
      <p:cxnSp>
        <p:nvCxnSpPr>
          <p:cNvPr id="36" name="Straight Arrow Connector 35"/>
          <p:cNvCxnSpPr/>
          <p:nvPr/>
        </p:nvCxnSpPr>
        <p:spPr>
          <a:xfrm flipV="1">
            <a:off x="2387599" y="1886138"/>
            <a:ext cx="533400" cy="50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V="1">
            <a:off x="4505959" y="1886136"/>
            <a:ext cx="548640" cy="507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flipV="1">
            <a:off x="6639559" y="1886138"/>
            <a:ext cx="521840" cy="50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9" name="Freeform 38"/>
          <p:cNvSpPr/>
          <p:nvPr/>
        </p:nvSpPr>
        <p:spPr>
          <a:xfrm>
            <a:off x="554278" y="1132690"/>
            <a:ext cx="8567122" cy="733926"/>
          </a:xfrm>
          <a:custGeom>
            <a:avLst/>
            <a:gdLst>
              <a:gd name="connsiteX0" fmla="*/ 8226100 w 8567122"/>
              <a:gd name="connsiteY0" fmla="*/ 0 h 733926"/>
              <a:gd name="connsiteX1" fmla="*/ 7732805 w 8567122"/>
              <a:gd name="connsiteY1" fmla="*/ 348916 h 733926"/>
              <a:gd name="connsiteX2" fmla="*/ 983089 w 8567122"/>
              <a:gd name="connsiteY2" fmla="*/ 372979 h 733926"/>
              <a:gd name="connsiteX3" fmla="*/ 176974 w 8567122"/>
              <a:gd name="connsiteY3" fmla="*/ 733926 h 733926"/>
            </a:gdLst>
            <a:ahLst/>
            <a:cxnLst>
              <a:cxn ang="0">
                <a:pos x="connsiteX0" y="connsiteY0"/>
              </a:cxn>
              <a:cxn ang="0">
                <a:pos x="connsiteX1" y="connsiteY1"/>
              </a:cxn>
              <a:cxn ang="0">
                <a:pos x="connsiteX2" y="connsiteY2"/>
              </a:cxn>
              <a:cxn ang="0">
                <a:pos x="connsiteX3" y="connsiteY3"/>
              </a:cxn>
            </a:cxnLst>
            <a:rect l="l" t="t" r="r" b="b"/>
            <a:pathLst>
              <a:path w="8567122" h="733926">
                <a:moveTo>
                  <a:pt x="8226100" y="0"/>
                </a:moveTo>
                <a:cubicBezTo>
                  <a:pt x="8583036" y="143376"/>
                  <a:pt x="8939973" y="286753"/>
                  <a:pt x="7732805" y="348916"/>
                </a:cubicBezTo>
                <a:cubicBezTo>
                  <a:pt x="6525637" y="411079"/>
                  <a:pt x="2242394" y="308811"/>
                  <a:pt x="983089" y="372979"/>
                </a:cubicBezTo>
                <a:cubicBezTo>
                  <a:pt x="-276216" y="437147"/>
                  <a:pt x="-49621" y="585536"/>
                  <a:pt x="176974" y="733926"/>
                </a:cubicBez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0" name="TextBox 39"/>
          <p:cNvSpPr txBox="1"/>
          <p:nvPr/>
        </p:nvSpPr>
        <p:spPr>
          <a:xfrm>
            <a:off x="417509" y="2244425"/>
            <a:ext cx="557784" cy="338554"/>
          </a:xfrm>
          <a:prstGeom prst="rect">
            <a:avLst/>
          </a:prstGeom>
          <a:noFill/>
          <a:ln>
            <a:solidFill>
              <a:schemeClr val="accent6">
                <a:lumMod val="20000"/>
                <a:lumOff val="80000"/>
              </a:schemeClr>
            </a:solidFill>
          </a:ln>
        </p:spPr>
        <p:txBody>
          <a:bodyPr wrap="square" rtlCol="0">
            <a:spAutoFit/>
          </a:bodyPr>
          <a:lstStyle/>
          <a:p>
            <a:pPr algn="ctr"/>
            <a:r>
              <a:rPr lang="en-US" sz="1600" dirty="0">
                <a:solidFill>
                  <a:schemeClr val="tx2"/>
                </a:solidFill>
              </a:rPr>
              <a:t>Hole</a:t>
            </a:r>
            <a:endParaRPr lang="en-US" dirty="0">
              <a:solidFill>
                <a:schemeClr val="tx2"/>
              </a:solidFill>
            </a:endParaRPr>
          </a:p>
        </p:txBody>
      </p:sp>
      <p:sp>
        <p:nvSpPr>
          <p:cNvPr id="41" name="TextBox 40"/>
          <p:cNvSpPr txBox="1"/>
          <p:nvPr/>
        </p:nvSpPr>
        <p:spPr>
          <a:xfrm>
            <a:off x="4806089" y="2231574"/>
            <a:ext cx="952500" cy="338554"/>
          </a:xfrm>
          <a:prstGeom prst="rect">
            <a:avLst/>
          </a:prstGeom>
          <a:noFill/>
          <a:ln>
            <a:solidFill>
              <a:schemeClr val="accent6">
                <a:lumMod val="20000"/>
                <a:lumOff val="80000"/>
              </a:schemeClr>
            </a:solidFill>
          </a:ln>
        </p:spPr>
        <p:txBody>
          <a:bodyPr wrap="square" rtlCol="0">
            <a:spAutoFit/>
          </a:bodyPr>
          <a:lstStyle>
            <a:defPPr>
              <a:defRPr lang="en-US"/>
            </a:defPPr>
            <a:lvl1pPr algn="ctr">
              <a:defRPr sz="1600">
                <a:solidFill>
                  <a:schemeClr val="tx2"/>
                </a:solidFill>
              </a:defRPr>
            </a:lvl1pPr>
          </a:lstStyle>
          <a:p>
            <a:r>
              <a:rPr lang="en-US" dirty="0"/>
              <a:t>Process</a:t>
            </a:r>
          </a:p>
        </p:txBody>
      </p:sp>
      <p:cxnSp>
        <p:nvCxnSpPr>
          <p:cNvPr id="42" name="Straight Arrow Connector 41"/>
          <p:cNvCxnSpPr>
            <a:stCxn id="40" idx="0"/>
          </p:cNvCxnSpPr>
          <p:nvPr/>
        </p:nvCxnSpPr>
        <p:spPr>
          <a:xfrm flipV="1">
            <a:off x="696401" y="2082609"/>
            <a:ext cx="333887" cy="161816"/>
          </a:xfrm>
          <a:prstGeom prst="straightConnector1">
            <a:avLst/>
          </a:prstGeom>
          <a:ln>
            <a:solidFill>
              <a:schemeClr val="accent6">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a:stCxn id="46" idx="0"/>
          </p:cNvCxnSpPr>
          <p:nvPr/>
        </p:nvCxnSpPr>
        <p:spPr>
          <a:xfrm flipH="1" flipV="1">
            <a:off x="1478825" y="2069909"/>
            <a:ext cx="74826" cy="174516"/>
          </a:xfrm>
          <a:prstGeom prst="straightConnector1">
            <a:avLst/>
          </a:prstGeom>
          <a:ln>
            <a:solidFill>
              <a:schemeClr val="accent6">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a:stCxn id="47" idx="0"/>
          </p:cNvCxnSpPr>
          <p:nvPr/>
        </p:nvCxnSpPr>
        <p:spPr>
          <a:xfrm flipH="1" flipV="1">
            <a:off x="1895475" y="2082610"/>
            <a:ext cx="676842" cy="161815"/>
          </a:xfrm>
          <a:prstGeom prst="straightConnector1">
            <a:avLst/>
          </a:prstGeom>
          <a:ln>
            <a:solidFill>
              <a:schemeClr val="accent6">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a:stCxn id="41" idx="0"/>
          </p:cNvCxnSpPr>
          <p:nvPr/>
        </p:nvCxnSpPr>
        <p:spPr>
          <a:xfrm flipH="1" flipV="1">
            <a:off x="5276850" y="2082609"/>
            <a:ext cx="5489" cy="148965"/>
          </a:xfrm>
          <a:prstGeom prst="straightConnector1">
            <a:avLst/>
          </a:prstGeom>
          <a:ln>
            <a:solidFill>
              <a:schemeClr val="accent6">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46" name="TextBox 45"/>
          <p:cNvSpPr txBox="1"/>
          <p:nvPr/>
        </p:nvSpPr>
        <p:spPr>
          <a:xfrm>
            <a:off x="995867" y="2244425"/>
            <a:ext cx="1115568" cy="338554"/>
          </a:xfrm>
          <a:prstGeom prst="rect">
            <a:avLst/>
          </a:prstGeom>
          <a:noFill/>
          <a:ln>
            <a:solidFill>
              <a:schemeClr val="accent6">
                <a:lumMod val="20000"/>
                <a:lumOff val="80000"/>
              </a:schemeClr>
            </a:solidFill>
          </a:ln>
        </p:spPr>
        <p:txBody>
          <a:bodyPr wrap="square" rtlCol="0">
            <a:spAutoFit/>
          </a:bodyPr>
          <a:lstStyle/>
          <a:p>
            <a:pPr algn="ctr"/>
            <a:r>
              <a:rPr lang="en-US" sz="1600" dirty="0">
                <a:solidFill>
                  <a:schemeClr val="tx2"/>
                </a:solidFill>
              </a:rPr>
              <a:t>Starts at 18</a:t>
            </a:r>
          </a:p>
        </p:txBody>
      </p:sp>
      <p:sp>
        <p:nvSpPr>
          <p:cNvPr id="47" name="TextBox 46"/>
          <p:cNvSpPr txBox="1"/>
          <p:nvPr/>
        </p:nvSpPr>
        <p:spPr>
          <a:xfrm>
            <a:off x="2128833" y="2244425"/>
            <a:ext cx="886968" cy="338554"/>
          </a:xfrm>
          <a:prstGeom prst="rect">
            <a:avLst/>
          </a:prstGeom>
          <a:noFill/>
          <a:ln>
            <a:solidFill>
              <a:schemeClr val="accent6">
                <a:lumMod val="20000"/>
                <a:lumOff val="80000"/>
              </a:schemeClr>
            </a:solidFill>
          </a:ln>
        </p:spPr>
        <p:txBody>
          <a:bodyPr wrap="square" rtlCol="0">
            <a:spAutoFit/>
          </a:bodyPr>
          <a:lstStyle/>
          <a:p>
            <a:pPr algn="ctr"/>
            <a:r>
              <a:rPr lang="en-US" sz="1600" dirty="0">
                <a:solidFill>
                  <a:schemeClr val="tx2"/>
                </a:solidFill>
              </a:rPr>
              <a:t>Length 2</a:t>
            </a:r>
          </a:p>
        </p:txBody>
      </p:sp>
    </p:spTree>
    <p:extLst>
      <p:ext uri="{BB962C8B-B14F-4D97-AF65-F5344CB8AC3E}">
        <p14:creationId xmlns:p14="http://schemas.microsoft.com/office/powerpoint/2010/main" val="395472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4">
                                            <p:txEl>
                                              <p:pRg st="4" end="4"/>
                                            </p:txEl>
                                          </p:spTgt>
                                        </p:tgtEl>
                                        <p:attrNameLst>
                                          <p:attrName>style.visibility</p:attrName>
                                        </p:attrNameLst>
                                      </p:cBhvr>
                                      <p:to>
                                        <p:strVal val="visible"/>
                                      </p:to>
                                    </p:set>
                                    <p:animEffect transition="in" filter="fade">
                                      <p:cBhvr>
                                        <p:cTn id="57" dur="500"/>
                                        <p:tgtEl>
                                          <p:spTgt spid="24">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4">
                                            <p:txEl>
                                              <p:pRg st="5" end="5"/>
                                            </p:txEl>
                                          </p:spTgt>
                                        </p:tgtEl>
                                        <p:attrNameLst>
                                          <p:attrName>style.visibility</p:attrName>
                                        </p:attrNameLst>
                                      </p:cBhvr>
                                      <p:to>
                                        <p:strVal val="visible"/>
                                      </p:to>
                                    </p:set>
                                    <p:animEffect transition="in" filter="fade">
                                      <p:cBhvr>
                                        <p:cTn id="62" dur="500"/>
                                        <p:tgtEl>
                                          <p:spTgt spid="24">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4">
                                            <p:txEl>
                                              <p:pRg st="6" end="6"/>
                                            </p:txEl>
                                          </p:spTgt>
                                        </p:tgtEl>
                                        <p:attrNameLst>
                                          <p:attrName>style.visibility</p:attrName>
                                        </p:attrNameLst>
                                      </p:cBhvr>
                                      <p:to>
                                        <p:strVal val="visible"/>
                                      </p:to>
                                    </p:set>
                                    <p:animEffect transition="in" filter="fade">
                                      <p:cBhvr>
                                        <p:cTn id="67" dur="500"/>
                                        <p:tgtEl>
                                          <p:spTgt spid="24">
                                            <p:txEl>
                                              <p:pRg st="6" end="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4">
                                            <p:txEl>
                                              <p:pRg st="7" end="7"/>
                                            </p:txEl>
                                          </p:spTgt>
                                        </p:tgtEl>
                                        <p:attrNameLst>
                                          <p:attrName>style.visibility</p:attrName>
                                        </p:attrNameLst>
                                      </p:cBhvr>
                                      <p:to>
                                        <p:strVal val="visible"/>
                                      </p:to>
                                    </p:set>
                                    <p:animEffect transition="in" filter="fade">
                                      <p:cBhvr>
                                        <p:cTn id="72" dur="500"/>
                                        <p:tgtEl>
                                          <p:spTgt spid="24">
                                            <p:txEl>
                                              <p:pRg st="7" end="7"/>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4">
                                            <p:txEl>
                                              <p:pRg st="8" end="8"/>
                                            </p:txEl>
                                          </p:spTgt>
                                        </p:tgtEl>
                                        <p:attrNameLst>
                                          <p:attrName>style.visibility</p:attrName>
                                        </p:attrNameLst>
                                      </p:cBhvr>
                                      <p:to>
                                        <p:strVal val="visible"/>
                                      </p:to>
                                    </p:set>
                                    <p:animEffect transition="in" filter="fade">
                                      <p:cBhvr>
                                        <p:cTn id="77" dur="500"/>
                                        <p:tgtEl>
                                          <p:spTgt spid="2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39" grpId="0" animBg="1"/>
      <p:bldP spid="40" grpId="0" animBg="1"/>
      <p:bldP spid="41" grpId="0" animBg="1"/>
      <p:bldP spid="46" grpId="0" animBg="1"/>
      <p:bldP spid="47"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Memory management with Linked List</a:t>
            </a:r>
            <a:endParaRPr lang="en-US" dirty="0"/>
          </a:p>
        </p:txBody>
      </p:sp>
      <p:sp>
        <p:nvSpPr>
          <p:cNvPr id="24" name="Content Placeholder 23"/>
          <p:cNvSpPr>
            <a:spLocks noGrp="1"/>
          </p:cNvSpPr>
          <p:nvPr>
            <p:ph idx="1"/>
          </p:nvPr>
        </p:nvSpPr>
        <p:spPr>
          <a:ln>
            <a:noFill/>
          </a:ln>
        </p:spPr>
        <p:txBody>
          <a:bodyPr/>
          <a:lstStyle/>
          <a:p>
            <a:endParaRPr lang="en-US" dirty="0"/>
          </a:p>
          <a:p>
            <a:endParaRPr lang="en-US" dirty="0"/>
          </a:p>
          <a:p>
            <a:endParaRPr lang="en-US" dirty="0"/>
          </a:p>
          <a:p>
            <a:endParaRPr lang="en-US" dirty="0"/>
          </a:p>
          <a:p>
            <a:endParaRPr lang="en-US" dirty="0"/>
          </a:p>
        </p:txBody>
      </p:sp>
      <p:graphicFrame>
        <p:nvGraphicFramePr>
          <p:cNvPr id="23" name="Content Placeholder 3"/>
          <p:cNvGraphicFramePr>
            <a:graphicFrameLocks/>
          </p:cNvGraphicFramePr>
          <p:nvPr/>
        </p:nvGraphicFramePr>
        <p:xfrm>
          <a:off x="787399" y="936174"/>
          <a:ext cx="1828800" cy="3708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70840">
                <a:tc>
                  <a:txBody>
                    <a:bodyPr/>
                    <a:lstStyle/>
                    <a:p>
                      <a:pPr algn="ctr"/>
                      <a:r>
                        <a:rPr lang="en-US" dirty="0"/>
                        <a:t>P</a:t>
                      </a:r>
                    </a:p>
                  </a:txBody>
                  <a:tcPr/>
                </a:tc>
                <a:tc>
                  <a:txBody>
                    <a:bodyPr/>
                    <a:lstStyle/>
                    <a:p>
                      <a:pPr algn="ctr"/>
                      <a:r>
                        <a:rPr lang="en-US" dirty="0"/>
                        <a:t>0</a:t>
                      </a:r>
                    </a:p>
                  </a:txBody>
                  <a:tcPr/>
                </a:tc>
                <a:tc>
                  <a:txBody>
                    <a:bodyPr/>
                    <a:lstStyle/>
                    <a:p>
                      <a:pPr algn="ctr"/>
                      <a:r>
                        <a:rPr lang="en-US" dirty="0"/>
                        <a:t>5</a:t>
                      </a:r>
                    </a:p>
                  </a:txBody>
                  <a:tcPr/>
                </a:tc>
                <a:tc>
                  <a:txBody>
                    <a:bodyPr/>
                    <a:lstStyle/>
                    <a:p>
                      <a:pPr algn="ctr"/>
                      <a:endParaRPr lang="en-US" dirty="0"/>
                    </a:p>
                  </a:txBody>
                  <a:tcPr/>
                </a:tc>
                <a:extLst>
                  <a:ext uri="{0D108BD9-81ED-4DB2-BD59-A6C34878D82A}">
                    <a16:rowId xmlns:a16="http://schemas.microsoft.com/office/drawing/2014/main" val="10000"/>
                  </a:ext>
                </a:extLst>
              </a:tr>
            </a:tbl>
          </a:graphicData>
        </a:graphic>
      </p:graphicFrame>
      <p:graphicFrame>
        <p:nvGraphicFramePr>
          <p:cNvPr id="25" name="Content Placeholder 3"/>
          <p:cNvGraphicFramePr>
            <a:graphicFrameLocks/>
          </p:cNvGraphicFramePr>
          <p:nvPr/>
        </p:nvGraphicFramePr>
        <p:xfrm>
          <a:off x="2920999" y="936174"/>
          <a:ext cx="1828800" cy="3708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70840">
                <a:tc>
                  <a:txBody>
                    <a:bodyPr/>
                    <a:lstStyle/>
                    <a:p>
                      <a:pPr algn="ctr"/>
                      <a:r>
                        <a:rPr lang="en-US" dirty="0"/>
                        <a:t>H</a:t>
                      </a:r>
                    </a:p>
                  </a:txBody>
                  <a:tcPr/>
                </a:tc>
                <a:tc>
                  <a:txBody>
                    <a:bodyPr/>
                    <a:lstStyle/>
                    <a:p>
                      <a:pPr algn="ctr"/>
                      <a:r>
                        <a:rPr lang="en-US" dirty="0"/>
                        <a:t>5</a:t>
                      </a:r>
                    </a:p>
                  </a:txBody>
                  <a:tcPr/>
                </a:tc>
                <a:tc>
                  <a:txBody>
                    <a:bodyPr/>
                    <a:lstStyle/>
                    <a:p>
                      <a:pPr algn="ctr"/>
                      <a:r>
                        <a:rPr lang="en-US" dirty="0"/>
                        <a:t>3</a:t>
                      </a:r>
                    </a:p>
                  </a:txBody>
                  <a:tcPr/>
                </a:tc>
                <a:tc>
                  <a:txBody>
                    <a:bodyPr/>
                    <a:lstStyle/>
                    <a:p>
                      <a:pPr algn="ctr"/>
                      <a:endParaRPr lang="en-US" dirty="0"/>
                    </a:p>
                  </a:txBody>
                  <a:tcPr/>
                </a:tc>
                <a:extLst>
                  <a:ext uri="{0D108BD9-81ED-4DB2-BD59-A6C34878D82A}">
                    <a16:rowId xmlns:a16="http://schemas.microsoft.com/office/drawing/2014/main" val="10000"/>
                  </a:ext>
                </a:extLst>
              </a:tr>
            </a:tbl>
          </a:graphicData>
        </a:graphic>
      </p:graphicFrame>
      <p:graphicFrame>
        <p:nvGraphicFramePr>
          <p:cNvPr id="26" name="Content Placeholder 3"/>
          <p:cNvGraphicFramePr>
            <a:graphicFrameLocks/>
          </p:cNvGraphicFramePr>
          <p:nvPr/>
        </p:nvGraphicFramePr>
        <p:xfrm>
          <a:off x="5054599" y="936174"/>
          <a:ext cx="1828800" cy="3708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70840">
                <a:tc>
                  <a:txBody>
                    <a:bodyPr/>
                    <a:lstStyle/>
                    <a:p>
                      <a:pPr algn="ctr"/>
                      <a:r>
                        <a:rPr lang="en-US" dirty="0"/>
                        <a:t>P</a:t>
                      </a:r>
                    </a:p>
                  </a:txBody>
                  <a:tcPr/>
                </a:tc>
                <a:tc>
                  <a:txBody>
                    <a:bodyPr/>
                    <a:lstStyle/>
                    <a:p>
                      <a:pPr algn="ctr"/>
                      <a:r>
                        <a:rPr lang="en-US" dirty="0"/>
                        <a:t>8</a:t>
                      </a:r>
                    </a:p>
                  </a:txBody>
                  <a:tcPr/>
                </a:tc>
                <a:tc>
                  <a:txBody>
                    <a:bodyPr/>
                    <a:lstStyle/>
                    <a:p>
                      <a:pPr algn="ctr"/>
                      <a:r>
                        <a:rPr lang="en-US" dirty="0"/>
                        <a:t>6</a:t>
                      </a:r>
                    </a:p>
                  </a:txBody>
                  <a:tcPr/>
                </a:tc>
                <a:tc>
                  <a:txBody>
                    <a:bodyPr/>
                    <a:lstStyle/>
                    <a:p>
                      <a:pPr algn="ctr"/>
                      <a:endParaRPr lang="en-US" dirty="0"/>
                    </a:p>
                  </a:txBody>
                  <a:tcPr/>
                </a:tc>
                <a:extLst>
                  <a:ext uri="{0D108BD9-81ED-4DB2-BD59-A6C34878D82A}">
                    <a16:rowId xmlns:a16="http://schemas.microsoft.com/office/drawing/2014/main" val="10000"/>
                  </a:ext>
                </a:extLst>
              </a:tr>
            </a:tbl>
          </a:graphicData>
        </a:graphic>
      </p:graphicFrame>
      <p:graphicFrame>
        <p:nvGraphicFramePr>
          <p:cNvPr id="27" name="Content Placeholder 3"/>
          <p:cNvGraphicFramePr>
            <a:graphicFrameLocks/>
          </p:cNvGraphicFramePr>
          <p:nvPr/>
        </p:nvGraphicFramePr>
        <p:xfrm>
          <a:off x="7161399" y="936174"/>
          <a:ext cx="1828800" cy="3708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70840">
                <a:tc>
                  <a:txBody>
                    <a:bodyPr/>
                    <a:lstStyle/>
                    <a:p>
                      <a:pPr algn="ctr"/>
                      <a:r>
                        <a:rPr lang="en-US" dirty="0"/>
                        <a:t>P</a:t>
                      </a:r>
                    </a:p>
                  </a:txBody>
                  <a:tcPr/>
                </a:tc>
                <a:tc>
                  <a:txBody>
                    <a:bodyPr/>
                    <a:lstStyle/>
                    <a:p>
                      <a:pPr algn="ctr"/>
                      <a:r>
                        <a:rPr lang="en-US" dirty="0"/>
                        <a:t>14</a:t>
                      </a:r>
                    </a:p>
                  </a:txBody>
                  <a:tcPr/>
                </a:tc>
                <a:tc>
                  <a:txBody>
                    <a:bodyPr/>
                    <a:lstStyle/>
                    <a:p>
                      <a:pPr algn="ctr"/>
                      <a:r>
                        <a:rPr lang="en-US" dirty="0"/>
                        <a:t>4</a:t>
                      </a:r>
                    </a:p>
                  </a:txBody>
                  <a:tcPr/>
                </a:tc>
                <a:tc>
                  <a:txBody>
                    <a:bodyPr/>
                    <a:lstStyle/>
                    <a:p>
                      <a:pPr algn="ctr"/>
                      <a:endParaRPr lang="en-US" dirty="0"/>
                    </a:p>
                  </a:txBody>
                  <a:tcPr/>
                </a:tc>
                <a:extLst>
                  <a:ext uri="{0D108BD9-81ED-4DB2-BD59-A6C34878D82A}">
                    <a16:rowId xmlns:a16="http://schemas.microsoft.com/office/drawing/2014/main" val="10000"/>
                  </a:ext>
                </a:extLst>
              </a:tr>
            </a:tbl>
          </a:graphicData>
        </a:graphic>
      </p:graphicFrame>
      <p:cxnSp>
        <p:nvCxnSpPr>
          <p:cNvPr id="28" name="Straight Arrow Connector 27"/>
          <p:cNvCxnSpPr/>
          <p:nvPr/>
        </p:nvCxnSpPr>
        <p:spPr>
          <a:xfrm>
            <a:off x="2387599" y="1121591"/>
            <a:ext cx="533400" cy="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505959" y="1121593"/>
            <a:ext cx="548640" cy="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6639559" y="1121591"/>
            <a:ext cx="521840" cy="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a:off x="702674" y="1861211"/>
            <a:ext cx="121847" cy="5492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aphicFrame>
        <p:nvGraphicFramePr>
          <p:cNvPr id="32" name="Content Placeholder 3"/>
          <p:cNvGraphicFramePr>
            <a:graphicFrameLocks/>
          </p:cNvGraphicFramePr>
          <p:nvPr/>
        </p:nvGraphicFramePr>
        <p:xfrm>
          <a:off x="802639" y="1703254"/>
          <a:ext cx="1828800" cy="3708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70840">
                <a:tc>
                  <a:txBody>
                    <a:bodyPr/>
                    <a:lstStyle/>
                    <a:p>
                      <a:pPr algn="ctr"/>
                      <a:r>
                        <a:rPr lang="en-US" dirty="0"/>
                        <a:t>H</a:t>
                      </a:r>
                    </a:p>
                  </a:txBody>
                  <a:tcPr/>
                </a:tc>
                <a:tc>
                  <a:txBody>
                    <a:bodyPr/>
                    <a:lstStyle/>
                    <a:p>
                      <a:pPr algn="ctr"/>
                      <a:r>
                        <a:rPr lang="en-US" dirty="0"/>
                        <a:t>18</a:t>
                      </a:r>
                    </a:p>
                  </a:txBody>
                  <a:tcPr/>
                </a:tc>
                <a:tc>
                  <a:txBody>
                    <a:bodyPr/>
                    <a:lstStyle/>
                    <a:p>
                      <a:pPr algn="ctr"/>
                      <a:r>
                        <a:rPr lang="en-US" dirty="0"/>
                        <a:t>2</a:t>
                      </a:r>
                    </a:p>
                  </a:txBody>
                  <a:tcPr/>
                </a:tc>
                <a:tc>
                  <a:txBody>
                    <a:bodyPr/>
                    <a:lstStyle/>
                    <a:p>
                      <a:pPr algn="ctr"/>
                      <a:endParaRPr lang="en-US" dirty="0"/>
                    </a:p>
                  </a:txBody>
                  <a:tcPr/>
                </a:tc>
                <a:extLst>
                  <a:ext uri="{0D108BD9-81ED-4DB2-BD59-A6C34878D82A}">
                    <a16:rowId xmlns:a16="http://schemas.microsoft.com/office/drawing/2014/main" val="10000"/>
                  </a:ext>
                </a:extLst>
              </a:tr>
            </a:tbl>
          </a:graphicData>
        </a:graphic>
      </p:graphicFrame>
      <p:graphicFrame>
        <p:nvGraphicFramePr>
          <p:cNvPr id="33" name="Content Placeholder 3"/>
          <p:cNvGraphicFramePr>
            <a:graphicFrameLocks/>
          </p:cNvGraphicFramePr>
          <p:nvPr/>
        </p:nvGraphicFramePr>
        <p:xfrm>
          <a:off x="2920999" y="1703254"/>
          <a:ext cx="1828800" cy="3708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70840">
                <a:tc>
                  <a:txBody>
                    <a:bodyPr/>
                    <a:lstStyle/>
                    <a:p>
                      <a:pPr algn="ctr"/>
                      <a:r>
                        <a:rPr lang="en-US" dirty="0"/>
                        <a:t>P</a:t>
                      </a:r>
                    </a:p>
                  </a:txBody>
                  <a:tcPr/>
                </a:tc>
                <a:tc>
                  <a:txBody>
                    <a:bodyPr/>
                    <a:lstStyle/>
                    <a:p>
                      <a:pPr algn="ctr"/>
                      <a:r>
                        <a:rPr lang="en-US" dirty="0"/>
                        <a:t>20</a:t>
                      </a:r>
                    </a:p>
                  </a:txBody>
                  <a:tcPr/>
                </a:tc>
                <a:tc>
                  <a:txBody>
                    <a:bodyPr/>
                    <a:lstStyle/>
                    <a:p>
                      <a:pPr algn="ctr"/>
                      <a:r>
                        <a:rPr lang="en-US" dirty="0"/>
                        <a:t>6</a:t>
                      </a:r>
                    </a:p>
                  </a:txBody>
                  <a:tcPr/>
                </a:tc>
                <a:tc>
                  <a:txBody>
                    <a:bodyPr/>
                    <a:lstStyle/>
                    <a:p>
                      <a:pPr algn="ctr"/>
                      <a:endParaRPr lang="en-US" dirty="0"/>
                    </a:p>
                  </a:txBody>
                  <a:tcPr/>
                </a:tc>
                <a:extLst>
                  <a:ext uri="{0D108BD9-81ED-4DB2-BD59-A6C34878D82A}">
                    <a16:rowId xmlns:a16="http://schemas.microsoft.com/office/drawing/2014/main" val="10000"/>
                  </a:ext>
                </a:extLst>
              </a:tr>
            </a:tbl>
          </a:graphicData>
        </a:graphic>
      </p:graphicFrame>
      <p:graphicFrame>
        <p:nvGraphicFramePr>
          <p:cNvPr id="34" name="Content Placeholder 3"/>
          <p:cNvGraphicFramePr>
            <a:graphicFrameLocks/>
          </p:cNvGraphicFramePr>
          <p:nvPr/>
        </p:nvGraphicFramePr>
        <p:xfrm>
          <a:off x="5054599" y="1703254"/>
          <a:ext cx="1828800" cy="3708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70840">
                <a:tc>
                  <a:txBody>
                    <a:bodyPr/>
                    <a:lstStyle/>
                    <a:p>
                      <a:pPr algn="ctr"/>
                      <a:r>
                        <a:rPr lang="en-US" dirty="0"/>
                        <a:t>P</a:t>
                      </a:r>
                    </a:p>
                  </a:txBody>
                  <a:tcPr/>
                </a:tc>
                <a:tc>
                  <a:txBody>
                    <a:bodyPr/>
                    <a:lstStyle/>
                    <a:p>
                      <a:pPr algn="ctr"/>
                      <a:r>
                        <a:rPr lang="en-US" dirty="0"/>
                        <a:t>26</a:t>
                      </a:r>
                    </a:p>
                  </a:txBody>
                  <a:tcPr/>
                </a:tc>
                <a:tc>
                  <a:txBody>
                    <a:bodyPr/>
                    <a:lstStyle/>
                    <a:p>
                      <a:pPr algn="ctr"/>
                      <a:r>
                        <a:rPr lang="en-US" dirty="0"/>
                        <a:t>3</a:t>
                      </a:r>
                    </a:p>
                  </a:txBody>
                  <a:tcPr/>
                </a:tc>
                <a:tc>
                  <a:txBody>
                    <a:bodyPr/>
                    <a:lstStyle/>
                    <a:p>
                      <a:pPr algn="ctr"/>
                      <a:endParaRPr lang="en-US" dirty="0"/>
                    </a:p>
                  </a:txBody>
                  <a:tcPr/>
                </a:tc>
                <a:extLst>
                  <a:ext uri="{0D108BD9-81ED-4DB2-BD59-A6C34878D82A}">
                    <a16:rowId xmlns:a16="http://schemas.microsoft.com/office/drawing/2014/main" val="10000"/>
                  </a:ext>
                </a:extLst>
              </a:tr>
            </a:tbl>
          </a:graphicData>
        </a:graphic>
      </p:graphicFrame>
      <p:graphicFrame>
        <p:nvGraphicFramePr>
          <p:cNvPr id="35" name="Content Placeholder 3"/>
          <p:cNvGraphicFramePr>
            <a:graphicFrameLocks/>
          </p:cNvGraphicFramePr>
          <p:nvPr/>
        </p:nvGraphicFramePr>
        <p:xfrm>
          <a:off x="7161399" y="1703254"/>
          <a:ext cx="1828800" cy="3708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70840">
                <a:tc>
                  <a:txBody>
                    <a:bodyPr/>
                    <a:lstStyle/>
                    <a:p>
                      <a:pPr algn="ctr"/>
                      <a:r>
                        <a:rPr lang="en-US" dirty="0"/>
                        <a:t>H</a:t>
                      </a:r>
                    </a:p>
                  </a:txBody>
                  <a:tcPr/>
                </a:tc>
                <a:tc>
                  <a:txBody>
                    <a:bodyPr/>
                    <a:lstStyle/>
                    <a:p>
                      <a:pPr algn="ctr"/>
                      <a:r>
                        <a:rPr lang="en-US" dirty="0"/>
                        <a:t>29</a:t>
                      </a:r>
                    </a:p>
                  </a:txBody>
                  <a:tcPr/>
                </a:tc>
                <a:tc>
                  <a:txBody>
                    <a:bodyPr/>
                    <a:lstStyle/>
                    <a:p>
                      <a:pPr algn="ctr"/>
                      <a:r>
                        <a:rPr lang="en-US" dirty="0"/>
                        <a:t>3</a:t>
                      </a:r>
                    </a:p>
                  </a:txBody>
                  <a:tcPr/>
                </a:tc>
                <a:tc>
                  <a:txBody>
                    <a:bodyPr/>
                    <a:lstStyle/>
                    <a:p>
                      <a:pPr algn="ctr"/>
                      <a:r>
                        <a:rPr lang="en-US" dirty="0"/>
                        <a:t>X</a:t>
                      </a:r>
                    </a:p>
                  </a:txBody>
                  <a:tcPr/>
                </a:tc>
                <a:extLst>
                  <a:ext uri="{0D108BD9-81ED-4DB2-BD59-A6C34878D82A}">
                    <a16:rowId xmlns:a16="http://schemas.microsoft.com/office/drawing/2014/main" val="10000"/>
                  </a:ext>
                </a:extLst>
              </a:tr>
            </a:tbl>
          </a:graphicData>
        </a:graphic>
      </p:graphicFrame>
      <p:cxnSp>
        <p:nvCxnSpPr>
          <p:cNvPr id="36" name="Straight Arrow Connector 35"/>
          <p:cNvCxnSpPr/>
          <p:nvPr/>
        </p:nvCxnSpPr>
        <p:spPr>
          <a:xfrm flipV="1">
            <a:off x="2387599" y="1886138"/>
            <a:ext cx="533400" cy="50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V="1">
            <a:off x="4505959" y="1886136"/>
            <a:ext cx="548640" cy="507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flipV="1">
            <a:off x="6639559" y="1886138"/>
            <a:ext cx="521840" cy="50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9" name="Freeform 38"/>
          <p:cNvSpPr/>
          <p:nvPr/>
        </p:nvSpPr>
        <p:spPr>
          <a:xfrm>
            <a:off x="554278" y="1132690"/>
            <a:ext cx="8567122" cy="733926"/>
          </a:xfrm>
          <a:custGeom>
            <a:avLst/>
            <a:gdLst>
              <a:gd name="connsiteX0" fmla="*/ 8226100 w 8567122"/>
              <a:gd name="connsiteY0" fmla="*/ 0 h 733926"/>
              <a:gd name="connsiteX1" fmla="*/ 7732805 w 8567122"/>
              <a:gd name="connsiteY1" fmla="*/ 348916 h 733926"/>
              <a:gd name="connsiteX2" fmla="*/ 983089 w 8567122"/>
              <a:gd name="connsiteY2" fmla="*/ 372979 h 733926"/>
              <a:gd name="connsiteX3" fmla="*/ 176974 w 8567122"/>
              <a:gd name="connsiteY3" fmla="*/ 733926 h 733926"/>
            </a:gdLst>
            <a:ahLst/>
            <a:cxnLst>
              <a:cxn ang="0">
                <a:pos x="connsiteX0" y="connsiteY0"/>
              </a:cxn>
              <a:cxn ang="0">
                <a:pos x="connsiteX1" y="connsiteY1"/>
              </a:cxn>
              <a:cxn ang="0">
                <a:pos x="connsiteX2" y="connsiteY2"/>
              </a:cxn>
              <a:cxn ang="0">
                <a:pos x="connsiteX3" y="connsiteY3"/>
              </a:cxn>
            </a:cxnLst>
            <a:rect l="l" t="t" r="r" b="b"/>
            <a:pathLst>
              <a:path w="8567122" h="733926">
                <a:moveTo>
                  <a:pt x="8226100" y="0"/>
                </a:moveTo>
                <a:cubicBezTo>
                  <a:pt x="8583036" y="143376"/>
                  <a:pt x="8939973" y="286753"/>
                  <a:pt x="7732805" y="348916"/>
                </a:cubicBezTo>
                <a:cubicBezTo>
                  <a:pt x="6525637" y="411079"/>
                  <a:pt x="2242394" y="308811"/>
                  <a:pt x="983089" y="372979"/>
                </a:cubicBezTo>
                <a:cubicBezTo>
                  <a:pt x="-276216" y="437147"/>
                  <a:pt x="-49621" y="585536"/>
                  <a:pt x="176974" y="733926"/>
                </a:cubicBez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8" name="TextBox 47"/>
          <p:cNvSpPr txBox="1"/>
          <p:nvPr/>
        </p:nvSpPr>
        <p:spPr>
          <a:xfrm>
            <a:off x="3167934" y="2184603"/>
            <a:ext cx="1316355" cy="369332"/>
          </a:xfrm>
          <a:prstGeom prst="rect">
            <a:avLst/>
          </a:prstGeom>
          <a:noFill/>
        </p:spPr>
        <p:txBody>
          <a:bodyPr wrap="square" rtlCol="0">
            <a:spAutoFit/>
          </a:bodyPr>
          <a:lstStyle/>
          <a:p>
            <a:pPr algn="ctr"/>
            <a:r>
              <a:rPr lang="en-US" dirty="0">
                <a:solidFill>
                  <a:schemeClr val="tx2"/>
                </a:solidFill>
              </a:rPr>
              <a:t>Neighbors</a:t>
            </a:r>
          </a:p>
        </p:txBody>
      </p:sp>
      <p:cxnSp>
        <p:nvCxnSpPr>
          <p:cNvPr id="49" name="Straight Arrow Connector 48"/>
          <p:cNvCxnSpPr>
            <a:stCxn id="48" idx="1"/>
            <a:endCxn id="32" idx="2"/>
          </p:cNvCxnSpPr>
          <p:nvPr/>
        </p:nvCxnSpPr>
        <p:spPr>
          <a:xfrm flipH="1" flipV="1">
            <a:off x="1717039" y="2074094"/>
            <a:ext cx="1450895" cy="295175"/>
          </a:xfrm>
          <a:prstGeom prst="straightConnector1">
            <a:avLst/>
          </a:prstGeom>
          <a:ln w="28575">
            <a:solidFill>
              <a:schemeClr val="accent6">
                <a:lumMod val="60000"/>
                <a:lumOff val="40000"/>
              </a:schemeClr>
            </a:solidFill>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48" idx="3"/>
          </p:cNvCxnSpPr>
          <p:nvPr/>
        </p:nvCxnSpPr>
        <p:spPr>
          <a:xfrm flipV="1">
            <a:off x="4484289" y="2076824"/>
            <a:ext cx="1507808" cy="292445"/>
          </a:xfrm>
          <a:prstGeom prst="straightConnector1">
            <a:avLst/>
          </a:prstGeom>
          <a:ln w="28575">
            <a:solidFill>
              <a:schemeClr val="accent6">
                <a:lumMod val="60000"/>
                <a:lumOff val="40000"/>
              </a:schemeClr>
            </a:solidFill>
            <a:tailEnd type="triangle"/>
          </a:ln>
        </p:spPr>
        <p:style>
          <a:lnRef idx="1">
            <a:schemeClr val="dk1"/>
          </a:lnRef>
          <a:fillRef idx="0">
            <a:schemeClr val="dk1"/>
          </a:fillRef>
          <a:effectRef idx="0">
            <a:schemeClr val="dk1"/>
          </a:effectRef>
          <a:fontRef idx="minor">
            <a:schemeClr val="tx1"/>
          </a:fontRef>
        </p:style>
      </p:cxnSp>
      <p:sp>
        <p:nvSpPr>
          <p:cNvPr id="51" name="Rounded Rectangle 50"/>
          <p:cNvSpPr/>
          <p:nvPr/>
        </p:nvSpPr>
        <p:spPr>
          <a:xfrm>
            <a:off x="2791697" y="1585335"/>
            <a:ext cx="2069240" cy="598341"/>
          </a:xfrm>
          <a:prstGeom prst="roundRect">
            <a:avLst>
              <a:gd name="adj" fmla="val 13483"/>
            </a:avLst>
          </a:prstGeom>
          <a:noFill/>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aphicFrame>
        <p:nvGraphicFramePr>
          <p:cNvPr id="74" name="Table 73"/>
          <p:cNvGraphicFramePr>
            <a:graphicFrameLocks noGrp="1"/>
          </p:cNvGraphicFramePr>
          <p:nvPr/>
        </p:nvGraphicFramePr>
        <p:xfrm>
          <a:off x="7044922" y="2958736"/>
          <a:ext cx="1920240" cy="370840"/>
        </p:xfrm>
        <a:graphic>
          <a:graphicData uri="http://schemas.openxmlformats.org/drawingml/2006/table">
            <a:tbl>
              <a:tblPr firstRow="1" bandRow="1">
                <a:tableStyleId>{5940675A-B579-460E-94D1-54222C63F5DA}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tblGrid>
              <a:tr h="370840">
                <a:tc>
                  <a:txBody>
                    <a:bodyPr/>
                    <a:lstStyle/>
                    <a:p>
                      <a:pPr algn="ctr"/>
                      <a:r>
                        <a:rPr lang="en-US" dirty="0"/>
                        <a:t>A</a:t>
                      </a:r>
                    </a:p>
                  </a:txBody>
                  <a:tcPr/>
                </a:tc>
                <a:tc>
                  <a:txBody>
                    <a:bodyPr/>
                    <a:lstStyle/>
                    <a:p>
                      <a:endParaRPr lang="en-US" dirty="0"/>
                    </a:p>
                  </a:txBody>
                  <a:tcPr>
                    <a:pattFill prst="ltUpDiag"/>
                  </a:tcPr>
                </a:tc>
                <a:tc>
                  <a:txBody>
                    <a:bodyPr/>
                    <a:lstStyle/>
                    <a:p>
                      <a:pPr algn="ctr"/>
                      <a:r>
                        <a:rPr lang="en-US" dirty="0"/>
                        <a:t>B</a:t>
                      </a:r>
                    </a:p>
                  </a:txBody>
                  <a:tcPr/>
                </a:tc>
                <a:extLst>
                  <a:ext uri="{0D108BD9-81ED-4DB2-BD59-A6C34878D82A}">
                    <a16:rowId xmlns:a16="http://schemas.microsoft.com/office/drawing/2014/main" val="10000"/>
                  </a:ext>
                </a:extLst>
              </a:tr>
            </a:tbl>
          </a:graphicData>
        </a:graphic>
      </p:graphicFrame>
      <p:graphicFrame>
        <p:nvGraphicFramePr>
          <p:cNvPr id="75" name="Table 74"/>
          <p:cNvGraphicFramePr>
            <a:graphicFrameLocks noGrp="1"/>
          </p:cNvGraphicFramePr>
          <p:nvPr/>
        </p:nvGraphicFramePr>
        <p:xfrm>
          <a:off x="7044922" y="3870413"/>
          <a:ext cx="1920240" cy="370840"/>
        </p:xfrm>
        <a:graphic>
          <a:graphicData uri="http://schemas.openxmlformats.org/drawingml/2006/table">
            <a:tbl>
              <a:tblPr firstRow="1" bandRow="1">
                <a:tableStyleId>{5940675A-B579-460E-94D1-54222C63F5DA}</a:tableStyleId>
              </a:tblPr>
              <a:tblGrid>
                <a:gridCol w="640080">
                  <a:extLst>
                    <a:ext uri="{9D8B030D-6E8A-4147-A177-3AD203B41FA5}">
                      <a16:colId xmlns:a16="http://schemas.microsoft.com/office/drawing/2014/main" val="20000"/>
                    </a:ext>
                  </a:extLst>
                </a:gridCol>
                <a:gridCol w="1280160">
                  <a:extLst>
                    <a:ext uri="{9D8B030D-6E8A-4147-A177-3AD203B41FA5}">
                      <a16:colId xmlns:a16="http://schemas.microsoft.com/office/drawing/2014/main" val="20001"/>
                    </a:ext>
                  </a:extLst>
                </a:gridCol>
              </a:tblGrid>
              <a:tr h="370840">
                <a:tc>
                  <a:txBody>
                    <a:bodyPr/>
                    <a:lstStyle/>
                    <a:p>
                      <a:pPr algn="ctr"/>
                      <a:r>
                        <a:rPr lang="en-US" dirty="0"/>
                        <a:t>A</a:t>
                      </a:r>
                    </a:p>
                  </a:txBody>
                  <a:tcPr/>
                </a:tc>
                <a:tc>
                  <a:txBody>
                    <a:bodyPr/>
                    <a:lstStyle/>
                    <a:p>
                      <a:endParaRPr lang="en-US" dirty="0"/>
                    </a:p>
                  </a:txBody>
                  <a:tcPr>
                    <a:pattFill prst="ltUpDiag"/>
                  </a:tcPr>
                </a:tc>
                <a:extLst>
                  <a:ext uri="{0D108BD9-81ED-4DB2-BD59-A6C34878D82A}">
                    <a16:rowId xmlns:a16="http://schemas.microsoft.com/office/drawing/2014/main" val="10000"/>
                  </a:ext>
                </a:extLst>
              </a:tr>
            </a:tbl>
          </a:graphicData>
        </a:graphic>
      </p:graphicFrame>
      <p:graphicFrame>
        <p:nvGraphicFramePr>
          <p:cNvPr id="76" name="Table 75"/>
          <p:cNvGraphicFramePr>
            <a:graphicFrameLocks noGrp="1"/>
          </p:cNvGraphicFramePr>
          <p:nvPr/>
        </p:nvGraphicFramePr>
        <p:xfrm>
          <a:off x="7044922" y="4937213"/>
          <a:ext cx="1920240" cy="370840"/>
        </p:xfrm>
        <a:graphic>
          <a:graphicData uri="http://schemas.openxmlformats.org/drawingml/2006/table">
            <a:tbl>
              <a:tblPr firstRow="1" bandRow="1">
                <a:tableStyleId>{5940675A-B579-460E-94D1-54222C63F5DA}</a:tableStyleId>
              </a:tblPr>
              <a:tblGrid>
                <a:gridCol w="128016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tblGrid>
              <a:tr h="370840">
                <a:tc>
                  <a:txBody>
                    <a:bodyPr/>
                    <a:lstStyle/>
                    <a:p>
                      <a:endParaRPr lang="en-US" dirty="0"/>
                    </a:p>
                  </a:txBody>
                  <a:tcPr>
                    <a:pattFill prst="ltUpDiag"/>
                  </a:tcPr>
                </a:tc>
                <a:tc>
                  <a:txBody>
                    <a:bodyPr/>
                    <a:lstStyle/>
                    <a:p>
                      <a:pPr algn="ctr"/>
                      <a:r>
                        <a:rPr lang="en-US" dirty="0"/>
                        <a:t>B</a:t>
                      </a:r>
                    </a:p>
                  </a:txBody>
                  <a:tcPr/>
                </a:tc>
                <a:extLst>
                  <a:ext uri="{0D108BD9-81ED-4DB2-BD59-A6C34878D82A}">
                    <a16:rowId xmlns:a16="http://schemas.microsoft.com/office/drawing/2014/main" val="10000"/>
                  </a:ext>
                </a:extLst>
              </a:tr>
            </a:tbl>
          </a:graphicData>
        </a:graphic>
      </p:graphicFrame>
      <p:graphicFrame>
        <p:nvGraphicFramePr>
          <p:cNvPr id="77" name="Table 76"/>
          <p:cNvGraphicFramePr>
            <a:graphicFrameLocks noGrp="1"/>
          </p:cNvGraphicFramePr>
          <p:nvPr/>
        </p:nvGraphicFramePr>
        <p:xfrm>
          <a:off x="7044922" y="5950270"/>
          <a:ext cx="1920240" cy="370840"/>
        </p:xfrm>
        <a:graphic>
          <a:graphicData uri="http://schemas.openxmlformats.org/drawingml/2006/table">
            <a:tbl>
              <a:tblPr firstRow="1" bandRow="1">
                <a:tableStyleId>{5940675A-B579-460E-94D1-54222C63F5DA}</a:tableStyleId>
              </a:tblPr>
              <a:tblGrid>
                <a:gridCol w="1920240">
                  <a:extLst>
                    <a:ext uri="{9D8B030D-6E8A-4147-A177-3AD203B41FA5}">
                      <a16:colId xmlns:a16="http://schemas.microsoft.com/office/drawing/2014/main" val="20000"/>
                    </a:ext>
                  </a:extLst>
                </a:gridCol>
              </a:tblGrid>
              <a:tr h="370840">
                <a:tc>
                  <a:txBody>
                    <a:bodyPr/>
                    <a:lstStyle/>
                    <a:p>
                      <a:endParaRPr lang="en-US" dirty="0"/>
                    </a:p>
                  </a:txBody>
                  <a:tcPr>
                    <a:pattFill prst="ltUpDiag"/>
                  </a:tcPr>
                </a:tc>
                <a:extLst>
                  <a:ext uri="{0D108BD9-81ED-4DB2-BD59-A6C34878D82A}">
                    <a16:rowId xmlns:a16="http://schemas.microsoft.com/office/drawing/2014/main" val="10000"/>
                  </a:ext>
                </a:extLst>
              </a:tr>
            </a:tbl>
          </a:graphicData>
        </a:graphic>
      </p:graphicFrame>
      <p:graphicFrame>
        <p:nvGraphicFramePr>
          <p:cNvPr id="78" name="Table 77"/>
          <p:cNvGraphicFramePr>
            <a:graphicFrameLocks noGrp="1"/>
          </p:cNvGraphicFramePr>
          <p:nvPr/>
        </p:nvGraphicFramePr>
        <p:xfrm>
          <a:off x="729323" y="2958736"/>
          <a:ext cx="1920240" cy="370840"/>
        </p:xfrm>
        <a:graphic>
          <a:graphicData uri="http://schemas.openxmlformats.org/drawingml/2006/table">
            <a:tbl>
              <a:tblPr firstRow="1" bandRow="1">
                <a:tableStyleId>{5940675A-B579-460E-94D1-54222C63F5DA}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tblGrid>
              <a:tr h="370840">
                <a:tc>
                  <a:txBody>
                    <a:bodyPr/>
                    <a:lstStyle/>
                    <a:p>
                      <a:pPr algn="ctr"/>
                      <a:r>
                        <a:rPr lang="en-US" dirty="0"/>
                        <a:t>A</a:t>
                      </a:r>
                    </a:p>
                  </a:txBody>
                  <a:tcPr/>
                </a:tc>
                <a:tc>
                  <a:txBody>
                    <a:bodyPr/>
                    <a:lstStyle/>
                    <a:p>
                      <a:pPr algn="ctr"/>
                      <a:r>
                        <a:rPr lang="en-US" dirty="0"/>
                        <a:t>P</a:t>
                      </a:r>
                    </a:p>
                  </a:txBody>
                  <a:tcPr/>
                </a:tc>
                <a:tc>
                  <a:txBody>
                    <a:bodyPr/>
                    <a:lstStyle/>
                    <a:p>
                      <a:pPr algn="ctr"/>
                      <a:r>
                        <a:rPr lang="en-US" dirty="0"/>
                        <a:t>B</a:t>
                      </a:r>
                    </a:p>
                  </a:txBody>
                  <a:tcPr/>
                </a:tc>
                <a:extLst>
                  <a:ext uri="{0D108BD9-81ED-4DB2-BD59-A6C34878D82A}">
                    <a16:rowId xmlns:a16="http://schemas.microsoft.com/office/drawing/2014/main" val="10000"/>
                  </a:ext>
                </a:extLst>
              </a:tr>
            </a:tbl>
          </a:graphicData>
        </a:graphic>
      </p:graphicFrame>
      <p:graphicFrame>
        <p:nvGraphicFramePr>
          <p:cNvPr id="79" name="Table 78"/>
          <p:cNvGraphicFramePr>
            <a:graphicFrameLocks noGrp="1"/>
          </p:cNvGraphicFramePr>
          <p:nvPr/>
        </p:nvGraphicFramePr>
        <p:xfrm>
          <a:off x="729323" y="3870413"/>
          <a:ext cx="1920240" cy="370840"/>
        </p:xfrm>
        <a:graphic>
          <a:graphicData uri="http://schemas.openxmlformats.org/drawingml/2006/table">
            <a:tbl>
              <a:tblPr firstRow="1" bandRow="1">
                <a:tableStyleId>{5940675A-B579-460E-94D1-54222C63F5DA}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tblGrid>
              <a:tr h="370840">
                <a:tc>
                  <a:txBody>
                    <a:bodyPr/>
                    <a:lstStyle/>
                    <a:p>
                      <a:pPr algn="ctr"/>
                      <a:r>
                        <a:rPr lang="en-US" dirty="0"/>
                        <a:t>A</a:t>
                      </a:r>
                    </a:p>
                  </a:txBody>
                  <a:tcPr/>
                </a:tc>
                <a:tc>
                  <a:txBody>
                    <a:bodyPr/>
                    <a:lstStyle/>
                    <a:p>
                      <a:pPr algn="ctr"/>
                      <a:r>
                        <a:rPr lang="en-US" dirty="0"/>
                        <a:t>P</a:t>
                      </a:r>
                    </a:p>
                  </a:txBody>
                  <a:tcPr/>
                </a:tc>
                <a:tc>
                  <a:txBody>
                    <a:bodyPr/>
                    <a:lstStyle/>
                    <a:p>
                      <a:pPr marL="0" algn="l" defTabSz="914400" rtl="0" eaLnBrk="1" latinLnBrk="0" hangingPunct="1"/>
                      <a:endParaRPr lang="en-US" sz="1800" kern="1200" dirty="0">
                        <a:solidFill>
                          <a:sysClr val="windowText" lastClr="000000"/>
                        </a:solidFill>
                        <a:latin typeface="+mn-lt"/>
                        <a:ea typeface="+mn-ea"/>
                        <a:cs typeface="+mn-cs"/>
                      </a:endParaRPr>
                    </a:p>
                  </a:txBody>
                  <a:tcPr>
                    <a:pattFill prst="ltUpDiag">
                      <a:fgClr>
                        <a:schemeClr val="tx1"/>
                      </a:fgClr>
                      <a:bgClr>
                        <a:schemeClr val="bg1"/>
                      </a:bgClr>
                    </a:pattFill>
                  </a:tcPr>
                </a:tc>
                <a:extLst>
                  <a:ext uri="{0D108BD9-81ED-4DB2-BD59-A6C34878D82A}">
                    <a16:rowId xmlns:a16="http://schemas.microsoft.com/office/drawing/2014/main" val="10000"/>
                  </a:ext>
                </a:extLst>
              </a:tr>
            </a:tbl>
          </a:graphicData>
        </a:graphic>
      </p:graphicFrame>
      <p:graphicFrame>
        <p:nvGraphicFramePr>
          <p:cNvPr id="80" name="Table 79"/>
          <p:cNvGraphicFramePr>
            <a:graphicFrameLocks noGrp="1"/>
          </p:cNvGraphicFramePr>
          <p:nvPr/>
        </p:nvGraphicFramePr>
        <p:xfrm>
          <a:off x="729323" y="4937213"/>
          <a:ext cx="1920240" cy="370840"/>
        </p:xfrm>
        <a:graphic>
          <a:graphicData uri="http://schemas.openxmlformats.org/drawingml/2006/table">
            <a:tbl>
              <a:tblPr firstRow="1" bandRow="1">
                <a:tableStyleId>{5940675A-B579-460E-94D1-54222C63F5DA}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tblGrid>
              <a:tr h="370840">
                <a:tc>
                  <a:txBody>
                    <a:bodyPr/>
                    <a:lstStyle/>
                    <a:p>
                      <a:endParaRPr lang="en-US" dirty="0"/>
                    </a:p>
                  </a:txBody>
                  <a:tcPr>
                    <a:pattFill prst="ltUpDiag"/>
                  </a:tcPr>
                </a:tc>
                <a:tc>
                  <a:txBody>
                    <a:bodyPr/>
                    <a:lstStyle/>
                    <a:p>
                      <a:pPr algn="ctr"/>
                      <a:r>
                        <a:rPr lang="en-US" dirty="0"/>
                        <a:t>P</a:t>
                      </a:r>
                    </a:p>
                  </a:txBody>
                  <a:tcPr/>
                </a:tc>
                <a:tc>
                  <a:txBody>
                    <a:bodyPr/>
                    <a:lstStyle/>
                    <a:p>
                      <a:pPr algn="ctr"/>
                      <a:r>
                        <a:rPr lang="en-US" dirty="0"/>
                        <a:t>B</a:t>
                      </a:r>
                    </a:p>
                  </a:txBody>
                  <a:tcPr/>
                </a:tc>
                <a:extLst>
                  <a:ext uri="{0D108BD9-81ED-4DB2-BD59-A6C34878D82A}">
                    <a16:rowId xmlns:a16="http://schemas.microsoft.com/office/drawing/2014/main" val="10000"/>
                  </a:ext>
                </a:extLst>
              </a:tr>
            </a:tbl>
          </a:graphicData>
        </a:graphic>
      </p:graphicFrame>
      <p:graphicFrame>
        <p:nvGraphicFramePr>
          <p:cNvPr id="81" name="Table 80"/>
          <p:cNvGraphicFramePr>
            <a:graphicFrameLocks noGrp="1"/>
          </p:cNvGraphicFramePr>
          <p:nvPr/>
        </p:nvGraphicFramePr>
        <p:xfrm>
          <a:off x="729323" y="5950270"/>
          <a:ext cx="1920240" cy="370840"/>
        </p:xfrm>
        <a:graphic>
          <a:graphicData uri="http://schemas.openxmlformats.org/drawingml/2006/table">
            <a:tbl>
              <a:tblPr firstRow="1" bandRow="1">
                <a:tableStyleId>{5940675A-B579-460E-94D1-54222C63F5DA}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tblGrid>
              <a:tr h="370840">
                <a:tc>
                  <a:txBody>
                    <a:bodyPr/>
                    <a:lstStyle/>
                    <a:p>
                      <a:endParaRPr lang="en-US" dirty="0"/>
                    </a:p>
                  </a:txBody>
                  <a:tcPr>
                    <a:pattFill prst="ltUpDiag"/>
                  </a:tcPr>
                </a:tc>
                <a:tc>
                  <a:txBody>
                    <a:bodyPr/>
                    <a:lstStyle/>
                    <a:p>
                      <a:pPr algn="ctr"/>
                      <a:r>
                        <a:rPr lang="en-US" dirty="0"/>
                        <a:t>P</a:t>
                      </a:r>
                    </a:p>
                  </a:txBody>
                  <a:tcPr/>
                </a:tc>
                <a:tc>
                  <a:txBody>
                    <a:bodyPr/>
                    <a:lstStyle/>
                    <a:p>
                      <a:endParaRPr lang="en-US" dirty="0"/>
                    </a:p>
                  </a:txBody>
                  <a:tcPr>
                    <a:pattFill prst="ltUpDiag"/>
                  </a:tcPr>
                </a:tc>
                <a:extLst>
                  <a:ext uri="{0D108BD9-81ED-4DB2-BD59-A6C34878D82A}">
                    <a16:rowId xmlns:a16="http://schemas.microsoft.com/office/drawing/2014/main" val="10000"/>
                  </a:ext>
                </a:extLst>
              </a:tr>
            </a:tbl>
          </a:graphicData>
        </a:graphic>
      </p:graphicFrame>
      <p:sp>
        <p:nvSpPr>
          <p:cNvPr id="82" name="TextBox 81"/>
          <p:cNvSpPr txBox="1"/>
          <p:nvPr/>
        </p:nvSpPr>
        <p:spPr>
          <a:xfrm>
            <a:off x="717404" y="2496456"/>
            <a:ext cx="1944078" cy="369332"/>
          </a:xfrm>
          <a:prstGeom prst="rect">
            <a:avLst/>
          </a:prstGeom>
          <a:noFill/>
        </p:spPr>
        <p:txBody>
          <a:bodyPr wrap="square" rtlCol="0">
            <a:spAutoFit/>
          </a:bodyPr>
          <a:lstStyle/>
          <a:p>
            <a:pPr algn="ctr"/>
            <a:r>
              <a:rPr lang="en-US" u="sng" dirty="0"/>
              <a:t>Before P terminate</a:t>
            </a:r>
          </a:p>
        </p:txBody>
      </p:sp>
      <p:sp>
        <p:nvSpPr>
          <p:cNvPr id="83" name="TextBox 82"/>
          <p:cNvSpPr txBox="1"/>
          <p:nvPr/>
        </p:nvSpPr>
        <p:spPr>
          <a:xfrm>
            <a:off x="7033003" y="2496456"/>
            <a:ext cx="1944078" cy="369332"/>
          </a:xfrm>
          <a:prstGeom prst="rect">
            <a:avLst/>
          </a:prstGeom>
          <a:noFill/>
        </p:spPr>
        <p:txBody>
          <a:bodyPr wrap="square" rtlCol="0">
            <a:spAutoFit/>
          </a:bodyPr>
          <a:lstStyle/>
          <a:p>
            <a:pPr algn="ctr"/>
            <a:r>
              <a:rPr lang="en-US" u="sng" dirty="0"/>
              <a:t>After P terminate</a:t>
            </a:r>
          </a:p>
        </p:txBody>
      </p:sp>
      <p:sp>
        <p:nvSpPr>
          <p:cNvPr id="84" name="TextBox 83"/>
          <p:cNvSpPr txBox="1"/>
          <p:nvPr/>
        </p:nvSpPr>
        <p:spPr>
          <a:xfrm>
            <a:off x="3791181" y="2959490"/>
            <a:ext cx="1944078" cy="369332"/>
          </a:xfrm>
          <a:prstGeom prst="rect">
            <a:avLst/>
          </a:prstGeom>
          <a:noFill/>
        </p:spPr>
        <p:txBody>
          <a:bodyPr wrap="square" rtlCol="0">
            <a:spAutoFit/>
          </a:bodyPr>
          <a:lstStyle/>
          <a:p>
            <a:pPr algn="ctr"/>
            <a:r>
              <a:rPr lang="en-US" dirty="0"/>
              <a:t>P is replaced by H</a:t>
            </a:r>
          </a:p>
        </p:txBody>
      </p:sp>
      <p:sp>
        <p:nvSpPr>
          <p:cNvPr id="85" name="TextBox 84"/>
          <p:cNvSpPr txBox="1"/>
          <p:nvPr/>
        </p:nvSpPr>
        <p:spPr>
          <a:xfrm>
            <a:off x="3528780" y="3732668"/>
            <a:ext cx="2468880" cy="646331"/>
          </a:xfrm>
          <a:prstGeom prst="rect">
            <a:avLst/>
          </a:prstGeom>
          <a:noFill/>
        </p:spPr>
        <p:txBody>
          <a:bodyPr wrap="square" rtlCol="0">
            <a:spAutoFit/>
          </a:bodyPr>
          <a:lstStyle/>
          <a:p>
            <a:pPr algn="ctr"/>
            <a:r>
              <a:rPr lang="en-US" dirty="0"/>
              <a:t>P is replaced by H </a:t>
            </a:r>
          </a:p>
          <a:p>
            <a:pPr algn="ctr"/>
            <a:r>
              <a:rPr lang="en-US" dirty="0"/>
              <a:t>and two H are merged</a:t>
            </a:r>
          </a:p>
        </p:txBody>
      </p:sp>
      <p:sp>
        <p:nvSpPr>
          <p:cNvPr id="86" name="TextBox 85"/>
          <p:cNvSpPr txBox="1"/>
          <p:nvPr/>
        </p:nvSpPr>
        <p:spPr>
          <a:xfrm>
            <a:off x="3528780" y="4799468"/>
            <a:ext cx="2468880" cy="646331"/>
          </a:xfrm>
          <a:prstGeom prst="rect">
            <a:avLst/>
          </a:prstGeom>
          <a:noFill/>
        </p:spPr>
        <p:txBody>
          <a:bodyPr wrap="square" rtlCol="0">
            <a:spAutoFit/>
          </a:bodyPr>
          <a:lstStyle/>
          <a:p>
            <a:pPr algn="ctr"/>
            <a:r>
              <a:rPr lang="en-US" dirty="0"/>
              <a:t>P is replaced by H</a:t>
            </a:r>
          </a:p>
          <a:p>
            <a:pPr algn="ctr"/>
            <a:r>
              <a:rPr lang="en-US" dirty="0"/>
              <a:t>and two H are merged</a:t>
            </a:r>
          </a:p>
        </p:txBody>
      </p:sp>
      <p:sp>
        <p:nvSpPr>
          <p:cNvPr id="87" name="TextBox 86"/>
          <p:cNvSpPr txBox="1"/>
          <p:nvPr/>
        </p:nvSpPr>
        <p:spPr>
          <a:xfrm>
            <a:off x="3528780" y="5812525"/>
            <a:ext cx="2468880" cy="646331"/>
          </a:xfrm>
          <a:prstGeom prst="rect">
            <a:avLst/>
          </a:prstGeom>
          <a:noFill/>
        </p:spPr>
        <p:txBody>
          <a:bodyPr wrap="square" rtlCol="0">
            <a:spAutoFit/>
          </a:bodyPr>
          <a:lstStyle/>
          <a:p>
            <a:pPr algn="ctr"/>
            <a:r>
              <a:rPr lang="en-US" dirty="0"/>
              <a:t>P is replaced by H</a:t>
            </a:r>
          </a:p>
          <a:p>
            <a:pPr algn="ctr"/>
            <a:r>
              <a:rPr lang="en-US" dirty="0"/>
              <a:t>and three H are merged</a:t>
            </a:r>
          </a:p>
        </p:txBody>
      </p:sp>
    </p:spTree>
    <p:extLst>
      <p:ext uri="{BB962C8B-B14F-4D97-AF65-F5344CB8AC3E}">
        <p14:creationId xmlns:p14="http://schemas.microsoft.com/office/powerpoint/2010/main" val="2755685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1" grpId="0" animBg="1"/>
      <p:bldP spid="82" grpId="0"/>
      <p:bldP spid="83" grpId="0"/>
      <p:bldP spid="84" grpId="0"/>
      <p:bldP spid="85" grpId="0"/>
      <p:bldP spid="86" grpId="0"/>
      <p:bldP spid="8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Memory allocation</a:t>
            </a:r>
          </a:p>
        </p:txBody>
      </p:sp>
      <p:sp>
        <p:nvSpPr>
          <p:cNvPr id="5" name="Text Placeholder 4"/>
          <p:cNvSpPr>
            <a:spLocks noGrp="1"/>
          </p:cNvSpPr>
          <p:nvPr>
            <p:ph type="body" idx="1"/>
          </p:nvPr>
        </p:nvSpPr>
        <p:spPr/>
        <p:txBody>
          <a:bodyPr/>
          <a:lstStyle/>
          <a:p>
            <a:r>
              <a:rPr lang="en-US" dirty="0"/>
              <a:t>Section - 5</a:t>
            </a:r>
          </a:p>
          <a:p>
            <a:endParaRPr lang="en-US" dirty="0"/>
          </a:p>
        </p:txBody>
      </p:sp>
    </p:spTree>
    <p:extLst>
      <p:ext uri="{BB962C8B-B14F-4D97-AF65-F5344CB8AC3E}">
        <p14:creationId xmlns:p14="http://schemas.microsoft.com/office/powerpoint/2010/main" val="5016239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Memory allocation</a:t>
            </a:r>
            <a:endParaRPr lang="en-US" dirty="0"/>
          </a:p>
        </p:txBody>
      </p:sp>
      <p:sp>
        <p:nvSpPr>
          <p:cNvPr id="3" name="Content Placeholder 2"/>
          <p:cNvSpPr>
            <a:spLocks noGrp="1"/>
          </p:cNvSpPr>
          <p:nvPr>
            <p:ph idx="1"/>
          </p:nvPr>
        </p:nvSpPr>
        <p:spPr/>
        <p:txBody>
          <a:bodyPr/>
          <a:lstStyle/>
          <a:p>
            <a:r>
              <a:rPr lang="en-US" dirty="0"/>
              <a:t>Four memory allocation algorithms are as follow</a:t>
            </a:r>
          </a:p>
          <a:p>
            <a:pPr marL="914400" lvl="1" indent="-457200">
              <a:buFont typeface="+mj-lt"/>
              <a:buAutoNum type="arabicPeriod"/>
            </a:pPr>
            <a:r>
              <a:rPr lang="en-US" dirty="0"/>
              <a:t>First fit</a:t>
            </a:r>
          </a:p>
          <a:p>
            <a:pPr marL="914400" lvl="1" indent="-457200">
              <a:buFont typeface="+mj-lt"/>
              <a:buAutoNum type="arabicPeriod"/>
            </a:pPr>
            <a:r>
              <a:rPr lang="en-US" dirty="0"/>
              <a:t>Next fit</a:t>
            </a:r>
          </a:p>
          <a:p>
            <a:pPr marL="914400" lvl="1" indent="-457200">
              <a:buFont typeface="+mj-lt"/>
              <a:buAutoNum type="arabicPeriod"/>
            </a:pPr>
            <a:r>
              <a:rPr lang="en-US" dirty="0"/>
              <a:t>Best fit</a:t>
            </a:r>
          </a:p>
          <a:p>
            <a:pPr marL="914400" lvl="1" indent="-457200">
              <a:buFont typeface="+mj-lt"/>
              <a:buAutoNum type="arabicPeriod"/>
            </a:pPr>
            <a:r>
              <a:rPr lang="en-US" dirty="0"/>
              <a:t>Worst fit</a:t>
            </a:r>
          </a:p>
        </p:txBody>
      </p:sp>
    </p:spTree>
    <p:extLst>
      <p:ext uri="{BB962C8B-B14F-4D97-AF65-F5344CB8AC3E}">
        <p14:creationId xmlns:p14="http://schemas.microsoft.com/office/powerpoint/2010/main" val="169385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First fit</a:t>
            </a:r>
            <a:endParaRPr lang="en-US" dirty="0"/>
          </a:p>
        </p:txBody>
      </p:sp>
      <p:sp>
        <p:nvSpPr>
          <p:cNvPr id="3" name="Content Placeholder 2"/>
          <p:cNvSpPr>
            <a:spLocks noGrp="1"/>
          </p:cNvSpPr>
          <p:nvPr>
            <p:ph idx="1"/>
          </p:nvPr>
        </p:nvSpPr>
        <p:spPr/>
        <p:txBody>
          <a:bodyPr/>
          <a:lstStyle/>
          <a:p>
            <a:r>
              <a:rPr lang="en-US" dirty="0"/>
              <a:t>Search </a:t>
            </a:r>
            <a:r>
              <a:rPr lang="en-US" b="1" dirty="0">
                <a:solidFill>
                  <a:schemeClr val="accent6"/>
                </a:solidFill>
              </a:rPr>
              <a:t>starts from the starting location </a:t>
            </a:r>
            <a:r>
              <a:rPr lang="en-US" dirty="0"/>
              <a:t>of the memory.</a:t>
            </a:r>
          </a:p>
          <a:p>
            <a:r>
              <a:rPr lang="en-US" b="1" dirty="0">
                <a:solidFill>
                  <a:schemeClr val="accent6"/>
                </a:solidFill>
              </a:rPr>
              <a:t>First available hole that is large enough to hold the process is selected </a:t>
            </a:r>
            <a:r>
              <a:rPr lang="en-US" dirty="0"/>
              <a:t>for allocation.</a:t>
            </a:r>
          </a:p>
          <a:p>
            <a:r>
              <a:rPr lang="en-US" dirty="0"/>
              <a:t>The </a:t>
            </a:r>
            <a:r>
              <a:rPr lang="en-US" b="1" dirty="0">
                <a:solidFill>
                  <a:schemeClr val="accent6"/>
                </a:solidFill>
              </a:rPr>
              <a:t>hole is then broken up into two pieces</a:t>
            </a:r>
            <a:r>
              <a:rPr lang="en-US" dirty="0"/>
              <a:t>, one </a:t>
            </a:r>
            <a:r>
              <a:rPr lang="en-US" b="1" dirty="0">
                <a:solidFill>
                  <a:schemeClr val="accent6"/>
                </a:solidFill>
              </a:rPr>
              <a:t>for process </a:t>
            </a:r>
            <a:r>
              <a:rPr lang="en-US" dirty="0"/>
              <a:t>and another </a:t>
            </a:r>
            <a:r>
              <a:rPr lang="en-US" b="1" dirty="0">
                <a:solidFill>
                  <a:schemeClr val="accent6"/>
                </a:solidFill>
              </a:rPr>
              <a:t>for unused memory</a:t>
            </a:r>
            <a:r>
              <a:rPr lang="en-US" dirty="0"/>
              <a:t>.</a:t>
            </a:r>
          </a:p>
          <a:p>
            <a:r>
              <a:rPr lang="en-US" dirty="0"/>
              <a:t>Example: Processes of </a:t>
            </a:r>
            <a:r>
              <a:rPr lang="en-US" b="1" dirty="0">
                <a:solidFill>
                  <a:schemeClr val="tx2"/>
                </a:solidFill>
              </a:rPr>
              <a:t>212K, 417K, 112K</a:t>
            </a:r>
            <a:r>
              <a:rPr lang="en-US" dirty="0"/>
              <a:t> and </a:t>
            </a:r>
            <a:r>
              <a:rPr lang="en-US" b="1" dirty="0">
                <a:solidFill>
                  <a:schemeClr val="tx2"/>
                </a:solidFill>
              </a:rPr>
              <a:t>426K</a:t>
            </a:r>
            <a:r>
              <a:rPr lang="en-US" dirty="0"/>
              <a:t> arrives in order.</a:t>
            </a:r>
          </a:p>
          <a:p>
            <a:endParaRPr lang="en-US" b="1" dirty="0">
              <a:solidFill>
                <a:schemeClr val="accent6"/>
              </a:solidFill>
            </a:endParaRPr>
          </a:p>
          <a:p>
            <a:endParaRPr lang="en-US" b="1" dirty="0">
              <a:solidFill>
                <a:schemeClr val="accent6"/>
              </a:solidFill>
            </a:endParaRPr>
          </a:p>
          <a:p>
            <a:endParaRPr lang="en-US" b="1" dirty="0">
              <a:solidFill>
                <a:schemeClr val="accent6"/>
              </a:solidFill>
            </a:endParaRPr>
          </a:p>
          <a:p>
            <a:endParaRPr lang="en-US" b="1" dirty="0">
              <a:solidFill>
                <a:schemeClr val="accent6"/>
              </a:solidFill>
            </a:endParaRPr>
          </a:p>
          <a:p>
            <a:r>
              <a:rPr lang="en-US" dirty="0"/>
              <a:t>Here process of size </a:t>
            </a:r>
            <a:r>
              <a:rPr lang="en-US" b="1" dirty="0">
                <a:solidFill>
                  <a:schemeClr val="accent6"/>
                </a:solidFill>
              </a:rPr>
              <a:t>426k will not get any partition</a:t>
            </a:r>
            <a:r>
              <a:rPr lang="en-US" dirty="0"/>
              <a:t> for allocation.</a:t>
            </a:r>
          </a:p>
          <a:p>
            <a:r>
              <a:rPr lang="en-US" b="1" dirty="0">
                <a:solidFill>
                  <a:schemeClr val="accent6"/>
                </a:solidFill>
              </a:rPr>
              <a:t>Fastest algorithm </a:t>
            </a:r>
            <a:r>
              <a:rPr lang="en-US" dirty="0"/>
              <a:t>because it searches as little as possible.</a:t>
            </a:r>
          </a:p>
          <a:p>
            <a:r>
              <a:rPr lang="en-US" b="1" dirty="0">
                <a:solidFill>
                  <a:schemeClr val="accent6"/>
                </a:solidFill>
              </a:rPr>
              <a:t>Memory loss is higher</a:t>
            </a:r>
            <a:r>
              <a:rPr lang="en-US" dirty="0"/>
              <a:t>, as very large hole may be selected for small process.</a:t>
            </a:r>
          </a:p>
        </p:txBody>
      </p:sp>
      <p:sp>
        <p:nvSpPr>
          <p:cNvPr id="5" name="Rectangle 4"/>
          <p:cNvSpPr>
            <a:spLocks noChangeArrowheads="1"/>
          </p:cNvSpPr>
          <p:nvPr/>
        </p:nvSpPr>
        <p:spPr bwMode="auto">
          <a:xfrm>
            <a:off x="1638299" y="2942044"/>
            <a:ext cx="4572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6" name="Rectangle 5"/>
          <p:cNvSpPr>
            <a:spLocks noChangeArrowheads="1"/>
          </p:cNvSpPr>
          <p:nvPr/>
        </p:nvSpPr>
        <p:spPr bwMode="auto">
          <a:xfrm>
            <a:off x="2081483" y="2942044"/>
            <a:ext cx="22860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7" name="Rectangle 6"/>
          <p:cNvSpPr>
            <a:spLocks noChangeArrowheads="1"/>
          </p:cNvSpPr>
          <p:nvPr/>
        </p:nvSpPr>
        <p:spPr bwMode="auto">
          <a:xfrm>
            <a:off x="4353467" y="2942044"/>
            <a:ext cx="9144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8" name="Rectangle 7"/>
          <p:cNvSpPr>
            <a:spLocks noChangeArrowheads="1"/>
          </p:cNvSpPr>
          <p:nvPr/>
        </p:nvSpPr>
        <p:spPr bwMode="auto">
          <a:xfrm>
            <a:off x="5253851" y="2942044"/>
            <a:ext cx="13716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9" name="Rectangle 8"/>
          <p:cNvSpPr>
            <a:spLocks noChangeArrowheads="1"/>
          </p:cNvSpPr>
          <p:nvPr/>
        </p:nvSpPr>
        <p:spPr bwMode="auto">
          <a:xfrm>
            <a:off x="6611435" y="2942044"/>
            <a:ext cx="27432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10" name="Text Box 87"/>
          <p:cNvSpPr txBox="1">
            <a:spLocks noChangeArrowheads="1"/>
          </p:cNvSpPr>
          <p:nvPr/>
        </p:nvSpPr>
        <p:spPr bwMode="auto">
          <a:xfrm>
            <a:off x="1609724" y="2692553"/>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100k</a:t>
            </a:r>
            <a:endParaRPr lang="en-IN" sz="1100" dirty="0">
              <a:effectLst/>
              <a:latin typeface="+mj-lt"/>
              <a:ea typeface="Times New Roman" panose="02020603050405020304" pitchFamily="18" charset="0"/>
              <a:cs typeface="Times New Roman" panose="02020603050405020304" pitchFamily="18" charset="0"/>
            </a:endParaRPr>
          </a:p>
        </p:txBody>
      </p:sp>
      <p:sp>
        <p:nvSpPr>
          <p:cNvPr id="11" name="Text Box 88"/>
          <p:cNvSpPr txBox="1">
            <a:spLocks noChangeArrowheads="1"/>
          </p:cNvSpPr>
          <p:nvPr/>
        </p:nvSpPr>
        <p:spPr bwMode="auto">
          <a:xfrm>
            <a:off x="2967308" y="2692553"/>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500k</a:t>
            </a:r>
            <a:endParaRPr lang="en-IN" sz="1100" dirty="0">
              <a:effectLst/>
              <a:latin typeface="+mj-lt"/>
              <a:ea typeface="Times New Roman" panose="02020603050405020304" pitchFamily="18" charset="0"/>
              <a:cs typeface="Times New Roman" panose="02020603050405020304" pitchFamily="18" charset="0"/>
            </a:endParaRPr>
          </a:p>
        </p:txBody>
      </p:sp>
      <p:sp>
        <p:nvSpPr>
          <p:cNvPr id="12" name="Text Box 89"/>
          <p:cNvSpPr txBox="1">
            <a:spLocks noChangeArrowheads="1"/>
          </p:cNvSpPr>
          <p:nvPr/>
        </p:nvSpPr>
        <p:spPr bwMode="auto">
          <a:xfrm>
            <a:off x="4553492" y="2692553"/>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200k</a:t>
            </a:r>
            <a:endParaRPr lang="en-IN" sz="1100" dirty="0">
              <a:effectLst/>
              <a:latin typeface="+mj-lt"/>
              <a:ea typeface="Times New Roman" panose="02020603050405020304" pitchFamily="18" charset="0"/>
              <a:cs typeface="Times New Roman" panose="02020603050405020304" pitchFamily="18" charset="0"/>
            </a:endParaRPr>
          </a:p>
        </p:txBody>
      </p:sp>
      <p:sp>
        <p:nvSpPr>
          <p:cNvPr id="13" name="Text Box 90"/>
          <p:cNvSpPr txBox="1">
            <a:spLocks noChangeArrowheads="1"/>
          </p:cNvSpPr>
          <p:nvPr/>
        </p:nvSpPr>
        <p:spPr bwMode="auto">
          <a:xfrm>
            <a:off x="5682476" y="2692553"/>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300k</a:t>
            </a:r>
            <a:endParaRPr lang="en-IN" sz="1100" dirty="0">
              <a:effectLst/>
              <a:latin typeface="+mj-lt"/>
              <a:ea typeface="Times New Roman" panose="02020603050405020304" pitchFamily="18" charset="0"/>
              <a:cs typeface="Times New Roman" panose="02020603050405020304" pitchFamily="18" charset="0"/>
            </a:endParaRPr>
          </a:p>
        </p:txBody>
      </p:sp>
      <p:sp>
        <p:nvSpPr>
          <p:cNvPr id="14" name="Text Box 91"/>
          <p:cNvSpPr txBox="1">
            <a:spLocks noChangeArrowheads="1"/>
          </p:cNvSpPr>
          <p:nvPr/>
        </p:nvSpPr>
        <p:spPr bwMode="auto">
          <a:xfrm>
            <a:off x="7725860" y="2692553"/>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600k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0" name="Rectangle 29"/>
          <p:cNvSpPr>
            <a:spLocks noChangeArrowheads="1"/>
          </p:cNvSpPr>
          <p:nvPr/>
        </p:nvSpPr>
        <p:spPr bwMode="auto">
          <a:xfrm>
            <a:off x="1638299" y="3735676"/>
            <a:ext cx="4572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1" name="Rectangle 30"/>
          <p:cNvSpPr>
            <a:spLocks noChangeArrowheads="1"/>
          </p:cNvSpPr>
          <p:nvPr/>
        </p:nvSpPr>
        <p:spPr bwMode="auto">
          <a:xfrm>
            <a:off x="2081483" y="3735676"/>
            <a:ext cx="22860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2" name="Rectangle 31"/>
          <p:cNvSpPr>
            <a:spLocks noChangeArrowheads="1"/>
          </p:cNvSpPr>
          <p:nvPr/>
        </p:nvSpPr>
        <p:spPr bwMode="auto">
          <a:xfrm>
            <a:off x="4353467" y="3735676"/>
            <a:ext cx="9144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3" name="Rectangle 32"/>
          <p:cNvSpPr>
            <a:spLocks noChangeArrowheads="1"/>
          </p:cNvSpPr>
          <p:nvPr/>
        </p:nvSpPr>
        <p:spPr bwMode="auto">
          <a:xfrm>
            <a:off x="5253851" y="3735676"/>
            <a:ext cx="13716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4" name="Rectangle 33"/>
          <p:cNvSpPr>
            <a:spLocks noChangeArrowheads="1"/>
          </p:cNvSpPr>
          <p:nvPr/>
        </p:nvSpPr>
        <p:spPr bwMode="auto">
          <a:xfrm>
            <a:off x="6611435" y="3735676"/>
            <a:ext cx="27432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5" name="Text Box 87"/>
          <p:cNvSpPr txBox="1">
            <a:spLocks noChangeArrowheads="1"/>
          </p:cNvSpPr>
          <p:nvPr/>
        </p:nvSpPr>
        <p:spPr bwMode="auto">
          <a:xfrm>
            <a:off x="1609724" y="3488943"/>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100k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6" name="Text Box 88"/>
          <p:cNvSpPr txBox="1">
            <a:spLocks noChangeArrowheads="1"/>
          </p:cNvSpPr>
          <p:nvPr/>
        </p:nvSpPr>
        <p:spPr bwMode="auto">
          <a:xfrm>
            <a:off x="2967308" y="3488943"/>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500k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7" name="Text Box 89"/>
          <p:cNvSpPr txBox="1">
            <a:spLocks noChangeArrowheads="1"/>
          </p:cNvSpPr>
          <p:nvPr/>
        </p:nvSpPr>
        <p:spPr bwMode="auto">
          <a:xfrm>
            <a:off x="4553492" y="3488943"/>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200k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8" name="Text Box 90"/>
          <p:cNvSpPr txBox="1">
            <a:spLocks noChangeArrowheads="1"/>
          </p:cNvSpPr>
          <p:nvPr/>
        </p:nvSpPr>
        <p:spPr bwMode="auto">
          <a:xfrm>
            <a:off x="5682476" y="3488943"/>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300k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9" name="Text Box 91"/>
          <p:cNvSpPr txBox="1">
            <a:spLocks noChangeArrowheads="1"/>
          </p:cNvSpPr>
          <p:nvPr/>
        </p:nvSpPr>
        <p:spPr bwMode="auto">
          <a:xfrm>
            <a:off x="7725860" y="3488943"/>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600k</a:t>
            </a:r>
            <a:endParaRPr lang="en-IN" sz="1100" dirty="0">
              <a:effectLst/>
              <a:latin typeface="+mj-lt"/>
              <a:ea typeface="Times New Roman" panose="02020603050405020304" pitchFamily="18" charset="0"/>
              <a:cs typeface="Times New Roman" panose="02020603050405020304" pitchFamily="18" charset="0"/>
            </a:endParaRPr>
          </a:p>
        </p:txBody>
      </p:sp>
      <p:sp>
        <p:nvSpPr>
          <p:cNvPr id="42" name="Text Box 105" descr="Light upward diagonal"/>
          <p:cNvSpPr txBox="1">
            <a:spLocks noChangeArrowheads="1"/>
          </p:cNvSpPr>
          <p:nvPr/>
        </p:nvSpPr>
        <p:spPr bwMode="auto">
          <a:xfrm>
            <a:off x="2081482" y="3735676"/>
            <a:ext cx="914400" cy="457200"/>
          </a:xfrm>
          <a:prstGeom prst="rect">
            <a:avLst/>
          </a:prstGeom>
          <a:pattFill prst="ltUpDiag">
            <a:fgClr>
              <a:srgbClr val="000000"/>
            </a:fgClr>
            <a:bgClr>
              <a:srgbClr val="FFFFFF"/>
            </a:bgClr>
          </a:pattFill>
          <a:ln w="19050">
            <a:solidFill>
              <a:schemeClr val="tx2"/>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400" b="1" dirty="0">
                <a:ln w="3175">
                  <a:solidFill>
                    <a:schemeClr val="tx1"/>
                  </a:solidFill>
                </a:ln>
                <a:effectLst/>
                <a:latin typeface="+mj-lt"/>
                <a:ea typeface="Times New Roman" panose="02020603050405020304" pitchFamily="18" charset="0"/>
                <a:cs typeface="Times New Roman" panose="02020603050405020304" pitchFamily="18" charset="0"/>
              </a:rPr>
              <a:t>212k</a:t>
            </a:r>
            <a:endParaRPr lang="en-IN" sz="1400" dirty="0">
              <a:ln w="3175">
                <a:solidFill>
                  <a:schemeClr val="tx1"/>
                </a:solidFill>
              </a:ln>
              <a:effectLst/>
              <a:latin typeface="+mj-lt"/>
              <a:ea typeface="Times New Roman" panose="02020603050405020304" pitchFamily="18" charset="0"/>
              <a:cs typeface="Times New Roman" panose="02020603050405020304" pitchFamily="18" charset="0"/>
            </a:endParaRPr>
          </a:p>
        </p:txBody>
      </p:sp>
      <p:sp>
        <p:nvSpPr>
          <p:cNvPr id="43" name="Text Box 88"/>
          <p:cNvSpPr txBox="1">
            <a:spLocks noChangeArrowheads="1"/>
          </p:cNvSpPr>
          <p:nvPr/>
        </p:nvSpPr>
        <p:spPr bwMode="auto">
          <a:xfrm>
            <a:off x="3417499" y="3488943"/>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288k</a:t>
            </a:r>
            <a:endParaRPr lang="en-IN" sz="1100" dirty="0">
              <a:effectLst/>
              <a:latin typeface="+mj-lt"/>
              <a:ea typeface="Times New Roman" panose="02020603050405020304" pitchFamily="18" charset="0"/>
              <a:cs typeface="Times New Roman" panose="02020603050405020304" pitchFamily="18" charset="0"/>
            </a:endParaRPr>
          </a:p>
        </p:txBody>
      </p:sp>
      <p:sp>
        <p:nvSpPr>
          <p:cNvPr id="44" name="Text Box 105" descr="Light upward diagonal"/>
          <p:cNvSpPr txBox="1">
            <a:spLocks noChangeArrowheads="1"/>
          </p:cNvSpPr>
          <p:nvPr/>
        </p:nvSpPr>
        <p:spPr bwMode="auto">
          <a:xfrm>
            <a:off x="6606944" y="3735676"/>
            <a:ext cx="1828800" cy="457200"/>
          </a:xfrm>
          <a:prstGeom prst="rect">
            <a:avLst/>
          </a:prstGeom>
          <a:pattFill prst="ltUpDiag">
            <a:fgClr>
              <a:srgbClr val="000000"/>
            </a:fgClr>
            <a:bgClr>
              <a:srgbClr val="FFFFFF"/>
            </a:bgClr>
          </a:pattFill>
          <a:ln w="19050">
            <a:solidFill>
              <a:schemeClr val="tx2"/>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400" b="1" dirty="0">
                <a:ln w="3175">
                  <a:solidFill>
                    <a:schemeClr val="tx1"/>
                  </a:solidFill>
                </a:ln>
                <a:effectLst/>
                <a:latin typeface="+mj-lt"/>
                <a:ea typeface="Times New Roman" panose="02020603050405020304" pitchFamily="18" charset="0"/>
                <a:cs typeface="Times New Roman" panose="02020603050405020304" pitchFamily="18" charset="0"/>
              </a:rPr>
              <a:t>417k</a:t>
            </a:r>
            <a:endParaRPr lang="en-IN" sz="1400" dirty="0">
              <a:ln w="3175">
                <a:solidFill>
                  <a:schemeClr val="tx1"/>
                </a:solidFill>
              </a:ln>
              <a:effectLst/>
              <a:latin typeface="+mj-lt"/>
              <a:ea typeface="Times New Roman" panose="02020603050405020304" pitchFamily="18" charset="0"/>
              <a:cs typeface="Times New Roman" panose="02020603050405020304" pitchFamily="18" charset="0"/>
            </a:endParaRPr>
          </a:p>
        </p:txBody>
      </p:sp>
      <p:sp>
        <p:nvSpPr>
          <p:cNvPr id="45" name="Text Box 91"/>
          <p:cNvSpPr txBox="1">
            <a:spLocks noChangeArrowheads="1"/>
          </p:cNvSpPr>
          <p:nvPr/>
        </p:nvSpPr>
        <p:spPr bwMode="auto">
          <a:xfrm>
            <a:off x="8638014" y="3488943"/>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a:effectLst/>
                <a:latin typeface="+mj-lt"/>
                <a:ea typeface="Times New Roman" panose="02020603050405020304" pitchFamily="18" charset="0"/>
                <a:cs typeface="Times New Roman" panose="02020603050405020304" pitchFamily="18" charset="0"/>
              </a:rPr>
              <a:t>183k</a:t>
            </a:r>
            <a:endParaRPr lang="en-IN" sz="1100" dirty="0">
              <a:effectLst/>
              <a:latin typeface="+mj-lt"/>
              <a:ea typeface="Times New Roman" panose="02020603050405020304" pitchFamily="18" charset="0"/>
              <a:cs typeface="Times New Roman" panose="02020603050405020304" pitchFamily="18" charset="0"/>
            </a:endParaRPr>
          </a:p>
        </p:txBody>
      </p:sp>
      <p:sp>
        <p:nvSpPr>
          <p:cNvPr id="28" name="Text Box 105" descr="Light upward diagonal"/>
          <p:cNvSpPr txBox="1">
            <a:spLocks noChangeArrowheads="1"/>
          </p:cNvSpPr>
          <p:nvPr/>
        </p:nvSpPr>
        <p:spPr bwMode="auto">
          <a:xfrm>
            <a:off x="3005408" y="3735676"/>
            <a:ext cx="603504" cy="457200"/>
          </a:xfrm>
          <a:prstGeom prst="rect">
            <a:avLst/>
          </a:prstGeom>
          <a:pattFill prst="ltUpDiag">
            <a:fgClr>
              <a:srgbClr val="000000"/>
            </a:fgClr>
            <a:bgClr>
              <a:srgbClr val="FFFFFF"/>
            </a:bgClr>
          </a:pattFill>
          <a:ln w="19050">
            <a:solidFill>
              <a:schemeClr val="tx2"/>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400" b="1" dirty="0">
                <a:ln w="3175">
                  <a:solidFill>
                    <a:schemeClr val="tx1"/>
                  </a:solidFill>
                </a:ln>
                <a:effectLst/>
                <a:latin typeface="+mj-lt"/>
                <a:ea typeface="Times New Roman" panose="02020603050405020304" pitchFamily="18" charset="0"/>
                <a:cs typeface="Times New Roman" panose="02020603050405020304" pitchFamily="18" charset="0"/>
              </a:rPr>
              <a:t>112k</a:t>
            </a:r>
            <a:endParaRPr lang="en-IN" sz="1400" dirty="0">
              <a:ln w="3175">
                <a:solidFill>
                  <a:schemeClr val="tx1"/>
                </a:solidFill>
              </a:ln>
              <a:effectLst/>
              <a:latin typeface="+mj-lt"/>
              <a:ea typeface="Times New Roman" panose="02020603050405020304" pitchFamily="18" charset="0"/>
              <a:cs typeface="Times New Roman" panose="02020603050405020304" pitchFamily="18" charset="0"/>
            </a:endParaRPr>
          </a:p>
        </p:txBody>
      </p:sp>
      <p:sp>
        <p:nvSpPr>
          <p:cNvPr id="29" name="Text Box 88"/>
          <p:cNvSpPr txBox="1">
            <a:spLocks noChangeArrowheads="1"/>
          </p:cNvSpPr>
          <p:nvPr/>
        </p:nvSpPr>
        <p:spPr bwMode="auto">
          <a:xfrm>
            <a:off x="3723373" y="3488943"/>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176k</a:t>
            </a:r>
            <a:endParaRPr lang="en-IN" sz="1100" dirty="0">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590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fade">
                                      <p:cBhvr>
                                        <p:cTn id="37" dur="500"/>
                                        <p:tgtEl>
                                          <p:spTgt spid="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 end="1"/>
                                            </p:txEl>
                                          </p:spTgt>
                                        </p:tgtEl>
                                        <p:attrNameLst>
                                          <p:attrName>style.visibility</p:attrName>
                                        </p:attrNameLst>
                                      </p:cBhvr>
                                      <p:to>
                                        <p:strVal val="visible"/>
                                      </p:to>
                                    </p:set>
                                    <p:animEffect transition="in" filter="fade">
                                      <p:cBhvr>
                                        <p:cTn id="42" dur="500"/>
                                        <p:tgtEl>
                                          <p:spTgt spid="3">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animEffect transition="in" filter="fade">
                                      <p:cBhvr>
                                        <p:cTn id="47" dur="500"/>
                                        <p:tgtEl>
                                          <p:spTgt spid="3">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3" end="3"/>
                                            </p:txEl>
                                          </p:spTgt>
                                        </p:tgtEl>
                                        <p:attrNameLst>
                                          <p:attrName>style.visibility</p:attrName>
                                        </p:attrNameLst>
                                      </p:cBhvr>
                                      <p:to>
                                        <p:strVal val="visible"/>
                                      </p:to>
                                    </p:set>
                                    <p:animEffect transition="in" filter="fade">
                                      <p:cBhvr>
                                        <p:cTn id="52" dur="500"/>
                                        <p:tgtEl>
                                          <p:spTgt spid="3">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500"/>
                                        <p:tgtEl>
                                          <p:spTgt spid="3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fade">
                                      <p:cBhvr>
                                        <p:cTn id="60" dur="500"/>
                                        <p:tgtEl>
                                          <p:spTgt spid="3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fade">
                                      <p:cBhvr>
                                        <p:cTn id="66" dur="500"/>
                                        <p:tgtEl>
                                          <p:spTgt spid="3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fade">
                                      <p:cBhvr>
                                        <p:cTn id="69" dur="500"/>
                                        <p:tgtEl>
                                          <p:spTgt spid="3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fade">
                                      <p:cBhvr>
                                        <p:cTn id="72" dur="500"/>
                                        <p:tgtEl>
                                          <p:spTgt spid="36"/>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fade">
                                      <p:cBhvr>
                                        <p:cTn id="75" dur="500"/>
                                        <p:tgtEl>
                                          <p:spTgt spid="3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8"/>
                                        </p:tgtEl>
                                        <p:attrNameLst>
                                          <p:attrName>style.visibility</p:attrName>
                                        </p:attrNameLst>
                                      </p:cBhvr>
                                      <p:to>
                                        <p:strVal val="visible"/>
                                      </p:to>
                                    </p:set>
                                    <p:animEffect transition="in" filter="fade">
                                      <p:cBhvr>
                                        <p:cTn id="78" dur="500"/>
                                        <p:tgtEl>
                                          <p:spTgt spid="3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fade">
                                      <p:cBhvr>
                                        <p:cTn id="81" dur="500"/>
                                        <p:tgtEl>
                                          <p:spTgt spid="39"/>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Effect transition="in" filter="fade">
                                      <p:cBhvr>
                                        <p:cTn id="84" dur="500"/>
                                        <p:tgtEl>
                                          <p:spTgt spid="31"/>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42"/>
                                        </p:tgtEl>
                                        <p:attrNameLst>
                                          <p:attrName>style.visibility</p:attrName>
                                        </p:attrNameLst>
                                      </p:cBhvr>
                                      <p:to>
                                        <p:strVal val="visible"/>
                                      </p:to>
                                    </p:set>
                                    <p:animEffect transition="in" filter="fade">
                                      <p:cBhvr>
                                        <p:cTn id="89" dur="500"/>
                                        <p:tgtEl>
                                          <p:spTgt spid="42"/>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grpId="1" nodeType="clickEffect">
                                  <p:stCondLst>
                                    <p:cond delay="0"/>
                                  </p:stCondLst>
                                  <p:childTnLst>
                                    <p:animEffect transition="out" filter="fade">
                                      <p:cBhvr>
                                        <p:cTn id="93" dur="500"/>
                                        <p:tgtEl>
                                          <p:spTgt spid="36"/>
                                        </p:tgtEl>
                                      </p:cBhvr>
                                    </p:animEffect>
                                    <p:set>
                                      <p:cBhvr>
                                        <p:cTn id="94" dur="1" fill="hold">
                                          <p:stCondLst>
                                            <p:cond delay="499"/>
                                          </p:stCondLst>
                                        </p:cTn>
                                        <p:tgtEl>
                                          <p:spTgt spid="36"/>
                                        </p:tgtEl>
                                        <p:attrNameLst>
                                          <p:attrName>style.visibility</p:attrName>
                                        </p:attrNameLst>
                                      </p:cBhvr>
                                      <p:to>
                                        <p:strVal val="hidden"/>
                                      </p:to>
                                    </p:set>
                                  </p:childTnLst>
                                </p:cTn>
                              </p:par>
                              <p:par>
                                <p:cTn id="95" presetID="10" presetClass="entr" presetSubtype="0" fill="hold" grpId="0" nodeType="withEffect">
                                  <p:stCondLst>
                                    <p:cond delay="0"/>
                                  </p:stCondLst>
                                  <p:childTnLst>
                                    <p:set>
                                      <p:cBhvr>
                                        <p:cTn id="96" dur="1" fill="hold">
                                          <p:stCondLst>
                                            <p:cond delay="0"/>
                                          </p:stCondLst>
                                        </p:cTn>
                                        <p:tgtEl>
                                          <p:spTgt spid="43"/>
                                        </p:tgtEl>
                                        <p:attrNameLst>
                                          <p:attrName>style.visibility</p:attrName>
                                        </p:attrNameLst>
                                      </p:cBhvr>
                                      <p:to>
                                        <p:strVal val="visible"/>
                                      </p:to>
                                    </p:set>
                                    <p:animEffect transition="in" filter="fade">
                                      <p:cBhvr>
                                        <p:cTn id="97" dur="500"/>
                                        <p:tgtEl>
                                          <p:spTgt spid="43"/>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44"/>
                                        </p:tgtEl>
                                        <p:attrNameLst>
                                          <p:attrName>style.visibility</p:attrName>
                                        </p:attrNameLst>
                                      </p:cBhvr>
                                      <p:to>
                                        <p:strVal val="visible"/>
                                      </p:to>
                                    </p:set>
                                    <p:animEffect transition="in" filter="fade">
                                      <p:cBhvr>
                                        <p:cTn id="102" dur="500"/>
                                        <p:tgtEl>
                                          <p:spTgt spid="44"/>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xit" presetSubtype="0" fill="hold" grpId="1" nodeType="clickEffect">
                                  <p:stCondLst>
                                    <p:cond delay="0"/>
                                  </p:stCondLst>
                                  <p:childTnLst>
                                    <p:animEffect transition="out" filter="fade">
                                      <p:cBhvr>
                                        <p:cTn id="106" dur="500"/>
                                        <p:tgtEl>
                                          <p:spTgt spid="39"/>
                                        </p:tgtEl>
                                      </p:cBhvr>
                                    </p:animEffect>
                                    <p:set>
                                      <p:cBhvr>
                                        <p:cTn id="107" dur="1" fill="hold">
                                          <p:stCondLst>
                                            <p:cond delay="499"/>
                                          </p:stCondLst>
                                        </p:cTn>
                                        <p:tgtEl>
                                          <p:spTgt spid="39"/>
                                        </p:tgtEl>
                                        <p:attrNameLst>
                                          <p:attrName>style.visibility</p:attrName>
                                        </p:attrNameLst>
                                      </p:cBhvr>
                                      <p:to>
                                        <p:strVal val="hidden"/>
                                      </p:to>
                                    </p:set>
                                  </p:childTnLst>
                                </p:cTn>
                              </p:par>
                              <p:par>
                                <p:cTn id="108" presetID="10" presetClass="entr" presetSubtype="0" fill="hold" grpId="0" nodeType="withEffect">
                                  <p:stCondLst>
                                    <p:cond delay="0"/>
                                  </p:stCondLst>
                                  <p:childTnLst>
                                    <p:set>
                                      <p:cBhvr>
                                        <p:cTn id="109" dur="1" fill="hold">
                                          <p:stCondLst>
                                            <p:cond delay="0"/>
                                          </p:stCondLst>
                                        </p:cTn>
                                        <p:tgtEl>
                                          <p:spTgt spid="45"/>
                                        </p:tgtEl>
                                        <p:attrNameLst>
                                          <p:attrName>style.visibility</p:attrName>
                                        </p:attrNameLst>
                                      </p:cBhvr>
                                      <p:to>
                                        <p:strVal val="visible"/>
                                      </p:to>
                                    </p:set>
                                    <p:animEffect transition="in" filter="fade">
                                      <p:cBhvr>
                                        <p:cTn id="110" dur="500"/>
                                        <p:tgtEl>
                                          <p:spTgt spid="45"/>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xit" presetSubtype="0" fill="hold" grpId="1" nodeType="clickEffect">
                                  <p:stCondLst>
                                    <p:cond delay="0"/>
                                  </p:stCondLst>
                                  <p:childTnLst>
                                    <p:animEffect transition="out" filter="fade">
                                      <p:cBhvr>
                                        <p:cTn id="119" dur="500"/>
                                        <p:tgtEl>
                                          <p:spTgt spid="43"/>
                                        </p:tgtEl>
                                      </p:cBhvr>
                                    </p:animEffect>
                                    <p:set>
                                      <p:cBhvr>
                                        <p:cTn id="120" dur="1" fill="hold">
                                          <p:stCondLst>
                                            <p:cond delay="499"/>
                                          </p:stCondLst>
                                        </p:cTn>
                                        <p:tgtEl>
                                          <p:spTgt spid="43"/>
                                        </p:tgtEl>
                                        <p:attrNameLst>
                                          <p:attrName>style.visibility</p:attrName>
                                        </p:attrNameLst>
                                      </p:cBhvr>
                                      <p:to>
                                        <p:strVal val="hidden"/>
                                      </p:to>
                                    </p:set>
                                  </p:childTnLst>
                                </p:cTn>
                              </p:par>
                              <p:par>
                                <p:cTn id="121" presetID="10" presetClass="entr" presetSubtype="0" fill="hold" grpId="0" nodeType="withEffect">
                                  <p:stCondLst>
                                    <p:cond delay="0"/>
                                  </p:stCondLst>
                                  <p:childTnLst>
                                    <p:set>
                                      <p:cBhvr>
                                        <p:cTn id="122" dur="1" fill="hold">
                                          <p:stCondLst>
                                            <p:cond delay="0"/>
                                          </p:stCondLst>
                                        </p:cTn>
                                        <p:tgtEl>
                                          <p:spTgt spid="29"/>
                                        </p:tgtEl>
                                        <p:attrNameLst>
                                          <p:attrName>style.visibility</p:attrName>
                                        </p:attrNameLst>
                                      </p:cBhvr>
                                      <p:to>
                                        <p:strVal val="visible"/>
                                      </p:to>
                                    </p:set>
                                    <p:animEffect transition="in" filter="fade">
                                      <p:cBhvr>
                                        <p:cTn id="123" dur="500"/>
                                        <p:tgtEl>
                                          <p:spTgt spid="29"/>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3">
                                            <p:txEl>
                                              <p:pRg st="8" end="8"/>
                                            </p:txEl>
                                          </p:spTgt>
                                        </p:tgtEl>
                                        <p:attrNameLst>
                                          <p:attrName>style.visibility</p:attrName>
                                        </p:attrNameLst>
                                      </p:cBhvr>
                                      <p:to>
                                        <p:strVal val="visible"/>
                                      </p:to>
                                    </p:set>
                                    <p:animEffect transition="in" filter="fade">
                                      <p:cBhvr>
                                        <p:cTn id="128" dur="500"/>
                                        <p:tgtEl>
                                          <p:spTgt spid="3">
                                            <p:txEl>
                                              <p:pRg st="8" end="8"/>
                                            </p:txEl>
                                          </p:spTgt>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3">
                                            <p:txEl>
                                              <p:pRg st="9" end="9"/>
                                            </p:txEl>
                                          </p:spTgt>
                                        </p:tgtEl>
                                        <p:attrNameLst>
                                          <p:attrName>style.visibility</p:attrName>
                                        </p:attrNameLst>
                                      </p:cBhvr>
                                      <p:to>
                                        <p:strVal val="visible"/>
                                      </p:to>
                                    </p:set>
                                    <p:animEffect transition="in" filter="fade">
                                      <p:cBhvr>
                                        <p:cTn id="133" dur="500"/>
                                        <p:tgtEl>
                                          <p:spTgt spid="3">
                                            <p:txEl>
                                              <p:pRg st="9" end="9"/>
                                            </p:txEl>
                                          </p:spTgt>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3">
                                            <p:txEl>
                                              <p:pRg st="10" end="10"/>
                                            </p:txEl>
                                          </p:spTgt>
                                        </p:tgtEl>
                                        <p:attrNameLst>
                                          <p:attrName>style.visibility</p:attrName>
                                        </p:attrNameLst>
                                      </p:cBhvr>
                                      <p:to>
                                        <p:strVal val="visible"/>
                                      </p:to>
                                    </p:set>
                                    <p:animEffect transition="in" filter="fade">
                                      <p:cBhvr>
                                        <p:cTn id="13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p:bldP spid="11" grpId="0"/>
      <p:bldP spid="12" grpId="0"/>
      <p:bldP spid="13" grpId="0"/>
      <p:bldP spid="14" grpId="0"/>
      <p:bldP spid="30" grpId="0" animBg="1"/>
      <p:bldP spid="31" grpId="0" animBg="1"/>
      <p:bldP spid="32" grpId="0" animBg="1"/>
      <p:bldP spid="33" grpId="0" animBg="1"/>
      <p:bldP spid="34" grpId="0" animBg="1"/>
      <p:bldP spid="35" grpId="0"/>
      <p:bldP spid="36" grpId="0"/>
      <p:bldP spid="36" grpId="1"/>
      <p:bldP spid="37" grpId="0"/>
      <p:bldP spid="38" grpId="0"/>
      <p:bldP spid="39" grpId="0"/>
      <p:bldP spid="39" grpId="1"/>
      <p:bldP spid="42" grpId="0" animBg="1"/>
      <p:bldP spid="43" grpId="0"/>
      <p:bldP spid="43" grpId="1"/>
      <p:bldP spid="44" grpId="0" animBg="1"/>
      <p:bldP spid="45" grpId="0"/>
      <p:bldP spid="28" grpId="0" animBg="1"/>
      <p:bldP spid="2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Next fit</a:t>
            </a:r>
            <a:endParaRPr lang="en-US" dirty="0"/>
          </a:p>
        </p:txBody>
      </p:sp>
      <p:sp>
        <p:nvSpPr>
          <p:cNvPr id="3" name="Content Placeholder 2"/>
          <p:cNvSpPr>
            <a:spLocks noGrp="1"/>
          </p:cNvSpPr>
          <p:nvPr>
            <p:ph idx="1"/>
          </p:nvPr>
        </p:nvSpPr>
        <p:spPr/>
        <p:txBody>
          <a:bodyPr/>
          <a:lstStyle/>
          <a:p>
            <a:r>
              <a:rPr lang="en-US" dirty="0"/>
              <a:t>It works in the same way as first fit, except that </a:t>
            </a:r>
            <a:r>
              <a:rPr lang="en-US" b="1" dirty="0">
                <a:solidFill>
                  <a:schemeClr val="accent6"/>
                </a:solidFill>
              </a:rPr>
              <a:t>it keeps the track of where it is whenever it finds a suitable hole</a:t>
            </a:r>
            <a:r>
              <a:rPr lang="en-US" dirty="0"/>
              <a:t>.</a:t>
            </a:r>
          </a:p>
          <a:p>
            <a:r>
              <a:rPr lang="en-US" dirty="0"/>
              <a:t>The </a:t>
            </a:r>
            <a:r>
              <a:rPr lang="en-US" b="1" dirty="0">
                <a:solidFill>
                  <a:schemeClr val="accent6"/>
                </a:solidFill>
              </a:rPr>
              <a:t>next time when it is called to find a hole, it starts searching the list from the place where it left off last time</a:t>
            </a:r>
            <a:r>
              <a:rPr lang="en-US" dirty="0"/>
              <a:t>.</a:t>
            </a:r>
          </a:p>
          <a:p>
            <a:r>
              <a:rPr lang="en-US" dirty="0"/>
              <a:t>Example: Processes of </a:t>
            </a:r>
            <a:r>
              <a:rPr lang="en-US" b="1" dirty="0">
                <a:solidFill>
                  <a:schemeClr val="tx2"/>
                </a:solidFill>
              </a:rPr>
              <a:t>212K, 417K, 112K</a:t>
            </a:r>
            <a:r>
              <a:rPr lang="en-US" dirty="0"/>
              <a:t> and </a:t>
            </a:r>
            <a:r>
              <a:rPr lang="en-US" b="1" dirty="0">
                <a:solidFill>
                  <a:schemeClr val="tx2"/>
                </a:solidFill>
              </a:rPr>
              <a:t>426K</a:t>
            </a:r>
            <a:r>
              <a:rPr lang="en-US" dirty="0"/>
              <a:t> arrives in order.</a:t>
            </a:r>
          </a:p>
          <a:p>
            <a:endParaRPr lang="en-US" b="1" dirty="0">
              <a:solidFill>
                <a:schemeClr val="accent6"/>
              </a:solidFill>
            </a:endParaRPr>
          </a:p>
          <a:p>
            <a:endParaRPr lang="en-US" b="1" dirty="0">
              <a:solidFill>
                <a:schemeClr val="accent6"/>
              </a:solidFill>
            </a:endParaRPr>
          </a:p>
          <a:p>
            <a:endParaRPr lang="en-US" b="1" dirty="0">
              <a:solidFill>
                <a:schemeClr val="accent6"/>
              </a:solidFill>
            </a:endParaRPr>
          </a:p>
          <a:p>
            <a:endParaRPr lang="en-US" b="1" dirty="0">
              <a:solidFill>
                <a:schemeClr val="accent6"/>
              </a:solidFill>
            </a:endParaRPr>
          </a:p>
          <a:p>
            <a:r>
              <a:rPr lang="en-US" dirty="0"/>
              <a:t>Here process of size </a:t>
            </a:r>
            <a:r>
              <a:rPr lang="en-US" b="1" dirty="0">
                <a:solidFill>
                  <a:schemeClr val="accent6"/>
                </a:solidFill>
              </a:rPr>
              <a:t>426k will not get any partition</a:t>
            </a:r>
            <a:r>
              <a:rPr lang="en-US" dirty="0"/>
              <a:t> for allocation.</a:t>
            </a:r>
          </a:p>
          <a:p>
            <a:r>
              <a:rPr lang="en-US" b="1" dirty="0">
                <a:solidFill>
                  <a:schemeClr val="accent6"/>
                </a:solidFill>
              </a:rPr>
              <a:t>Search time is smaller.</a:t>
            </a:r>
          </a:p>
          <a:p>
            <a:r>
              <a:rPr lang="en-US" dirty="0"/>
              <a:t>Memory manager must have to </a:t>
            </a:r>
            <a:r>
              <a:rPr lang="en-US" b="1" dirty="0">
                <a:solidFill>
                  <a:schemeClr val="accent6"/>
                </a:solidFill>
              </a:rPr>
              <a:t>keep track of last allotted hole to process</a:t>
            </a:r>
            <a:r>
              <a:rPr lang="en-US" dirty="0"/>
              <a:t>.</a:t>
            </a:r>
          </a:p>
          <a:p>
            <a:r>
              <a:rPr lang="en-US" dirty="0"/>
              <a:t>It </a:t>
            </a:r>
            <a:r>
              <a:rPr lang="en-US" b="1" dirty="0">
                <a:solidFill>
                  <a:schemeClr val="accent6"/>
                </a:solidFill>
              </a:rPr>
              <a:t>gives slightly worse performance </a:t>
            </a:r>
            <a:r>
              <a:rPr lang="en-US" dirty="0"/>
              <a:t>than first fit.</a:t>
            </a:r>
          </a:p>
        </p:txBody>
      </p:sp>
      <p:sp>
        <p:nvSpPr>
          <p:cNvPr id="5" name="Rectangle 4"/>
          <p:cNvSpPr>
            <a:spLocks noChangeArrowheads="1"/>
          </p:cNvSpPr>
          <p:nvPr/>
        </p:nvSpPr>
        <p:spPr bwMode="auto">
          <a:xfrm>
            <a:off x="1638299" y="3261354"/>
            <a:ext cx="4572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6" name="Rectangle 5"/>
          <p:cNvSpPr>
            <a:spLocks noChangeArrowheads="1"/>
          </p:cNvSpPr>
          <p:nvPr/>
        </p:nvSpPr>
        <p:spPr bwMode="auto">
          <a:xfrm>
            <a:off x="2081483" y="3261354"/>
            <a:ext cx="22860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7" name="Rectangle 6"/>
          <p:cNvSpPr>
            <a:spLocks noChangeArrowheads="1"/>
          </p:cNvSpPr>
          <p:nvPr/>
        </p:nvSpPr>
        <p:spPr bwMode="auto">
          <a:xfrm>
            <a:off x="4353467" y="3261354"/>
            <a:ext cx="9144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8" name="Rectangle 7"/>
          <p:cNvSpPr>
            <a:spLocks noChangeArrowheads="1"/>
          </p:cNvSpPr>
          <p:nvPr/>
        </p:nvSpPr>
        <p:spPr bwMode="auto">
          <a:xfrm>
            <a:off x="5253851" y="3261354"/>
            <a:ext cx="13716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9" name="Rectangle 8"/>
          <p:cNvSpPr>
            <a:spLocks noChangeArrowheads="1"/>
          </p:cNvSpPr>
          <p:nvPr/>
        </p:nvSpPr>
        <p:spPr bwMode="auto">
          <a:xfrm>
            <a:off x="6611435" y="3261354"/>
            <a:ext cx="27432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10" name="Text Box 87"/>
          <p:cNvSpPr txBox="1">
            <a:spLocks noChangeArrowheads="1"/>
          </p:cNvSpPr>
          <p:nvPr/>
        </p:nvSpPr>
        <p:spPr bwMode="auto">
          <a:xfrm>
            <a:off x="1609724" y="3011863"/>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100k</a:t>
            </a:r>
            <a:endParaRPr lang="en-IN" sz="1100" dirty="0">
              <a:effectLst/>
              <a:latin typeface="+mj-lt"/>
              <a:ea typeface="Times New Roman" panose="02020603050405020304" pitchFamily="18" charset="0"/>
              <a:cs typeface="Times New Roman" panose="02020603050405020304" pitchFamily="18" charset="0"/>
            </a:endParaRPr>
          </a:p>
        </p:txBody>
      </p:sp>
      <p:sp>
        <p:nvSpPr>
          <p:cNvPr id="11" name="Text Box 88"/>
          <p:cNvSpPr txBox="1">
            <a:spLocks noChangeArrowheads="1"/>
          </p:cNvSpPr>
          <p:nvPr/>
        </p:nvSpPr>
        <p:spPr bwMode="auto">
          <a:xfrm>
            <a:off x="2967308" y="3011863"/>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500k</a:t>
            </a:r>
            <a:endParaRPr lang="en-IN" sz="1100" dirty="0">
              <a:effectLst/>
              <a:latin typeface="+mj-lt"/>
              <a:ea typeface="Times New Roman" panose="02020603050405020304" pitchFamily="18" charset="0"/>
              <a:cs typeface="Times New Roman" panose="02020603050405020304" pitchFamily="18" charset="0"/>
            </a:endParaRPr>
          </a:p>
        </p:txBody>
      </p:sp>
      <p:sp>
        <p:nvSpPr>
          <p:cNvPr id="12" name="Text Box 89"/>
          <p:cNvSpPr txBox="1">
            <a:spLocks noChangeArrowheads="1"/>
          </p:cNvSpPr>
          <p:nvPr/>
        </p:nvSpPr>
        <p:spPr bwMode="auto">
          <a:xfrm>
            <a:off x="4553492" y="3011863"/>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200k</a:t>
            </a:r>
            <a:endParaRPr lang="en-IN" sz="1100" dirty="0">
              <a:effectLst/>
              <a:latin typeface="+mj-lt"/>
              <a:ea typeface="Times New Roman" panose="02020603050405020304" pitchFamily="18" charset="0"/>
              <a:cs typeface="Times New Roman" panose="02020603050405020304" pitchFamily="18" charset="0"/>
            </a:endParaRPr>
          </a:p>
        </p:txBody>
      </p:sp>
      <p:sp>
        <p:nvSpPr>
          <p:cNvPr id="13" name="Text Box 90"/>
          <p:cNvSpPr txBox="1">
            <a:spLocks noChangeArrowheads="1"/>
          </p:cNvSpPr>
          <p:nvPr/>
        </p:nvSpPr>
        <p:spPr bwMode="auto">
          <a:xfrm>
            <a:off x="5682476" y="3011863"/>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300k</a:t>
            </a:r>
            <a:endParaRPr lang="en-IN" sz="1100" dirty="0">
              <a:effectLst/>
              <a:latin typeface="+mj-lt"/>
              <a:ea typeface="Times New Roman" panose="02020603050405020304" pitchFamily="18" charset="0"/>
              <a:cs typeface="Times New Roman" panose="02020603050405020304" pitchFamily="18" charset="0"/>
            </a:endParaRPr>
          </a:p>
        </p:txBody>
      </p:sp>
      <p:sp>
        <p:nvSpPr>
          <p:cNvPr id="14" name="Text Box 91"/>
          <p:cNvSpPr txBox="1">
            <a:spLocks noChangeArrowheads="1"/>
          </p:cNvSpPr>
          <p:nvPr/>
        </p:nvSpPr>
        <p:spPr bwMode="auto">
          <a:xfrm>
            <a:off x="7725860" y="3011863"/>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600k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0" name="Rectangle 29"/>
          <p:cNvSpPr>
            <a:spLocks noChangeArrowheads="1"/>
          </p:cNvSpPr>
          <p:nvPr/>
        </p:nvSpPr>
        <p:spPr bwMode="auto">
          <a:xfrm>
            <a:off x="1638299" y="4054986"/>
            <a:ext cx="4572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1" name="Rectangle 30"/>
          <p:cNvSpPr>
            <a:spLocks noChangeArrowheads="1"/>
          </p:cNvSpPr>
          <p:nvPr/>
        </p:nvSpPr>
        <p:spPr bwMode="auto">
          <a:xfrm>
            <a:off x="2081483" y="4054986"/>
            <a:ext cx="22860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2" name="Rectangle 31"/>
          <p:cNvSpPr>
            <a:spLocks noChangeArrowheads="1"/>
          </p:cNvSpPr>
          <p:nvPr/>
        </p:nvSpPr>
        <p:spPr bwMode="auto">
          <a:xfrm>
            <a:off x="4353467" y="4054986"/>
            <a:ext cx="9144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3" name="Rectangle 32"/>
          <p:cNvSpPr>
            <a:spLocks noChangeArrowheads="1"/>
          </p:cNvSpPr>
          <p:nvPr/>
        </p:nvSpPr>
        <p:spPr bwMode="auto">
          <a:xfrm>
            <a:off x="5253851" y="4054986"/>
            <a:ext cx="13716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4" name="Rectangle 33"/>
          <p:cNvSpPr>
            <a:spLocks noChangeArrowheads="1"/>
          </p:cNvSpPr>
          <p:nvPr/>
        </p:nvSpPr>
        <p:spPr bwMode="auto">
          <a:xfrm>
            <a:off x="6611435" y="4054986"/>
            <a:ext cx="27432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5" name="Text Box 87"/>
          <p:cNvSpPr txBox="1">
            <a:spLocks noChangeArrowheads="1"/>
          </p:cNvSpPr>
          <p:nvPr/>
        </p:nvSpPr>
        <p:spPr bwMode="auto">
          <a:xfrm>
            <a:off x="1609724" y="3808253"/>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100k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6" name="Text Box 88"/>
          <p:cNvSpPr txBox="1">
            <a:spLocks noChangeArrowheads="1"/>
          </p:cNvSpPr>
          <p:nvPr/>
        </p:nvSpPr>
        <p:spPr bwMode="auto">
          <a:xfrm>
            <a:off x="2967308" y="3808253"/>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500k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7" name="Text Box 89"/>
          <p:cNvSpPr txBox="1">
            <a:spLocks noChangeArrowheads="1"/>
          </p:cNvSpPr>
          <p:nvPr/>
        </p:nvSpPr>
        <p:spPr bwMode="auto">
          <a:xfrm>
            <a:off x="4553492" y="3808253"/>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200k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8" name="Text Box 90"/>
          <p:cNvSpPr txBox="1">
            <a:spLocks noChangeArrowheads="1"/>
          </p:cNvSpPr>
          <p:nvPr/>
        </p:nvSpPr>
        <p:spPr bwMode="auto">
          <a:xfrm>
            <a:off x="5682476" y="3808253"/>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300k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9" name="Text Box 91"/>
          <p:cNvSpPr txBox="1">
            <a:spLocks noChangeArrowheads="1"/>
          </p:cNvSpPr>
          <p:nvPr/>
        </p:nvSpPr>
        <p:spPr bwMode="auto">
          <a:xfrm>
            <a:off x="7725860" y="3808253"/>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600k</a:t>
            </a:r>
            <a:endParaRPr lang="en-IN" sz="1100" dirty="0">
              <a:effectLst/>
              <a:latin typeface="+mj-lt"/>
              <a:ea typeface="Times New Roman" panose="02020603050405020304" pitchFamily="18" charset="0"/>
              <a:cs typeface="Times New Roman" panose="02020603050405020304" pitchFamily="18" charset="0"/>
            </a:endParaRPr>
          </a:p>
        </p:txBody>
      </p:sp>
      <p:sp>
        <p:nvSpPr>
          <p:cNvPr id="42" name="Text Box 105" descr="Light upward diagonal"/>
          <p:cNvSpPr txBox="1">
            <a:spLocks noChangeArrowheads="1"/>
          </p:cNvSpPr>
          <p:nvPr/>
        </p:nvSpPr>
        <p:spPr bwMode="auto">
          <a:xfrm>
            <a:off x="2081482" y="4054986"/>
            <a:ext cx="914400" cy="457200"/>
          </a:xfrm>
          <a:prstGeom prst="rect">
            <a:avLst/>
          </a:prstGeom>
          <a:pattFill prst="ltUpDiag">
            <a:fgClr>
              <a:srgbClr val="000000"/>
            </a:fgClr>
            <a:bgClr>
              <a:srgbClr val="FFFFFF"/>
            </a:bgClr>
          </a:pattFill>
          <a:ln w="19050">
            <a:solidFill>
              <a:schemeClr val="tx2"/>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400" b="1" dirty="0">
                <a:ln w="3175">
                  <a:solidFill>
                    <a:schemeClr val="tx1"/>
                  </a:solidFill>
                </a:ln>
                <a:effectLst/>
                <a:latin typeface="+mj-lt"/>
                <a:ea typeface="Times New Roman" panose="02020603050405020304" pitchFamily="18" charset="0"/>
                <a:cs typeface="Times New Roman" panose="02020603050405020304" pitchFamily="18" charset="0"/>
              </a:rPr>
              <a:t>212k</a:t>
            </a:r>
            <a:endParaRPr lang="en-IN" sz="1400" dirty="0">
              <a:ln w="3175">
                <a:solidFill>
                  <a:schemeClr val="tx1"/>
                </a:solidFill>
              </a:ln>
              <a:effectLst/>
              <a:latin typeface="+mj-lt"/>
              <a:ea typeface="Times New Roman" panose="02020603050405020304" pitchFamily="18" charset="0"/>
              <a:cs typeface="Times New Roman" panose="02020603050405020304" pitchFamily="18" charset="0"/>
            </a:endParaRPr>
          </a:p>
        </p:txBody>
      </p:sp>
      <p:sp>
        <p:nvSpPr>
          <p:cNvPr id="43" name="Text Box 88"/>
          <p:cNvSpPr txBox="1">
            <a:spLocks noChangeArrowheads="1"/>
          </p:cNvSpPr>
          <p:nvPr/>
        </p:nvSpPr>
        <p:spPr bwMode="auto">
          <a:xfrm>
            <a:off x="3417499" y="3808253"/>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288k</a:t>
            </a:r>
            <a:endParaRPr lang="en-IN" sz="1100" dirty="0">
              <a:effectLst/>
              <a:latin typeface="+mj-lt"/>
              <a:ea typeface="Times New Roman" panose="02020603050405020304" pitchFamily="18" charset="0"/>
              <a:cs typeface="Times New Roman" panose="02020603050405020304" pitchFamily="18" charset="0"/>
            </a:endParaRPr>
          </a:p>
        </p:txBody>
      </p:sp>
      <p:sp>
        <p:nvSpPr>
          <p:cNvPr id="44" name="Text Box 105" descr="Light upward diagonal"/>
          <p:cNvSpPr txBox="1">
            <a:spLocks noChangeArrowheads="1"/>
          </p:cNvSpPr>
          <p:nvPr/>
        </p:nvSpPr>
        <p:spPr bwMode="auto">
          <a:xfrm>
            <a:off x="6606944" y="4054986"/>
            <a:ext cx="1828800" cy="457200"/>
          </a:xfrm>
          <a:prstGeom prst="rect">
            <a:avLst/>
          </a:prstGeom>
          <a:pattFill prst="ltUpDiag">
            <a:fgClr>
              <a:srgbClr val="000000"/>
            </a:fgClr>
            <a:bgClr>
              <a:srgbClr val="FFFFFF"/>
            </a:bgClr>
          </a:pattFill>
          <a:ln w="19050">
            <a:solidFill>
              <a:schemeClr val="tx2"/>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400" b="1" dirty="0">
                <a:ln w="3175">
                  <a:solidFill>
                    <a:schemeClr val="tx1"/>
                  </a:solidFill>
                </a:ln>
                <a:effectLst/>
                <a:latin typeface="+mj-lt"/>
                <a:ea typeface="Times New Roman" panose="02020603050405020304" pitchFamily="18" charset="0"/>
                <a:cs typeface="Times New Roman" panose="02020603050405020304" pitchFamily="18" charset="0"/>
              </a:rPr>
              <a:t>417k</a:t>
            </a:r>
            <a:endParaRPr lang="en-IN" sz="1400" dirty="0">
              <a:ln w="3175">
                <a:solidFill>
                  <a:schemeClr val="tx1"/>
                </a:solidFill>
              </a:ln>
              <a:effectLst/>
              <a:latin typeface="+mj-lt"/>
              <a:ea typeface="Times New Roman" panose="02020603050405020304" pitchFamily="18" charset="0"/>
              <a:cs typeface="Times New Roman" panose="02020603050405020304" pitchFamily="18" charset="0"/>
            </a:endParaRPr>
          </a:p>
        </p:txBody>
      </p:sp>
      <p:sp>
        <p:nvSpPr>
          <p:cNvPr id="45" name="Text Box 91"/>
          <p:cNvSpPr txBox="1">
            <a:spLocks noChangeArrowheads="1"/>
          </p:cNvSpPr>
          <p:nvPr/>
        </p:nvSpPr>
        <p:spPr bwMode="auto">
          <a:xfrm>
            <a:off x="8638014" y="3808253"/>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183k</a:t>
            </a:r>
            <a:endParaRPr lang="en-IN" sz="1100" dirty="0">
              <a:effectLst/>
              <a:latin typeface="+mj-lt"/>
              <a:ea typeface="Times New Roman" panose="02020603050405020304" pitchFamily="18" charset="0"/>
              <a:cs typeface="Times New Roman" panose="02020603050405020304" pitchFamily="18" charset="0"/>
            </a:endParaRPr>
          </a:p>
        </p:txBody>
      </p:sp>
      <p:sp>
        <p:nvSpPr>
          <p:cNvPr id="28" name="Text Box 105" descr="Light upward diagonal"/>
          <p:cNvSpPr txBox="1">
            <a:spLocks noChangeArrowheads="1"/>
          </p:cNvSpPr>
          <p:nvPr/>
        </p:nvSpPr>
        <p:spPr bwMode="auto">
          <a:xfrm>
            <a:off x="8434658" y="4054986"/>
            <a:ext cx="603504" cy="457200"/>
          </a:xfrm>
          <a:prstGeom prst="rect">
            <a:avLst/>
          </a:prstGeom>
          <a:pattFill prst="ltUpDiag">
            <a:fgClr>
              <a:srgbClr val="000000"/>
            </a:fgClr>
            <a:bgClr>
              <a:srgbClr val="FFFFFF"/>
            </a:bgClr>
          </a:pattFill>
          <a:ln w="19050">
            <a:solidFill>
              <a:schemeClr val="tx2"/>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400" b="1" dirty="0">
                <a:ln w="3175">
                  <a:solidFill>
                    <a:schemeClr val="tx1"/>
                  </a:solidFill>
                </a:ln>
                <a:effectLst/>
                <a:latin typeface="+mj-lt"/>
                <a:ea typeface="Times New Roman" panose="02020603050405020304" pitchFamily="18" charset="0"/>
                <a:cs typeface="Times New Roman" panose="02020603050405020304" pitchFamily="18" charset="0"/>
              </a:rPr>
              <a:t>112k</a:t>
            </a:r>
            <a:endParaRPr lang="en-IN" sz="1400" dirty="0">
              <a:ln w="3175">
                <a:solidFill>
                  <a:schemeClr val="tx1"/>
                </a:solidFill>
              </a:ln>
              <a:effectLst/>
              <a:latin typeface="+mj-lt"/>
              <a:ea typeface="Times New Roman" panose="02020603050405020304" pitchFamily="18" charset="0"/>
              <a:cs typeface="Times New Roman" panose="02020603050405020304" pitchFamily="18" charset="0"/>
            </a:endParaRPr>
          </a:p>
        </p:txBody>
      </p:sp>
      <p:sp>
        <p:nvSpPr>
          <p:cNvPr id="29" name="Text Box 88"/>
          <p:cNvSpPr txBox="1">
            <a:spLocks noChangeArrowheads="1"/>
          </p:cNvSpPr>
          <p:nvPr/>
        </p:nvSpPr>
        <p:spPr bwMode="auto">
          <a:xfrm>
            <a:off x="8968214" y="3808253"/>
            <a:ext cx="45720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71k</a:t>
            </a:r>
            <a:endParaRPr lang="en-IN" sz="1100" dirty="0">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239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fade">
                                      <p:cBhvr>
                                        <p:cTn id="37" dur="500"/>
                                        <p:tgtEl>
                                          <p:spTgt spid="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 end="1"/>
                                            </p:txEl>
                                          </p:spTgt>
                                        </p:tgtEl>
                                        <p:attrNameLst>
                                          <p:attrName>style.visibility</p:attrName>
                                        </p:attrNameLst>
                                      </p:cBhvr>
                                      <p:to>
                                        <p:strVal val="visible"/>
                                      </p:to>
                                    </p:set>
                                    <p:animEffect transition="in" filter="fade">
                                      <p:cBhvr>
                                        <p:cTn id="42" dur="500"/>
                                        <p:tgtEl>
                                          <p:spTgt spid="3">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animEffect transition="in" filter="fade">
                                      <p:cBhvr>
                                        <p:cTn id="47" dur="500"/>
                                        <p:tgtEl>
                                          <p:spTgt spid="3">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500"/>
                                        <p:tgtEl>
                                          <p:spTgt spid="3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500"/>
                                        <p:tgtEl>
                                          <p:spTgt spid="3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fade">
                                      <p:cBhvr>
                                        <p:cTn id="64" dur="500"/>
                                        <p:tgtEl>
                                          <p:spTgt spid="3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500"/>
                                        <p:tgtEl>
                                          <p:spTgt spid="3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fade">
                                      <p:cBhvr>
                                        <p:cTn id="73" dur="500"/>
                                        <p:tgtEl>
                                          <p:spTgt spid="3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9"/>
                                        </p:tgtEl>
                                        <p:attrNameLst>
                                          <p:attrName>style.visibility</p:attrName>
                                        </p:attrNameLst>
                                      </p:cBhvr>
                                      <p:to>
                                        <p:strVal val="visible"/>
                                      </p:to>
                                    </p:set>
                                    <p:animEffect transition="in" filter="fade">
                                      <p:cBhvr>
                                        <p:cTn id="76" dur="500"/>
                                        <p:tgtEl>
                                          <p:spTgt spid="39"/>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fade">
                                      <p:cBhvr>
                                        <p:cTn id="79" dur="500"/>
                                        <p:tgtEl>
                                          <p:spTgt spid="31"/>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fade">
                                      <p:cBhvr>
                                        <p:cTn id="84" dur="500"/>
                                        <p:tgtEl>
                                          <p:spTgt spid="42"/>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grpId="1" nodeType="clickEffect">
                                  <p:stCondLst>
                                    <p:cond delay="0"/>
                                  </p:stCondLst>
                                  <p:childTnLst>
                                    <p:animEffect transition="out" filter="fade">
                                      <p:cBhvr>
                                        <p:cTn id="88" dur="500"/>
                                        <p:tgtEl>
                                          <p:spTgt spid="36"/>
                                        </p:tgtEl>
                                      </p:cBhvr>
                                    </p:animEffect>
                                    <p:set>
                                      <p:cBhvr>
                                        <p:cTn id="89" dur="1" fill="hold">
                                          <p:stCondLst>
                                            <p:cond delay="499"/>
                                          </p:stCondLst>
                                        </p:cTn>
                                        <p:tgtEl>
                                          <p:spTgt spid="36"/>
                                        </p:tgtEl>
                                        <p:attrNameLst>
                                          <p:attrName>style.visibility</p:attrName>
                                        </p:attrNameLst>
                                      </p:cBhvr>
                                      <p:to>
                                        <p:strVal val="hidden"/>
                                      </p:to>
                                    </p:set>
                                  </p:childTnLst>
                                </p:cTn>
                              </p:par>
                              <p:par>
                                <p:cTn id="90" presetID="10" presetClass="entr" presetSubtype="0" fill="hold" grpId="0" nodeType="withEffect">
                                  <p:stCondLst>
                                    <p:cond delay="0"/>
                                  </p:stCondLst>
                                  <p:childTnLst>
                                    <p:set>
                                      <p:cBhvr>
                                        <p:cTn id="91" dur="1" fill="hold">
                                          <p:stCondLst>
                                            <p:cond delay="0"/>
                                          </p:stCondLst>
                                        </p:cTn>
                                        <p:tgtEl>
                                          <p:spTgt spid="43"/>
                                        </p:tgtEl>
                                        <p:attrNameLst>
                                          <p:attrName>style.visibility</p:attrName>
                                        </p:attrNameLst>
                                      </p:cBhvr>
                                      <p:to>
                                        <p:strVal val="visible"/>
                                      </p:to>
                                    </p:set>
                                    <p:animEffect transition="in" filter="fade">
                                      <p:cBhvr>
                                        <p:cTn id="92" dur="500"/>
                                        <p:tgtEl>
                                          <p:spTgt spid="43"/>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4"/>
                                        </p:tgtEl>
                                        <p:attrNameLst>
                                          <p:attrName>style.visibility</p:attrName>
                                        </p:attrNameLst>
                                      </p:cBhvr>
                                      <p:to>
                                        <p:strVal val="visible"/>
                                      </p:to>
                                    </p:set>
                                    <p:animEffect transition="in" filter="fade">
                                      <p:cBhvr>
                                        <p:cTn id="97" dur="500"/>
                                        <p:tgtEl>
                                          <p:spTgt spid="44"/>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39"/>
                                        </p:tgtEl>
                                      </p:cBhvr>
                                    </p:animEffect>
                                    <p:set>
                                      <p:cBhvr>
                                        <p:cTn id="102" dur="1" fill="hold">
                                          <p:stCondLst>
                                            <p:cond delay="499"/>
                                          </p:stCondLst>
                                        </p:cTn>
                                        <p:tgtEl>
                                          <p:spTgt spid="39"/>
                                        </p:tgtEl>
                                        <p:attrNameLst>
                                          <p:attrName>style.visibility</p:attrName>
                                        </p:attrNameLst>
                                      </p:cBhvr>
                                      <p:to>
                                        <p:strVal val="hidden"/>
                                      </p:to>
                                    </p:set>
                                  </p:childTnLst>
                                </p:cTn>
                              </p:par>
                              <p:par>
                                <p:cTn id="103" presetID="10" presetClass="entr" presetSubtype="0" fill="hold" grpId="0" nodeType="withEffect">
                                  <p:stCondLst>
                                    <p:cond delay="0"/>
                                  </p:stCondLst>
                                  <p:childTnLst>
                                    <p:set>
                                      <p:cBhvr>
                                        <p:cTn id="104" dur="1" fill="hold">
                                          <p:stCondLst>
                                            <p:cond delay="0"/>
                                          </p:stCondLst>
                                        </p:cTn>
                                        <p:tgtEl>
                                          <p:spTgt spid="45"/>
                                        </p:tgtEl>
                                        <p:attrNameLst>
                                          <p:attrName>style.visibility</p:attrName>
                                        </p:attrNameLst>
                                      </p:cBhvr>
                                      <p:to>
                                        <p:strVal val="visible"/>
                                      </p:to>
                                    </p:set>
                                    <p:animEffect transition="in" filter="fade">
                                      <p:cBhvr>
                                        <p:cTn id="105" dur="500"/>
                                        <p:tgtEl>
                                          <p:spTgt spid="45"/>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28"/>
                                        </p:tgtEl>
                                        <p:attrNameLst>
                                          <p:attrName>style.visibility</p:attrName>
                                        </p:attrNameLst>
                                      </p:cBhvr>
                                      <p:to>
                                        <p:strVal val="visible"/>
                                      </p:to>
                                    </p:set>
                                    <p:animEffect transition="in" filter="fade">
                                      <p:cBhvr>
                                        <p:cTn id="110" dur="500"/>
                                        <p:tgtEl>
                                          <p:spTgt spid="28"/>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xit" presetSubtype="0" fill="hold" grpId="1" nodeType="clickEffect">
                                  <p:stCondLst>
                                    <p:cond delay="0"/>
                                  </p:stCondLst>
                                  <p:childTnLst>
                                    <p:animEffect transition="out" filter="fade">
                                      <p:cBhvr>
                                        <p:cTn id="114" dur="500"/>
                                        <p:tgtEl>
                                          <p:spTgt spid="45"/>
                                        </p:tgtEl>
                                      </p:cBhvr>
                                    </p:animEffect>
                                    <p:set>
                                      <p:cBhvr>
                                        <p:cTn id="115" dur="1" fill="hold">
                                          <p:stCondLst>
                                            <p:cond delay="499"/>
                                          </p:stCondLst>
                                        </p:cTn>
                                        <p:tgtEl>
                                          <p:spTgt spid="45"/>
                                        </p:tgtEl>
                                        <p:attrNameLst>
                                          <p:attrName>style.visibility</p:attrName>
                                        </p:attrNameLst>
                                      </p:cBhvr>
                                      <p:to>
                                        <p:strVal val="hidden"/>
                                      </p:to>
                                    </p:set>
                                  </p:childTnLst>
                                </p:cTn>
                              </p:par>
                              <p:par>
                                <p:cTn id="116" presetID="10" presetClass="entr" presetSubtype="0" fill="hold" grpId="0" nodeType="withEffect">
                                  <p:stCondLst>
                                    <p:cond delay="0"/>
                                  </p:stCondLst>
                                  <p:childTnLst>
                                    <p:set>
                                      <p:cBhvr>
                                        <p:cTn id="117" dur="1" fill="hold">
                                          <p:stCondLst>
                                            <p:cond delay="0"/>
                                          </p:stCondLst>
                                        </p:cTn>
                                        <p:tgtEl>
                                          <p:spTgt spid="29"/>
                                        </p:tgtEl>
                                        <p:attrNameLst>
                                          <p:attrName>style.visibility</p:attrName>
                                        </p:attrNameLst>
                                      </p:cBhvr>
                                      <p:to>
                                        <p:strVal val="visible"/>
                                      </p:to>
                                    </p:set>
                                    <p:animEffect transition="in" filter="fade">
                                      <p:cBhvr>
                                        <p:cTn id="118" dur="500"/>
                                        <p:tgtEl>
                                          <p:spTgt spid="29"/>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3">
                                            <p:txEl>
                                              <p:pRg st="7" end="7"/>
                                            </p:txEl>
                                          </p:spTgt>
                                        </p:tgtEl>
                                        <p:attrNameLst>
                                          <p:attrName>style.visibility</p:attrName>
                                        </p:attrNameLst>
                                      </p:cBhvr>
                                      <p:to>
                                        <p:strVal val="visible"/>
                                      </p:to>
                                    </p:set>
                                    <p:animEffect transition="in" filter="fade">
                                      <p:cBhvr>
                                        <p:cTn id="123" dur="500"/>
                                        <p:tgtEl>
                                          <p:spTgt spid="3">
                                            <p:txEl>
                                              <p:pRg st="7" end="7"/>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3">
                                            <p:txEl>
                                              <p:pRg st="8" end="8"/>
                                            </p:txEl>
                                          </p:spTgt>
                                        </p:tgtEl>
                                        <p:attrNameLst>
                                          <p:attrName>style.visibility</p:attrName>
                                        </p:attrNameLst>
                                      </p:cBhvr>
                                      <p:to>
                                        <p:strVal val="visible"/>
                                      </p:to>
                                    </p:set>
                                    <p:animEffect transition="in" filter="fade">
                                      <p:cBhvr>
                                        <p:cTn id="128" dur="500"/>
                                        <p:tgtEl>
                                          <p:spTgt spid="3">
                                            <p:txEl>
                                              <p:pRg st="8" end="8"/>
                                            </p:txEl>
                                          </p:spTgt>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3">
                                            <p:txEl>
                                              <p:pRg st="9" end="9"/>
                                            </p:txEl>
                                          </p:spTgt>
                                        </p:tgtEl>
                                        <p:attrNameLst>
                                          <p:attrName>style.visibility</p:attrName>
                                        </p:attrNameLst>
                                      </p:cBhvr>
                                      <p:to>
                                        <p:strVal val="visible"/>
                                      </p:to>
                                    </p:set>
                                    <p:animEffect transition="in" filter="fade">
                                      <p:cBhvr>
                                        <p:cTn id="133" dur="500"/>
                                        <p:tgtEl>
                                          <p:spTgt spid="3">
                                            <p:txEl>
                                              <p:pRg st="9" end="9"/>
                                            </p:txEl>
                                          </p:spTgt>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3">
                                            <p:txEl>
                                              <p:pRg st="10" end="10"/>
                                            </p:txEl>
                                          </p:spTgt>
                                        </p:tgtEl>
                                        <p:attrNameLst>
                                          <p:attrName>style.visibility</p:attrName>
                                        </p:attrNameLst>
                                      </p:cBhvr>
                                      <p:to>
                                        <p:strVal val="visible"/>
                                      </p:to>
                                    </p:set>
                                    <p:animEffect transition="in" filter="fade">
                                      <p:cBhvr>
                                        <p:cTn id="13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p:bldP spid="11" grpId="0"/>
      <p:bldP spid="12" grpId="0"/>
      <p:bldP spid="13" grpId="0"/>
      <p:bldP spid="14" grpId="0"/>
      <p:bldP spid="30" grpId="0" animBg="1"/>
      <p:bldP spid="31" grpId="0" animBg="1"/>
      <p:bldP spid="32" grpId="0" animBg="1"/>
      <p:bldP spid="33" grpId="0" animBg="1"/>
      <p:bldP spid="34" grpId="0" animBg="1"/>
      <p:bldP spid="35" grpId="0"/>
      <p:bldP spid="36" grpId="0"/>
      <p:bldP spid="36" grpId="1"/>
      <p:bldP spid="37" grpId="0"/>
      <p:bldP spid="38" grpId="0"/>
      <p:bldP spid="39" grpId="0"/>
      <p:bldP spid="39" grpId="1"/>
      <p:bldP spid="42" grpId="0" animBg="1"/>
      <p:bldP spid="43" grpId="0"/>
      <p:bldP spid="44" grpId="0" animBg="1"/>
      <p:bldP spid="45" grpId="0"/>
      <p:bldP spid="45" grpId="1"/>
      <p:bldP spid="28" grpId="0" animBg="1"/>
      <p:bldP spid="2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Best fit</a:t>
            </a:r>
            <a:endParaRPr lang="en-US" dirty="0"/>
          </a:p>
        </p:txBody>
      </p:sp>
      <p:sp>
        <p:nvSpPr>
          <p:cNvPr id="3" name="Content Placeholder 2"/>
          <p:cNvSpPr>
            <a:spLocks noGrp="1"/>
          </p:cNvSpPr>
          <p:nvPr>
            <p:ph idx="1"/>
          </p:nvPr>
        </p:nvSpPr>
        <p:spPr/>
        <p:txBody>
          <a:bodyPr/>
          <a:lstStyle/>
          <a:p>
            <a:r>
              <a:rPr lang="en-US" b="1" dirty="0">
                <a:solidFill>
                  <a:schemeClr val="accent6"/>
                </a:solidFill>
              </a:rPr>
              <a:t>Entire memory is searched </a:t>
            </a:r>
            <a:r>
              <a:rPr lang="en-US" dirty="0"/>
              <a:t>here.</a:t>
            </a:r>
          </a:p>
          <a:p>
            <a:r>
              <a:rPr lang="en-US" dirty="0"/>
              <a:t>The </a:t>
            </a:r>
            <a:r>
              <a:rPr lang="en-US" b="1" dirty="0">
                <a:solidFill>
                  <a:schemeClr val="accent6"/>
                </a:solidFill>
              </a:rPr>
              <a:t>smallest hole, which is large enough to hold the process, is selected </a:t>
            </a:r>
            <a:r>
              <a:rPr lang="en-US" dirty="0"/>
              <a:t>for allocation.</a:t>
            </a:r>
          </a:p>
          <a:p>
            <a:r>
              <a:rPr lang="en-US" dirty="0"/>
              <a:t>Example: Processes of </a:t>
            </a:r>
            <a:r>
              <a:rPr lang="en-US" b="1" dirty="0">
                <a:solidFill>
                  <a:schemeClr val="tx2"/>
                </a:solidFill>
              </a:rPr>
              <a:t>212K, 417K, 112K</a:t>
            </a:r>
            <a:r>
              <a:rPr lang="en-US" dirty="0"/>
              <a:t> and </a:t>
            </a:r>
            <a:r>
              <a:rPr lang="en-US" b="1" dirty="0">
                <a:solidFill>
                  <a:schemeClr val="tx2"/>
                </a:solidFill>
              </a:rPr>
              <a:t>426K</a:t>
            </a:r>
            <a:r>
              <a:rPr lang="en-US" dirty="0"/>
              <a:t> arrives in order.</a:t>
            </a:r>
          </a:p>
          <a:p>
            <a:endParaRPr lang="en-US" b="1" dirty="0">
              <a:solidFill>
                <a:schemeClr val="accent6"/>
              </a:solidFill>
            </a:endParaRPr>
          </a:p>
          <a:p>
            <a:endParaRPr lang="en-US" b="1" dirty="0">
              <a:solidFill>
                <a:schemeClr val="accent6"/>
              </a:solidFill>
            </a:endParaRPr>
          </a:p>
          <a:p>
            <a:endParaRPr lang="en-US" b="1" dirty="0">
              <a:solidFill>
                <a:schemeClr val="accent6"/>
              </a:solidFill>
            </a:endParaRPr>
          </a:p>
          <a:p>
            <a:endParaRPr lang="en-US" b="1" dirty="0">
              <a:solidFill>
                <a:schemeClr val="accent6"/>
              </a:solidFill>
            </a:endParaRPr>
          </a:p>
          <a:p>
            <a:r>
              <a:rPr lang="en-US" b="1" dirty="0">
                <a:solidFill>
                  <a:schemeClr val="accent6"/>
                </a:solidFill>
              </a:rPr>
              <a:t>Search time is high</a:t>
            </a:r>
            <a:r>
              <a:rPr lang="en-US" dirty="0"/>
              <a:t>, as it searches entire memory every time.</a:t>
            </a:r>
          </a:p>
          <a:p>
            <a:r>
              <a:rPr lang="en-US" b="1" dirty="0">
                <a:solidFill>
                  <a:schemeClr val="accent6"/>
                </a:solidFill>
              </a:rPr>
              <a:t>Memory loss is less</a:t>
            </a:r>
            <a:r>
              <a:rPr lang="en-US" dirty="0"/>
              <a:t>.</a:t>
            </a:r>
          </a:p>
        </p:txBody>
      </p:sp>
      <p:sp>
        <p:nvSpPr>
          <p:cNvPr id="5" name="Rectangle 4"/>
          <p:cNvSpPr>
            <a:spLocks noChangeArrowheads="1"/>
          </p:cNvSpPr>
          <p:nvPr/>
        </p:nvSpPr>
        <p:spPr bwMode="auto">
          <a:xfrm>
            <a:off x="1638299" y="2564671"/>
            <a:ext cx="4572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6" name="Rectangle 5"/>
          <p:cNvSpPr>
            <a:spLocks noChangeArrowheads="1"/>
          </p:cNvSpPr>
          <p:nvPr/>
        </p:nvSpPr>
        <p:spPr bwMode="auto">
          <a:xfrm>
            <a:off x="2081483" y="2564671"/>
            <a:ext cx="22860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7" name="Rectangle 6"/>
          <p:cNvSpPr>
            <a:spLocks noChangeArrowheads="1"/>
          </p:cNvSpPr>
          <p:nvPr/>
        </p:nvSpPr>
        <p:spPr bwMode="auto">
          <a:xfrm>
            <a:off x="4353467" y="2564671"/>
            <a:ext cx="9144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8" name="Rectangle 7"/>
          <p:cNvSpPr>
            <a:spLocks noChangeArrowheads="1"/>
          </p:cNvSpPr>
          <p:nvPr/>
        </p:nvSpPr>
        <p:spPr bwMode="auto">
          <a:xfrm>
            <a:off x="5253851" y="2564671"/>
            <a:ext cx="13716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9" name="Rectangle 8"/>
          <p:cNvSpPr>
            <a:spLocks noChangeArrowheads="1"/>
          </p:cNvSpPr>
          <p:nvPr/>
        </p:nvSpPr>
        <p:spPr bwMode="auto">
          <a:xfrm>
            <a:off x="6611435" y="2564671"/>
            <a:ext cx="27432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10" name="Text Box 87"/>
          <p:cNvSpPr txBox="1">
            <a:spLocks noChangeArrowheads="1"/>
          </p:cNvSpPr>
          <p:nvPr/>
        </p:nvSpPr>
        <p:spPr bwMode="auto">
          <a:xfrm>
            <a:off x="1609724" y="231518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100k</a:t>
            </a:r>
            <a:endParaRPr lang="en-IN" sz="1100" dirty="0">
              <a:effectLst/>
              <a:latin typeface="+mj-lt"/>
              <a:ea typeface="Times New Roman" panose="02020603050405020304" pitchFamily="18" charset="0"/>
              <a:cs typeface="Times New Roman" panose="02020603050405020304" pitchFamily="18" charset="0"/>
            </a:endParaRPr>
          </a:p>
        </p:txBody>
      </p:sp>
      <p:sp>
        <p:nvSpPr>
          <p:cNvPr id="11" name="Text Box 88"/>
          <p:cNvSpPr txBox="1">
            <a:spLocks noChangeArrowheads="1"/>
          </p:cNvSpPr>
          <p:nvPr/>
        </p:nvSpPr>
        <p:spPr bwMode="auto">
          <a:xfrm>
            <a:off x="2967308" y="231518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500k</a:t>
            </a:r>
            <a:endParaRPr lang="en-IN" sz="1100" dirty="0">
              <a:effectLst/>
              <a:latin typeface="+mj-lt"/>
              <a:ea typeface="Times New Roman" panose="02020603050405020304" pitchFamily="18" charset="0"/>
              <a:cs typeface="Times New Roman" panose="02020603050405020304" pitchFamily="18" charset="0"/>
            </a:endParaRPr>
          </a:p>
        </p:txBody>
      </p:sp>
      <p:sp>
        <p:nvSpPr>
          <p:cNvPr id="12" name="Text Box 89"/>
          <p:cNvSpPr txBox="1">
            <a:spLocks noChangeArrowheads="1"/>
          </p:cNvSpPr>
          <p:nvPr/>
        </p:nvSpPr>
        <p:spPr bwMode="auto">
          <a:xfrm>
            <a:off x="4553492" y="231518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200k</a:t>
            </a:r>
            <a:endParaRPr lang="en-IN" sz="1100" dirty="0">
              <a:effectLst/>
              <a:latin typeface="+mj-lt"/>
              <a:ea typeface="Times New Roman" panose="02020603050405020304" pitchFamily="18" charset="0"/>
              <a:cs typeface="Times New Roman" panose="02020603050405020304" pitchFamily="18" charset="0"/>
            </a:endParaRPr>
          </a:p>
        </p:txBody>
      </p:sp>
      <p:sp>
        <p:nvSpPr>
          <p:cNvPr id="13" name="Text Box 90"/>
          <p:cNvSpPr txBox="1">
            <a:spLocks noChangeArrowheads="1"/>
          </p:cNvSpPr>
          <p:nvPr/>
        </p:nvSpPr>
        <p:spPr bwMode="auto">
          <a:xfrm>
            <a:off x="5682476" y="231518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300k</a:t>
            </a:r>
            <a:endParaRPr lang="en-IN" sz="1100" dirty="0">
              <a:effectLst/>
              <a:latin typeface="+mj-lt"/>
              <a:ea typeface="Times New Roman" panose="02020603050405020304" pitchFamily="18" charset="0"/>
              <a:cs typeface="Times New Roman" panose="02020603050405020304" pitchFamily="18" charset="0"/>
            </a:endParaRPr>
          </a:p>
        </p:txBody>
      </p:sp>
      <p:sp>
        <p:nvSpPr>
          <p:cNvPr id="14" name="Text Box 91"/>
          <p:cNvSpPr txBox="1">
            <a:spLocks noChangeArrowheads="1"/>
          </p:cNvSpPr>
          <p:nvPr/>
        </p:nvSpPr>
        <p:spPr bwMode="auto">
          <a:xfrm>
            <a:off x="7725860" y="231518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600k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0" name="Rectangle 29"/>
          <p:cNvSpPr>
            <a:spLocks noChangeArrowheads="1"/>
          </p:cNvSpPr>
          <p:nvPr/>
        </p:nvSpPr>
        <p:spPr bwMode="auto">
          <a:xfrm>
            <a:off x="1638299" y="3358303"/>
            <a:ext cx="4572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1" name="Rectangle 30"/>
          <p:cNvSpPr>
            <a:spLocks noChangeArrowheads="1"/>
          </p:cNvSpPr>
          <p:nvPr/>
        </p:nvSpPr>
        <p:spPr bwMode="auto">
          <a:xfrm>
            <a:off x="2081483" y="3358303"/>
            <a:ext cx="22860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2" name="Rectangle 31"/>
          <p:cNvSpPr>
            <a:spLocks noChangeArrowheads="1"/>
          </p:cNvSpPr>
          <p:nvPr/>
        </p:nvSpPr>
        <p:spPr bwMode="auto">
          <a:xfrm>
            <a:off x="4353467" y="3358303"/>
            <a:ext cx="9144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3" name="Rectangle 32"/>
          <p:cNvSpPr>
            <a:spLocks noChangeArrowheads="1"/>
          </p:cNvSpPr>
          <p:nvPr/>
        </p:nvSpPr>
        <p:spPr bwMode="auto">
          <a:xfrm>
            <a:off x="5253851" y="3358303"/>
            <a:ext cx="13716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4" name="Rectangle 33"/>
          <p:cNvSpPr>
            <a:spLocks noChangeArrowheads="1"/>
          </p:cNvSpPr>
          <p:nvPr/>
        </p:nvSpPr>
        <p:spPr bwMode="auto">
          <a:xfrm>
            <a:off x="6611435" y="3358303"/>
            <a:ext cx="27432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5" name="Text Box 87"/>
          <p:cNvSpPr txBox="1">
            <a:spLocks noChangeArrowheads="1"/>
          </p:cNvSpPr>
          <p:nvPr/>
        </p:nvSpPr>
        <p:spPr bwMode="auto">
          <a:xfrm>
            <a:off x="1609724" y="311157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100k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6" name="Text Box 88"/>
          <p:cNvSpPr txBox="1">
            <a:spLocks noChangeArrowheads="1"/>
          </p:cNvSpPr>
          <p:nvPr/>
        </p:nvSpPr>
        <p:spPr bwMode="auto">
          <a:xfrm>
            <a:off x="2967308" y="311157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500k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7" name="Text Box 89"/>
          <p:cNvSpPr txBox="1">
            <a:spLocks noChangeArrowheads="1"/>
          </p:cNvSpPr>
          <p:nvPr/>
        </p:nvSpPr>
        <p:spPr bwMode="auto">
          <a:xfrm>
            <a:off x="4553492" y="311157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200k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8" name="Text Box 90"/>
          <p:cNvSpPr txBox="1">
            <a:spLocks noChangeArrowheads="1"/>
          </p:cNvSpPr>
          <p:nvPr/>
        </p:nvSpPr>
        <p:spPr bwMode="auto">
          <a:xfrm>
            <a:off x="5682476" y="311157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300k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9" name="Text Box 91"/>
          <p:cNvSpPr txBox="1">
            <a:spLocks noChangeArrowheads="1"/>
          </p:cNvSpPr>
          <p:nvPr/>
        </p:nvSpPr>
        <p:spPr bwMode="auto">
          <a:xfrm>
            <a:off x="7725860" y="311157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600k</a:t>
            </a:r>
            <a:endParaRPr lang="en-IN" sz="1100" dirty="0">
              <a:effectLst/>
              <a:latin typeface="+mj-lt"/>
              <a:ea typeface="Times New Roman" panose="02020603050405020304" pitchFamily="18" charset="0"/>
              <a:cs typeface="Times New Roman" panose="02020603050405020304" pitchFamily="18" charset="0"/>
            </a:endParaRPr>
          </a:p>
        </p:txBody>
      </p:sp>
      <p:sp>
        <p:nvSpPr>
          <p:cNvPr id="42" name="Text Box 105" descr="Light upward diagonal"/>
          <p:cNvSpPr txBox="1">
            <a:spLocks noChangeArrowheads="1"/>
          </p:cNvSpPr>
          <p:nvPr/>
        </p:nvSpPr>
        <p:spPr bwMode="auto">
          <a:xfrm>
            <a:off x="5253306" y="3358303"/>
            <a:ext cx="914400" cy="457200"/>
          </a:xfrm>
          <a:prstGeom prst="rect">
            <a:avLst/>
          </a:prstGeom>
          <a:pattFill prst="ltUpDiag">
            <a:fgClr>
              <a:srgbClr val="000000"/>
            </a:fgClr>
            <a:bgClr>
              <a:srgbClr val="FFFFFF"/>
            </a:bgClr>
          </a:pattFill>
          <a:ln w="19050">
            <a:solidFill>
              <a:schemeClr val="tx2"/>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400" b="1" dirty="0">
                <a:ln w="3175">
                  <a:solidFill>
                    <a:schemeClr val="tx1"/>
                  </a:solidFill>
                </a:ln>
                <a:effectLst/>
                <a:latin typeface="+mj-lt"/>
                <a:ea typeface="Times New Roman" panose="02020603050405020304" pitchFamily="18" charset="0"/>
                <a:cs typeface="Times New Roman" panose="02020603050405020304" pitchFamily="18" charset="0"/>
              </a:rPr>
              <a:t>212k</a:t>
            </a:r>
            <a:endParaRPr lang="en-IN" sz="1400" dirty="0">
              <a:ln w="3175">
                <a:solidFill>
                  <a:schemeClr val="tx1"/>
                </a:solidFill>
              </a:ln>
              <a:effectLst/>
              <a:latin typeface="+mj-lt"/>
              <a:ea typeface="Times New Roman" panose="02020603050405020304" pitchFamily="18" charset="0"/>
              <a:cs typeface="Times New Roman" panose="02020603050405020304" pitchFamily="18" charset="0"/>
            </a:endParaRPr>
          </a:p>
        </p:txBody>
      </p:sp>
      <p:sp>
        <p:nvSpPr>
          <p:cNvPr id="43" name="Text Box 88"/>
          <p:cNvSpPr txBox="1">
            <a:spLocks noChangeArrowheads="1"/>
          </p:cNvSpPr>
          <p:nvPr/>
        </p:nvSpPr>
        <p:spPr bwMode="auto">
          <a:xfrm>
            <a:off x="6155925" y="3111570"/>
            <a:ext cx="45720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88k</a:t>
            </a:r>
            <a:endParaRPr lang="en-IN" sz="1100" dirty="0">
              <a:effectLst/>
              <a:latin typeface="+mj-lt"/>
              <a:ea typeface="Times New Roman" panose="02020603050405020304" pitchFamily="18" charset="0"/>
              <a:cs typeface="Times New Roman" panose="02020603050405020304" pitchFamily="18" charset="0"/>
            </a:endParaRPr>
          </a:p>
        </p:txBody>
      </p:sp>
      <p:sp>
        <p:nvSpPr>
          <p:cNvPr id="44" name="Text Box 105" descr="Light upward diagonal"/>
          <p:cNvSpPr txBox="1">
            <a:spLocks noChangeArrowheads="1"/>
          </p:cNvSpPr>
          <p:nvPr/>
        </p:nvSpPr>
        <p:spPr bwMode="auto">
          <a:xfrm>
            <a:off x="2092094" y="3358303"/>
            <a:ext cx="1828800" cy="457200"/>
          </a:xfrm>
          <a:prstGeom prst="rect">
            <a:avLst/>
          </a:prstGeom>
          <a:pattFill prst="ltUpDiag">
            <a:fgClr>
              <a:srgbClr val="000000"/>
            </a:fgClr>
            <a:bgClr>
              <a:srgbClr val="FFFFFF"/>
            </a:bgClr>
          </a:pattFill>
          <a:ln w="19050">
            <a:solidFill>
              <a:schemeClr val="tx2"/>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400" b="1" dirty="0">
                <a:ln w="3175">
                  <a:solidFill>
                    <a:schemeClr val="tx1"/>
                  </a:solidFill>
                </a:ln>
                <a:effectLst/>
                <a:latin typeface="+mj-lt"/>
                <a:ea typeface="Times New Roman" panose="02020603050405020304" pitchFamily="18" charset="0"/>
                <a:cs typeface="Times New Roman" panose="02020603050405020304" pitchFamily="18" charset="0"/>
              </a:rPr>
              <a:t>417k</a:t>
            </a:r>
            <a:endParaRPr lang="en-IN" sz="1400" dirty="0">
              <a:ln w="3175">
                <a:solidFill>
                  <a:schemeClr val="tx1"/>
                </a:solidFill>
              </a:ln>
              <a:effectLst/>
              <a:latin typeface="+mj-lt"/>
              <a:ea typeface="Times New Roman" panose="02020603050405020304" pitchFamily="18" charset="0"/>
              <a:cs typeface="Times New Roman" panose="02020603050405020304" pitchFamily="18" charset="0"/>
            </a:endParaRPr>
          </a:p>
        </p:txBody>
      </p:sp>
      <p:sp>
        <p:nvSpPr>
          <p:cNvPr id="45" name="Text Box 91"/>
          <p:cNvSpPr txBox="1">
            <a:spLocks noChangeArrowheads="1"/>
          </p:cNvSpPr>
          <p:nvPr/>
        </p:nvSpPr>
        <p:spPr bwMode="auto">
          <a:xfrm>
            <a:off x="3913614" y="3111570"/>
            <a:ext cx="45720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83k</a:t>
            </a:r>
            <a:endParaRPr lang="en-IN" sz="1100" dirty="0">
              <a:effectLst/>
              <a:latin typeface="+mj-lt"/>
              <a:ea typeface="Times New Roman" panose="02020603050405020304" pitchFamily="18" charset="0"/>
              <a:cs typeface="Times New Roman" panose="02020603050405020304" pitchFamily="18" charset="0"/>
            </a:endParaRPr>
          </a:p>
        </p:txBody>
      </p:sp>
      <p:sp>
        <p:nvSpPr>
          <p:cNvPr id="28" name="Text Box 105" descr="Light upward diagonal"/>
          <p:cNvSpPr txBox="1">
            <a:spLocks noChangeArrowheads="1"/>
          </p:cNvSpPr>
          <p:nvPr/>
        </p:nvSpPr>
        <p:spPr bwMode="auto">
          <a:xfrm>
            <a:off x="6612208" y="3358303"/>
            <a:ext cx="1920240" cy="457200"/>
          </a:xfrm>
          <a:prstGeom prst="rect">
            <a:avLst/>
          </a:prstGeom>
          <a:pattFill prst="ltUpDiag">
            <a:fgClr>
              <a:srgbClr val="000000"/>
            </a:fgClr>
            <a:bgClr>
              <a:srgbClr val="FFFFFF"/>
            </a:bgClr>
          </a:pattFill>
          <a:ln w="19050">
            <a:solidFill>
              <a:schemeClr val="tx2"/>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400" b="1" dirty="0">
                <a:ln w="3175">
                  <a:solidFill>
                    <a:schemeClr val="tx1"/>
                  </a:solidFill>
                </a:ln>
                <a:effectLst/>
                <a:latin typeface="+mj-lt"/>
                <a:ea typeface="Times New Roman" panose="02020603050405020304" pitchFamily="18" charset="0"/>
                <a:cs typeface="Times New Roman" panose="02020603050405020304" pitchFamily="18" charset="0"/>
              </a:rPr>
              <a:t>426k</a:t>
            </a:r>
            <a:endParaRPr lang="en-IN" sz="1400" dirty="0">
              <a:ln w="3175">
                <a:solidFill>
                  <a:schemeClr val="tx1"/>
                </a:solidFill>
              </a:ln>
              <a:effectLst/>
              <a:latin typeface="+mj-lt"/>
              <a:ea typeface="Times New Roman" panose="02020603050405020304" pitchFamily="18" charset="0"/>
              <a:cs typeface="Times New Roman" panose="02020603050405020304" pitchFamily="18" charset="0"/>
            </a:endParaRPr>
          </a:p>
        </p:txBody>
      </p:sp>
      <p:sp>
        <p:nvSpPr>
          <p:cNvPr id="29" name="Text Box 88"/>
          <p:cNvSpPr txBox="1">
            <a:spLocks noChangeArrowheads="1"/>
          </p:cNvSpPr>
          <p:nvPr/>
        </p:nvSpPr>
        <p:spPr bwMode="auto">
          <a:xfrm>
            <a:off x="8752314" y="3111570"/>
            <a:ext cx="45720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174k</a:t>
            </a:r>
            <a:endParaRPr lang="en-IN" sz="1100" dirty="0">
              <a:effectLst/>
              <a:latin typeface="+mj-lt"/>
              <a:ea typeface="Times New Roman" panose="02020603050405020304" pitchFamily="18" charset="0"/>
              <a:cs typeface="Times New Roman" panose="02020603050405020304" pitchFamily="18" charset="0"/>
            </a:endParaRPr>
          </a:p>
        </p:txBody>
      </p:sp>
      <p:sp>
        <p:nvSpPr>
          <p:cNvPr id="40" name="Text Box 105" descr="Light upward diagonal"/>
          <p:cNvSpPr txBox="1">
            <a:spLocks noChangeArrowheads="1"/>
          </p:cNvSpPr>
          <p:nvPr/>
        </p:nvSpPr>
        <p:spPr bwMode="auto">
          <a:xfrm>
            <a:off x="4346718" y="3358303"/>
            <a:ext cx="548640" cy="457200"/>
          </a:xfrm>
          <a:prstGeom prst="rect">
            <a:avLst/>
          </a:prstGeom>
          <a:pattFill prst="ltUpDiag">
            <a:fgClr>
              <a:srgbClr val="000000"/>
            </a:fgClr>
            <a:bgClr>
              <a:srgbClr val="FFFFFF"/>
            </a:bgClr>
          </a:pattFill>
          <a:ln w="19050">
            <a:solidFill>
              <a:schemeClr val="tx2"/>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400" b="1" dirty="0">
                <a:ln w="3175">
                  <a:solidFill>
                    <a:schemeClr val="tx1"/>
                  </a:solidFill>
                </a:ln>
                <a:effectLst/>
                <a:latin typeface="+mj-lt"/>
                <a:ea typeface="Times New Roman" panose="02020603050405020304" pitchFamily="18" charset="0"/>
                <a:cs typeface="Times New Roman" panose="02020603050405020304" pitchFamily="18" charset="0"/>
              </a:rPr>
              <a:t>112k</a:t>
            </a:r>
            <a:endParaRPr lang="en-IN" sz="1400" dirty="0">
              <a:ln w="3175">
                <a:solidFill>
                  <a:schemeClr val="tx1"/>
                </a:solidFill>
              </a:ln>
              <a:effectLst/>
              <a:latin typeface="+mj-lt"/>
              <a:ea typeface="Times New Roman" panose="02020603050405020304" pitchFamily="18" charset="0"/>
              <a:cs typeface="Times New Roman" panose="02020603050405020304" pitchFamily="18" charset="0"/>
            </a:endParaRPr>
          </a:p>
        </p:txBody>
      </p:sp>
      <p:sp>
        <p:nvSpPr>
          <p:cNvPr id="41" name="Text Box 88"/>
          <p:cNvSpPr txBox="1">
            <a:spLocks noChangeArrowheads="1"/>
          </p:cNvSpPr>
          <p:nvPr/>
        </p:nvSpPr>
        <p:spPr bwMode="auto">
          <a:xfrm>
            <a:off x="4854040" y="3111570"/>
            <a:ext cx="45720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88k</a:t>
            </a:r>
            <a:endParaRPr lang="en-IN" sz="1100" dirty="0">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7390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animEffect transition="in" filter="fade">
                                      <p:cBhvr>
                                        <p:cTn id="39" dur="500"/>
                                        <p:tgtEl>
                                          <p:spTgt spid="3">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 end="1"/>
                                            </p:txEl>
                                          </p:spTgt>
                                        </p:tgtEl>
                                        <p:attrNameLst>
                                          <p:attrName>style.visibility</p:attrName>
                                        </p:attrNameLst>
                                      </p:cBhvr>
                                      <p:to>
                                        <p:strVal val="visible"/>
                                      </p:to>
                                    </p:set>
                                    <p:animEffect transition="in" filter="fade">
                                      <p:cBhvr>
                                        <p:cTn id="44" dur="500"/>
                                        <p:tgtEl>
                                          <p:spTgt spid="3">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animEffect transition="in" filter="fade">
                                      <p:cBhvr>
                                        <p:cTn id="49" dur="500"/>
                                        <p:tgtEl>
                                          <p:spTgt spid="3">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500"/>
                                        <p:tgtEl>
                                          <p:spTgt spid="3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fade">
                                      <p:cBhvr>
                                        <p:cTn id="63" dur="500"/>
                                        <p:tgtEl>
                                          <p:spTgt spid="3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fade">
                                      <p:cBhvr>
                                        <p:cTn id="66" dur="500"/>
                                        <p:tgtEl>
                                          <p:spTgt spid="35"/>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animEffect transition="in" filter="fade">
                                      <p:cBhvr>
                                        <p:cTn id="69" dur="500"/>
                                        <p:tgtEl>
                                          <p:spTgt spid="36"/>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fade">
                                      <p:cBhvr>
                                        <p:cTn id="72" dur="500"/>
                                        <p:tgtEl>
                                          <p:spTgt spid="3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500"/>
                                        <p:tgtEl>
                                          <p:spTgt spid="38"/>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9"/>
                                        </p:tgtEl>
                                        <p:attrNameLst>
                                          <p:attrName>style.visibility</p:attrName>
                                        </p:attrNameLst>
                                      </p:cBhvr>
                                      <p:to>
                                        <p:strVal val="visible"/>
                                      </p:to>
                                    </p:set>
                                    <p:animEffect transition="in" filter="fade">
                                      <p:cBhvr>
                                        <p:cTn id="78" dur="500"/>
                                        <p:tgtEl>
                                          <p:spTgt spid="39"/>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fade">
                                      <p:cBhvr>
                                        <p:cTn id="81" dur="500"/>
                                        <p:tgtEl>
                                          <p:spTgt spid="31"/>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42"/>
                                        </p:tgtEl>
                                        <p:attrNameLst>
                                          <p:attrName>style.visibility</p:attrName>
                                        </p:attrNameLst>
                                      </p:cBhvr>
                                      <p:to>
                                        <p:strVal val="visible"/>
                                      </p:to>
                                    </p:set>
                                    <p:animEffect transition="in" filter="fade">
                                      <p:cBhvr>
                                        <p:cTn id="86" dur="500"/>
                                        <p:tgtEl>
                                          <p:spTgt spid="42"/>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xit" presetSubtype="0" fill="hold" grpId="1" nodeType="clickEffect">
                                  <p:stCondLst>
                                    <p:cond delay="0"/>
                                  </p:stCondLst>
                                  <p:childTnLst>
                                    <p:animEffect transition="out" filter="fade">
                                      <p:cBhvr>
                                        <p:cTn id="90" dur="500"/>
                                        <p:tgtEl>
                                          <p:spTgt spid="38"/>
                                        </p:tgtEl>
                                      </p:cBhvr>
                                    </p:animEffect>
                                    <p:set>
                                      <p:cBhvr>
                                        <p:cTn id="91" dur="1" fill="hold">
                                          <p:stCondLst>
                                            <p:cond delay="499"/>
                                          </p:stCondLst>
                                        </p:cTn>
                                        <p:tgtEl>
                                          <p:spTgt spid="38"/>
                                        </p:tgtEl>
                                        <p:attrNameLst>
                                          <p:attrName>style.visibility</p:attrName>
                                        </p:attrNameLst>
                                      </p:cBhvr>
                                      <p:to>
                                        <p:strVal val="hidden"/>
                                      </p:to>
                                    </p:set>
                                  </p:childTnLst>
                                </p:cTn>
                              </p:par>
                              <p:par>
                                <p:cTn id="92" presetID="10" presetClass="entr" presetSubtype="0" fill="hold" grpId="0" nodeType="withEffect">
                                  <p:stCondLst>
                                    <p:cond delay="0"/>
                                  </p:stCondLst>
                                  <p:childTnLst>
                                    <p:set>
                                      <p:cBhvr>
                                        <p:cTn id="93" dur="1" fill="hold">
                                          <p:stCondLst>
                                            <p:cond delay="0"/>
                                          </p:stCondLst>
                                        </p:cTn>
                                        <p:tgtEl>
                                          <p:spTgt spid="43"/>
                                        </p:tgtEl>
                                        <p:attrNameLst>
                                          <p:attrName>style.visibility</p:attrName>
                                        </p:attrNameLst>
                                      </p:cBhvr>
                                      <p:to>
                                        <p:strVal val="visible"/>
                                      </p:to>
                                    </p:set>
                                    <p:animEffect transition="in" filter="fade">
                                      <p:cBhvr>
                                        <p:cTn id="94" dur="500"/>
                                        <p:tgtEl>
                                          <p:spTgt spid="43"/>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44"/>
                                        </p:tgtEl>
                                        <p:attrNameLst>
                                          <p:attrName>style.visibility</p:attrName>
                                        </p:attrNameLst>
                                      </p:cBhvr>
                                      <p:to>
                                        <p:strVal val="visible"/>
                                      </p:to>
                                    </p:set>
                                    <p:animEffect transition="in" filter="fade">
                                      <p:cBhvr>
                                        <p:cTn id="99" dur="500"/>
                                        <p:tgtEl>
                                          <p:spTgt spid="44"/>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xit" presetSubtype="0" fill="hold" grpId="1" nodeType="clickEffect">
                                  <p:stCondLst>
                                    <p:cond delay="0"/>
                                  </p:stCondLst>
                                  <p:childTnLst>
                                    <p:animEffect transition="out" filter="fade">
                                      <p:cBhvr>
                                        <p:cTn id="103" dur="500"/>
                                        <p:tgtEl>
                                          <p:spTgt spid="36"/>
                                        </p:tgtEl>
                                      </p:cBhvr>
                                    </p:animEffect>
                                    <p:set>
                                      <p:cBhvr>
                                        <p:cTn id="104" dur="1" fill="hold">
                                          <p:stCondLst>
                                            <p:cond delay="499"/>
                                          </p:stCondLst>
                                        </p:cTn>
                                        <p:tgtEl>
                                          <p:spTgt spid="36"/>
                                        </p:tgtEl>
                                        <p:attrNameLst>
                                          <p:attrName>style.visibility</p:attrName>
                                        </p:attrNameLst>
                                      </p:cBhvr>
                                      <p:to>
                                        <p:strVal val="hidden"/>
                                      </p:to>
                                    </p:set>
                                  </p:childTnLst>
                                </p:cTn>
                              </p:par>
                              <p:par>
                                <p:cTn id="105" presetID="10" presetClass="entr" presetSubtype="0" fill="hold" grpId="0" nodeType="withEffect">
                                  <p:stCondLst>
                                    <p:cond delay="0"/>
                                  </p:stCondLst>
                                  <p:childTnLst>
                                    <p:set>
                                      <p:cBhvr>
                                        <p:cTn id="106" dur="1" fill="hold">
                                          <p:stCondLst>
                                            <p:cond delay="0"/>
                                          </p:stCondLst>
                                        </p:cTn>
                                        <p:tgtEl>
                                          <p:spTgt spid="45"/>
                                        </p:tgtEl>
                                        <p:attrNameLst>
                                          <p:attrName>style.visibility</p:attrName>
                                        </p:attrNameLst>
                                      </p:cBhvr>
                                      <p:to>
                                        <p:strVal val="visible"/>
                                      </p:to>
                                    </p:set>
                                    <p:animEffect transition="in" filter="fade">
                                      <p:cBhvr>
                                        <p:cTn id="107" dur="500"/>
                                        <p:tgtEl>
                                          <p:spTgt spid="45"/>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40"/>
                                        </p:tgtEl>
                                        <p:attrNameLst>
                                          <p:attrName>style.visibility</p:attrName>
                                        </p:attrNameLst>
                                      </p:cBhvr>
                                      <p:to>
                                        <p:strVal val="visible"/>
                                      </p:to>
                                    </p:set>
                                    <p:animEffect transition="in" filter="fade">
                                      <p:cBhvr>
                                        <p:cTn id="112" dur="500"/>
                                        <p:tgtEl>
                                          <p:spTgt spid="40"/>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xit" presetSubtype="0" fill="hold" grpId="1" nodeType="clickEffect">
                                  <p:stCondLst>
                                    <p:cond delay="0"/>
                                  </p:stCondLst>
                                  <p:childTnLst>
                                    <p:animEffect transition="out" filter="fade">
                                      <p:cBhvr>
                                        <p:cTn id="116" dur="500"/>
                                        <p:tgtEl>
                                          <p:spTgt spid="37"/>
                                        </p:tgtEl>
                                      </p:cBhvr>
                                    </p:animEffect>
                                    <p:set>
                                      <p:cBhvr>
                                        <p:cTn id="117" dur="1" fill="hold">
                                          <p:stCondLst>
                                            <p:cond delay="499"/>
                                          </p:stCondLst>
                                        </p:cTn>
                                        <p:tgtEl>
                                          <p:spTgt spid="37"/>
                                        </p:tgtEl>
                                        <p:attrNameLst>
                                          <p:attrName>style.visibility</p:attrName>
                                        </p:attrNameLst>
                                      </p:cBhvr>
                                      <p:to>
                                        <p:strVal val="hidden"/>
                                      </p:to>
                                    </p:set>
                                  </p:childTnLst>
                                </p:cTn>
                              </p:par>
                              <p:par>
                                <p:cTn id="118" presetID="10" presetClass="entr" presetSubtype="0" fill="hold" grpId="0" nodeType="withEffect">
                                  <p:stCondLst>
                                    <p:cond delay="0"/>
                                  </p:stCondLst>
                                  <p:childTnLst>
                                    <p:set>
                                      <p:cBhvr>
                                        <p:cTn id="119" dur="1" fill="hold">
                                          <p:stCondLst>
                                            <p:cond delay="0"/>
                                          </p:stCondLst>
                                        </p:cTn>
                                        <p:tgtEl>
                                          <p:spTgt spid="41"/>
                                        </p:tgtEl>
                                        <p:attrNameLst>
                                          <p:attrName>style.visibility</p:attrName>
                                        </p:attrNameLst>
                                      </p:cBhvr>
                                      <p:to>
                                        <p:strVal val="visible"/>
                                      </p:to>
                                    </p:set>
                                    <p:animEffect transition="in" filter="fade">
                                      <p:cBhvr>
                                        <p:cTn id="120" dur="500"/>
                                        <p:tgtEl>
                                          <p:spTgt spid="41"/>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28"/>
                                        </p:tgtEl>
                                        <p:attrNameLst>
                                          <p:attrName>style.visibility</p:attrName>
                                        </p:attrNameLst>
                                      </p:cBhvr>
                                      <p:to>
                                        <p:strVal val="visible"/>
                                      </p:to>
                                    </p:set>
                                    <p:animEffect transition="in" filter="fade">
                                      <p:cBhvr>
                                        <p:cTn id="125" dur="500"/>
                                        <p:tgtEl>
                                          <p:spTgt spid="28"/>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xit" presetSubtype="0" fill="hold" grpId="1" nodeType="clickEffect">
                                  <p:stCondLst>
                                    <p:cond delay="0"/>
                                  </p:stCondLst>
                                  <p:childTnLst>
                                    <p:animEffect transition="out" filter="fade">
                                      <p:cBhvr>
                                        <p:cTn id="129" dur="500"/>
                                        <p:tgtEl>
                                          <p:spTgt spid="39"/>
                                        </p:tgtEl>
                                      </p:cBhvr>
                                    </p:animEffect>
                                    <p:set>
                                      <p:cBhvr>
                                        <p:cTn id="130" dur="1" fill="hold">
                                          <p:stCondLst>
                                            <p:cond delay="499"/>
                                          </p:stCondLst>
                                        </p:cTn>
                                        <p:tgtEl>
                                          <p:spTgt spid="39"/>
                                        </p:tgtEl>
                                        <p:attrNameLst>
                                          <p:attrName>style.visibility</p:attrName>
                                        </p:attrNameLst>
                                      </p:cBhvr>
                                      <p:to>
                                        <p:strVal val="hidden"/>
                                      </p:to>
                                    </p:set>
                                  </p:childTnLst>
                                </p:cTn>
                              </p:par>
                              <p:par>
                                <p:cTn id="131" presetID="10" presetClass="entr" presetSubtype="0" fill="hold" grpId="0" nodeType="withEffect">
                                  <p:stCondLst>
                                    <p:cond delay="0"/>
                                  </p:stCondLst>
                                  <p:childTnLst>
                                    <p:set>
                                      <p:cBhvr>
                                        <p:cTn id="132" dur="1" fill="hold">
                                          <p:stCondLst>
                                            <p:cond delay="0"/>
                                          </p:stCondLst>
                                        </p:cTn>
                                        <p:tgtEl>
                                          <p:spTgt spid="29"/>
                                        </p:tgtEl>
                                        <p:attrNameLst>
                                          <p:attrName>style.visibility</p:attrName>
                                        </p:attrNameLst>
                                      </p:cBhvr>
                                      <p:to>
                                        <p:strVal val="visible"/>
                                      </p:to>
                                    </p:set>
                                    <p:animEffect transition="in" filter="fade">
                                      <p:cBhvr>
                                        <p:cTn id="133" dur="500"/>
                                        <p:tgtEl>
                                          <p:spTgt spid="29"/>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3">
                                            <p:txEl>
                                              <p:pRg st="7" end="7"/>
                                            </p:txEl>
                                          </p:spTgt>
                                        </p:tgtEl>
                                        <p:attrNameLst>
                                          <p:attrName>style.visibility</p:attrName>
                                        </p:attrNameLst>
                                      </p:cBhvr>
                                      <p:to>
                                        <p:strVal val="visible"/>
                                      </p:to>
                                    </p:set>
                                    <p:animEffect transition="in" filter="fade">
                                      <p:cBhvr>
                                        <p:cTn id="138" dur="500"/>
                                        <p:tgtEl>
                                          <p:spTgt spid="3">
                                            <p:txEl>
                                              <p:pRg st="7" end="7"/>
                                            </p:txEl>
                                          </p:spTgt>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3">
                                            <p:txEl>
                                              <p:pRg st="8" end="8"/>
                                            </p:txEl>
                                          </p:spTgt>
                                        </p:tgtEl>
                                        <p:attrNameLst>
                                          <p:attrName>style.visibility</p:attrName>
                                        </p:attrNameLst>
                                      </p:cBhvr>
                                      <p:to>
                                        <p:strVal val="visible"/>
                                      </p:to>
                                    </p:set>
                                    <p:animEffect transition="in" filter="fade">
                                      <p:cBhvr>
                                        <p:cTn id="1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p:bldP spid="11" grpId="0"/>
      <p:bldP spid="12" grpId="0"/>
      <p:bldP spid="13" grpId="0"/>
      <p:bldP spid="14" grpId="0"/>
      <p:bldP spid="30" grpId="0" animBg="1"/>
      <p:bldP spid="31" grpId="0" animBg="1"/>
      <p:bldP spid="32" grpId="0" animBg="1"/>
      <p:bldP spid="33" grpId="0" animBg="1"/>
      <p:bldP spid="34" grpId="0" animBg="1"/>
      <p:bldP spid="35" grpId="0"/>
      <p:bldP spid="36" grpId="0"/>
      <p:bldP spid="36" grpId="1"/>
      <p:bldP spid="37" grpId="0"/>
      <p:bldP spid="37" grpId="1"/>
      <p:bldP spid="38" grpId="0"/>
      <p:bldP spid="38" grpId="1"/>
      <p:bldP spid="39" grpId="0"/>
      <p:bldP spid="39" grpId="1"/>
      <p:bldP spid="42" grpId="0" animBg="1"/>
      <p:bldP spid="43" grpId="0"/>
      <p:bldP spid="44" grpId="0" animBg="1"/>
      <p:bldP spid="45" grpId="0"/>
      <p:bldP spid="28" grpId="0" animBg="1"/>
      <p:bldP spid="29" grpId="0"/>
      <p:bldP spid="40" grpId="0" animBg="1"/>
      <p:bldP spid="4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Worst fit</a:t>
            </a:r>
            <a:endParaRPr lang="en-US" dirty="0"/>
          </a:p>
        </p:txBody>
      </p:sp>
      <p:sp>
        <p:nvSpPr>
          <p:cNvPr id="3" name="Content Placeholder 2"/>
          <p:cNvSpPr>
            <a:spLocks noGrp="1"/>
          </p:cNvSpPr>
          <p:nvPr>
            <p:ph idx="1"/>
          </p:nvPr>
        </p:nvSpPr>
        <p:spPr/>
        <p:txBody>
          <a:bodyPr/>
          <a:lstStyle/>
          <a:p>
            <a:r>
              <a:rPr lang="en-US" b="1" dirty="0">
                <a:solidFill>
                  <a:schemeClr val="accent6"/>
                </a:solidFill>
              </a:rPr>
              <a:t>Entire memory is searched </a:t>
            </a:r>
            <a:r>
              <a:rPr lang="en-US" dirty="0"/>
              <a:t>here also. The </a:t>
            </a:r>
            <a:r>
              <a:rPr lang="en-US" b="1" dirty="0">
                <a:solidFill>
                  <a:schemeClr val="accent6"/>
                </a:solidFill>
              </a:rPr>
              <a:t>largest hole, which is largest enough to hold the process, is selected</a:t>
            </a:r>
            <a:r>
              <a:rPr lang="en-US" dirty="0"/>
              <a:t> for allocation.</a:t>
            </a:r>
          </a:p>
          <a:p>
            <a:r>
              <a:rPr lang="en-US" dirty="0"/>
              <a:t>Example: Processes of </a:t>
            </a:r>
            <a:r>
              <a:rPr lang="en-US" b="1" dirty="0">
                <a:solidFill>
                  <a:schemeClr val="tx2"/>
                </a:solidFill>
              </a:rPr>
              <a:t>212K, 417K, 112K</a:t>
            </a:r>
            <a:r>
              <a:rPr lang="en-US" dirty="0"/>
              <a:t> and </a:t>
            </a:r>
            <a:r>
              <a:rPr lang="en-US" b="1" dirty="0">
                <a:solidFill>
                  <a:schemeClr val="tx2"/>
                </a:solidFill>
              </a:rPr>
              <a:t>426K</a:t>
            </a:r>
            <a:r>
              <a:rPr lang="en-US" dirty="0"/>
              <a:t> arrives in order.</a:t>
            </a:r>
          </a:p>
          <a:p>
            <a:endParaRPr lang="en-US" b="1" dirty="0">
              <a:solidFill>
                <a:schemeClr val="accent6"/>
              </a:solidFill>
            </a:endParaRPr>
          </a:p>
          <a:p>
            <a:endParaRPr lang="en-US" b="1" dirty="0">
              <a:solidFill>
                <a:schemeClr val="accent6"/>
              </a:solidFill>
            </a:endParaRPr>
          </a:p>
          <a:p>
            <a:endParaRPr lang="en-US" b="1" dirty="0">
              <a:solidFill>
                <a:schemeClr val="accent6"/>
              </a:solidFill>
            </a:endParaRPr>
          </a:p>
          <a:p>
            <a:endParaRPr lang="en-US" b="1" dirty="0">
              <a:solidFill>
                <a:schemeClr val="accent6"/>
              </a:solidFill>
            </a:endParaRPr>
          </a:p>
          <a:p>
            <a:endParaRPr lang="en-US" b="1" dirty="0">
              <a:solidFill>
                <a:schemeClr val="accent6"/>
              </a:solidFill>
            </a:endParaRPr>
          </a:p>
          <a:p>
            <a:r>
              <a:rPr lang="en-US" dirty="0"/>
              <a:t>Here process of size </a:t>
            </a:r>
            <a:r>
              <a:rPr lang="en-US" b="1" dirty="0">
                <a:solidFill>
                  <a:schemeClr val="accent6"/>
                </a:solidFill>
              </a:rPr>
              <a:t>426k will not get any partition</a:t>
            </a:r>
            <a:r>
              <a:rPr lang="en-US" dirty="0"/>
              <a:t> for allocation.</a:t>
            </a:r>
          </a:p>
          <a:p>
            <a:r>
              <a:rPr lang="en-US" b="1" dirty="0">
                <a:solidFill>
                  <a:schemeClr val="accent6"/>
                </a:solidFill>
              </a:rPr>
              <a:t>Search time is high</a:t>
            </a:r>
            <a:r>
              <a:rPr lang="en-US" dirty="0"/>
              <a:t>, as it searches entire memory every time.</a:t>
            </a:r>
          </a:p>
          <a:p>
            <a:r>
              <a:rPr lang="en-US" dirty="0"/>
              <a:t>This algorithm can be </a:t>
            </a:r>
            <a:r>
              <a:rPr lang="en-US" b="1" dirty="0">
                <a:solidFill>
                  <a:schemeClr val="accent6"/>
                </a:solidFill>
              </a:rPr>
              <a:t>used only with dynamic partitioning.</a:t>
            </a:r>
            <a:endParaRPr lang="en-US" dirty="0"/>
          </a:p>
        </p:txBody>
      </p:sp>
      <p:sp>
        <p:nvSpPr>
          <p:cNvPr id="5" name="Rectangle 4"/>
          <p:cNvSpPr>
            <a:spLocks noChangeArrowheads="1"/>
          </p:cNvSpPr>
          <p:nvPr/>
        </p:nvSpPr>
        <p:spPr bwMode="auto">
          <a:xfrm>
            <a:off x="1638299" y="2564671"/>
            <a:ext cx="4572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6" name="Rectangle 5"/>
          <p:cNvSpPr>
            <a:spLocks noChangeArrowheads="1"/>
          </p:cNvSpPr>
          <p:nvPr/>
        </p:nvSpPr>
        <p:spPr bwMode="auto">
          <a:xfrm>
            <a:off x="2081483" y="2564671"/>
            <a:ext cx="22860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7" name="Rectangle 6"/>
          <p:cNvSpPr>
            <a:spLocks noChangeArrowheads="1"/>
          </p:cNvSpPr>
          <p:nvPr/>
        </p:nvSpPr>
        <p:spPr bwMode="auto">
          <a:xfrm>
            <a:off x="4353467" y="2564671"/>
            <a:ext cx="9144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8" name="Rectangle 7"/>
          <p:cNvSpPr>
            <a:spLocks noChangeArrowheads="1"/>
          </p:cNvSpPr>
          <p:nvPr/>
        </p:nvSpPr>
        <p:spPr bwMode="auto">
          <a:xfrm>
            <a:off x="5253851" y="2564671"/>
            <a:ext cx="13716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9" name="Rectangle 8"/>
          <p:cNvSpPr>
            <a:spLocks noChangeArrowheads="1"/>
          </p:cNvSpPr>
          <p:nvPr/>
        </p:nvSpPr>
        <p:spPr bwMode="auto">
          <a:xfrm>
            <a:off x="6611435" y="2564671"/>
            <a:ext cx="27432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10" name="Text Box 87"/>
          <p:cNvSpPr txBox="1">
            <a:spLocks noChangeArrowheads="1"/>
          </p:cNvSpPr>
          <p:nvPr/>
        </p:nvSpPr>
        <p:spPr bwMode="auto">
          <a:xfrm>
            <a:off x="1609724" y="231518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100k</a:t>
            </a:r>
            <a:endParaRPr lang="en-IN" sz="1100" dirty="0">
              <a:effectLst/>
              <a:latin typeface="+mj-lt"/>
              <a:ea typeface="Times New Roman" panose="02020603050405020304" pitchFamily="18" charset="0"/>
              <a:cs typeface="Times New Roman" panose="02020603050405020304" pitchFamily="18" charset="0"/>
            </a:endParaRPr>
          </a:p>
        </p:txBody>
      </p:sp>
      <p:sp>
        <p:nvSpPr>
          <p:cNvPr id="11" name="Text Box 88"/>
          <p:cNvSpPr txBox="1">
            <a:spLocks noChangeArrowheads="1"/>
          </p:cNvSpPr>
          <p:nvPr/>
        </p:nvSpPr>
        <p:spPr bwMode="auto">
          <a:xfrm>
            <a:off x="2967308" y="231518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500k</a:t>
            </a:r>
            <a:endParaRPr lang="en-IN" sz="1100" dirty="0">
              <a:effectLst/>
              <a:latin typeface="+mj-lt"/>
              <a:ea typeface="Times New Roman" panose="02020603050405020304" pitchFamily="18" charset="0"/>
              <a:cs typeface="Times New Roman" panose="02020603050405020304" pitchFamily="18" charset="0"/>
            </a:endParaRPr>
          </a:p>
        </p:txBody>
      </p:sp>
      <p:sp>
        <p:nvSpPr>
          <p:cNvPr id="12" name="Text Box 89"/>
          <p:cNvSpPr txBox="1">
            <a:spLocks noChangeArrowheads="1"/>
          </p:cNvSpPr>
          <p:nvPr/>
        </p:nvSpPr>
        <p:spPr bwMode="auto">
          <a:xfrm>
            <a:off x="4553492" y="231518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200k</a:t>
            </a:r>
            <a:endParaRPr lang="en-IN" sz="1100" dirty="0">
              <a:effectLst/>
              <a:latin typeface="+mj-lt"/>
              <a:ea typeface="Times New Roman" panose="02020603050405020304" pitchFamily="18" charset="0"/>
              <a:cs typeface="Times New Roman" panose="02020603050405020304" pitchFamily="18" charset="0"/>
            </a:endParaRPr>
          </a:p>
        </p:txBody>
      </p:sp>
      <p:sp>
        <p:nvSpPr>
          <p:cNvPr id="13" name="Text Box 90"/>
          <p:cNvSpPr txBox="1">
            <a:spLocks noChangeArrowheads="1"/>
          </p:cNvSpPr>
          <p:nvPr/>
        </p:nvSpPr>
        <p:spPr bwMode="auto">
          <a:xfrm>
            <a:off x="5682476" y="231518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300k</a:t>
            </a:r>
            <a:endParaRPr lang="en-IN" sz="1100" dirty="0">
              <a:effectLst/>
              <a:latin typeface="+mj-lt"/>
              <a:ea typeface="Times New Roman" panose="02020603050405020304" pitchFamily="18" charset="0"/>
              <a:cs typeface="Times New Roman" panose="02020603050405020304" pitchFamily="18" charset="0"/>
            </a:endParaRPr>
          </a:p>
        </p:txBody>
      </p:sp>
      <p:sp>
        <p:nvSpPr>
          <p:cNvPr id="14" name="Text Box 91"/>
          <p:cNvSpPr txBox="1">
            <a:spLocks noChangeArrowheads="1"/>
          </p:cNvSpPr>
          <p:nvPr/>
        </p:nvSpPr>
        <p:spPr bwMode="auto">
          <a:xfrm>
            <a:off x="7725860" y="231518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600k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0" name="Rectangle 29"/>
          <p:cNvSpPr>
            <a:spLocks noChangeArrowheads="1"/>
          </p:cNvSpPr>
          <p:nvPr/>
        </p:nvSpPr>
        <p:spPr bwMode="auto">
          <a:xfrm>
            <a:off x="1638299" y="3358303"/>
            <a:ext cx="4572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1" name="Rectangle 30"/>
          <p:cNvSpPr>
            <a:spLocks noChangeArrowheads="1"/>
          </p:cNvSpPr>
          <p:nvPr/>
        </p:nvSpPr>
        <p:spPr bwMode="auto">
          <a:xfrm>
            <a:off x="2081483" y="3358303"/>
            <a:ext cx="22860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2" name="Rectangle 31"/>
          <p:cNvSpPr>
            <a:spLocks noChangeArrowheads="1"/>
          </p:cNvSpPr>
          <p:nvPr/>
        </p:nvSpPr>
        <p:spPr bwMode="auto">
          <a:xfrm>
            <a:off x="4353467" y="3358303"/>
            <a:ext cx="9144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3" name="Rectangle 32"/>
          <p:cNvSpPr>
            <a:spLocks noChangeArrowheads="1"/>
          </p:cNvSpPr>
          <p:nvPr/>
        </p:nvSpPr>
        <p:spPr bwMode="auto">
          <a:xfrm>
            <a:off x="5253851" y="3358303"/>
            <a:ext cx="13716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4" name="Rectangle 33"/>
          <p:cNvSpPr>
            <a:spLocks noChangeArrowheads="1"/>
          </p:cNvSpPr>
          <p:nvPr/>
        </p:nvSpPr>
        <p:spPr bwMode="auto">
          <a:xfrm>
            <a:off x="6611435" y="3358303"/>
            <a:ext cx="27432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5" name="Text Box 87"/>
          <p:cNvSpPr txBox="1">
            <a:spLocks noChangeArrowheads="1"/>
          </p:cNvSpPr>
          <p:nvPr/>
        </p:nvSpPr>
        <p:spPr bwMode="auto">
          <a:xfrm>
            <a:off x="1609724" y="311157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100k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6" name="Text Box 88"/>
          <p:cNvSpPr txBox="1">
            <a:spLocks noChangeArrowheads="1"/>
          </p:cNvSpPr>
          <p:nvPr/>
        </p:nvSpPr>
        <p:spPr bwMode="auto">
          <a:xfrm>
            <a:off x="2967308" y="311157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500k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7" name="Text Box 89"/>
          <p:cNvSpPr txBox="1">
            <a:spLocks noChangeArrowheads="1"/>
          </p:cNvSpPr>
          <p:nvPr/>
        </p:nvSpPr>
        <p:spPr bwMode="auto">
          <a:xfrm>
            <a:off x="4553492" y="311157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200k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8" name="Text Box 90"/>
          <p:cNvSpPr txBox="1">
            <a:spLocks noChangeArrowheads="1"/>
          </p:cNvSpPr>
          <p:nvPr/>
        </p:nvSpPr>
        <p:spPr bwMode="auto">
          <a:xfrm>
            <a:off x="5682476" y="311157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300k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9" name="Text Box 91"/>
          <p:cNvSpPr txBox="1">
            <a:spLocks noChangeArrowheads="1"/>
          </p:cNvSpPr>
          <p:nvPr/>
        </p:nvSpPr>
        <p:spPr bwMode="auto">
          <a:xfrm>
            <a:off x="7725860" y="311157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600k</a:t>
            </a:r>
            <a:endParaRPr lang="en-IN" sz="1100" dirty="0">
              <a:effectLst/>
              <a:latin typeface="+mj-lt"/>
              <a:ea typeface="Times New Roman" panose="02020603050405020304" pitchFamily="18" charset="0"/>
              <a:cs typeface="Times New Roman" panose="02020603050405020304" pitchFamily="18" charset="0"/>
            </a:endParaRPr>
          </a:p>
        </p:txBody>
      </p:sp>
      <p:sp>
        <p:nvSpPr>
          <p:cNvPr id="42" name="Text Box 105" descr="Light upward diagonal"/>
          <p:cNvSpPr txBox="1">
            <a:spLocks noChangeArrowheads="1"/>
          </p:cNvSpPr>
          <p:nvPr/>
        </p:nvSpPr>
        <p:spPr bwMode="auto">
          <a:xfrm>
            <a:off x="6609523" y="3358303"/>
            <a:ext cx="914400" cy="457200"/>
          </a:xfrm>
          <a:prstGeom prst="rect">
            <a:avLst/>
          </a:prstGeom>
          <a:pattFill prst="ltUpDiag">
            <a:fgClr>
              <a:srgbClr val="000000"/>
            </a:fgClr>
            <a:bgClr>
              <a:srgbClr val="FFFFFF"/>
            </a:bgClr>
          </a:pattFill>
          <a:ln w="19050">
            <a:solidFill>
              <a:schemeClr val="tx2"/>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400" b="1" dirty="0">
                <a:ln w="3175">
                  <a:solidFill>
                    <a:schemeClr val="tx1"/>
                  </a:solidFill>
                </a:ln>
                <a:effectLst/>
                <a:latin typeface="+mj-lt"/>
                <a:ea typeface="Times New Roman" panose="02020603050405020304" pitchFamily="18" charset="0"/>
                <a:cs typeface="Times New Roman" panose="02020603050405020304" pitchFamily="18" charset="0"/>
              </a:rPr>
              <a:t>212k</a:t>
            </a:r>
            <a:endParaRPr lang="en-IN" sz="1400" dirty="0">
              <a:ln w="3175">
                <a:solidFill>
                  <a:schemeClr val="tx1"/>
                </a:solidFill>
              </a:ln>
              <a:effectLst/>
              <a:latin typeface="+mj-lt"/>
              <a:ea typeface="Times New Roman" panose="02020603050405020304" pitchFamily="18" charset="0"/>
              <a:cs typeface="Times New Roman" panose="02020603050405020304" pitchFamily="18" charset="0"/>
            </a:endParaRPr>
          </a:p>
        </p:txBody>
      </p:sp>
      <p:sp>
        <p:nvSpPr>
          <p:cNvPr id="43" name="Text Box 88"/>
          <p:cNvSpPr txBox="1">
            <a:spLocks noChangeArrowheads="1"/>
          </p:cNvSpPr>
          <p:nvPr/>
        </p:nvSpPr>
        <p:spPr bwMode="auto">
          <a:xfrm>
            <a:off x="8197958" y="3111570"/>
            <a:ext cx="45720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388k</a:t>
            </a:r>
            <a:endParaRPr lang="en-IN" sz="1100" dirty="0">
              <a:effectLst/>
              <a:latin typeface="+mj-lt"/>
              <a:ea typeface="Times New Roman" panose="02020603050405020304" pitchFamily="18" charset="0"/>
              <a:cs typeface="Times New Roman" panose="02020603050405020304" pitchFamily="18" charset="0"/>
            </a:endParaRPr>
          </a:p>
        </p:txBody>
      </p:sp>
      <p:sp>
        <p:nvSpPr>
          <p:cNvPr id="44" name="Text Box 105" descr="Light upward diagonal"/>
          <p:cNvSpPr txBox="1">
            <a:spLocks noChangeArrowheads="1"/>
          </p:cNvSpPr>
          <p:nvPr/>
        </p:nvSpPr>
        <p:spPr bwMode="auto">
          <a:xfrm>
            <a:off x="2092094" y="3358303"/>
            <a:ext cx="1828800" cy="457200"/>
          </a:xfrm>
          <a:prstGeom prst="rect">
            <a:avLst/>
          </a:prstGeom>
          <a:pattFill prst="ltUpDiag">
            <a:fgClr>
              <a:srgbClr val="000000"/>
            </a:fgClr>
            <a:bgClr>
              <a:srgbClr val="FFFFFF"/>
            </a:bgClr>
          </a:pattFill>
          <a:ln w="19050">
            <a:solidFill>
              <a:schemeClr val="tx2"/>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400" b="1" dirty="0">
                <a:ln w="3175">
                  <a:solidFill>
                    <a:schemeClr val="tx1"/>
                  </a:solidFill>
                </a:ln>
                <a:effectLst/>
                <a:latin typeface="+mj-lt"/>
                <a:ea typeface="Times New Roman" panose="02020603050405020304" pitchFamily="18" charset="0"/>
                <a:cs typeface="Times New Roman" panose="02020603050405020304" pitchFamily="18" charset="0"/>
              </a:rPr>
              <a:t>417k</a:t>
            </a:r>
            <a:endParaRPr lang="en-IN" sz="1400" dirty="0">
              <a:ln w="3175">
                <a:solidFill>
                  <a:schemeClr val="tx1"/>
                </a:solidFill>
              </a:ln>
              <a:effectLst/>
              <a:latin typeface="+mj-lt"/>
              <a:ea typeface="Times New Roman" panose="02020603050405020304" pitchFamily="18" charset="0"/>
              <a:cs typeface="Times New Roman" panose="02020603050405020304" pitchFamily="18" charset="0"/>
            </a:endParaRPr>
          </a:p>
        </p:txBody>
      </p:sp>
      <p:sp>
        <p:nvSpPr>
          <p:cNvPr id="45" name="Text Box 91"/>
          <p:cNvSpPr txBox="1">
            <a:spLocks noChangeArrowheads="1"/>
          </p:cNvSpPr>
          <p:nvPr/>
        </p:nvSpPr>
        <p:spPr bwMode="auto">
          <a:xfrm>
            <a:off x="3913614" y="3111570"/>
            <a:ext cx="45720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83k</a:t>
            </a:r>
            <a:endParaRPr lang="en-IN" sz="1100" dirty="0">
              <a:effectLst/>
              <a:latin typeface="+mj-lt"/>
              <a:ea typeface="Times New Roman" panose="02020603050405020304" pitchFamily="18" charset="0"/>
              <a:cs typeface="Times New Roman" panose="02020603050405020304" pitchFamily="18" charset="0"/>
            </a:endParaRPr>
          </a:p>
        </p:txBody>
      </p:sp>
      <p:sp>
        <p:nvSpPr>
          <p:cNvPr id="40" name="Text Box 105" descr="Light upward diagonal"/>
          <p:cNvSpPr txBox="1">
            <a:spLocks noChangeArrowheads="1"/>
          </p:cNvSpPr>
          <p:nvPr/>
        </p:nvSpPr>
        <p:spPr bwMode="auto">
          <a:xfrm>
            <a:off x="7528068" y="3358303"/>
            <a:ext cx="548640" cy="457200"/>
          </a:xfrm>
          <a:prstGeom prst="rect">
            <a:avLst/>
          </a:prstGeom>
          <a:pattFill prst="ltUpDiag">
            <a:fgClr>
              <a:srgbClr val="000000"/>
            </a:fgClr>
            <a:bgClr>
              <a:srgbClr val="FFFFFF"/>
            </a:bgClr>
          </a:pattFill>
          <a:ln w="19050">
            <a:solidFill>
              <a:schemeClr val="tx2"/>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400" b="1" dirty="0">
                <a:ln w="3175">
                  <a:solidFill>
                    <a:schemeClr val="tx1"/>
                  </a:solidFill>
                </a:ln>
                <a:effectLst/>
                <a:latin typeface="+mj-lt"/>
                <a:ea typeface="Times New Roman" panose="02020603050405020304" pitchFamily="18" charset="0"/>
                <a:cs typeface="Times New Roman" panose="02020603050405020304" pitchFamily="18" charset="0"/>
              </a:rPr>
              <a:t>112k</a:t>
            </a:r>
            <a:endParaRPr lang="en-IN" sz="1400" dirty="0">
              <a:ln w="3175">
                <a:solidFill>
                  <a:schemeClr val="tx1"/>
                </a:solidFill>
              </a:ln>
              <a:effectLst/>
              <a:latin typeface="+mj-lt"/>
              <a:ea typeface="Times New Roman" panose="02020603050405020304" pitchFamily="18" charset="0"/>
              <a:cs typeface="Times New Roman" panose="02020603050405020304" pitchFamily="18" charset="0"/>
            </a:endParaRPr>
          </a:p>
        </p:txBody>
      </p:sp>
      <p:sp>
        <p:nvSpPr>
          <p:cNvPr id="41" name="Text Box 88"/>
          <p:cNvSpPr txBox="1">
            <a:spLocks noChangeArrowheads="1"/>
          </p:cNvSpPr>
          <p:nvPr/>
        </p:nvSpPr>
        <p:spPr bwMode="auto">
          <a:xfrm>
            <a:off x="8467191" y="3111570"/>
            <a:ext cx="45720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276k</a:t>
            </a:r>
            <a:endParaRPr lang="en-IN" sz="1100" dirty="0">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3843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animEffect transition="in" filter="fade">
                                      <p:cBhvr>
                                        <p:cTn id="39" dur="500"/>
                                        <p:tgtEl>
                                          <p:spTgt spid="3">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 end="1"/>
                                            </p:txEl>
                                          </p:spTgt>
                                        </p:tgtEl>
                                        <p:attrNameLst>
                                          <p:attrName>style.visibility</p:attrName>
                                        </p:attrNameLst>
                                      </p:cBhvr>
                                      <p:to>
                                        <p:strVal val="visible"/>
                                      </p:to>
                                    </p:set>
                                    <p:animEffect transition="in" filter="fade">
                                      <p:cBhvr>
                                        <p:cTn id="44" dur="500"/>
                                        <p:tgtEl>
                                          <p:spTgt spid="3">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500"/>
                                        <p:tgtEl>
                                          <p:spTgt spid="3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fade">
                                      <p:cBhvr>
                                        <p:cTn id="58" dur="500"/>
                                        <p:tgtEl>
                                          <p:spTgt spid="3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fade">
                                      <p:cBhvr>
                                        <p:cTn id="61" dur="500"/>
                                        <p:tgtEl>
                                          <p:spTgt spid="3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fade">
                                      <p:cBhvr>
                                        <p:cTn id="64" dur="500"/>
                                        <p:tgtEl>
                                          <p:spTgt spid="3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fade">
                                      <p:cBhvr>
                                        <p:cTn id="67" dur="500"/>
                                        <p:tgtEl>
                                          <p:spTgt spid="3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fade">
                                      <p:cBhvr>
                                        <p:cTn id="70" dur="500"/>
                                        <p:tgtEl>
                                          <p:spTgt spid="3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fade">
                                      <p:cBhvr>
                                        <p:cTn id="73" dur="500"/>
                                        <p:tgtEl>
                                          <p:spTgt spid="3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fade">
                                      <p:cBhvr>
                                        <p:cTn id="76" dur="500"/>
                                        <p:tgtEl>
                                          <p:spTgt spid="31"/>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42"/>
                                        </p:tgtEl>
                                        <p:attrNameLst>
                                          <p:attrName>style.visibility</p:attrName>
                                        </p:attrNameLst>
                                      </p:cBhvr>
                                      <p:to>
                                        <p:strVal val="visible"/>
                                      </p:to>
                                    </p:set>
                                    <p:animEffect transition="in" filter="fade">
                                      <p:cBhvr>
                                        <p:cTn id="81" dur="500"/>
                                        <p:tgtEl>
                                          <p:spTgt spid="42"/>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grpId="1" nodeType="clickEffect">
                                  <p:stCondLst>
                                    <p:cond delay="0"/>
                                  </p:stCondLst>
                                  <p:childTnLst>
                                    <p:animEffect transition="out" filter="fade">
                                      <p:cBhvr>
                                        <p:cTn id="85" dur="500"/>
                                        <p:tgtEl>
                                          <p:spTgt spid="39"/>
                                        </p:tgtEl>
                                      </p:cBhvr>
                                    </p:animEffect>
                                    <p:set>
                                      <p:cBhvr>
                                        <p:cTn id="86" dur="1" fill="hold">
                                          <p:stCondLst>
                                            <p:cond delay="499"/>
                                          </p:stCondLst>
                                        </p:cTn>
                                        <p:tgtEl>
                                          <p:spTgt spid="39"/>
                                        </p:tgtEl>
                                        <p:attrNameLst>
                                          <p:attrName>style.visibility</p:attrName>
                                        </p:attrNameLst>
                                      </p:cBhvr>
                                      <p:to>
                                        <p:strVal val="hidden"/>
                                      </p:to>
                                    </p:set>
                                  </p:childTnLst>
                                </p:cTn>
                              </p:par>
                              <p:par>
                                <p:cTn id="87" presetID="10" presetClass="entr" presetSubtype="0" fill="hold" grpId="0" nodeType="with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fade">
                                      <p:cBhvr>
                                        <p:cTn id="89" dur="500"/>
                                        <p:tgtEl>
                                          <p:spTgt spid="43"/>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44"/>
                                        </p:tgtEl>
                                        <p:attrNameLst>
                                          <p:attrName>style.visibility</p:attrName>
                                        </p:attrNameLst>
                                      </p:cBhvr>
                                      <p:to>
                                        <p:strVal val="visible"/>
                                      </p:to>
                                    </p:set>
                                    <p:animEffect transition="in" filter="fade">
                                      <p:cBhvr>
                                        <p:cTn id="94" dur="500"/>
                                        <p:tgtEl>
                                          <p:spTgt spid="44"/>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xit" presetSubtype="0" fill="hold" grpId="1" nodeType="clickEffect">
                                  <p:stCondLst>
                                    <p:cond delay="0"/>
                                  </p:stCondLst>
                                  <p:childTnLst>
                                    <p:animEffect transition="out" filter="fade">
                                      <p:cBhvr>
                                        <p:cTn id="98" dur="500"/>
                                        <p:tgtEl>
                                          <p:spTgt spid="36"/>
                                        </p:tgtEl>
                                      </p:cBhvr>
                                    </p:animEffect>
                                    <p:set>
                                      <p:cBhvr>
                                        <p:cTn id="99" dur="1" fill="hold">
                                          <p:stCondLst>
                                            <p:cond delay="499"/>
                                          </p:stCondLst>
                                        </p:cTn>
                                        <p:tgtEl>
                                          <p:spTgt spid="36"/>
                                        </p:tgtEl>
                                        <p:attrNameLst>
                                          <p:attrName>style.visibility</p:attrName>
                                        </p:attrNameLst>
                                      </p:cBhvr>
                                      <p:to>
                                        <p:strVal val="hidden"/>
                                      </p:to>
                                    </p:set>
                                  </p:childTnLst>
                                </p:cTn>
                              </p:par>
                              <p:par>
                                <p:cTn id="100" presetID="10" presetClass="entr" presetSubtype="0" fill="hold" grpId="0" nodeType="withEffect">
                                  <p:stCondLst>
                                    <p:cond delay="0"/>
                                  </p:stCondLst>
                                  <p:childTnLst>
                                    <p:set>
                                      <p:cBhvr>
                                        <p:cTn id="101" dur="1" fill="hold">
                                          <p:stCondLst>
                                            <p:cond delay="0"/>
                                          </p:stCondLst>
                                        </p:cTn>
                                        <p:tgtEl>
                                          <p:spTgt spid="45"/>
                                        </p:tgtEl>
                                        <p:attrNameLst>
                                          <p:attrName>style.visibility</p:attrName>
                                        </p:attrNameLst>
                                      </p:cBhvr>
                                      <p:to>
                                        <p:strVal val="visible"/>
                                      </p:to>
                                    </p:set>
                                    <p:animEffect transition="in" filter="fade">
                                      <p:cBhvr>
                                        <p:cTn id="102" dur="500"/>
                                        <p:tgtEl>
                                          <p:spTgt spid="45"/>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40"/>
                                        </p:tgtEl>
                                        <p:attrNameLst>
                                          <p:attrName>style.visibility</p:attrName>
                                        </p:attrNameLst>
                                      </p:cBhvr>
                                      <p:to>
                                        <p:strVal val="visible"/>
                                      </p:to>
                                    </p:set>
                                    <p:animEffect transition="in" filter="fade">
                                      <p:cBhvr>
                                        <p:cTn id="107" dur="500"/>
                                        <p:tgtEl>
                                          <p:spTgt spid="4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xit" presetSubtype="0" fill="hold" grpId="1" nodeType="clickEffect">
                                  <p:stCondLst>
                                    <p:cond delay="0"/>
                                  </p:stCondLst>
                                  <p:childTnLst>
                                    <p:animEffect transition="out" filter="fade">
                                      <p:cBhvr>
                                        <p:cTn id="111" dur="500"/>
                                        <p:tgtEl>
                                          <p:spTgt spid="43"/>
                                        </p:tgtEl>
                                      </p:cBhvr>
                                    </p:animEffect>
                                    <p:set>
                                      <p:cBhvr>
                                        <p:cTn id="112" dur="1" fill="hold">
                                          <p:stCondLst>
                                            <p:cond delay="499"/>
                                          </p:stCondLst>
                                        </p:cTn>
                                        <p:tgtEl>
                                          <p:spTgt spid="43"/>
                                        </p:tgtEl>
                                        <p:attrNameLst>
                                          <p:attrName>style.visibility</p:attrName>
                                        </p:attrNameLst>
                                      </p:cBhvr>
                                      <p:to>
                                        <p:strVal val="hidden"/>
                                      </p:to>
                                    </p:set>
                                  </p:childTnLst>
                                </p:cTn>
                              </p:par>
                              <p:par>
                                <p:cTn id="113" presetID="10" presetClass="entr" presetSubtype="0" fill="hold" grpId="0" nodeType="withEffect">
                                  <p:stCondLst>
                                    <p:cond delay="0"/>
                                  </p:stCondLst>
                                  <p:childTnLst>
                                    <p:set>
                                      <p:cBhvr>
                                        <p:cTn id="114" dur="1" fill="hold">
                                          <p:stCondLst>
                                            <p:cond delay="0"/>
                                          </p:stCondLst>
                                        </p:cTn>
                                        <p:tgtEl>
                                          <p:spTgt spid="41"/>
                                        </p:tgtEl>
                                        <p:attrNameLst>
                                          <p:attrName>style.visibility</p:attrName>
                                        </p:attrNameLst>
                                      </p:cBhvr>
                                      <p:to>
                                        <p:strVal val="visible"/>
                                      </p:to>
                                    </p:set>
                                    <p:animEffect transition="in" filter="fade">
                                      <p:cBhvr>
                                        <p:cTn id="115" dur="500"/>
                                        <p:tgtEl>
                                          <p:spTgt spid="41"/>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3">
                                            <p:txEl>
                                              <p:pRg st="7" end="7"/>
                                            </p:txEl>
                                          </p:spTgt>
                                        </p:tgtEl>
                                        <p:attrNameLst>
                                          <p:attrName>style.visibility</p:attrName>
                                        </p:attrNameLst>
                                      </p:cBhvr>
                                      <p:to>
                                        <p:strVal val="visible"/>
                                      </p:to>
                                    </p:set>
                                    <p:animEffect transition="in" filter="fade">
                                      <p:cBhvr>
                                        <p:cTn id="120" dur="500"/>
                                        <p:tgtEl>
                                          <p:spTgt spid="3">
                                            <p:txEl>
                                              <p:pRg st="7" end="7"/>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3">
                                            <p:txEl>
                                              <p:pRg st="8" end="8"/>
                                            </p:txEl>
                                          </p:spTgt>
                                        </p:tgtEl>
                                        <p:attrNameLst>
                                          <p:attrName>style.visibility</p:attrName>
                                        </p:attrNameLst>
                                      </p:cBhvr>
                                      <p:to>
                                        <p:strVal val="visible"/>
                                      </p:to>
                                    </p:set>
                                    <p:animEffect transition="in" filter="fade">
                                      <p:cBhvr>
                                        <p:cTn id="125" dur="500"/>
                                        <p:tgtEl>
                                          <p:spTgt spid="3">
                                            <p:txEl>
                                              <p:pRg st="8" end="8"/>
                                            </p:txEl>
                                          </p:spTgt>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nodeType="clickEffect">
                                  <p:stCondLst>
                                    <p:cond delay="0"/>
                                  </p:stCondLst>
                                  <p:childTnLst>
                                    <p:set>
                                      <p:cBhvr>
                                        <p:cTn id="129" dur="1" fill="hold">
                                          <p:stCondLst>
                                            <p:cond delay="0"/>
                                          </p:stCondLst>
                                        </p:cTn>
                                        <p:tgtEl>
                                          <p:spTgt spid="3">
                                            <p:txEl>
                                              <p:pRg st="9" end="9"/>
                                            </p:txEl>
                                          </p:spTgt>
                                        </p:tgtEl>
                                        <p:attrNameLst>
                                          <p:attrName>style.visibility</p:attrName>
                                        </p:attrNameLst>
                                      </p:cBhvr>
                                      <p:to>
                                        <p:strVal val="visible"/>
                                      </p:to>
                                    </p:set>
                                    <p:animEffect transition="in" filter="fade">
                                      <p:cBhvr>
                                        <p:cTn id="13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p:bldP spid="11" grpId="0"/>
      <p:bldP spid="12" grpId="0"/>
      <p:bldP spid="13" grpId="0"/>
      <p:bldP spid="14" grpId="0"/>
      <p:bldP spid="30" grpId="0" animBg="1"/>
      <p:bldP spid="31" grpId="0" animBg="1"/>
      <p:bldP spid="32" grpId="0" animBg="1"/>
      <p:bldP spid="33" grpId="0" animBg="1"/>
      <p:bldP spid="34" grpId="0" animBg="1"/>
      <p:bldP spid="35" grpId="0"/>
      <p:bldP spid="36" grpId="0"/>
      <p:bldP spid="36" grpId="1"/>
      <p:bldP spid="37" grpId="0"/>
      <p:bldP spid="38" grpId="0"/>
      <p:bldP spid="39" grpId="0"/>
      <p:bldP spid="39" grpId="1"/>
      <p:bldP spid="42" grpId="0" animBg="1"/>
      <p:bldP spid="43" grpId="0"/>
      <p:bldP spid="43" grpId="1"/>
      <p:bldP spid="44" grpId="0" animBg="1"/>
      <p:bldP spid="45" grpId="0"/>
      <p:bldP spid="40" grpId="0" animBg="1"/>
      <p:bldP spid="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982952">
            <a:off x="8351347" y="1671210"/>
            <a:ext cx="3689676" cy="1601684"/>
          </a:xfrm>
          <a:prstGeom prst="rect">
            <a:avLst/>
          </a:prstGeom>
        </p:spPr>
      </p:pic>
      <p:sp>
        <p:nvSpPr>
          <p:cNvPr id="2" name="Title 1"/>
          <p:cNvSpPr>
            <a:spLocks noGrp="1"/>
          </p:cNvSpPr>
          <p:nvPr>
            <p:ph type="title"/>
          </p:nvPr>
        </p:nvSpPr>
        <p:spPr/>
        <p:txBody>
          <a:bodyPr/>
          <a:lstStyle/>
          <a:p>
            <a:r>
              <a:rPr lang="en-US" dirty="0"/>
              <a:t>What is Memory?</a:t>
            </a:r>
          </a:p>
        </p:txBody>
      </p:sp>
      <p:sp>
        <p:nvSpPr>
          <p:cNvPr id="3" name="Content Placeholder 2"/>
          <p:cNvSpPr>
            <a:spLocks noGrp="1"/>
          </p:cNvSpPr>
          <p:nvPr>
            <p:ph idx="1"/>
          </p:nvPr>
        </p:nvSpPr>
        <p:spPr>
          <a:xfrm>
            <a:off x="131181" y="863444"/>
            <a:ext cx="8138160" cy="5590565"/>
          </a:xfrm>
        </p:spPr>
        <p:txBody>
          <a:bodyPr/>
          <a:lstStyle/>
          <a:p>
            <a:r>
              <a:rPr lang="en-US" dirty="0"/>
              <a:t>Computer memory is any </a:t>
            </a:r>
            <a:r>
              <a:rPr lang="en-US" b="1" dirty="0">
                <a:solidFill>
                  <a:schemeClr val="accent6"/>
                </a:solidFill>
              </a:rPr>
              <a:t>physical device capable of storing information temporarily or permanently</a:t>
            </a:r>
            <a:r>
              <a:rPr lang="en-US" dirty="0"/>
              <a:t>. </a:t>
            </a:r>
          </a:p>
          <a:p>
            <a:r>
              <a:rPr lang="en-US" dirty="0"/>
              <a:t>Types of memory</a:t>
            </a:r>
          </a:p>
          <a:p>
            <a:pPr marL="914400" lvl="1" indent="-457200">
              <a:buFont typeface="+mj-lt"/>
              <a:buAutoNum type="arabicPeriod"/>
            </a:pPr>
            <a:r>
              <a:rPr lang="en-US" b="1" dirty="0">
                <a:solidFill>
                  <a:schemeClr val="tx2"/>
                </a:solidFill>
              </a:rPr>
              <a:t>Random Access Memory (RAM)</a:t>
            </a:r>
            <a:r>
              <a:rPr lang="en-US" dirty="0"/>
              <a:t>, is a </a:t>
            </a:r>
            <a:r>
              <a:rPr lang="en-US" b="1" dirty="0">
                <a:solidFill>
                  <a:schemeClr val="accent6"/>
                </a:solidFill>
              </a:rPr>
              <a:t>volatile memory </a:t>
            </a:r>
            <a:r>
              <a:rPr lang="en-US" dirty="0"/>
              <a:t>that </a:t>
            </a:r>
            <a:r>
              <a:rPr lang="en-US" b="1" dirty="0">
                <a:solidFill>
                  <a:schemeClr val="accent6"/>
                </a:solidFill>
              </a:rPr>
              <a:t>loses its contents when the computer </a:t>
            </a:r>
            <a:r>
              <a:rPr lang="en-US" dirty="0"/>
              <a:t>or hardware device </a:t>
            </a:r>
            <a:r>
              <a:rPr lang="en-US" b="1" dirty="0">
                <a:solidFill>
                  <a:schemeClr val="accent6"/>
                </a:solidFill>
              </a:rPr>
              <a:t>loses power</a:t>
            </a:r>
            <a:r>
              <a:rPr lang="en-US" dirty="0"/>
              <a:t>.</a:t>
            </a:r>
          </a:p>
          <a:p>
            <a:pPr marL="914400" lvl="1" indent="-457200">
              <a:buFont typeface="+mj-lt"/>
              <a:buAutoNum type="arabicPeriod"/>
            </a:pPr>
            <a:endParaRPr lang="en-US" dirty="0"/>
          </a:p>
          <a:p>
            <a:pPr marL="914400" lvl="1" indent="-457200">
              <a:buFont typeface="+mj-lt"/>
              <a:buAutoNum type="arabicPeriod"/>
            </a:pPr>
            <a:r>
              <a:rPr lang="en-US" b="1" dirty="0">
                <a:solidFill>
                  <a:schemeClr val="tx2"/>
                </a:solidFill>
              </a:rPr>
              <a:t>Read Only Memory (ROM)</a:t>
            </a:r>
            <a:r>
              <a:rPr lang="en-US" dirty="0"/>
              <a:t>, is a </a:t>
            </a:r>
            <a:r>
              <a:rPr lang="en-US" b="1" dirty="0">
                <a:solidFill>
                  <a:schemeClr val="accent6"/>
                </a:solidFill>
              </a:rPr>
              <a:t>non-volatile memory</a:t>
            </a:r>
            <a:r>
              <a:rPr lang="en-US" dirty="0"/>
              <a:t>, sometimes abbreviated as NVRAM, is a memory that </a:t>
            </a:r>
            <a:r>
              <a:rPr lang="en-US" b="1" dirty="0">
                <a:solidFill>
                  <a:schemeClr val="accent6"/>
                </a:solidFill>
              </a:rPr>
              <a:t>keeps its contents even if the power is lost</a:t>
            </a:r>
            <a:r>
              <a:rPr lang="en-US" dirty="0"/>
              <a:t>.</a:t>
            </a:r>
          </a:p>
          <a:p>
            <a:pPr marL="914400" lvl="1" indent="-457200">
              <a:buFont typeface="+mj-lt"/>
              <a:buAutoNum type="arabicPeriod"/>
            </a:pPr>
            <a:endParaRPr lang="en-US" dirty="0"/>
          </a:p>
          <a:p>
            <a:pPr lvl="1">
              <a:buFont typeface="Wingdings" panose="05000000000000000000" pitchFamily="2" charset="2"/>
              <a:buChar char="§"/>
            </a:pPr>
            <a:r>
              <a:rPr lang="en-US" dirty="0"/>
              <a:t>Computer </a:t>
            </a:r>
            <a:r>
              <a:rPr lang="en-US" b="1" dirty="0">
                <a:solidFill>
                  <a:schemeClr val="accent6"/>
                </a:solidFill>
              </a:rPr>
              <a:t>uses special ROM </a:t>
            </a:r>
            <a:r>
              <a:rPr lang="en-US" dirty="0"/>
              <a:t>called </a:t>
            </a:r>
            <a:r>
              <a:rPr lang="en-US" b="1" dirty="0">
                <a:solidFill>
                  <a:schemeClr val="accent6"/>
                </a:solidFill>
              </a:rPr>
              <a:t>BIOS</a:t>
            </a:r>
            <a:r>
              <a:rPr lang="en-US" dirty="0"/>
              <a:t> (</a:t>
            </a:r>
            <a:r>
              <a:rPr lang="en-US" b="1" dirty="0">
                <a:solidFill>
                  <a:schemeClr val="accent6"/>
                </a:solidFill>
              </a:rPr>
              <a:t>Basic Input Output System</a:t>
            </a:r>
            <a:r>
              <a:rPr lang="en-US" dirty="0"/>
              <a:t>) which </a:t>
            </a:r>
            <a:r>
              <a:rPr lang="en-US" b="1" dirty="0">
                <a:solidFill>
                  <a:schemeClr val="accent6"/>
                </a:solidFill>
              </a:rPr>
              <a:t>permanently stores the software</a:t>
            </a:r>
            <a:r>
              <a:rPr lang="en-US" dirty="0"/>
              <a:t> needed to access computer hardware such as hard disk and then load an operating system into RAM and start to execute it.</a:t>
            </a:r>
          </a:p>
          <a:p>
            <a:pPr marL="457200" lvl="1" indent="0">
              <a:buNone/>
            </a:pPr>
            <a:endParaRPr lang="en-US" dirty="0"/>
          </a:p>
          <a:p>
            <a:pPr marL="914400" lvl="1" indent="-457200">
              <a:buFont typeface="+mj-lt"/>
              <a:buAutoNum type="arabicPeriod"/>
            </a:pPr>
            <a:endParaRPr lang="en-US" dirty="0"/>
          </a:p>
        </p:txBody>
      </p:sp>
      <p:pic>
        <p:nvPicPr>
          <p:cNvPr id="1026" name="Picture 2" descr="What Is ROM (Read Only Memory)? – POFTU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34336" y="2845326"/>
            <a:ext cx="1723698" cy="13875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IO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29575" y="4232903"/>
            <a:ext cx="1733221" cy="1516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501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026"/>
                                        </p:tgtEl>
                                        <p:attrNameLst>
                                          <p:attrName>style.visibility</p:attrName>
                                        </p:attrNameLst>
                                      </p:cBhvr>
                                      <p:to>
                                        <p:strVal val="visible"/>
                                      </p:to>
                                    </p:set>
                                    <p:animEffect transition="in" filter="fade">
                                      <p:cBhvr>
                                        <p:cTn id="28" dur="500"/>
                                        <p:tgtEl>
                                          <p:spTgt spid="102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028"/>
                                        </p:tgtEl>
                                        <p:attrNameLst>
                                          <p:attrName>style.visibility</p:attrName>
                                        </p:attrNameLst>
                                      </p:cBhvr>
                                      <p:to>
                                        <p:strVal val="visible"/>
                                      </p:to>
                                    </p:set>
                                    <p:animEffect transition="in" filter="fade">
                                      <p:cBhvr>
                                        <p:cTn id="36"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Example</a:t>
            </a:r>
            <a:endParaRPr lang="en-US" dirty="0"/>
          </a:p>
        </p:txBody>
      </p:sp>
      <p:sp>
        <p:nvSpPr>
          <p:cNvPr id="3" name="Content Placeholder 2"/>
          <p:cNvSpPr>
            <a:spLocks noGrp="1"/>
          </p:cNvSpPr>
          <p:nvPr>
            <p:ph idx="1"/>
          </p:nvPr>
        </p:nvSpPr>
        <p:spPr/>
        <p:txBody>
          <a:bodyPr/>
          <a:lstStyle/>
          <a:p>
            <a:r>
              <a:rPr lang="en-US" dirty="0"/>
              <a:t>Consider six memory partitions of size 200 KB, 400 KB, 600 KB, 500 KB, 300 KB and 250 KB. These partitions need to be allocated to four processes of sizes 357 KB, 210 KB, 468 KB and 491 KB in that order. Perform the allocation of processes using first fit, next fit, best fit, and worst fit memory allocation scheme.</a:t>
            </a:r>
          </a:p>
          <a:p>
            <a:r>
              <a:rPr lang="en-US" dirty="0"/>
              <a:t>Suppose we have some memory frames of 16KB, 14KB, 4KB, 20KB, 18KB, 7KB, 9KB, 12KB, and 15K. Similarly we, have pages of 12KB, 10KB, and 9KB. How you will allocate the memory if you follow first fit, next fit, best fit, and worst fit memory allocation scheme.</a:t>
            </a:r>
          </a:p>
          <a:p>
            <a:endParaRPr lang="en-US" dirty="0"/>
          </a:p>
          <a:p>
            <a:endParaRPr lang="en-US" dirty="0"/>
          </a:p>
          <a:p>
            <a:endParaRPr lang="en-US" dirty="0"/>
          </a:p>
        </p:txBody>
      </p:sp>
    </p:spTree>
    <p:extLst>
      <p:ext uri="{BB962C8B-B14F-4D97-AF65-F5344CB8AC3E}">
        <p14:creationId xmlns:p14="http://schemas.microsoft.com/office/powerpoint/2010/main" val="42722739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Paging</a:t>
            </a:r>
          </a:p>
        </p:txBody>
      </p:sp>
      <p:sp>
        <p:nvSpPr>
          <p:cNvPr id="5" name="Text Placeholder 4"/>
          <p:cNvSpPr>
            <a:spLocks noGrp="1"/>
          </p:cNvSpPr>
          <p:nvPr>
            <p:ph type="body" idx="1"/>
          </p:nvPr>
        </p:nvSpPr>
        <p:spPr/>
        <p:txBody>
          <a:bodyPr/>
          <a:lstStyle/>
          <a:p>
            <a:r>
              <a:rPr lang="en-US" dirty="0"/>
              <a:t>Section - 6</a:t>
            </a:r>
          </a:p>
          <a:p>
            <a:endParaRPr lang="en-US" dirty="0"/>
          </a:p>
        </p:txBody>
      </p:sp>
    </p:spTree>
    <p:extLst>
      <p:ext uri="{BB962C8B-B14F-4D97-AF65-F5344CB8AC3E}">
        <p14:creationId xmlns:p14="http://schemas.microsoft.com/office/powerpoint/2010/main" val="9796190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Paging</a:t>
            </a:r>
            <a:endParaRPr lang="en-US" dirty="0"/>
          </a:p>
        </p:txBody>
      </p:sp>
      <p:sp>
        <p:nvSpPr>
          <p:cNvPr id="3" name="Content Placeholder 2"/>
          <p:cNvSpPr>
            <a:spLocks noGrp="1"/>
          </p:cNvSpPr>
          <p:nvPr>
            <p:ph idx="1"/>
          </p:nvPr>
        </p:nvSpPr>
        <p:spPr/>
        <p:txBody>
          <a:bodyPr/>
          <a:lstStyle/>
          <a:p>
            <a:r>
              <a:rPr lang="en-US" dirty="0"/>
              <a:t>Paging is a </a:t>
            </a:r>
            <a:r>
              <a:rPr lang="en-US" b="1" dirty="0">
                <a:solidFill>
                  <a:schemeClr val="accent6"/>
                </a:solidFill>
              </a:rPr>
              <a:t>storage mechanism used to retrieve processes from the secondary storage (Hard disk) into the main memory (RAM) in the form of pages</a:t>
            </a:r>
            <a:r>
              <a:rPr lang="en-US" dirty="0"/>
              <a:t>.</a:t>
            </a:r>
          </a:p>
        </p:txBody>
      </p:sp>
      <p:graphicFrame>
        <p:nvGraphicFramePr>
          <p:cNvPr id="4" name="Table 3"/>
          <p:cNvGraphicFramePr>
            <a:graphicFrameLocks noGrp="1"/>
          </p:cNvGraphicFramePr>
          <p:nvPr/>
        </p:nvGraphicFramePr>
        <p:xfrm>
          <a:off x="3057446" y="1663551"/>
          <a:ext cx="968692" cy="4079240"/>
        </p:xfrm>
        <a:graphic>
          <a:graphicData uri="http://schemas.openxmlformats.org/drawingml/2006/table">
            <a:tbl>
              <a:tblPr firstRow="1" bandRow="1">
                <a:tableStyleId>{5940675A-B579-460E-94D1-54222C63F5DA}</a:tableStyleId>
              </a:tblPr>
              <a:tblGrid>
                <a:gridCol w="968692">
                  <a:extLst>
                    <a:ext uri="{9D8B030D-6E8A-4147-A177-3AD203B41FA5}">
                      <a16:colId xmlns:a16="http://schemas.microsoft.com/office/drawing/2014/main" val="20000"/>
                    </a:ext>
                  </a:extLst>
                </a:gridCol>
              </a:tblGrid>
              <a:tr h="370840">
                <a:tc>
                  <a:txBody>
                    <a:bodyPr/>
                    <a:lstStyle/>
                    <a:p>
                      <a:pPr algn="ctr"/>
                      <a:r>
                        <a:rPr lang="en-US" dirty="0"/>
                        <a:t>Page 11</a:t>
                      </a:r>
                    </a:p>
                  </a:txBody>
                  <a:tcPr/>
                </a:tc>
                <a:extLst>
                  <a:ext uri="{0D108BD9-81ED-4DB2-BD59-A6C34878D82A}">
                    <a16:rowId xmlns:a16="http://schemas.microsoft.com/office/drawing/2014/main" val="10000"/>
                  </a:ext>
                </a:extLst>
              </a:tr>
              <a:tr h="370840">
                <a:tc>
                  <a:txBody>
                    <a:bodyPr/>
                    <a:lstStyle/>
                    <a:p>
                      <a:pPr algn="ctr"/>
                      <a:r>
                        <a:rPr lang="en-US" dirty="0"/>
                        <a:t>Page 10</a:t>
                      </a:r>
                    </a:p>
                  </a:txBody>
                  <a:tcPr/>
                </a:tc>
                <a:extLst>
                  <a:ext uri="{0D108BD9-81ED-4DB2-BD59-A6C34878D82A}">
                    <a16:rowId xmlns:a16="http://schemas.microsoft.com/office/drawing/2014/main" val="10001"/>
                  </a:ext>
                </a:extLst>
              </a:tr>
              <a:tr h="370840">
                <a:tc>
                  <a:txBody>
                    <a:bodyPr/>
                    <a:lstStyle/>
                    <a:p>
                      <a:pPr algn="ctr"/>
                      <a:r>
                        <a:rPr lang="en-US" dirty="0"/>
                        <a:t>Page 9</a:t>
                      </a:r>
                    </a:p>
                  </a:txBody>
                  <a:tcPr/>
                </a:tc>
                <a:extLst>
                  <a:ext uri="{0D108BD9-81ED-4DB2-BD59-A6C34878D82A}">
                    <a16:rowId xmlns:a16="http://schemas.microsoft.com/office/drawing/2014/main" val="10002"/>
                  </a:ext>
                </a:extLst>
              </a:tr>
              <a:tr h="370840">
                <a:tc>
                  <a:txBody>
                    <a:bodyPr/>
                    <a:lstStyle/>
                    <a:p>
                      <a:pPr algn="ctr"/>
                      <a:r>
                        <a:rPr lang="en-US" dirty="0"/>
                        <a:t>Page 8</a:t>
                      </a:r>
                    </a:p>
                  </a:txBody>
                  <a:tcPr/>
                </a:tc>
                <a:extLst>
                  <a:ext uri="{0D108BD9-81ED-4DB2-BD59-A6C34878D82A}">
                    <a16:rowId xmlns:a16="http://schemas.microsoft.com/office/drawing/2014/main" val="10003"/>
                  </a:ext>
                </a:extLst>
              </a:tr>
              <a:tr h="370840">
                <a:tc>
                  <a:txBody>
                    <a:bodyPr/>
                    <a:lstStyle/>
                    <a:p>
                      <a:pPr algn="ctr"/>
                      <a:r>
                        <a:rPr lang="en-US" dirty="0"/>
                        <a:t>Page 7</a:t>
                      </a:r>
                    </a:p>
                  </a:txBody>
                  <a:tcPr/>
                </a:tc>
                <a:extLst>
                  <a:ext uri="{0D108BD9-81ED-4DB2-BD59-A6C34878D82A}">
                    <a16:rowId xmlns:a16="http://schemas.microsoft.com/office/drawing/2014/main" val="10004"/>
                  </a:ext>
                </a:extLst>
              </a:tr>
              <a:tr h="370840">
                <a:tc>
                  <a:txBody>
                    <a:bodyPr/>
                    <a:lstStyle/>
                    <a:p>
                      <a:pPr algn="ctr"/>
                      <a:r>
                        <a:rPr lang="en-US" dirty="0"/>
                        <a:t>Page 6</a:t>
                      </a:r>
                    </a:p>
                  </a:txBody>
                  <a:tcPr/>
                </a:tc>
                <a:extLst>
                  <a:ext uri="{0D108BD9-81ED-4DB2-BD59-A6C34878D82A}">
                    <a16:rowId xmlns:a16="http://schemas.microsoft.com/office/drawing/2014/main" val="10005"/>
                  </a:ext>
                </a:extLst>
              </a:tr>
              <a:tr h="370840">
                <a:tc>
                  <a:txBody>
                    <a:bodyPr/>
                    <a:lstStyle/>
                    <a:p>
                      <a:pPr algn="ctr"/>
                      <a:r>
                        <a:rPr lang="en-US" dirty="0"/>
                        <a:t>Page 5</a:t>
                      </a:r>
                    </a:p>
                  </a:txBody>
                  <a:tcPr/>
                </a:tc>
                <a:extLst>
                  <a:ext uri="{0D108BD9-81ED-4DB2-BD59-A6C34878D82A}">
                    <a16:rowId xmlns:a16="http://schemas.microsoft.com/office/drawing/2014/main" val="10006"/>
                  </a:ext>
                </a:extLst>
              </a:tr>
              <a:tr h="370840">
                <a:tc>
                  <a:txBody>
                    <a:bodyPr/>
                    <a:lstStyle/>
                    <a:p>
                      <a:pPr algn="ctr"/>
                      <a:r>
                        <a:rPr lang="en-US" dirty="0"/>
                        <a:t>Page 4</a:t>
                      </a:r>
                    </a:p>
                  </a:txBody>
                  <a:tcPr/>
                </a:tc>
                <a:extLst>
                  <a:ext uri="{0D108BD9-81ED-4DB2-BD59-A6C34878D82A}">
                    <a16:rowId xmlns:a16="http://schemas.microsoft.com/office/drawing/2014/main" val="10007"/>
                  </a:ext>
                </a:extLst>
              </a:tr>
              <a:tr h="370840">
                <a:tc>
                  <a:txBody>
                    <a:bodyPr/>
                    <a:lstStyle/>
                    <a:p>
                      <a:pPr algn="ctr"/>
                      <a:r>
                        <a:rPr lang="en-US" dirty="0"/>
                        <a:t>Page 3</a:t>
                      </a:r>
                    </a:p>
                  </a:txBody>
                  <a:tcPr/>
                </a:tc>
                <a:extLst>
                  <a:ext uri="{0D108BD9-81ED-4DB2-BD59-A6C34878D82A}">
                    <a16:rowId xmlns:a16="http://schemas.microsoft.com/office/drawing/2014/main" val="10008"/>
                  </a:ext>
                </a:extLst>
              </a:tr>
              <a:tr h="370840">
                <a:tc>
                  <a:txBody>
                    <a:bodyPr/>
                    <a:lstStyle/>
                    <a:p>
                      <a:pPr algn="ctr"/>
                      <a:r>
                        <a:rPr lang="en-US" dirty="0"/>
                        <a:t>Page 2</a:t>
                      </a:r>
                    </a:p>
                  </a:txBody>
                  <a:tcPr/>
                </a:tc>
                <a:extLst>
                  <a:ext uri="{0D108BD9-81ED-4DB2-BD59-A6C34878D82A}">
                    <a16:rowId xmlns:a16="http://schemas.microsoft.com/office/drawing/2014/main" val="10009"/>
                  </a:ext>
                </a:extLst>
              </a:tr>
              <a:tr h="370840">
                <a:tc>
                  <a:txBody>
                    <a:bodyPr/>
                    <a:lstStyle/>
                    <a:p>
                      <a:pPr algn="ctr"/>
                      <a:r>
                        <a:rPr lang="en-US" dirty="0"/>
                        <a:t>Page 1</a:t>
                      </a:r>
                    </a:p>
                  </a:txBody>
                  <a:tcPr/>
                </a:tc>
                <a:extLst>
                  <a:ext uri="{0D108BD9-81ED-4DB2-BD59-A6C34878D82A}">
                    <a16:rowId xmlns:a16="http://schemas.microsoft.com/office/drawing/2014/main" val="10010"/>
                  </a:ext>
                </a:extLst>
              </a:tr>
            </a:tbl>
          </a:graphicData>
        </a:graphic>
      </p:graphicFrame>
      <p:graphicFrame>
        <p:nvGraphicFramePr>
          <p:cNvPr id="5" name="Table 4"/>
          <p:cNvGraphicFramePr>
            <a:graphicFrameLocks noGrp="1"/>
          </p:cNvGraphicFramePr>
          <p:nvPr/>
        </p:nvGraphicFramePr>
        <p:xfrm>
          <a:off x="5554330" y="3517593"/>
          <a:ext cx="972000" cy="2225040"/>
        </p:xfrm>
        <a:graphic>
          <a:graphicData uri="http://schemas.openxmlformats.org/drawingml/2006/table">
            <a:tbl>
              <a:tblPr firstRow="1" bandRow="1">
                <a:tableStyleId>{5940675A-B579-460E-94D1-54222C63F5DA}</a:tableStyleId>
              </a:tblPr>
              <a:tblGrid>
                <a:gridCol w="972000">
                  <a:extLst>
                    <a:ext uri="{9D8B030D-6E8A-4147-A177-3AD203B41FA5}">
                      <a16:colId xmlns:a16="http://schemas.microsoft.com/office/drawing/2014/main" val="20000"/>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Frame 6</a:t>
                      </a:r>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Frame 5</a:t>
                      </a:r>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Frame 4</a:t>
                      </a:r>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Frame 3</a:t>
                      </a:r>
                    </a:p>
                  </a:txBody>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Frame 2</a:t>
                      </a:r>
                    </a:p>
                  </a:txBody>
                  <a:tcPr/>
                </a:tc>
                <a:extLst>
                  <a:ext uri="{0D108BD9-81ED-4DB2-BD59-A6C34878D82A}">
                    <a16:rowId xmlns:a16="http://schemas.microsoft.com/office/drawing/2014/main" val="10004"/>
                  </a:ext>
                </a:extLst>
              </a:tr>
              <a:tr h="370840">
                <a:tc>
                  <a:txBody>
                    <a:bodyPr/>
                    <a:lstStyle/>
                    <a:p>
                      <a:pPr algn="ctr"/>
                      <a:r>
                        <a:rPr lang="en-US" dirty="0"/>
                        <a:t>Frame 1</a:t>
                      </a:r>
                    </a:p>
                  </a:txBody>
                  <a:tcP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1762046" y="1663551"/>
          <a:ext cx="1295400" cy="4079240"/>
        </p:xfrm>
        <a:graphic>
          <a:graphicData uri="http://schemas.openxmlformats.org/drawingml/2006/table">
            <a:tbl>
              <a:tblPr firstRow="1" bandRow="1">
                <a:tableStyleId>{5940675A-B579-460E-94D1-54222C63F5DA}</a:tableStyleId>
              </a:tblPr>
              <a:tblGrid>
                <a:gridCol w="1295400">
                  <a:extLst>
                    <a:ext uri="{9D8B030D-6E8A-4147-A177-3AD203B41FA5}">
                      <a16:colId xmlns:a16="http://schemas.microsoft.com/office/drawing/2014/main" val="20000"/>
                    </a:ext>
                  </a:extLst>
                </a:gridCol>
              </a:tblGrid>
              <a:tr h="370840">
                <a:tc>
                  <a:txBody>
                    <a:bodyPr/>
                    <a:lstStyle/>
                    <a:p>
                      <a:pPr algn="r"/>
                      <a:r>
                        <a:rPr lang="en-US" dirty="0"/>
                        <a:t>40K – 44K</a:t>
                      </a:r>
                    </a:p>
                  </a:txBody>
                  <a:tcPr/>
                </a:tc>
                <a:extLst>
                  <a:ext uri="{0D108BD9-81ED-4DB2-BD59-A6C34878D82A}">
                    <a16:rowId xmlns:a16="http://schemas.microsoft.com/office/drawing/2014/main" val="10000"/>
                  </a:ext>
                </a:extLst>
              </a:tr>
              <a:tr h="370840">
                <a:tc>
                  <a:txBody>
                    <a:bodyPr/>
                    <a:lstStyle/>
                    <a:p>
                      <a:pPr algn="r"/>
                      <a:r>
                        <a:rPr lang="en-US" dirty="0"/>
                        <a:t>36K – 40K</a:t>
                      </a:r>
                    </a:p>
                  </a:txBody>
                  <a:tcPr/>
                </a:tc>
                <a:extLst>
                  <a:ext uri="{0D108BD9-81ED-4DB2-BD59-A6C34878D82A}">
                    <a16:rowId xmlns:a16="http://schemas.microsoft.com/office/drawing/2014/main" val="10001"/>
                  </a:ext>
                </a:extLst>
              </a:tr>
              <a:tr h="370840">
                <a:tc>
                  <a:txBody>
                    <a:bodyPr/>
                    <a:lstStyle/>
                    <a:p>
                      <a:pPr algn="r"/>
                      <a:r>
                        <a:rPr lang="en-US" dirty="0"/>
                        <a:t>32K – 36K</a:t>
                      </a:r>
                    </a:p>
                  </a:txBody>
                  <a:tcPr/>
                </a:tc>
                <a:extLst>
                  <a:ext uri="{0D108BD9-81ED-4DB2-BD59-A6C34878D82A}">
                    <a16:rowId xmlns:a16="http://schemas.microsoft.com/office/drawing/2014/main" val="10002"/>
                  </a:ext>
                </a:extLst>
              </a:tr>
              <a:tr h="370840">
                <a:tc>
                  <a:txBody>
                    <a:bodyPr/>
                    <a:lstStyle/>
                    <a:p>
                      <a:pPr algn="r"/>
                      <a:r>
                        <a:rPr lang="en-US" dirty="0"/>
                        <a:t>28K – 32K</a:t>
                      </a:r>
                    </a:p>
                  </a:txBody>
                  <a:tcPr/>
                </a:tc>
                <a:extLst>
                  <a:ext uri="{0D108BD9-81ED-4DB2-BD59-A6C34878D82A}">
                    <a16:rowId xmlns:a16="http://schemas.microsoft.com/office/drawing/2014/main" val="10003"/>
                  </a:ext>
                </a:extLst>
              </a:tr>
              <a:tr h="370840">
                <a:tc>
                  <a:txBody>
                    <a:bodyPr/>
                    <a:lstStyle/>
                    <a:p>
                      <a:pPr algn="r"/>
                      <a:r>
                        <a:rPr lang="en-US" dirty="0"/>
                        <a:t>24K – 28K</a:t>
                      </a:r>
                    </a:p>
                  </a:txBody>
                  <a:tcPr/>
                </a:tc>
                <a:extLst>
                  <a:ext uri="{0D108BD9-81ED-4DB2-BD59-A6C34878D82A}">
                    <a16:rowId xmlns:a16="http://schemas.microsoft.com/office/drawing/2014/main" val="10004"/>
                  </a:ext>
                </a:extLst>
              </a:tr>
              <a:tr h="370840">
                <a:tc>
                  <a:txBody>
                    <a:bodyPr/>
                    <a:lstStyle/>
                    <a:p>
                      <a:pPr algn="r"/>
                      <a:r>
                        <a:rPr lang="en-US" dirty="0"/>
                        <a:t>20K – 24K</a:t>
                      </a:r>
                    </a:p>
                  </a:txBody>
                  <a:tcPr/>
                </a:tc>
                <a:extLst>
                  <a:ext uri="{0D108BD9-81ED-4DB2-BD59-A6C34878D82A}">
                    <a16:rowId xmlns:a16="http://schemas.microsoft.com/office/drawing/2014/main" val="10005"/>
                  </a:ext>
                </a:extLst>
              </a:tr>
              <a:tr h="370840">
                <a:tc>
                  <a:txBody>
                    <a:bodyPr/>
                    <a:lstStyle/>
                    <a:p>
                      <a:pPr algn="r"/>
                      <a:r>
                        <a:rPr lang="en-US" dirty="0"/>
                        <a:t>16K – 20K</a:t>
                      </a:r>
                    </a:p>
                  </a:txBody>
                  <a:tcPr/>
                </a:tc>
                <a:extLst>
                  <a:ext uri="{0D108BD9-81ED-4DB2-BD59-A6C34878D82A}">
                    <a16:rowId xmlns:a16="http://schemas.microsoft.com/office/drawing/2014/main" val="10006"/>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t>12K – 16K</a:t>
                      </a:r>
                    </a:p>
                  </a:txBody>
                  <a:tcPr/>
                </a:tc>
                <a:extLst>
                  <a:ext uri="{0D108BD9-81ED-4DB2-BD59-A6C34878D82A}">
                    <a16:rowId xmlns:a16="http://schemas.microsoft.com/office/drawing/2014/main" val="10007"/>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t>8K – 12K</a:t>
                      </a:r>
                    </a:p>
                  </a:txBody>
                  <a:tcPr/>
                </a:tc>
                <a:extLst>
                  <a:ext uri="{0D108BD9-81ED-4DB2-BD59-A6C34878D82A}">
                    <a16:rowId xmlns:a16="http://schemas.microsoft.com/office/drawing/2014/main" val="10008"/>
                  </a:ext>
                </a:extLst>
              </a:tr>
              <a:tr h="370840">
                <a:tc>
                  <a:txBody>
                    <a:bodyPr/>
                    <a:lstStyle/>
                    <a:p>
                      <a:pPr algn="r"/>
                      <a:r>
                        <a:rPr lang="en-US" dirty="0"/>
                        <a:t>4K – 8K</a:t>
                      </a:r>
                    </a:p>
                  </a:txBody>
                  <a:tcPr/>
                </a:tc>
                <a:extLst>
                  <a:ext uri="{0D108BD9-81ED-4DB2-BD59-A6C34878D82A}">
                    <a16:rowId xmlns:a16="http://schemas.microsoft.com/office/drawing/2014/main" val="10009"/>
                  </a:ext>
                </a:extLst>
              </a:tr>
              <a:tr h="370840">
                <a:tc>
                  <a:txBody>
                    <a:bodyPr/>
                    <a:lstStyle/>
                    <a:p>
                      <a:pPr algn="r"/>
                      <a:r>
                        <a:rPr lang="en-US" dirty="0"/>
                        <a:t>0K – 4K</a:t>
                      </a:r>
                    </a:p>
                  </a:txBody>
                  <a:tcPr/>
                </a:tc>
                <a:extLst>
                  <a:ext uri="{0D108BD9-81ED-4DB2-BD59-A6C34878D82A}">
                    <a16:rowId xmlns:a16="http://schemas.microsoft.com/office/drawing/2014/main" val="10010"/>
                  </a:ext>
                </a:extLst>
              </a:tr>
            </a:tbl>
          </a:graphicData>
        </a:graphic>
      </p:graphicFrame>
      <p:graphicFrame>
        <p:nvGraphicFramePr>
          <p:cNvPr id="7" name="Table 6"/>
          <p:cNvGraphicFramePr>
            <a:graphicFrameLocks noGrp="1"/>
          </p:cNvGraphicFramePr>
          <p:nvPr/>
        </p:nvGraphicFramePr>
        <p:xfrm>
          <a:off x="6526928" y="3518547"/>
          <a:ext cx="1216818" cy="2225040"/>
        </p:xfrm>
        <a:graphic>
          <a:graphicData uri="http://schemas.openxmlformats.org/drawingml/2006/table">
            <a:tbl>
              <a:tblPr firstRow="1" bandRow="1">
                <a:tableStyleId>{5940675A-B579-460E-94D1-54222C63F5DA}</a:tableStyleId>
              </a:tblPr>
              <a:tblGrid>
                <a:gridCol w="1216818">
                  <a:extLst>
                    <a:ext uri="{9D8B030D-6E8A-4147-A177-3AD203B41FA5}">
                      <a16:colId xmlns:a16="http://schemas.microsoft.com/office/drawing/2014/main" val="20000"/>
                    </a:ext>
                  </a:extLst>
                </a:gridCol>
              </a:tblGrid>
              <a:tr h="370840">
                <a:tc>
                  <a:txBody>
                    <a:bodyPr/>
                    <a:lstStyle/>
                    <a:p>
                      <a:r>
                        <a:rPr lang="en-US" dirty="0"/>
                        <a:t>20K – 24K</a:t>
                      </a:r>
                    </a:p>
                  </a:txBody>
                  <a:tcPr/>
                </a:tc>
                <a:extLst>
                  <a:ext uri="{0D108BD9-81ED-4DB2-BD59-A6C34878D82A}">
                    <a16:rowId xmlns:a16="http://schemas.microsoft.com/office/drawing/2014/main" val="10000"/>
                  </a:ext>
                </a:extLst>
              </a:tr>
              <a:tr h="370840">
                <a:tc>
                  <a:txBody>
                    <a:bodyPr/>
                    <a:lstStyle/>
                    <a:p>
                      <a:r>
                        <a:rPr lang="en-US" dirty="0"/>
                        <a:t>16K – 20K</a:t>
                      </a:r>
                    </a:p>
                  </a:txBody>
                  <a:tcPr/>
                </a:tc>
                <a:extLst>
                  <a:ext uri="{0D108BD9-81ED-4DB2-BD59-A6C34878D82A}">
                    <a16:rowId xmlns:a16="http://schemas.microsoft.com/office/drawing/2014/main" val="10001"/>
                  </a:ext>
                </a:extLst>
              </a:tr>
              <a:tr h="370840">
                <a:tc>
                  <a:txBody>
                    <a:bodyPr/>
                    <a:lstStyle/>
                    <a:p>
                      <a:r>
                        <a:rPr lang="en-US" dirty="0"/>
                        <a:t>12K – 16K</a:t>
                      </a:r>
                    </a:p>
                  </a:txBody>
                  <a:tcPr/>
                </a:tc>
                <a:extLst>
                  <a:ext uri="{0D108BD9-81ED-4DB2-BD59-A6C34878D82A}">
                    <a16:rowId xmlns:a16="http://schemas.microsoft.com/office/drawing/2014/main" val="10002"/>
                  </a:ext>
                </a:extLst>
              </a:tr>
              <a:tr h="370840">
                <a:tc>
                  <a:txBody>
                    <a:bodyPr/>
                    <a:lstStyle/>
                    <a:p>
                      <a:r>
                        <a:rPr lang="en-US" dirty="0"/>
                        <a:t>8K – 12K</a:t>
                      </a:r>
                    </a:p>
                  </a:txBody>
                  <a:tcPr/>
                </a:tc>
                <a:extLst>
                  <a:ext uri="{0D108BD9-81ED-4DB2-BD59-A6C34878D82A}">
                    <a16:rowId xmlns:a16="http://schemas.microsoft.com/office/drawing/2014/main" val="10003"/>
                  </a:ext>
                </a:extLst>
              </a:tr>
              <a:tr h="370840">
                <a:tc>
                  <a:txBody>
                    <a:bodyPr/>
                    <a:lstStyle/>
                    <a:p>
                      <a:r>
                        <a:rPr lang="en-US" dirty="0"/>
                        <a:t>4K – 8K</a:t>
                      </a:r>
                    </a:p>
                  </a:txBody>
                  <a:tcPr/>
                </a:tc>
                <a:extLst>
                  <a:ext uri="{0D108BD9-81ED-4DB2-BD59-A6C34878D82A}">
                    <a16:rowId xmlns:a16="http://schemas.microsoft.com/office/drawing/2014/main" val="10004"/>
                  </a:ext>
                </a:extLst>
              </a:tr>
              <a:tr h="370840">
                <a:tc>
                  <a:txBody>
                    <a:bodyPr/>
                    <a:lstStyle/>
                    <a:p>
                      <a:r>
                        <a:rPr lang="en-US" dirty="0"/>
                        <a:t>0K – 4K</a:t>
                      </a:r>
                    </a:p>
                  </a:txBody>
                  <a:tcPr/>
                </a:tc>
                <a:extLst>
                  <a:ext uri="{0D108BD9-81ED-4DB2-BD59-A6C34878D82A}">
                    <a16:rowId xmlns:a16="http://schemas.microsoft.com/office/drawing/2014/main" val="10005"/>
                  </a:ext>
                </a:extLst>
              </a:tr>
            </a:tbl>
          </a:graphicData>
        </a:graphic>
      </p:graphicFrame>
      <p:sp>
        <p:nvSpPr>
          <p:cNvPr id="8" name="Left Brace 7"/>
          <p:cNvSpPr/>
          <p:nvPr/>
        </p:nvSpPr>
        <p:spPr>
          <a:xfrm>
            <a:off x="1304846" y="1667123"/>
            <a:ext cx="457200" cy="4075668"/>
          </a:xfrm>
          <a:prstGeom prst="leftBrace">
            <a:avLst/>
          </a:prstGeom>
          <a:ln w="38100">
            <a:solidFill>
              <a:schemeClr val="accent6"/>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9" name="Right Brace 8"/>
          <p:cNvSpPr/>
          <p:nvPr/>
        </p:nvSpPr>
        <p:spPr>
          <a:xfrm>
            <a:off x="7743746" y="3519498"/>
            <a:ext cx="457200" cy="2221992"/>
          </a:xfrm>
          <a:prstGeom prst="rightBrace">
            <a:avLst/>
          </a:prstGeom>
          <a:ln w="38100">
            <a:solidFill>
              <a:schemeClr val="accent6"/>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 name="Rounded Rectangular Callout 9"/>
          <p:cNvSpPr/>
          <p:nvPr/>
        </p:nvSpPr>
        <p:spPr>
          <a:xfrm>
            <a:off x="8064344" y="3212039"/>
            <a:ext cx="1219200" cy="1066800"/>
          </a:xfrm>
          <a:prstGeom prst="wedgeRoundRectCallout">
            <a:avLst>
              <a:gd name="adj1" fmla="val -42784"/>
              <a:gd name="adj2" fmla="val 81315"/>
              <a:gd name="adj3" fmla="val 16667"/>
            </a:avLst>
          </a:prstGeom>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Physical Memory Address</a:t>
            </a:r>
          </a:p>
        </p:txBody>
      </p:sp>
      <p:sp>
        <p:nvSpPr>
          <p:cNvPr id="11" name="Rounded Rectangular Callout 10"/>
          <p:cNvSpPr/>
          <p:nvPr/>
        </p:nvSpPr>
        <p:spPr>
          <a:xfrm>
            <a:off x="131180" y="2285216"/>
            <a:ext cx="1219200" cy="1065600"/>
          </a:xfrm>
          <a:prstGeom prst="wedgeRoundRectCallout">
            <a:avLst>
              <a:gd name="adj1" fmla="val 57826"/>
              <a:gd name="adj2" fmla="val 81315"/>
              <a:gd name="adj3" fmla="val 16667"/>
            </a:avLst>
          </a:prstGeom>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Virtual Address Space</a:t>
            </a:r>
          </a:p>
        </p:txBody>
      </p:sp>
      <p:sp>
        <p:nvSpPr>
          <p:cNvPr id="12" name="Right Brace 11"/>
          <p:cNvSpPr/>
          <p:nvPr/>
        </p:nvSpPr>
        <p:spPr>
          <a:xfrm>
            <a:off x="4024000" y="2031293"/>
            <a:ext cx="152400" cy="381000"/>
          </a:xfrm>
          <a:prstGeom prst="rightBrace">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flipH="1">
            <a:off x="5416294" y="3519497"/>
            <a:ext cx="152400" cy="369849"/>
          </a:xfrm>
          <a:prstGeom prst="rightBrace">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4185927" y="2033437"/>
            <a:ext cx="1362306" cy="369332"/>
          </a:xfrm>
          <a:prstGeom prst="rect">
            <a:avLst/>
          </a:prstGeom>
          <a:noFill/>
        </p:spPr>
        <p:txBody>
          <a:bodyPr wrap="square" rtlCol="0">
            <a:spAutoFit/>
          </a:bodyPr>
          <a:lstStyle/>
          <a:p>
            <a:r>
              <a:rPr lang="en-US" dirty="0"/>
              <a:t>Virtual page</a:t>
            </a:r>
          </a:p>
        </p:txBody>
      </p:sp>
      <p:sp>
        <p:nvSpPr>
          <p:cNvPr id="15" name="TextBox 14"/>
          <p:cNvSpPr txBox="1"/>
          <p:nvPr/>
        </p:nvSpPr>
        <p:spPr>
          <a:xfrm>
            <a:off x="4139659" y="3510490"/>
            <a:ext cx="1258224" cy="369332"/>
          </a:xfrm>
          <a:prstGeom prst="rect">
            <a:avLst/>
          </a:prstGeom>
          <a:noFill/>
        </p:spPr>
        <p:txBody>
          <a:bodyPr wrap="square" rtlCol="0">
            <a:spAutoFit/>
          </a:bodyPr>
          <a:lstStyle/>
          <a:p>
            <a:pPr algn="r"/>
            <a:r>
              <a:rPr lang="en-US" dirty="0"/>
              <a:t>Page frame</a:t>
            </a:r>
          </a:p>
        </p:txBody>
      </p:sp>
      <p:sp>
        <p:nvSpPr>
          <p:cNvPr id="16" name="TextBox 15"/>
          <p:cNvSpPr txBox="1"/>
          <p:nvPr/>
        </p:nvSpPr>
        <p:spPr>
          <a:xfrm>
            <a:off x="5568694" y="1667123"/>
            <a:ext cx="6304219" cy="1477328"/>
          </a:xfrm>
          <a:prstGeom prst="rect">
            <a:avLst/>
          </a:prstGeom>
          <a:solidFill>
            <a:schemeClr val="accent6">
              <a:lumMod val="20000"/>
              <a:lumOff val="80000"/>
            </a:schemeClr>
          </a:solidFill>
          <a:ln>
            <a:solidFill>
              <a:schemeClr val="accent6">
                <a:lumMod val="60000"/>
                <a:lumOff val="40000"/>
              </a:schemeClr>
            </a:solidFill>
          </a:ln>
        </p:spPr>
        <p:txBody>
          <a:bodyPr wrap="square" rtlCol="0">
            <a:spAutoFit/>
          </a:bodyPr>
          <a:lstStyle/>
          <a:p>
            <a:pPr marL="285750" indent="-285750">
              <a:buFont typeface="Arial" panose="020B0604020202020204" pitchFamily="34" charset="0"/>
              <a:buChar char="•"/>
            </a:pPr>
            <a:r>
              <a:rPr lang="en-US" dirty="0"/>
              <a:t>The main idea behind the paging is </a:t>
            </a:r>
            <a:r>
              <a:rPr lang="en-US" b="1" dirty="0">
                <a:solidFill>
                  <a:schemeClr val="accent6"/>
                </a:solidFill>
              </a:rPr>
              <a:t>to divide each process in the form of pages</a:t>
            </a:r>
            <a:r>
              <a:rPr lang="en-US" dirty="0"/>
              <a:t>. The </a:t>
            </a:r>
            <a:r>
              <a:rPr lang="en-US" b="1" dirty="0">
                <a:solidFill>
                  <a:schemeClr val="accent6"/>
                </a:solidFill>
              </a:rPr>
              <a:t>main memory will also be divided in the form of frames</a:t>
            </a:r>
            <a:r>
              <a:rPr lang="en-US" dirty="0"/>
              <a:t>.</a:t>
            </a:r>
          </a:p>
          <a:p>
            <a:pPr marL="285750" indent="-285750">
              <a:buFont typeface="Arial" panose="020B0604020202020204" pitchFamily="34" charset="0"/>
              <a:buChar char="•"/>
            </a:pPr>
            <a:r>
              <a:rPr lang="en-US" b="1" dirty="0">
                <a:solidFill>
                  <a:schemeClr val="accent6"/>
                </a:solidFill>
              </a:rPr>
              <a:t>One page of the process is to be stored in one of the frames </a:t>
            </a:r>
            <a:r>
              <a:rPr lang="en-US" dirty="0"/>
              <a:t>of the memory.</a:t>
            </a:r>
          </a:p>
        </p:txBody>
      </p:sp>
    </p:spTree>
    <p:extLst>
      <p:ext uri="{BB962C8B-B14F-4D97-AF65-F5344CB8AC3E}">
        <p14:creationId xmlns:p14="http://schemas.microsoft.com/office/powerpoint/2010/main" val="219615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fade">
                                      <p:cBhvr>
                                        <p:cTn id="12" dur="500"/>
                                        <p:tgtEl>
                                          <p:spTgt spid="16">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6">
                                            <p:txEl>
                                              <p:pRg st="1" end="1"/>
                                            </p:txEl>
                                          </p:spTgt>
                                        </p:tgtEl>
                                        <p:attrNameLst>
                                          <p:attrName>style.visibility</p:attrName>
                                        </p:attrNameLst>
                                      </p:cBhvr>
                                      <p:to>
                                        <p:strVal val="visible"/>
                                      </p:to>
                                    </p:set>
                                    <p:animEffect transition="in" filter="fade">
                                      <p:cBhvr>
                                        <p:cTn id="44"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p:bldP spid="15" grpId="0"/>
      <p:bldP spid="1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Paging</a:t>
            </a:r>
            <a:endParaRPr lang="en-US" dirty="0"/>
          </a:p>
        </p:txBody>
      </p:sp>
      <p:graphicFrame>
        <p:nvGraphicFramePr>
          <p:cNvPr id="4" name="Table 3"/>
          <p:cNvGraphicFramePr>
            <a:graphicFrameLocks noGrp="1"/>
          </p:cNvGraphicFramePr>
          <p:nvPr/>
        </p:nvGraphicFramePr>
        <p:xfrm>
          <a:off x="4686300" y="1432560"/>
          <a:ext cx="1440000" cy="4450080"/>
        </p:xfrm>
        <a:graphic>
          <a:graphicData uri="http://schemas.openxmlformats.org/drawingml/2006/table">
            <a:tbl>
              <a:tblPr firstRow="1" bandRow="1">
                <a:tableStyleId>{5940675A-B579-460E-94D1-54222C63F5DA}</a:tableStyleId>
              </a:tblPr>
              <a:tblGrid>
                <a:gridCol w="1440000">
                  <a:extLst>
                    <a:ext uri="{9D8B030D-6E8A-4147-A177-3AD203B41FA5}">
                      <a16:colId xmlns:a16="http://schemas.microsoft.com/office/drawing/2014/main" val="20000"/>
                    </a:ext>
                  </a:extLst>
                </a:gridCol>
              </a:tblGrid>
              <a:tr h="370840">
                <a:tc>
                  <a:txBody>
                    <a:bodyPr/>
                    <a:lstStyle/>
                    <a:p>
                      <a:pPr algn="ctr"/>
                      <a:r>
                        <a:rPr lang="en-US" dirty="0"/>
                        <a:t>Frame 12</a:t>
                      </a:r>
                    </a:p>
                  </a:txBody>
                  <a:tcPr/>
                </a:tc>
                <a:extLst>
                  <a:ext uri="{0D108BD9-81ED-4DB2-BD59-A6C34878D82A}">
                    <a16:rowId xmlns:a16="http://schemas.microsoft.com/office/drawing/2014/main" val="10000"/>
                  </a:ext>
                </a:extLst>
              </a:tr>
              <a:tr h="370840">
                <a:tc>
                  <a:txBody>
                    <a:bodyPr/>
                    <a:lstStyle/>
                    <a:p>
                      <a:pPr algn="ctr"/>
                      <a:r>
                        <a:rPr lang="en-US" dirty="0"/>
                        <a:t>Frame 11</a:t>
                      </a:r>
                    </a:p>
                  </a:txBody>
                  <a:tcPr/>
                </a:tc>
                <a:extLst>
                  <a:ext uri="{0D108BD9-81ED-4DB2-BD59-A6C34878D82A}">
                    <a16:rowId xmlns:a16="http://schemas.microsoft.com/office/drawing/2014/main" val="10001"/>
                  </a:ext>
                </a:extLst>
              </a:tr>
              <a:tr h="370840">
                <a:tc>
                  <a:txBody>
                    <a:bodyPr/>
                    <a:lstStyle/>
                    <a:p>
                      <a:pPr algn="ctr"/>
                      <a:r>
                        <a:rPr lang="en-US" dirty="0"/>
                        <a:t>Frame 10</a:t>
                      </a:r>
                    </a:p>
                  </a:txBody>
                  <a:tcPr/>
                </a:tc>
                <a:extLst>
                  <a:ext uri="{0D108BD9-81ED-4DB2-BD59-A6C34878D82A}">
                    <a16:rowId xmlns:a16="http://schemas.microsoft.com/office/drawing/2014/main" val="10002"/>
                  </a:ext>
                </a:extLst>
              </a:tr>
              <a:tr h="370840">
                <a:tc>
                  <a:txBody>
                    <a:bodyPr/>
                    <a:lstStyle/>
                    <a:p>
                      <a:pPr algn="ctr"/>
                      <a:r>
                        <a:rPr lang="en-US" dirty="0"/>
                        <a:t>Frame 9</a:t>
                      </a:r>
                    </a:p>
                  </a:txBody>
                  <a:tcPr/>
                </a:tc>
                <a:extLst>
                  <a:ext uri="{0D108BD9-81ED-4DB2-BD59-A6C34878D82A}">
                    <a16:rowId xmlns:a16="http://schemas.microsoft.com/office/drawing/2014/main" val="10003"/>
                  </a:ext>
                </a:extLst>
              </a:tr>
              <a:tr h="370840">
                <a:tc>
                  <a:txBody>
                    <a:bodyPr/>
                    <a:lstStyle/>
                    <a:p>
                      <a:pPr algn="ctr"/>
                      <a:r>
                        <a:rPr lang="en-US" dirty="0"/>
                        <a:t>Frame 8</a:t>
                      </a:r>
                    </a:p>
                  </a:txBody>
                  <a:tcPr/>
                </a:tc>
                <a:extLst>
                  <a:ext uri="{0D108BD9-81ED-4DB2-BD59-A6C34878D82A}">
                    <a16:rowId xmlns:a16="http://schemas.microsoft.com/office/drawing/2014/main" val="10004"/>
                  </a:ext>
                </a:extLst>
              </a:tr>
              <a:tr h="370840">
                <a:tc>
                  <a:txBody>
                    <a:bodyPr/>
                    <a:lstStyle/>
                    <a:p>
                      <a:pPr algn="ctr"/>
                      <a:r>
                        <a:rPr lang="en-US" dirty="0"/>
                        <a:t>Frame 7</a:t>
                      </a:r>
                    </a:p>
                  </a:txBody>
                  <a:tcPr/>
                </a:tc>
                <a:extLst>
                  <a:ext uri="{0D108BD9-81ED-4DB2-BD59-A6C34878D82A}">
                    <a16:rowId xmlns:a16="http://schemas.microsoft.com/office/drawing/2014/main" val="10005"/>
                  </a:ext>
                </a:extLst>
              </a:tr>
              <a:tr h="370840">
                <a:tc>
                  <a:txBody>
                    <a:bodyPr/>
                    <a:lstStyle/>
                    <a:p>
                      <a:pPr algn="ctr"/>
                      <a:r>
                        <a:rPr lang="en-US" dirty="0"/>
                        <a:t>Frame 6</a:t>
                      </a:r>
                    </a:p>
                  </a:txBody>
                  <a:tcPr/>
                </a:tc>
                <a:extLst>
                  <a:ext uri="{0D108BD9-81ED-4DB2-BD59-A6C34878D82A}">
                    <a16:rowId xmlns:a16="http://schemas.microsoft.com/office/drawing/2014/main" val="10006"/>
                  </a:ext>
                </a:extLst>
              </a:tr>
              <a:tr h="370840">
                <a:tc>
                  <a:txBody>
                    <a:bodyPr/>
                    <a:lstStyle/>
                    <a:p>
                      <a:pPr algn="ctr"/>
                      <a:r>
                        <a:rPr lang="en-US" dirty="0"/>
                        <a:t>Frame 5</a:t>
                      </a:r>
                    </a:p>
                  </a:txBody>
                  <a:tcPr/>
                </a:tc>
                <a:extLst>
                  <a:ext uri="{0D108BD9-81ED-4DB2-BD59-A6C34878D82A}">
                    <a16:rowId xmlns:a16="http://schemas.microsoft.com/office/drawing/2014/main" val="10007"/>
                  </a:ext>
                </a:extLst>
              </a:tr>
              <a:tr h="370840">
                <a:tc>
                  <a:txBody>
                    <a:bodyPr/>
                    <a:lstStyle/>
                    <a:p>
                      <a:pPr algn="ctr"/>
                      <a:r>
                        <a:rPr lang="en-US" dirty="0"/>
                        <a:t>Frame 4</a:t>
                      </a:r>
                    </a:p>
                  </a:txBody>
                  <a:tcPr/>
                </a:tc>
                <a:extLst>
                  <a:ext uri="{0D108BD9-81ED-4DB2-BD59-A6C34878D82A}">
                    <a16:rowId xmlns:a16="http://schemas.microsoft.com/office/drawing/2014/main" val="10008"/>
                  </a:ext>
                </a:extLst>
              </a:tr>
              <a:tr h="370840">
                <a:tc>
                  <a:txBody>
                    <a:bodyPr/>
                    <a:lstStyle/>
                    <a:p>
                      <a:pPr algn="ctr"/>
                      <a:r>
                        <a:rPr lang="en-US" dirty="0"/>
                        <a:t>Frame 3</a:t>
                      </a:r>
                    </a:p>
                  </a:txBody>
                  <a:tcPr/>
                </a:tc>
                <a:extLst>
                  <a:ext uri="{0D108BD9-81ED-4DB2-BD59-A6C34878D82A}">
                    <a16:rowId xmlns:a16="http://schemas.microsoft.com/office/drawing/2014/main" val="10009"/>
                  </a:ext>
                </a:extLst>
              </a:tr>
              <a:tr h="370840">
                <a:tc>
                  <a:txBody>
                    <a:bodyPr/>
                    <a:lstStyle/>
                    <a:p>
                      <a:pPr algn="ctr"/>
                      <a:r>
                        <a:rPr lang="en-US" dirty="0"/>
                        <a:t>Frame 2</a:t>
                      </a:r>
                    </a:p>
                  </a:txBody>
                  <a:tcPr/>
                </a:tc>
                <a:extLst>
                  <a:ext uri="{0D108BD9-81ED-4DB2-BD59-A6C34878D82A}">
                    <a16:rowId xmlns:a16="http://schemas.microsoft.com/office/drawing/2014/main" val="10010"/>
                  </a:ext>
                </a:extLst>
              </a:tr>
              <a:tr h="370840">
                <a:tc>
                  <a:txBody>
                    <a:bodyPr/>
                    <a:lstStyle/>
                    <a:p>
                      <a:pPr algn="ctr"/>
                      <a:r>
                        <a:rPr lang="en-US" dirty="0"/>
                        <a:t>Frame 1</a:t>
                      </a:r>
                    </a:p>
                  </a:txBody>
                  <a:tcPr/>
                </a:tc>
                <a:extLst>
                  <a:ext uri="{0D108BD9-81ED-4DB2-BD59-A6C34878D82A}">
                    <a16:rowId xmlns:a16="http://schemas.microsoft.com/office/drawing/2014/main" val="10011"/>
                  </a:ext>
                </a:extLst>
              </a:tr>
            </a:tbl>
          </a:graphicData>
        </a:graphic>
      </p:graphicFrame>
      <p:graphicFrame>
        <p:nvGraphicFramePr>
          <p:cNvPr id="5" name="Table 4"/>
          <p:cNvGraphicFramePr>
            <a:graphicFrameLocks noGrp="1"/>
          </p:cNvGraphicFramePr>
          <p:nvPr/>
        </p:nvGraphicFramePr>
        <p:xfrm>
          <a:off x="7646326" y="1834717"/>
          <a:ext cx="1080000" cy="111252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20000"/>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Page 3</a:t>
                      </a:r>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Page 2</a:t>
                      </a:r>
                    </a:p>
                  </a:txBody>
                  <a:tcPr/>
                </a:tc>
                <a:extLst>
                  <a:ext uri="{0D108BD9-81ED-4DB2-BD59-A6C34878D82A}">
                    <a16:rowId xmlns:a16="http://schemas.microsoft.com/office/drawing/2014/main" val="10001"/>
                  </a:ext>
                </a:extLst>
              </a:tr>
              <a:tr h="370840">
                <a:tc>
                  <a:txBody>
                    <a:bodyPr/>
                    <a:lstStyle/>
                    <a:p>
                      <a:pPr algn="ctr"/>
                      <a:r>
                        <a:rPr lang="en-US" dirty="0"/>
                        <a:t>Page 1</a:t>
                      </a:r>
                    </a:p>
                  </a:txBody>
                  <a:tcPr/>
                </a:tc>
                <a:extLst>
                  <a:ext uri="{0D108BD9-81ED-4DB2-BD59-A6C34878D82A}">
                    <a16:rowId xmlns:a16="http://schemas.microsoft.com/office/drawing/2014/main" val="10002"/>
                  </a:ext>
                </a:extLst>
              </a:tr>
            </a:tbl>
          </a:graphicData>
        </a:graphic>
      </p:graphicFrame>
      <p:sp>
        <p:nvSpPr>
          <p:cNvPr id="6" name="TextBox 5"/>
          <p:cNvSpPr txBox="1"/>
          <p:nvPr/>
        </p:nvSpPr>
        <p:spPr>
          <a:xfrm>
            <a:off x="7637686" y="1458862"/>
            <a:ext cx="1097280" cy="369332"/>
          </a:xfrm>
          <a:prstGeom prst="rect">
            <a:avLst/>
          </a:prstGeom>
          <a:solidFill>
            <a:schemeClr val="bg1">
              <a:lumMod val="65000"/>
            </a:schemeClr>
          </a:solidFill>
        </p:spPr>
        <p:txBody>
          <a:bodyPr wrap="square" rtlCol="0">
            <a:spAutoFit/>
          </a:bodyPr>
          <a:lstStyle/>
          <a:p>
            <a:pPr algn="ctr"/>
            <a:r>
              <a:rPr lang="en-US" dirty="0"/>
              <a:t>Process 3</a:t>
            </a:r>
          </a:p>
        </p:txBody>
      </p:sp>
      <p:graphicFrame>
        <p:nvGraphicFramePr>
          <p:cNvPr id="7" name="Table 6"/>
          <p:cNvGraphicFramePr>
            <a:graphicFrameLocks noGrp="1"/>
          </p:cNvGraphicFramePr>
          <p:nvPr/>
        </p:nvGraphicFramePr>
        <p:xfrm>
          <a:off x="7646326" y="4737334"/>
          <a:ext cx="1080000" cy="111252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20000"/>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Page 3</a:t>
                      </a:r>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Page 2</a:t>
                      </a:r>
                    </a:p>
                  </a:txBody>
                  <a:tcPr/>
                </a:tc>
                <a:extLst>
                  <a:ext uri="{0D108BD9-81ED-4DB2-BD59-A6C34878D82A}">
                    <a16:rowId xmlns:a16="http://schemas.microsoft.com/office/drawing/2014/main" val="10001"/>
                  </a:ext>
                </a:extLst>
              </a:tr>
              <a:tr h="370840">
                <a:tc>
                  <a:txBody>
                    <a:bodyPr/>
                    <a:lstStyle/>
                    <a:p>
                      <a:pPr algn="ctr"/>
                      <a:r>
                        <a:rPr lang="en-US" dirty="0"/>
                        <a:t>Page 1</a:t>
                      </a:r>
                    </a:p>
                  </a:txBody>
                  <a:tcPr/>
                </a:tc>
                <a:extLst>
                  <a:ext uri="{0D108BD9-81ED-4DB2-BD59-A6C34878D82A}">
                    <a16:rowId xmlns:a16="http://schemas.microsoft.com/office/drawing/2014/main" val="10002"/>
                  </a:ext>
                </a:extLst>
              </a:tr>
            </a:tbl>
          </a:graphicData>
        </a:graphic>
      </p:graphicFrame>
      <p:sp>
        <p:nvSpPr>
          <p:cNvPr id="8" name="TextBox 7"/>
          <p:cNvSpPr txBox="1"/>
          <p:nvPr/>
        </p:nvSpPr>
        <p:spPr>
          <a:xfrm>
            <a:off x="7637686" y="4363293"/>
            <a:ext cx="1097280" cy="369332"/>
          </a:xfrm>
          <a:prstGeom prst="rect">
            <a:avLst/>
          </a:prstGeom>
          <a:solidFill>
            <a:schemeClr val="bg1">
              <a:lumMod val="65000"/>
            </a:schemeClr>
          </a:solidFill>
          <a:ln w="28575">
            <a:noFill/>
          </a:ln>
        </p:spPr>
        <p:txBody>
          <a:bodyPr wrap="square" rtlCol="0">
            <a:spAutoFit/>
          </a:bodyPr>
          <a:lstStyle/>
          <a:p>
            <a:pPr algn="ctr"/>
            <a:r>
              <a:rPr lang="en-US" dirty="0"/>
              <a:t>Process 2</a:t>
            </a:r>
          </a:p>
        </p:txBody>
      </p:sp>
      <p:graphicFrame>
        <p:nvGraphicFramePr>
          <p:cNvPr id="9" name="Table 8"/>
          <p:cNvGraphicFramePr>
            <a:graphicFrameLocks noGrp="1"/>
          </p:cNvGraphicFramePr>
          <p:nvPr/>
        </p:nvGraphicFramePr>
        <p:xfrm>
          <a:off x="2031418" y="1834717"/>
          <a:ext cx="1080000" cy="222504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20000"/>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Page 6</a:t>
                      </a:r>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Page 5</a:t>
                      </a:r>
                    </a:p>
                  </a:txBody>
                  <a:tcPr/>
                </a:tc>
                <a:extLst>
                  <a:ext uri="{0D108BD9-81ED-4DB2-BD59-A6C34878D82A}">
                    <a16:rowId xmlns:a16="http://schemas.microsoft.com/office/drawing/2014/main" val="10001"/>
                  </a:ext>
                </a:extLst>
              </a:tr>
              <a:tr h="370840">
                <a:tc>
                  <a:txBody>
                    <a:bodyPr/>
                    <a:lstStyle/>
                    <a:p>
                      <a:pPr algn="ctr"/>
                      <a:r>
                        <a:rPr lang="en-US" dirty="0"/>
                        <a:t>Page 4</a:t>
                      </a:r>
                    </a:p>
                  </a:txBody>
                  <a:tcPr/>
                </a:tc>
                <a:extLst>
                  <a:ext uri="{0D108BD9-81ED-4DB2-BD59-A6C34878D82A}">
                    <a16:rowId xmlns:a16="http://schemas.microsoft.com/office/drawing/2014/main" val="10002"/>
                  </a:ext>
                </a:extLst>
              </a:tr>
              <a:tr h="370840">
                <a:tc>
                  <a:txBody>
                    <a:bodyPr/>
                    <a:lstStyle/>
                    <a:p>
                      <a:pPr algn="ctr"/>
                      <a:r>
                        <a:rPr lang="en-US" dirty="0"/>
                        <a:t>Page 3</a:t>
                      </a:r>
                    </a:p>
                  </a:txBody>
                  <a:tcPr/>
                </a:tc>
                <a:extLst>
                  <a:ext uri="{0D108BD9-81ED-4DB2-BD59-A6C34878D82A}">
                    <a16:rowId xmlns:a16="http://schemas.microsoft.com/office/drawing/2014/main" val="10003"/>
                  </a:ext>
                </a:extLst>
              </a:tr>
              <a:tr h="370840">
                <a:tc>
                  <a:txBody>
                    <a:bodyPr/>
                    <a:lstStyle/>
                    <a:p>
                      <a:pPr algn="ctr"/>
                      <a:r>
                        <a:rPr lang="en-US" dirty="0"/>
                        <a:t>Page 2</a:t>
                      </a:r>
                    </a:p>
                  </a:txBody>
                  <a:tcPr/>
                </a:tc>
                <a:extLst>
                  <a:ext uri="{0D108BD9-81ED-4DB2-BD59-A6C34878D82A}">
                    <a16:rowId xmlns:a16="http://schemas.microsoft.com/office/drawing/2014/main" val="10004"/>
                  </a:ext>
                </a:extLst>
              </a:tr>
              <a:tr h="370840">
                <a:tc>
                  <a:txBody>
                    <a:bodyPr/>
                    <a:lstStyle/>
                    <a:p>
                      <a:pPr algn="ctr"/>
                      <a:r>
                        <a:rPr lang="en-US" dirty="0"/>
                        <a:t>Page 1</a:t>
                      </a:r>
                    </a:p>
                  </a:txBody>
                  <a:tcPr/>
                </a:tc>
                <a:extLst>
                  <a:ext uri="{0D108BD9-81ED-4DB2-BD59-A6C34878D82A}">
                    <a16:rowId xmlns:a16="http://schemas.microsoft.com/office/drawing/2014/main" val="10005"/>
                  </a:ext>
                </a:extLst>
              </a:tr>
            </a:tbl>
          </a:graphicData>
        </a:graphic>
      </p:graphicFrame>
      <p:sp>
        <p:nvSpPr>
          <p:cNvPr id="10" name="TextBox 9"/>
          <p:cNvSpPr txBox="1"/>
          <p:nvPr/>
        </p:nvSpPr>
        <p:spPr>
          <a:xfrm>
            <a:off x="2022778" y="1458862"/>
            <a:ext cx="1097280" cy="369332"/>
          </a:xfrm>
          <a:prstGeom prst="rect">
            <a:avLst/>
          </a:prstGeom>
          <a:solidFill>
            <a:schemeClr val="bg1">
              <a:lumMod val="65000"/>
            </a:schemeClr>
          </a:solidFill>
        </p:spPr>
        <p:txBody>
          <a:bodyPr wrap="square" rtlCol="0">
            <a:spAutoFit/>
          </a:bodyPr>
          <a:lstStyle/>
          <a:p>
            <a:pPr algn="ctr"/>
            <a:r>
              <a:rPr lang="en-US" dirty="0"/>
              <a:t>Process 5</a:t>
            </a:r>
          </a:p>
        </p:txBody>
      </p:sp>
      <p:cxnSp>
        <p:nvCxnSpPr>
          <p:cNvPr id="13" name="Straight Arrow Connector 12"/>
          <p:cNvCxnSpPr/>
          <p:nvPr/>
        </p:nvCxnSpPr>
        <p:spPr>
          <a:xfrm flipV="1">
            <a:off x="3102778" y="1600200"/>
            <a:ext cx="1583522" cy="38100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102778" y="1981200"/>
            <a:ext cx="1583522" cy="38100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102778" y="2362200"/>
            <a:ext cx="1583522" cy="38100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6126300" y="4572000"/>
            <a:ext cx="1511386" cy="109249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6126300" y="4221478"/>
            <a:ext cx="1511386" cy="109249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6126300" y="3840395"/>
            <a:ext cx="1511386" cy="109249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6126300" y="2755601"/>
            <a:ext cx="1511386" cy="712833"/>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6126300" y="2399184"/>
            <a:ext cx="1511386" cy="712833"/>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6126300" y="2042767"/>
            <a:ext cx="1511386" cy="712833"/>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120058" y="3098193"/>
            <a:ext cx="1566242" cy="1883382"/>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120058" y="3479193"/>
            <a:ext cx="1566242" cy="1892907"/>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120058" y="3860193"/>
            <a:ext cx="1566242" cy="1869095"/>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294244" y="4749343"/>
            <a:ext cx="3388756" cy="1645920"/>
          </a:xfrm>
          <a:prstGeom prst="rect">
            <a:avLst/>
          </a:prstGeom>
          <a:solidFill>
            <a:schemeClr val="accent6">
              <a:lumMod val="40000"/>
              <a:lumOff val="60000"/>
            </a:schemeClr>
          </a:solidFill>
          <a:ln w="190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We have 6 non contiguous frames available in the memory and paging provides the flexibility of storing the process at the different places.</a:t>
            </a:r>
            <a:endParaRPr lang="en-IN" sz="2000" dirty="0">
              <a:solidFill>
                <a:schemeClr val="tx1"/>
              </a:solidFill>
            </a:endParaRPr>
          </a:p>
        </p:txBody>
      </p:sp>
    </p:spTree>
    <p:extLst>
      <p:ext uri="{BB962C8B-B14F-4D97-AF65-F5344CB8AC3E}">
        <p14:creationId xmlns:p14="http://schemas.microsoft.com/office/powerpoint/2010/main" val="336865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Paging</a:t>
            </a:r>
            <a:endParaRPr lang="en-US" dirty="0"/>
          </a:p>
        </p:txBody>
      </p:sp>
      <p:graphicFrame>
        <p:nvGraphicFramePr>
          <p:cNvPr id="4" name="Table 3"/>
          <p:cNvGraphicFramePr>
            <a:graphicFrameLocks noGrp="1"/>
          </p:cNvGraphicFramePr>
          <p:nvPr/>
        </p:nvGraphicFramePr>
        <p:xfrm>
          <a:off x="3057446" y="1663551"/>
          <a:ext cx="968692" cy="4079240"/>
        </p:xfrm>
        <a:graphic>
          <a:graphicData uri="http://schemas.openxmlformats.org/drawingml/2006/table">
            <a:tbl>
              <a:tblPr firstRow="1" bandRow="1">
                <a:tableStyleId>{5940675A-B579-460E-94D1-54222C63F5DA}</a:tableStyleId>
              </a:tblPr>
              <a:tblGrid>
                <a:gridCol w="968692">
                  <a:extLst>
                    <a:ext uri="{9D8B030D-6E8A-4147-A177-3AD203B41FA5}">
                      <a16:colId xmlns:a16="http://schemas.microsoft.com/office/drawing/2014/main" val="20000"/>
                    </a:ext>
                  </a:extLst>
                </a:gridCol>
              </a:tblGrid>
              <a:tr h="370840">
                <a:tc>
                  <a:txBody>
                    <a:bodyPr/>
                    <a:lstStyle/>
                    <a:p>
                      <a:pPr algn="ctr"/>
                      <a:endParaRPr lang="en-US" dirty="0"/>
                    </a:p>
                  </a:txBody>
                  <a:tcPr/>
                </a:tc>
                <a:extLst>
                  <a:ext uri="{0D108BD9-81ED-4DB2-BD59-A6C34878D82A}">
                    <a16:rowId xmlns:a16="http://schemas.microsoft.com/office/drawing/2014/main" val="10000"/>
                  </a:ext>
                </a:extLst>
              </a:tr>
              <a:tr h="370840">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r>
                        <a:rPr lang="en-US" dirty="0"/>
                        <a:t>5</a:t>
                      </a:r>
                    </a:p>
                  </a:txBody>
                  <a:tcPr/>
                </a:tc>
                <a:extLst>
                  <a:ext uri="{0D108BD9-81ED-4DB2-BD59-A6C34878D82A}">
                    <a16:rowId xmlns:a16="http://schemas.microsoft.com/office/drawing/2014/main" val="10002"/>
                  </a:ext>
                </a:extLst>
              </a:tr>
              <a:tr h="370840">
                <a:tc>
                  <a:txBody>
                    <a:bodyPr/>
                    <a:lstStyle/>
                    <a:p>
                      <a:pPr algn="ctr"/>
                      <a:endParaRPr lang="en-US" dirty="0"/>
                    </a:p>
                  </a:txBody>
                  <a:tcPr/>
                </a:tc>
                <a:extLst>
                  <a:ext uri="{0D108BD9-81ED-4DB2-BD59-A6C34878D82A}">
                    <a16:rowId xmlns:a16="http://schemas.microsoft.com/office/drawing/2014/main" val="10003"/>
                  </a:ext>
                </a:extLst>
              </a:tr>
              <a:tr h="370840">
                <a:tc>
                  <a:txBody>
                    <a:bodyPr/>
                    <a:lstStyle/>
                    <a:p>
                      <a:pPr algn="ctr"/>
                      <a:endParaRPr lang="en-US" dirty="0"/>
                    </a:p>
                  </a:txBody>
                  <a:tcPr/>
                </a:tc>
                <a:extLst>
                  <a:ext uri="{0D108BD9-81ED-4DB2-BD59-A6C34878D82A}">
                    <a16:rowId xmlns:a16="http://schemas.microsoft.com/office/drawing/2014/main" val="10004"/>
                  </a:ext>
                </a:extLst>
              </a:tr>
              <a:tr h="370840">
                <a:tc>
                  <a:txBody>
                    <a:bodyPr/>
                    <a:lstStyle/>
                    <a:p>
                      <a:pPr algn="ctr"/>
                      <a:r>
                        <a:rPr lang="en-US" dirty="0"/>
                        <a:t>3</a:t>
                      </a:r>
                    </a:p>
                  </a:txBody>
                  <a:tcPr/>
                </a:tc>
                <a:extLst>
                  <a:ext uri="{0D108BD9-81ED-4DB2-BD59-A6C34878D82A}">
                    <a16:rowId xmlns:a16="http://schemas.microsoft.com/office/drawing/2014/main" val="10005"/>
                  </a:ext>
                </a:extLst>
              </a:tr>
              <a:tr h="370840">
                <a:tc>
                  <a:txBody>
                    <a:bodyPr/>
                    <a:lstStyle/>
                    <a:p>
                      <a:pPr algn="ctr"/>
                      <a:r>
                        <a:rPr lang="en-US" dirty="0"/>
                        <a:t>4</a:t>
                      </a:r>
                    </a:p>
                  </a:txBody>
                  <a:tcPr/>
                </a:tc>
                <a:extLst>
                  <a:ext uri="{0D108BD9-81ED-4DB2-BD59-A6C34878D82A}">
                    <a16:rowId xmlns:a16="http://schemas.microsoft.com/office/drawing/2014/main" val="10006"/>
                  </a:ext>
                </a:extLst>
              </a:tr>
              <a:tr h="370840">
                <a:tc>
                  <a:txBody>
                    <a:bodyPr/>
                    <a:lstStyle/>
                    <a:p>
                      <a:pPr algn="ctr"/>
                      <a:r>
                        <a:rPr lang="en-US" dirty="0"/>
                        <a:t>0</a:t>
                      </a:r>
                    </a:p>
                  </a:txBody>
                  <a:tcPr/>
                </a:tc>
                <a:extLst>
                  <a:ext uri="{0D108BD9-81ED-4DB2-BD59-A6C34878D82A}">
                    <a16:rowId xmlns:a16="http://schemas.microsoft.com/office/drawing/2014/main" val="10007"/>
                  </a:ext>
                </a:extLst>
              </a:tr>
              <a:tr h="370840">
                <a:tc>
                  <a:txBody>
                    <a:bodyPr/>
                    <a:lstStyle/>
                    <a:p>
                      <a:pPr algn="ctr"/>
                      <a:endParaRPr lang="en-US" dirty="0"/>
                    </a:p>
                  </a:txBody>
                  <a:tcPr/>
                </a:tc>
                <a:extLst>
                  <a:ext uri="{0D108BD9-81ED-4DB2-BD59-A6C34878D82A}">
                    <a16:rowId xmlns:a16="http://schemas.microsoft.com/office/drawing/2014/main" val="10008"/>
                  </a:ext>
                </a:extLst>
              </a:tr>
              <a:tr h="370840">
                <a:tc>
                  <a:txBody>
                    <a:bodyPr/>
                    <a:lstStyle/>
                    <a:p>
                      <a:pPr algn="ctr"/>
                      <a:r>
                        <a:rPr lang="en-US" dirty="0"/>
                        <a:t>1</a:t>
                      </a:r>
                    </a:p>
                  </a:txBody>
                  <a:tcPr/>
                </a:tc>
                <a:extLst>
                  <a:ext uri="{0D108BD9-81ED-4DB2-BD59-A6C34878D82A}">
                    <a16:rowId xmlns:a16="http://schemas.microsoft.com/office/drawing/2014/main" val="10009"/>
                  </a:ext>
                </a:extLst>
              </a:tr>
              <a:tr h="370840">
                <a:tc>
                  <a:txBody>
                    <a:bodyPr/>
                    <a:lstStyle/>
                    <a:p>
                      <a:pPr algn="ctr"/>
                      <a:r>
                        <a:rPr lang="en-US" dirty="0"/>
                        <a:t>2</a:t>
                      </a:r>
                    </a:p>
                  </a:txBody>
                  <a:tcPr/>
                </a:tc>
                <a:extLst>
                  <a:ext uri="{0D108BD9-81ED-4DB2-BD59-A6C34878D82A}">
                    <a16:rowId xmlns:a16="http://schemas.microsoft.com/office/drawing/2014/main" val="10010"/>
                  </a:ext>
                </a:extLst>
              </a:tr>
            </a:tbl>
          </a:graphicData>
        </a:graphic>
      </p:graphicFrame>
      <p:graphicFrame>
        <p:nvGraphicFramePr>
          <p:cNvPr id="5" name="Table 4"/>
          <p:cNvGraphicFramePr>
            <a:graphicFrameLocks noGrp="1"/>
          </p:cNvGraphicFramePr>
          <p:nvPr/>
        </p:nvGraphicFramePr>
        <p:xfrm>
          <a:off x="5554330" y="3517593"/>
          <a:ext cx="972000" cy="2225040"/>
        </p:xfrm>
        <a:graphic>
          <a:graphicData uri="http://schemas.openxmlformats.org/drawingml/2006/table">
            <a:tbl>
              <a:tblPr firstRow="1" bandRow="1">
                <a:tableStyleId>{5940675A-B579-460E-94D1-54222C63F5DA}</a:tableStyleId>
              </a:tblPr>
              <a:tblGrid>
                <a:gridCol w="972000">
                  <a:extLst>
                    <a:ext uri="{9D8B030D-6E8A-4147-A177-3AD203B41FA5}">
                      <a16:colId xmlns:a16="http://schemas.microsoft.com/office/drawing/2014/main" val="20000"/>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5</a:t>
                      </a:r>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4</a:t>
                      </a:r>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3</a:t>
                      </a:r>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a:t>
                      </a:r>
                    </a:p>
                  </a:txBody>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1</a:t>
                      </a:r>
                    </a:p>
                  </a:txBody>
                  <a:tcPr/>
                </a:tc>
                <a:extLst>
                  <a:ext uri="{0D108BD9-81ED-4DB2-BD59-A6C34878D82A}">
                    <a16:rowId xmlns:a16="http://schemas.microsoft.com/office/drawing/2014/main" val="10004"/>
                  </a:ext>
                </a:extLst>
              </a:tr>
              <a:tr h="370840">
                <a:tc>
                  <a:txBody>
                    <a:bodyPr/>
                    <a:lstStyle/>
                    <a:p>
                      <a:pPr algn="ctr"/>
                      <a:r>
                        <a:rPr lang="en-US" dirty="0"/>
                        <a:t>0</a:t>
                      </a:r>
                    </a:p>
                  </a:txBody>
                  <a:tcP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1762046" y="1663551"/>
          <a:ext cx="1295400" cy="4079240"/>
        </p:xfrm>
        <a:graphic>
          <a:graphicData uri="http://schemas.openxmlformats.org/drawingml/2006/table">
            <a:tbl>
              <a:tblPr firstRow="1" bandRow="1">
                <a:tableStyleId>{5940675A-B579-460E-94D1-54222C63F5DA}</a:tableStyleId>
              </a:tblPr>
              <a:tblGrid>
                <a:gridCol w="1295400">
                  <a:extLst>
                    <a:ext uri="{9D8B030D-6E8A-4147-A177-3AD203B41FA5}">
                      <a16:colId xmlns:a16="http://schemas.microsoft.com/office/drawing/2014/main" val="20000"/>
                    </a:ext>
                  </a:extLst>
                </a:gridCol>
              </a:tblGrid>
              <a:tr h="370840">
                <a:tc>
                  <a:txBody>
                    <a:bodyPr/>
                    <a:lstStyle/>
                    <a:p>
                      <a:pPr algn="r"/>
                      <a:r>
                        <a:rPr lang="en-US" dirty="0"/>
                        <a:t>40K – 44K</a:t>
                      </a:r>
                    </a:p>
                  </a:txBody>
                  <a:tcPr/>
                </a:tc>
                <a:extLst>
                  <a:ext uri="{0D108BD9-81ED-4DB2-BD59-A6C34878D82A}">
                    <a16:rowId xmlns:a16="http://schemas.microsoft.com/office/drawing/2014/main" val="10000"/>
                  </a:ext>
                </a:extLst>
              </a:tr>
              <a:tr h="370840">
                <a:tc>
                  <a:txBody>
                    <a:bodyPr/>
                    <a:lstStyle/>
                    <a:p>
                      <a:pPr algn="r"/>
                      <a:r>
                        <a:rPr lang="en-US" dirty="0"/>
                        <a:t>36K – 40K</a:t>
                      </a:r>
                    </a:p>
                  </a:txBody>
                  <a:tcPr/>
                </a:tc>
                <a:extLst>
                  <a:ext uri="{0D108BD9-81ED-4DB2-BD59-A6C34878D82A}">
                    <a16:rowId xmlns:a16="http://schemas.microsoft.com/office/drawing/2014/main" val="10001"/>
                  </a:ext>
                </a:extLst>
              </a:tr>
              <a:tr h="370840">
                <a:tc>
                  <a:txBody>
                    <a:bodyPr/>
                    <a:lstStyle/>
                    <a:p>
                      <a:pPr algn="r"/>
                      <a:r>
                        <a:rPr lang="en-US" dirty="0"/>
                        <a:t>32K – 36K</a:t>
                      </a:r>
                    </a:p>
                  </a:txBody>
                  <a:tcPr/>
                </a:tc>
                <a:extLst>
                  <a:ext uri="{0D108BD9-81ED-4DB2-BD59-A6C34878D82A}">
                    <a16:rowId xmlns:a16="http://schemas.microsoft.com/office/drawing/2014/main" val="10002"/>
                  </a:ext>
                </a:extLst>
              </a:tr>
              <a:tr h="370840">
                <a:tc>
                  <a:txBody>
                    <a:bodyPr/>
                    <a:lstStyle/>
                    <a:p>
                      <a:pPr algn="r"/>
                      <a:r>
                        <a:rPr lang="en-US" dirty="0"/>
                        <a:t>28K – 32K</a:t>
                      </a:r>
                    </a:p>
                  </a:txBody>
                  <a:tcPr/>
                </a:tc>
                <a:extLst>
                  <a:ext uri="{0D108BD9-81ED-4DB2-BD59-A6C34878D82A}">
                    <a16:rowId xmlns:a16="http://schemas.microsoft.com/office/drawing/2014/main" val="10003"/>
                  </a:ext>
                </a:extLst>
              </a:tr>
              <a:tr h="370840">
                <a:tc>
                  <a:txBody>
                    <a:bodyPr/>
                    <a:lstStyle/>
                    <a:p>
                      <a:pPr algn="r"/>
                      <a:r>
                        <a:rPr lang="en-US" dirty="0"/>
                        <a:t>24K – 28K</a:t>
                      </a:r>
                    </a:p>
                  </a:txBody>
                  <a:tcPr/>
                </a:tc>
                <a:extLst>
                  <a:ext uri="{0D108BD9-81ED-4DB2-BD59-A6C34878D82A}">
                    <a16:rowId xmlns:a16="http://schemas.microsoft.com/office/drawing/2014/main" val="10004"/>
                  </a:ext>
                </a:extLst>
              </a:tr>
              <a:tr h="370840">
                <a:tc>
                  <a:txBody>
                    <a:bodyPr/>
                    <a:lstStyle/>
                    <a:p>
                      <a:pPr algn="r"/>
                      <a:r>
                        <a:rPr lang="en-US" dirty="0"/>
                        <a:t>20K – 24K</a:t>
                      </a:r>
                    </a:p>
                  </a:txBody>
                  <a:tcPr/>
                </a:tc>
                <a:extLst>
                  <a:ext uri="{0D108BD9-81ED-4DB2-BD59-A6C34878D82A}">
                    <a16:rowId xmlns:a16="http://schemas.microsoft.com/office/drawing/2014/main" val="10005"/>
                  </a:ext>
                </a:extLst>
              </a:tr>
              <a:tr h="370840">
                <a:tc>
                  <a:txBody>
                    <a:bodyPr/>
                    <a:lstStyle/>
                    <a:p>
                      <a:pPr algn="r"/>
                      <a:r>
                        <a:rPr lang="en-US" dirty="0"/>
                        <a:t>16K – 20K</a:t>
                      </a:r>
                    </a:p>
                  </a:txBody>
                  <a:tcPr/>
                </a:tc>
                <a:extLst>
                  <a:ext uri="{0D108BD9-81ED-4DB2-BD59-A6C34878D82A}">
                    <a16:rowId xmlns:a16="http://schemas.microsoft.com/office/drawing/2014/main" val="10006"/>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t>12K – 16K</a:t>
                      </a:r>
                    </a:p>
                  </a:txBody>
                  <a:tcPr/>
                </a:tc>
                <a:extLst>
                  <a:ext uri="{0D108BD9-81ED-4DB2-BD59-A6C34878D82A}">
                    <a16:rowId xmlns:a16="http://schemas.microsoft.com/office/drawing/2014/main" val="10007"/>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t>8K – 12K</a:t>
                      </a:r>
                    </a:p>
                  </a:txBody>
                  <a:tcPr/>
                </a:tc>
                <a:extLst>
                  <a:ext uri="{0D108BD9-81ED-4DB2-BD59-A6C34878D82A}">
                    <a16:rowId xmlns:a16="http://schemas.microsoft.com/office/drawing/2014/main" val="10008"/>
                  </a:ext>
                </a:extLst>
              </a:tr>
              <a:tr h="370840">
                <a:tc>
                  <a:txBody>
                    <a:bodyPr/>
                    <a:lstStyle/>
                    <a:p>
                      <a:pPr algn="r"/>
                      <a:r>
                        <a:rPr lang="en-US" dirty="0"/>
                        <a:t>4K – 8K</a:t>
                      </a:r>
                    </a:p>
                  </a:txBody>
                  <a:tcPr/>
                </a:tc>
                <a:extLst>
                  <a:ext uri="{0D108BD9-81ED-4DB2-BD59-A6C34878D82A}">
                    <a16:rowId xmlns:a16="http://schemas.microsoft.com/office/drawing/2014/main" val="10009"/>
                  </a:ext>
                </a:extLst>
              </a:tr>
              <a:tr h="370840">
                <a:tc>
                  <a:txBody>
                    <a:bodyPr/>
                    <a:lstStyle/>
                    <a:p>
                      <a:pPr algn="r"/>
                      <a:r>
                        <a:rPr lang="en-US" dirty="0"/>
                        <a:t>0K – 4K</a:t>
                      </a:r>
                    </a:p>
                  </a:txBody>
                  <a:tcPr/>
                </a:tc>
                <a:extLst>
                  <a:ext uri="{0D108BD9-81ED-4DB2-BD59-A6C34878D82A}">
                    <a16:rowId xmlns:a16="http://schemas.microsoft.com/office/drawing/2014/main" val="10010"/>
                  </a:ext>
                </a:extLst>
              </a:tr>
            </a:tbl>
          </a:graphicData>
        </a:graphic>
      </p:graphicFrame>
      <p:graphicFrame>
        <p:nvGraphicFramePr>
          <p:cNvPr id="7" name="Table 6"/>
          <p:cNvGraphicFramePr>
            <a:graphicFrameLocks noGrp="1"/>
          </p:cNvGraphicFramePr>
          <p:nvPr/>
        </p:nvGraphicFramePr>
        <p:xfrm>
          <a:off x="6526928" y="3518547"/>
          <a:ext cx="1216818" cy="2225040"/>
        </p:xfrm>
        <a:graphic>
          <a:graphicData uri="http://schemas.openxmlformats.org/drawingml/2006/table">
            <a:tbl>
              <a:tblPr firstRow="1" bandRow="1">
                <a:tableStyleId>{5940675A-B579-460E-94D1-54222C63F5DA}</a:tableStyleId>
              </a:tblPr>
              <a:tblGrid>
                <a:gridCol w="1216818">
                  <a:extLst>
                    <a:ext uri="{9D8B030D-6E8A-4147-A177-3AD203B41FA5}">
                      <a16:colId xmlns:a16="http://schemas.microsoft.com/office/drawing/2014/main" val="20000"/>
                    </a:ext>
                  </a:extLst>
                </a:gridCol>
              </a:tblGrid>
              <a:tr h="370840">
                <a:tc>
                  <a:txBody>
                    <a:bodyPr/>
                    <a:lstStyle/>
                    <a:p>
                      <a:r>
                        <a:rPr lang="en-US" dirty="0"/>
                        <a:t>20K – 24K</a:t>
                      </a:r>
                    </a:p>
                  </a:txBody>
                  <a:tcPr/>
                </a:tc>
                <a:extLst>
                  <a:ext uri="{0D108BD9-81ED-4DB2-BD59-A6C34878D82A}">
                    <a16:rowId xmlns:a16="http://schemas.microsoft.com/office/drawing/2014/main" val="10000"/>
                  </a:ext>
                </a:extLst>
              </a:tr>
              <a:tr h="370840">
                <a:tc>
                  <a:txBody>
                    <a:bodyPr/>
                    <a:lstStyle/>
                    <a:p>
                      <a:r>
                        <a:rPr lang="en-US" dirty="0"/>
                        <a:t>16K – 20K</a:t>
                      </a:r>
                    </a:p>
                  </a:txBody>
                  <a:tcPr/>
                </a:tc>
                <a:extLst>
                  <a:ext uri="{0D108BD9-81ED-4DB2-BD59-A6C34878D82A}">
                    <a16:rowId xmlns:a16="http://schemas.microsoft.com/office/drawing/2014/main" val="10001"/>
                  </a:ext>
                </a:extLst>
              </a:tr>
              <a:tr h="370840">
                <a:tc>
                  <a:txBody>
                    <a:bodyPr/>
                    <a:lstStyle/>
                    <a:p>
                      <a:r>
                        <a:rPr lang="en-US" dirty="0"/>
                        <a:t>12K – 16K</a:t>
                      </a:r>
                    </a:p>
                  </a:txBody>
                  <a:tcPr/>
                </a:tc>
                <a:extLst>
                  <a:ext uri="{0D108BD9-81ED-4DB2-BD59-A6C34878D82A}">
                    <a16:rowId xmlns:a16="http://schemas.microsoft.com/office/drawing/2014/main" val="10002"/>
                  </a:ext>
                </a:extLst>
              </a:tr>
              <a:tr h="370840">
                <a:tc>
                  <a:txBody>
                    <a:bodyPr/>
                    <a:lstStyle/>
                    <a:p>
                      <a:r>
                        <a:rPr lang="en-US" dirty="0"/>
                        <a:t>8K – 12K</a:t>
                      </a:r>
                    </a:p>
                  </a:txBody>
                  <a:tcPr/>
                </a:tc>
                <a:extLst>
                  <a:ext uri="{0D108BD9-81ED-4DB2-BD59-A6C34878D82A}">
                    <a16:rowId xmlns:a16="http://schemas.microsoft.com/office/drawing/2014/main" val="10003"/>
                  </a:ext>
                </a:extLst>
              </a:tr>
              <a:tr h="370840">
                <a:tc>
                  <a:txBody>
                    <a:bodyPr/>
                    <a:lstStyle/>
                    <a:p>
                      <a:r>
                        <a:rPr lang="en-US" dirty="0"/>
                        <a:t>4K – 8K</a:t>
                      </a:r>
                    </a:p>
                  </a:txBody>
                  <a:tcPr/>
                </a:tc>
                <a:extLst>
                  <a:ext uri="{0D108BD9-81ED-4DB2-BD59-A6C34878D82A}">
                    <a16:rowId xmlns:a16="http://schemas.microsoft.com/office/drawing/2014/main" val="10004"/>
                  </a:ext>
                </a:extLst>
              </a:tr>
              <a:tr h="370840">
                <a:tc>
                  <a:txBody>
                    <a:bodyPr/>
                    <a:lstStyle/>
                    <a:p>
                      <a:r>
                        <a:rPr lang="en-US" dirty="0"/>
                        <a:t>0K – 4K</a:t>
                      </a:r>
                    </a:p>
                  </a:txBody>
                  <a:tcPr/>
                </a:tc>
                <a:extLst>
                  <a:ext uri="{0D108BD9-81ED-4DB2-BD59-A6C34878D82A}">
                    <a16:rowId xmlns:a16="http://schemas.microsoft.com/office/drawing/2014/main" val="10005"/>
                  </a:ext>
                </a:extLst>
              </a:tr>
            </a:tbl>
          </a:graphicData>
        </a:graphic>
      </p:graphicFrame>
      <p:sp>
        <p:nvSpPr>
          <p:cNvPr id="8" name="Left Brace 7"/>
          <p:cNvSpPr/>
          <p:nvPr/>
        </p:nvSpPr>
        <p:spPr>
          <a:xfrm>
            <a:off x="1304846" y="1667123"/>
            <a:ext cx="457200" cy="4075668"/>
          </a:xfrm>
          <a:prstGeom prst="leftBrace">
            <a:avLst/>
          </a:prstGeom>
          <a:ln w="38100">
            <a:solidFill>
              <a:schemeClr val="accent6"/>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9" name="Right Brace 8"/>
          <p:cNvSpPr/>
          <p:nvPr/>
        </p:nvSpPr>
        <p:spPr>
          <a:xfrm>
            <a:off x="7743746" y="3519498"/>
            <a:ext cx="457200" cy="2221992"/>
          </a:xfrm>
          <a:prstGeom prst="rightBrace">
            <a:avLst/>
          </a:prstGeom>
          <a:ln w="38100">
            <a:solidFill>
              <a:schemeClr val="accent6"/>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 name="Rounded Rectangular Callout 9"/>
          <p:cNvSpPr/>
          <p:nvPr/>
        </p:nvSpPr>
        <p:spPr>
          <a:xfrm>
            <a:off x="8064344" y="3212039"/>
            <a:ext cx="1219200" cy="1066800"/>
          </a:xfrm>
          <a:prstGeom prst="wedgeRoundRectCallout">
            <a:avLst>
              <a:gd name="adj1" fmla="val -42784"/>
              <a:gd name="adj2" fmla="val 81315"/>
              <a:gd name="adj3" fmla="val 16667"/>
            </a:avLst>
          </a:prstGeom>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Physical Memory Address</a:t>
            </a:r>
          </a:p>
        </p:txBody>
      </p:sp>
      <p:sp>
        <p:nvSpPr>
          <p:cNvPr id="11" name="Rounded Rectangular Callout 10"/>
          <p:cNvSpPr/>
          <p:nvPr/>
        </p:nvSpPr>
        <p:spPr>
          <a:xfrm>
            <a:off x="131180" y="2285216"/>
            <a:ext cx="1219200" cy="1065600"/>
          </a:xfrm>
          <a:prstGeom prst="wedgeRoundRectCallout">
            <a:avLst>
              <a:gd name="adj1" fmla="val 57826"/>
              <a:gd name="adj2" fmla="val 81315"/>
              <a:gd name="adj3" fmla="val 16667"/>
            </a:avLst>
          </a:prstGeom>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Virtual Address Space</a:t>
            </a:r>
          </a:p>
        </p:txBody>
      </p:sp>
      <p:sp>
        <p:nvSpPr>
          <p:cNvPr id="12" name="Right Brace 11"/>
          <p:cNvSpPr/>
          <p:nvPr/>
        </p:nvSpPr>
        <p:spPr>
          <a:xfrm>
            <a:off x="4024000" y="2031293"/>
            <a:ext cx="152400" cy="381000"/>
          </a:xfrm>
          <a:prstGeom prst="rightBrace">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flipH="1">
            <a:off x="5416294" y="3519497"/>
            <a:ext cx="152400" cy="369849"/>
          </a:xfrm>
          <a:prstGeom prst="rightBrace">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4185927" y="2033437"/>
            <a:ext cx="1362306" cy="369332"/>
          </a:xfrm>
          <a:prstGeom prst="rect">
            <a:avLst/>
          </a:prstGeom>
          <a:noFill/>
        </p:spPr>
        <p:txBody>
          <a:bodyPr wrap="square" rtlCol="0">
            <a:spAutoFit/>
          </a:bodyPr>
          <a:lstStyle/>
          <a:p>
            <a:r>
              <a:rPr lang="en-US" dirty="0"/>
              <a:t>Virtual page</a:t>
            </a:r>
          </a:p>
        </p:txBody>
      </p:sp>
      <p:sp>
        <p:nvSpPr>
          <p:cNvPr id="15" name="TextBox 14"/>
          <p:cNvSpPr txBox="1"/>
          <p:nvPr/>
        </p:nvSpPr>
        <p:spPr>
          <a:xfrm>
            <a:off x="4139659" y="3510490"/>
            <a:ext cx="1258224" cy="369332"/>
          </a:xfrm>
          <a:prstGeom prst="rect">
            <a:avLst/>
          </a:prstGeom>
          <a:noFill/>
        </p:spPr>
        <p:txBody>
          <a:bodyPr wrap="square" rtlCol="0">
            <a:spAutoFit/>
          </a:bodyPr>
          <a:lstStyle/>
          <a:p>
            <a:pPr algn="r"/>
            <a:r>
              <a:rPr lang="en-US" dirty="0"/>
              <a:t>Page frame</a:t>
            </a:r>
          </a:p>
        </p:txBody>
      </p:sp>
      <p:cxnSp>
        <p:nvCxnSpPr>
          <p:cNvPr id="18" name="Straight Arrow Connector 17"/>
          <p:cNvCxnSpPr/>
          <p:nvPr/>
        </p:nvCxnSpPr>
        <p:spPr>
          <a:xfrm>
            <a:off x="4024000" y="2612571"/>
            <a:ext cx="1524233" cy="112757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034230" y="3695156"/>
            <a:ext cx="1514003" cy="763536"/>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028497" y="4074012"/>
            <a:ext cx="1529966" cy="2912"/>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034230" y="4440967"/>
            <a:ext cx="1524233" cy="1126396"/>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024000" y="5186920"/>
            <a:ext cx="1534463" cy="3039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4034230" y="4822735"/>
            <a:ext cx="1524233" cy="73505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492494" y="921003"/>
            <a:ext cx="6568327" cy="1938992"/>
          </a:xfrm>
          <a:prstGeom prst="rect">
            <a:avLst/>
          </a:prstGeom>
          <a:solidFill>
            <a:schemeClr val="accent6">
              <a:lumMod val="20000"/>
              <a:lumOff val="80000"/>
            </a:schemeClr>
          </a:solidFill>
          <a:ln>
            <a:solidFill>
              <a:schemeClr val="accent6">
                <a:lumMod val="60000"/>
                <a:lumOff val="40000"/>
              </a:schemeClr>
            </a:solidFill>
          </a:ln>
        </p:spPr>
        <p:txBody>
          <a:bodyPr wrap="square" rtlCol="0">
            <a:spAutoFit/>
          </a:bodyPr>
          <a:lstStyle/>
          <a:p>
            <a:pPr marL="285750" indent="-285750">
              <a:buFont typeface="Arial" panose="020B0604020202020204" pitchFamily="34" charset="0"/>
              <a:buChar char="•"/>
            </a:pPr>
            <a:r>
              <a:rPr lang="en-US" sz="2000" b="1" dirty="0">
                <a:solidFill>
                  <a:schemeClr val="accent6"/>
                </a:solidFill>
              </a:rPr>
              <a:t>Size of Virtual Address Space is greater than that of main memory</a:t>
            </a:r>
            <a:r>
              <a:rPr lang="en-US" sz="2000" dirty="0"/>
              <a:t>, so instead of loading entire address space in to memory to run the process, </a:t>
            </a:r>
            <a:r>
              <a:rPr lang="en-US" sz="2000" b="1" dirty="0">
                <a:solidFill>
                  <a:schemeClr val="accent6"/>
                </a:solidFill>
              </a:rPr>
              <a:t>MMU copies only required pages into main memory</a:t>
            </a:r>
            <a:r>
              <a:rPr lang="en-US" sz="2000" dirty="0"/>
              <a:t>.</a:t>
            </a:r>
          </a:p>
          <a:p>
            <a:pPr marL="285750" indent="-285750">
              <a:buFont typeface="Arial" panose="020B0604020202020204" pitchFamily="34" charset="0"/>
              <a:buChar char="•"/>
            </a:pPr>
            <a:r>
              <a:rPr lang="en-US" sz="2000" dirty="0"/>
              <a:t>In order to </a:t>
            </a:r>
            <a:r>
              <a:rPr lang="en-US" sz="2000" b="1" dirty="0">
                <a:solidFill>
                  <a:schemeClr val="accent6"/>
                </a:solidFill>
              </a:rPr>
              <a:t>keep the track of pages and page frames, OS maintains a data structure called page table</a:t>
            </a:r>
            <a:r>
              <a:rPr lang="en-US" sz="2000" dirty="0"/>
              <a:t>.</a:t>
            </a:r>
          </a:p>
        </p:txBody>
      </p:sp>
    </p:spTree>
    <p:extLst>
      <p:ext uri="{BB962C8B-B14F-4D97-AF65-F5344CB8AC3E}">
        <p14:creationId xmlns:p14="http://schemas.microsoft.com/office/powerpoint/2010/main" val="275188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22" presetClass="entr" presetSubtype="8"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par>
                                <p:cTn id="11" presetID="22" presetClass="entr" presetSubtype="8"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500"/>
                                        <p:tgtEl>
                                          <p:spTgt spid="22"/>
                                        </p:tgtEl>
                                      </p:cBhvr>
                                    </p:animEffect>
                                  </p:childTnLst>
                                </p:cTn>
                              </p:par>
                              <p:par>
                                <p:cTn id="14" presetID="22" presetClass="entr" presetSubtype="8"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500"/>
                                        <p:tgtEl>
                                          <p:spTgt spid="24"/>
                                        </p:tgtEl>
                                      </p:cBhvr>
                                    </p:animEffect>
                                  </p:childTnLst>
                                </p:cTn>
                              </p:par>
                              <p:par>
                                <p:cTn id="17" presetID="22" presetClass="entr" presetSubtype="8"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left)">
                                      <p:cBhvr>
                                        <p:cTn id="19" dur="500"/>
                                        <p:tgtEl>
                                          <p:spTgt spid="27"/>
                                        </p:tgtEl>
                                      </p:cBhvr>
                                    </p:animEffect>
                                  </p:childTnLst>
                                </p:cTn>
                              </p:par>
                              <p:par>
                                <p:cTn id="20" presetID="22" presetClass="entr" presetSubtype="8" fill="hold"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left)">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3">
                                            <p:txEl>
                                              <p:pRg st="0" end="0"/>
                                            </p:txEl>
                                          </p:spTgt>
                                        </p:tgtEl>
                                        <p:attrNameLst>
                                          <p:attrName>style.visibility</p:attrName>
                                        </p:attrNameLst>
                                      </p:cBhvr>
                                      <p:to>
                                        <p:strVal val="visible"/>
                                      </p:to>
                                    </p:set>
                                    <p:animEffect transition="in" filter="fade">
                                      <p:cBhvr>
                                        <p:cTn id="27" dur="500"/>
                                        <p:tgtEl>
                                          <p:spTgt spid="33">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3">
                                            <p:txEl>
                                              <p:pRg st="1" end="1"/>
                                            </p:txEl>
                                          </p:spTgt>
                                        </p:tgtEl>
                                        <p:attrNameLst>
                                          <p:attrName>style.visibility</p:attrName>
                                        </p:attrNameLst>
                                      </p:cBhvr>
                                      <p:to>
                                        <p:strVal val="visible"/>
                                      </p:to>
                                    </p:set>
                                    <p:animEffect transition="in" filter="fade">
                                      <p:cBhvr>
                                        <p:cTn id="35" dur="500"/>
                                        <p:tgtEl>
                                          <p:spTgt spid="3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Paging</a:t>
            </a:r>
            <a:endParaRPr lang="en-US" dirty="0"/>
          </a:p>
        </p:txBody>
      </p:sp>
      <p:sp>
        <p:nvSpPr>
          <p:cNvPr id="3" name="Content Placeholder 2">
            <a:extLst>
              <a:ext uri="{FF2B5EF4-FFF2-40B4-BE49-F238E27FC236}">
                <a16:creationId xmlns:a16="http://schemas.microsoft.com/office/drawing/2014/main" id="{8CBB250C-A48E-B381-CE70-34A4DA7B924A}"/>
              </a:ext>
            </a:extLst>
          </p:cNvPr>
          <p:cNvSpPr>
            <a:spLocks noGrp="1"/>
          </p:cNvSpPr>
          <p:nvPr>
            <p:ph idx="1"/>
          </p:nvPr>
        </p:nvSpPr>
        <p:spPr/>
        <p:txBody>
          <a:bodyPr/>
          <a:lstStyle/>
          <a:p>
            <a:endParaRPr lang="en-US" dirty="0"/>
          </a:p>
        </p:txBody>
      </p:sp>
      <p:graphicFrame>
        <p:nvGraphicFramePr>
          <p:cNvPr id="4" name="Table 3"/>
          <p:cNvGraphicFramePr>
            <a:graphicFrameLocks noGrp="1"/>
          </p:cNvGraphicFramePr>
          <p:nvPr/>
        </p:nvGraphicFramePr>
        <p:xfrm>
          <a:off x="5339443" y="1737360"/>
          <a:ext cx="1440000" cy="4450080"/>
        </p:xfrm>
        <a:graphic>
          <a:graphicData uri="http://schemas.openxmlformats.org/drawingml/2006/table">
            <a:tbl>
              <a:tblPr firstRow="1" bandRow="1">
                <a:tableStyleId>{5940675A-B579-460E-94D1-54222C63F5DA}</a:tableStyleId>
              </a:tblPr>
              <a:tblGrid>
                <a:gridCol w="1440000">
                  <a:extLst>
                    <a:ext uri="{9D8B030D-6E8A-4147-A177-3AD203B41FA5}">
                      <a16:colId xmlns:a16="http://schemas.microsoft.com/office/drawing/2014/main" val="20000"/>
                    </a:ext>
                  </a:extLst>
                </a:gridCol>
              </a:tblGrid>
              <a:tr h="370840">
                <a:tc>
                  <a:txBody>
                    <a:bodyPr/>
                    <a:lstStyle/>
                    <a:p>
                      <a:pPr algn="ctr"/>
                      <a:r>
                        <a:rPr lang="en-US" dirty="0"/>
                        <a:t>Frame 12</a:t>
                      </a:r>
                    </a:p>
                  </a:txBody>
                  <a:tcPr/>
                </a:tc>
                <a:extLst>
                  <a:ext uri="{0D108BD9-81ED-4DB2-BD59-A6C34878D82A}">
                    <a16:rowId xmlns:a16="http://schemas.microsoft.com/office/drawing/2014/main" val="10000"/>
                  </a:ext>
                </a:extLst>
              </a:tr>
              <a:tr h="370840">
                <a:tc>
                  <a:txBody>
                    <a:bodyPr/>
                    <a:lstStyle/>
                    <a:p>
                      <a:pPr algn="ctr"/>
                      <a:r>
                        <a:rPr lang="en-US" dirty="0"/>
                        <a:t>Frame 11</a:t>
                      </a:r>
                    </a:p>
                  </a:txBody>
                  <a:tcPr/>
                </a:tc>
                <a:extLst>
                  <a:ext uri="{0D108BD9-81ED-4DB2-BD59-A6C34878D82A}">
                    <a16:rowId xmlns:a16="http://schemas.microsoft.com/office/drawing/2014/main" val="10001"/>
                  </a:ext>
                </a:extLst>
              </a:tr>
              <a:tr h="370840">
                <a:tc>
                  <a:txBody>
                    <a:bodyPr/>
                    <a:lstStyle/>
                    <a:p>
                      <a:pPr algn="ctr"/>
                      <a:r>
                        <a:rPr lang="en-US" dirty="0"/>
                        <a:t>Frame 10</a:t>
                      </a:r>
                    </a:p>
                  </a:txBody>
                  <a:tcPr/>
                </a:tc>
                <a:extLst>
                  <a:ext uri="{0D108BD9-81ED-4DB2-BD59-A6C34878D82A}">
                    <a16:rowId xmlns:a16="http://schemas.microsoft.com/office/drawing/2014/main" val="10002"/>
                  </a:ext>
                </a:extLst>
              </a:tr>
              <a:tr h="370840">
                <a:tc>
                  <a:txBody>
                    <a:bodyPr/>
                    <a:lstStyle/>
                    <a:p>
                      <a:pPr algn="ctr"/>
                      <a:r>
                        <a:rPr lang="en-US" dirty="0"/>
                        <a:t>Frame 9</a:t>
                      </a:r>
                    </a:p>
                  </a:txBody>
                  <a:tcPr/>
                </a:tc>
                <a:extLst>
                  <a:ext uri="{0D108BD9-81ED-4DB2-BD59-A6C34878D82A}">
                    <a16:rowId xmlns:a16="http://schemas.microsoft.com/office/drawing/2014/main" val="10003"/>
                  </a:ext>
                </a:extLst>
              </a:tr>
              <a:tr h="370840">
                <a:tc>
                  <a:txBody>
                    <a:bodyPr/>
                    <a:lstStyle/>
                    <a:p>
                      <a:pPr algn="ctr"/>
                      <a:r>
                        <a:rPr lang="en-US" dirty="0"/>
                        <a:t>Frame 8</a:t>
                      </a:r>
                    </a:p>
                  </a:txBody>
                  <a:tcPr/>
                </a:tc>
                <a:extLst>
                  <a:ext uri="{0D108BD9-81ED-4DB2-BD59-A6C34878D82A}">
                    <a16:rowId xmlns:a16="http://schemas.microsoft.com/office/drawing/2014/main" val="10004"/>
                  </a:ext>
                </a:extLst>
              </a:tr>
              <a:tr h="370840">
                <a:tc>
                  <a:txBody>
                    <a:bodyPr/>
                    <a:lstStyle/>
                    <a:p>
                      <a:pPr algn="ctr"/>
                      <a:r>
                        <a:rPr lang="en-US" dirty="0"/>
                        <a:t>Frame 7</a:t>
                      </a:r>
                    </a:p>
                  </a:txBody>
                  <a:tcPr/>
                </a:tc>
                <a:extLst>
                  <a:ext uri="{0D108BD9-81ED-4DB2-BD59-A6C34878D82A}">
                    <a16:rowId xmlns:a16="http://schemas.microsoft.com/office/drawing/2014/main" val="10005"/>
                  </a:ext>
                </a:extLst>
              </a:tr>
              <a:tr h="370840">
                <a:tc>
                  <a:txBody>
                    <a:bodyPr/>
                    <a:lstStyle/>
                    <a:p>
                      <a:pPr algn="ctr"/>
                      <a:r>
                        <a:rPr lang="en-US" dirty="0"/>
                        <a:t>Frame 6</a:t>
                      </a:r>
                    </a:p>
                  </a:txBody>
                  <a:tcPr/>
                </a:tc>
                <a:extLst>
                  <a:ext uri="{0D108BD9-81ED-4DB2-BD59-A6C34878D82A}">
                    <a16:rowId xmlns:a16="http://schemas.microsoft.com/office/drawing/2014/main" val="10006"/>
                  </a:ext>
                </a:extLst>
              </a:tr>
              <a:tr h="370840">
                <a:tc>
                  <a:txBody>
                    <a:bodyPr/>
                    <a:lstStyle/>
                    <a:p>
                      <a:pPr algn="ctr"/>
                      <a:r>
                        <a:rPr lang="en-US" dirty="0"/>
                        <a:t>Frame 5</a:t>
                      </a:r>
                    </a:p>
                  </a:txBody>
                  <a:tcPr/>
                </a:tc>
                <a:extLst>
                  <a:ext uri="{0D108BD9-81ED-4DB2-BD59-A6C34878D82A}">
                    <a16:rowId xmlns:a16="http://schemas.microsoft.com/office/drawing/2014/main" val="10007"/>
                  </a:ext>
                </a:extLst>
              </a:tr>
              <a:tr h="370840">
                <a:tc>
                  <a:txBody>
                    <a:bodyPr/>
                    <a:lstStyle/>
                    <a:p>
                      <a:pPr algn="ctr"/>
                      <a:r>
                        <a:rPr lang="en-US" dirty="0"/>
                        <a:t>Frame 4</a:t>
                      </a:r>
                    </a:p>
                  </a:txBody>
                  <a:tcPr/>
                </a:tc>
                <a:extLst>
                  <a:ext uri="{0D108BD9-81ED-4DB2-BD59-A6C34878D82A}">
                    <a16:rowId xmlns:a16="http://schemas.microsoft.com/office/drawing/2014/main" val="10008"/>
                  </a:ext>
                </a:extLst>
              </a:tr>
              <a:tr h="370840">
                <a:tc>
                  <a:txBody>
                    <a:bodyPr/>
                    <a:lstStyle/>
                    <a:p>
                      <a:pPr algn="ctr"/>
                      <a:r>
                        <a:rPr lang="en-US" dirty="0"/>
                        <a:t>Frame 3</a:t>
                      </a:r>
                    </a:p>
                  </a:txBody>
                  <a:tcPr/>
                </a:tc>
                <a:extLst>
                  <a:ext uri="{0D108BD9-81ED-4DB2-BD59-A6C34878D82A}">
                    <a16:rowId xmlns:a16="http://schemas.microsoft.com/office/drawing/2014/main" val="10009"/>
                  </a:ext>
                </a:extLst>
              </a:tr>
              <a:tr h="370840">
                <a:tc>
                  <a:txBody>
                    <a:bodyPr/>
                    <a:lstStyle/>
                    <a:p>
                      <a:pPr algn="ctr"/>
                      <a:r>
                        <a:rPr lang="en-US" dirty="0"/>
                        <a:t>Frame 2</a:t>
                      </a:r>
                    </a:p>
                  </a:txBody>
                  <a:tcPr/>
                </a:tc>
                <a:extLst>
                  <a:ext uri="{0D108BD9-81ED-4DB2-BD59-A6C34878D82A}">
                    <a16:rowId xmlns:a16="http://schemas.microsoft.com/office/drawing/2014/main" val="10010"/>
                  </a:ext>
                </a:extLst>
              </a:tr>
              <a:tr h="370840">
                <a:tc>
                  <a:txBody>
                    <a:bodyPr/>
                    <a:lstStyle/>
                    <a:p>
                      <a:pPr algn="ctr"/>
                      <a:r>
                        <a:rPr lang="en-US" dirty="0"/>
                        <a:t>Frame 1</a:t>
                      </a:r>
                    </a:p>
                  </a:txBody>
                  <a:tcPr/>
                </a:tc>
                <a:extLst>
                  <a:ext uri="{0D108BD9-81ED-4DB2-BD59-A6C34878D82A}">
                    <a16:rowId xmlns:a16="http://schemas.microsoft.com/office/drawing/2014/main" val="10011"/>
                  </a:ext>
                </a:extLst>
              </a:tr>
            </a:tbl>
          </a:graphicData>
        </a:graphic>
      </p:graphicFrame>
      <p:graphicFrame>
        <p:nvGraphicFramePr>
          <p:cNvPr id="5" name="Table 4"/>
          <p:cNvGraphicFramePr>
            <a:graphicFrameLocks noGrp="1"/>
          </p:cNvGraphicFramePr>
          <p:nvPr/>
        </p:nvGraphicFramePr>
        <p:xfrm>
          <a:off x="8299469" y="2139517"/>
          <a:ext cx="1080000" cy="111252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20000"/>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Page 3</a:t>
                      </a:r>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Page 2</a:t>
                      </a:r>
                    </a:p>
                  </a:txBody>
                  <a:tcPr/>
                </a:tc>
                <a:extLst>
                  <a:ext uri="{0D108BD9-81ED-4DB2-BD59-A6C34878D82A}">
                    <a16:rowId xmlns:a16="http://schemas.microsoft.com/office/drawing/2014/main" val="10001"/>
                  </a:ext>
                </a:extLst>
              </a:tr>
              <a:tr h="370840">
                <a:tc>
                  <a:txBody>
                    <a:bodyPr/>
                    <a:lstStyle/>
                    <a:p>
                      <a:pPr algn="ctr"/>
                      <a:r>
                        <a:rPr lang="en-US" dirty="0"/>
                        <a:t>Page 1</a:t>
                      </a:r>
                    </a:p>
                  </a:txBody>
                  <a:tcPr/>
                </a:tc>
                <a:extLst>
                  <a:ext uri="{0D108BD9-81ED-4DB2-BD59-A6C34878D82A}">
                    <a16:rowId xmlns:a16="http://schemas.microsoft.com/office/drawing/2014/main" val="10002"/>
                  </a:ext>
                </a:extLst>
              </a:tr>
            </a:tbl>
          </a:graphicData>
        </a:graphic>
      </p:graphicFrame>
      <p:sp>
        <p:nvSpPr>
          <p:cNvPr id="6" name="TextBox 5"/>
          <p:cNvSpPr txBox="1"/>
          <p:nvPr/>
        </p:nvSpPr>
        <p:spPr>
          <a:xfrm>
            <a:off x="8290829" y="1763662"/>
            <a:ext cx="1097280" cy="369332"/>
          </a:xfrm>
          <a:prstGeom prst="rect">
            <a:avLst/>
          </a:prstGeom>
          <a:solidFill>
            <a:schemeClr val="bg1">
              <a:lumMod val="65000"/>
            </a:schemeClr>
          </a:solidFill>
        </p:spPr>
        <p:txBody>
          <a:bodyPr wrap="square" rtlCol="0">
            <a:spAutoFit/>
          </a:bodyPr>
          <a:lstStyle/>
          <a:p>
            <a:pPr algn="ctr"/>
            <a:r>
              <a:rPr lang="en-US" dirty="0"/>
              <a:t>Process 3</a:t>
            </a:r>
          </a:p>
        </p:txBody>
      </p:sp>
      <p:graphicFrame>
        <p:nvGraphicFramePr>
          <p:cNvPr id="7" name="Table 6"/>
          <p:cNvGraphicFramePr>
            <a:graphicFrameLocks noGrp="1"/>
          </p:cNvGraphicFramePr>
          <p:nvPr/>
        </p:nvGraphicFramePr>
        <p:xfrm>
          <a:off x="8299469" y="5042134"/>
          <a:ext cx="1080000" cy="111252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20000"/>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Page 3</a:t>
                      </a:r>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Page 2</a:t>
                      </a:r>
                    </a:p>
                  </a:txBody>
                  <a:tcPr/>
                </a:tc>
                <a:extLst>
                  <a:ext uri="{0D108BD9-81ED-4DB2-BD59-A6C34878D82A}">
                    <a16:rowId xmlns:a16="http://schemas.microsoft.com/office/drawing/2014/main" val="10001"/>
                  </a:ext>
                </a:extLst>
              </a:tr>
              <a:tr h="370840">
                <a:tc>
                  <a:txBody>
                    <a:bodyPr/>
                    <a:lstStyle/>
                    <a:p>
                      <a:pPr algn="ctr"/>
                      <a:r>
                        <a:rPr lang="en-US" dirty="0"/>
                        <a:t>Page 1</a:t>
                      </a:r>
                    </a:p>
                  </a:txBody>
                  <a:tcPr/>
                </a:tc>
                <a:extLst>
                  <a:ext uri="{0D108BD9-81ED-4DB2-BD59-A6C34878D82A}">
                    <a16:rowId xmlns:a16="http://schemas.microsoft.com/office/drawing/2014/main" val="10002"/>
                  </a:ext>
                </a:extLst>
              </a:tr>
            </a:tbl>
          </a:graphicData>
        </a:graphic>
      </p:graphicFrame>
      <p:sp>
        <p:nvSpPr>
          <p:cNvPr id="8" name="TextBox 7"/>
          <p:cNvSpPr txBox="1"/>
          <p:nvPr/>
        </p:nvSpPr>
        <p:spPr>
          <a:xfrm>
            <a:off x="8290829" y="4668093"/>
            <a:ext cx="1097280" cy="369332"/>
          </a:xfrm>
          <a:prstGeom prst="rect">
            <a:avLst/>
          </a:prstGeom>
          <a:solidFill>
            <a:schemeClr val="bg1">
              <a:lumMod val="65000"/>
            </a:schemeClr>
          </a:solidFill>
          <a:ln w="28575">
            <a:noFill/>
          </a:ln>
        </p:spPr>
        <p:txBody>
          <a:bodyPr wrap="square" rtlCol="0">
            <a:spAutoFit/>
          </a:bodyPr>
          <a:lstStyle/>
          <a:p>
            <a:pPr algn="ctr"/>
            <a:r>
              <a:rPr lang="en-US" dirty="0"/>
              <a:t>Process 2</a:t>
            </a:r>
          </a:p>
        </p:txBody>
      </p:sp>
      <p:graphicFrame>
        <p:nvGraphicFramePr>
          <p:cNvPr id="9" name="Table 8"/>
          <p:cNvGraphicFramePr>
            <a:graphicFrameLocks noGrp="1"/>
          </p:cNvGraphicFramePr>
          <p:nvPr/>
        </p:nvGraphicFramePr>
        <p:xfrm>
          <a:off x="2684561" y="2139517"/>
          <a:ext cx="1080000" cy="111252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20000"/>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Page 3</a:t>
                      </a:r>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Page 2</a:t>
                      </a:r>
                    </a:p>
                  </a:txBody>
                  <a:tcPr/>
                </a:tc>
                <a:extLst>
                  <a:ext uri="{0D108BD9-81ED-4DB2-BD59-A6C34878D82A}">
                    <a16:rowId xmlns:a16="http://schemas.microsoft.com/office/drawing/2014/main" val="10001"/>
                  </a:ext>
                </a:extLst>
              </a:tr>
              <a:tr h="370840">
                <a:tc>
                  <a:txBody>
                    <a:bodyPr/>
                    <a:lstStyle/>
                    <a:p>
                      <a:pPr algn="ctr"/>
                      <a:r>
                        <a:rPr lang="en-US" dirty="0"/>
                        <a:t>Page 1</a:t>
                      </a:r>
                    </a:p>
                  </a:txBody>
                  <a:tcPr/>
                </a:tc>
                <a:extLst>
                  <a:ext uri="{0D108BD9-81ED-4DB2-BD59-A6C34878D82A}">
                    <a16:rowId xmlns:a16="http://schemas.microsoft.com/office/drawing/2014/main" val="10002"/>
                  </a:ext>
                </a:extLst>
              </a:tr>
            </a:tbl>
          </a:graphicData>
        </a:graphic>
      </p:graphicFrame>
      <p:sp>
        <p:nvSpPr>
          <p:cNvPr id="10" name="TextBox 9"/>
          <p:cNvSpPr txBox="1"/>
          <p:nvPr/>
        </p:nvSpPr>
        <p:spPr>
          <a:xfrm>
            <a:off x="2675921" y="1763662"/>
            <a:ext cx="1097280" cy="369332"/>
          </a:xfrm>
          <a:prstGeom prst="rect">
            <a:avLst/>
          </a:prstGeom>
          <a:solidFill>
            <a:schemeClr val="bg1">
              <a:lumMod val="65000"/>
            </a:schemeClr>
          </a:solidFill>
        </p:spPr>
        <p:txBody>
          <a:bodyPr wrap="square" rtlCol="0">
            <a:spAutoFit/>
          </a:bodyPr>
          <a:lstStyle/>
          <a:p>
            <a:pPr algn="ctr"/>
            <a:r>
              <a:rPr lang="en-US" dirty="0"/>
              <a:t>Process 4</a:t>
            </a:r>
          </a:p>
        </p:txBody>
      </p:sp>
      <p:graphicFrame>
        <p:nvGraphicFramePr>
          <p:cNvPr id="11" name="Table 10"/>
          <p:cNvGraphicFramePr>
            <a:graphicFrameLocks noGrp="1"/>
          </p:cNvGraphicFramePr>
          <p:nvPr/>
        </p:nvGraphicFramePr>
        <p:xfrm>
          <a:off x="2684561" y="5042134"/>
          <a:ext cx="1080000" cy="111252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20000"/>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Page 3</a:t>
                      </a:r>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Page 2</a:t>
                      </a:r>
                    </a:p>
                  </a:txBody>
                  <a:tcPr/>
                </a:tc>
                <a:extLst>
                  <a:ext uri="{0D108BD9-81ED-4DB2-BD59-A6C34878D82A}">
                    <a16:rowId xmlns:a16="http://schemas.microsoft.com/office/drawing/2014/main" val="10001"/>
                  </a:ext>
                </a:extLst>
              </a:tr>
              <a:tr h="370840">
                <a:tc>
                  <a:txBody>
                    <a:bodyPr/>
                    <a:lstStyle/>
                    <a:p>
                      <a:pPr algn="ctr"/>
                      <a:r>
                        <a:rPr lang="en-US" dirty="0"/>
                        <a:t>Page 1</a:t>
                      </a:r>
                    </a:p>
                  </a:txBody>
                  <a:tcPr/>
                </a:tc>
                <a:extLst>
                  <a:ext uri="{0D108BD9-81ED-4DB2-BD59-A6C34878D82A}">
                    <a16:rowId xmlns:a16="http://schemas.microsoft.com/office/drawing/2014/main" val="10002"/>
                  </a:ext>
                </a:extLst>
              </a:tr>
            </a:tbl>
          </a:graphicData>
        </a:graphic>
      </p:graphicFrame>
      <p:sp>
        <p:nvSpPr>
          <p:cNvPr id="12" name="TextBox 11"/>
          <p:cNvSpPr txBox="1"/>
          <p:nvPr/>
        </p:nvSpPr>
        <p:spPr>
          <a:xfrm>
            <a:off x="2675921" y="4668093"/>
            <a:ext cx="1097280" cy="369332"/>
          </a:xfrm>
          <a:prstGeom prst="rect">
            <a:avLst/>
          </a:prstGeom>
          <a:solidFill>
            <a:schemeClr val="bg1">
              <a:lumMod val="65000"/>
            </a:schemeClr>
          </a:solidFill>
        </p:spPr>
        <p:txBody>
          <a:bodyPr wrap="square" rtlCol="0">
            <a:spAutoFit/>
          </a:bodyPr>
          <a:lstStyle/>
          <a:p>
            <a:pPr algn="ctr"/>
            <a:r>
              <a:rPr lang="en-US" dirty="0"/>
              <a:t>Process 1</a:t>
            </a:r>
          </a:p>
        </p:txBody>
      </p:sp>
      <p:cxnSp>
        <p:nvCxnSpPr>
          <p:cNvPr id="13" name="Straight Arrow Connector 12"/>
          <p:cNvCxnSpPr/>
          <p:nvPr/>
        </p:nvCxnSpPr>
        <p:spPr>
          <a:xfrm flipV="1">
            <a:off x="3755921" y="1905000"/>
            <a:ext cx="1583522" cy="38100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755921" y="2286000"/>
            <a:ext cx="1583522" cy="38100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755921" y="2667000"/>
            <a:ext cx="1583522" cy="38100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764561" y="5237694"/>
            <a:ext cx="1574882" cy="83"/>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3"/>
          </p:cNvCxnSpPr>
          <p:nvPr/>
        </p:nvCxnSpPr>
        <p:spPr>
          <a:xfrm>
            <a:off x="3764561" y="5598394"/>
            <a:ext cx="1574882" cy="20383"/>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764561" y="5950747"/>
            <a:ext cx="1574882" cy="18552"/>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6779443" y="4876800"/>
            <a:ext cx="1511386" cy="109249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6779443" y="4526278"/>
            <a:ext cx="1511386" cy="109249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6779443" y="4145195"/>
            <a:ext cx="1511386" cy="109249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6779443" y="3060401"/>
            <a:ext cx="1511386" cy="712833"/>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6779443" y="2703984"/>
            <a:ext cx="1511386" cy="712833"/>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6779443" y="2347567"/>
            <a:ext cx="1511386" cy="712833"/>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730021" y="3429000"/>
            <a:ext cx="3162108" cy="1078183"/>
          </a:xfrm>
          <a:prstGeom prst="rect">
            <a:avLst/>
          </a:prstGeom>
          <a:solidFill>
            <a:schemeClr val="accent6">
              <a:lumMod val="40000"/>
              <a:lumOff val="60000"/>
            </a:schemeClr>
          </a:solidFill>
          <a:ln w="190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Process 1 and process 4 are moved out from memory and process 5 enters into memory. </a:t>
            </a:r>
          </a:p>
        </p:txBody>
      </p:sp>
    </p:spTree>
    <p:extLst>
      <p:ext uri="{BB962C8B-B14F-4D97-AF65-F5344CB8AC3E}">
        <p14:creationId xmlns:p14="http://schemas.microsoft.com/office/powerpoint/2010/main" val="527109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2" grpId="0" animBg="1"/>
      <p:bldP spid="2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Paging</a:t>
            </a:r>
            <a:endParaRPr lang="en-US" dirty="0"/>
          </a:p>
        </p:txBody>
      </p:sp>
      <p:sp>
        <p:nvSpPr>
          <p:cNvPr id="3" name="Content Placeholder 2">
            <a:extLst>
              <a:ext uri="{FF2B5EF4-FFF2-40B4-BE49-F238E27FC236}">
                <a16:creationId xmlns:a16="http://schemas.microsoft.com/office/drawing/2014/main" id="{8CBB250C-A48E-B381-CE70-34A4DA7B924A}"/>
              </a:ext>
            </a:extLst>
          </p:cNvPr>
          <p:cNvSpPr>
            <a:spLocks noGrp="1"/>
          </p:cNvSpPr>
          <p:nvPr>
            <p:ph idx="1"/>
          </p:nvPr>
        </p:nvSpPr>
        <p:spPr/>
        <p:txBody>
          <a:bodyPr/>
          <a:lstStyle/>
          <a:p>
            <a:r>
              <a:rPr lang="en-US" dirty="0"/>
              <a:t>Paging is a </a:t>
            </a:r>
            <a:r>
              <a:rPr lang="en-US" dirty="0">
                <a:solidFill>
                  <a:schemeClr val="accent6"/>
                </a:solidFill>
              </a:rPr>
              <a:t>storage mechanism that allows the operating system to fetch processes from secondary storage and store them as pages in the main memory </a:t>
            </a:r>
            <a:r>
              <a:rPr lang="en-US" dirty="0"/>
              <a:t>in a non-contiguous manner. </a:t>
            </a:r>
          </a:p>
          <a:p>
            <a:r>
              <a:rPr lang="en-US" dirty="0"/>
              <a:t>Paging is used to address the issue of </a:t>
            </a:r>
            <a:r>
              <a:rPr lang="en-US" dirty="0">
                <a:solidFill>
                  <a:schemeClr val="accent6"/>
                </a:solidFill>
              </a:rPr>
              <a:t>external fragmentation. </a:t>
            </a:r>
          </a:p>
          <a:p>
            <a:r>
              <a:rPr lang="en-US" dirty="0"/>
              <a:t>This allows a process's </a:t>
            </a:r>
            <a:r>
              <a:rPr lang="en-US" dirty="0">
                <a:solidFill>
                  <a:schemeClr val="accent6"/>
                </a:solidFill>
              </a:rPr>
              <a:t>logical address space to be noncontiguous</a:t>
            </a:r>
            <a:r>
              <a:rPr lang="en-US" dirty="0"/>
              <a:t>, allowing the process to be allocated physical memory.</a:t>
            </a:r>
          </a:p>
          <a:p>
            <a:r>
              <a:rPr lang="en-US" dirty="0"/>
              <a:t>The CPU always generates a Logical Address. But, the Physical Address is needed to access the main memory.</a:t>
            </a:r>
          </a:p>
          <a:p>
            <a:r>
              <a:rPr lang="en-US" dirty="0"/>
              <a:t>The Logical Address generated by the CPU has two parts: </a:t>
            </a:r>
          </a:p>
          <a:p>
            <a:endParaRPr lang="en-US" dirty="0"/>
          </a:p>
          <a:p>
            <a:pPr marL="914400" lvl="1" indent="-457200">
              <a:buFont typeface="+mj-lt"/>
              <a:buAutoNum type="arabicPeriod"/>
            </a:pPr>
            <a:r>
              <a:rPr lang="en-US" sz="2400" b="1" dirty="0">
                <a:solidFill>
                  <a:schemeClr val="accent6"/>
                </a:solidFill>
              </a:rPr>
              <a:t>Page Number(p) </a:t>
            </a:r>
            <a:r>
              <a:rPr lang="en-US" sz="2400" dirty="0"/>
              <a:t>- It is the number of bits required to represent the pages in the Logical Address Space. </a:t>
            </a:r>
          </a:p>
          <a:p>
            <a:pPr marL="914400" lvl="1" indent="-457200">
              <a:buFont typeface="+mj-lt"/>
              <a:buAutoNum type="arabicPeriod"/>
            </a:pPr>
            <a:r>
              <a:rPr lang="en-US" sz="2400" b="1" dirty="0">
                <a:solidFill>
                  <a:schemeClr val="accent6"/>
                </a:solidFill>
              </a:rPr>
              <a:t>Page Offset(d) </a:t>
            </a:r>
            <a:r>
              <a:rPr lang="en-US" sz="2400" dirty="0"/>
              <a:t>- It denotes the page size or the number of bits required to represent a word on a page.</a:t>
            </a:r>
          </a:p>
        </p:txBody>
      </p:sp>
      <p:sp>
        <p:nvSpPr>
          <p:cNvPr id="8" name="Rectangle 7">
            <a:extLst>
              <a:ext uri="{FF2B5EF4-FFF2-40B4-BE49-F238E27FC236}">
                <a16:creationId xmlns:a16="http://schemas.microsoft.com/office/drawing/2014/main" id="{DAF10962-1AA2-7199-B3B4-38AB099D4611}"/>
              </a:ext>
            </a:extLst>
          </p:cNvPr>
          <p:cNvSpPr/>
          <p:nvPr/>
        </p:nvSpPr>
        <p:spPr>
          <a:xfrm>
            <a:off x="7734925" y="3746311"/>
            <a:ext cx="1400331" cy="6096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a:t>
            </a:r>
          </a:p>
        </p:txBody>
      </p:sp>
      <p:sp>
        <p:nvSpPr>
          <p:cNvPr id="9" name="Rectangle 8">
            <a:extLst>
              <a:ext uri="{FF2B5EF4-FFF2-40B4-BE49-F238E27FC236}">
                <a16:creationId xmlns:a16="http://schemas.microsoft.com/office/drawing/2014/main" id="{2B1B9ECD-6149-9F7D-79F9-BE1D4CD62429}"/>
              </a:ext>
            </a:extLst>
          </p:cNvPr>
          <p:cNvSpPr/>
          <p:nvPr/>
        </p:nvSpPr>
        <p:spPr>
          <a:xfrm>
            <a:off x="9135256" y="3746311"/>
            <a:ext cx="838200" cy="6096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
            </a:r>
          </a:p>
        </p:txBody>
      </p:sp>
      <p:sp>
        <p:nvSpPr>
          <p:cNvPr id="10" name="TextBox 9">
            <a:extLst>
              <a:ext uri="{FF2B5EF4-FFF2-40B4-BE49-F238E27FC236}">
                <a16:creationId xmlns:a16="http://schemas.microsoft.com/office/drawing/2014/main" id="{14F435A4-D46B-BCE4-D672-1D12B6E35839}"/>
              </a:ext>
            </a:extLst>
          </p:cNvPr>
          <p:cNvSpPr txBox="1"/>
          <p:nvPr/>
        </p:nvSpPr>
        <p:spPr>
          <a:xfrm>
            <a:off x="7725871" y="3233332"/>
            <a:ext cx="2247585" cy="461665"/>
          </a:xfrm>
          <a:prstGeom prst="rect">
            <a:avLst/>
          </a:prstGeom>
          <a:noFill/>
        </p:spPr>
        <p:txBody>
          <a:bodyPr wrap="square" rtlCol="0">
            <a:spAutoFit/>
          </a:bodyPr>
          <a:lstStyle/>
          <a:p>
            <a:pPr algn="r"/>
            <a:r>
              <a:rPr lang="en-US" sz="2400" b="1" dirty="0">
                <a:solidFill>
                  <a:schemeClr val="accent6"/>
                </a:solidFill>
              </a:rPr>
              <a:t>Logical Address</a:t>
            </a:r>
          </a:p>
        </p:txBody>
      </p:sp>
    </p:spTree>
    <p:extLst>
      <p:ext uri="{BB962C8B-B14F-4D97-AF65-F5344CB8AC3E}">
        <p14:creationId xmlns:p14="http://schemas.microsoft.com/office/powerpoint/2010/main" val="205566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Paging</a:t>
            </a:r>
            <a:endParaRPr lang="en-US" dirty="0"/>
          </a:p>
        </p:txBody>
      </p:sp>
      <p:sp>
        <p:nvSpPr>
          <p:cNvPr id="3" name="Content Placeholder 2">
            <a:extLst>
              <a:ext uri="{FF2B5EF4-FFF2-40B4-BE49-F238E27FC236}">
                <a16:creationId xmlns:a16="http://schemas.microsoft.com/office/drawing/2014/main" id="{8CBB250C-A48E-B381-CE70-34A4DA7B924A}"/>
              </a:ext>
            </a:extLst>
          </p:cNvPr>
          <p:cNvSpPr>
            <a:spLocks noGrp="1"/>
          </p:cNvSpPr>
          <p:nvPr>
            <p:ph idx="1"/>
          </p:nvPr>
        </p:nvSpPr>
        <p:spPr>
          <a:xfrm>
            <a:off x="131180" y="863444"/>
            <a:ext cx="8967851" cy="5590565"/>
          </a:xfrm>
        </p:spPr>
        <p:txBody>
          <a:bodyPr/>
          <a:lstStyle/>
          <a:p>
            <a:r>
              <a:rPr lang="en-US" dirty="0"/>
              <a:t>The Physical Address also consists of two parts:</a:t>
            </a:r>
          </a:p>
          <a:p>
            <a:pPr marL="914400" lvl="1" indent="-457200">
              <a:buFont typeface="+mj-lt"/>
              <a:buAutoNum type="arabicPeriod"/>
            </a:pPr>
            <a:r>
              <a:rPr lang="en-US" sz="2400" b="1" dirty="0">
                <a:solidFill>
                  <a:schemeClr val="accent6"/>
                </a:solidFill>
              </a:rPr>
              <a:t>Frame Number(f) </a:t>
            </a:r>
            <a:r>
              <a:rPr lang="en-US" sz="2400" dirty="0"/>
              <a:t>- It is the number of bits required to represent a frame in the Physical Address Space. </a:t>
            </a:r>
          </a:p>
          <a:p>
            <a:pPr marL="914400" lvl="1" indent="-457200">
              <a:buFont typeface="+mj-lt"/>
              <a:buAutoNum type="arabicPeriod"/>
            </a:pPr>
            <a:r>
              <a:rPr lang="en-US" sz="2400" b="1" dirty="0">
                <a:solidFill>
                  <a:schemeClr val="accent6"/>
                </a:solidFill>
              </a:rPr>
              <a:t>Frame Offset(d) </a:t>
            </a:r>
            <a:r>
              <a:rPr lang="en-US" sz="2400" dirty="0"/>
              <a:t>- It is the page size or the number of bits required to represent a word in a frame. It is equal to the Page Offset.</a:t>
            </a:r>
          </a:p>
          <a:p>
            <a:pPr marL="914400" lvl="1" indent="-457200">
              <a:buClr>
                <a:srgbClr val="1D3064"/>
              </a:buClr>
              <a:buFont typeface="+mj-lt"/>
              <a:buAutoNum type="arabicPeriod"/>
            </a:pPr>
            <a:endParaRPr lang="en-US" sz="2400" dirty="0"/>
          </a:p>
          <a:p>
            <a:pPr marL="265113" lvl="1" indent="-265113">
              <a:spcBef>
                <a:spcPts val="1000"/>
              </a:spcBef>
              <a:buFont typeface="Wingdings 3" panose="05040102010807070707" pitchFamily="18" charset="2"/>
              <a:buChar char=""/>
            </a:pPr>
            <a:r>
              <a:rPr lang="en-US" sz="2400" dirty="0"/>
              <a:t>In paging, the address of occupied pages of physical memory is stored in a table, which is known as </a:t>
            </a:r>
            <a:r>
              <a:rPr lang="en-US" sz="2400" b="1" dirty="0">
                <a:solidFill>
                  <a:schemeClr val="accent6"/>
                </a:solidFill>
              </a:rPr>
              <a:t>page table.</a:t>
            </a:r>
          </a:p>
          <a:p>
            <a:pPr lvl="1"/>
            <a:r>
              <a:rPr lang="en-US" sz="2400" dirty="0"/>
              <a:t>The </a:t>
            </a:r>
            <a:r>
              <a:rPr lang="en-US" sz="2400" b="1" dirty="0">
                <a:solidFill>
                  <a:schemeClr val="accent6"/>
                </a:solidFill>
              </a:rPr>
              <a:t>base address </a:t>
            </a:r>
            <a:r>
              <a:rPr lang="en-US" sz="2400" dirty="0"/>
              <a:t>of each page is </a:t>
            </a:r>
            <a:r>
              <a:rPr lang="en-US" sz="2400" b="1" dirty="0">
                <a:solidFill>
                  <a:schemeClr val="accent6"/>
                </a:solidFill>
              </a:rPr>
              <a:t>combined with Page Offset </a:t>
            </a:r>
            <a:r>
              <a:rPr lang="en-US" sz="2400" dirty="0"/>
              <a:t>to get the actual address of the required data in the main memory.</a:t>
            </a:r>
          </a:p>
          <a:p>
            <a:pPr lvl="1"/>
            <a:r>
              <a:rPr lang="en-US" sz="2400" dirty="0"/>
              <a:t>The Page Number is used as the index of the Page Table which contains the base address which is the Frame Number. </a:t>
            </a:r>
          </a:p>
          <a:p>
            <a:pPr lvl="1"/>
            <a:r>
              <a:rPr lang="en-US" sz="2400" dirty="0"/>
              <a:t>Page offset is then used to retrieve the required data from the main memory.</a:t>
            </a:r>
          </a:p>
        </p:txBody>
      </p:sp>
      <p:sp>
        <p:nvSpPr>
          <p:cNvPr id="8" name="Rectangle 7">
            <a:extLst>
              <a:ext uri="{FF2B5EF4-FFF2-40B4-BE49-F238E27FC236}">
                <a16:creationId xmlns:a16="http://schemas.microsoft.com/office/drawing/2014/main" id="{DAF10962-1AA2-7199-B3B4-38AB099D4611}"/>
              </a:ext>
            </a:extLst>
          </p:cNvPr>
          <p:cNvSpPr/>
          <p:nvPr/>
        </p:nvSpPr>
        <p:spPr>
          <a:xfrm>
            <a:off x="9368855" y="1721196"/>
            <a:ext cx="1400331" cy="6096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a:t>
            </a:r>
          </a:p>
        </p:txBody>
      </p:sp>
      <p:sp>
        <p:nvSpPr>
          <p:cNvPr id="9" name="Rectangle 8">
            <a:extLst>
              <a:ext uri="{FF2B5EF4-FFF2-40B4-BE49-F238E27FC236}">
                <a16:creationId xmlns:a16="http://schemas.microsoft.com/office/drawing/2014/main" id="{2B1B9ECD-6149-9F7D-79F9-BE1D4CD62429}"/>
              </a:ext>
            </a:extLst>
          </p:cNvPr>
          <p:cNvSpPr/>
          <p:nvPr/>
        </p:nvSpPr>
        <p:spPr>
          <a:xfrm>
            <a:off x="10769186" y="1721196"/>
            <a:ext cx="838200" cy="6096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
            </a:r>
          </a:p>
        </p:txBody>
      </p:sp>
      <p:sp>
        <p:nvSpPr>
          <p:cNvPr id="10" name="TextBox 9">
            <a:extLst>
              <a:ext uri="{FF2B5EF4-FFF2-40B4-BE49-F238E27FC236}">
                <a16:creationId xmlns:a16="http://schemas.microsoft.com/office/drawing/2014/main" id="{14F435A4-D46B-BCE4-D672-1D12B6E35839}"/>
              </a:ext>
            </a:extLst>
          </p:cNvPr>
          <p:cNvSpPr txBox="1"/>
          <p:nvPr/>
        </p:nvSpPr>
        <p:spPr>
          <a:xfrm>
            <a:off x="9099031" y="1208217"/>
            <a:ext cx="2508355" cy="461665"/>
          </a:xfrm>
          <a:prstGeom prst="rect">
            <a:avLst/>
          </a:prstGeom>
          <a:noFill/>
        </p:spPr>
        <p:txBody>
          <a:bodyPr wrap="square" rtlCol="0">
            <a:spAutoFit/>
          </a:bodyPr>
          <a:lstStyle/>
          <a:p>
            <a:pPr algn="r"/>
            <a:r>
              <a:rPr lang="en-US" sz="2400" b="1" dirty="0">
                <a:solidFill>
                  <a:schemeClr val="accent6"/>
                </a:solidFill>
              </a:rPr>
              <a:t>Physical Address</a:t>
            </a:r>
          </a:p>
        </p:txBody>
      </p:sp>
      <p:graphicFrame>
        <p:nvGraphicFramePr>
          <p:cNvPr id="4" name="Content Placeholder 12">
            <a:extLst>
              <a:ext uri="{FF2B5EF4-FFF2-40B4-BE49-F238E27FC236}">
                <a16:creationId xmlns:a16="http://schemas.microsoft.com/office/drawing/2014/main" id="{EB6EF4FD-9103-4FA1-002A-B0C5C98B592B}"/>
              </a:ext>
            </a:extLst>
          </p:cNvPr>
          <p:cNvGraphicFramePr>
            <a:graphicFrameLocks/>
          </p:cNvGraphicFramePr>
          <p:nvPr/>
        </p:nvGraphicFramePr>
        <p:xfrm>
          <a:off x="9664285" y="3658726"/>
          <a:ext cx="1964339" cy="1508760"/>
        </p:xfrm>
        <a:graphic>
          <a:graphicData uri="http://schemas.openxmlformats.org/drawingml/2006/table">
            <a:tbl>
              <a:tblPr firstRow="1" bandRow="1">
                <a:tableStyleId>{93296810-A885-4BE3-A3E7-6D5BEEA58F35}</a:tableStyleId>
              </a:tblPr>
              <a:tblGrid>
                <a:gridCol w="883953">
                  <a:extLst>
                    <a:ext uri="{9D8B030D-6E8A-4147-A177-3AD203B41FA5}">
                      <a16:colId xmlns:a16="http://schemas.microsoft.com/office/drawing/2014/main" val="20000"/>
                    </a:ext>
                  </a:extLst>
                </a:gridCol>
                <a:gridCol w="1080386">
                  <a:extLst>
                    <a:ext uri="{9D8B030D-6E8A-4147-A177-3AD203B41FA5}">
                      <a16:colId xmlns:a16="http://schemas.microsoft.com/office/drawing/2014/main" val="20001"/>
                    </a:ext>
                  </a:extLst>
                </a:gridCol>
              </a:tblGrid>
              <a:tr h="142240">
                <a:tc>
                  <a:txBody>
                    <a:bodyPr/>
                    <a:lstStyle/>
                    <a:p>
                      <a:r>
                        <a:rPr lang="en-US" sz="2000" dirty="0"/>
                        <a:t>Page</a:t>
                      </a:r>
                    </a:p>
                  </a:txBody>
                  <a:tcPr>
                    <a:lnB w="12700" cap="flat" cmpd="sng" algn="ctr">
                      <a:solidFill>
                        <a:schemeClr val="tx1"/>
                      </a:solidFill>
                      <a:prstDash val="solid"/>
                      <a:round/>
                      <a:headEnd type="none" w="med" len="med"/>
                      <a:tailEnd type="none" w="med" len="med"/>
                    </a:lnB>
                    <a:solidFill>
                      <a:srgbClr val="2489CE"/>
                    </a:solidFill>
                  </a:tcPr>
                </a:tc>
                <a:tc>
                  <a:txBody>
                    <a:bodyPr/>
                    <a:lstStyle/>
                    <a:p>
                      <a:r>
                        <a:rPr lang="en-US" sz="2000" dirty="0"/>
                        <a:t>Frame</a:t>
                      </a:r>
                    </a:p>
                  </a:txBody>
                  <a:tcPr>
                    <a:lnB w="12700" cap="flat" cmpd="sng" algn="ctr">
                      <a:solidFill>
                        <a:schemeClr val="tx1"/>
                      </a:solidFill>
                      <a:prstDash val="solid"/>
                      <a:round/>
                      <a:headEnd type="none" w="med" len="med"/>
                      <a:tailEnd type="none" w="med" len="med"/>
                    </a:lnB>
                    <a:solidFill>
                      <a:srgbClr val="2489CE"/>
                    </a:solidFill>
                  </a:tcPr>
                </a:tc>
                <a:extLst>
                  <a:ext uri="{0D108BD9-81ED-4DB2-BD59-A6C34878D82A}">
                    <a16:rowId xmlns:a16="http://schemas.microsoft.com/office/drawing/2014/main" val="10000"/>
                  </a:ext>
                </a:extLst>
              </a:tr>
              <a:tr h="370840">
                <a:tc>
                  <a:txBody>
                    <a:bodyPr/>
                    <a:lstStyle/>
                    <a:p>
                      <a:r>
                        <a:rPr lang="en-US" dirty="0"/>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F2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dirty="0"/>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F3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dirty="0"/>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5" name="TextBox 4">
            <a:extLst>
              <a:ext uri="{FF2B5EF4-FFF2-40B4-BE49-F238E27FC236}">
                <a16:creationId xmlns:a16="http://schemas.microsoft.com/office/drawing/2014/main" id="{CC2EC244-84F7-363B-D13D-836F88C46AEF}"/>
              </a:ext>
            </a:extLst>
          </p:cNvPr>
          <p:cNvSpPr txBox="1"/>
          <p:nvPr/>
        </p:nvSpPr>
        <p:spPr>
          <a:xfrm>
            <a:off x="9523566" y="3196840"/>
            <a:ext cx="1680524" cy="461665"/>
          </a:xfrm>
          <a:prstGeom prst="rect">
            <a:avLst/>
          </a:prstGeom>
          <a:noFill/>
        </p:spPr>
        <p:txBody>
          <a:bodyPr wrap="square" rtlCol="0">
            <a:spAutoFit/>
          </a:bodyPr>
          <a:lstStyle/>
          <a:p>
            <a:pPr algn="ctr"/>
            <a:r>
              <a:rPr lang="en-US" sz="2400" b="1" dirty="0">
                <a:solidFill>
                  <a:schemeClr val="accent6"/>
                </a:solidFill>
              </a:rPr>
              <a:t>Page Table</a:t>
            </a:r>
          </a:p>
        </p:txBody>
      </p:sp>
    </p:spTree>
    <p:extLst>
      <p:ext uri="{BB962C8B-B14F-4D97-AF65-F5344CB8AC3E}">
        <p14:creationId xmlns:p14="http://schemas.microsoft.com/office/powerpoint/2010/main" val="2713028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Paging</a:t>
            </a:r>
            <a:endParaRPr lang="en-US" dirty="0"/>
          </a:p>
        </p:txBody>
      </p:sp>
      <p:graphicFrame>
        <p:nvGraphicFramePr>
          <p:cNvPr id="4" name="Content Placeholder 12"/>
          <p:cNvGraphicFramePr>
            <a:graphicFrameLocks/>
          </p:cNvGraphicFramePr>
          <p:nvPr/>
        </p:nvGraphicFramePr>
        <p:xfrm>
          <a:off x="4316410" y="4800600"/>
          <a:ext cx="1524000" cy="1478280"/>
        </p:xfrm>
        <a:graphic>
          <a:graphicData uri="http://schemas.openxmlformats.org/drawingml/2006/table">
            <a:tbl>
              <a:tblPr firstRow="1" bandRow="1">
                <a:tableStyleId>{93296810-A885-4BE3-A3E7-6D5BEEA58F35}</a:tableStyleId>
              </a:tblPr>
              <a:tblGrid>
                <a:gridCol w="6858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142240">
                <a:tc>
                  <a:txBody>
                    <a:bodyPr/>
                    <a:lstStyle/>
                    <a:p>
                      <a:r>
                        <a:rPr lang="en-US" dirty="0"/>
                        <a:t>Page</a:t>
                      </a:r>
                    </a:p>
                  </a:txBody>
                  <a:tcPr/>
                </a:tc>
                <a:tc>
                  <a:txBody>
                    <a:bodyPr/>
                    <a:lstStyle/>
                    <a:p>
                      <a:r>
                        <a:rPr lang="en-US" dirty="0"/>
                        <a:t>Frame</a:t>
                      </a:r>
                    </a:p>
                  </a:txBody>
                  <a:tcPr/>
                </a:tc>
                <a:extLst>
                  <a:ext uri="{0D108BD9-81ED-4DB2-BD59-A6C34878D82A}">
                    <a16:rowId xmlns:a16="http://schemas.microsoft.com/office/drawing/2014/main" val="10000"/>
                  </a:ext>
                </a:extLst>
              </a:tr>
              <a:tr h="370840">
                <a:tc>
                  <a:txBody>
                    <a:bodyPr/>
                    <a:lstStyle/>
                    <a:p>
                      <a:r>
                        <a:rPr lang="en-US" dirty="0"/>
                        <a:t>P1</a:t>
                      </a:r>
                    </a:p>
                  </a:txBody>
                  <a:tcPr/>
                </a:tc>
                <a:tc>
                  <a:txBody>
                    <a:bodyPr/>
                    <a:lstStyle/>
                    <a:p>
                      <a:r>
                        <a:rPr lang="en-US" dirty="0"/>
                        <a:t>F2</a:t>
                      </a:r>
                    </a:p>
                  </a:txBody>
                  <a:tcPr/>
                </a:tc>
                <a:extLst>
                  <a:ext uri="{0D108BD9-81ED-4DB2-BD59-A6C34878D82A}">
                    <a16:rowId xmlns:a16="http://schemas.microsoft.com/office/drawing/2014/main" val="10001"/>
                  </a:ext>
                </a:extLst>
              </a:tr>
              <a:tr h="370840">
                <a:tc>
                  <a:txBody>
                    <a:bodyPr/>
                    <a:lstStyle/>
                    <a:p>
                      <a:r>
                        <a:rPr lang="en-US" dirty="0"/>
                        <a:t>P2</a:t>
                      </a:r>
                    </a:p>
                  </a:txBody>
                  <a:tcPr/>
                </a:tc>
                <a:tc>
                  <a:txBody>
                    <a:bodyPr/>
                    <a:lstStyle/>
                    <a:p>
                      <a:r>
                        <a:rPr lang="en-US" dirty="0"/>
                        <a:t>F3</a:t>
                      </a:r>
                    </a:p>
                  </a:txBody>
                  <a:tcPr/>
                </a:tc>
                <a:extLst>
                  <a:ext uri="{0D108BD9-81ED-4DB2-BD59-A6C34878D82A}">
                    <a16:rowId xmlns:a16="http://schemas.microsoft.com/office/drawing/2014/main" val="10002"/>
                  </a:ext>
                </a:extLst>
              </a:tr>
              <a:tr h="370840">
                <a:tc>
                  <a:txBody>
                    <a:bodyPr/>
                    <a:lstStyle/>
                    <a:p>
                      <a:r>
                        <a:rPr lang="en-US" dirty="0"/>
                        <a:t>P3</a:t>
                      </a:r>
                    </a:p>
                  </a:txBody>
                  <a:tcPr/>
                </a:tc>
                <a:tc>
                  <a:txBody>
                    <a:bodyPr/>
                    <a:lstStyle/>
                    <a:p>
                      <a:r>
                        <a:rPr lang="en-US" dirty="0"/>
                        <a:t>F1</a:t>
                      </a:r>
                    </a:p>
                  </a:txBody>
                  <a:tcPr/>
                </a:tc>
                <a:extLst>
                  <a:ext uri="{0D108BD9-81ED-4DB2-BD59-A6C34878D82A}">
                    <a16:rowId xmlns:a16="http://schemas.microsoft.com/office/drawing/2014/main" val="10003"/>
                  </a:ext>
                </a:extLst>
              </a:tr>
            </a:tbl>
          </a:graphicData>
        </a:graphic>
      </p:graphicFrame>
      <p:sp>
        <p:nvSpPr>
          <p:cNvPr id="5" name="Rectangle 4"/>
          <p:cNvSpPr/>
          <p:nvPr/>
        </p:nvSpPr>
        <p:spPr>
          <a:xfrm>
            <a:off x="1357318" y="3004066"/>
            <a:ext cx="1143000" cy="5334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p>
        </p:txBody>
      </p:sp>
      <p:cxnSp>
        <p:nvCxnSpPr>
          <p:cNvPr id="6" name="Elbow Connector 5"/>
          <p:cNvCxnSpPr>
            <a:stCxn id="5" idx="0"/>
          </p:cNvCxnSpPr>
          <p:nvPr/>
        </p:nvCxnSpPr>
        <p:spPr>
          <a:xfrm rot="5400000" flipH="1" flipV="1">
            <a:off x="1833568" y="1956316"/>
            <a:ext cx="1143000" cy="952500"/>
          </a:xfrm>
          <a:prstGeom prst="bentConnector3">
            <a:avLst>
              <a:gd name="adj1" fmla="val 100000"/>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7" name="Rectangle 6"/>
          <p:cNvSpPr/>
          <p:nvPr/>
        </p:nvSpPr>
        <p:spPr>
          <a:xfrm>
            <a:off x="2881318" y="1556801"/>
            <a:ext cx="838200" cy="6096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8" name="Rectangle 7"/>
          <p:cNvSpPr/>
          <p:nvPr/>
        </p:nvSpPr>
        <p:spPr>
          <a:xfrm>
            <a:off x="3719518" y="1556801"/>
            <a:ext cx="838200" cy="6096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9" name="TextBox 8"/>
          <p:cNvSpPr txBox="1"/>
          <p:nvPr/>
        </p:nvSpPr>
        <p:spPr>
          <a:xfrm>
            <a:off x="2424118" y="1176453"/>
            <a:ext cx="1714500" cy="369332"/>
          </a:xfrm>
          <a:prstGeom prst="rect">
            <a:avLst/>
          </a:prstGeom>
          <a:noFill/>
        </p:spPr>
        <p:txBody>
          <a:bodyPr wrap="square" rtlCol="0">
            <a:spAutoFit/>
          </a:bodyPr>
          <a:lstStyle/>
          <a:p>
            <a:pPr algn="r"/>
            <a:r>
              <a:rPr lang="en-US" dirty="0"/>
              <a:t>Logical Address</a:t>
            </a:r>
          </a:p>
        </p:txBody>
      </p:sp>
      <p:sp>
        <p:nvSpPr>
          <p:cNvPr id="10" name="Rectangle 9"/>
          <p:cNvSpPr/>
          <p:nvPr/>
        </p:nvSpPr>
        <p:spPr>
          <a:xfrm>
            <a:off x="8062918" y="2432566"/>
            <a:ext cx="1143000" cy="25908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sp>
        <p:nvSpPr>
          <p:cNvPr id="11" name="Rectangle 10"/>
          <p:cNvSpPr/>
          <p:nvPr/>
        </p:nvSpPr>
        <p:spPr>
          <a:xfrm>
            <a:off x="5853118" y="1556801"/>
            <a:ext cx="838200" cy="6096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F3</a:t>
            </a:r>
          </a:p>
        </p:txBody>
      </p:sp>
      <p:sp>
        <p:nvSpPr>
          <p:cNvPr id="12" name="Rectangle 11"/>
          <p:cNvSpPr/>
          <p:nvPr/>
        </p:nvSpPr>
        <p:spPr>
          <a:xfrm>
            <a:off x="6691318" y="1556801"/>
            <a:ext cx="838200" cy="6096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13" name="Straight Connector 12"/>
          <p:cNvCxnSpPr/>
          <p:nvPr/>
        </p:nvCxnSpPr>
        <p:spPr>
          <a:xfrm flipV="1">
            <a:off x="4138618" y="1133476"/>
            <a:ext cx="0" cy="413266"/>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cxnSp>
        <p:nvCxnSpPr>
          <p:cNvPr id="14" name="Elbow Connector 13"/>
          <p:cNvCxnSpPr/>
          <p:nvPr/>
        </p:nvCxnSpPr>
        <p:spPr>
          <a:xfrm>
            <a:off x="4138618" y="1143000"/>
            <a:ext cx="3086100" cy="413266"/>
          </a:xfrm>
          <a:prstGeom prst="bentConnector3">
            <a:avLst>
              <a:gd name="adj1" fmla="val 99621"/>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cxnSp>
        <p:nvCxnSpPr>
          <p:cNvPr id="15" name="Elbow Connector 14"/>
          <p:cNvCxnSpPr>
            <a:stCxn id="7" idx="2"/>
          </p:cNvCxnSpPr>
          <p:nvPr/>
        </p:nvCxnSpPr>
        <p:spPr>
          <a:xfrm rot="16200000" flipH="1">
            <a:off x="2040469" y="3426350"/>
            <a:ext cx="3548599" cy="1028700"/>
          </a:xfrm>
          <a:prstGeom prst="bentConnector3">
            <a:avLst>
              <a:gd name="adj1" fmla="val 100309"/>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16" name="TextBox 15"/>
          <p:cNvSpPr txBox="1"/>
          <p:nvPr/>
        </p:nvSpPr>
        <p:spPr>
          <a:xfrm>
            <a:off x="7529518" y="1481770"/>
            <a:ext cx="1843082" cy="369332"/>
          </a:xfrm>
          <a:prstGeom prst="rect">
            <a:avLst/>
          </a:prstGeom>
          <a:noFill/>
        </p:spPr>
        <p:txBody>
          <a:bodyPr wrap="square" rtlCol="0">
            <a:spAutoFit/>
          </a:bodyPr>
          <a:lstStyle/>
          <a:p>
            <a:pPr algn="r"/>
            <a:r>
              <a:rPr lang="en-US" dirty="0"/>
              <a:t>Physical Address</a:t>
            </a:r>
          </a:p>
        </p:txBody>
      </p:sp>
      <p:cxnSp>
        <p:nvCxnSpPr>
          <p:cNvPr id="17" name="Elbow Connector 16"/>
          <p:cNvCxnSpPr>
            <a:stCxn id="12" idx="3"/>
            <a:endCxn id="10" idx="0"/>
          </p:cNvCxnSpPr>
          <p:nvPr/>
        </p:nvCxnSpPr>
        <p:spPr>
          <a:xfrm>
            <a:off x="7529518" y="1861601"/>
            <a:ext cx="1104900" cy="570965"/>
          </a:xfrm>
          <a:prstGeom prst="bentConnector2">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cxnSp>
        <p:nvCxnSpPr>
          <p:cNvPr id="18" name="Elbow Connector 17"/>
          <p:cNvCxnSpPr>
            <a:endCxn id="11" idx="2"/>
          </p:cNvCxnSpPr>
          <p:nvPr/>
        </p:nvCxnSpPr>
        <p:spPr>
          <a:xfrm rot="5400000" flipH="1" flipV="1">
            <a:off x="4288369" y="3731151"/>
            <a:ext cx="3548599" cy="419100"/>
          </a:xfrm>
          <a:prstGeom prst="bentConnector3">
            <a:avLst>
              <a:gd name="adj1" fmla="val 509"/>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19" name="TextBox 18"/>
          <p:cNvSpPr txBox="1"/>
          <p:nvPr/>
        </p:nvSpPr>
        <p:spPr>
          <a:xfrm>
            <a:off x="3300417" y="2175390"/>
            <a:ext cx="457200" cy="369332"/>
          </a:xfrm>
          <a:prstGeom prst="rect">
            <a:avLst/>
          </a:prstGeom>
          <a:noFill/>
        </p:spPr>
        <p:txBody>
          <a:bodyPr wrap="square" rtlCol="0">
            <a:spAutoFit/>
          </a:bodyPr>
          <a:lstStyle/>
          <a:p>
            <a:r>
              <a:rPr lang="en-US" dirty="0"/>
              <a:t>P2</a:t>
            </a:r>
          </a:p>
        </p:txBody>
      </p:sp>
      <p:sp>
        <p:nvSpPr>
          <p:cNvPr id="20" name="TextBox 19"/>
          <p:cNvSpPr txBox="1"/>
          <p:nvPr/>
        </p:nvSpPr>
        <p:spPr>
          <a:xfrm>
            <a:off x="4438330" y="4431082"/>
            <a:ext cx="1280160" cy="369332"/>
          </a:xfrm>
          <a:prstGeom prst="rect">
            <a:avLst/>
          </a:prstGeom>
          <a:noFill/>
        </p:spPr>
        <p:txBody>
          <a:bodyPr wrap="square" rtlCol="0">
            <a:spAutoFit/>
          </a:bodyPr>
          <a:lstStyle/>
          <a:p>
            <a:pPr algn="ctr"/>
            <a:r>
              <a:rPr lang="en-US" dirty="0"/>
              <a:t>Page Table</a:t>
            </a:r>
          </a:p>
        </p:txBody>
      </p:sp>
    </p:spTree>
    <p:extLst>
      <p:ext uri="{BB962C8B-B14F-4D97-AF65-F5344CB8AC3E}">
        <p14:creationId xmlns:p14="http://schemas.microsoft.com/office/powerpoint/2010/main" val="2954736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500"/>
                                        <p:tgtEl>
                                          <p:spTgt spid="1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par>
                                <p:cTn id="62" presetID="10" presetClass="entr" presetSubtype="0"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fade">
                                      <p:cBhvr>
                                        <p:cTn id="69" dur="500"/>
                                        <p:tgtEl>
                                          <p:spTgt spid="12"/>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fade">
                                      <p:cBhvr>
                                        <p:cTn id="74" dur="500"/>
                                        <p:tgtEl>
                                          <p:spTgt spid="16"/>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fade">
                                      <p:cBhvr>
                                        <p:cTn id="7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p:bldP spid="10" grpId="0" animBg="1"/>
      <p:bldP spid="11" grpId="0" animBg="1"/>
      <p:bldP spid="12" grpId="0" animBg="1"/>
      <p:bldP spid="16" grpId="0"/>
      <p:bldP spid="19" grpId="0"/>
      <p:bldP spid="2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Conversion of virtual address to physical address</a:t>
            </a:r>
            <a:endParaRPr lang="en-US" dirty="0"/>
          </a:p>
        </p:txBody>
      </p:sp>
      <p:sp>
        <p:nvSpPr>
          <p:cNvPr id="3" name="Content Placeholder 2"/>
          <p:cNvSpPr>
            <a:spLocks noGrp="1"/>
          </p:cNvSpPr>
          <p:nvPr>
            <p:ph idx="1"/>
          </p:nvPr>
        </p:nvSpPr>
        <p:spPr/>
        <p:txBody>
          <a:bodyPr/>
          <a:lstStyle/>
          <a:p>
            <a:r>
              <a:rPr lang="en-US" dirty="0"/>
              <a:t>When virtual memory is used, the </a:t>
            </a:r>
            <a:r>
              <a:rPr lang="en-US" b="1" dirty="0">
                <a:solidFill>
                  <a:schemeClr val="accent6"/>
                </a:solidFill>
              </a:rPr>
              <a:t>virtual address is presented to an MMU </a:t>
            </a:r>
            <a:r>
              <a:rPr lang="en-US" dirty="0"/>
              <a:t>(Memory Management Unit) that </a:t>
            </a:r>
            <a:r>
              <a:rPr lang="en-US" b="1" dirty="0">
                <a:solidFill>
                  <a:schemeClr val="accent6"/>
                </a:solidFill>
              </a:rPr>
              <a:t>maps the virtual addresses onto the physical memory addresses</a:t>
            </a:r>
            <a:r>
              <a:rPr lang="en-US" dirty="0"/>
              <a:t>. </a:t>
            </a:r>
          </a:p>
          <a:p>
            <a:r>
              <a:rPr lang="en-US" dirty="0"/>
              <a:t>We have a computer generated 16-bit addresses, from 0 up to 44K. These are the virtual addresses. </a:t>
            </a:r>
          </a:p>
        </p:txBody>
      </p:sp>
      <p:graphicFrame>
        <p:nvGraphicFramePr>
          <p:cNvPr id="4" name="Table 3"/>
          <p:cNvGraphicFramePr>
            <a:graphicFrameLocks noGrp="1"/>
          </p:cNvGraphicFramePr>
          <p:nvPr/>
        </p:nvGraphicFramePr>
        <p:xfrm>
          <a:off x="3057446" y="2435079"/>
          <a:ext cx="968692" cy="4079240"/>
        </p:xfrm>
        <a:graphic>
          <a:graphicData uri="http://schemas.openxmlformats.org/drawingml/2006/table">
            <a:tbl>
              <a:tblPr firstRow="1" bandRow="1">
                <a:tableStyleId>{5940675A-B579-460E-94D1-54222C63F5DA}</a:tableStyleId>
              </a:tblPr>
              <a:tblGrid>
                <a:gridCol w="968692">
                  <a:extLst>
                    <a:ext uri="{9D8B030D-6E8A-4147-A177-3AD203B41FA5}">
                      <a16:colId xmlns:a16="http://schemas.microsoft.com/office/drawing/2014/main" val="20000"/>
                    </a:ext>
                  </a:extLst>
                </a:gridCol>
              </a:tblGrid>
              <a:tr h="370840">
                <a:tc>
                  <a:txBody>
                    <a:bodyPr/>
                    <a:lstStyle/>
                    <a:p>
                      <a:pPr algn="ctr"/>
                      <a:endParaRPr lang="en-US" dirty="0"/>
                    </a:p>
                  </a:txBody>
                  <a:tcPr/>
                </a:tc>
                <a:extLst>
                  <a:ext uri="{0D108BD9-81ED-4DB2-BD59-A6C34878D82A}">
                    <a16:rowId xmlns:a16="http://schemas.microsoft.com/office/drawing/2014/main" val="10000"/>
                  </a:ext>
                </a:extLst>
              </a:tr>
              <a:tr h="370840">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r>
                        <a:rPr lang="en-US" dirty="0"/>
                        <a:t>5</a:t>
                      </a:r>
                    </a:p>
                  </a:txBody>
                  <a:tcPr/>
                </a:tc>
                <a:extLst>
                  <a:ext uri="{0D108BD9-81ED-4DB2-BD59-A6C34878D82A}">
                    <a16:rowId xmlns:a16="http://schemas.microsoft.com/office/drawing/2014/main" val="10002"/>
                  </a:ext>
                </a:extLst>
              </a:tr>
              <a:tr h="370840">
                <a:tc>
                  <a:txBody>
                    <a:bodyPr/>
                    <a:lstStyle/>
                    <a:p>
                      <a:pPr algn="ctr"/>
                      <a:endParaRPr lang="en-US" dirty="0"/>
                    </a:p>
                  </a:txBody>
                  <a:tcPr/>
                </a:tc>
                <a:extLst>
                  <a:ext uri="{0D108BD9-81ED-4DB2-BD59-A6C34878D82A}">
                    <a16:rowId xmlns:a16="http://schemas.microsoft.com/office/drawing/2014/main" val="10003"/>
                  </a:ext>
                </a:extLst>
              </a:tr>
              <a:tr h="370840">
                <a:tc>
                  <a:txBody>
                    <a:bodyPr/>
                    <a:lstStyle/>
                    <a:p>
                      <a:pPr algn="ctr"/>
                      <a:endParaRPr lang="en-US" dirty="0"/>
                    </a:p>
                  </a:txBody>
                  <a:tcPr/>
                </a:tc>
                <a:extLst>
                  <a:ext uri="{0D108BD9-81ED-4DB2-BD59-A6C34878D82A}">
                    <a16:rowId xmlns:a16="http://schemas.microsoft.com/office/drawing/2014/main" val="10004"/>
                  </a:ext>
                </a:extLst>
              </a:tr>
              <a:tr h="370840">
                <a:tc>
                  <a:txBody>
                    <a:bodyPr/>
                    <a:lstStyle/>
                    <a:p>
                      <a:pPr algn="ctr"/>
                      <a:r>
                        <a:rPr lang="en-US" dirty="0"/>
                        <a:t>3</a:t>
                      </a:r>
                    </a:p>
                  </a:txBody>
                  <a:tcPr/>
                </a:tc>
                <a:extLst>
                  <a:ext uri="{0D108BD9-81ED-4DB2-BD59-A6C34878D82A}">
                    <a16:rowId xmlns:a16="http://schemas.microsoft.com/office/drawing/2014/main" val="10005"/>
                  </a:ext>
                </a:extLst>
              </a:tr>
              <a:tr h="370840">
                <a:tc>
                  <a:txBody>
                    <a:bodyPr/>
                    <a:lstStyle/>
                    <a:p>
                      <a:pPr algn="ctr"/>
                      <a:r>
                        <a:rPr lang="en-US" dirty="0"/>
                        <a:t>4</a:t>
                      </a:r>
                    </a:p>
                  </a:txBody>
                  <a:tcPr/>
                </a:tc>
                <a:extLst>
                  <a:ext uri="{0D108BD9-81ED-4DB2-BD59-A6C34878D82A}">
                    <a16:rowId xmlns:a16="http://schemas.microsoft.com/office/drawing/2014/main" val="10006"/>
                  </a:ext>
                </a:extLst>
              </a:tr>
              <a:tr h="370840">
                <a:tc>
                  <a:txBody>
                    <a:bodyPr/>
                    <a:lstStyle/>
                    <a:p>
                      <a:pPr algn="ctr"/>
                      <a:r>
                        <a:rPr lang="en-US" dirty="0"/>
                        <a:t>0</a:t>
                      </a:r>
                    </a:p>
                  </a:txBody>
                  <a:tcPr/>
                </a:tc>
                <a:extLst>
                  <a:ext uri="{0D108BD9-81ED-4DB2-BD59-A6C34878D82A}">
                    <a16:rowId xmlns:a16="http://schemas.microsoft.com/office/drawing/2014/main" val="10007"/>
                  </a:ext>
                </a:extLst>
              </a:tr>
              <a:tr h="370840">
                <a:tc>
                  <a:txBody>
                    <a:bodyPr/>
                    <a:lstStyle/>
                    <a:p>
                      <a:pPr algn="ctr"/>
                      <a:endParaRPr lang="en-US" dirty="0"/>
                    </a:p>
                  </a:txBody>
                  <a:tcPr/>
                </a:tc>
                <a:extLst>
                  <a:ext uri="{0D108BD9-81ED-4DB2-BD59-A6C34878D82A}">
                    <a16:rowId xmlns:a16="http://schemas.microsoft.com/office/drawing/2014/main" val="10008"/>
                  </a:ext>
                </a:extLst>
              </a:tr>
              <a:tr h="370840">
                <a:tc>
                  <a:txBody>
                    <a:bodyPr/>
                    <a:lstStyle/>
                    <a:p>
                      <a:pPr algn="ctr"/>
                      <a:r>
                        <a:rPr lang="en-US" dirty="0"/>
                        <a:t>1</a:t>
                      </a:r>
                    </a:p>
                  </a:txBody>
                  <a:tcPr/>
                </a:tc>
                <a:extLst>
                  <a:ext uri="{0D108BD9-81ED-4DB2-BD59-A6C34878D82A}">
                    <a16:rowId xmlns:a16="http://schemas.microsoft.com/office/drawing/2014/main" val="10009"/>
                  </a:ext>
                </a:extLst>
              </a:tr>
              <a:tr h="370840">
                <a:tc>
                  <a:txBody>
                    <a:bodyPr/>
                    <a:lstStyle/>
                    <a:p>
                      <a:pPr algn="ctr"/>
                      <a:r>
                        <a:rPr lang="en-US" dirty="0"/>
                        <a:t>2</a:t>
                      </a:r>
                    </a:p>
                  </a:txBody>
                  <a:tcPr/>
                </a:tc>
                <a:extLst>
                  <a:ext uri="{0D108BD9-81ED-4DB2-BD59-A6C34878D82A}">
                    <a16:rowId xmlns:a16="http://schemas.microsoft.com/office/drawing/2014/main" val="10010"/>
                  </a:ext>
                </a:extLst>
              </a:tr>
            </a:tbl>
          </a:graphicData>
        </a:graphic>
      </p:graphicFrame>
      <p:graphicFrame>
        <p:nvGraphicFramePr>
          <p:cNvPr id="5" name="Table 4"/>
          <p:cNvGraphicFramePr>
            <a:graphicFrameLocks noGrp="1"/>
          </p:cNvGraphicFramePr>
          <p:nvPr/>
        </p:nvGraphicFramePr>
        <p:xfrm>
          <a:off x="5554330" y="4289121"/>
          <a:ext cx="972000" cy="2225040"/>
        </p:xfrm>
        <a:graphic>
          <a:graphicData uri="http://schemas.openxmlformats.org/drawingml/2006/table">
            <a:tbl>
              <a:tblPr firstRow="1" bandRow="1">
                <a:tableStyleId>{5940675A-B579-460E-94D1-54222C63F5DA}</a:tableStyleId>
              </a:tblPr>
              <a:tblGrid>
                <a:gridCol w="972000">
                  <a:extLst>
                    <a:ext uri="{9D8B030D-6E8A-4147-A177-3AD203B41FA5}">
                      <a16:colId xmlns:a16="http://schemas.microsoft.com/office/drawing/2014/main" val="20000"/>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5</a:t>
                      </a:r>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4</a:t>
                      </a:r>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3</a:t>
                      </a:r>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a:t>
                      </a:r>
                    </a:p>
                  </a:txBody>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1</a:t>
                      </a:r>
                    </a:p>
                  </a:txBody>
                  <a:tcPr/>
                </a:tc>
                <a:extLst>
                  <a:ext uri="{0D108BD9-81ED-4DB2-BD59-A6C34878D82A}">
                    <a16:rowId xmlns:a16="http://schemas.microsoft.com/office/drawing/2014/main" val="10004"/>
                  </a:ext>
                </a:extLst>
              </a:tr>
              <a:tr h="370840">
                <a:tc>
                  <a:txBody>
                    <a:bodyPr/>
                    <a:lstStyle/>
                    <a:p>
                      <a:pPr algn="ctr"/>
                      <a:r>
                        <a:rPr lang="en-US" dirty="0"/>
                        <a:t>0</a:t>
                      </a:r>
                    </a:p>
                  </a:txBody>
                  <a:tcP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1762046" y="2435079"/>
          <a:ext cx="1295400" cy="4079240"/>
        </p:xfrm>
        <a:graphic>
          <a:graphicData uri="http://schemas.openxmlformats.org/drawingml/2006/table">
            <a:tbl>
              <a:tblPr firstRow="1" bandRow="1">
                <a:tableStyleId>{5940675A-B579-460E-94D1-54222C63F5DA}</a:tableStyleId>
              </a:tblPr>
              <a:tblGrid>
                <a:gridCol w="1295400">
                  <a:extLst>
                    <a:ext uri="{9D8B030D-6E8A-4147-A177-3AD203B41FA5}">
                      <a16:colId xmlns:a16="http://schemas.microsoft.com/office/drawing/2014/main" val="20000"/>
                    </a:ext>
                  </a:extLst>
                </a:gridCol>
              </a:tblGrid>
              <a:tr h="370840">
                <a:tc>
                  <a:txBody>
                    <a:bodyPr/>
                    <a:lstStyle/>
                    <a:p>
                      <a:pPr algn="r"/>
                      <a:r>
                        <a:rPr lang="en-US" dirty="0"/>
                        <a:t>40K – 44K</a:t>
                      </a:r>
                    </a:p>
                  </a:txBody>
                  <a:tcPr/>
                </a:tc>
                <a:extLst>
                  <a:ext uri="{0D108BD9-81ED-4DB2-BD59-A6C34878D82A}">
                    <a16:rowId xmlns:a16="http://schemas.microsoft.com/office/drawing/2014/main" val="10000"/>
                  </a:ext>
                </a:extLst>
              </a:tr>
              <a:tr h="370840">
                <a:tc>
                  <a:txBody>
                    <a:bodyPr/>
                    <a:lstStyle/>
                    <a:p>
                      <a:pPr algn="r"/>
                      <a:r>
                        <a:rPr lang="en-US" dirty="0"/>
                        <a:t>36K – 40K</a:t>
                      </a:r>
                    </a:p>
                  </a:txBody>
                  <a:tcPr/>
                </a:tc>
                <a:extLst>
                  <a:ext uri="{0D108BD9-81ED-4DB2-BD59-A6C34878D82A}">
                    <a16:rowId xmlns:a16="http://schemas.microsoft.com/office/drawing/2014/main" val="10001"/>
                  </a:ext>
                </a:extLst>
              </a:tr>
              <a:tr h="370840">
                <a:tc>
                  <a:txBody>
                    <a:bodyPr/>
                    <a:lstStyle/>
                    <a:p>
                      <a:pPr algn="r"/>
                      <a:r>
                        <a:rPr lang="en-US" dirty="0"/>
                        <a:t>32K – 36K</a:t>
                      </a:r>
                    </a:p>
                  </a:txBody>
                  <a:tcPr/>
                </a:tc>
                <a:extLst>
                  <a:ext uri="{0D108BD9-81ED-4DB2-BD59-A6C34878D82A}">
                    <a16:rowId xmlns:a16="http://schemas.microsoft.com/office/drawing/2014/main" val="10002"/>
                  </a:ext>
                </a:extLst>
              </a:tr>
              <a:tr h="370840">
                <a:tc>
                  <a:txBody>
                    <a:bodyPr/>
                    <a:lstStyle/>
                    <a:p>
                      <a:pPr algn="r"/>
                      <a:r>
                        <a:rPr lang="en-US" dirty="0"/>
                        <a:t>28K – 32K</a:t>
                      </a:r>
                    </a:p>
                  </a:txBody>
                  <a:tcPr/>
                </a:tc>
                <a:extLst>
                  <a:ext uri="{0D108BD9-81ED-4DB2-BD59-A6C34878D82A}">
                    <a16:rowId xmlns:a16="http://schemas.microsoft.com/office/drawing/2014/main" val="10003"/>
                  </a:ext>
                </a:extLst>
              </a:tr>
              <a:tr h="370840">
                <a:tc>
                  <a:txBody>
                    <a:bodyPr/>
                    <a:lstStyle/>
                    <a:p>
                      <a:pPr algn="r"/>
                      <a:r>
                        <a:rPr lang="en-US" dirty="0"/>
                        <a:t>24K – 28K</a:t>
                      </a:r>
                    </a:p>
                  </a:txBody>
                  <a:tcPr/>
                </a:tc>
                <a:extLst>
                  <a:ext uri="{0D108BD9-81ED-4DB2-BD59-A6C34878D82A}">
                    <a16:rowId xmlns:a16="http://schemas.microsoft.com/office/drawing/2014/main" val="10004"/>
                  </a:ext>
                </a:extLst>
              </a:tr>
              <a:tr h="370840">
                <a:tc>
                  <a:txBody>
                    <a:bodyPr/>
                    <a:lstStyle/>
                    <a:p>
                      <a:pPr algn="r"/>
                      <a:r>
                        <a:rPr lang="en-US" dirty="0"/>
                        <a:t>20K – 24K</a:t>
                      </a:r>
                    </a:p>
                  </a:txBody>
                  <a:tcPr/>
                </a:tc>
                <a:extLst>
                  <a:ext uri="{0D108BD9-81ED-4DB2-BD59-A6C34878D82A}">
                    <a16:rowId xmlns:a16="http://schemas.microsoft.com/office/drawing/2014/main" val="10005"/>
                  </a:ext>
                </a:extLst>
              </a:tr>
              <a:tr h="370840">
                <a:tc>
                  <a:txBody>
                    <a:bodyPr/>
                    <a:lstStyle/>
                    <a:p>
                      <a:pPr algn="r"/>
                      <a:r>
                        <a:rPr lang="en-US" dirty="0"/>
                        <a:t>16K – 20K</a:t>
                      </a:r>
                    </a:p>
                  </a:txBody>
                  <a:tcPr/>
                </a:tc>
                <a:extLst>
                  <a:ext uri="{0D108BD9-81ED-4DB2-BD59-A6C34878D82A}">
                    <a16:rowId xmlns:a16="http://schemas.microsoft.com/office/drawing/2014/main" val="10006"/>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t>12K – 16K</a:t>
                      </a:r>
                    </a:p>
                  </a:txBody>
                  <a:tcPr/>
                </a:tc>
                <a:extLst>
                  <a:ext uri="{0D108BD9-81ED-4DB2-BD59-A6C34878D82A}">
                    <a16:rowId xmlns:a16="http://schemas.microsoft.com/office/drawing/2014/main" val="10007"/>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t>8K – 12K</a:t>
                      </a:r>
                    </a:p>
                  </a:txBody>
                  <a:tcPr/>
                </a:tc>
                <a:extLst>
                  <a:ext uri="{0D108BD9-81ED-4DB2-BD59-A6C34878D82A}">
                    <a16:rowId xmlns:a16="http://schemas.microsoft.com/office/drawing/2014/main" val="10008"/>
                  </a:ext>
                </a:extLst>
              </a:tr>
              <a:tr h="370840">
                <a:tc>
                  <a:txBody>
                    <a:bodyPr/>
                    <a:lstStyle/>
                    <a:p>
                      <a:pPr algn="r"/>
                      <a:r>
                        <a:rPr lang="en-US" dirty="0"/>
                        <a:t>4K – 8K</a:t>
                      </a:r>
                    </a:p>
                  </a:txBody>
                  <a:tcPr/>
                </a:tc>
                <a:extLst>
                  <a:ext uri="{0D108BD9-81ED-4DB2-BD59-A6C34878D82A}">
                    <a16:rowId xmlns:a16="http://schemas.microsoft.com/office/drawing/2014/main" val="10009"/>
                  </a:ext>
                </a:extLst>
              </a:tr>
              <a:tr h="370840">
                <a:tc>
                  <a:txBody>
                    <a:bodyPr/>
                    <a:lstStyle/>
                    <a:p>
                      <a:pPr algn="r"/>
                      <a:r>
                        <a:rPr lang="en-US" dirty="0"/>
                        <a:t>0K – 4K</a:t>
                      </a:r>
                    </a:p>
                  </a:txBody>
                  <a:tcPr/>
                </a:tc>
                <a:extLst>
                  <a:ext uri="{0D108BD9-81ED-4DB2-BD59-A6C34878D82A}">
                    <a16:rowId xmlns:a16="http://schemas.microsoft.com/office/drawing/2014/main" val="10010"/>
                  </a:ext>
                </a:extLst>
              </a:tr>
            </a:tbl>
          </a:graphicData>
        </a:graphic>
      </p:graphicFrame>
      <p:graphicFrame>
        <p:nvGraphicFramePr>
          <p:cNvPr id="7" name="Table 6"/>
          <p:cNvGraphicFramePr>
            <a:graphicFrameLocks noGrp="1"/>
          </p:cNvGraphicFramePr>
          <p:nvPr/>
        </p:nvGraphicFramePr>
        <p:xfrm>
          <a:off x="6526928" y="4290075"/>
          <a:ext cx="1216818" cy="2225040"/>
        </p:xfrm>
        <a:graphic>
          <a:graphicData uri="http://schemas.openxmlformats.org/drawingml/2006/table">
            <a:tbl>
              <a:tblPr firstRow="1" bandRow="1">
                <a:tableStyleId>{5940675A-B579-460E-94D1-54222C63F5DA}</a:tableStyleId>
              </a:tblPr>
              <a:tblGrid>
                <a:gridCol w="1216818">
                  <a:extLst>
                    <a:ext uri="{9D8B030D-6E8A-4147-A177-3AD203B41FA5}">
                      <a16:colId xmlns:a16="http://schemas.microsoft.com/office/drawing/2014/main" val="20000"/>
                    </a:ext>
                  </a:extLst>
                </a:gridCol>
              </a:tblGrid>
              <a:tr h="370840">
                <a:tc>
                  <a:txBody>
                    <a:bodyPr/>
                    <a:lstStyle/>
                    <a:p>
                      <a:r>
                        <a:rPr lang="en-US" dirty="0"/>
                        <a:t>20K – 24K</a:t>
                      </a:r>
                    </a:p>
                  </a:txBody>
                  <a:tcPr/>
                </a:tc>
                <a:extLst>
                  <a:ext uri="{0D108BD9-81ED-4DB2-BD59-A6C34878D82A}">
                    <a16:rowId xmlns:a16="http://schemas.microsoft.com/office/drawing/2014/main" val="10000"/>
                  </a:ext>
                </a:extLst>
              </a:tr>
              <a:tr h="370840">
                <a:tc>
                  <a:txBody>
                    <a:bodyPr/>
                    <a:lstStyle/>
                    <a:p>
                      <a:r>
                        <a:rPr lang="en-US" dirty="0"/>
                        <a:t>16K – 20K</a:t>
                      </a:r>
                    </a:p>
                  </a:txBody>
                  <a:tcPr/>
                </a:tc>
                <a:extLst>
                  <a:ext uri="{0D108BD9-81ED-4DB2-BD59-A6C34878D82A}">
                    <a16:rowId xmlns:a16="http://schemas.microsoft.com/office/drawing/2014/main" val="10001"/>
                  </a:ext>
                </a:extLst>
              </a:tr>
              <a:tr h="370840">
                <a:tc>
                  <a:txBody>
                    <a:bodyPr/>
                    <a:lstStyle/>
                    <a:p>
                      <a:r>
                        <a:rPr lang="en-US" dirty="0"/>
                        <a:t>12K – 16K</a:t>
                      </a:r>
                    </a:p>
                  </a:txBody>
                  <a:tcPr/>
                </a:tc>
                <a:extLst>
                  <a:ext uri="{0D108BD9-81ED-4DB2-BD59-A6C34878D82A}">
                    <a16:rowId xmlns:a16="http://schemas.microsoft.com/office/drawing/2014/main" val="10002"/>
                  </a:ext>
                </a:extLst>
              </a:tr>
              <a:tr h="370840">
                <a:tc>
                  <a:txBody>
                    <a:bodyPr/>
                    <a:lstStyle/>
                    <a:p>
                      <a:r>
                        <a:rPr lang="en-US" dirty="0"/>
                        <a:t>8K – 12K</a:t>
                      </a:r>
                    </a:p>
                  </a:txBody>
                  <a:tcPr/>
                </a:tc>
                <a:extLst>
                  <a:ext uri="{0D108BD9-81ED-4DB2-BD59-A6C34878D82A}">
                    <a16:rowId xmlns:a16="http://schemas.microsoft.com/office/drawing/2014/main" val="10003"/>
                  </a:ext>
                </a:extLst>
              </a:tr>
              <a:tr h="370840">
                <a:tc>
                  <a:txBody>
                    <a:bodyPr/>
                    <a:lstStyle/>
                    <a:p>
                      <a:r>
                        <a:rPr lang="en-US" dirty="0"/>
                        <a:t>4K – 8K</a:t>
                      </a:r>
                    </a:p>
                  </a:txBody>
                  <a:tcPr/>
                </a:tc>
                <a:extLst>
                  <a:ext uri="{0D108BD9-81ED-4DB2-BD59-A6C34878D82A}">
                    <a16:rowId xmlns:a16="http://schemas.microsoft.com/office/drawing/2014/main" val="10004"/>
                  </a:ext>
                </a:extLst>
              </a:tr>
              <a:tr h="370840">
                <a:tc>
                  <a:txBody>
                    <a:bodyPr/>
                    <a:lstStyle/>
                    <a:p>
                      <a:r>
                        <a:rPr lang="en-US" dirty="0"/>
                        <a:t>0K – 4K</a:t>
                      </a:r>
                    </a:p>
                  </a:txBody>
                  <a:tcPr/>
                </a:tc>
                <a:extLst>
                  <a:ext uri="{0D108BD9-81ED-4DB2-BD59-A6C34878D82A}">
                    <a16:rowId xmlns:a16="http://schemas.microsoft.com/office/drawing/2014/main" val="10005"/>
                  </a:ext>
                </a:extLst>
              </a:tr>
            </a:tbl>
          </a:graphicData>
        </a:graphic>
      </p:graphicFrame>
      <p:sp>
        <p:nvSpPr>
          <p:cNvPr id="8" name="Left Brace 7"/>
          <p:cNvSpPr/>
          <p:nvPr/>
        </p:nvSpPr>
        <p:spPr>
          <a:xfrm>
            <a:off x="1304846" y="2438651"/>
            <a:ext cx="457200" cy="4075668"/>
          </a:xfrm>
          <a:prstGeom prst="leftBrace">
            <a:avLst/>
          </a:prstGeom>
          <a:ln w="38100">
            <a:solidFill>
              <a:schemeClr val="accent6"/>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9" name="Right Brace 8"/>
          <p:cNvSpPr/>
          <p:nvPr/>
        </p:nvSpPr>
        <p:spPr>
          <a:xfrm>
            <a:off x="7743746" y="4291026"/>
            <a:ext cx="457200" cy="2221992"/>
          </a:xfrm>
          <a:prstGeom prst="rightBrace">
            <a:avLst/>
          </a:prstGeom>
          <a:ln w="38100">
            <a:solidFill>
              <a:schemeClr val="accent6"/>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 name="Rounded Rectangular Callout 9"/>
          <p:cNvSpPr/>
          <p:nvPr/>
        </p:nvSpPr>
        <p:spPr>
          <a:xfrm>
            <a:off x="8064344" y="3983567"/>
            <a:ext cx="1219200" cy="1066800"/>
          </a:xfrm>
          <a:prstGeom prst="wedgeRoundRectCallout">
            <a:avLst>
              <a:gd name="adj1" fmla="val -42784"/>
              <a:gd name="adj2" fmla="val 81315"/>
              <a:gd name="adj3" fmla="val 16667"/>
            </a:avLst>
          </a:prstGeom>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Physical Memory Address</a:t>
            </a:r>
          </a:p>
        </p:txBody>
      </p:sp>
      <p:sp>
        <p:nvSpPr>
          <p:cNvPr id="11" name="Rounded Rectangular Callout 10"/>
          <p:cNvSpPr/>
          <p:nvPr/>
        </p:nvSpPr>
        <p:spPr>
          <a:xfrm>
            <a:off x="131180" y="3056744"/>
            <a:ext cx="1219200" cy="1065600"/>
          </a:xfrm>
          <a:prstGeom prst="wedgeRoundRectCallout">
            <a:avLst>
              <a:gd name="adj1" fmla="val 57826"/>
              <a:gd name="adj2" fmla="val 81315"/>
              <a:gd name="adj3" fmla="val 16667"/>
            </a:avLst>
          </a:prstGeom>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Virtual Address Space</a:t>
            </a:r>
          </a:p>
        </p:txBody>
      </p:sp>
      <p:sp>
        <p:nvSpPr>
          <p:cNvPr id="12" name="Right Brace 11"/>
          <p:cNvSpPr/>
          <p:nvPr/>
        </p:nvSpPr>
        <p:spPr>
          <a:xfrm>
            <a:off x="4024000" y="2802821"/>
            <a:ext cx="152400" cy="381000"/>
          </a:xfrm>
          <a:prstGeom prst="rightBrace">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flipH="1">
            <a:off x="5416294" y="4291025"/>
            <a:ext cx="152400" cy="369849"/>
          </a:xfrm>
          <a:prstGeom prst="rightBrace">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4185927" y="2804965"/>
            <a:ext cx="1362306" cy="369332"/>
          </a:xfrm>
          <a:prstGeom prst="rect">
            <a:avLst/>
          </a:prstGeom>
          <a:noFill/>
        </p:spPr>
        <p:txBody>
          <a:bodyPr wrap="square" rtlCol="0">
            <a:spAutoFit/>
          </a:bodyPr>
          <a:lstStyle/>
          <a:p>
            <a:r>
              <a:rPr lang="en-US" dirty="0"/>
              <a:t>Virtual page</a:t>
            </a:r>
          </a:p>
        </p:txBody>
      </p:sp>
      <p:sp>
        <p:nvSpPr>
          <p:cNvPr id="15" name="TextBox 14"/>
          <p:cNvSpPr txBox="1"/>
          <p:nvPr/>
        </p:nvSpPr>
        <p:spPr>
          <a:xfrm>
            <a:off x="4139659" y="4282018"/>
            <a:ext cx="1258224" cy="369332"/>
          </a:xfrm>
          <a:prstGeom prst="rect">
            <a:avLst/>
          </a:prstGeom>
          <a:noFill/>
        </p:spPr>
        <p:txBody>
          <a:bodyPr wrap="square" rtlCol="0">
            <a:spAutoFit/>
          </a:bodyPr>
          <a:lstStyle/>
          <a:p>
            <a:pPr algn="r"/>
            <a:r>
              <a:rPr lang="en-US" dirty="0"/>
              <a:t>Page frame</a:t>
            </a:r>
          </a:p>
        </p:txBody>
      </p:sp>
      <p:cxnSp>
        <p:nvCxnSpPr>
          <p:cNvPr id="16" name="Straight Arrow Connector 15"/>
          <p:cNvCxnSpPr/>
          <p:nvPr/>
        </p:nvCxnSpPr>
        <p:spPr>
          <a:xfrm>
            <a:off x="4024000" y="3384099"/>
            <a:ext cx="1524233" cy="112757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034230" y="4466684"/>
            <a:ext cx="1514003" cy="763536"/>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4028497" y="4845540"/>
            <a:ext cx="1529966" cy="2912"/>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034230" y="5212495"/>
            <a:ext cx="1524233" cy="1126396"/>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024000" y="5958448"/>
            <a:ext cx="1534463" cy="3039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034230" y="5594263"/>
            <a:ext cx="1524233" cy="73505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2" name="Down Arrow 21"/>
          <p:cNvSpPr/>
          <p:nvPr/>
        </p:nvSpPr>
        <p:spPr>
          <a:xfrm>
            <a:off x="2118360" y="1996439"/>
            <a:ext cx="685800" cy="442211"/>
          </a:xfrm>
          <a:prstGeom prst="down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606638" y="2438650"/>
            <a:ext cx="6115306" cy="1200329"/>
          </a:xfrm>
          <a:prstGeom prst="rect">
            <a:avLst/>
          </a:prstGeom>
          <a:solidFill>
            <a:schemeClr val="accent6">
              <a:lumMod val="20000"/>
              <a:lumOff val="80000"/>
            </a:schemeClr>
          </a:solidFill>
          <a:ln>
            <a:solidFill>
              <a:schemeClr val="accent6">
                <a:lumMod val="60000"/>
                <a:lumOff val="40000"/>
              </a:schemeClr>
            </a:solidFill>
          </a:ln>
        </p:spPr>
        <p:txBody>
          <a:bodyPr wrap="square" rtlCol="0">
            <a:spAutoFit/>
          </a:bodyPr>
          <a:lstStyle/>
          <a:p>
            <a:pPr marL="285750" indent="-285750">
              <a:buFont typeface="Arial" panose="020B0604020202020204" pitchFamily="34" charset="0"/>
              <a:buChar char="•"/>
            </a:pPr>
            <a:r>
              <a:rPr lang="en-US" sz="2400" dirty="0"/>
              <a:t>With </a:t>
            </a:r>
            <a:r>
              <a:rPr lang="en-US" sz="2400" b="1" dirty="0">
                <a:solidFill>
                  <a:schemeClr val="accent6"/>
                </a:solidFill>
              </a:rPr>
              <a:t>44 KB of virtual address space , we get 11 virtual pages </a:t>
            </a:r>
            <a:r>
              <a:rPr lang="en-US" sz="2400" dirty="0"/>
              <a:t>and with </a:t>
            </a:r>
            <a:r>
              <a:rPr lang="en-US" sz="2400" b="1" dirty="0">
                <a:solidFill>
                  <a:schemeClr val="accent6"/>
                </a:solidFill>
              </a:rPr>
              <a:t>24 KB of physical memory, we get 6 page frames</a:t>
            </a:r>
            <a:r>
              <a:rPr lang="en-US" sz="2400" dirty="0"/>
              <a:t>.</a:t>
            </a:r>
          </a:p>
        </p:txBody>
      </p:sp>
    </p:spTree>
    <p:extLst>
      <p:ext uri="{BB962C8B-B14F-4D97-AF65-F5344CB8AC3E}">
        <p14:creationId xmlns:p14="http://schemas.microsoft.com/office/powerpoint/2010/main" val="2584237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xEl>
                                              <p:pRg st="0" end="0"/>
                                            </p:txEl>
                                          </p:spTgt>
                                        </p:tgtEl>
                                        <p:attrNameLst>
                                          <p:attrName>style.visibility</p:attrName>
                                        </p:attrNameLst>
                                      </p:cBhvr>
                                      <p:to>
                                        <p:strVal val="visible"/>
                                      </p:to>
                                    </p:set>
                                    <p:animEffect transition="in" filter="fade">
                                      <p:cBhvr>
                                        <p:cTn id="17" dur="500"/>
                                        <p:tgtEl>
                                          <p:spTgt spid="23">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Memory?</a:t>
            </a:r>
          </a:p>
        </p:txBody>
      </p:sp>
      <p:sp>
        <p:nvSpPr>
          <p:cNvPr id="3" name="Content Placeholder 2"/>
          <p:cNvSpPr>
            <a:spLocks noGrp="1"/>
          </p:cNvSpPr>
          <p:nvPr>
            <p:ph idx="1"/>
          </p:nvPr>
        </p:nvSpPr>
        <p:spPr>
          <a:xfrm>
            <a:off x="131181" y="863444"/>
            <a:ext cx="8138160" cy="5590565"/>
          </a:xfrm>
        </p:spPr>
        <p:txBody>
          <a:bodyPr/>
          <a:lstStyle/>
          <a:p>
            <a:r>
              <a:rPr lang="en-US" dirty="0"/>
              <a:t>Computer memory is any </a:t>
            </a:r>
            <a:r>
              <a:rPr lang="en-US" b="1" dirty="0">
                <a:solidFill>
                  <a:schemeClr val="accent6"/>
                </a:solidFill>
              </a:rPr>
              <a:t>physical device capable of storing information temporarily or permanently</a:t>
            </a:r>
            <a:r>
              <a:rPr lang="en-US" dirty="0"/>
              <a:t>. </a:t>
            </a:r>
          </a:p>
          <a:p>
            <a:r>
              <a:rPr lang="en-US" dirty="0"/>
              <a:t>Types of memory</a:t>
            </a:r>
          </a:p>
          <a:p>
            <a:pPr marL="914400" lvl="1" indent="-457200">
              <a:buFont typeface="+mj-lt"/>
              <a:buAutoNum type="arabicPeriod" startAt="3"/>
            </a:pPr>
            <a:r>
              <a:rPr lang="en-US" b="1" dirty="0">
                <a:solidFill>
                  <a:schemeClr val="tx2"/>
                </a:solidFill>
              </a:rPr>
              <a:t>Programmable Read-Only Memory (PROM)</a:t>
            </a:r>
            <a:r>
              <a:rPr lang="en-US" dirty="0"/>
              <a:t>, is a memory chip on which you can store a program. But once the PROM has been used, you </a:t>
            </a:r>
            <a:r>
              <a:rPr lang="en-US" b="1" dirty="0">
                <a:solidFill>
                  <a:schemeClr val="accent6"/>
                </a:solidFill>
              </a:rPr>
              <a:t>cannot wipe it clean and use it to store something else</a:t>
            </a:r>
            <a:r>
              <a:rPr lang="en-US" dirty="0"/>
              <a:t>. Like ROMs, PROMs are non-volatile. </a:t>
            </a:r>
            <a:r>
              <a:rPr lang="en-US" dirty="0" err="1"/>
              <a:t>E.g</a:t>
            </a:r>
            <a:r>
              <a:rPr lang="en-US" dirty="0"/>
              <a:t> CD-R</a:t>
            </a:r>
          </a:p>
          <a:p>
            <a:pPr marL="914400" lvl="1" indent="-457200">
              <a:buFont typeface="+mj-lt"/>
              <a:buAutoNum type="arabicPeriod" startAt="3"/>
            </a:pPr>
            <a:endParaRPr lang="en-US" dirty="0"/>
          </a:p>
          <a:p>
            <a:pPr marL="914400" lvl="1" indent="-457200">
              <a:buFont typeface="+mj-lt"/>
              <a:buAutoNum type="arabicPeriod" startAt="3"/>
            </a:pPr>
            <a:r>
              <a:rPr lang="en-US" b="1" dirty="0">
                <a:solidFill>
                  <a:schemeClr val="tx2"/>
                </a:solidFill>
              </a:rPr>
              <a:t>Erasable Programmable Read-Only Memory (EPROM)</a:t>
            </a:r>
            <a:r>
              <a:rPr lang="en-US" dirty="0"/>
              <a:t>, is a special type of PROM that </a:t>
            </a:r>
            <a:r>
              <a:rPr lang="en-US" b="1" dirty="0">
                <a:solidFill>
                  <a:schemeClr val="accent6"/>
                </a:solidFill>
              </a:rPr>
              <a:t>can be erased by exposing it to ultraviolet light</a:t>
            </a:r>
            <a:r>
              <a:rPr lang="en-US" dirty="0"/>
              <a:t>. </a:t>
            </a:r>
            <a:r>
              <a:rPr lang="en-US" dirty="0" err="1"/>
              <a:t>E.g</a:t>
            </a:r>
            <a:r>
              <a:rPr lang="en-US" dirty="0"/>
              <a:t> CD-RW</a:t>
            </a:r>
          </a:p>
          <a:p>
            <a:pPr marL="914400" lvl="1" indent="-457200">
              <a:buFont typeface="+mj-lt"/>
              <a:buAutoNum type="arabicPeriod" startAt="3"/>
            </a:pPr>
            <a:endParaRPr lang="en-US" dirty="0"/>
          </a:p>
          <a:p>
            <a:pPr marL="914400" lvl="1" indent="-457200">
              <a:buFont typeface="+mj-lt"/>
              <a:buAutoNum type="arabicPeriod" startAt="5"/>
            </a:pPr>
            <a:r>
              <a:rPr lang="en-US" b="1" dirty="0">
                <a:solidFill>
                  <a:schemeClr val="tx2"/>
                </a:solidFill>
              </a:rPr>
              <a:t>Electrically Erasable Programmable Read-Only Memory (EEPROM),</a:t>
            </a:r>
            <a:r>
              <a:rPr lang="en-US" dirty="0"/>
              <a:t> is a special type of PROM that </a:t>
            </a:r>
            <a:r>
              <a:rPr lang="en-US" b="1" dirty="0">
                <a:solidFill>
                  <a:schemeClr val="accent6"/>
                </a:solidFill>
              </a:rPr>
              <a:t>can be erased by exposing it to an electrical charge</a:t>
            </a:r>
            <a:r>
              <a:rPr lang="en-US" dirty="0"/>
              <a:t>. </a:t>
            </a:r>
            <a:r>
              <a:rPr lang="en-US" dirty="0" err="1"/>
              <a:t>E.g</a:t>
            </a:r>
            <a:r>
              <a:rPr lang="en-US" dirty="0"/>
              <a:t> </a:t>
            </a:r>
            <a:r>
              <a:rPr lang="en-US" dirty="0" err="1"/>
              <a:t>Pendrive</a:t>
            </a:r>
            <a:endParaRPr lang="en-US" dirty="0"/>
          </a:p>
          <a:p>
            <a:pPr marL="457200" lvl="1" indent="0">
              <a:buNone/>
            </a:pPr>
            <a:endParaRPr lang="en-US" dirty="0"/>
          </a:p>
          <a:p>
            <a:pPr marL="914400" lvl="1" indent="-457200">
              <a:buFont typeface="+mj-lt"/>
              <a:buAutoNum type="arabicPeriod"/>
            </a:pPr>
            <a:endParaRPr lang="en-US" dirty="0"/>
          </a:p>
        </p:txBody>
      </p:sp>
      <p:pic>
        <p:nvPicPr>
          <p:cNvPr id="2054" name="Picture 6" descr="CD-R 80 Min/700 MB Maxell 52x ECO-Pack 100 piec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5081" y="1704973"/>
            <a:ext cx="1508760" cy="150876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P CD-RW 12X IN 25PK CAKE BOX - Buy HP CD-RW 12X IN 25PK CAKE BOX Online at  Low Price in India - Amazon.in"/>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34" t="7734" r="6666" b="5334"/>
          <a:stretch/>
        </p:blipFill>
        <p:spPr bwMode="auto">
          <a:xfrm>
            <a:off x="9240453" y="3213733"/>
            <a:ext cx="1508760" cy="1504146"/>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SanDisk Cruzer Blade SDCZ50-016G-135 16GB USB 2.0 Pen Drive - Buy SanDisk  Cruzer Blade SDCZ50-016G-135 16GB USB 2.0 Pen Drive Online at Low Price in  India - Amazon.i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4963" b="24051"/>
          <a:stretch/>
        </p:blipFill>
        <p:spPr bwMode="auto">
          <a:xfrm>
            <a:off x="9240453" y="4812222"/>
            <a:ext cx="1508760" cy="769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651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54"/>
                                        </p:tgtEl>
                                        <p:attrNameLst>
                                          <p:attrName>style.visibility</p:attrName>
                                        </p:attrNameLst>
                                      </p:cBhvr>
                                      <p:to>
                                        <p:strVal val="visible"/>
                                      </p:to>
                                    </p:set>
                                    <p:animEffect transition="in" filter="fade">
                                      <p:cBhvr>
                                        <p:cTn id="10" dur="500"/>
                                        <p:tgtEl>
                                          <p:spTgt spid="20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060"/>
                                        </p:tgtEl>
                                        <p:attrNameLst>
                                          <p:attrName>style.visibility</p:attrName>
                                        </p:attrNameLst>
                                      </p:cBhvr>
                                      <p:to>
                                        <p:strVal val="visible"/>
                                      </p:to>
                                    </p:set>
                                    <p:animEffect transition="in" filter="fade">
                                      <p:cBhvr>
                                        <p:cTn id="18" dur="500"/>
                                        <p:tgtEl>
                                          <p:spTgt spid="206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062"/>
                                        </p:tgtEl>
                                        <p:attrNameLst>
                                          <p:attrName>style.visibility</p:attrName>
                                        </p:attrNameLst>
                                      </p:cBhvr>
                                      <p:to>
                                        <p:strVal val="visible"/>
                                      </p:to>
                                    </p:set>
                                    <p:animEffect transition="in" filter="fade">
                                      <p:cBhvr>
                                        <p:cTn id="26" dur="500"/>
                                        <p:tgtEl>
                                          <p:spTgt spid="2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Conversion of virtual address to physical address</a:t>
            </a:r>
            <a:endParaRPr lang="en-US" dirty="0"/>
          </a:p>
        </p:txBody>
      </p:sp>
      <p:sp>
        <p:nvSpPr>
          <p:cNvPr id="3" name="Content Placeholder 2"/>
          <p:cNvSpPr>
            <a:spLocks noGrp="1"/>
          </p:cNvSpPr>
          <p:nvPr>
            <p:ph idx="1"/>
          </p:nvPr>
        </p:nvSpPr>
        <p:spPr/>
        <p:txBody>
          <a:bodyPr/>
          <a:lstStyle/>
          <a:p>
            <a:r>
              <a:rPr lang="en-US" dirty="0"/>
              <a:t>However, only </a:t>
            </a:r>
            <a:r>
              <a:rPr lang="en-US" b="1" dirty="0">
                <a:solidFill>
                  <a:schemeClr val="accent6"/>
                </a:solidFill>
              </a:rPr>
              <a:t>24KB of physical memory is available</a:t>
            </a:r>
            <a:r>
              <a:rPr lang="en-US" dirty="0"/>
              <a:t>, so although </a:t>
            </a:r>
            <a:r>
              <a:rPr lang="en-US" b="1" dirty="0">
                <a:solidFill>
                  <a:schemeClr val="accent6"/>
                </a:solidFill>
              </a:rPr>
              <a:t>44KB programs can be written, they cannot be loaded in to memory in their entirety and run</a:t>
            </a:r>
            <a:r>
              <a:rPr lang="en-US" dirty="0"/>
              <a:t>.</a:t>
            </a:r>
          </a:p>
          <a:p>
            <a:r>
              <a:rPr lang="en-US" dirty="0"/>
              <a:t>A complete copy of a program’s core image, up to 44 KB, must be present on the disk.</a:t>
            </a:r>
          </a:p>
        </p:txBody>
      </p:sp>
      <p:graphicFrame>
        <p:nvGraphicFramePr>
          <p:cNvPr id="4" name="Table 3"/>
          <p:cNvGraphicFramePr>
            <a:graphicFrameLocks noGrp="1"/>
          </p:cNvGraphicFramePr>
          <p:nvPr/>
        </p:nvGraphicFramePr>
        <p:xfrm>
          <a:off x="3057446" y="2435079"/>
          <a:ext cx="968692" cy="4079240"/>
        </p:xfrm>
        <a:graphic>
          <a:graphicData uri="http://schemas.openxmlformats.org/drawingml/2006/table">
            <a:tbl>
              <a:tblPr firstRow="1" bandRow="1">
                <a:tableStyleId>{5940675A-B579-460E-94D1-54222C63F5DA}</a:tableStyleId>
              </a:tblPr>
              <a:tblGrid>
                <a:gridCol w="968692">
                  <a:extLst>
                    <a:ext uri="{9D8B030D-6E8A-4147-A177-3AD203B41FA5}">
                      <a16:colId xmlns:a16="http://schemas.microsoft.com/office/drawing/2014/main" val="20000"/>
                    </a:ext>
                  </a:extLst>
                </a:gridCol>
              </a:tblGrid>
              <a:tr h="370840">
                <a:tc>
                  <a:txBody>
                    <a:bodyPr/>
                    <a:lstStyle/>
                    <a:p>
                      <a:pPr algn="ctr"/>
                      <a:endParaRPr lang="en-US" dirty="0"/>
                    </a:p>
                  </a:txBody>
                  <a:tcPr/>
                </a:tc>
                <a:extLst>
                  <a:ext uri="{0D108BD9-81ED-4DB2-BD59-A6C34878D82A}">
                    <a16:rowId xmlns:a16="http://schemas.microsoft.com/office/drawing/2014/main" val="10000"/>
                  </a:ext>
                </a:extLst>
              </a:tr>
              <a:tr h="370840">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r>
                        <a:rPr lang="en-US" dirty="0"/>
                        <a:t>5</a:t>
                      </a:r>
                    </a:p>
                  </a:txBody>
                  <a:tcPr/>
                </a:tc>
                <a:extLst>
                  <a:ext uri="{0D108BD9-81ED-4DB2-BD59-A6C34878D82A}">
                    <a16:rowId xmlns:a16="http://schemas.microsoft.com/office/drawing/2014/main" val="10002"/>
                  </a:ext>
                </a:extLst>
              </a:tr>
              <a:tr h="370840">
                <a:tc>
                  <a:txBody>
                    <a:bodyPr/>
                    <a:lstStyle/>
                    <a:p>
                      <a:pPr algn="ctr"/>
                      <a:endParaRPr lang="en-US" dirty="0"/>
                    </a:p>
                  </a:txBody>
                  <a:tcPr/>
                </a:tc>
                <a:extLst>
                  <a:ext uri="{0D108BD9-81ED-4DB2-BD59-A6C34878D82A}">
                    <a16:rowId xmlns:a16="http://schemas.microsoft.com/office/drawing/2014/main" val="10003"/>
                  </a:ext>
                </a:extLst>
              </a:tr>
              <a:tr h="370840">
                <a:tc>
                  <a:txBody>
                    <a:bodyPr/>
                    <a:lstStyle/>
                    <a:p>
                      <a:pPr algn="ctr"/>
                      <a:endParaRPr lang="en-US" dirty="0"/>
                    </a:p>
                  </a:txBody>
                  <a:tcPr/>
                </a:tc>
                <a:extLst>
                  <a:ext uri="{0D108BD9-81ED-4DB2-BD59-A6C34878D82A}">
                    <a16:rowId xmlns:a16="http://schemas.microsoft.com/office/drawing/2014/main" val="10004"/>
                  </a:ext>
                </a:extLst>
              </a:tr>
              <a:tr h="370840">
                <a:tc>
                  <a:txBody>
                    <a:bodyPr/>
                    <a:lstStyle/>
                    <a:p>
                      <a:pPr algn="ctr"/>
                      <a:r>
                        <a:rPr lang="en-US" dirty="0"/>
                        <a:t>3</a:t>
                      </a:r>
                    </a:p>
                  </a:txBody>
                  <a:tcPr/>
                </a:tc>
                <a:extLst>
                  <a:ext uri="{0D108BD9-81ED-4DB2-BD59-A6C34878D82A}">
                    <a16:rowId xmlns:a16="http://schemas.microsoft.com/office/drawing/2014/main" val="10005"/>
                  </a:ext>
                </a:extLst>
              </a:tr>
              <a:tr h="370840">
                <a:tc>
                  <a:txBody>
                    <a:bodyPr/>
                    <a:lstStyle/>
                    <a:p>
                      <a:pPr algn="ctr"/>
                      <a:r>
                        <a:rPr lang="en-US" dirty="0"/>
                        <a:t>4</a:t>
                      </a:r>
                    </a:p>
                  </a:txBody>
                  <a:tcPr/>
                </a:tc>
                <a:extLst>
                  <a:ext uri="{0D108BD9-81ED-4DB2-BD59-A6C34878D82A}">
                    <a16:rowId xmlns:a16="http://schemas.microsoft.com/office/drawing/2014/main" val="10006"/>
                  </a:ext>
                </a:extLst>
              </a:tr>
              <a:tr h="370840">
                <a:tc>
                  <a:txBody>
                    <a:bodyPr/>
                    <a:lstStyle/>
                    <a:p>
                      <a:pPr algn="ctr"/>
                      <a:r>
                        <a:rPr lang="en-US" dirty="0"/>
                        <a:t>0</a:t>
                      </a:r>
                    </a:p>
                  </a:txBody>
                  <a:tcPr/>
                </a:tc>
                <a:extLst>
                  <a:ext uri="{0D108BD9-81ED-4DB2-BD59-A6C34878D82A}">
                    <a16:rowId xmlns:a16="http://schemas.microsoft.com/office/drawing/2014/main" val="10007"/>
                  </a:ext>
                </a:extLst>
              </a:tr>
              <a:tr h="370840">
                <a:tc>
                  <a:txBody>
                    <a:bodyPr/>
                    <a:lstStyle/>
                    <a:p>
                      <a:pPr algn="ctr"/>
                      <a:endParaRPr lang="en-US" dirty="0"/>
                    </a:p>
                  </a:txBody>
                  <a:tcPr/>
                </a:tc>
                <a:extLst>
                  <a:ext uri="{0D108BD9-81ED-4DB2-BD59-A6C34878D82A}">
                    <a16:rowId xmlns:a16="http://schemas.microsoft.com/office/drawing/2014/main" val="10008"/>
                  </a:ext>
                </a:extLst>
              </a:tr>
              <a:tr h="370840">
                <a:tc>
                  <a:txBody>
                    <a:bodyPr/>
                    <a:lstStyle/>
                    <a:p>
                      <a:pPr algn="ctr"/>
                      <a:r>
                        <a:rPr lang="en-US" dirty="0"/>
                        <a:t>1</a:t>
                      </a:r>
                    </a:p>
                  </a:txBody>
                  <a:tcPr/>
                </a:tc>
                <a:extLst>
                  <a:ext uri="{0D108BD9-81ED-4DB2-BD59-A6C34878D82A}">
                    <a16:rowId xmlns:a16="http://schemas.microsoft.com/office/drawing/2014/main" val="10009"/>
                  </a:ext>
                </a:extLst>
              </a:tr>
              <a:tr h="370840">
                <a:tc>
                  <a:txBody>
                    <a:bodyPr/>
                    <a:lstStyle/>
                    <a:p>
                      <a:pPr algn="ctr"/>
                      <a:r>
                        <a:rPr lang="en-US" dirty="0"/>
                        <a:t>2</a:t>
                      </a:r>
                    </a:p>
                  </a:txBody>
                  <a:tcPr/>
                </a:tc>
                <a:extLst>
                  <a:ext uri="{0D108BD9-81ED-4DB2-BD59-A6C34878D82A}">
                    <a16:rowId xmlns:a16="http://schemas.microsoft.com/office/drawing/2014/main" val="10010"/>
                  </a:ext>
                </a:extLst>
              </a:tr>
            </a:tbl>
          </a:graphicData>
        </a:graphic>
      </p:graphicFrame>
      <p:graphicFrame>
        <p:nvGraphicFramePr>
          <p:cNvPr id="5" name="Table 4"/>
          <p:cNvGraphicFramePr>
            <a:graphicFrameLocks noGrp="1"/>
          </p:cNvGraphicFramePr>
          <p:nvPr/>
        </p:nvGraphicFramePr>
        <p:xfrm>
          <a:off x="5554330" y="4289121"/>
          <a:ext cx="972000" cy="2225040"/>
        </p:xfrm>
        <a:graphic>
          <a:graphicData uri="http://schemas.openxmlformats.org/drawingml/2006/table">
            <a:tbl>
              <a:tblPr firstRow="1" bandRow="1">
                <a:tableStyleId>{5940675A-B579-460E-94D1-54222C63F5DA}</a:tableStyleId>
              </a:tblPr>
              <a:tblGrid>
                <a:gridCol w="972000">
                  <a:extLst>
                    <a:ext uri="{9D8B030D-6E8A-4147-A177-3AD203B41FA5}">
                      <a16:colId xmlns:a16="http://schemas.microsoft.com/office/drawing/2014/main" val="20000"/>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5</a:t>
                      </a:r>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4</a:t>
                      </a:r>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3</a:t>
                      </a:r>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a:t>
                      </a:r>
                    </a:p>
                  </a:txBody>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1</a:t>
                      </a:r>
                    </a:p>
                  </a:txBody>
                  <a:tcPr/>
                </a:tc>
                <a:extLst>
                  <a:ext uri="{0D108BD9-81ED-4DB2-BD59-A6C34878D82A}">
                    <a16:rowId xmlns:a16="http://schemas.microsoft.com/office/drawing/2014/main" val="10004"/>
                  </a:ext>
                </a:extLst>
              </a:tr>
              <a:tr h="370840">
                <a:tc>
                  <a:txBody>
                    <a:bodyPr/>
                    <a:lstStyle/>
                    <a:p>
                      <a:pPr algn="ctr"/>
                      <a:r>
                        <a:rPr lang="en-US" dirty="0"/>
                        <a:t>0</a:t>
                      </a:r>
                    </a:p>
                  </a:txBody>
                  <a:tcP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1762046" y="2435079"/>
          <a:ext cx="1295400" cy="4079240"/>
        </p:xfrm>
        <a:graphic>
          <a:graphicData uri="http://schemas.openxmlformats.org/drawingml/2006/table">
            <a:tbl>
              <a:tblPr firstRow="1" bandRow="1">
                <a:tableStyleId>{5940675A-B579-460E-94D1-54222C63F5DA}</a:tableStyleId>
              </a:tblPr>
              <a:tblGrid>
                <a:gridCol w="1295400">
                  <a:extLst>
                    <a:ext uri="{9D8B030D-6E8A-4147-A177-3AD203B41FA5}">
                      <a16:colId xmlns:a16="http://schemas.microsoft.com/office/drawing/2014/main" val="20000"/>
                    </a:ext>
                  </a:extLst>
                </a:gridCol>
              </a:tblGrid>
              <a:tr h="370840">
                <a:tc>
                  <a:txBody>
                    <a:bodyPr/>
                    <a:lstStyle/>
                    <a:p>
                      <a:pPr algn="r"/>
                      <a:r>
                        <a:rPr lang="en-US" dirty="0"/>
                        <a:t>40K – 44K</a:t>
                      </a:r>
                    </a:p>
                  </a:txBody>
                  <a:tcPr/>
                </a:tc>
                <a:extLst>
                  <a:ext uri="{0D108BD9-81ED-4DB2-BD59-A6C34878D82A}">
                    <a16:rowId xmlns:a16="http://schemas.microsoft.com/office/drawing/2014/main" val="10000"/>
                  </a:ext>
                </a:extLst>
              </a:tr>
              <a:tr h="370840">
                <a:tc>
                  <a:txBody>
                    <a:bodyPr/>
                    <a:lstStyle/>
                    <a:p>
                      <a:pPr algn="r"/>
                      <a:r>
                        <a:rPr lang="en-US" dirty="0"/>
                        <a:t>36K – 40K</a:t>
                      </a:r>
                    </a:p>
                  </a:txBody>
                  <a:tcPr/>
                </a:tc>
                <a:extLst>
                  <a:ext uri="{0D108BD9-81ED-4DB2-BD59-A6C34878D82A}">
                    <a16:rowId xmlns:a16="http://schemas.microsoft.com/office/drawing/2014/main" val="10001"/>
                  </a:ext>
                </a:extLst>
              </a:tr>
              <a:tr h="370840">
                <a:tc>
                  <a:txBody>
                    <a:bodyPr/>
                    <a:lstStyle/>
                    <a:p>
                      <a:pPr algn="r"/>
                      <a:r>
                        <a:rPr lang="en-US" dirty="0"/>
                        <a:t>32K – 36K</a:t>
                      </a:r>
                    </a:p>
                  </a:txBody>
                  <a:tcPr/>
                </a:tc>
                <a:extLst>
                  <a:ext uri="{0D108BD9-81ED-4DB2-BD59-A6C34878D82A}">
                    <a16:rowId xmlns:a16="http://schemas.microsoft.com/office/drawing/2014/main" val="10002"/>
                  </a:ext>
                </a:extLst>
              </a:tr>
              <a:tr h="370840">
                <a:tc>
                  <a:txBody>
                    <a:bodyPr/>
                    <a:lstStyle/>
                    <a:p>
                      <a:pPr algn="r"/>
                      <a:r>
                        <a:rPr lang="en-US" dirty="0"/>
                        <a:t>28K – 32K</a:t>
                      </a:r>
                    </a:p>
                  </a:txBody>
                  <a:tcPr/>
                </a:tc>
                <a:extLst>
                  <a:ext uri="{0D108BD9-81ED-4DB2-BD59-A6C34878D82A}">
                    <a16:rowId xmlns:a16="http://schemas.microsoft.com/office/drawing/2014/main" val="10003"/>
                  </a:ext>
                </a:extLst>
              </a:tr>
              <a:tr h="370840">
                <a:tc>
                  <a:txBody>
                    <a:bodyPr/>
                    <a:lstStyle/>
                    <a:p>
                      <a:pPr algn="r"/>
                      <a:r>
                        <a:rPr lang="en-US" dirty="0"/>
                        <a:t>24K – 28K</a:t>
                      </a:r>
                    </a:p>
                  </a:txBody>
                  <a:tcPr/>
                </a:tc>
                <a:extLst>
                  <a:ext uri="{0D108BD9-81ED-4DB2-BD59-A6C34878D82A}">
                    <a16:rowId xmlns:a16="http://schemas.microsoft.com/office/drawing/2014/main" val="10004"/>
                  </a:ext>
                </a:extLst>
              </a:tr>
              <a:tr h="370840">
                <a:tc>
                  <a:txBody>
                    <a:bodyPr/>
                    <a:lstStyle/>
                    <a:p>
                      <a:pPr algn="r"/>
                      <a:r>
                        <a:rPr lang="en-US" dirty="0"/>
                        <a:t>20K – 24K</a:t>
                      </a:r>
                    </a:p>
                  </a:txBody>
                  <a:tcPr/>
                </a:tc>
                <a:extLst>
                  <a:ext uri="{0D108BD9-81ED-4DB2-BD59-A6C34878D82A}">
                    <a16:rowId xmlns:a16="http://schemas.microsoft.com/office/drawing/2014/main" val="10005"/>
                  </a:ext>
                </a:extLst>
              </a:tr>
              <a:tr h="370840">
                <a:tc>
                  <a:txBody>
                    <a:bodyPr/>
                    <a:lstStyle/>
                    <a:p>
                      <a:pPr algn="r"/>
                      <a:r>
                        <a:rPr lang="en-US" dirty="0"/>
                        <a:t>16K – 20K</a:t>
                      </a:r>
                    </a:p>
                  </a:txBody>
                  <a:tcPr/>
                </a:tc>
                <a:extLst>
                  <a:ext uri="{0D108BD9-81ED-4DB2-BD59-A6C34878D82A}">
                    <a16:rowId xmlns:a16="http://schemas.microsoft.com/office/drawing/2014/main" val="10006"/>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t>12K – 16K</a:t>
                      </a:r>
                    </a:p>
                  </a:txBody>
                  <a:tcPr/>
                </a:tc>
                <a:extLst>
                  <a:ext uri="{0D108BD9-81ED-4DB2-BD59-A6C34878D82A}">
                    <a16:rowId xmlns:a16="http://schemas.microsoft.com/office/drawing/2014/main" val="10007"/>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t>8K – 12K</a:t>
                      </a:r>
                    </a:p>
                  </a:txBody>
                  <a:tcPr/>
                </a:tc>
                <a:extLst>
                  <a:ext uri="{0D108BD9-81ED-4DB2-BD59-A6C34878D82A}">
                    <a16:rowId xmlns:a16="http://schemas.microsoft.com/office/drawing/2014/main" val="10008"/>
                  </a:ext>
                </a:extLst>
              </a:tr>
              <a:tr h="370840">
                <a:tc>
                  <a:txBody>
                    <a:bodyPr/>
                    <a:lstStyle/>
                    <a:p>
                      <a:pPr algn="r"/>
                      <a:r>
                        <a:rPr lang="en-US" dirty="0"/>
                        <a:t>4K – 8K</a:t>
                      </a:r>
                    </a:p>
                  </a:txBody>
                  <a:tcPr/>
                </a:tc>
                <a:extLst>
                  <a:ext uri="{0D108BD9-81ED-4DB2-BD59-A6C34878D82A}">
                    <a16:rowId xmlns:a16="http://schemas.microsoft.com/office/drawing/2014/main" val="10009"/>
                  </a:ext>
                </a:extLst>
              </a:tr>
              <a:tr h="370840">
                <a:tc>
                  <a:txBody>
                    <a:bodyPr/>
                    <a:lstStyle/>
                    <a:p>
                      <a:pPr algn="r"/>
                      <a:r>
                        <a:rPr lang="en-US" dirty="0"/>
                        <a:t>0K – 4K</a:t>
                      </a:r>
                    </a:p>
                  </a:txBody>
                  <a:tcPr/>
                </a:tc>
                <a:extLst>
                  <a:ext uri="{0D108BD9-81ED-4DB2-BD59-A6C34878D82A}">
                    <a16:rowId xmlns:a16="http://schemas.microsoft.com/office/drawing/2014/main" val="10010"/>
                  </a:ext>
                </a:extLst>
              </a:tr>
            </a:tbl>
          </a:graphicData>
        </a:graphic>
      </p:graphicFrame>
      <p:graphicFrame>
        <p:nvGraphicFramePr>
          <p:cNvPr id="7" name="Table 6"/>
          <p:cNvGraphicFramePr>
            <a:graphicFrameLocks noGrp="1"/>
          </p:cNvGraphicFramePr>
          <p:nvPr/>
        </p:nvGraphicFramePr>
        <p:xfrm>
          <a:off x="6526928" y="4290075"/>
          <a:ext cx="1216818" cy="2225040"/>
        </p:xfrm>
        <a:graphic>
          <a:graphicData uri="http://schemas.openxmlformats.org/drawingml/2006/table">
            <a:tbl>
              <a:tblPr firstRow="1" bandRow="1">
                <a:tableStyleId>{5940675A-B579-460E-94D1-54222C63F5DA}</a:tableStyleId>
              </a:tblPr>
              <a:tblGrid>
                <a:gridCol w="1216818">
                  <a:extLst>
                    <a:ext uri="{9D8B030D-6E8A-4147-A177-3AD203B41FA5}">
                      <a16:colId xmlns:a16="http://schemas.microsoft.com/office/drawing/2014/main" val="20000"/>
                    </a:ext>
                  </a:extLst>
                </a:gridCol>
              </a:tblGrid>
              <a:tr h="370840">
                <a:tc>
                  <a:txBody>
                    <a:bodyPr/>
                    <a:lstStyle/>
                    <a:p>
                      <a:r>
                        <a:rPr lang="en-US" dirty="0"/>
                        <a:t>20K – 24K</a:t>
                      </a:r>
                    </a:p>
                  </a:txBody>
                  <a:tcPr/>
                </a:tc>
                <a:extLst>
                  <a:ext uri="{0D108BD9-81ED-4DB2-BD59-A6C34878D82A}">
                    <a16:rowId xmlns:a16="http://schemas.microsoft.com/office/drawing/2014/main" val="10000"/>
                  </a:ext>
                </a:extLst>
              </a:tr>
              <a:tr h="370840">
                <a:tc>
                  <a:txBody>
                    <a:bodyPr/>
                    <a:lstStyle/>
                    <a:p>
                      <a:r>
                        <a:rPr lang="en-US" dirty="0"/>
                        <a:t>16K – 20K</a:t>
                      </a:r>
                    </a:p>
                  </a:txBody>
                  <a:tcPr/>
                </a:tc>
                <a:extLst>
                  <a:ext uri="{0D108BD9-81ED-4DB2-BD59-A6C34878D82A}">
                    <a16:rowId xmlns:a16="http://schemas.microsoft.com/office/drawing/2014/main" val="10001"/>
                  </a:ext>
                </a:extLst>
              </a:tr>
              <a:tr h="370840">
                <a:tc>
                  <a:txBody>
                    <a:bodyPr/>
                    <a:lstStyle/>
                    <a:p>
                      <a:r>
                        <a:rPr lang="en-US" dirty="0"/>
                        <a:t>12K – 16K</a:t>
                      </a:r>
                    </a:p>
                  </a:txBody>
                  <a:tcPr/>
                </a:tc>
                <a:extLst>
                  <a:ext uri="{0D108BD9-81ED-4DB2-BD59-A6C34878D82A}">
                    <a16:rowId xmlns:a16="http://schemas.microsoft.com/office/drawing/2014/main" val="10002"/>
                  </a:ext>
                </a:extLst>
              </a:tr>
              <a:tr h="370840">
                <a:tc>
                  <a:txBody>
                    <a:bodyPr/>
                    <a:lstStyle/>
                    <a:p>
                      <a:r>
                        <a:rPr lang="en-US" dirty="0"/>
                        <a:t>8K – 12K</a:t>
                      </a:r>
                    </a:p>
                  </a:txBody>
                  <a:tcPr/>
                </a:tc>
                <a:extLst>
                  <a:ext uri="{0D108BD9-81ED-4DB2-BD59-A6C34878D82A}">
                    <a16:rowId xmlns:a16="http://schemas.microsoft.com/office/drawing/2014/main" val="10003"/>
                  </a:ext>
                </a:extLst>
              </a:tr>
              <a:tr h="370840">
                <a:tc>
                  <a:txBody>
                    <a:bodyPr/>
                    <a:lstStyle/>
                    <a:p>
                      <a:r>
                        <a:rPr lang="en-US" dirty="0"/>
                        <a:t>4K – 8K</a:t>
                      </a:r>
                    </a:p>
                  </a:txBody>
                  <a:tcPr/>
                </a:tc>
                <a:extLst>
                  <a:ext uri="{0D108BD9-81ED-4DB2-BD59-A6C34878D82A}">
                    <a16:rowId xmlns:a16="http://schemas.microsoft.com/office/drawing/2014/main" val="10004"/>
                  </a:ext>
                </a:extLst>
              </a:tr>
              <a:tr h="370840">
                <a:tc>
                  <a:txBody>
                    <a:bodyPr/>
                    <a:lstStyle/>
                    <a:p>
                      <a:r>
                        <a:rPr lang="en-US" dirty="0"/>
                        <a:t>0K – 4K</a:t>
                      </a:r>
                    </a:p>
                  </a:txBody>
                  <a:tcPr/>
                </a:tc>
                <a:extLst>
                  <a:ext uri="{0D108BD9-81ED-4DB2-BD59-A6C34878D82A}">
                    <a16:rowId xmlns:a16="http://schemas.microsoft.com/office/drawing/2014/main" val="10005"/>
                  </a:ext>
                </a:extLst>
              </a:tr>
            </a:tbl>
          </a:graphicData>
        </a:graphic>
      </p:graphicFrame>
      <p:sp>
        <p:nvSpPr>
          <p:cNvPr id="8" name="Left Brace 7"/>
          <p:cNvSpPr/>
          <p:nvPr/>
        </p:nvSpPr>
        <p:spPr>
          <a:xfrm>
            <a:off x="1304846" y="2438651"/>
            <a:ext cx="457200" cy="4075668"/>
          </a:xfrm>
          <a:prstGeom prst="leftBrace">
            <a:avLst/>
          </a:prstGeom>
          <a:ln w="38100">
            <a:solidFill>
              <a:schemeClr val="accent6"/>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9" name="Right Brace 8"/>
          <p:cNvSpPr/>
          <p:nvPr/>
        </p:nvSpPr>
        <p:spPr>
          <a:xfrm>
            <a:off x="7743746" y="4291026"/>
            <a:ext cx="457200" cy="2221992"/>
          </a:xfrm>
          <a:prstGeom prst="rightBrace">
            <a:avLst/>
          </a:prstGeom>
          <a:ln w="38100">
            <a:solidFill>
              <a:schemeClr val="accent6"/>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 name="Rounded Rectangular Callout 9"/>
          <p:cNvSpPr/>
          <p:nvPr/>
        </p:nvSpPr>
        <p:spPr>
          <a:xfrm>
            <a:off x="8064344" y="3983567"/>
            <a:ext cx="1219200" cy="1066800"/>
          </a:xfrm>
          <a:prstGeom prst="wedgeRoundRectCallout">
            <a:avLst>
              <a:gd name="adj1" fmla="val -42784"/>
              <a:gd name="adj2" fmla="val 81315"/>
              <a:gd name="adj3" fmla="val 16667"/>
            </a:avLst>
          </a:prstGeom>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Physical Memory Address</a:t>
            </a:r>
          </a:p>
        </p:txBody>
      </p:sp>
      <p:sp>
        <p:nvSpPr>
          <p:cNvPr id="11" name="Rounded Rectangular Callout 10"/>
          <p:cNvSpPr/>
          <p:nvPr/>
        </p:nvSpPr>
        <p:spPr>
          <a:xfrm>
            <a:off x="131180" y="3056744"/>
            <a:ext cx="1219200" cy="1065600"/>
          </a:xfrm>
          <a:prstGeom prst="wedgeRoundRectCallout">
            <a:avLst>
              <a:gd name="adj1" fmla="val 57826"/>
              <a:gd name="adj2" fmla="val 81315"/>
              <a:gd name="adj3" fmla="val 16667"/>
            </a:avLst>
          </a:prstGeom>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Virtual Address Space</a:t>
            </a:r>
          </a:p>
        </p:txBody>
      </p:sp>
      <p:sp>
        <p:nvSpPr>
          <p:cNvPr id="12" name="Right Brace 11"/>
          <p:cNvSpPr/>
          <p:nvPr/>
        </p:nvSpPr>
        <p:spPr>
          <a:xfrm>
            <a:off x="4024000" y="2802821"/>
            <a:ext cx="152400" cy="381000"/>
          </a:xfrm>
          <a:prstGeom prst="rightBrace">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flipH="1">
            <a:off x="5416294" y="4291025"/>
            <a:ext cx="152400" cy="369849"/>
          </a:xfrm>
          <a:prstGeom prst="rightBrace">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4185927" y="2804965"/>
            <a:ext cx="1362306" cy="369332"/>
          </a:xfrm>
          <a:prstGeom prst="rect">
            <a:avLst/>
          </a:prstGeom>
          <a:noFill/>
        </p:spPr>
        <p:txBody>
          <a:bodyPr wrap="square" rtlCol="0">
            <a:spAutoFit/>
          </a:bodyPr>
          <a:lstStyle/>
          <a:p>
            <a:r>
              <a:rPr lang="en-US" dirty="0"/>
              <a:t>Virtual page</a:t>
            </a:r>
          </a:p>
        </p:txBody>
      </p:sp>
      <p:sp>
        <p:nvSpPr>
          <p:cNvPr id="15" name="TextBox 14"/>
          <p:cNvSpPr txBox="1"/>
          <p:nvPr/>
        </p:nvSpPr>
        <p:spPr>
          <a:xfrm>
            <a:off x="4139659" y="4282018"/>
            <a:ext cx="1258224" cy="369332"/>
          </a:xfrm>
          <a:prstGeom prst="rect">
            <a:avLst/>
          </a:prstGeom>
          <a:noFill/>
        </p:spPr>
        <p:txBody>
          <a:bodyPr wrap="square" rtlCol="0">
            <a:spAutoFit/>
          </a:bodyPr>
          <a:lstStyle/>
          <a:p>
            <a:pPr algn="r"/>
            <a:r>
              <a:rPr lang="en-US" dirty="0"/>
              <a:t>Page frame</a:t>
            </a:r>
          </a:p>
        </p:txBody>
      </p:sp>
      <p:cxnSp>
        <p:nvCxnSpPr>
          <p:cNvPr id="16" name="Straight Arrow Connector 15"/>
          <p:cNvCxnSpPr/>
          <p:nvPr/>
        </p:nvCxnSpPr>
        <p:spPr>
          <a:xfrm>
            <a:off x="4024000" y="3384099"/>
            <a:ext cx="1524233" cy="112757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034230" y="4466684"/>
            <a:ext cx="1514003" cy="763536"/>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4028497" y="4845540"/>
            <a:ext cx="1529966" cy="2912"/>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034230" y="5212495"/>
            <a:ext cx="1524233" cy="1126396"/>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024000" y="5958448"/>
            <a:ext cx="1534463" cy="3039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034230" y="5594263"/>
            <a:ext cx="1524233" cy="73505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616291" y="2225747"/>
            <a:ext cx="6115306" cy="1569660"/>
          </a:xfrm>
          <a:prstGeom prst="rect">
            <a:avLst/>
          </a:prstGeom>
          <a:solidFill>
            <a:schemeClr val="accent6">
              <a:lumMod val="20000"/>
              <a:lumOff val="80000"/>
            </a:schemeClr>
          </a:solidFill>
          <a:ln>
            <a:solidFill>
              <a:schemeClr val="accent6">
                <a:lumMod val="60000"/>
                <a:lumOff val="40000"/>
              </a:schemeClr>
            </a:solidFill>
          </a:ln>
        </p:spPr>
        <p:txBody>
          <a:bodyPr wrap="square" rtlCol="0">
            <a:spAutoFit/>
          </a:bodyPr>
          <a:lstStyle/>
          <a:p>
            <a:pPr marL="285750" indent="-285750">
              <a:buFont typeface="Arial" panose="020B0604020202020204" pitchFamily="34" charset="0"/>
              <a:buChar char="•"/>
            </a:pPr>
            <a:r>
              <a:rPr lang="en-US" sz="2400" dirty="0"/>
              <a:t>Only </a:t>
            </a:r>
            <a:r>
              <a:rPr lang="en-US" sz="2400" b="1" dirty="0">
                <a:solidFill>
                  <a:schemeClr val="accent6"/>
                </a:solidFill>
              </a:rPr>
              <a:t>required pages are loaded </a:t>
            </a:r>
            <a:r>
              <a:rPr lang="en-US" sz="2400" dirty="0"/>
              <a:t>in the physical memory.</a:t>
            </a:r>
          </a:p>
          <a:p>
            <a:pPr marL="285750" indent="-285750">
              <a:buFont typeface="Arial" panose="020B0604020202020204" pitchFamily="34" charset="0"/>
              <a:buChar char="•"/>
            </a:pPr>
            <a:r>
              <a:rPr lang="en-US" sz="2400" b="1" dirty="0">
                <a:solidFill>
                  <a:schemeClr val="accent6"/>
                </a:solidFill>
              </a:rPr>
              <a:t>Transfers</a:t>
            </a:r>
            <a:r>
              <a:rPr lang="en-US" sz="2400" dirty="0"/>
              <a:t> between RAM and disk are </a:t>
            </a:r>
            <a:r>
              <a:rPr lang="en-US" sz="2400" b="1" dirty="0">
                <a:solidFill>
                  <a:schemeClr val="accent6"/>
                </a:solidFill>
              </a:rPr>
              <a:t>always in units of a page</a:t>
            </a:r>
            <a:r>
              <a:rPr lang="en-US" sz="2400" dirty="0"/>
              <a:t>.</a:t>
            </a:r>
          </a:p>
        </p:txBody>
      </p:sp>
    </p:spTree>
    <p:extLst>
      <p:ext uri="{BB962C8B-B14F-4D97-AF65-F5344CB8AC3E}">
        <p14:creationId xmlns:p14="http://schemas.microsoft.com/office/powerpoint/2010/main" val="2646004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xEl>
                                              <p:pRg st="0" end="0"/>
                                            </p:txEl>
                                          </p:spTgt>
                                        </p:tgtEl>
                                        <p:attrNameLst>
                                          <p:attrName>style.visibility</p:attrName>
                                        </p:attrNameLst>
                                      </p:cBhvr>
                                      <p:to>
                                        <p:strVal val="visible"/>
                                      </p:to>
                                    </p:set>
                                    <p:animEffect transition="in" filter="fade">
                                      <p:cBhvr>
                                        <p:cTn id="17" dur="500"/>
                                        <p:tgtEl>
                                          <p:spTgt spid="23">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3">
                                            <p:txEl>
                                              <p:pRg st="1" end="1"/>
                                            </p:txEl>
                                          </p:spTgt>
                                        </p:tgtEl>
                                        <p:attrNameLst>
                                          <p:attrName>style.visibility</p:attrName>
                                        </p:attrNameLst>
                                      </p:cBhvr>
                                      <p:to>
                                        <p:strVal val="visible"/>
                                      </p:to>
                                    </p:set>
                                    <p:animEffect transition="in" filter="fade">
                                      <p:cBhvr>
                                        <p:cTn id="25" dur="500"/>
                                        <p:tgtEl>
                                          <p:spTgt spid="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Page table</a:t>
            </a:r>
            <a:endParaRPr lang="en-US" dirty="0"/>
          </a:p>
        </p:txBody>
      </p:sp>
      <p:sp>
        <p:nvSpPr>
          <p:cNvPr id="3" name="Content Placeholder 2"/>
          <p:cNvSpPr>
            <a:spLocks noGrp="1"/>
          </p:cNvSpPr>
          <p:nvPr>
            <p:ph idx="1"/>
          </p:nvPr>
        </p:nvSpPr>
        <p:spPr/>
        <p:txBody>
          <a:bodyPr/>
          <a:lstStyle/>
          <a:p>
            <a:r>
              <a:rPr lang="en-US" dirty="0"/>
              <a:t>Page table is a </a:t>
            </a:r>
            <a:r>
              <a:rPr lang="en-US" b="1" dirty="0">
                <a:solidFill>
                  <a:schemeClr val="accent6"/>
                </a:solidFill>
              </a:rPr>
              <a:t>data structure which translates virtual address into equivalent physical address</a:t>
            </a:r>
            <a:r>
              <a:rPr lang="en-US" dirty="0"/>
              <a:t>.</a:t>
            </a:r>
          </a:p>
          <a:p>
            <a:r>
              <a:rPr lang="en-US" dirty="0"/>
              <a:t>The virtual page number is used as an index into the Page table to find the entry for that virtual page and from the Page table physical page frame number is found.</a:t>
            </a:r>
          </a:p>
          <a:p>
            <a:r>
              <a:rPr lang="en-US" dirty="0"/>
              <a:t>Thus the </a:t>
            </a:r>
            <a:r>
              <a:rPr lang="en-US" b="1" dirty="0">
                <a:solidFill>
                  <a:schemeClr val="accent6"/>
                </a:solidFill>
              </a:rPr>
              <a:t>purpose of page table is to map virtual pages onto page frames</a:t>
            </a:r>
            <a:r>
              <a:rPr lang="en-US" dirty="0"/>
              <a:t>.</a:t>
            </a:r>
          </a:p>
          <a:p>
            <a:r>
              <a:rPr lang="en-US" dirty="0"/>
              <a:t>The page table of the process is </a:t>
            </a:r>
            <a:r>
              <a:rPr lang="en-US" b="1" dirty="0">
                <a:solidFill>
                  <a:schemeClr val="accent6"/>
                </a:solidFill>
              </a:rPr>
              <a:t>held in the kernel space</a:t>
            </a:r>
            <a:r>
              <a:rPr lang="en-US" dirty="0"/>
              <a:t>.</a:t>
            </a:r>
          </a:p>
        </p:txBody>
      </p:sp>
    </p:spTree>
    <p:extLst>
      <p:ext uri="{BB962C8B-B14F-4D97-AF65-F5344CB8AC3E}">
        <p14:creationId xmlns:p14="http://schemas.microsoft.com/office/powerpoint/2010/main" val="59993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Page table</a:t>
            </a:r>
            <a:endParaRPr lang="en-US" dirty="0"/>
          </a:p>
        </p:txBody>
      </p:sp>
      <p:sp>
        <p:nvSpPr>
          <p:cNvPr id="3" name="Content Placeholder 2"/>
          <p:cNvSpPr>
            <a:spLocks noGrp="1"/>
          </p:cNvSpPr>
          <p:nvPr>
            <p:ph idx="1"/>
          </p:nvPr>
        </p:nvSpPr>
        <p:spPr/>
        <p:txBody>
          <a:bodyPr/>
          <a:lstStyle/>
          <a:p>
            <a:endParaRPr lang="en-US" dirty="0"/>
          </a:p>
          <a:p>
            <a:endParaRPr lang="en-US" dirty="0"/>
          </a:p>
          <a:p>
            <a:r>
              <a:rPr lang="en-US" sz="2200" dirty="0">
                <a:solidFill>
                  <a:schemeClr val="tx2"/>
                </a:solidFill>
              </a:rPr>
              <a:t>Page frame Number</a:t>
            </a:r>
            <a:r>
              <a:rPr lang="en-US" sz="2200" dirty="0"/>
              <a:t>: It gives the </a:t>
            </a:r>
            <a:r>
              <a:rPr lang="en-US" sz="2200" dirty="0">
                <a:solidFill>
                  <a:schemeClr val="accent6"/>
                </a:solidFill>
              </a:rPr>
              <a:t>frame number in which the current page you are looking for is present</a:t>
            </a:r>
            <a:r>
              <a:rPr lang="en-US" sz="2200" dirty="0"/>
              <a:t>.</a:t>
            </a:r>
          </a:p>
          <a:p>
            <a:r>
              <a:rPr lang="en-US" sz="2200" dirty="0">
                <a:solidFill>
                  <a:schemeClr val="tx2"/>
                </a:solidFill>
              </a:rPr>
              <a:t>Present/Absent bit</a:t>
            </a:r>
            <a:r>
              <a:rPr lang="en-US" sz="2200" dirty="0"/>
              <a:t>: Present or absent bit </a:t>
            </a:r>
            <a:r>
              <a:rPr lang="en-US" sz="2200" dirty="0">
                <a:solidFill>
                  <a:schemeClr val="accent6"/>
                </a:solidFill>
              </a:rPr>
              <a:t>says whether a particular page you are looking for is present or absent</a:t>
            </a:r>
            <a:r>
              <a:rPr lang="en-US" sz="2200" dirty="0"/>
              <a:t>. If it is not present, that is called Page Fault. It is set to 0 if the corresponding page is not in memory. Sometimes this bit is also known as valid/invalid bits.</a:t>
            </a:r>
          </a:p>
          <a:p>
            <a:r>
              <a:rPr lang="en-US" sz="2200" dirty="0">
                <a:solidFill>
                  <a:schemeClr val="tx2"/>
                </a:solidFill>
              </a:rPr>
              <a:t>Protection bits</a:t>
            </a:r>
            <a:r>
              <a:rPr lang="en-US" sz="2200" dirty="0"/>
              <a:t>: Protection bit </a:t>
            </a:r>
            <a:r>
              <a:rPr lang="en-US" sz="2200" dirty="0">
                <a:solidFill>
                  <a:schemeClr val="accent6"/>
                </a:solidFill>
              </a:rPr>
              <a:t>says that what kind of protection you want on that page</a:t>
            </a:r>
            <a:r>
              <a:rPr lang="en-US" sz="2200" dirty="0"/>
              <a:t>. In the simplest form, 0 for read/write and 1 for read only.</a:t>
            </a:r>
          </a:p>
          <a:p>
            <a:r>
              <a:rPr lang="en-US" sz="2200" dirty="0">
                <a:solidFill>
                  <a:schemeClr val="tx2"/>
                </a:solidFill>
              </a:rPr>
              <a:t>Modified bit</a:t>
            </a:r>
            <a:r>
              <a:rPr lang="en-US" sz="2200" dirty="0"/>
              <a:t>: Modified bit </a:t>
            </a:r>
            <a:r>
              <a:rPr lang="en-US" sz="2200" dirty="0">
                <a:solidFill>
                  <a:schemeClr val="accent6"/>
                </a:solidFill>
              </a:rPr>
              <a:t>says whether the page has been modified or not</a:t>
            </a:r>
            <a:r>
              <a:rPr lang="en-US" sz="2200" dirty="0"/>
              <a:t>. If the page in memory has been modified, it must be written back to disk. This bit is also called as dirty bit as it reflects the page’s state.</a:t>
            </a:r>
          </a:p>
          <a:p>
            <a:r>
              <a:rPr lang="en-US" sz="2200" dirty="0">
                <a:solidFill>
                  <a:schemeClr val="tx2"/>
                </a:solidFill>
              </a:rPr>
              <a:t>Referenced bit</a:t>
            </a:r>
            <a:r>
              <a:rPr lang="en-US" sz="2200" dirty="0"/>
              <a:t>: A references bit is </a:t>
            </a:r>
            <a:r>
              <a:rPr lang="en-US" sz="2200" dirty="0">
                <a:solidFill>
                  <a:schemeClr val="accent6"/>
                </a:solidFill>
              </a:rPr>
              <a:t>set whenever a page is referenced, either for reading or writing</a:t>
            </a:r>
            <a:r>
              <a:rPr lang="en-US" sz="2200" dirty="0"/>
              <a:t>. Its value helps operating system in page replacement algorithm.</a:t>
            </a:r>
          </a:p>
          <a:p>
            <a:r>
              <a:rPr lang="en-US" sz="2200" dirty="0">
                <a:solidFill>
                  <a:schemeClr val="tx2"/>
                </a:solidFill>
              </a:rPr>
              <a:t>Cashing Disabled bit</a:t>
            </a:r>
            <a:r>
              <a:rPr lang="en-US" sz="2200" dirty="0"/>
              <a:t>: This feature is important for pages that </a:t>
            </a:r>
            <a:r>
              <a:rPr lang="en-US" sz="2200" dirty="0">
                <a:solidFill>
                  <a:schemeClr val="accent6"/>
                </a:solidFill>
              </a:rPr>
              <a:t>maps onto device registers rather than memory</a:t>
            </a:r>
            <a:r>
              <a:rPr lang="en-US" sz="2200" dirty="0"/>
              <a:t>. With this bit cashing can be turned off.</a:t>
            </a:r>
          </a:p>
        </p:txBody>
      </p:sp>
      <p:graphicFrame>
        <p:nvGraphicFramePr>
          <p:cNvPr id="4" name="Content Placeholder 3"/>
          <p:cNvGraphicFramePr>
            <a:graphicFrameLocks/>
          </p:cNvGraphicFramePr>
          <p:nvPr/>
        </p:nvGraphicFramePr>
        <p:xfrm>
          <a:off x="1047750" y="878864"/>
          <a:ext cx="8159810" cy="457200"/>
        </p:xfrm>
        <a:graphic>
          <a:graphicData uri="http://schemas.openxmlformats.org/drawingml/2006/table">
            <a:tbl>
              <a:tblPr firstRow="1" bandRow="1">
                <a:tableStyleId>{5940675A-B579-460E-94D1-54222C63F5DA}</a:tableStyleId>
              </a:tblPr>
              <a:tblGrid>
                <a:gridCol w="1543385">
                  <a:extLst>
                    <a:ext uri="{9D8B030D-6E8A-4147-A177-3AD203B41FA5}">
                      <a16:colId xmlns:a16="http://schemas.microsoft.com/office/drawing/2014/main" val="20000"/>
                    </a:ext>
                  </a:extLst>
                </a:gridCol>
                <a:gridCol w="563671">
                  <a:extLst>
                    <a:ext uri="{9D8B030D-6E8A-4147-A177-3AD203B41FA5}">
                      <a16:colId xmlns:a16="http://schemas.microsoft.com/office/drawing/2014/main" val="20001"/>
                    </a:ext>
                  </a:extLst>
                </a:gridCol>
                <a:gridCol w="563671">
                  <a:extLst>
                    <a:ext uri="{9D8B030D-6E8A-4147-A177-3AD203B41FA5}">
                      <a16:colId xmlns:a16="http://schemas.microsoft.com/office/drawing/2014/main" val="20002"/>
                    </a:ext>
                  </a:extLst>
                </a:gridCol>
                <a:gridCol w="563671">
                  <a:extLst>
                    <a:ext uri="{9D8B030D-6E8A-4147-A177-3AD203B41FA5}">
                      <a16:colId xmlns:a16="http://schemas.microsoft.com/office/drawing/2014/main" val="20003"/>
                    </a:ext>
                  </a:extLst>
                </a:gridCol>
                <a:gridCol w="1543385">
                  <a:extLst>
                    <a:ext uri="{9D8B030D-6E8A-4147-A177-3AD203B41FA5}">
                      <a16:colId xmlns:a16="http://schemas.microsoft.com/office/drawing/2014/main" val="20004"/>
                    </a:ext>
                  </a:extLst>
                </a:gridCol>
                <a:gridCol w="563671">
                  <a:extLst>
                    <a:ext uri="{9D8B030D-6E8A-4147-A177-3AD203B41FA5}">
                      <a16:colId xmlns:a16="http://schemas.microsoft.com/office/drawing/2014/main" val="20005"/>
                    </a:ext>
                  </a:extLst>
                </a:gridCol>
                <a:gridCol w="2818356">
                  <a:extLst>
                    <a:ext uri="{9D8B030D-6E8A-4147-A177-3AD203B41FA5}">
                      <a16:colId xmlns:a16="http://schemas.microsoft.com/office/drawing/2014/main" val="20006"/>
                    </a:ext>
                  </a:extLst>
                </a:gridCol>
              </a:tblGrid>
              <a:tr h="457200">
                <a:tc>
                  <a:txBody>
                    <a:bodyPr/>
                    <a:lstStyle/>
                    <a:p>
                      <a:endParaRPr lang="en-US" sz="2200" dirty="0"/>
                    </a:p>
                  </a:txBody>
                  <a:tcPr marL="112734" marR="112734" marT="56367" marB="56367">
                    <a:pattFill prst="wdUpDiag">
                      <a:fgClr>
                        <a:schemeClr val="tx1"/>
                      </a:fgClr>
                      <a:bgClr>
                        <a:schemeClr val="bg1"/>
                      </a:bgClr>
                    </a:pattFill>
                  </a:tcPr>
                </a:tc>
                <a:tc>
                  <a:txBody>
                    <a:bodyPr/>
                    <a:lstStyle/>
                    <a:p>
                      <a:endParaRPr lang="en-US" sz="2200" dirty="0"/>
                    </a:p>
                  </a:txBody>
                  <a:tcPr marL="112734" marR="112734" marT="56367" marB="56367"/>
                </a:tc>
                <a:tc>
                  <a:txBody>
                    <a:bodyPr/>
                    <a:lstStyle/>
                    <a:p>
                      <a:endParaRPr lang="en-US" sz="2200" dirty="0"/>
                    </a:p>
                  </a:txBody>
                  <a:tcPr marL="112734" marR="112734" marT="56367" marB="56367"/>
                </a:tc>
                <a:tc>
                  <a:txBody>
                    <a:bodyPr/>
                    <a:lstStyle/>
                    <a:p>
                      <a:endParaRPr lang="en-US" sz="2200" dirty="0"/>
                    </a:p>
                  </a:txBody>
                  <a:tcPr marL="112734" marR="112734" marT="56367" marB="56367"/>
                </a:tc>
                <a:tc>
                  <a:txBody>
                    <a:bodyPr/>
                    <a:lstStyle/>
                    <a:p>
                      <a:endParaRPr lang="en-US" sz="2200"/>
                    </a:p>
                  </a:txBody>
                  <a:tcPr marL="112734" marR="112734" marT="56367" marB="56367"/>
                </a:tc>
                <a:tc>
                  <a:txBody>
                    <a:bodyPr/>
                    <a:lstStyle/>
                    <a:p>
                      <a:endParaRPr lang="en-US" sz="2200" dirty="0"/>
                    </a:p>
                  </a:txBody>
                  <a:tcPr marL="112734" marR="112734" marT="56367" marB="56367"/>
                </a:tc>
                <a:tc>
                  <a:txBody>
                    <a:bodyPr/>
                    <a:lstStyle/>
                    <a:p>
                      <a:r>
                        <a:rPr lang="en-US" sz="2200" dirty="0"/>
                        <a:t>Page frame number</a:t>
                      </a:r>
                    </a:p>
                  </a:txBody>
                  <a:tcPr marL="112734" marR="112734" marT="56367" marB="56367"/>
                </a:tc>
                <a:extLst>
                  <a:ext uri="{0D108BD9-81ED-4DB2-BD59-A6C34878D82A}">
                    <a16:rowId xmlns:a16="http://schemas.microsoft.com/office/drawing/2014/main" val="10000"/>
                  </a:ext>
                </a:extLst>
              </a:tr>
            </a:tbl>
          </a:graphicData>
        </a:graphic>
      </p:graphicFrame>
      <p:cxnSp>
        <p:nvCxnSpPr>
          <p:cNvPr id="5" name="Straight Arrow Connector 4"/>
          <p:cNvCxnSpPr>
            <a:stCxn id="7" idx="0"/>
          </p:cNvCxnSpPr>
          <p:nvPr/>
        </p:nvCxnSpPr>
        <p:spPr>
          <a:xfrm flipH="1" flipV="1">
            <a:off x="6157913" y="1151914"/>
            <a:ext cx="310832" cy="279688"/>
          </a:xfrm>
          <a:prstGeom prst="straightConnector1">
            <a:avLst/>
          </a:prstGeom>
          <a:ln w="28575">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6" name="Straight Arrow Connector 5"/>
          <p:cNvCxnSpPr/>
          <p:nvPr/>
        </p:nvCxnSpPr>
        <p:spPr>
          <a:xfrm flipV="1">
            <a:off x="5127625" y="1151914"/>
            <a:ext cx="30" cy="365760"/>
          </a:xfrm>
          <a:prstGeom prst="straightConnector1">
            <a:avLst/>
          </a:prstGeom>
          <a:ln w="28575">
            <a:solidFill>
              <a:schemeClr val="accent6"/>
            </a:solidFill>
            <a:tailEnd type="triangle"/>
          </a:ln>
        </p:spPr>
        <p:style>
          <a:lnRef idx="2">
            <a:schemeClr val="accent2"/>
          </a:lnRef>
          <a:fillRef idx="0">
            <a:schemeClr val="accent2"/>
          </a:fillRef>
          <a:effectRef idx="1">
            <a:schemeClr val="accent2"/>
          </a:effectRef>
          <a:fontRef idx="minor">
            <a:schemeClr val="tx1"/>
          </a:fontRef>
        </p:style>
      </p:cxnSp>
      <p:sp>
        <p:nvSpPr>
          <p:cNvPr id="7" name="TextBox 6"/>
          <p:cNvSpPr txBox="1"/>
          <p:nvPr/>
        </p:nvSpPr>
        <p:spPr>
          <a:xfrm>
            <a:off x="5737225" y="1431602"/>
            <a:ext cx="1463040" cy="338554"/>
          </a:xfrm>
          <a:prstGeom prst="rect">
            <a:avLst/>
          </a:prstGeom>
          <a:noFill/>
        </p:spPr>
        <p:txBody>
          <a:bodyPr wrap="square" rtlCol="0">
            <a:spAutoFit/>
          </a:bodyPr>
          <a:lstStyle/>
          <a:p>
            <a:r>
              <a:rPr lang="en-US" sz="1600" dirty="0"/>
              <a:t>Present/ absent</a:t>
            </a:r>
          </a:p>
        </p:txBody>
      </p:sp>
      <p:cxnSp>
        <p:nvCxnSpPr>
          <p:cNvPr id="14" name="Straight Arrow Connector 13"/>
          <p:cNvCxnSpPr/>
          <p:nvPr/>
        </p:nvCxnSpPr>
        <p:spPr>
          <a:xfrm flipH="1" flipV="1">
            <a:off x="3986213" y="1151914"/>
            <a:ext cx="230217" cy="365760"/>
          </a:xfrm>
          <a:prstGeom prst="straightConnector1">
            <a:avLst/>
          </a:prstGeom>
          <a:ln w="28575">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flipV="1">
            <a:off x="3322683" y="1151914"/>
            <a:ext cx="105415" cy="355336"/>
          </a:xfrm>
          <a:prstGeom prst="straightConnector1">
            <a:avLst/>
          </a:prstGeom>
          <a:ln w="28575">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a:xfrm flipV="1">
            <a:off x="1857436" y="1151914"/>
            <a:ext cx="1048147" cy="297180"/>
          </a:xfrm>
          <a:prstGeom prst="straightConnector1">
            <a:avLst/>
          </a:prstGeom>
          <a:ln w="28575">
            <a:solidFill>
              <a:schemeClr val="accent6"/>
            </a:solidFill>
            <a:tailEnd type="triangle"/>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4633530" y="1431602"/>
            <a:ext cx="1097280" cy="338554"/>
          </a:xfrm>
          <a:prstGeom prst="rect">
            <a:avLst/>
          </a:prstGeom>
          <a:noFill/>
        </p:spPr>
        <p:txBody>
          <a:bodyPr wrap="square" rtlCol="0">
            <a:spAutoFit/>
          </a:bodyPr>
          <a:lstStyle/>
          <a:p>
            <a:r>
              <a:rPr lang="en-US" sz="1600" dirty="0"/>
              <a:t>Protection</a:t>
            </a:r>
            <a:endParaRPr lang="en-US" dirty="0"/>
          </a:p>
        </p:txBody>
      </p:sp>
      <p:sp>
        <p:nvSpPr>
          <p:cNvPr id="19" name="TextBox 18"/>
          <p:cNvSpPr txBox="1"/>
          <p:nvPr/>
        </p:nvSpPr>
        <p:spPr>
          <a:xfrm>
            <a:off x="3712713" y="1431602"/>
            <a:ext cx="914400" cy="338554"/>
          </a:xfrm>
          <a:prstGeom prst="rect">
            <a:avLst/>
          </a:prstGeom>
          <a:noFill/>
        </p:spPr>
        <p:txBody>
          <a:bodyPr wrap="square" rtlCol="0">
            <a:spAutoFit/>
          </a:bodyPr>
          <a:lstStyle/>
          <a:p>
            <a:r>
              <a:rPr lang="en-US" sz="1600" dirty="0"/>
              <a:t>Modified</a:t>
            </a:r>
            <a:endParaRPr lang="en-US" dirty="0"/>
          </a:p>
        </p:txBody>
      </p:sp>
      <p:sp>
        <p:nvSpPr>
          <p:cNvPr id="20" name="TextBox 19"/>
          <p:cNvSpPr txBox="1"/>
          <p:nvPr/>
        </p:nvSpPr>
        <p:spPr>
          <a:xfrm>
            <a:off x="956679" y="1431602"/>
            <a:ext cx="1645920" cy="338554"/>
          </a:xfrm>
          <a:prstGeom prst="rect">
            <a:avLst/>
          </a:prstGeom>
          <a:noFill/>
        </p:spPr>
        <p:txBody>
          <a:bodyPr wrap="square" rtlCol="0">
            <a:spAutoFit/>
          </a:bodyPr>
          <a:lstStyle/>
          <a:p>
            <a:r>
              <a:rPr lang="en-US" sz="1600" dirty="0"/>
              <a:t>Caching Disabled</a:t>
            </a:r>
          </a:p>
        </p:txBody>
      </p:sp>
      <p:sp>
        <p:nvSpPr>
          <p:cNvPr id="21" name="TextBox 20"/>
          <p:cNvSpPr txBox="1"/>
          <p:nvPr/>
        </p:nvSpPr>
        <p:spPr>
          <a:xfrm>
            <a:off x="2609016" y="1431602"/>
            <a:ext cx="1097280" cy="338554"/>
          </a:xfrm>
          <a:prstGeom prst="rect">
            <a:avLst/>
          </a:prstGeom>
          <a:noFill/>
        </p:spPr>
        <p:txBody>
          <a:bodyPr wrap="square" rtlCol="0">
            <a:spAutoFit/>
          </a:bodyPr>
          <a:lstStyle/>
          <a:p>
            <a:r>
              <a:rPr lang="en-US" sz="1600" dirty="0"/>
              <a:t>Referenced</a:t>
            </a:r>
            <a:endParaRPr lang="en-US" dirty="0"/>
          </a:p>
        </p:txBody>
      </p:sp>
    </p:spTree>
    <p:extLst>
      <p:ext uri="{BB962C8B-B14F-4D97-AF65-F5344CB8AC3E}">
        <p14:creationId xmlns:p14="http://schemas.microsoft.com/office/powerpoint/2010/main" val="260283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par>
                                <p:cTn id="44" presetID="1" presetClass="entr" presetSubtype="0" fill="hold" nodeType="withEffect">
                                  <p:stCondLst>
                                    <p:cond delay="0"/>
                                  </p:stCondLst>
                                  <p:childTnLst>
                                    <p:set>
                                      <p:cBhvr>
                                        <p:cTn id="45" dur="1" fill="hold">
                                          <p:stCondLst>
                                            <p:cond delay="0"/>
                                          </p:stCondLst>
                                        </p:cTn>
                                        <p:tgtEl>
                                          <p:spTgt spid="1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500"/>
                                        <p:tgtEl>
                                          <p:spTgt spid="3">
                                            <p:txEl>
                                              <p:pRg st="7" end="7"/>
                                            </p:txEl>
                                          </p:spTgt>
                                        </p:tgtEl>
                                      </p:cBhvr>
                                    </p:animEffect>
                                  </p:childTnLst>
                                </p:cTn>
                              </p:par>
                              <p:par>
                                <p:cTn id="53" presetID="1" presetClass="entr" presetSubtype="0" fill="hold"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8" grpId="0"/>
      <p:bldP spid="19" grpId="0"/>
      <p:bldP spid="20" grpId="0"/>
      <p:bldP spid="2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2500" t="26655" r="23711" b="7062"/>
          <a:stretch/>
        </p:blipFill>
        <p:spPr>
          <a:xfrm>
            <a:off x="5229237" y="1714500"/>
            <a:ext cx="6840990" cy="4739509"/>
          </a:xfrm>
          <a:prstGeom prst="rect">
            <a:avLst/>
          </a:prstGeom>
        </p:spPr>
      </p:pic>
      <p:sp>
        <p:nvSpPr>
          <p:cNvPr id="2" name="Title 1"/>
          <p:cNvSpPr>
            <a:spLocks noGrp="1"/>
          </p:cNvSpPr>
          <p:nvPr>
            <p:ph type="title"/>
          </p:nvPr>
        </p:nvSpPr>
        <p:spPr/>
        <p:txBody>
          <a:bodyPr/>
          <a:lstStyle/>
          <a:p>
            <a:r>
              <a:rPr lang="en-US" sz="3200" dirty="0"/>
              <a:t>Definitions (Demand paging)</a:t>
            </a:r>
            <a:endParaRPr lang="en-US" dirty="0"/>
          </a:p>
        </p:txBody>
      </p:sp>
      <p:sp>
        <p:nvSpPr>
          <p:cNvPr id="3" name="Content Placeholder 2"/>
          <p:cNvSpPr>
            <a:spLocks noGrp="1"/>
          </p:cNvSpPr>
          <p:nvPr>
            <p:ph idx="1"/>
          </p:nvPr>
        </p:nvSpPr>
        <p:spPr/>
        <p:txBody>
          <a:bodyPr/>
          <a:lstStyle/>
          <a:p>
            <a:r>
              <a:rPr lang="en-US" b="1" dirty="0">
                <a:solidFill>
                  <a:schemeClr val="tx2"/>
                </a:solidFill>
              </a:rPr>
              <a:t>Demand paging</a:t>
            </a:r>
            <a:r>
              <a:rPr lang="en-US" dirty="0"/>
              <a:t>: Demand paging is a </a:t>
            </a:r>
            <a:r>
              <a:rPr lang="en-US" b="1" dirty="0">
                <a:solidFill>
                  <a:schemeClr val="accent6"/>
                </a:solidFill>
              </a:rPr>
              <a:t>technique used in virtual memory</a:t>
            </a:r>
            <a:r>
              <a:rPr lang="en-US" dirty="0"/>
              <a:t> systems where the </a:t>
            </a:r>
            <a:r>
              <a:rPr lang="en-US" b="1" dirty="0">
                <a:solidFill>
                  <a:schemeClr val="accent6"/>
                </a:solidFill>
              </a:rPr>
              <a:t>pages are brought in the main memory only when required or demanded by the CPU</a:t>
            </a:r>
            <a:r>
              <a:rPr lang="en-US" dirty="0"/>
              <a:t>.</a:t>
            </a:r>
          </a:p>
        </p:txBody>
      </p:sp>
      <p:sp>
        <p:nvSpPr>
          <p:cNvPr id="5" name="TextBox 4"/>
          <p:cNvSpPr txBox="1"/>
          <p:nvPr/>
        </p:nvSpPr>
        <p:spPr>
          <a:xfrm>
            <a:off x="472791" y="1714500"/>
            <a:ext cx="6115306" cy="1200329"/>
          </a:xfrm>
          <a:prstGeom prst="rect">
            <a:avLst/>
          </a:prstGeom>
          <a:solidFill>
            <a:schemeClr val="accent6">
              <a:lumMod val="20000"/>
              <a:lumOff val="80000"/>
            </a:schemeClr>
          </a:solidFill>
          <a:ln>
            <a:solidFill>
              <a:schemeClr val="accent6">
                <a:lumMod val="60000"/>
                <a:lumOff val="40000"/>
              </a:schemeClr>
            </a:solidFill>
          </a:ln>
        </p:spPr>
        <p:txBody>
          <a:bodyPr wrap="square" rtlCol="0">
            <a:spAutoFit/>
          </a:bodyPr>
          <a:lstStyle/>
          <a:p>
            <a:pPr marL="285750" indent="-285750">
              <a:buFont typeface="Arial" panose="020B0604020202020204" pitchFamily="34" charset="0"/>
              <a:buChar char="•"/>
            </a:pPr>
            <a:r>
              <a:rPr lang="en-US" sz="2400" dirty="0"/>
              <a:t>Suppose we have to execute a process P having four pages as P0, P1, P2, and P3.</a:t>
            </a:r>
          </a:p>
          <a:p>
            <a:pPr marL="285750" indent="-285750">
              <a:buFont typeface="Arial" panose="020B0604020202020204" pitchFamily="34" charset="0"/>
              <a:buChar char="•"/>
            </a:pPr>
            <a:r>
              <a:rPr lang="en-US" sz="2400" dirty="0"/>
              <a:t>We have page P1 and P3 in the page table.</a:t>
            </a:r>
          </a:p>
        </p:txBody>
      </p:sp>
      <p:sp>
        <p:nvSpPr>
          <p:cNvPr id="6" name="TextBox 5"/>
          <p:cNvSpPr txBox="1"/>
          <p:nvPr/>
        </p:nvSpPr>
        <p:spPr>
          <a:xfrm>
            <a:off x="472791" y="2966228"/>
            <a:ext cx="4756446" cy="2492990"/>
          </a:xfrm>
          <a:prstGeom prst="rect">
            <a:avLst/>
          </a:prstGeom>
          <a:solidFill>
            <a:schemeClr val="accent6">
              <a:lumMod val="20000"/>
              <a:lumOff val="80000"/>
            </a:schemeClr>
          </a:solidFill>
          <a:ln>
            <a:solidFill>
              <a:schemeClr val="accent6">
                <a:lumMod val="60000"/>
                <a:lumOff val="40000"/>
              </a:schemeClr>
            </a:solidFill>
          </a:ln>
        </p:spPr>
        <p:txBody>
          <a:bodyPr wrap="square" rtlCol="0">
            <a:spAutoFit/>
          </a:bodyPr>
          <a:lstStyle/>
          <a:p>
            <a:pPr marL="285750" indent="-285750">
              <a:buFont typeface="Arial" panose="020B0604020202020204" pitchFamily="34" charset="0"/>
              <a:buChar char="•"/>
            </a:pPr>
            <a:r>
              <a:rPr lang="en-US" sz="2400" dirty="0"/>
              <a:t>Now, if the CPU wants to access page P2 of a process P</a:t>
            </a:r>
          </a:p>
          <a:p>
            <a:pPr marL="742950" lvl="1" indent="-285750">
              <a:buFont typeface="Arial" panose="020B0604020202020204" pitchFamily="34" charset="0"/>
              <a:buChar char="•"/>
            </a:pPr>
            <a:r>
              <a:rPr lang="en-US" dirty="0"/>
              <a:t>search the page in the page table</a:t>
            </a:r>
          </a:p>
          <a:p>
            <a:pPr marL="742950" lvl="1" indent="-285750">
              <a:buFont typeface="Arial" panose="020B0604020202020204" pitchFamily="34" charset="0"/>
              <a:buChar char="•"/>
            </a:pPr>
            <a:r>
              <a:rPr lang="en-US" dirty="0"/>
              <a:t>P2 is not available in page table so page fault</a:t>
            </a:r>
          </a:p>
          <a:p>
            <a:pPr marL="742950" lvl="1" indent="-285750">
              <a:buFont typeface="Arial" panose="020B0604020202020204" pitchFamily="34" charset="0"/>
              <a:buChar char="•"/>
            </a:pPr>
            <a:r>
              <a:rPr lang="en-US" dirty="0"/>
              <a:t>OS bring P2 from HDD to RAM</a:t>
            </a:r>
          </a:p>
          <a:p>
            <a:pPr marL="742950" lvl="1" indent="-285750">
              <a:buFont typeface="Arial" panose="020B0604020202020204" pitchFamily="34" charset="0"/>
              <a:buChar char="•"/>
            </a:pPr>
            <a:r>
              <a:rPr lang="en-US" dirty="0"/>
              <a:t>OS will update page table</a:t>
            </a:r>
          </a:p>
          <a:p>
            <a:pPr marL="742950" lvl="1" indent="-285750">
              <a:buFont typeface="Arial" panose="020B0604020202020204" pitchFamily="34" charset="0"/>
              <a:buChar char="•"/>
            </a:pPr>
            <a:r>
              <a:rPr lang="en-US" dirty="0"/>
              <a:t>Process P will be executed.</a:t>
            </a:r>
          </a:p>
        </p:txBody>
      </p:sp>
    </p:spTree>
    <p:extLst>
      <p:ext uri="{BB962C8B-B14F-4D97-AF65-F5344CB8AC3E}">
        <p14:creationId xmlns:p14="http://schemas.microsoft.com/office/powerpoint/2010/main" val="3412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Effect transition="in" filter="fade">
                                      <p:cBhvr>
                                        <p:cTn id="25" dur="500"/>
                                        <p:tgtEl>
                                          <p:spTgt spid="5">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animEffect transition="in" filter="fade">
                                      <p:cBhvr>
                                        <p:cTn id="30" dur="500"/>
                                        <p:tgtEl>
                                          <p:spTgt spid="6">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1" end="1"/>
                                            </p:txEl>
                                          </p:spTgt>
                                        </p:tgtEl>
                                        <p:attrNameLst>
                                          <p:attrName>style.visibility</p:attrName>
                                        </p:attrNameLst>
                                      </p:cBhvr>
                                      <p:to>
                                        <p:strVal val="visible"/>
                                      </p:to>
                                    </p:set>
                                    <p:animEffect transition="in" filter="fade">
                                      <p:cBhvr>
                                        <p:cTn id="38" dur="500"/>
                                        <p:tgtEl>
                                          <p:spTgt spid="6">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animEffect transition="in" filter="fade">
                                      <p:cBhvr>
                                        <p:cTn id="43" dur="500"/>
                                        <p:tgtEl>
                                          <p:spTgt spid="6">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6">
                                            <p:txEl>
                                              <p:pRg st="3" end="3"/>
                                            </p:txEl>
                                          </p:spTgt>
                                        </p:tgtEl>
                                        <p:attrNameLst>
                                          <p:attrName>style.visibility</p:attrName>
                                        </p:attrNameLst>
                                      </p:cBhvr>
                                      <p:to>
                                        <p:strVal val="visible"/>
                                      </p:to>
                                    </p:set>
                                    <p:animEffect transition="in" filter="fade">
                                      <p:cBhvr>
                                        <p:cTn id="48" dur="500"/>
                                        <p:tgtEl>
                                          <p:spTgt spid="6">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6">
                                            <p:txEl>
                                              <p:pRg st="4" end="4"/>
                                            </p:txEl>
                                          </p:spTgt>
                                        </p:tgtEl>
                                        <p:attrNameLst>
                                          <p:attrName>style.visibility</p:attrName>
                                        </p:attrNameLst>
                                      </p:cBhvr>
                                      <p:to>
                                        <p:strVal val="visible"/>
                                      </p:to>
                                    </p:set>
                                    <p:animEffect transition="in" filter="fade">
                                      <p:cBhvr>
                                        <p:cTn id="53" dur="500"/>
                                        <p:tgtEl>
                                          <p:spTgt spid="6">
                                            <p:txEl>
                                              <p:pRg st="4" end="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6">
                                            <p:txEl>
                                              <p:pRg st="5" end="5"/>
                                            </p:txEl>
                                          </p:spTgt>
                                        </p:tgtEl>
                                        <p:attrNameLst>
                                          <p:attrName>style.visibility</p:attrName>
                                        </p:attrNameLst>
                                      </p:cBhvr>
                                      <p:to>
                                        <p:strVal val="visible"/>
                                      </p:to>
                                    </p:set>
                                    <p:animEffect transition="in" filter="fade">
                                      <p:cBhvr>
                                        <p:cTn id="58"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Demand paging</a:t>
            </a:r>
            <a:endParaRPr lang="en-US" dirty="0"/>
          </a:p>
        </p:txBody>
      </p:sp>
      <p:sp>
        <p:nvSpPr>
          <p:cNvPr id="3" name="Content Placeholder 2"/>
          <p:cNvSpPr>
            <a:spLocks noGrp="1"/>
          </p:cNvSpPr>
          <p:nvPr>
            <p:ph idx="1"/>
          </p:nvPr>
        </p:nvSpPr>
        <p:spPr/>
        <p:txBody>
          <a:bodyPr/>
          <a:lstStyle/>
          <a:p>
            <a:r>
              <a:rPr lang="en-US" dirty="0"/>
              <a:t>Now, if the CPU wants to access page P2 of a process P, first it will search the page in the page table.</a:t>
            </a:r>
          </a:p>
          <a:p>
            <a:r>
              <a:rPr lang="en-US" dirty="0"/>
              <a:t>As the page table does not contain this page so it will be a trap or page fault. As soon as the trap is generated and context switching happens and the control goes to the operating system.</a:t>
            </a:r>
          </a:p>
          <a:p>
            <a:r>
              <a:rPr lang="en-US" dirty="0"/>
              <a:t>The OS system will put the process in a waiting/ blocked state. The OS system will now search that page in the backing store or secondary memory.</a:t>
            </a:r>
          </a:p>
          <a:p>
            <a:r>
              <a:rPr lang="en-US" dirty="0"/>
              <a:t>The OS will then read the page from the backing store and load it to the main memory.</a:t>
            </a:r>
          </a:p>
          <a:p>
            <a:r>
              <a:rPr lang="en-US" dirty="0"/>
              <a:t>Next, the OS system will update the page table entry accordingly.</a:t>
            </a:r>
          </a:p>
          <a:p>
            <a:r>
              <a:rPr lang="en-US" dirty="0"/>
              <a:t>Finally, the control is taken back from the OS and the execution of the process is resumed.</a:t>
            </a:r>
          </a:p>
          <a:p>
            <a:r>
              <a:rPr lang="en-US" dirty="0"/>
              <a:t>Hence whenever a page fault occurs these steps are followed by the operating system and the required page is brought into memory.</a:t>
            </a:r>
          </a:p>
        </p:txBody>
      </p:sp>
    </p:spTree>
    <p:extLst>
      <p:ext uri="{BB962C8B-B14F-4D97-AF65-F5344CB8AC3E}">
        <p14:creationId xmlns:p14="http://schemas.microsoft.com/office/powerpoint/2010/main" val="10593451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Definitions</a:t>
            </a:r>
            <a:endParaRPr lang="en-US" dirty="0"/>
          </a:p>
        </p:txBody>
      </p:sp>
      <p:sp>
        <p:nvSpPr>
          <p:cNvPr id="3" name="Content Placeholder 2"/>
          <p:cNvSpPr>
            <a:spLocks noGrp="1"/>
          </p:cNvSpPr>
          <p:nvPr>
            <p:ph idx="1"/>
          </p:nvPr>
        </p:nvSpPr>
        <p:spPr/>
        <p:txBody>
          <a:bodyPr/>
          <a:lstStyle/>
          <a:p>
            <a:r>
              <a:rPr lang="en-US" b="1" dirty="0">
                <a:solidFill>
                  <a:srgbClr val="0F487E"/>
                </a:solidFill>
              </a:rPr>
              <a:t>Pre-paging</a:t>
            </a:r>
            <a:r>
              <a:rPr lang="en-US" dirty="0"/>
              <a:t>: Many paging systems try to keep track of each process‘s working set and make sure that it is in memory before letting the process run. </a:t>
            </a:r>
            <a:r>
              <a:rPr lang="en-US" b="1" dirty="0">
                <a:solidFill>
                  <a:schemeClr val="accent6"/>
                </a:solidFill>
              </a:rPr>
              <a:t>Loading pages before allowing processes to run </a:t>
            </a:r>
            <a:r>
              <a:rPr lang="en-US" dirty="0"/>
              <a:t>is called pre-paging.</a:t>
            </a:r>
          </a:p>
          <a:p>
            <a:r>
              <a:rPr lang="en-US" b="1" dirty="0">
                <a:solidFill>
                  <a:srgbClr val="0F487E"/>
                </a:solidFill>
              </a:rPr>
              <a:t>Working Set</a:t>
            </a:r>
            <a:r>
              <a:rPr lang="en-US" dirty="0"/>
              <a:t>: The </a:t>
            </a:r>
            <a:r>
              <a:rPr lang="en-US" b="1" dirty="0">
                <a:solidFill>
                  <a:schemeClr val="accent6"/>
                </a:solidFill>
              </a:rPr>
              <a:t>set of pages that a process is currently using </a:t>
            </a:r>
            <a:r>
              <a:rPr lang="en-US" dirty="0"/>
              <a:t>is known as working set.</a:t>
            </a:r>
          </a:p>
          <a:p>
            <a:r>
              <a:rPr lang="en-US" b="1" dirty="0">
                <a:solidFill>
                  <a:srgbClr val="0F487E"/>
                </a:solidFill>
              </a:rPr>
              <a:t>Thrashing</a:t>
            </a:r>
            <a:r>
              <a:rPr lang="en-US" dirty="0"/>
              <a:t>: Thrashing is a condition or a situation </a:t>
            </a:r>
            <a:r>
              <a:rPr lang="en-US" b="1" dirty="0">
                <a:solidFill>
                  <a:schemeClr val="accent6"/>
                </a:solidFill>
              </a:rPr>
              <a:t>when the system is spending a major portion of its time in servicing the page faults</a:t>
            </a:r>
            <a:r>
              <a:rPr lang="en-US" dirty="0"/>
              <a:t>, but the actual processing done is very negligible.</a:t>
            </a:r>
          </a:p>
        </p:txBody>
      </p:sp>
    </p:spTree>
    <p:extLst>
      <p:ext uri="{BB962C8B-B14F-4D97-AF65-F5344CB8AC3E}">
        <p14:creationId xmlns:p14="http://schemas.microsoft.com/office/powerpoint/2010/main" val="57133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Issues in Paging</a:t>
            </a:r>
            <a:endParaRPr lang="en-US" dirty="0"/>
          </a:p>
        </p:txBody>
      </p:sp>
      <p:sp>
        <p:nvSpPr>
          <p:cNvPr id="3" name="Content Placeholder 2"/>
          <p:cNvSpPr>
            <a:spLocks noGrp="1"/>
          </p:cNvSpPr>
          <p:nvPr>
            <p:ph idx="1"/>
          </p:nvPr>
        </p:nvSpPr>
        <p:spPr/>
        <p:txBody>
          <a:bodyPr/>
          <a:lstStyle/>
          <a:p>
            <a:r>
              <a:rPr lang="en-US" dirty="0"/>
              <a:t>In any paging system, two major issues must be faced:</a:t>
            </a:r>
          </a:p>
          <a:p>
            <a:pPr marL="914400" lvl="1" indent="-457200">
              <a:buFont typeface="+mj-lt"/>
              <a:buAutoNum type="arabicPeriod"/>
            </a:pPr>
            <a:r>
              <a:rPr lang="en-US" dirty="0"/>
              <a:t>The </a:t>
            </a:r>
            <a:r>
              <a:rPr lang="en-US" b="1" dirty="0">
                <a:solidFill>
                  <a:schemeClr val="accent6"/>
                </a:solidFill>
              </a:rPr>
              <a:t>mapping from virtual address to physical address must be fast</a:t>
            </a:r>
            <a:r>
              <a:rPr lang="en-US" dirty="0"/>
              <a:t>.</a:t>
            </a:r>
          </a:p>
          <a:p>
            <a:pPr marL="914400" lvl="1" indent="-457200">
              <a:buFont typeface="+mj-lt"/>
              <a:buAutoNum type="arabicPeriod"/>
            </a:pPr>
            <a:r>
              <a:rPr lang="en-US" dirty="0"/>
              <a:t>If the </a:t>
            </a:r>
            <a:r>
              <a:rPr lang="en-US" b="1" dirty="0">
                <a:solidFill>
                  <a:schemeClr val="accent6"/>
                </a:solidFill>
              </a:rPr>
              <a:t>virtual address space is large, the page table will be large</a:t>
            </a:r>
            <a:r>
              <a:rPr lang="en-US" dirty="0"/>
              <a:t>.</a:t>
            </a:r>
          </a:p>
        </p:txBody>
      </p:sp>
    </p:spTree>
    <p:extLst>
      <p:ext uri="{BB962C8B-B14F-4D97-AF65-F5344CB8AC3E}">
        <p14:creationId xmlns:p14="http://schemas.microsoft.com/office/powerpoint/2010/main" val="280054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Mapping from virtual address to physical address must be fast</a:t>
            </a:r>
            <a:endParaRPr lang="en-US" dirty="0"/>
          </a:p>
        </p:txBody>
      </p:sp>
      <p:graphicFrame>
        <p:nvGraphicFramePr>
          <p:cNvPr id="4" name="Content Placeholder 12"/>
          <p:cNvGraphicFramePr>
            <a:graphicFrameLocks/>
          </p:cNvGraphicFramePr>
          <p:nvPr/>
        </p:nvGraphicFramePr>
        <p:xfrm>
          <a:off x="4316410" y="4800600"/>
          <a:ext cx="1524000" cy="1478280"/>
        </p:xfrm>
        <a:graphic>
          <a:graphicData uri="http://schemas.openxmlformats.org/drawingml/2006/table">
            <a:tbl>
              <a:tblPr firstRow="1" bandRow="1">
                <a:tableStyleId>{93296810-A885-4BE3-A3E7-6D5BEEA58F35}</a:tableStyleId>
              </a:tblPr>
              <a:tblGrid>
                <a:gridCol w="6858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142240">
                <a:tc>
                  <a:txBody>
                    <a:bodyPr/>
                    <a:lstStyle/>
                    <a:p>
                      <a:r>
                        <a:rPr lang="en-US" dirty="0"/>
                        <a:t>Page</a:t>
                      </a:r>
                    </a:p>
                  </a:txBody>
                  <a:tcPr/>
                </a:tc>
                <a:tc>
                  <a:txBody>
                    <a:bodyPr/>
                    <a:lstStyle/>
                    <a:p>
                      <a:r>
                        <a:rPr lang="en-US" dirty="0"/>
                        <a:t>Frame</a:t>
                      </a:r>
                    </a:p>
                  </a:txBody>
                  <a:tcPr/>
                </a:tc>
                <a:extLst>
                  <a:ext uri="{0D108BD9-81ED-4DB2-BD59-A6C34878D82A}">
                    <a16:rowId xmlns:a16="http://schemas.microsoft.com/office/drawing/2014/main" val="10000"/>
                  </a:ext>
                </a:extLst>
              </a:tr>
              <a:tr h="370840">
                <a:tc>
                  <a:txBody>
                    <a:bodyPr/>
                    <a:lstStyle/>
                    <a:p>
                      <a:r>
                        <a:rPr lang="en-US" dirty="0"/>
                        <a:t>P1</a:t>
                      </a:r>
                    </a:p>
                  </a:txBody>
                  <a:tcPr/>
                </a:tc>
                <a:tc>
                  <a:txBody>
                    <a:bodyPr/>
                    <a:lstStyle/>
                    <a:p>
                      <a:r>
                        <a:rPr lang="en-US" dirty="0"/>
                        <a:t>F2</a:t>
                      </a:r>
                    </a:p>
                  </a:txBody>
                  <a:tcPr/>
                </a:tc>
                <a:extLst>
                  <a:ext uri="{0D108BD9-81ED-4DB2-BD59-A6C34878D82A}">
                    <a16:rowId xmlns:a16="http://schemas.microsoft.com/office/drawing/2014/main" val="10001"/>
                  </a:ext>
                </a:extLst>
              </a:tr>
              <a:tr h="370840">
                <a:tc>
                  <a:txBody>
                    <a:bodyPr/>
                    <a:lstStyle/>
                    <a:p>
                      <a:r>
                        <a:rPr lang="en-US" dirty="0"/>
                        <a:t>P2</a:t>
                      </a:r>
                    </a:p>
                  </a:txBody>
                  <a:tcPr/>
                </a:tc>
                <a:tc>
                  <a:txBody>
                    <a:bodyPr/>
                    <a:lstStyle/>
                    <a:p>
                      <a:r>
                        <a:rPr lang="en-US" dirty="0"/>
                        <a:t>F3</a:t>
                      </a:r>
                    </a:p>
                  </a:txBody>
                  <a:tcPr/>
                </a:tc>
                <a:extLst>
                  <a:ext uri="{0D108BD9-81ED-4DB2-BD59-A6C34878D82A}">
                    <a16:rowId xmlns:a16="http://schemas.microsoft.com/office/drawing/2014/main" val="10002"/>
                  </a:ext>
                </a:extLst>
              </a:tr>
              <a:tr h="370840">
                <a:tc>
                  <a:txBody>
                    <a:bodyPr/>
                    <a:lstStyle/>
                    <a:p>
                      <a:r>
                        <a:rPr lang="en-US" dirty="0"/>
                        <a:t>P3</a:t>
                      </a:r>
                    </a:p>
                  </a:txBody>
                  <a:tcPr/>
                </a:tc>
                <a:tc>
                  <a:txBody>
                    <a:bodyPr/>
                    <a:lstStyle/>
                    <a:p>
                      <a:r>
                        <a:rPr lang="en-US" dirty="0"/>
                        <a:t>F1</a:t>
                      </a:r>
                    </a:p>
                  </a:txBody>
                  <a:tcPr/>
                </a:tc>
                <a:extLst>
                  <a:ext uri="{0D108BD9-81ED-4DB2-BD59-A6C34878D82A}">
                    <a16:rowId xmlns:a16="http://schemas.microsoft.com/office/drawing/2014/main" val="10003"/>
                  </a:ext>
                </a:extLst>
              </a:tr>
            </a:tbl>
          </a:graphicData>
        </a:graphic>
      </p:graphicFrame>
      <p:sp>
        <p:nvSpPr>
          <p:cNvPr id="5" name="Rectangle 4"/>
          <p:cNvSpPr/>
          <p:nvPr/>
        </p:nvSpPr>
        <p:spPr>
          <a:xfrm>
            <a:off x="1357318" y="3004066"/>
            <a:ext cx="1143000" cy="5334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p>
        </p:txBody>
      </p:sp>
      <p:cxnSp>
        <p:nvCxnSpPr>
          <p:cNvPr id="6" name="Elbow Connector 5"/>
          <p:cNvCxnSpPr>
            <a:stCxn id="5" idx="0"/>
          </p:cNvCxnSpPr>
          <p:nvPr/>
        </p:nvCxnSpPr>
        <p:spPr>
          <a:xfrm rot="5400000" flipH="1" flipV="1">
            <a:off x="1833568" y="1956316"/>
            <a:ext cx="1143000" cy="952500"/>
          </a:xfrm>
          <a:prstGeom prst="bentConnector3">
            <a:avLst>
              <a:gd name="adj1" fmla="val 100000"/>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7" name="Rectangle 6"/>
          <p:cNvSpPr/>
          <p:nvPr/>
        </p:nvSpPr>
        <p:spPr>
          <a:xfrm>
            <a:off x="2881318" y="1556801"/>
            <a:ext cx="838200" cy="6096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8" name="Rectangle 7"/>
          <p:cNvSpPr/>
          <p:nvPr/>
        </p:nvSpPr>
        <p:spPr>
          <a:xfrm>
            <a:off x="3719518" y="1556801"/>
            <a:ext cx="838200" cy="6096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9" name="TextBox 8"/>
          <p:cNvSpPr txBox="1"/>
          <p:nvPr/>
        </p:nvSpPr>
        <p:spPr>
          <a:xfrm>
            <a:off x="2424118" y="1176453"/>
            <a:ext cx="1714500" cy="369332"/>
          </a:xfrm>
          <a:prstGeom prst="rect">
            <a:avLst/>
          </a:prstGeom>
          <a:noFill/>
        </p:spPr>
        <p:txBody>
          <a:bodyPr wrap="square" rtlCol="0">
            <a:spAutoFit/>
          </a:bodyPr>
          <a:lstStyle/>
          <a:p>
            <a:pPr algn="r"/>
            <a:r>
              <a:rPr lang="en-US" dirty="0"/>
              <a:t>Logical Address</a:t>
            </a:r>
          </a:p>
        </p:txBody>
      </p:sp>
      <p:sp>
        <p:nvSpPr>
          <p:cNvPr id="10" name="Rectangle 9"/>
          <p:cNvSpPr/>
          <p:nvPr/>
        </p:nvSpPr>
        <p:spPr>
          <a:xfrm>
            <a:off x="8062918" y="2432566"/>
            <a:ext cx="1143000" cy="25908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sp>
        <p:nvSpPr>
          <p:cNvPr id="11" name="Rectangle 10"/>
          <p:cNvSpPr/>
          <p:nvPr/>
        </p:nvSpPr>
        <p:spPr>
          <a:xfrm>
            <a:off x="5853118" y="1556801"/>
            <a:ext cx="838200" cy="6096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F3</a:t>
            </a:r>
          </a:p>
        </p:txBody>
      </p:sp>
      <p:sp>
        <p:nvSpPr>
          <p:cNvPr id="12" name="Rectangle 11"/>
          <p:cNvSpPr/>
          <p:nvPr/>
        </p:nvSpPr>
        <p:spPr>
          <a:xfrm>
            <a:off x="6691318" y="1556801"/>
            <a:ext cx="838200" cy="6096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13" name="Straight Connector 12"/>
          <p:cNvCxnSpPr/>
          <p:nvPr/>
        </p:nvCxnSpPr>
        <p:spPr>
          <a:xfrm flipV="1">
            <a:off x="4138618" y="1133476"/>
            <a:ext cx="0" cy="413266"/>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cxnSp>
        <p:nvCxnSpPr>
          <p:cNvPr id="14" name="Elbow Connector 13"/>
          <p:cNvCxnSpPr/>
          <p:nvPr/>
        </p:nvCxnSpPr>
        <p:spPr>
          <a:xfrm>
            <a:off x="4138618" y="1143000"/>
            <a:ext cx="3086100" cy="413266"/>
          </a:xfrm>
          <a:prstGeom prst="bentConnector3">
            <a:avLst>
              <a:gd name="adj1" fmla="val 99621"/>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cxnSp>
        <p:nvCxnSpPr>
          <p:cNvPr id="15" name="Elbow Connector 14"/>
          <p:cNvCxnSpPr>
            <a:stCxn id="7" idx="2"/>
          </p:cNvCxnSpPr>
          <p:nvPr/>
        </p:nvCxnSpPr>
        <p:spPr>
          <a:xfrm rot="16200000" flipH="1">
            <a:off x="2040469" y="3426350"/>
            <a:ext cx="3548599" cy="1028700"/>
          </a:xfrm>
          <a:prstGeom prst="bentConnector3">
            <a:avLst>
              <a:gd name="adj1" fmla="val 100309"/>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16" name="TextBox 15"/>
          <p:cNvSpPr txBox="1"/>
          <p:nvPr/>
        </p:nvSpPr>
        <p:spPr>
          <a:xfrm>
            <a:off x="7529518" y="1481770"/>
            <a:ext cx="1843082" cy="369332"/>
          </a:xfrm>
          <a:prstGeom prst="rect">
            <a:avLst/>
          </a:prstGeom>
          <a:noFill/>
        </p:spPr>
        <p:txBody>
          <a:bodyPr wrap="square" rtlCol="0">
            <a:spAutoFit/>
          </a:bodyPr>
          <a:lstStyle/>
          <a:p>
            <a:pPr algn="r"/>
            <a:r>
              <a:rPr lang="en-US" dirty="0"/>
              <a:t>Physical Address</a:t>
            </a:r>
          </a:p>
        </p:txBody>
      </p:sp>
      <p:cxnSp>
        <p:nvCxnSpPr>
          <p:cNvPr id="17" name="Elbow Connector 16"/>
          <p:cNvCxnSpPr>
            <a:stCxn id="12" idx="3"/>
            <a:endCxn id="10" idx="0"/>
          </p:cNvCxnSpPr>
          <p:nvPr/>
        </p:nvCxnSpPr>
        <p:spPr>
          <a:xfrm>
            <a:off x="7529518" y="1861601"/>
            <a:ext cx="1104900" cy="570965"/>
          </a:xfrm>
          <a:prstGeom prst="bentConnector2">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cxnSp>
        <p:nvCxnSpPr>
          <p:cNvPr id="18" name="Elbow Connector 17"/>
          <p:cNvCxnSpPr>
            <a:endCxn id="11" idx="2"/>
          </p:cNvCxnSpPr>
          <p:nvPr/>
        </p:nvCxnSpPr>
        <p:spPr>
          <a:xfrm rot="5400000" flipH="1" flipV="1">
            <a:off x="4288369" y="3731151"/>
            <a:ext cx="3548599" cy="419100"/>
          </a:xfrm>
          <a:prstGeom prst="bentConnector3">
            <a:avLst>
              <a:gd name="adj1" fmla="val 509"/>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19" name="TextBox 18"/>
          <p:cNvSpPr txBox="1"/>
          <p:nvPr/>
        </p:nvSpPr>
        <p:spPr>
          <a:xfrm>
            <a:off x="3300417" y="2175390"/>
            <a:ext cx="457200" cy="369332"/>
          </a:xfrm>
          <a:prstGeom prst="rect">
            <a:avLst/>
          </a:prstGeom>
          <a:noFill/>
        </p:spPr>
        <p:txBody>
          <a:bodyPr wrap="square" rtlCol="0">
            <a:spAutoFit/>
          </a:bodyPr>
          <a:lstStyle/>
          <a:p>
            <a:r>
              <a:rPr lang="en-US" dirty="0"/>
              <a:t>P2</a:t>
            </a:r>
          </a:p>
        </p:txBody>
      </p:sp>
      <p:sp>
        <p:nvSpPr>
          <p:cNvPr id="20" name="TextBox 19"/>
          <p:cNvSpPr txBox="1"/>
          <p:nvPr/>
        </p:nvSpPr>
        <p:spPr>
          <a:xfrm>
            <a:off x="4438330" y="4431082"/>
            <a:ext cx="1280160" cy="369332"/>
          </a:xfrm>
          <a:prstGeom prst="rect">
            <a:avLst/>
          </a:prstGeom>
          <a:noFill/>
        </p:spPr>
        <p:txBody>
          <a:bodyPr wrap="square" rtlCol="0">
            <a:spAutoFit/>
          </a:bodyPr>
          <a:lstStyle/>
          <a:p>
            <a:pPr algn="ctr"/>
            <a:r>
              <a:rPr lang="en-US" dirty="0"/>
              <a:t>Page Table</a:t>
            </a:r>
          </a:p>
        </p:txBody>
      </p:sp>
      <p:sp>
        <p:nvSpPr>
          <p:cNvPr id="21" name="TextBox 20"/>
          <p:cNvSpPr txBox="1"/>
          <p:nvPr/>
        </p:nvSpPr>
        <p:spPr>
          <a:xfrm>
            <a:off x="3910017" y="3343870"/>
            <a:ext cx="2247901" cy="923330"/>
          </a:xfrm>
          <a:prstGeom prst="rect">
            <a:avLst/>
          </a:prstGeom>
          <a:solidFill>
            <a:schemeClr val="accent6">
              <a:lumMod val="20000"/>
              <a:lumOff val="80000"/>
            </a:schemeClr>
          </a:solidFill>
          <a:ln>
            <a:solidFill>
              <a:schemeClr val="accent6">
                <a:lumMod val="60000"/>
                <a:lumOff val="40000"/>
              </a:schemeClr>
            </a:solidFill>
          </a:ln>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For every instruction</a:t>
            </a:r>
          </a:p>
          <a:p>
            <a:pPr algn="ctr"/>
            <a:r>
              <a:rPr lang="en-US" dirty="0"/>
              <a:t>Memory reference occur two time</a:t>
            </a:r>
          </a:p>
        </p:txBody>
      </p:sp>
      <p:cxnSp>
        <p:nvCxnSpPr>
          <p:cNvPr id="22" name="Straight Arrow Connector 21"/>
          <p:cNvCxnSpPr/>
          <p:nvPr/>
        </p:nvCxnSpPr>
        <p:spPr>
          <a:xfrm>
            <a:off x="3910016" y="4267200"/>
            <a:ext cx="381002" cy="1447800"/>
          </a:xfrm>
          <a:prstGeom prst="straightConnector1">
            <a:avLst/>
          </a:prstGeom>
          <a:ln w="38100">
            <a:solidFill>
              <a:schemeClr val="accent6"/>
            </a:solidFill>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p:cNvCxnSpPr>
            <a:endCxn id="10" idx="0"/>
          </p:cNvCxnSpPr>
          <p:nvPr/>
        </p:nvCxnSpPr>
        <p:spPr>
          <a:xfrm flipV="1">
            <a:off x="6157918" y="2432566"/>
            <a:ext cx="2476500" cy="1834634"/>
          </a:xfrm>
          <a:prstGeom prst="straightConnector1">
            <a:avLst/>
          </a:prstGeom>
          <a:ln w="38100">
            <a:solidFill>
              <a:schemeClr val="accent6"/>
            </a:solidFill>
            <a:tailEnd type="triangle"/>
          </a:ln>
        </p:spPr>
        <p:style>
          <a:lnRef idx="3">
            <a:schemeClr val="accent2"/>
          </a:lnRef>
          <a:fillRef idx="0">
            <a:schemeClr val="accent2"/>
          </a:fillRef>
          <a:effectRef idx="2">
            <a:schemeClr val="accent2"/>
          </a:effectRef>
          <a:fontRef idx="minor">
            <a:schemeClr val="tx1"/>
          </a:fontRef>
        </p:style>
      </p:cxnSp>
      <p:sp>
        <p:nvSpPr>
          <p:cNvPr id="24" name="TextBox 23"/>
          <p:cNvSpPr txBox="1"/>
          <p:nvPr/>
        </p:nvSpPr>
        <p:spPr>
          <a:xfrm>
            <a:off x="4157667" y="2663992"/>
            <a:ext cx="1752600" cy="646331"/>
          </a:xfrm>
          <a:prstGeom prst="rect">
            <a:avLst/>
          </a:prstGeom>
          <a:solidFill>
            <a:schemeClr val="accent6"/>
          </a:solidFill>
          <a:ln>
            <a:noFill/>
          </a:ln>
          <a:effectLst/>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dirty="0"/>
              <a:t>Performance is reduced by half</a:t>
            </a:r>
          </a:p>
        </p:txBody>
      </p:sp>
      <p:sp>
        <p:nvSpPr>
          <p:cNvPr id="25" name="TextBox 24"/>
          <p:cNvSpPr txBox="1"/>
          <p:nvPr/>
        </p:nvSpPr>
        <p:spPr>
          <a:xfrm>
            <a:off x="881068" y="4255532"/>
            <a:ext cx="2305049" cy="1015663"/>
          </a:xfrm>
          <a:prstGeom prst="rect">
            <a:avLst/>
          </a:prstGeom>
          <a:solidFill>
            <a:schemeClr val="bg1">
              <a:lumMod val="85000"/>
            </a:schemeClr>
          </a:solidFill>
          <a:ln>
            <a:solidFill>
              <a:schemeClr val="bg1">
                <a:lumMod val="65000"/>
              </a:schemeClr>
            </a:solidFill>
          </a:ln>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000" dirty="0"/>
              <a:t>Use a hardware</a:t>
            </a:r>
          </a:p>
          <a:p>
            <a:r>
              <a:rPr lang="en-US" sz="2000" dirty="0"/>
              <a:t>TLB (Translation </a:t>
            </a:r>
            <a:r>
              <a:rPr lang="en-US" sz="2000" dirty="0" err="1"/>
              <a:t>Lookaside</a:t>
            </a:r>
            <a:r>
              <a:rPr lang="en-US" sz="2000" dirty="0"/>
              <a:t> Buffer)</a:t>
            </a:r>
          </a:p>
        </p:txBody>
      </p:sp>
    </p:spTree>
    <p:extLst>
      <p:ext uri="{BB962C8B-B14F-4D97-AF65-F5344CB8AC3E}">
        <p14:creationId xmlns:p14="http://schemas.microsoft.com/office/powerpoint/2010/main" val="416473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500"/>
                                        <p:tgtEl>
                                          <p:spTgt spid="1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par>
                                <p:cTn id="62" presetID="10" presetClass="entr" presetSubtype="0"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fade">
                                      <p:cBhvr>
                                        <p:cTn id="69" dur="500"/>
                                        <p:tgtEl>
                                          <p:spTgt spid="12"/>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fade">
                                      <p:cBhvr>
                                        <p:cTn id="74" dur="500"/>
                                        <p:tgtEl>
                                          <p:spTgt spid="16"/>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fade">
                                      <p:cBhvr>
                                        <p:cTn id="79" dur="500"/>
                                        <p:tgtEl>
                                          <p:spTgt spid="17"/>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500"/>
                                        <p:tgtEl>
                                          <p:spTgt spid="21"/>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22"/>
                                        </p:tgtEl>
                                        <p:attrNameLst>
                                          <p:attrName>style.visibility</p:attrName>
                                        </p:attrNameLst>
                                      </p:cBhvr>
                                      <p:to>
                                        <p:strVal val="visible"/>
                                      </p:to>
                                    </p:set>
                                    <p:animEffect transition="in" filter="fade">
                                      <p:cBhvr>
                                        <p:cTn id="89" dur="500"/>
                                        <p:tgtEl>
                                          <p:spTgt spid="22"/>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23"/>
                                        </p:tgtEl>
                                        <p:attrNameLst>
                                          <p:attrName>style.visibility</p:attrName>
                                        </p:attrNameLst>
                                      </p:cBhvr>
                                      <p:to>
                                        <p:strVal val="visible"/>
                                      </p:to>
                                    </p:set>
                                    <p:animEffect transition="in" filter="fade">
                                      <p:cBhvr>
                                        <p:cTn id="94" dur="500"/>
                                        <p:tgtEl>
                                          <p:spTgt spid="23"/>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24"/>
                                        </p:tgtEl>
                                        <p:attrNameLst>
                                          <p:attrName>style.visibility</p:attrName>
                                        </p:attrNameLst>
                                      </p:cBhvr>
                                      <p:to>
                                        <p:strVal val="visible"/>
                                      </p:to>
                                    </p:set>
                                    <p:animEffect transition="in" filter="fade">
                                      <p:cBhvr>
                                        <p:cTn id="99" dur="500"/>
                                        <p:tgtEl>
                                          <p:spTgt spid="24"/>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25"/>
                                        </p:tgtEl>
                                        <p:attrNameLst>
                                          <p:attrName>style.visibility</p:attrName>
                                        </p:attrNameLst>
                                      </p:cBhvr>
                                      <p:to>
                                        <p:strVal val="visible"/>
                                      </p:to>
                                    </p:set>
                                    <p:animEffect transition="in" filter="fade">
                                      <p:cBhvr>
                                        <p:cTn id="10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p:bldP spid="10" grpId="0" animBg="1"/>
      <p:bldP spid="11" grpId="0" animBg="1"/>
      <p:bldP spid="12" grpId="0" animBg="1"/>
      <p:bldP spid="16" grpId="0"/>
      <p:bldP spid="19" grpId="0"/>
      <p:bldP spid="20" grpId="0"/>
      <p:bldP spid="21" grpId="0" animBg="1"/>
      <p:bldP spid="24" grpId="0" animBg="1"/>
      <p:bldP spid="2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Mapping from virtual address to physical address must be fast</a:t>
            </a:r>
            <a:endParaRPr lang="en-US" dirty="0"/>
          </a:p>
        </p:txBody>
      </p:sp>
      <p:graphicFrame>
        <p:nvGraphicFramePr>
          <p:cNvPr id="4" name="Content Placeholder 12"/>
          <p:cNvGraphicFramePr>
            <a:graphicFrameLocks/>
          </p:cNvGraphicFramePr>
          <p:nvPr/>
        </p:nvGraphicFramePr>
        <p:xfrm>
          <a:off x="4316410" y="4800600"/>
          <a:ext cx="1524000" cy="1478280"/>
        </p:xfrm>
        <a:graphic>
          <a:graphicData uri="http://schemas.openxmlformats.org/drawingml/2006/table">
            <a:tbl>
              <a:tblPr firstRow="1" bandRow="1">
                <a:tableStyleId>{93296810-A885-4BE3-A3E7-6D5BEEA58F35}</a:tableStyleId>
              </a:tblPr>
              <a:tblGrid>
                <a:gridCol w="6858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142240">
                <a:tc>
                  <a:txBody>
                    <a:bodyPr/>
                    <a:lstStyle/>
                    <a:p>
                      <a:r>
                        <a:rPr lang="en-US" dirty="0"/>
                        <a:t>Page</a:t>
                      </a:r>
                    </a:p>
                  </a:txBody>
                  <a:tcPr/>
                </a:tc>
                <a:tc>
                  <a:txBody>
                    <a:bodyPr/>
                    <a:lstStyle/>
                    <a:p>
                      <a:r>
                        <a:rPr lang="en-US" dirty="0"/>
                        <a:t>Frame</a:t>
                      </a:r>
                    </a:p>
                  </a:txBody>
                  <a:tcPr/>
                </a:tc>
                <a:extLst>
                  <a:ext uri="{0D108BD9-81ED-4DB2-BD59-A6C34878D82A}">
                    <a16:rowId xmlns:a16="http://schemas.microsoft.com/office/drawing/2014/main" val="10000"/>
                  </a:ext>
                </a:extLst>
              </a:tr>
              <a:tr h="370840">
                <a:tc>
                  <a:txBody>
                    <a:bodyPr/>
                    <a:lstStyle/>
                    <a:p>
                      <a:r>
                        <a:rPr lang="en-US" dirty="0"/>
                        <a:t>P1</a:t>
                      </a:r>
                    </a:p>
                  </a:txBody>
                  <a:tcPr/>
                </a:tc>
                <a:tc>
                  <a:txBody>
                    <a:bodyPr/>
                    <a:lstStyle/>
                    <a:p>
                      <a:r>
                        <a:rPr lang="en-US" dirty="0"/>
                        <a:t>F2</a:t>
                      </a:r>
                    </a:p>
                  </a:txBody>
                  <a:tcPr/>
                </a:tc>
                <a:extLst>
                  <a:ext uri="{0D108BD9-81ED-4DB2-BD59-A6C34878D82A}">
                    <a16:rowId xmlns:a16="http://schemas.microsoft.com/office/drawing/2014/main" val="10001"/>
                  </a:ext>
                </a:extLst>
              </a:tr>
              <a:tr h="370840">
                <a:tc>
                  <a:txBody>
                    <a:bodyPr/>
                    <a:lstStyle/>
                    <a:p>
                      <a:r>
                        <a:rPr lang="en-US" dirty="0"/>
                        <a:t>P2</a:t>
                      </a:r>
                    </a:p>
                  </a:txBody>
                  <a:tcPr/>
                </a:tc>
                <a:tc>
                  <a:txBody>
                    <a:bodyPr/>
                    <a:lstStyle/>
                    <a:p>
                      <a:r>
                        <a:rPr lang="en-US" dirty="0"/>
                        <a:t>F3</a:t>
                      </a:r>
                    </a:p>
                  </a:txBody>
                  <a:tcPr/>
                </a:tc>
                <a:extLst>
                  <a:ext uri="{0D108BD9-81ED-4DB2-BD59-A6C34878D82A}">
                    <a16:rowId xmlns:a16="http://schemas.microsoft.com/office/drawing/2014/main" val="10002"/>
                  </a:ext>
                </a:extLst>
              </a:tr>
              <a:tr h="370840">
                <a:tc>
                  <a:txBody>
                    <a:bodyPr/>
                    <a:lstStyle/>
                    <a:p>
                      <a:r>
                        <a:rPr lang="en-US" dirty="0"/>
                        <a:t>P3</a:t>
                      </a:r>
                    </a:p>
                  </a:txBody>
                  <a:tcPr/>
                </a:tc>
                <a:tc>
                  <a:txBody>
                    <a:bodyPr/>
                    <a:lstStyle/>
                    <a:p>
                      <a:r>
                        <a:rPr lang="en-US" dirty="0"/>
                        <a:t>F1</a:t>
                      </a:r>
                    </a:p>
                  </a:txBody>
                  <a:tcPr/>
                </a:tc>
                <a:extLst>
                  <a:ext uri="{0D108BD9-81ED-4DB2-BD59-A6C34878D82A}">
                    <a16:rowId xmlns:a16="http://schemas.microsoft.com/office/drawing/2014/main" val="10003"/>
                  </a:ext>
                </a:extLst>
              </a:tr>
            </a:tbl>
          </a:graphicData>
        </a:graphic>
      </p:graphicFrame>
      <p:sp>
        <p:nvSpPr>
          <p:cNvPr id="5" name="Rectangle 4"/>
          <p:cNvSpPr/>
          <p:nvPr/>
        </p:nvSpPr>
        <p:spPr>
          <a:xfrm>
            <a:off x="1357318" y="3004066"/>
            <a:ext cx="1143000" cy="5334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p>
        </p:txBody>
      </p:sp>
      <p:cxnSp>
        <p:nvCxnSpPr>
          <p:cNvPr id="6" name="Elbow Connector 5"/>
          <p:cNvCxnSpPr>
            <a:stCxn id="5" idx="0"/>
          </p:cNvCxnSpPr>
          <p:nvPr/>
        </p:nvCxnSpPr>
        <p:spPr>
          <a:xfrm rot="5400000" flipH="1" flipV="1">
            <a:off x="1833568" y="1956316"/>
            <a:ext cx="1143000" cy="952500"/>
          </a:xfrm>
          <a:prstGeom prst="bentConnector3">
            <a:avLst>
              <a:gd name="adj1" fmla="val 100000"/>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7" name="Rectangle 6"/>
          <p:cNvSpPr/>
          <p:nvPr/>
        </p:nvSpPr>
        <p:spPr>
          <a:xfrm>
            <a:off x="2881318" y="1556801"/>
            <a:ext cx="838200" cy="6096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8" name="Rectangle 7"/>
          <p:cNvSpPr/>
          <p:nvPr/>
        </p:nvSpPr>
        <p:spPr>
          <a:xfrm>
            <a:off x="3719518" y="1556801"/>
            <a:ext cx="838200" cy="6096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9" name="TextBox 8"/>
          <p:cNvSpPr txBox="1"/>
          <p:nvPr/>
        </p:nvSpPr>
        <p:spPr>
          <a:xfrm>
            <a:off x="2424118" y="1176453"/>
            <a:ext cx="1714500" cy="369332"/>
          </a:xfrm>
          <a:prstGeom prst="rect">
            <a:avLst/>
          </a:prstGeom>
          <a:noFill/>
        </p:spPr>
        <p:txBody>
          <a:bodyPr wrap="square" rtlCol="0">
            <a:spAutoFit/>
          </a:bodyPr>
          <a:lstStyle/>
          <a:p>
            <a:pPr algn="r"/>
            <a:r>
              <a:rPr lang="en-US" dirty="0"/>
              <a:t>Logical Address</a:t>
            </a:r>
          </a:p>
        </p:txBody>
      </p:sp>
      <p:sp>
        <p:nvSpPr>
          <p:cNvPr id="10" name="Rectangle 9"/>
          <p:cNvSpPr/>
          <p:nvPr/>
        </p:nvSpPr>
        <p:spPr>
          <a:xfrm>
            <a:off x="8062918" y="2432566"/>
            <a:ext cx="1143000" cy="25908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sp>
        <p:nvSpPr>
          <p:cNvPr id="11" name="Rectangle 10"/>
          <p:cNvSpPr/>
          <p:nvPr/>
        </p:nvSpPr>
        <p:spPr>
          <a:xfrm>
            <a:off x="5853119" y="1559182"/>
            <a:ext cx="838200" cy="6096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F3</a:t>
            </a:r>
          </a:p>
        </p:txBody>
      </p:sp>
      <p:sp>
        <p:nvSpPr>
          <p:cNvPr id="12" name="Rectangle 11"/>
          <p:cNvSpPr/>
          <p:nvPr/>
        </p:nvSpPr>
        <p:spPr>
          <a:xfrm>
            <a:off x="6691318" y="1559182"/>
            <a:ext cx="838200" cy="6096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13" name="Straight Connector 12"/>
          <p:cNvCxnSpPr/>
          <p:nvPr/>
        </p:nvCxnSpPr>
        <p:spPr>
          <a:xfrm flipV="1">
            <a:off x="4138618" y="1133476"/>
            <a:ext cx="0" cy="413266"/>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cxnSp>
        <p:nvCxnSpPr>
          <p:cNvPr id="14" name="Elbow Connector 13"/>
          <p:cNvCxnSpPr/>
          <p:nvPr/>
        </p:nvCxnSpPr>
        <p:spPr>
          <a:xfrm>
            <a:off x="4138618" y="1143000"/>
            <a:ext cx="3086100" cy="413266"/>
          </a:xfrm>
          <a:prstGeom prst="bentConnector3">
            <a:avLst>
              <a:gd name="adj1" fmla="val 99621"/>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cxnSp>
        <p:nvCxnSpPr>
          <p:cNvPr id="15" name="Elbow Connector 14"/>
          <p:cNvCxnSpPr/>
          <p:nvPr/>
        </p:nvCxnSpPr>
        <p:spPr>
          <a:xfrm rot="16200000" flipH="1">
            <a:off x="3048529" y="2532589"/>
            <a:ext cx="1627726" cy="895349"/>
          </a:xfrm>
          <a:prstGeom prst="bentConnector3">
            <a:avLst>
              <a:gd name="adj1" fmla="val 100179"/>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16" name="TextBox 15"/>
          <p:cNvSpPr txBox="1"/>
          <p:nvPr/>
        </p:nvSpPr>
        <p:spPr>
          <a:xfrm>
            <a:off x="7529518" y="1481770"/>
            <a:ext cx="1843082" cy="369332"/>
          </a:xfrm>
          <a:prstGeom prst="rect">
            <a:avLst/>
          </a:prstGeom>
          <a:noFill/>
        </p:spPr>
        <p:txBody>
          <a:bodyPr wrap="square" rtlCol="0">
            <a:spAutoFit/>
          </a:bodyPr>
          <a:lstStyle/>
          <a:p>
            <a:pPr algn="r"/>
            <a:r>
              <a:rPr lang="en-US" dirty="0"/>
              <a:t>Physical Address</a:t>
            </a:r>
          </a:p>
        </p:txBody>
      </p:sp>
      <p:cxnSp>
        <p:nvCxnSpPr>
          <p:cNvPr id="17" name="Elbow Connector 16"/>
          <p:cNvCxnSpPr>
            <a:stCxn id="12" idx="3"/>
            <a:endCxn id="10" idx="0"/>
          </p:cNvCxnSpPr>
          <p:nvPr/>
        </p:nvCxnSpPr>
        <p:spPr>
          <a:xfrm>
            <a:off x="7529518" y="1863982"/>
            <a:ext cx="1104900" cy="568584"/>
          </a:xfrm>
          <a:prstGeom prst="bentConnector2">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cxnSp>
        <p:nvCxnSpPr>
          <p:cNvPr id="18" name="Elbow Connector 17"/>
          <p:cNvCxnSpPr/>
          <p:nvPr/>
        </p:nvCxnSpPr>
        <p:spPr>
          <a:xfrm rot="5400000" flipH="1" flipV="1">
            <a:off x="4134061" y="3885460"/>
            <a:ext cx="3942303" cy="504185"/>
          </a:xfrm>
          <a:prstGeom prst="bentConnector3">
            <a:avLst>
              <a:gd name="adj1" fmla="val 132"/>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19" name="TextBox 18"/>
          <p:cNvSpPr txBox="1"/>
          <p:nvPr/>
        </p:nvSpPr>
        <p:spPr>
          <a:xfrm>
            <a:off x="3357568" y="2175390"/>
            <a:ext cx="457200" cy="369332"/>
          </a:xfrm>
          <a:prstGeom prst="rect">
            <a:avLst/>
          </a:prstGeom>
          <a:noFill/>
        </p:spPr>
        <p:txBody>
          <a:bodyPr wrap="square" rtlCol="0">
            <a:spAutoFit/>
          </a:bodyPr>
          <a:lstStyle/>
          <a:p>
            <a:r>
              <a:rPr lang="en-US" dirty="0"/>
              <a:t>P2</a:t>
            </a:r>
          </a:p>
        </p:txBody>
      </p:sp>
      <p:sp>
        <p:nvSpPr>
          <p:cNvPr id="20" name="TextBox 19"/>
          <p:cNvSpPr txBox="1"/>
          <p:nvPr/>
        </p:nvSpPr>
        <p:spPr>
          <a:xfrm>
            <a:off x="4438330" y="4431082"/>
            <a:ext cx="1280160" cy="369332"/>
          </a:xfrm>
          <a:prstGeom prst="rect">
            <a:avLst/>
          </a:prstGeom>
          <a:noFill/>
        </p:spPr>
        <p:txBody>
          <a:bodyPr wrap="square" rtlCol="0">
            <a:spAutoFit/>
          </a:bodyPr>
          <a:lstStyle/>
          <a:p>
            <a:pPr algn="ctr"/>
            <a:r>
              <a:rPr lang="en-US" b="1" dirty="0"/>
              <a:t>Page Table</a:t>
            </a:r>
          </a:p>
        </p:txBody>
      </p:sp>
      <p:graphicFrame>
        <p:nvGraphicFramePr>
          <p:cNvPr id="26" name="Content Placeholder 12"/>
          <p:cNvGraphicFramePr>
            <a:graphicFrameLocks/>
          </p:cNvGraphicFramePr>
          <p:nvPr/>
        </p:nvGraphicFramePr>
        <p:xfrm>
          <a:off x="4310069" y="2862088"/>
          <a:ext cx="1524000" cy="1478280"/>
        </p:xfrm>
        <a:graphic>
          <a:graphicData uri="http://schemas.openxmlformats.org/drawingml/2006/table">
            <a:tbl>
              <a:tblPr firstRow="1" bandRow="1">
                <a:tableStyleId>{93296810-A885-4BE3-A3E7-6D5BEEA58F35}</a:tableStyleId>
              </a:tblPr>
              <a:tblGrid>
                <a:gridCol w="6858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142240">
                <a:tc>
                  <a:txBody>
                    <a:bodyPr/>
                    <a:lstStyle/>
                    <a:p>
                      <a:r>
                        <a:rPr lang="en-US" dirty="0"/>
                        <a:t>Page</a:t>
                      </a:r>
                    </a:p>
                  </a:txBody>
                  <a:tcPr/>
                </a:tc>
                <a:tc>
                  <a:txBody>
                    <a:bodyPr/>
                    <a:lstStyle/>
                    <a:p>
                      <a:r>
                        <a:rPr lang="en-US" dirty="0"/>
                        <a:t>Frame</a:t>
                      </a:r>
                    </a:p>
                  </a:txBody>
                  <a:tcPr/>
                </a:tc>
                <a:extLst>
                  <a:ext uri="{0D108BD9-81ED-4DB2-BD59-A6C34878D82A}">
                    <a16:rowId xmlns:a16="http://schemas.microsoft.com/office/drawing/2014/main" val="10000"/>
                  </a:ext>
                </a:extLst>
              </a:tr>
              <a:tr h="370840">
                <a:tc>
                  <a:txBody>
                    <a:bodyPr/>
                    <a:lstStyle/>
                    <a:p>
                      <a:r>
                        <a:rPr lang="en-US" dirty="0"/>
                        <a:t>P1</a:t>
                      </a:r>
                    </a:p>
                  </a:txBody>
                  <a:tcPr/>
                </a:tc>
                <a:tc>
                  <a:txBody>
                    <a:bodyPr/>
                    <a:lstStyle/>
                    <a:p>
                      <a:r>
                        <a:rPr lang="en-US" dirty="0"/>
                        <a:t>F2</a:t>
                      </a:r>
                    </a:p>
                  </a:txBody>
                  <a:tcPr/>
                </a:tc>
                <a:extLst>
                  <a:ext uri="{0D108BD9-81ED-4DB2-BD59-A6C34878D82A}">
                    <a16:rowId xmlns:a16="http://schemas.microsoft.com/office/drawing/2014/main" val="10001"/>
                  </a:ext>
                </a:extLst>
              </a:tr>
              <a:tr h="370840">
                <a:tc>
                  <a:txBody>
                    <a:bodyPr/>
                    <a:lstStyle/>
                    <a:p>
                      <a:r>
                        <a:rPr lang="en-US" dirty="0"/>
                        <a:t>P2</a:t>
                      </a:r>
                    </a:p>
                  </a:txBody>
                  <a:tcPr/>
                </a:tc>
                <a:tc>
                  <a:txBody>
                    <a:bodyPr/>
                    <a:lstStyle/>
                    <a:p>
                      <a:r>
                        <a:rPr lang="en-US" dirty="0"/>
                        <a:t>F3</a:t>
                      </a:r>
                    </a:p>
                  </a:txBody>
                  <a:tcPr/>
                </a:tc>
                <a:extLst>
                  <a:ext uri="{0D108BD9-81ED-4DB2-BD59-A6C34878D82A}">
                    <a16:rowId xmlns:a16="http://schemas.microsoft.com/office/drawing/2014/main" val="10002"/>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27" name="TextBox 26"/>
          <p:cNvSpPr txBox="1"/>
          <p:nvPr/>
        </p:nvSpPr>
        <p:spPr>
          <a:xfrm>
            <a:off x="3407043" y="2898825"/>
            <a:ext cx="591955" cy="707886"/>
          </a:xfrm>
          <a:prstGeom prst="rect">
            <a:avLst/>
          </a:prstGeom>
          <a:noFill/>
        </p:spPr>
        <p:txBody>
          <a:bodyPr wrap="square" rtlCol="0">
            <a:spAutoFit/>
          </a:bodyPr>
          <a:lstStyle/>
          <a:p>
            <a:pPr algn="ctr"/>
            <a:r>
              <a:rPr lang="en-US" sz="2000" b="1" dirty="0">
                <a:solidFill>
                  <a:srgbClr val="002060"/>
                </a:solidFill>
              </a:rPr>
              <a:t>TLB hit</a:t>
            </a:r>
          </a:p>
        </p:txBody>
      </p:sp>
      <p:cxnSp>
        <p:nvCxnSpPr>
          <p:cNvPr id="38" name="Elbow Connector 37"/>
          <p:cNvCxnSpPr/>
          <p:nvPr/>
        </p:nvCxnSpPr>
        <p:spPr>
          <a:xfrm rot="16200000" flipH="1">
            <a:off x="1824567" y="3623202"/>
            <a:ext cx="3942303" cy="1028698"/>
          </a:xfrm>
          <a:prstGeom prst="bentConnector3">
            <a:avLst>
              <a:gd name="adj1" fmla="val 99933"/>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39" name="TextBox 38"/>
          <p:cNvSpPr txBox="1"/>
          <p:nvPr/>
        </p:nvSpPr>
        <p:spPr>
          <a:xfrm>
            <a:off x="2906720" y="2175389"/>
            <a:ext cx="457200" cy="369332"/>
          </a:xfrm>
          <a:prstGeom prst="rect">
            <a:avLst/>
          </a:prstGeom>
          <a:noFill/>
        </p:spPr>
        <p:txBody>
          <a:bodyPr wrap="square" rtlCol="0">
            <a:spAutoFit/>
          </a:bodyPr>
          <a:lstStyle/>
          <a:p>
            <a:r>
              <a:rPr lang="en-US" dirty="0"/>
              <a:t>P3</a:t>
            </a:r>
          </a:p>
        </p:txBody>
      </p:sp>
      <p:cxnSp>
        <p:nvCxnSpPr>
          <p:cNvPr id="43" name="Elbow Connector 42"/>
          <p:cNvCxnSpPr/>
          <p:nvPr/>
        </p:nvCxnSpPr>
        <p:spPr>
          <a:xfrm rot="5400000" flipH="1" flipV="1">
            <a:off x="5213296" y="2796163"/>
            <a:ext cx="1618738" cy="377191"/>
          </a:xfrm>
          <a:prstGeom prst="bentConnector3">
            <a:avLst>
              <a:gd name="adj1" fmla="val 1043"/>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54" name="Rectangle 53"/>
          <p:cNvSpPr/>
          <p:nvPr/>
        </p:nvSpPr>
        <p:spPr>
          <a:xfrm>
            <a:off x="5853119" y="1559182"/>
            <a:ext cx="838200" cy="6096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F1</a:t>
            </a:r>
          </a:p>
        </p:txBody>
      </p:sp>
      <p:sp>
        <p:nvSpPr>
          <p:cNvPr id="55" name="Rounded Rectangular Callout 54"/>
          <p:cNvSpPr/>
          <p:nvPr/>
        </p:nvSpPr>
        <p:spPr>
          <a:xfrm>
            <a:off x="6700659" y="3113408"/>
            <a:ext cx="1250769" cy="653534"/>
          </a:xfrm>
          <a:prstGeom prst="wedgeRoundRectCallout">
            <a:avLst>
              <a:gd name="adj1" fmla="val -116662"/>
              <a:gd name="adj2" fmla="val 82975"/>
              <a:gd name="adj3" fmla="val 16667"/>
            </a:avLst>
          </a:prstGeom>
          <a:solidFill>
            <a:schemeClr val="accent6">
              <a:lumMod val="20000"/>
              <a:lumOff val="80000"/>
            </a:schemeClr>
          </a:solidFill>
          <a:ln>
            <a:solidFill>
              <a:schemeClr val="accent6">
                <a:lumMod val="60000"/>
                <a:lumOff val="4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Hardware</a:t>
            </a:r>
          </a:p>
        </p:txBody>
      </p:sp>
      <p:sp>
        <p:nvSpPr>
          <p:cNvPr id="56" name="Rounded Rectangular Callout 55"/>
          <p:cNvSpPr/>
          <p:nvPr/>
        </p:nvSpPr>
        <p:spPr>
          <a:xfrm>
            <a:off x="6589168" y="5023366"/>
            <a:ext cx="1669870" cy="653534"/>
          </a:xfrm>
          <a:prstGeom prst="wedgeRoundRectCallout">
            <a:avLst>
              <a:gd name="adj1" fmla="val -93279"/>
              <a:gd name="adj2" fmla="val 82975"/>
              <a:gd name="adj3" fmla="val 16667"/>
            </a:avLst>
          </a:prstGeom>
          <a:solidFill>
            <a:schemeClr val="accent6">
              <a:lumMod val="20000"/>
              <a:lumOff val="80000"/>
            </a:schemeClr>
          </a:solidFill>
          <a:ln>
            <a:solidFill>
              <a:schemeClr val="accent6">
                <a:lumMod val="60000"/>
                <a:lumOff val="4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Data Structure</a:t>
            </a:r>
          </a:p>
          <a:p>
            <a:pPr algn="ctr"/>
            <a:r>
              <a:rPr lang="en-US" dirty="0"/>
              <a:t>Inside kernel</a:t>
            </a:r>
          </a:p>
        </p:txBody>
      </p:sp>
      <p:sp>
        <p:nvSpPr>
          <p:cNvPr id="3" name="TextBox 2">
            <a:extLst>
              <a:ext uri="{FF2B5EF4-FFF2-40B4-BE49-F238E27FC236}">
                <a16:creationId xmlns:a16="http://schemas.microsoft.com/office/drawing/2014/main" id="{D2F15349-8070-4CEE-F97C-33CCDE266B87}"/>
              </a:ext>
            </a:extLst>
          </p:cNvPr>
          <p:cNvSpPr txBox="1"/>
          <p:nvPr/>
        </p:nvSpPr>
        <p:spPr>
          <a:xfrm>
            <a:off x="4401508" y="2562738"/>
            <a:ext cx="1280160" cy="369332"/>
          </a:xfrm>
          <a:prstGeom prst="rect">
            <a:avLst/>
          </a:prstGeom>
          <a:noFill/>
        </p:spPr>
        <p:txBody>
          <a:bodyPr wrap="square" rtlCol="0">
            <a:spAutoFit/>
          </a:bodyPr>
          <a:lstStyle/>
          <a:p>
            <a:pPr algn="ctr"/>
            <a:r>
              <a:rPr lang="en-US" b="1" dirty="0"/>
              <a:t>TLB</a:t>
            </a:r>
          </a:p>
        </p:txBody>
      </p:sp>
      <p:sp>
        <p:nvSpPr>
          <p:cNvPr id="21" name="TextBox 20">
            <a:extLst>
              <a:ext uri="{FF2B5EF4-FFF2-40B4-BE49-F238E27FC236}">
                <a16:creationId xmlns:a16="http://schemas.microsoft.com/office/drawing/2014/main" id="{39DA6EB5-A86A-552A-BE50-2BA6831C9D21}"/>
              </a:ext>
            </a:extLst>
          </p:cNvPr>
          <p:cNvSpPr txBox="1"/>
          <p:nvPr/>
        </p:nvSpPr>
        <p:spPr>
          <a:xfrm>
            <a:off x="2610798" y="4667023"/>
            <a:ext cx="699850" cy="707886"/>
          </a:xfrm>
          <a:prstGeom prst="rect">
            <a:avLst/>
          </a:prstGeom>
          <a:noFill/>
        </p:spPr>
        <p:txBody>
          <a:bodyPr wrap="square" rtlCol="0">
            <a:spAutoFit/>
          </a:bodyPr>
          <a:lstStyle/>
          <a:p>
            <a:pPr algn="ctr"/>
            <a:r>
              <a:rPr lang="en-US" sz="2000" b="1" dirty="0">
                <a:solidFill>
                  <a:srgbClr val="002060"/>
                </a:solidFill>
              </a:rPr>
              <a:t>TLB miss</a:t>
            </a:r>
          </a:p>
        </p:txBody>
      </p:sp>
    </p:spTree>
    <p:extLst>
      <p:ext uri="{BB962C8B-B14F-4D97-AF65-F5344CB8AC3E}">
        <p14:creationId xmlns:p14="http://schemas.microsoft.com/office/powerpoint/2010/main" val="3829212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500"/>
                                        <p:tgtEl>
                                          <p:spTgt spid="5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fade">
                                      <p:cBhvr>
                                        <p:cTn id="18" dur="500"/>
                                        <p:tgtEl>
                                          <p:spTgt spid="5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fade">
                                      <p:cBhvr>
                                        <p:cTn id="36" dur="500"/>
                                        <p:tgtEl>
                                          <p:spTgt spid="4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500"/>
                                        <p:tgtEl>
                                          <p:spTgt spid="3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54"/>
                                        </p:tgtEl>
                                        <p:attrNameLst>
                                          <p:attrName>style.visibility</p:attrName>
                                        </p:attrNameLst>
                                      </p:cBhvr>
                                      <p:to>
                                        <p:strVal val="visible"/>
                                      </p:to>
                                    </p:set>
                                    <p:animEffect transition="in" filter="fade">
                                      <p:cBhvr>
                                        <p:cTn id="6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9" grpId="0"/>
      <p:bldP spid="27" grpId="0"/>
      <p:bldP spid="39" grpId="0"/>
      <p:bldP spid="54" grpId="0" animBg="1"/>
      <p:bldP spid="55" grpId="0" animBg="1"/>
      <p:bldP spid="56" grpId="0" animBg="1"/>
      <p:bldP spid="3" grpId="0"/>
      <p:bldP spid="2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Mapping from virtual address to physical address  using TLB</a:t>
            </a:r>
            <a:endParaRPr lang="en-US" dirty="0"/>
          </a:p>
        </p:txBody>
      </p:sp>
      <p:sp>
        <p:nvSpPr>
          <p:cNvPr id="3" name="Content Placeholder 2"/>
          <p:cNvSpPr>
            <a:spLocks noGrp="1"/>
          </p:cNvSpPr>
          <p:nvPr>
            <p:ph idx="1"/>
          </p:nvPr>
        </p:nvSpPr>
        <p:spPr/>
        <p:txBody>
          <a:bodyPr/>
          <a:lstStyle/>
          <a:p>
            <a:r>
              <a:rPr lang="en-US" dirty="0"/>
              <a:t>Steps in </a:t>
            </a:r>
            <a:r>
              <a:rPr lang="en-US" b="1" dirty="0">
                <a:solidFill>
                  <a:schemeClr val="accent6"/>
                </a:solidFill>
              </a:rPr>
              <a:t>TLB (Translation Lookaside Buffer) hit</a:t>
            </a:r>
            <a:r>
              <a:rPr lang="en-US" dirty="0"/>
              <a:t>:</a:t>
            </a:r>
          </a:p>
          <a:p>
            <a:pPr lvl="1"/>
            <a:r>
              <a:rPr lang="en-US" dirty="0"/>
              <a:t>CPU generates virtual address.</a:t>
            </a:r>
          </a:p>
          <a:p>
            <a:pPr lvl="1"/>
            <a:r>
              <a:rPr lang="en-US" dirty="0"/>
              <a:t>It is checked in TLB (present).</a:t>
            </a:r>
          </a:p>
          <a:p>
            <a:pPr lvl="1"/>
            <a:r>
              <a:rPr lang="en-US" dirty="0"/>
              <a:t>Corresponding frame number is retrieved, which now tells where in the main memory page lies.</a:t>
            </a:r>
          </a:p>
          <a:p>
            <a:endParaRPr lang="en-US" dirty="0"/>
          </a:p>
          <a:p>
            <a:r>
              <a:rPr lang="en-US" dirty="0"/>
              <a:t>Steps in Page miss:</a:t>
            </a:r>
          </a:p>
          <a:p>
            <a:pPr lvl="1"/>
            <a:r>
              <a:rPr lang="en-US" dirty="0"/>
              <a:t>CPU generates virtual address.</a:t>
            </a:r>
          </a:p>
          <a:p>
            <a:pPr lvl="1"/>
            <a:r>
              <a:rPr lang="en-US" dirty="0"/>
              <a:t>It is checked in TLB (not present).</a:t>
            </a:r>
          </a:p>
          <a:p>
            <a:pPr lvl="1"/>
            <a:r>
              <a:rPr lang="en-US" dirty="0"/>
              <a:t>Now the page number is matched to page table residing in main memory.</a:t>
            </a:r>
          </a:p>
          <a:p>
            <a:pPr lvl="1"/>
            <a:r>
              <a:rPr lang="en-US" dirty="0"/>
              <a:t>Corresponding frame number is retrieved, which now tells where in the main memory page lies.</a:t>
            </a:r>
          </a:p>
          <a:p>
            <a:pPr lvl="1"/>
            <a:r>
              <a:rPr lang="en-US" dirty="0"/>
              <a:t>The TLB is updated with new Page Table Entry (if space is not there, one of the replacement technique comes into picture </a:t>
            </a:r>
            <a:r>
              <a:rPr lang="en-US" dirty="0" err="1"/>
              <a:t>i.e</a:t>
            </a:r>
            <a:r>
              <a:rPr lang="en-US" dirty="0"/>
              <a:t> either FIFO, LRU or MFU </a:t>
            </a:r>
            <a:r>
              <a:rPr lang="en-US" dirty="0" err="1"/>
              <a:t>etc</a:t>
            </a:r>
            <a:r>
              <a:rPr lang="en-US" dirty="0"/>
              <a:t>).</a:t>
            </a:r>
          </a:p>
        </p:txBody>
      </p:sp>
    </p:spTree>
    <p:extLst>
      <p:ext uri="{BB962C8B-B14F-4D97-AF65-F5344CB8AC3E}">
        <p14:creationId xmlns:p14="http://schemas.microsoft.com/office/powerpoint/2010/main" val="2557736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Memory Hierarchy?</a:t>
            </a:r>
          </a:p>
        </p:txBody>
      </p:sp>
      <p:sp>
        <p:nvSpPr>
          <p:cNvPr id="3" name="Content Placeholder 2"/>
          <p:cNvSpPr>
            <a:spLocks noGrp="1"/>
          </p:cNvSpPr>
          <p:nvPr>
            <p:ph idx="1"/>
          </p:nvPr>
        </p:nvSpPr>
        <p:spPr/>
        <p:txBody>
          <a:bodyPr/>
          <a:lstStyle/>
          <a:p>
            <a:r>
              <a:rPr lang="en-US" dirty="0"/>
              <a:t>The </a:t>
            </a:r>
            <a:r>
              <a:rPr lang="en-US" b="1" dirty="0">
                <a:solidFill>
                  <a:schemeClr val="accent6"/>
                </a:solidFill>
              </a:rPr>
              <a:t>hierarchical arrangement of storage</a:t>
            </a:r>
            <a:r>
              <a:rPr lang="en-US" dirty="0"/>
              <a:t> in current computer architectures is called the memory hierarchy.</a:t>
            </a:r>
          </a:p>
        </p:txBody>
      </p:sp>
      <p:graphicFrame>
        <p:nvGraphicFramePr>
          <p:cNvPr id="4" name="Diagram 3"/>
          <p:cNvGraphicFramePr/>
          <p:nvPr/>
        </p:nvGraphicFramePr>
        <p:xfrm>
          <a:off x="381000" y="1905000"/>
          <a:ext cx="64008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Straight Arrow Connector 4"/>
          <p:cNvCxnSpPr/>
          <p:nvPr/>
        </p:nvCxnSpPr>
        <p:spPr>
          <a:xfrm flipV="1">
            <a:off x="6911750" y="2062319"/>
            <a:ext cx="0" cy="4343400"/>
          </a:xfrm>
          <a:prstGeom prst="straightConnector1">
            <a:avLst/>
          </a:prstGeom>
          <a:ln w="38100">
            <a:solidFill>
              <a:schemeClr val="accent6"/>
            </a:solidFill>
            <a:tailEnd type="triangle"/>
          </a:ln>
        </p:spPr>
        <p:style>
          <a:lnRef idx="3">
            <a:schemeClr val="accent2"/>
          </a:lnRef>
          <a:fillRef idx="0">
            <a:schemeClr val="accent2"/>
          </a:fillRef>
          <a:effectRef idx="2">
            <a:schemeClr val="accent2"/>
          </a:effectRef>
          <a:fontRef idx="minor">
            <a:schemeClr val="tx1"/>
          </a:fontRef>
        </p:style>
      </p:cxnSp>
      <p:sp>
        <p:nvSpPr>
          <p:cNvPr id="6" name="TextBox 5"/>
          <p:cNvSpPr txBox="1"/>
          <p:nvPr/>
        </p:nvSpPr>
        <p:spPr>
          <a:xfrm>
            <a:off x="5163910" y="1966686"/>
            <a:ext cx="17526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Faster</a:t>
            </a:r>
          </a:p>
          <a:p>
            <a:pPr marL="285750" indent="-285750">
              <a:buFont typeface="Arial" panose="020B0604020202020204" pitchFamily="34" charset="0"/>
              <a:buChar char="•"/>
            </a:pPr>
            <a:r>
              <a:rPr lang="en-US" dirty="0"/>
              <a:t>Expensive</a:t>
            </a:r>
          </a:p>
          <a:p>
            <a:pPr marL="285750" indent="-285750">
              <a:buFont typeface="Arial" panose="020B0604020202020204" pitchFamily="34" charset="0"/>
              <a:buChar char="•"/>
            </a:pPr>
            <a:r>
              <a:rPr lang="en-US" dirty="0"/>
              <a:t>Less Capacity</a:t>
            </a:r>
          </a:p>
        </p:txBody>
      </p:sp>
      <p:cxnSp>
        <p:nvCxnSpPr>
          <p:cNvPr id="7" name="Straight Arrow Connector 6"/>
          <p:cNvCxnSpPr/>
          <p:nvPr/>
        </p:nvCxnSpPr>
        <p:spPr>
          <a:xfrm>
            <a:off x="7185365" y="2045389"/>
            <a:ext cx="5785" cy="4377261"/>
          </a:xfrm>
          <a:prstGeom prst="straightConnector1">
            <a:avLst/>
          </a:prstGeom>
          <a:ln w="38100">
            <a:solidFill>
              <a:schemeClr val="accent6"/>
            </a:solidFill>
            <a:tailEnd type="triangl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7216550" y="5319486"/>
            <a:ext cx="19050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Slower</a:t>
            </a:r>
          </a:p>
          <a:p>
            <a:pPr marL="285750" indent="-285750">
              <a:buFont typeface="Arial" panose="020B0604020202020204" pitchFamily="34" charset="0"/>
              <a:buChar char="•"/>
            </a:pPr>
            <a:r>
              <a:rPr lang="en-US" dirty="0"/>
              <a:t>Cheaper</a:t>
            </a:r>
          </a:p>
          <a:p>
            <a:pPr marL="285750" indent="-285750">
              <a:buFont typeface="Arial" panose="020B0604020202020204" pitchFamily="34" charset="0"/>
              <a:buChar char="•"/>
            </a:pPr>
            <a:r>
              <a:rPr lang="en-US" dirty="0"/>
              <a:t>More Capacity</a:t>
            </a:r>
          </a:p>
        </p:txBody>
      </p:sp>
    </p:spTree>
    <p:extLst>
      <p:ext uri="{BB962C8B-B14F-4D97-AF65-F5344CB8AC3E}">
        <p14:creationId xmlns:p14="http://schemas.microsoft.com/office/powerpoint/2010/main" val="159626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22" presetClass="entr" presetSubtype="4"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up)">
                                      <p:cBhvr>
                                        <p:cTn id="23" dur="500"/>
                                        <p:tgtEl>
                                          <p:spTgt spid="7"/>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6" grpId="0"/>
      <p:bldP spid="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Advantages and Disadvantages of Paging</a:t>
            </a:r>
          </a:p>
        </p:txBody>
      </p:sp>
      <p:sp>
        <p:nvSpPr>
          <p:cNvPr id="3" name="Content Placeholder 2"/>
          <p:cNvSpPr>
            <a:spLocks noGrp="1"/>
          </p:cNvSpPr>
          <p:nvPr>
            <p:ph idx="1"/>
          </p:nvPr>
        </p:nvSpPr>
        <p:spPr/>
        <p:txBody>
          <a:bodyPr/>
          <a:lstStyle/>
          <a:p>
            <a:r>
              <a:rPr lang="en-US" b="1" dirty="0">
                <a:solidFill>
                  <a:schemeClr val="accent6"/>
                </a:solidFill>
              </a:rPr>
              <a:t>Advantages</a:t>
            </a:r>
          </a:p>
          <a:p>
            <a:pPr lvl="1"/>
            <a:r>
              <a:rPr lang="en-US" dirty="0"/>
              <a:t>There is no </a:t>
            </a:r>
            <a:r>
              <a:rPr lang="en-US" b="1" dirty="0">
                <a:solidFill>
                  <a:schemeClr val="accent6"/>
                </a:solidFill>
              </a:rPr>
              <a:t>external fragmentation </a:t>
            </a:r>
            <a:r>
              <a:rPr lang="en-US" dirty="0"/>
              <a:t>as it allows us to store the data in a non-contiguous way.</a:t>
            </a:r>
          </a:p>
          <a:p>
            <a:pPr lvl="1"/>
            <a:r>
              <a:rPr lang="en-US" dirty="0"/>
              <a:t>Swapping is easy between </a:t>
            </a:r>
            <a:r>
              <a:rPr lang="en-US" b="1" dirty="0">
                <a:solidFill>
                  <a:schemeClr val="accent6"/>
                </a:solidFill>
              </a:rPr>
              <a:t>equal-sized pages and frames</a:t>
            </a:r>
            <a:r>
              <a:rPr lang="en-US" dirty="0"/>
              <a:t>.</a:t>
            </a:r>
          </a:p>
          <a:p>
            <a:pPr lvl="1"/>
            <a:r>
              <a:rPr lang="en-US" dirty="0"/>
              <a:t>Allocating memory is </a:t>
            </a:r>
            <a:r>
              <a:rPr lang="en-US" b="1" dirty="0">
                <a:solidFill>
                  <a:schemeClr val="accent6"/>
                </a:solidFill>
              </a:rPr>
              <a:t>easy and cheap</a:t>
            </a:r>
          </a:p>
          <a:p>
            <a:pPr marL="265113" lvl="1" indent="-265113">
              <a:spcBef>
                <a:spcPts val="1000"/>
              </a:spcBef>
              <a:buFont typeface="Wingdings 3" panose="05040102010807070707" pitchFamily="18" charset="2"/>
              <a:buChar char=""/>
            </a:pPr>
            <a:r>
              <a:rPr lang="en-US" b="1" dirty="0">
                <a:solidFill>
                  <a:schemeClr val="accent6"/>
                </a:solidFill>
              </a:rPr>
              <a:t>Disadvantages</a:t>
            </a:r>
            <a:r>
              <a:rPr lang="en-US" sz="2300" b="1" dirty="0">
                <a:solidFill>
                  <a:schemeClr val="accent6"/>
                </a:solidFill>
              </a:rPr>
              <a:t> </a:t>
            </a:r>
          </a:p>
          <a:p>
            <a:pPr lvl="1"/>
            <a:r>
              <a:rPr lang="en-US" dirty="0"/>
              <a:t>As the size of the frame is fixed, so it may suffer from </a:t>
            </a:r>
            <a:r>
              <a:rPr lang="en-US" b="1" dirty="0">
                <a:solidFill>
                  <a:schemeClr val="accent6"/>
                </a:solidFill>
              </a:rPr>
              <a:t>internal fragmentation</a:t>
            </a:r>
            <a:r>
              <a:rPr lang="en-US" dirty="0"/>
              <a:t>. It may happen that the process is too small and it may not acquire the entire frame size.</a:t>
            </a:r>
          </a:p>
          <a:p>
            <a:pPr lvl="1"/>
            <a:r>
              <a:rPr lang="en-US" b="1" dirty="0">
                <a:solidFill>
                  <a:schemeClr val="accent6"/>
                </a:solidFill>
              </a:rPr>
              <a:t>Longer memory access times </a:t>
            </a:r>
            <a:r>
              <a:rPr lang="en-US" dirty="0"/>
              <a:t>(page table lookup)</a:t>
            </a:r>
          </a:p>
          <a:p>
            <a:pPr lvl="1"/>
            <a:r>
              <a:rPr lang="en-US" dirty="0"/>
              <a:t>For every process, we have an </a:t>
            </a:r>
            <a:r>
              <a:rPr lang="en-US" b="1" dirty="0">
                <a:solidFill>
                  <a:schemeClr val="accent6"/>
                </a:solidFill>
              </a:rPr>
              <a:t>independent page table </a:t>
            </a:r>
            <a:r>
              <a:rPr lang="en-US" dirty="0"/>
              <a:t>and maintaining the page table is extra overhead.</a:t>
            </a:r>
          </a:p>
        </p:txBody>
      </p:sp>
    </p:spTree>
    <p:extLst>
      <p:ext uri="{BB962C8B-B14F-4D97-AF65-F5344CB8AC3E}">
        <p14:creationId xmlns:p14="http://schemas.microsoft.com/office/powerpoint/2010/main" val="732817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Page Replacement Algorithms</a:t>
            </a:r>
          </a:p>
        </p:txBody>
      </p:sp>
      <p:sp>
        <p:nvSpPr>
          <p:cNvPr id="5" name="Text Placeholder 4"/>
          <p:cNvSpPr>
            <a:spLocks noGrp="1"/>
          </p:cNvSpPr>
          <p:nvPr>
            <p:ph type="body" idx="1"/>
          </p:nvPr>
        </p:nvSpPr>
        <p:spPr/>
        <p:txBody>
          <a:bodyPr/>
          <a:lstStyle/>
          <a:p>
            <a:r>
              <a:rPr lang="en-US" dirty="0"/>
              <a:t>Section - 7</a:t>
            </a:r>
          </a:p>
          <a:p>
            <a:endParaRPr lang="en-US" dirty="0"/>
          </a:p>
        </p:txBody>
      </p:sp>
    </p:spTree>
    <p:extLst>
      <p:ext uri="{BB962C8B-B14F-4D97-AF65-F5344CB8AC3E}">
        <p14:creationId xmlns:p14="http://schemas.microsoft.com/office/powerpoint/2010/main" val="5574622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Page replacement algorithms</a:t>
            </a:r>
          </a:p>
        </p:txBody>
      </p:sp>
      <p:sp>
        <p:nvSpPr>
          <p:cNvPr id="3" name="Content Placeholder 2"/>
          <p:cNvSpPr>
            <a:spLocks noGrp="1"/>
          </p:cNvSpPr>
          <p:nvPr>
            <p:ph idx="1"/>
          </p:nvPr>
        </p:nvSpPr>
        <p:spPr/>
        <p:txBody>
          <a:bodyPr/>
          <a:lstStyle/>
          <a:p>
            <a:r>
              <a:rPr lang="en-US" dirty="0"/>
              <a:t>Following are different types of page replacement algorithms</a:t>
            </a:r>
          </a:p>
          <a:p>
            <a:pPr marL="914400" lvl="1" indent="-457200">
              <a:buFont typeface="+mj-lt"/>
              <a:buAutoNum type="arabicPeriod"/>
            </a:pPr>
            <a:r>
              <a:rPr lang="en-US" dirty="0"/>
              <a:t>Optimal Page Replacement Algorithm</a:t>
            </a:r>
          </a:p>
          <a:p>
            <a:pPr marL="914400" lvl="1" indent="-457200">
              <a:buFont typeface="+mj-lt"/>
              <a:buAutoNum type="arabicPeriod"/>
            </a:pPr>
            <a:r>
              <a:rPr lang="en-US" dirty="0"/>
              <a:t>FIFO Page Replacement Algorithm</a:t>
            </a:r>
          </a:p>
          <a:p>
            <a:pPr marL="914400" lvl="1" indent="-457200">
              <a:buFont typeface="+mj-lt"/>
              <a:buAutoNum type="arabicPeriod"/>
            </a:pPr>
            <a:r>
              <a:rPr lang="en-US" dirty="0"/>
              <a:t>The Second Chance Page Replacement Algorithm</a:t>
            </a:r>
          </a:p>
          <a:p>
            <a:pPr marL="914400" lvl="1" indent="-457200">
              <a:buFont typeface="+mj-lt"/>
              <a:buAutoNum type="arabicPeriod"/>
            </a:pPr>
            <a:r>
              <a:rPr lang="en-US" dirty="0"/>
              <a:t>The Clock Page Replacement Algorithm</a:t>
            </a:r>
          </a:p>
          <a:p>
            <a:pPr marL="914400" lvl="1" indent="-457200">
              <a:buFont typeface="+mj-lt"/>
              <a:buAutoNum type="arabicPeriod"/>
            </a:pPr>
            <a:r>
              <a:rPr lang="en-US" dirty="0"/>
              <a:t>LRU (Least Recently Used) Page Replacement Algorithm</a:t>
            </a:r>
          </a:p>
          <a:p>
            <a:pPr marL="914400" lvl="1" indent="-457200">
              <a:buFont typeface="+mj-lt"/>
              <a:buAutoNum type="arabicPeriod"/>
            </a:pPr>
            <a:r>
              <a:rPr lang="en-US" dirty="0"/>
              <a:t>NRU (Not Recently Used)</a:t>
            </a:r>
          </a:p>
        </p:txBody>
      </p:sp>
    </p:spTree>
    <p:extLst>
      <p:ext uri="{BB962C8B-B14F-4D97-AF65-F5344CB8AC3E}">
        <p14:creationId xmlns:p14="http://schemas.microsoft.com/office/powerpoint/2010/main" val="128325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Page Replacement Algorithm</a:t>
            </a:r>
          </a:p>
        </p:txBody>
      </p:sp>
      <p:sp>
        <p:nvSpPr>
          <p:cNvPr id="3" name="Content Placeholder 2"/>
          <p:cNvSpPr>
            <a:spLocks noGrp="1"/>
          </p:cNvSpPr>
          <p:nvPr>
            <p:ph idx="1"/>
          </p:nvPr>
        </p:nvSpPr>
        <p:spPr/>
        <p:txBody>
          <a:bodyPr/>
          <a:lstStyle/>
          <a:p>
            <a:r>
              <a:rPr lang="en-US" dirty="0"/>
              <a:t>The moment a page fault occurs, some set of pages will be in the memory. </a:t>
            </a:r>
          </a:p>
          <a:p>
            <a:r>
              <a:rPr lang="en-US" dirty="0"/>
              <a:t>One of these pages will be referenced on the very next instruction. </a:t>
            </a:r>
          </a:p>
          <a:p>
            <a:r>
              <a:rPr lang="en-US" dirty="0"/>
              <a:t>Other pages may not be referenced until 10, 100, or perhaps 1000 instructions later.</a:t>
            </a:r>
          </a:p>
          <a:p>
            <a:r>
              <a:rPr lang="en-US" dirty="0"/>
              <a:t>Each </a:t>
            </a:r>
            <a:r>
              <a:rPr lang="en-US" b="1" dirty="0">
                <a:solidFill>
                  <a:schemeClr val="accent6"/>
                </a:solidFill>
              </a:rPr>
              <a:t>page can be labeled with the number of instructions that will be executed before that page is first referenced</a:t>
            </a:r>
            <a:r>
              <a:rPr lang="en-US" dirty="0"/>
              <a:t>.</a:t>
            </a:r>
          </a:p>
          <a:p>
            <a:r>
              <a:rPr lang="en-US" dirty="0"/>
              <a:t>The optimal page algorithm simply says that the </a:t>
            </a:r>
            <a:r>
              <a:rPr lang="en-US" b="1" dirty="0">
                <a:solidFill>
                  <a:schemeClr val="accent6"/>
                </a:solidFill>
              </a:rPr>
              <a:t>page with the highest label should be removed</a:t>
            </a:r>
            <a:r>
              <a:rPr lang="en-US" dirty="0"/>
              <a:t>. </a:t>
            </a:r>
          </a:p>
          <a:p>
            <a:r>
              <a:rPr lang="en-US" dirty="0"/>
              <a:t>The only problem with this algorithm is that it is </a:t>
            </a:r>
            <a:r>
              <a:rPr lang="en-US" b="1" dirty="0">
                <a:solidFill>
                  <a:schemeClr val="accent6"/>
                </a:solidFill>
              </a:rPr>
              <a:t>unrealizable</a:t>
            </a:r>
            <a:r>
              <a:rPr lang="en-US" dirty="0"/>
              <a:t>. </a:t>
            </a:r>
          </a:p>
          <a:p>
            <a:r>
              <a:rPr lang="en-US" dirty="0"/>
              <a:t>At the time of the page fault, the </a:t>
            </a:r>
            <a:r>
              <a:rPr lang="en-US" b="1" dirty="0">
                <a:solidFill>
                  <a:schemeClr val="accent6"/>
                </a:solidFill>
              </a:rPr>
              <a:t>operating system has no way of knowing when each of the pages will be referenced next</a:t>
            </a:r>
            <a:r>
              <a:rPr lang="en-US" dirty="0"/>
              <a:t>.</a:t>
            </a:r>
          </a:p>
        </p:txBody>
      </p:sp>
    </p:spTree>
    <p:extLst>
      <p:ext uri="{BB962C8B-B14F-4D97-AF65-F5344CB8AC3E}">
        <p14:creationId xmlns:p14="http://schemas.microsoft.com/office/powerpoint/2010/main" val="3924010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Page Replacement Algorithm</a:t>
            </a:r>
          </a:p>
        </p:txBody>
      </p:sp>
      <p:sp>
        <p:nvSpPr>
          <p:cNvPr id="3" name="Content Placeholder 2"/>
          <p:cNvSpPr>
            <a:spLocks noGrp="1"/>
          </p:cNvSpPr>
          <p:nvPr>
            <p:ph idx="1"/>
          </p:nvPr>
        </p:nvSpPr>
        <p:spPr/>
        <p:txBody>
          <a:bodyPr/>
          <a:lstStyle/>
          <a:p>
            <a:r>
              <a:rPr lang="en-US" dirty="0"/>
              <a:t>Page Reference String: </a:t>
            </a:r>
          </a:p>
          <a:p>
            <a:pPr lvl="1"/>
            <a:r>
              <a:rPr lang="en-US" dirty="0"/>
              <a:t>4, 7, 6, 1, 7, 6, 1, 2, 7, 2</a:t>
            </a:r>
          </a:p>
          <a:p>
            <a:pPr lvl="1"/>
            <a:r>
              <a:rPr lang="en-US" dirty="0"/>
              <a:t>Three frames</a:t>
            </a:r>
          </a:p>
        </p:txBody>
      </p:sp>
      <p:graphicFrame>
        <p:nvGraphicFramePr>
          <p:cNvPr id="4" name="Table 3"/>
          <p:cNvGraphicFramePr>
            <a:graphicFrameLocks noGrp="1"/>
          </p:cNvGraphicFramePr>
          <p:nvPr>
            <p:extLst>
              <p:ext uri="{D42A27DB-BD31-4B8C-83A1-F6EECF244321}">
                <p14:modId xmlns:p14="http://schemas.microsoft.com/office/powerpoint/2010/main" val="3479868615"/>
              </p:ext>
            </p:extLst>
          </p:nvPr>
        </p:nvGraphicFramePr>
        <p:xfrm>
          <a:off x="1019969" y="2248428"/>
          <a:ext cx="6177302" cy="457200"/>
        </p:xfrm>
        <a:graphic>
          <a:graphicData uri="http://schemas.openxmlformats.org/drawingml/2006/table">
            <a:tbl>
              <a:tblPr firstRow="1" bandRow="1">
                <a:tableStyleId>{93296810-A885-4BE3-A3E7-6D5BEEA58F35}</a:tableStyleId>
              </a:tblPr>
              <a:tblGrid>
                <a:gridCol w="1951822">
                  <a:extLst>
                    <a:ext uri="{9D8B030D-6E8A-4147-A177-3AD203B41FA5}">
                      <a16:colId xmlns:a16="http://schemas.microsoft.com/office/drawing/2014/main" val="20000"/>
                    </a:ext>
                  </a:extLst>
                </a:gridCol>
                <a:gridCol w="422548">
                  <a:extLst>
                    <a:ext uri="{9D8B030D-6E8A-4147-A177-3AD203B41FA5}">
                      <a16:colId xmlns:a16="http://schemas.microsoft.com/office/drawing/2014/main" val="20001"/>
                    </a:ext>
                  </a:extLst>
                </a:gridCol>
                <a:gridCol w="422548">
                  <a:extLst>
                    <a:ext uri="{9D8B030D-6E8A-4147-A177-3AD203B41FA5}">
                      <a16:colId xmlns:a16="http://schemas.microsoft.com/office/drawing/2014/main" val="20002"/>
                    </a:ext>
                  </a:extLst>
                </a:gridCol>
                <a:gridCol w="422548">
                  <a:extLst>
                    <a:ext uri="{9D8B030D-6E8A-4147-A177-3AD203B41FA5}">
                      <a16:colId xmlns:a16="http://schemas.microsoft.com/office/drawing/2014/main" val="20003"/>
                    </a:ext>
                  </a:extLst>
                </a:gridCol>
                <a:gridCol w="422548">
                  <a:extLst>
                    <a:ext uri="{9D8B030D-6E8A-4147-A177-3AD203B41FA5}">
                      <a16:colId xmlns:a16="http://schemas.microsoft.com/office/drawing/2014/main" val="20004"/>
                    </a:ext>
                  </a:extLst>
                </a:gridCol>
                <a:gridCol w="422548">
                  <a:extLst>
                    <a:ext uri="{9D8B030D-6E8A-4147-A177-3AD203B41FA5}">
                      <a16:colId xmlns:a16="http://schemas.microsoft.com/office/drawing/2014/main" val="20005"/>
                    </a:ext>
                  </a:extLst>
                </a:gridCol>
                <a:gridCol w="422548">
                  <a:extLst>
                    <a:ext uri="{9D8B030D-6E8A-4147-A177-3AD203B41FA5}">
                      <a16:colId xmlns:a16="http://schemas.microsoft.com/office/drawing/2014/main" val="20006"/>
                    </a:ext>
                  </a:extLst>
                </a:gridCol>
                <a:gridCol w="422548">
                  <a:extLst>
                    <a:ext uri="{9D8B030D-6E8A-4147-A177-3AD203B41FA5}">
                      <a16:colId xmlns:a16="http://schemas.microsoft.com/office/drawing/2014/main" val="20007"/>
                    </a:ext>
                  </a:extLst>
                </a:gridCol>
                <a:gridCol w="422548">
                  <a:extLst>
                    <a:ext uri="{9D8B030D-6E8A-4147-A177-3AD203B41FA5}">
                      <a16:colId xmlns:a16="http://schemas.microsoft.com/office/drawing/2014/main" val="20008"/>
                    </a:ext>
                  </a:extLst>
                </a:gridCol>
                <a:gridCol w="422548">
                  <a:extLst>
                    <a:ext uri="{9D8B030D-6E8A-4147-A177-3AD203B41FA5}">
                      <a16:colId xmlns:a16="http://schemas.microsoft.com/office/drawing/2014/main" val="20009"/>
                    </a:ext>
                  </a:extLst>
                </a:gridCol>
                <a:gridCol w="422548">
                  <a:extLst>
                    <a:ext uri="{9D8B030D-6E8A-4147-A177-3AD203B41FA5}">
                      <a16:colId xmlns:a16="http://schemas.microsoft.com/office/drawing/2014/main" val="20010"/>
                    </a:ext>
                  </a:extLst>
                </a:gridCol>
              </a:tblGrid>
              <a:tr h="370840">
                <a:tc>
                  <a:txBody>
                    <a:bodyPr/>
                    <a:lstStyle/>
                    <a:p>
                      <a:r>
                        <a:rPr lang="en-US" sz="2400" dirty="0"/>
                        <a:t>Page</a:t>
                      </a:r>
                      <a:r>
                        <a:rPr lang="en-US" sz="2400" baseline="0" dirty="0"/>
                        <a:t> Request</a:t>
                      </a:r>
                      <a:endParaRPr lang="en-US" sz="2400" dirty="0"/>
                    </a:p>
                  </a:txBody>
                  <a:tcPr/>
                </a:tc>
                <a:tc>
                  <a:txBody>
                    <a:bodyPr/>
                    <a:lstStyle/>
                    <a:p>
                      <a:pPr algn="ctr"/>
                      <a:r>
                        <a:rPr lang="en-US" sz="2400" dirty="0"/>
                        <a:t>4</a:t>
                      </a:r>
                    </a:p>
                  </a:txBody>
                  <a:tcPr/>
                </a:tc>
                <a:tc>
                  <a:txBody>
                    <a:bodyPr/>
                    <a:lstStyle/>
                    <a:p>
                      <a:pPr algn="ctr"/>
                      <a:r>
                        <a:rPr lang="en-US" sz="2400" dirty="0"/>
                        <a:t>7</a:t>
                      </a:r>
                    </a:p>
                  </a:txBody>
                  <a:tcPr/>
                </a:tc>
                <a:tc>
                  <a:txBody>
                    <a:bodyPr/>
                    <a:lstStyle/>
                    <a:p>
                      <a:pPr algn="ctr"/>
                      <a:r>
                        <a:rPr lang="en-US" sz="2400" dirty="0"/>
                        <a:t>6</a:t>
                      </a:r>
                    </a:p>
                  </a:txBody>
                  <a:tcPr/>
                </a:tc>
                <a:tc>
                  <a:txBody>
                    <a:bodyPr/>
                    <a:lstStyle/>
                    <a:p>
                      <a:pPr algn="ctr"/>
                      <a:r>
                        <a:rPr lang="en-US" sz="2400" dirty="0"/>
                        <a:t>1</a:t>
                      </a:r>
                    </a:p>
                  </a:txBody>
                  <a:tcPr/>
                </a:tc>
                <a:tc>
                  <a:txBody>
                    <a:bodyPr/>
                    <a:lstStyle/>
                    <a:p>
                      <a:pPr algn="ctr"/>
                      <a:r>
                        <a:rPr lang="en-US" sz="2400" dirty="0"/>
                        <a:t>7</a:t>
                      </a:r>
                    </a:p>
                  </a:txBody>
                  <a:tcPr/>
                </a:tc>
                <a:tc>
                  <a:txBody>
                    <a:bodyPr/>
                    <a:lstStyle/>
                    <a:p>
                      <a:pPr algn="ctr"/>
                      <a:r>
                        <a:rPr lang="en-US" sz="2400" dirty="0"/>
                        <a:t>6</a:t>
                      </a:r>
                    </a:p>
                  </a:txBody>
                  <a:tcPr/>
                </a:tc>
                <a:tc>
                  <a:txBody>
                    <a:bodyPr/>
                    <a:lstStyle/>
                    <a:p>
                      <a:pPr algn="ctr"/>
                      <a:r>
                        <a:rPr lang="en-US" sz="2400" dirty="0"/>
                        <a:t>1</a:t>
                      </a:r>
                    </a:p>
                  </a:txBody>
                  <a:tcPr/>
                </a:tc>
                <a:tc>
                  <a:txBody>
                    <a:bodyPr/>
                    <a:lstStyle/>
                    <a:p>
                      <a:pPr algn="ctr"/>
                      <a:r>
                        <a:rPr lang="en-US" sz="2400" dirty="0"/>
                        <a:t>2</a:t>
                      </a:r>
                    </a:p>
                  </a:txBody>
                  <a:tcPr/>
                </a:tc>
                <a:tc>
                  <a:txBody>
                    <a:bodyPr/>
                    <a:lstStyle/>
                    <a:p>
                      <a:pPr algn="ctr"/>
                      <a:r>
                        <a:rPr lang="en-US" sz="2400" dirty="0"/>
                        <a:t>7</a:t>
                      </a:r>
                    </a:p>
                  </a:txBody>
                  <a:tcPr/>
                </a:tc>
                <a:tc>
                  <a:txBody>
                    <a:bodyPr/>
                    <a:lstStyle/>
                    <a:p>
                      <a:pPr algn="ctr"/>
                      <a:r>
                        <a:rPr lang="en-US" sz="2400" dirty="0"/>
                        <a:t>2</a:t>
                      </a: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75887737"/>
              </p:ext>
            </p:extLst>
          </p:nvPr>
        </p:nvGraphicFramePr>
        <p:xfrm>
          <a:off x="1019969" y="2705152"/>
          <a:ext cx="6177303" cy="1371600"/>
        </p:xfrm>
        <a:graphic>
          <a:graphicData uri="http://schemas.openxmlformats.org/drawingml/2006/table">
            <a:tbl>
              <a:tblPr firstRow="1" bandRow="1">
                <a:tableStyleId>{2D5ABB26-0587-4C30-8999-92F81FD0307C}</a:tableStyleId>
              </a:tblPr>
              <a:tblGrid>
                <a:gridCol w="1951823">
                  <a:extLst>
                    <a:ext uri="{9D8B030D-6E8A-4147-A177-3AD203B41FA5}">
                      <a16:colId xmlns:a16="http://schemas.microsoft.com/office/drawing/2014/main" val="20000"/>
                    </a:ext>
                  </a:extLst>
                </a:gridCol>
                <a:gridCol w="422548">
                  <a:extLst>
                    <a:ext uri="{9D8B030D-6E8A-4147-A177-3AD203B41FA5}">
                      <a16:colId xmlns:a16="http://schemas.microsoft.com/office/drawing/2014/main" val="20001"/>
                    </a:ext>
                  </a:extLst>
                </a:gridCol>
                <a:gridCol w="422548">
                  <a:extLst>
                    <a:ext uri="{9D8B030D-6E8A-4147-A177-3AD203B41FA5}">
                      <a16:colId xmlns:a16="http://schemas.microsoft.com/office/drawing/2014/main" val="20002"/>
                    </a:ext>
                  </a:extLst>
                </a:gridCol>
                <a:gridCol w="422548">
                  <a:extLst>
                    <a:ext uri="{9D8B030D-6E8A-4147-A177-3AD203B41FA5}">
                      <a16:colId xmlns:a16="http://schemas.microsoft.com/office/drawing/2014/main" val="20003"/>
                    </a:ext>
                  </a:extLst>
                </a:gridCol>
                <a:gridCol w="422548">
                  <a:extLst>
                    <a:ext uri="{9D8B030D-6E8A-4147-A177-3AD203B41FA5}">
                      <a16:colId xmlns:a16="http://schemas.microsoft.com/office/drawing/2014/main" val="20004"/>
                    </a:ext>
                  </a:extLst>
                </a:gridCol>
                <a:gridCol w="422548">
                  <a:extLst>
                    <a:ext uri="{9D8B030D-6E8A-4147-A177-3AD203B41FA5}">
                      <a16:colId xmlns:a16="http://schemas.microsoft.com/office/drawing/2014/main" val="20005"/>
                    </a:ext>
                  </a:extLst>
                </a:gridCol>
                <a:gridCol w="422548">
                  <a:extLst>
                    <a:ext uri="{9D8B030D-6E8A-4147-A177-3AD203B41FA5}">
                      <a16:colId xmlns:a16="http://schemas.microsoft.com/office/drawing/2014/main" val="20006"/>
                    </a:ext>
                  </a:extLst>
                </a:gridCol>
                <a:gridCol w="422548">
                  <a:extLst>
                    <a:ext uri="{9D8B030D-6E8A-4147-A177-3AD203B41FA5}">
                      <a16:colId xmlns:a16="http://schemas.microsoft.com/office/drawing/2014/main" val="20007"/>
                    </a:ext>
                  </a:extLst>
                </a:gridCol>
                <a:gridCol w="422548">
                  <a:extLst>
                    <a:ext uri="{9D8B030D-6E8A-4147-A177-3AD203B41FA5}">
                      <a16:colId xmlns:a16="http://schemas.microsoft.com/office/drawing/2014/main" val="20008"/>
                    </a:ext>
                  </a:extLst>
                </a:gridCol>
                <a:gridCol w="422548">
                  <a:extLst>
                    <a:ext uri="{9D8B030D-6E8A-4147-A177-3AD203B41FA5}">
                      <a16:colId xmlns:a16="http://schemas.microsoft.com/office/drawing/2014/main" val="20009"/>
                    </a:ext>
                  </a:extLst>
                </a:gridCol>
                <a:gridCol w="422548">
                  <a:extLst>
                    <a:ext uri="{9D8B030D-6E8A-4147-A177-3AD203B41FA5}">
                      <a16:colId xmlns:a16="http://schemas.microsoft.com/office/drawing/2014/main" val="20010"/>
                    </a:ext>
                  </a:extLst>
                </a:gridCol>
              </a:tblGrid>
              <a:tr h="370840">
                <a:tc>
                  <a:txBody>
                    <a:bodyPr/>
                    <a:lstStyle/>
                    <a:p>
                      <a:r>
                        <a:rPr lang="en-US" sz="2400" dirty="0"/>
                        <a:t>Frame – 1</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Frame – 2</a:t>
                      </a:r>
                      <a:endParaRPr 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4033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Frame – 3</a:t>
                      </a:r>
                      <a:endParaRPr 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520597430"/>
              </p:ext>
            </p:extLst>
          </p:nvPr>
        </p:nvGraphicFramePr>
        <p:xfrm>
          <a:off x="1019969" y="4079803"/>
          <a:ext cx="6177303" cy="457200"/>
        </p:xfrm>
        <a:graphic>
          <a:graphicData uri="http://schemas.openxmlformats.org/drawingml/2006/table">
            <a:tbl>
              <a:tblPr firstRow="1" bandRow="1">
                <a:tableStyleId>{93296810-A885-4BE3-A3E7-6D5BEEA58F35}</a:tableStyleId>
              </a:tblPr>
              <a:tblGrid>
                <a:gridCol w="1951823">
                  <a:extLst>
                    <a:ext uri="{9D8B030D-6E8A-4147-A177-3AD203B41FA5}">
                      <a16:colId xmlns:a16="http://schemas.microsoft.com/office/drawing/2014/main" val="20000"/>
                    </a:ext>
                  </a:extLst>
                </a:gridCol>
                <a:gridCol w="422548">
                  <a:extLst>
                    <a:ext uri="{9D8B030D-6E8A-4147-A177-3AD203B41FA5}">
                      <a16:colId xmlns:a16="http://schemas.microsoft.com/office/drawing/2014/main" val="20001"/>
                    </a:ext>
                  </a:extLst>
                </a:gridCol>
                <a:gridCol w="422548">
                  <a:extLst>
                    <a:ext uri="{9D8B030D-6E8A-4147-A177-3AD203B41FA5}">
                      <a16:colId xmlns:a16="http://schemas.microsoft.com/office/drawing/2014/main" val="20002"/>
                    </a:ext>
                  </a:extLst>
                </a:gridCol>
                <a:gridCol w="422548">
                  <a:extLst>
                    <a:ext uri="{9D8B030D-6E8A-4147-A177-3AD203B41FA5}">
                      <a16:colId xmlns:a16="http://schemas.microsoft.com/office/drawing/2014/main" val="20003"/>
                    </a:ext>
                  </a:extLst>
                </a:gridCol>
                <a:gridCol w="422548">
                  <a:extLst>
                    <a:ext uri="{9D8B030D-6E8A-4147-A177-3AD203B41FA5}">
                      <a16:colId xmlns:a16="http://schemas.microsoft.com/office/drawing/2014/main" val="20004"/>
                    </a:ext>
                  </a:extLst>
                </a:gridCol>
                <a:gridCol w="422548">
                  <a:extLst>
                    <a:ext uri="{9D8B030D-6E8A-4147-A177-3AD203B41FA5}">
                      <a16:colId xmlns:a16="http://schemas.microsoft.com/office/drawing/2014/main" val="20005"/>
                    </a:ext>
                  </a:extLst>
                </a:gridCol>
                <a:gridCol w="422548">
                  <a:extLst>
                    <a:ext uri="{9D8B030D-6E8A-4147-A177-3AD203B41FA5}">
                      <a16:colId xmlns:a16="http://schemas.microsoft.com/office/drawing/2014/main" val="20006"/>
                    </a:ext>
                  </a:extLst>
                </a:gridCol>
                <a:gridCol w="422548">
                  <a:extLst>
                    <a:ext uri="{9D8B030D-6E8A-4147-A177-3AD203B41FA5}">
                      <a16:colId xmlns:a16="http://schemas.microsoft.com/office/drawing/2014/main" val="20007"/>
                    </a:ext>
                  </a:extLst>
                </a:gridCol>
                <a:gridCol w="422548">
                  <a:extLst>
                    <a:ext uri="{9D8B030D-6E8A-4147-A177-3AD203B41FA5}">
                      <a16:colId xmlns:a16="http://schemas.microsoft.com/office/drawing/2014/main" val="20008"/>
                    </a:ext>
                  </a:extLst>
                </a:gridCol>
                <a:gridCol w="422548">
                  <a:extLst>
                    <a:ext uri="{9D8B030D-6E8A-4147-A177-3AD203B41FA5}">
                      <a16:colId xmlns:a16="http://schemas.microsoft.com/office/drawing/2014/main" val="20009"/>
                    </a:ext>
                  </a:extLst>
                </a:gridCol>
                <a:gridCol w="422548">
                  <a:extLst>
                    <a:ext uri="{9D8B030D-6E8A-4147-A177-3AD203B41FA5}">
                      <a16:colId xmlns:a16="http://schemas.microsoft.com/office/drawing/2014/main" val="20010"/>
                    </a:ext>
                  </a:extLst>
                </a:gridCol>
              </a:tblGrid>
              <a:tr h="370840">
                <a:tc>
                  <a:txBody>
                    <a:bodyPr/>
                    <a:lstStyle/>
                    <a:p>
                      <a:r>
                        <a:rPr lang="en-US" sz="2100" b="0" dirty="0">
                          <a:solidFill>
                            <a:schemeClr val="tx1"/>
                          </a:solidFill>
                        </a:rPr>
                        <a:t>Page</a:t>
                      </a:r>
                      <a:r>
                        <a:rPr lang="en-US" sz="2100" b="0" baseline="0" dirty="0">
                          <a:solidFill>
                            <a:schemeClr val="tx1"/>
                          </a:solidFill>
                        </a:rPr>
                        <a:t> Faults </a:t>
                      </a:r>
                      <a:r>
                        <a:rPr lang="en-US" sz="2100" b="1" baseline="0" dirty="0">
                          <a:solidFill>
                            <a:schemeClr val="accent6"/>
                          </a:solidFill>
                        </a:rPr>
                        <a:t>(5)</a:t>
                      </a:r>
                      <a:endParaRPr lang="en-US" sz="2100" b="1" dirty="0">
                        <a:solidFill>
                          <a:schemeClr val="accent6"/>
                        </a:solidFill>
                      </a:endParaRPr>
                    </a:p>
                  </a:txBody>
                  <a:tcP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endParaRPr lang="en-US" sz="2400" b="0" dirty="0">
                        <a:solidFill>
                          <a:schemeClr val="tx1"/>
                        </a:solidFill>
                      </a:endParaRPr>
                    </a:p>
                  </a:txBody>
                  <a:tcPr>
                    <a:solidFill>
                      <a:schemeClr val="accent6">
                        <a:lumMod val="20000"/>
                        <a:lumOff val="80000"/>
                      </a:schemeClr>
                    </a:solidFill>
                  </a:tcPr>
                </a:tc>
                <a:tc>
                  <a:txBody>
                    <a:bodyPr/>
                    <a:lstStyle/>
                    <a:p>
                      <a:pPr algn="ctr"/>
                      <a:endParaRPr lang="en-US" sz="2400" b="0" dirty="0">
                        <a:solidFill>
                          <a:schemeClr val="tx1"/>
                        </a:solidFill>
                      </a:endParaRPr>
                    </a:p>
                  </a:txBody>
                  <a:tcPr>
                    <a:solidFill>
                      <a:schemeClr val="accent6">
                        <a:lumMod val="20000"/>
                        <a:lumOff val="80000"/>
                      </a:schemeClr>
                    </a:solidFill>
                  </a:tcPr>
                </a:tc>
                <a:tc>
                  <a:txBody>
                    <a:bodyPr/>
                    <a:lstStyle/>
                    <a:p>
                      <a:pPr algn="ctr"/>
                      <a:endParaRPr lang="en-US" sz="2400" b="0" dirty="0">
                        <a:solidFill>
                          <a:schemeClr val="tx1"/>
                        </a:solidFill>
                      </a:endParaRPr>
                    </a:p>
                  </a:txBody>
                  <a:tcP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endParaRPr lang="en-US" sz="2400" b="0" dirty="0">
                        <a:solidFill>
                          <a:schemeClr val="tx1"/>
                        </a:solidFill>
                      </a:endParaRPr>
                    </a:p>
                  </a:txBody>
                  <a:tcPr>
                    <a:solidFill>
                      <a:schemeClr val="accent6">
                        <a:lumMod val="20000"/>
                        <a:lumOff val="80000"/>
                      </a:schemeClr>
                    </a:solidFill>
                  </a:tcPr>
                </a:tc>
                <a:tc>
                  <a:txBody>
                    <a:bodyPr/>
                    <a:lstStyle/>
                    <a:p>
                      <a:pPr algn="ctr"/>
                      <a:endParaRPr lang="en-US" sz="2400" b="0"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39501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Page Replacement Algorithm</a:t>
            </a:r>
          </a:p>
        </p:txBody>
      </p:sp>
      <p:sp>
        <p:nvSpPr>
          <p:cNvPr id="3" name="Content Placeholder 2"/>
          <p:cNvSpPr>
            <a:spLocks noGrp="1"/>
          </p:cNvSpPr>
          <p:nvPr>
            <p:ph idx="1"/>
          </p:nvPr>
        </p:nvSpPr>
        <p:spPr/>
        <p:txBody>
          <a:bodyPr/>
          <a:lstStyle/>
          <a:p>
            <a:r>
              <a:rPr lang="en-US" dirty="0"/>
              <a:t>Page Reference String: </a:t>
            </a:r>
          </a:p>
          <a:p>
            <a:pPr lvl="1"/>
            <a:r>
              <a:rPr lang="en-US" dirty="0"/>
              <a:t>7, 0, 1, 2, 0, 3, 0, 4, 2, 3, 0, 3, 2, 0, 2, 0, 1, 7, 0, 1</a:t>
            </a:r>
          </a:p>
          <a:p>
            <a:pPr lvl="1"/>
            <a:r>
              <a:rPr lang="en-US" dirty="0"/>
              <a:t>Three frames</a:t>
            </a:r>
          </a:p>
        </p:txBody>
      </p:sp>
      <p:graphicFrame>
        <p:nvGraphicFramePr>
          <p:cNvPr id="4" name="Table 3"/>
          <p:cNvGraphicFramePr>
            <a:graphicFrameLocks noGrp="1"/>
          </p:cNvGraphicFramePr>
          <p:nvPr>
            <p:extLst>
              <p:ext uri="{D42A27DB-BD31-4B8C-83A1-F6EECF244321}">
                <p14:modId xmlns:p14="http://schemas.microsoft.com/office/powerpoint/2010/main" val="1875551980"/>
              </p:ext>
            </p:extLst>
          </p:nvPr>
        </p:nvGraphicFramePr>
        <p:xfrm>
          <a:off x="1019969" y="2248428"/>
          <a:ext cx="10402782" cy="457200"/>
        </p:xfrm>
        <a:graphic>
          <a:graphicData uri="http://schemas.openxmlformats.org/drawingml/2006/table">
            <a:tbl>
              <a:tblPr firstRow="1" bandRow="1">
                <a:tableStyleId>{93296810-A885-4BE3-A3E7-6D5BEEA58F35}</a:tableStyleId>
              </a:tblPr>
              <a:tblGrid>
                <a:gridCol w="1951822">
                  <a:extLst>
                    <a:ext uri="{9D8B030D-6E8A-4147-A177-3AD203B41FA5}">
                      <a16:colId xmlns:a16="http://schemas.microsoft.com/office/drawing/2014/main" val="20000"/>
                    </a:ext>
                  </a:extLst>
                </a:gridCol>
                <a:gridCol w="422548">
                  <a:extLst>
                    <a:ext uri="{9D8B030D-6E8A-4147-A177-3AD203B41FA5}">
                      <a16:colId xmlns:a16="http://schemas.microsoft.com/office/drawing/2014/main" val="20001"/>
                    </a:ext>
                  </a:extLst>
                </a:gridCol>
                <a:gridCol w="422548">
                  <a:extLst>
                    <a:ext uri="{9D8B030D-6E8A-4147-A177-3AD203B41FA5}">
                      <a16:colId xmlns:a16="http://schemas.microsoft.com/office/drawing/2014/main" val="20002"/>
                    </a:ext>
                  </a:extLst>
                </a:gridCol>
                <a:gridCol w="422548">
                  <a:extLst>
                    <a:ext uri="{9D8B030D-6E8A-4147-A177-3AD203B41FA5}">
                      <a16:colId xmlns:a16="http://schemas.microsoft.com/office/drawing/2014/main" val="20003"/>
                    </a:ext>
                  </a:extLst>
                </a:gridCol>
                <a:gridCol w="422548">
                  <a:extLst>
                    <a:ext uri="{9D8B030D-6E8A-4147-A177-3AD203B41FA5}">
                      <a16:colId xmlns:a16="http://schemas.microsoft.com/office/drawing/2014/main" val="20004"/>
                    </a:ext>
                  </a:extLst>
                </a:gridCol>
                <a:gridCol w="422548">
                  <a:extLst>
                    <a:ext uri="{9D8B030D-6E8A-4147-A177-3AD203B41FA5}">
                      <a16:colId xmlns:a16="http://schemas.microsoft.com/office/drawing/2014/main" val="20005"/>
                    </a:ext>
                  </a:extLst>
                </a:gridCol>
                <a:gridCol w="422548">
                  <a:extLst>
                    <a:ext uri="{9D8B030D-6E8A-4147-A177-3AD203B41FA5}">
                      <a16:colId xmlns:a16="http://schemas.microsoft.com/office/drawing/2014/main" val="20006"/>
                    </a:ext>
                  </a:extLst>
                </a:gridCol>
                <a:gridCol w="422548">
                  <a:extLst>
                    <a:ext uri="{9D8B030D-6E8A-4147-A177-3AD203B41FA5}">
                      <a16:colId xmlns:a16="http://schemas.microsoft.com/office/drawing/2014/main" val="20007"/>
                    </a:ext>
                  </a:extLst>
                </a:gridCol>
                <a:gridCol w="422548">
                  <a:extLst>
                    <a:ext uri="{9D8B030D-6E8A-4147-A177-3AD203B41FA5}">
                      <a16:colId xmlns:a16="http://schemas.microsoft.com/office/drawing/2014/main" val="20008"/>
                    </a:ext>
                  </a:extLst>
                </a:gridCol>
                <a:gridCol w="422548">
                  <a:extLst>
                    <a:ext uri="{9D8B030D-6E8A-4147-A177-3AD203B41FA5}">
                      <a16:colId xmlns:a16="http://schemas.microsoft.com/office/drawing/2014/main" val="20009"/>
                    </a:ext>
                  </a:extLst>
                </a:gridCol>
                <a:gridCol w="422548">
                  <a:extLst>
                    <a:ext uri="{9D8B030D-6E8A-4147-A177-3AD203B41FA5}">
                      <a16:colId xmlns:a16="http://schemas.microsoft.com/office/drawing/2014/main" val="20010"/>
                    </a:ext>
                  </a:extLst>
                </a:gridCol>
                <a:gridCol w="422548">
                  <a:extLst>
                    <a:ext uri="{9D8B030D-6E8A-4147-A177-3AD203B41FA5}">
                      <a16:colId xmlns:a16="http://schemas.microsoft.com/office/drawing/2014/main" val="20011"/>
                    </a:ext>
                  </a:extLst>
                </a:gridCol>
                <a:gridCol w="422548">
                  <a:extLst>
                    <a:ext uri="{9D8B030D-6E8A-4147-A177-3AD203B41FA5}">
                      <a16:colId xmlns:a16="http://schemas.microsoft.com/office/drawing/2014/main" val="20012"/>
                    </a:ext>
                  </a:extLst>
                </a:gridCol>
                <a:gridCol w="422548">
                  <a:extLst>
                    <a:ext uri="{9D8B030D-6E8A-4147-A177-3AD203B41FA5}">
                      <a16:colId xmlns:a16="http://schemas.microsoft.com/office/drawing/2014/main" val="20013"/>
                    </a:ext>
                  </a:extLst>
                </a:gridCol>
                <a:gridCol w="422548">
                  <a:extLst>
                    <a:ext uri="{9D8B030D-6E8A-4147-A177-3AD203B41FA5}">
                      <a16:colId xmlns:a16="http://schemas.microsoft.com/office/drawing/2014/main" val="20014"/>
                    </a:ext>
                  </a:extLst>
                </a:gridCol>
                <a:gridCol w="422548">
                  <a:extLst>
                    <a:ext uri="{9D8B030D-6E8A-4147-A177-3AD203B41FA5}">
                      <a16:colId xmlns:a16="http://schemas.microsoft.com/office/drawing/2014/main" val="20015"/>
                    </a:ext>
                  </a:extLst>
                </a:gridCol>
                <a:gridCol w="422548">
                  <a:extLst>
                    <a:ext uri="{9D8B030D-6E8A-4147-A177-3AD203B41FA5}">
                      <a16:colId xmlns:a16="http://schemas.microsoft.com/office/drawing/2014/main" val="20016"/>
                    </a:ext>
                  </a:extLst>
                </a:gridCol>
                <a:gridCol w="422548">
                  <a:extLst>
                    <a:ext uri="{9D8B030D-6E8A-4147-A177-3AD203B41FA5}">
                      <a16:colId xmlns:a16="http://schemas.microsoft.com/office/drawing/2014/main" val="20017"/>
                    </a:ext>
                  </a:extLst>
                </a:gridCol>
                <a:gridCol w="422548">
                  <a:extLst>
                    <a:ext uri="{9D8B030D-6E8A-4147-A177-3AD203B41FA5}">
                      <a16:colId xmlns:a16="http://schemas.microsoft.com/office/drawing/2014/main" val="20018"/>
                    </a:ext>
                  </a:extLst>
                </a:gridCol>
                <a:gridCol w="422548">
                  <a:extLst>
                    <a:ext uri="{9D8B030D-6E8A-4147-A177-3AD203B41FA5}">
                      <a16:colId xmlns:a16="http://schemas.microsoft.com/office/drawing/2014/main" val="20019"/>
                    </a:ext>
                  </a:extLst>
                </a:gridCol>
                <a:gridCol w="422548">
                  <a:extLst>
                    <a:ext uri="{9D8B030D-6E8A-4147-A177-3AD203B41FA5}">
                      <a16:colId xmlns:a16="http://schemas.microsoft.com/office/drawing/2014/main" val="20020"/>
                    </a:ext>
                  </a:extLst>
                </a:gridCol>
              </a:tblGrid>
              <a:tr h="370840">
                <a:tc>
                  <a:txBody>
                    <a:bodyPr/>
                    <a:lstStyle/>
                    <a:p>
                      <a:r>
                        <a:rPr lang="en-US" sz="2400" dirty="0"/>
                        <a:t>Page</a:t>
                      </a:r>
                      <a:r>
                        <a:rPr lang="en-US" sz="2400" baseline="0" dirty="0"/>
                        <a:t> Request</a:t>
                      </a:r>
                      <a:endParaRPr lang="en-US" sz="2400" dirty="0"/>
                    </a:p>
                  </a:txBody>
                  <a:tcPr/>
                </a:tc>
                <a:tc>
                  <a:txBody>
                    <a:bodyPr/>
                    <a:lstStyle/>
                    <a:p>
                      <a:pPr algn="ctr"/>
                      <a:r>
                        <a:rPr lang="en-US" sz="2400" dirty="0"/>
                        <a:t>7</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2</a:t>
                      </a:r>
                    </a:p>
                  </a:txBody>
                  <a:tcPr/>
                </a:tc>
                <a:tc>
                  <a:txBody>
                    <a:bodyPr/>
                    <a:lstStyle/>
                    <a:p>
                      <a:pPr algn="ctr"/>
                      <a:r>
                        <a:rPr lang="en-US" sz="2400" dirty="0"/>
                        <a:t>0</a:t>
                      </a:r>
                    </a:p>
                  </a:txBody>
                  <a:tcPr/>
                </a:tc>
                <a:tc>
                  <a:txBody>
                    <a:bodyPr/>
                    <a:lstStyle/>
                    <a:p>
                      <a:pPr algn="ctr"/>
                      <a:r>
                        <a:rPr lang="en-US" sz="2400" dirty="0"/>
                        <a:t>3</a:t>
                      </a:r>
                    </a:p>
                  </a:txBody>
                  <a:tcPr/>
                </a:tc>
                <a:tc>
                  <a:txBody>
                    <a:bodyPr/>
                    <a:lstStyle/>
                    <a:p>
                      <a:pPr algn="ctr"/>
                      <a:r>
                        <a:rPr lang="en-US" sz="2400" dirty="0"/>
                        <a:t>0</a:t>
                      </a:r>
                    </a:p>
                  </a:txBody>
                  <a:tcPr/>
                </a:tc>
                <a:tc>
                  <a:txBody>
                    <a:bodyPr/>
                    <a:lstStyle/>
                    <a:p>
                      <a:pPr algn="ctr"/>
                      <a:r>
                        <a:rPr lang="en-US" sz="2400" dirty="0"/>
                        <a:t>4</a:t>
                      </a:r>
                    </a:p>
                  </a:txBody>
                  <a:tcPr/>
                </a:tc>
                <a:tc>
                  <a:txBody>
                    <a:bodyPr/>
                    <a:lstStyle/>
                    <a:p>
                      <a:pPr algn="ctr"/>
                      <a:r>
                        <a:rPr lang="en-US" sz="2400" dirty="0"/>
                        <a:t>2</a:t>
                      </a:r>
                    </a:p>
                  </a:txBody>
                  <a:tcPr/>
                </a:tc>
                <a:tc>
                  <a:txBody>
                    <a:bodyPr/>
                    <a:lstStyle/>
                    <a:p>
                      <a:pPr algn="ctr"/>
                      <a:r>
                        <a:rPr lang="en-US" sz="2400" dirty="0"/>
                        <a:t>3</a:t>
                      </a:r>
                    </a:p>
                  </a:txBody>
                  <a:tcPr/>
                </a:tc>
                <a:tc>
                  <a:txBody>
                    <a:bodyPr/>
                    <a:lstStyle/>
                    <a:p>
                      <a:pPr algn="ctr"/>
                      <a:r>
                        <a:rPr lang="en-US" sz="2400" dirty="0"/>
                        <a:t>0</a:t>
                      </a:r>
                    </a:p>
                  </a:txBody>
                  <a:tcPr/>
                </a:tc>
                <a:tc>
                  <a:txBody>
                    <a:bodyPr/>
                    <a:lstStyle/>
                    <a:p>
                      <a:pPr algn="ctr"/>
                      <a:r>
                        <a:rPr lang="en-US" sz="2400" dirty="0"/>
                        <a:t>3</a:t>
                      </a:r>
                    </a:p>
                  </a:txBody>
                  <a:tcPr/>
                </a:tc>
                <a:tc>
                  <a:txBody>
                    <a:bodyPr/>
                    <a:lstStyle/>
                    <a:p>
                      <a:pPr algn="ctr"/>
                      <a:r>
                        <a:rPr lang="en-US" sz="2400" dirty="0"/>
                        <a:t>2</a:t>
                      </a:r>
                    </a:p>
                  </a:txBody>
                  <a:tcPr/>
                </a:tc>
                <a:tc>
                  <a:txBody>
                    <a:bodyPr/>
                    <a:lstStyle/>
                    <a:p>
                      <a:pPr algn="ctr"/>
                      <a:r>
                        <a:rPr lang="en-US" sz="2400" dirty="0"/>
                        <a:t>0</a:t>
                      </a:r>
                    </a:p>
                  </a:txBody>
                  <a:tcPr/>
                </a:tc>
                <a:tc>
                  <a:txBody>
                    <a:bodyPr/>
                    <a:lstStyle/>
                    <a:p>
                      <a:pPr algn="ctr"/>
                      <a:r>
                        <a:rPr lang="en-US" sz="2400" dirty="0"/>
                        <a:t>2</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7</a:t>
                      </a:r>
                    </a:p>
                  </a:txBody>
                  <a:tcPr/>
                </a:tc>
                <a:tc>
                  <a:txBody>
                    <a:bodyPr/>
                    <a:lstStyle/>
                    <a:p>
                      <a:pPr algn="ctr"/>
                      <a:r>
                        <a:rPr lang="en-US" sz="2400" dirty="0"/>
                        <a:t>0</a:t>
                      </a:r>
                    </a:p>
                  </a:txBody>
                  <a:tcPr/>
                </a:tc>
                <a:tc>
                  <a:txBody>
                    <a:bodyPr/>
                    <a:lstStyle/>
                    <a:p>
                      <a:pPr algn="ctr"/>
                      <a:r>
                        <a:rPr lang="en-US" sz="2400" dirty="0"/>
                        <a:t>1</a:t>
                      </a: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142418991"/>
              </p:ext>
            </p:extLst>
          </p:nvPr>
        </p:nvGraphicFramePr>
        <p:xfrm>
          <a:off x="1019969" y="2705152"/>
          <a:ext cx="10402783" cy="1371600"/>
        </p:xfrm>
        <a:graphic>
          <a:graphicData uri="http://schemas.openxmlformats.org/drawingml/2006/table">
            <a:tbl>
              <a:tblPr firstRow="1" bandRow="1">
                <a:tableStyleId>{2D5ABB26-0587-4C30-8999-92F81FD0307C}</a:tableStyleId>
              </a:tblPr>
              <a:tblGrid>
                <a:gridCol w="1951823">
                  <a:extLst>
                    <a:ext uri="{9D8B030D-6E8A-4147-A177-3AD203B41FA5}">
                      <a16:colId xmlns:a16="http://schemas.microsoft.com/office/drawing/2014/main" val="20000"/>
                    </a:ext>
                  </a:extLst>
                </a:gridCol>
                <a:gridCol w="422548">
                  <a:extLst>
                    <a:ext uri="{9D8B030D-6E8A-4147-A177-3AD203B41FA5}">
                      <a16:colId xmlns:a16="http://schemas.microsoft.com/office/drawing/2014/main" val="20001"/>
                    </a:ext>
                  </a:extLst>
                </a:gridCol>
                <a:gridCol w="422548">
                  <a:extLst>
                    <a:ext uri="{9D8B030D-6E8A-4147-A177-3AD203B41FA5}">
                      <a16:colId xmlns:a16="http://schemas.microsoft.com/office/drawing/2014/main" val="20002"/>
                    </a:ext>
                  </a:extLst>
                </a:gridCol>
                <a:gridCol w="422548">
                  <a:extLst>
                    <a:ext uri="{9D8B030D-6E8A-4147-A177-3AD203B41FA5}">
                      <a16:colId xmlns:a16="http://schemas.microsoft.com/office/drawing/2014/main" val="20003"/>
                    </a:ext>
                  </a:extLst>
                </a:gridCol>
                <a:gridCol w="422548">
                  <a:extLst>
                    <a:ext uri="{9D8B030D-6E8A-4147-A177-3AD203B41FA5}">
                      <a16:colId xmlns:a16="http://schemas.microsoft.com/office/drawing/2014/main" val="20004"/>
                    </a:ext>
                  </a:extLst>
                </a:gridCol>
                <a:gridCol w="422548">
                  <a:extLst>
                    <a:ext uri="{9D8B030D-6E8A-4147-A177-3AD203B41FA5}">
                      <a16:colId xmlns:a16="http://schemas.microsoft.com/office/drawing/2014/main" val="20005"/>
                    </a:ext>
                  </a:extLst>
                </a:gridCol>
                <a:gridCol w="422548">
                  <a:extLst>
                    <a:ext uri="{9D8B030D-6E8A-4147-A177-3AD203B41FA5}">
                      <a16:colId xmlns:a16="http://schemas.microsoft.com/office/drawing/2014/main" val="20006"/>
                    </a:ext>
                  </a:extLst>
                </a:gridCol>
                <a:gridCol w="422548">
                  <a:extLst>
                    <a:ext uri="{9D8B030D-6E8A-4147-A177-3AD203B41FA5}">
                      <a16:colId xmlns:a16="http://schemas.microsoft.com/office/drawing/2014/main" val="20007"/>
                    </a:ext>
                  </a:extLst>
                </a:gridCol>
                <a:gridCol w="422548">
                  <a:extLst>
                    <a:ext uri="{9D8B030D-6E8A-4147-A177-3AD203B41FA5}">
                      <a16:colId xmlns:a16="http://schemas.microsoft.com/office/drawing/2014/main" val="20008"/>
                    </a:ext>
                  </a:extLst>
                </a:gridCol>
                <a:gridCol w="422548">
                  <a:extLst>
                    <a:ext uri="{9D8B030D-6E8A-4147-A177-3AD203B41FA5}">
                      <a16:colId xmlns:a16="http://schemas.microsoft.com/office/drawing/2014/main" val="20009"/>
                    </a:ext>
                  </a:extLst>
                </a:gridCol>
                <a:gridCol w="422548">
                  <a:extLst>
                    <a:ext uri="{9D8B030D-6E8A-4147-A177-3AD203B41FA5}">
                      <a16:colId xmlns:a16="http://schemas.microsoft.com/office/drawing/2014/main" val="20010"/>
                    </a:ext>
                  </a:extLst>
                </a:gridCol>
                <a:gridCol w="422548">
                  <a:extLst>
                    <a:ext uri="{9D8B030D-6E8A-4147-A177-3AD203B41FA5}">
                      <a16:colId xmlns:a16="http://schemas.microsoft.com/office/drawing/2014/main" val="20011"/>
                    </a:ext>
                  </a:extLst>
                </a:gridCol>
                <a:gridCol w="422548">
                  <a:extLst>
                    <a:ext uri="{9D8B030D-6E8A-4147-A177-3AD203B41FA5}">
                      <a16:colId xmlns:a16="http://schemas.microsoft.com/office/drawing/2014/main" val="20012"/>
                    </a:ext>
                  </a:extLst>
                </a:gridCol>
                <a:gridCol w="422548">
                  <a:extLst>
                    <a:ext uri="{9D8B030D-6E8A-4147-A177-3AD203B41FA5}">
                      <a16:colId xmlns:a16="http://schemas.microsoft.com/office/drawing/2014/main" val="20013"/>
                    </a:ext>
                  </a:extLst>
                </a:gridCol>
                <a:gridCol w="422548">
                  <a:extLst>
                    <a:ext uri="{9D8B030D-6E8A-4147-A177-3AD203B41FA5}">
                      <a16:colId xmlns:a16="http://schemas.microsoft.com/office/drawing/2014/main" val="20014"/>
                    </a:ext>
                  </a:extLst>
                </a:gridCol>
                <a:gridCol w="422548">
                  <a:extLst>
                    <a:ext uri="{9D8B030D-6E8A-4147-A177-3AD203B41FA5}">
                      <a16:colId xmlns:a16="http://schemas.microsoft.com/office/drawing/2014/main" val="20015"/>
                    </a:ext>
                  </a:extLst>
                </a:gridCol>
                <a:gridCol w="422548">
                  <a:extLst>
                    <a:ext uri="{9D8B030D-6E8A-4147-A177-3AD203B41FA5}">
                      <a16:colId xmlns:a16="http://schemas.microsoft.com/office/drawing/2014/main" val="20016"/>
                    </a:ext>
                  </a:extLst>
                </a:gridCol>
                <a:gridCol w="422548">
                  <a:extLst>
                    <a:ext uri="{9D8B030D-6E8A-4147-A177-3AD203B41FA5}">
                      <a16:colId xmlns:a16="http://schemas.microsoft.com/office/drawing/2014/main" val="20017"/>
                    </a:ext>
                  </a:extLst>
                </a:gridCol>
                <a:gridCol w="422548">
                  <a:extLst>
                    <a:ext uri="{9D8B030D-6E8A-4147-A177-3AD203B41FA5}">
                      <a16:colId xmlns:a16="http://schemas.microsoft.com/office/drawing/2014/main" val="20018"/>
                    </a:ext>
                  </a:extLst>
                </a:gridCol>
                <a:gridCol w="422548">
                  <a:extLst>
                    <a:ext uri="{9D8B030D-6E8A-4147-A177-3AD203B41FA5}">
                      <a16:colId xmlns:a16="http://schemas.microsoft.com/office/drawing/2014/main" val="20019"/>
                    </a:ext>
                  </a:extLst>
                </a:gridCol>
                <a:gridCol w="422548">
                  <a:extLst>
                    <a:ext uri="{9D8B030D-6E8A-4147-A177-3AD203B41FA5}">
                      <a16:colId xmlns:a16="http://schemas.microsoft.com/office/drawing/2014/main" val="20020"/>
                    </a:ext>
                  </a:extLst>
                </a:gridCol>
              </a:tblGrid>
              <a:tr h="370840">
                <a:tc>
                  <a:txBody>
                    <a:bodyPr/>
                    <a:lstStyle/>
                    <a:p>
                      <a:r>
                        <a:rPr lang="en-US" sz="2400" dirty="0"/>
                        <a:t>Frame – 1</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Frame – 2</a:t>
                      </a:r>
                      <a:endParaRPr 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4033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Frame – 3</a:t>
                      </a:r>
                      <a:endParaRPr 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842333327"/>
              </p:ext>
            </p:extLst>
          </p:nvPr>
        </p:nvGraphicFramePr>
        <p:xfrm>
          <a:off x="1019969" y="4079803"/>
          <a:ext cx="10402783" cy="457200"/>
        </p:xfrm>
        <a:graphic>
          <a:graphicData uri="http://schemas.openxmlformats.org/drawingml/2006/table">
            <a:tbl>
              <a:tblPr firstRow="1" bandRow="1">
                <a:tableStyleId>{93296810-A885-4BE3-A3E7-6D5BEEA58F35}</a:tableStyleId>
              </a:tblPr>
              <a:tblGrid>
                <a:gridCol w="1951823">
                  <a:extLst>
                    <a:ext uri="{9D8B030D-6E8A-4147-A177-3AD203B41FA5}">
                      <a16:colId xmlns:a16="http://schemas.microsoft.com/office/drawing/2014/main" val="20000"/>
                    </a:ext>
                  </a:extLst>
                </a:gridCol>
                <a:gridCol w="422548">
                  <a:extLst>
                    <a:ext uri="{9D8B030D-6E8A-4147-A177-3AD203B41FA5}">
                      <a16:colId xmlns:a16="http://schemas.microsoft.com/office/drawing/2014/main" val="20001"/>
                    </a:ext>
                  </a:extLst>
                </a:gridCol>
                <a:gridCol w="422548">
                  <a:extLst>
                    <a:ext uri="{9D8B030D-6E8A-4147-A177-3AD203B41FA5}">
                      <a16:colId xmlns:a16="http://schemas.microsoft.com/office/drawing/2014/main" val="20002"/>
                    </a:ext>
                  </a:extLst>
                </a:gridCol>
                <a:gridCol w="422548">
                  <a:extLst>
                    <a:ext uri="{9D8B030D-6E8A-4147-A177-3AD203B41FA5}">
                      <a16:colId xmlns:a16="http://schemas.microsoft.com/office/drawing/2014/main" val="20003"/>
                    </a:ext>
                  </a:extLst>
                </a:gridCol>
                <a:gridCol w="422548">
                  <a:extLst>
                    <a:ext uri="{9D8B030D-6E8A-4147-A177-3AD203B41FA5}">
                      <a16:colId xmlns:a16="http://schemas.microsoft.com/office/drawing/2014/main" val="20004"/>
                    </a:ext>
                  </a:extLst>
                </a:gridCol>
                <a:gridCol w="422548">
                  <a:extLst>
                    <a:ext uri="{9D8B030D-6E8A-4147-A177-3AD203B41FA5}">
                      <a16:colId xmlns:a16="http://schemas.microsoft.com/office/drawing/2014/main" val="20005"/>
                    </a:ext>
                  </a:extLst>
                </a:gridCol>
                <a:gridCol w="422548">
                  <a:extLst>
                    <a:ext uri="{9D8B030D-6E8A-4147-A177-3AD203B41FA5}">
                      <a16:colId xmlns:a16="http://schemas.microsoft.com/office/drawing/2014/main" val="20006"/>
                    </a:ext>
                  </a:extLst>
                </a:gridCol>
                <a:gridCol w="422548">
                  <a:extLst>
                    <a:ext uri="{9D8B030D-6E8A-4147-A177-3AD203B41FA5}">
                      <a16:colId xmlns:a16="http://schemas.microsoft.com/office/drawing/2014/main" val="20007"/>
                    </a:ext>
                  </a:extLst>
                </a:gridCol>
                <a:gridCol w="422548">
                  <a:extLst>
                    <a:ext uri="{9D8B030D-6E8A-4147-A177-3AD203B41FA5}">
                      <a16:colId xmlns:a16="http://schemas.microsoft.com/office/drawing/2014/main" val="20008"/>
                    </a:ext>
                  </a:extLst>
                </a:gridCol>
                <a:gridCol w="422548">
                  <a:extLst>
                    <a:ext uri="{9D8B030D-6E8A-4147-A177-3AD203B41FA5}">
                      <a16:colId xmlns:a16="http://schemas.microsoft.com/office/drawing/2014/main" val="20009"/>
                    </a:ext>
                  </a:extLst>
                </a:gridCol>
                <a:gridCol w="422548">
                  <a:extLst>
                    <a:ext uri="{9D8B030D-6E8A-4147-A177-3AD203B41FA5}">
                      <a16:colId xmlns:a16="http://schemas.microsoft.com/office/drawing/2014/main" val="20010"/>
                    </a:ext>
                  </a:extLst>
                </a:gridCol>
                <a:gridCol w="422548">
                  <a:extLst>
                    <a:ext uri="{9D8B030D-6E8A-4147-A177-3AD203B41FA5}">
                      <a16:colId xmlns:a16="http://schemas.microsoft.com/office/drawing/2014/main" val="20011"/>
                    </a:ext>
                  </a:extLst>
                </a:gridCol>
                <a:gridCol w="422548">
                  <a:extLst>
                    <a:ext uri="{9D8B030D-6E8A-4147-A177-3AD203B41FA5}">
                      <a16:colId xmlns:a16="http://schemas.microsoft.com/office/drawing/2014/main" val="20012"/>
                    </a:ext>
                  </a:extLst>
                </a:gridCol>
                <a:gridCol w="422548">
                  <a:extLst>
                    <a:ext uri="{9D8B030D-6E8A-4147-A177-3AD203B41FA5}">
                      <a16:colId xmlns:a16="http://schemas.microsoft.com/office/drawing/2014/main" val="20013"/>
                    </a:ext>
                  </a:extLst>
                </a:gridCol>
                <a:gridCol w="422548">
                  <a:extLst>
                    <a:ext uri="{9D8B030D-6E8A-4147-A177-3AD203B41FA5}">
                      <a16:colId xmlns:a16="http://schemas.microsoft.com/office/drawing/2014/main" val="20014"/>
                    </a:ext>
                  </a:extLst>
                </a:gridCol>
                <a:gridCol w="422548">
                  <a:extLst>
                    <a:ext uri="{9D8B030D-6E8A-4147-A177-3AD203B41FA5}">
                      <a16:colId xmlns:a16="http://schemas.microsoft.com/office/drawing/2014/main" val="20015"/>
                    </a:ext>
                  </a:extLst>
                </a:gridCol>
                <a:gridCol w="422548">
                  <a:extLst>
                    <a:ext uri="{9D8B030D-6E8A-4147-A177-3AD203B41FA5}">
                      <a16:colId xmlns:a16="http://schemas.microsoft.com/office/drawing/2014/main" val="20016"/>
                    </a:ext>
                  </a:extLst>
                </a:gridCol>
                <a:gridCol w="422548">
                  <a:extLst>
                    <a:ext uri="{9D8B030D-6E8A-4147-A177-3AD203B41FA5}">
                      <a16:colId xmlns:a16="http://schemas.microsoft.com/office/drawing/2014/main" val="20017"/>
                    </a:ext>
                  </a:extLst>
                </a:gridCol>
                <a:gridCol w="422548">
                  <a:extLst>
                    <a:ext uri="{9D8B030D-6E8A-4147-A177-3AD203B41FA5}">
                      <a16:colId xmlns:a16="http://schemas.microsoft.com/office/drawing/2014/main" val="20018"/>
                    </a:ext>
                  </a:extLst>
                </a:gridCol>
                <a:gridCol w="422548">
                  <a:extLst>
                    <a:ext uri="{9D8B030D-6E8A-4147-A177-3AD203B41FA5}">
                      <a16:colId xmlns:a16="http://schemas.microsoft.com/office/drawing/2014/main" val="20019"/>
                    </a:ext>
                  </a:extLst>
                </a:gridCol>
                <a:gridCol w="422548">
                  <a:extLst>
                    <a:ext uri="{9D8B030D-6E8A-4147-A177-3AD203B41FA5}">
                      <a16:colId xmlns:a16="http://schemas.microsoft.com/office/drawing/2014/main" val="20020"/>
                    </a:ext>
                  </a:extLst>
                </a:gridCol>
              </a:tblGrid>
              <a:tr h="370840">
                <a:tc>
                  <a:txBody>
                    <a:bodyPr/>
                    <a:lstStyle/>
                    <a:p>
                      <a:r>
                        <a:rPr lang="en-US" sz="2100" b="0" dirty="0">
                          <a:solidFill>
                            <a:schemeClr val="tx1"/>
                          </a:solidFill>
                        </a:rPr>
                        <a:t>Page</a:t>
                      </a:r>
                      <a:r>
                        <a:rPr lang="en-US" sz="2100" b="0" baseline="0" dirty="0">
                          <a:solidFill>
                            <a:schemeClr val="tx1"/>
                          </a:solidFill>
                        </a:rPr>
                        <a:t> Faults </a:t>
                      </a:r>
                      <a:r>
                        <a:rPr lang="en-US" sz="2100" b="1" baseline="0" dirty="0">
                          <a:solidFill>
                            <a:schemeClr val="accent6"/>
                          </a:solidFill>
                        </a:rPr>
                        <a:t>(9)</a:t>
                      </a:r>
                      <a:endParaRPr lang="en-US" sz="2100" b="1" dirty="0">
                        <a:solidFill>
                          <a:schemeClr val="accent6"/>
                        </a:solidFill>
                      </a:endParaRPr>
                    </a:p>
                  </a:txBody>
                  <a:tcP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endParaRPr lang="en-US" sz="2400" b="0" dirty="0">
                        <a:solidFill>
                          <a:schemeClr val="tx1"/>
                        </a:solidFill>
                      </a:endParaRPr>
                    </a:p>
                  </a:txBody>
                  <a:tcP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endParaRPr lang="en-US" sz="2400" b="0" dirty="0">
                        <a:solidFill>
                          <a:schemeClr val="tx1"/>
                        </a:solidFill>
                      </a:endParaRPr>
                    </a:p>
                  </a:txBody>
                  <a:tcP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endParaRPr lang="en-US" sz="2400" b="0" dirty="0">
                        <a:solidFill>
                          <a:schemeClr val="tx1"/>
                        </a:solidFill>
                      </a:endParaRPr>
                    </a:p>
                  </a:txBody>
                  <a:tcPr>
                    <a:solidFill>
                      <a:schemeClr val="accent6">
                        <a:lumMod val="20000"/>
                        <a:lumOff val="80000"/>
                      </a:schemeClr>
                    </a:solidFill>
                  </a:tcPr>
                </a:tc>
                <a:tc>
                  <a:txBody>
                    <a:bodyPr/>
                    <a:lstStyle/>
                    <a:p>
                      <a:pPr algn="ctr"/>
                      <a:endParaRPr lang="en-US" sz="2400" b="0" dirty="0">
                        <a:solidFill>
                          <a:schemeClr val="tx1"/>
                        </a:solidFill>
                      </a:endParaRPr>
                    </a:p>
                  </a:txBody>
                  <a:tcP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endParaRPr lang="en-US" sz="2400" b="0" dirty="0">
                        <a:solidFill>
                          <a:schemeClr val="tx1"/>
                        </a:solidFill>
                      </a:endParaRPr>
                    </a:p>
                  </a:txBody>
                  <a:tcPr>
                    <a:solidFill>
                      <a:schemeClr val="accent6">
                        <a:lumMod val="20000"/>
                        <a:lumOff val="80000"/>
                      </a:schemeClr>
                    </a:solidFill>
                  </a:tcPr>
                </a:tc>
                <a:tc>
                  <a:txBody>
                    <a:bodyPr/>
                    <a:lstStyle/>
                    <a:p>
                      <a:pPr algn="ctr"/>
                      <a:endParaRPr lang="en-US" sz="2400" b="0" dirty="0">
                        <a:solidFill>
                          <a:schemeClr val="tx1"/>
                        </a:solidFill>
                      </a:endParaRPr>
                    </a:p>
                  </a:txBody>
                  <a:tcPr>
                    <a:solidFill>
                      <a:schemeClr val="accent6">
                        <a:lumMod val="20000"/>
                        <a:lumOff val="80000"/>
                      </a:schemeClr>
                    </a:solidFill>
                  </a:tcPr>
                </a:tc>
                <a:tc>
                  <a:txBody>
                    <a:bodyPr/>
                    <a:lstStyle/>
                    <a:p>
                      <a:pPr algn="ctr"/>
                      <a:endParaRPr lang="en-US" sz="2400" b="0" dirty="0">
                        <a:solidFill>
                          <a:schemeClr val="tx1"/>
                        </a:solidFill>
                      </a:endParaRPr>
                    </a:p>
                  </a:txBody>
                  <a:tcPr>
                    <a:solidFill>
                      <a:schemeClr val="accent6">
                        <a:lumMod val="20000"/>
                        <a:lumOff val="80000"/>
                      </a:schemeClr>
                    </a:solidFill>
                  </a:tcPr>
                </a:tc>
                <a:tc>
                  <a:txBody>
                    <a:bodyPr/>
                    <a:lstStyle/>
                    <a:p>
                      <a:pPr algn="ctr"/>
                      <a:endParaRPr lang="en-US" sz="2400" b="0" dirty="0">
                        <a:solidFill>
                          <a:schemeClr val="tx1"/>
                        </a:solidFill>
                      </a:endParaRPr>
                    </a:p>
                  </a:txBody>
                  <a:tcPr>
                    <a:solidFill>
                      <a:schemeClr val="accent6">
                        <a:lumMod val="20000"/>
                        <a:lumOff val="80000"/>
                      </a:schemeClr>
                    </a:solidFill>
                  </a:tcPr>
                </a:tc>
                <a:tc>
                  <a:txBody>
                    <a:bodyPr/>
                    <a:lstStyle/>
                    <a:p>
                      <a:pPr algn="ctr"/>
                      <a:endParaRPr lang="en-US" sz="2400" b="0" dirty="0">
                        <a:solidFill>
                          <a:schemeClr val="tx1"/>
                        </a:solidFill>
                      </a:endParaRPr>
                    </a:p>
                  </a:txBody>
                  <a:tcP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endParaRPr lang="en-US" sz="2400" b="0" dirty="0">
                        <a:solidFill>
                          <a:schemeClr val="tx1"/>
                        </a:solidFill>
                      </a:endParaRPr>
                    </a:p>
                  </a:txBody>
                  <a:tcPr>
                    <a:solidFill>
                      <a:schemeClr val="accent6">
                        <a:lumMod val="20000"/>
                        <a:lumOff val="80000"/>
                      </a:schemeClr>
                    </a:solidFill>
                  </a:tcPr>
                </a:tc>
                <a:tc>
                  <a:txBody>
                    <a:bodyPr/>
                    <a:lstStyle/>
                    <a:p>
                      <a:pPr algn="ctr"/>
                      <a:endParaRPr lang="en-US" sz="2400" b="0"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2096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FIFO Page Replacement Algorithm</a:t>
            </a:r>
          </a:p>
        </p:txBody>
      </p:sp>
      <p:sp>
        <p:nvSpPr>
          <p:cNvPr id="3" name="Content Placeholder 2"/>
          <p:cNvSpPr>
            <a:spLocks noGrp="1"/>
          </p:cNvSpPr>
          <p:nvPr>
            <p:ph idx="1"/>
          </p:nvPr>
        </p:nvSpPr>
        <p:spPr/>
        <p:txBody>
          <a:bodyPr/>
          <a:lstStyle/>
          <a:p>
            <a:r>
              <a:rPr lang="en-US" dirty="0"/>
              <a:t>The first in first out page replacement algorithm is the simplest page replacement algorithm.</a:t>
            </a:r>
          </a:p>
          <a:p>
            <a:r>
              <a:rPr lang="en-US" dirty="0"/>
              <a:t>The operating system </a:t>
            </a:r>
            <a:r>
              <a:rPr lang="en-US" b="1" dirty="0">
                <a:solidFill>
                  <a:schemeClr val="accent6"/>
                </a:solidFill>
              </a:rPr>
              <a:t>maintains a list of all pages currently in memory, with the most recently arrived page at the tail and least recent at the head</a:t>
            </a:r>
            <a:r>
              <a:rPr lang="en-US" dirty="0"/>
              <a:t>.</a:t>
            </a:r>
          </a:p>
          <a:p>
            <a:r>
              <a:rPr lang="en-US" dirty="0"/>
              <a:t>On a page fault, the </a:t>
            </a:r>
            <a:r>
              <a:rPr lang="en-US" b="1" dirty="0">
                <a:solidFill>
                  <a:schemeClr val="accent6"/>
                </a:solidFill>
              </a:rPr>
              <a:t>page at head is removed and the new page is added to the tail</a:t>
            </a:r>
            <a:r>
              <a:rPr lang="en-US" dirty="0"/>
              <a:t>.</a:t>
            </a:r>
          </a:p>
          <a:p>
            <a:r>
              <a:rPr lang="en-US" dirty="0"/>
              <a:t>When a page replacement is </a:t>
            </a:r>
            <a:r>
              <a:rPr lang="en-US" b="1" dirty="0">
                <a:solidFill>
                  <a:schemeClr val="accent6"/>
                </a:solidFill>
              </a:rPr>
              <a:t>required the oldest page in memory needs to be replaced</a:t>
            </a:r>
            <a:r>
              <a:rPr lang="en-US" dirty="0"/>
              <a:t>.</a:t>
            </a:r>
          </a:p>
          <a:p>
            <a:r>
              <a:rPr lang="en-US" dirty="0"/>
              <a:t>The performance of the FIFO algorithm is </a:t>
            </a:r>
            <a:r>
              <a:rPr lang="en-US" b="1" dirty="0">
                <a:solidFill>
                  <a:schemeClr val="accent6"/>
                </a:solidFill>
              </a:rPr>
              <a:t>not always good because it may happen that the page which is the oldest is frequently referred by OS</a:t>
            </a:r>
            <a:r>
              <a:rPr lang="en-US" dirty="0"/>
              <a:t>. </a:t>
            </a:r>
          </a:p>
          <a:p>
            <a:r>
              <a:rPr lang="en-US" dirty="0"/>
              <a:t>Hence removing the </a:t>
            </a:r>
            <a:r>
              <a:rPr lang="en-US" b="1" dirty="0">
                <a:solidFill>
                  <a:schemeClr val="accent6"/>
                </a:solidFill>
              </a:rPr>
              <a:t>oldest page may create page fault again</a:t>
            </a:r>
            <a:r>
              <a:rPr lang="en-US" dirty="0"/>
              <a:t>.</a:t>
            </a:r>
          </a:p>
        </p:txBody>
      </p:sp>
    </p:spTree>
    <p:extLst>
      <p:ext uri="{BB962C8B-B14F-4D97-AF65-F5344CB8AC3E}">
        <p14:creationId xmlns:p14="http://schemas.microsoft.com/office/powerpoint/2010/main" val="3556303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FIFO Page Replacement Algorithm</a:t>
            </a:r>
          </a:p>
        </p:txBody>
      </p:sp>
      <p:sp>
        <p:nvSpPr>
          <p:cNvPr id="3" name="Content Placeholder 2"/>
          <p:cNvSpPr>
            <a:spLocks noGrp="1"/>
          </p:cNvSpPr>
          <p:nvPr>
            <p:ph idx="1"/>
          </p:nvPr>
        </p:nvSpPr>
        <p:spPr/>
        <p:txBody>
          <a:bodyPr/>
          <a:lstStyle/>
          <a:p>
            <a:r>
              <a:rPr lang="en-US" dirty="0"/>
              <a:t>Page Reference String: </a:t>
            </a:r>
          </a:p>
          <a:p>
            <a:pPr lvl="1"/>
            <a:r>
              <a:rPr lang="en-US" dirty="0"/>
              <a:t>4, 7, 6, 1, 7, 6, 1, 2, 7, 2</a:t>
            </a:r>
          </a:p>
          <a:p>
            <a:pPr lvl="1"/>
            <a:r>
              <a:rPr lang="en-US" dirty="0"/>
              <a:t>Three frames</a:t>
            </a:r>
          </a:p>
        </p:txBody>
      </p:sp>
      <p:graphicFrame>
        <p:nvGraphicFramePr>
          <p:cNvPr id="4" name="Table 3"/>
          <p:cNvGraphicFramePr>
            <a:graphicFrameLocks noGrp="1"/>
          </p:cNvGraphicFramePr>
          <p:nvPr/>
        </p:nvGraphicFramePr>
        <p:xfrm>
          <a:off x="1019969" y="2248428"/>
          <a:ext cx="6177302" cy="457200"/>
        </p:xfrm>
        <a:graphic>
          <a:graphicData uri="http://schemas.openxmlformats.org/drawingml/2006/table">
            <a:tbl>
              <a:tblPr firstRow="1" bandRow="1">
                <a:tableStyleId>{93296810-A885-4BE3-A3E7-6D5BEEA58F35}</a:tableStyleId>
              </a:tblPr>
              <a:tblGrid>
                <a:gridCol w="1951822">
                  <a:extLst>
                    <a:ext uri="{9D8B030D-6E8A-4147-A177-3AD203B41FA5}">
                      <a16:colId xmlns:a16="http://schemas.microsoft.com/office/drawing/2014/main" val="20000"/>
                    </a:ext>
                  </a:extLst>
                </a:gridCol>
                <a:gridCol w="422548">
                  <a:extLst>
                    <a:ext uri="{9D8B030D-6E8A-4147-A177-3AD203B41FA5}">
                      <a16:colId xmlns:a16="http://schemas.microsoft.com/office/drawing/2014/main" val="20001"/>
                    </a:ext>
                  </a:extLst>
                </a:gridCol>
                <a:gridCol w="422548">
                  <a:extLst>
                    <a:ext uri="{9D8B030D-6E8A-4147-A177-3AD203B41FA5}">
                      <a16:colId xmlns:a16="http://schemas.microsoft.com/office/drawing/2014/main" val="20002"/>
                    </a:ext>
                  </a:extLst>
                </a:gridCol>
                <a:gridCol w="422548">
                  <a:extLst>
                    <a:ext uri="{9D8B030D-6E8A-4147-A177-3AD203B41FA5}">
                      <a16:colId xmlns:a16="http://schemas.microsoft.com/office/drawing/2014/main" val="20003"/>
                    </a:ext>
                  </a:extLst>
                </a:gridCol>
                <a:gridCol w="422548">
                  <a:extLst>
                    <a:ext uri="{9D8B030D-6E8A-4147-A177-3AD203B41FA5}">
                      <a16:colId xmlns:a16="http://schemas.microsoft.com/office/drawing/2014/main" val="20004"/>
                    </a:ext>
                  </a:extLst>
                </a:gridCol>
                <a:gridCol w="422548">
                  <a:extLst>
                    <a:ext uri="{9D8B030D-6E8A-4147-A177-3AD203B41FA5}">
                      <a16:colId xmlns:a16="http://schemas.microsoft.com/office/drawing/2014/main" val="20005"/>
                    </a:ext>
                  </a:extLst>
                </a:gridCol>
                <a:gridCol w="422548">
                  <a:extLst>
                    <a:ext uri="{9D8B030D-6E8A-4147-A177-3AD203B41FA5}">
                      <a16:colId xmlns:a16="http://schemas.microsoft.com/office/drawing/2014/main" val="20006"/>
                    </a:ext>
                  </a:extLst>
                </a:gridCol>
                <a:gridCol w="422548">
                  <a:extLst>
                    <a:ext uri="{9D8B030D-6E8A-4147-A177-3AD203B41FA5}">
                      <a16:colId xmlns:a16="http://schemas.microsoft.com/office/drawing/2014/main" val="20007"/>
                    </a:ext>
                  </a:extLst>
                </a:gridCol>
                <a:gridCol w="422548">
                  <a:extLst>
                    <a:ext uri="{9D8B030D-6E8A-4147-A177-3AD203B41FA5}">
                      <a16:colId xmlns:a16="http://schemas.microsoft.com/office/drawing/2014/main" val="20008"/>
                    </a:ext>
                  </a:extLst>
                </a:gridCol>
                <a:gridCol w="422548">
                  <a:extLst>
                    <a:ext uri="{9D8B030D-6E8A-4147-A177-3AD203B41FA5}">
                      <a16:colId xmlns:a16="http://schemas.microsoft.com/office/drawing/2014/main" val="20009"/>
                    </a:ext>
                  </a:extLst>
                </a:gridCol>
                <a:gridCol w="422548">
                  <a:extLst>
                    <a:ext uri="{9D8B030D-6E8A-4147-A177-3AD203B41FA5}">
                      <a16:colId xmlns:a16="http://schemas.microsoft.com/office/drawing/2014/main" val="20010"/>
                    </a:ext>
                  </a:extLst>
                </a:gridCol>
              </a:tblGrid>
              <a:tr h="370840">
                <a:tc>
                  <a:txBody>
                    <a:bodyPr/>
                    <a:lstStyle/>
                    <a:p>
                      <a:r>
                        <a:rPr lang="en-US" sz="2400" dirty="0"/>
                        <a:t>Page</a:t>
                      </a:r>
                      <a:r>
                        <a:rPr lang="en-US" sz="2400" baseline="0" dirty="0"/>
                        <a:t> Request</a:t>
                      </a:r>
                      <a:endParaRPr lang="en-US" sz="2400" dirty="0"/>
                    </a:p>
                  </a:txBody>
                  <a:tcPr/>
                </a:tc>
                <a:tc>
                  <a:txBody>
                    <a:bodyPr/>
                    <a:lstStyle/>
                    <a:p>
                      <a:pPr algn="ctr"/>
                      <a:r>
                        <a:rPr lang="en-US" sz="2400" dirty="0"/>
                        <a:t>4</a:t>
                      </a:r>
                    </a:p>
                  </a:txBody>
                  <a:tcPr/>
                </a:tc>
                <a:tc>
                  <a:txBody>
                    <a:bodyPr/>
                    <a:lstStyle/>
                    <a:p>
                      <a:pPr algn="ctr"/>
                      <a:r>
                        <a:rPr lang="en-US" sz="2400" dirty="0"/>
                        <a:t>7</a:t>
                      </a:r>
                    </a:p>
                  </a:txBody>
                  <a:tcPr/>
                </a:tc>
                <a:tc>
                  <a:txBody>
                    <a:bodyPr/>
                    <a:lstStyle/>
                    <a:p>
                      <a:pPr algn="ctr"/>
                      <a:r>
                        <a:rPr lang="en-US" sz="2400" dirty="0"/>
                        <a:t>6</a:t>
                      </a:r>
                    </a:p>
                  </a:txBody>
                  <a:tcPr/>
                </a:tc>
                <a:tc>
                  <a:txBody>
                    <a:bodyPr/>
                    <a:lstStyle/>
                    <a:p>
                      <a:pPr algn="ctr"/>
                      <a:r>
                        <a:rPr lang="en-US" sz="2400" dirty="0"/>
                        <a:t>1</a:t>
                      </a:r>
                    </a:p>
                  </a:txBody>
                  <a:tcPr/>
                </a:tc>
                <a:tc>
                  <a:txBody>
                    <a:bodyPr/>
                    <a:lstStyle/>
                    <a:p>
                      <a:pPr algn="ctr"/>
                      <a:r>
                        <a:rPr lang="en-US" sz="2400" dirty="0"/>
                        <a:t>7</a:t>
                      </a:r>
                    </a:p>
                  </a:txBody>
                  <a:tcPr/>
                </a:tc>
                <a:tc>
                  <a:txBody>
                    <a:bodyPr/>
                    <a:lstStyle/>
                    <a:p>
                      <a:pPr algn="ctr"/>
                      <a:r>
                        <a:rPr lang="en-US" sz="2400" dirty="0"/>
                        <a:t>6</a:t>
                      </a:r>
                    </a:p>
                  </a:txBody>
                  <a:tcPr/>
                </a:tc>
                <a:tc>
                  <a:txBody>
                    <a:bodyPr/>
                    <a:lstStyle/>
                    <a:p>
                      <a:pPr algn="ctr"/>
                      <a:r>
                        <a:rPr lang="en-US" sz="2400" dirty="0"/>
                        <a:t>1</a:t>
                      </a:r>
                    </a:p>
                  </a:txBody>
                  <a:tcPr/>
                </a:tc>
                <a:tc>
                  <a:txBody>
                    <a:bodyPr/>
                    <a:lstStyle/>
                    <a:p>
                      <a:pPr algn="ctr"/>
                      <a:r>
                        <a:rPr lang="en-US" sz="2400" dirty="0"/>
                        <a:t>2</a:t>
                      </a:r>
                    </a:p>
                  </a:txBody>
                  <a:tcPr/>
                </a:tc>
                <a:tc>
                  <a:txBody>
                    <a:bodyPr/>
                    <a:lstStyle/>
                    <a:p>
                      <a:pPr algn="ctr"/>
                      <a:r>
                        <a:rPr lang="en-US" sz="2400" dirty="0"/>
                        <a:t>7</a:t>
                      </a:r>
                    </a:p>
                  </a:txBody>
                  <a:tcPr/>
                </a:tc>
                <a:tc>
                  <a:txBody>
                    <a:bodyPr/>
                    <a:lstStyle/>
                    <a:p>
                      <a:pPr algn="ctr"/>
                      <a:r>
                        <a:rPr lang="en-US" sz="2400" dirty="0"/>
                        <a:t>2</a:t>
                      </a: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488768906"/>
              </p:ext>
            </p:extLst>
          </p:nvPr>
        </p:nvGraphicFramePr>
        <p:xfrm>
          <a:off x="1019969" y="2705152"/>
          <a:ext cx="6177303" cy="1371600"/>
        </p:xfrm>
        <a:graphic>
          <a:graphicData uri="http://schemas.openxmlformats.org/drawingml/2006/table">
            <a:tbl>
              <a:tblPr firstRow="1" bandRow="1">
                <a:tableStyleId>{2D5ABB26-0587-4C30-8999-92F81FD0307C}</a:tableStyleId>
              </a:tblPr>
              <a:tblGrid>
                <a:gridCol w="1951823">
                  <a:extLst>
                    <a:ext uri="{9D8B030D-6E8A-4147-A177-3AD203B41FA5}">
                      <a16:colId xmlns:a16="http://schemas.microsoft.com/office/drawing/2014/main" val="20000"/>
                    </a:ext>
                  </a:extLst>
                </a:gridCol>
                <a:gridCol w="422548">
                  <a:extLst>
                    <a:ext uri="{9D8B030D-6E8A-4147-A177-3AD203B41FA5}">
                      <a16:colId xmlns:a16="http://schemas.microsoft.com/office/drawing/2014/main" val="20001"/>
                    </a:ext>
                  </a:extLst>
                </a:gridCol>
                <a:gridCol w="422548">
                  <a:extLst>
                    <a:ext uri="{9D8B030D-6E8A-4147-A177-3AD203B41FA5}">
                      <a16:colId xmlns:a16="http://schemas.microsoft.com/office/drawing/2014/main" val="20002"/>
                    </a:ext>
                  </a:extLst>
                </a:gridCol>
                <a:gridCol w="422548">
                  <a:extLst>
                    <a:ext uri="{9D8B030D-6E8A-4147-A177-3AD203B41FA5}">
                      <a16:colId xmlns:a16="http://schemas.microsoft.com/office/drawing/2014/main" val="20003"/>
                    </a:ext>
                  </a:extLst>
                </a:gridCol>
                <a:gridCol w="422548">
                  <a:extLst>
                    <a:ext uri="{9D8B030D-6E8A-4147-A177-3AD203B41FA5}">
                      <a16:colId xmlns:a16="http://schemas.microsoft.com/office/drawing/2014/main" val="20004"/>
                    </a:ext>
                  </a:extLst>
                </a:gridCol>
                <a:gridCol w="422548">
                  <a:extLst>
                    <a:ext uri="{9D8B030D-6E8A-4147-A177-3AD203B41FA5}">
                      <a16:colId xmlns:a16="http://schemas.microsoft.com/office/drawing/2014/main" val="20005"/>
                    </a:ext>
                  </a:extLst>
                </a:gridCol>
                <a:gridCol w="422548">
                  <a:extLst>
                    <a:ext uri="{9D8B030D-6E8A-4147-A177-3AD203B41FA5}">
                      <a16:colId xmlns:a16="http://schemas.microsoft.com/office/drawing/2014/main" val="20006"/>
                    </a:ext>
                  </a:extLst>
                </a:gridCol>
                <a:gridCol w="422548">
                  <a:extLst>
                    <a:ext uri="{9D8B030D-6E8A-4147-A177-3AD203B41FA5}">
                      <a16:colId xmlns:a16="http://schemas.microsoft.com/office/drawing/2014/main" val="20007"/>
                    </a:ext>
                  </a:extLst>
                </a:gridCol>
                <a:gridCol w="422548">
                  <a:extLst>
                    <a:ext uri="{9D8B030D-6E8A-4147-A177-3AD203B41FA5}">
                      <a16:colId xmlns:a16="http://schemas.microsoft.com/office/drawing/2014/main" val="20008"/>
                    </a:ext>
                  </a:extLst>
                </a:gridCol>
                <a:gridCol w="422548">
                  <a:extLst>
                    <a:ext uri="{9D8B030D-6E8A-4147-A177-3AD203B41FA5}">
                      <a16:colId xmlns:a16="http://schemas.microsoft.com/office/drawing/2014/main" val="20009"/>
                    </a:ext>
                  </a:extLst>
                </a:gridCol>
                <a:gridCol w="422548">
                  <a:extLst>
                    <a:ext uri="{9D8B030D-6E8A-4147-A177-3AD203B41FA5}">
                      <a16:colId xmlns:a16="http://schemas.microsoft.com/office/drawing/2014/main" val="20010"/>
                    </a:ext>
                  </a:extLst>
                </a:gridCol>
              </a:tblGrid>
              <a:tr h="370840">
                <a:tc>
                  <a:txBody>
                    <a:bodyPr/>
                    <a:lstStyle/>
                    <a:p>
                      <a:r>
                        <a:rPr lang="en-US" sz="2400" dirty="0"/>
                        <a:t>Frame – 1</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Frame – 2</a:t>
                      </a:r>
                      <a:endParaRPr 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4033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Frame – 3</a:t>
                      </a:r>
                      <a:endParaRPr 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34489022"/>
              </p:ext>
            </p:extLst>
          </p:nvPr>
        </p:nvGraphicFramePr>
        <p:xfrm>
          <a:off x="1019969" y="4079803"/>
          <a:ext cx="6177303" cy="457200"/>
        </p:xfrm>
        <a:graphic>
          <a:graphicData uri="http://schemas.openxmlformats.org/drawingml/2006/table">
            <a:tbl>
              <a:tblPr firstRow="1" bandRow="1">
                <a:tableStyleId>{93296810-A885-4BE3-A3E7-6D5BEEA58F35}</a:tableStyleId>
              </a:tblPr>
              <a:tblGrid>
                <a:gridCol w="1951823">
                  <a:extLst>
                    <a:ext uri="{9D8B030D-6E8A-4147-A177-3AD203B41FA5}">
                      <a16:colId xmlns:a16="http://schemas.microsoft.com/office/drawing/2014/main" val="20000"/>
                    </a:ext>
                  </a:extLst>
                </a:gridCol>
                <a:gridCol w="422548">
                  <a:extLst>
                    <a:ext uri="{9D8B030D-6E8A-4147-A177-3AD203B41FA5}">
                      <a16:colId xmlns:a16="http://schemas.microsoft.com/office/drawing/2014/main" val="20001"/>
                    </a:ext>
                  </a:extLst>
                </a:gridCol>
                <a:gridCol w="422548">
                  <a:extLst>
                    <a:ext uri="{9D8B030D-6E8A-4147-A177-3AD203B41FA5}">
                      <a16:colId xmlns:a16="http://schemas.microsoft.com/office/drawing/2014/main" val="20002"/>
                    </a:ext>
                  </a:extLst>
                </a:gridCol>
                <a:gridCol w="422548">
                  <a:extLst>
                    <a:ext uri="{9D8B030D-6E8A-4147-A177-3AD203B41FA5}">
                      <a16:colId xmlns:a16="http://schemas.microsoft.com/office/drawing/2014/main" val="20003"/>
                    </a:ext>
                  </a:extLst>
                </a:gridCol>
                <a:gridCol w="422548">
                  <a:extLst>
                    <a:ext uri="{9D8B030D-6E8A-4147-A177-3AD203B41FA5}">
                      <a16:colId xmlns:a16="http://schemas.microsoft.com/office/drawing/2014/main" val="20004"/>
                    </a:ext>
                  </a:extLst>
                </a:gridCol>
                <a:gridCol w="422548">
                  <a:extLst>
                    <a:ext uri="{9D8B030D-6E8A-4147-A177-3AD203B41FA5}">
                      <a16:colId xmlns:a16="http://schemas.microsoft.com/office/drawing/2014/main" val="20005"/>
                    </a:ext>
                  </a:extLst>
                </a:gridCol>
                <a:gridCol w="422548">
                  <a:extLst>
                    <a:ext uri="{9D8B030D-6E8A-4147-A177-3AD203B41FA5}">
                      <a16:colId xmlns:a16="http://schemas.microsoft.com/office/drawing/2014/main" val="20006"/>
                    </a:ext>
                  </a:extLst>
                </a:gridCol>
                <a:gridCol w="422548">
                  <a:extLst>
                    <a:ext uri="{9D8B030D-6E8A-4147-A177-3AD203B41FA5}">
                      <a16:colId xmlns:a16="http://schemas.microsoft.com/office/drawing/2014/main" val="20007"/>
                    </a:ext>
                  </a:extLst>
                </a:gridCol>
                <a:gridCol w="422548">
                  <a:extLst>
                    <a:ext uri="{9D8B030D-6E8A-4147-A177-3AD203B41FA5}">
                      <a16:colId xmlns:a16="http://schemas.microsoft.com/office/drawing/2014/main" val="20008"/>
                    </a:ext>
                  </a:extLst>
                </a:gridCol>
                <a:gridCol w="422548">
                  <a:extLst>
                    <a:ext uri="{9D8B030D-6E8A-4147-A177-3AD203B41FA5}">
                      <a16:colId xmlns:a16="http://schemas.microsoft.com/office/drawing/2014/main" val="20009"/>
                    </a:ext>
                  </a:extLst>
                </a:gridCol>
                <a:gridCol w="422548">
                  <a:extLst>
                    <a:ext uri="{9D8B030D-6E8A-4147-A177-3AD203B41FA5}">
                      <a16:colId xmlns:a16="http://schemas.microsoft.com/office/drawing/2014/main" val="20010"/>
                    </a:ext>
                  </a:extLst>
                </a:gridCol>
              </a:tblGrid>
              <a:tr h="370840">
                <a:tc>
                  <a:txBody>
                    <a:bodyPr/>
                    <a:lstStyle/>
                    <a:p>
                      <a:r>
                        <a:rPr lang="en-US" sz="2100" b="0" dirty="0">
                          <a:solidFill>
                            <a:schemeClr val="tx1"/>
                          </a:solidFill>
                        </a:rPr>
                        <a:t>Page</a:t>
                      </a:r>
                      <a:r>
                        <a:rPr lang="en-US" sz="2100" b="0" baseline="0" dirty="0">
                          <a:solidFill>
                            <a:schemeClr val="tx1"/>
                          </a:solidFill>
                        </a:rPr>
                        <a:t> Faults </a:t>
                      </a:r>
                      <a:r>
                        <a:rPr lang="en-US" sz="2100" b="1" baseline="0" dirty="0">
                          <a:solidFill>
                            <a:schemeClr val="accent6"/>
                          </a:solidFill>
                        </a:rPr>
                        <a:t>(6)</a:t>
                      </a:r>
                      <a:endParaRPr lang="en-US" sz="2100" b="1" dirty="0">
                        <a:solidFill>
                          <a:schemeClr val="accent6"/>
                        </a:solidFill>
                      </a:endParaRPr>
                    </a:p>
                  </a:txBody>
                  <a:tcP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endParaRPr lang="en-US" sz="2400" b="0" dirty="0">
                        <a:solidFill>
                          <a:schemeClr val="tx1"/>
                        </a:solidFill>
                      </a:endParaRPr>
                    </a:p>
                  </a:txBody>
                  <a:tcPr>
                    <a:solidFill>
                      <a:schemeClr val="accent6">
                        <a:lumMod val="20000"/>
                        <a:lumOff val="80000"/>
                      </a:schemeClr>
                    </a:solidFill>
                  </a:tcPr>
                </a:tc>
                <a:tc>
                  <a:txBody>
                    <a:bodyPr/>
                    <a:lstStyle/>
                    <a:p>
                      <a:pPr algn="ctr"/>
                      <a:endParaRPr lang="en-US" sz="2400" b="0" dirty="0">
                        <a:solidFill>
                          <a:schemeClr val="tx1"/>
                        </a:solidFill>
                      </a:endParaRPr>
                    </a:p>
                  </a:txBody>
                  <a:tcPr>
                    <a:solidFill>
                      <a:schemeClr val="accent6">
                        <a:lumMod val="20000"/>
                        <a:lumOff val="80000"/>
                      </a:schemeClr>
                    </a:solidFill>
                  </a:tcPr>
                </a:tc>
                <a:tc>
                  <a:txBody>
                    <a:bodyPr/>
                    <a:lstStyle/>
                    <a:p>
                      <a:pPr algn="ctr"/>
                      <a:endParaRPr lang="en-US" sz="2400" b="0" dirty="0">
                        <a:solidFill>
                          <a:schemeClr val="tx1"/>
                        </a:solidFill>
                      </a:endParaRPr>
                    </a:p>
                  </a:txBody>
                  <a:tcP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endParaRPr lang="en-US" sz="2400" b="0"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6715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FIFO Page Replacement Algorithm</a:t>
            </a:r>
          </a:p>
        </p:txBody>
      </p:sp>
      <p:sp>
        <p:nvSpPr>
          <p:cNvPr id="3" name="Content Placeholder 2"/>
          <p:cNvSpPr>
            <a:spLocks noGrp="1"/>
          </p:cNvSpPr>
          <p:nvPr>
            <p:ph idx="1"/>
          </p:nvPr>
        </p:nvSpPr>
        <p:spPr/>
        <p:txBody>
          <a:bodyPr/>
          <a:lstStyle/>
          <a:p>
            <a:r>
              <a:rPr lang="en-US" dirty="0"/>
              <a:t>Page Reference String: </a:t>
            </a:r>
          </a:p>
          <a:p>
            <a:pPr lvl="1"/>
            <a:r>
              <a:rPr lang="en-US" dirty="0"/>
              <a:t>7, 0, 1, 2, 0, 3, 0, 4, 2, 3, 0, 3, 2, 1, 2, 0, 1, 7, 0, 1</a:t>
            </a:r>
          </a:p>
          <a:p>
            <a:pPr lvl="1"/>
            <a:r>
              <a:rPr lang="en-US" dirty="0"/>
              <a:t>Three frames</a:t>
            </a:r>
          </a:p>
        </p:txBody>
      </p:sp>
      <p:graphicFrame>
        <p:nvGraphicFramePr>
          <p:cNvPr id="4" name="Table 3"/>
          <p:cNvGraphicFramePr>
            <a:graphicFrameLocks noGrp="1"/>
          </p:cNvGraphicFramePr>
          <p:nvPr>
            <p:extLst>
              <p:ext uri="{D42A27DB-BD31-4B8C-83A1-F6EECF244321}">
                <p14:modId xmlns:p14="http://schemas.microsoft.com/office/powerpoint/2010/main" val="759075890"/>
              </p:ext>
            </p:extLst>
          </p:nvPr>
        </p:nvGraphicFramePr>
        <p:xfrm>
          <a:off x="1019969" y="2248428"/>
          <a:ext cx="10112497" cy="457200"/>
        </p:xfrm>
        <a:graphic>
          <a:graphicData uri="http://schemas.openxmlformats.org/drawingml/2006/table">
            <a:tbl>
              <a:tblPr firstRow="1" bandRow="1">
                <a:tableStyleId>{93296810-A885-4BE3-A3E7-6D5BEEA58F35}</a:tableStyleId>
              </a:tblPr>
              <a:tblGrid>
                <a:gridCol w="1897357">
                  <a:extLst>
                    <a:ext uri="{9D8B030D-6E8A-4147-A177-3AD203B41FA5}">
                      <a16:colId xmlns:a16="http://schemas.microsoft.com/office/drawing/2014/main" val="20000"/>
                    </a:ext>
                  </a:extLst>
                </a:gridCol>
                <a:gridCol w="410757">
                  <a:extLst>
                    <a:ext uri="{9D8B030D-6E8A-4147-A177-3AD203B41FA5}">
                      <a16:colId xmlns:a16="http://schemas.microsoft.com/office/drawing/2014/main" val="20001"/>
                    </a:ext>
                  </a:extLst>
                </a:gridCol>
                <a:gridCol w="410757">
                  <a:extLst>
                    <a:ext uri="{9D8B030D-6E8A-4147-A177-3AD203B41FA5}">
                      <a16:colId xmlns:a16="http://schemas.microsoft.com/office/drawing/2014/main" val="20002"/>
                    </a:ext>
                  </a:extLst>
                </a:gridCol>
                <a:gridCol w="410757">
                  <a:extLst>
                    <a:ext uri="{9D8B030D-6E8A-4147-A177-3AD203B41FA5}">
                      <a16:colId xmlns:a16="http://schemas.microsoft.com/office/drawing/2014/main" val="20003"/>
                    </a:ext>
                  </a:extLst>
                </a:gridCol>
                <a:gridCol w="410757">
                  <a:extLst>
                    <a:ext uri="{9D8B030D-6E8A-4147-A177-3AD203B41FA5}">
                      <a16:colId xmlns:a16="http://schemas.microsoft.com/office/drawing/2014/main" val="20004"/>
                    </a:ext>
                  </a:extLst>
                </a:gridCol>
                <a:gridCol w="410757">
                  <a:extLst>
                    <a:ext uri="{9D8B030D-6E8A-4147-A177-3AD203B41FA5}">
                      <a16:colId xmlns:a16="http://schemas.microsoft.com/office/drawing/2014/main" val="20005"/>
                    </a:ext>
                  </a:extLst>
                </a:gridCol>
                <a:gridCol w="410757">
                  <a:extLst>
                    <a:ext uri="{9D8B030D-6E8A-4147-A177-3AD203B41FA5}">
                      <a16:colId xmlns:a16="http://schemas.microsoft.com/office/drawing/2014/main" val="20006"/>
                    </a:ext>
                  </a:extLst>
                </a:gridCol>
                <a:gridCol w="410757">
                  <a:extLst>
                    <a:ext uri="{9D8B030D-6E8A-4147-A177-3AD203B41FA5}">
                      <a16:colId xmlns:a16="http://schemas.microsoft.com/office/drawing/2014/main" val="20007"/>
                    </a:ext>
                  </a:extLst>
                </a:gridCol>
                <a:gridCol w="410757">
                  <a:extLst>
                    <a:ext uri="{9D8B030D-6E8A-4147-A177-3AD203B41FA5}">
                      <a16:colId xmlns:a16="http://schemas.microsoft.com/office/drawing/2014/main" val="20008"/>
                    </a:ext>
                  </a:extLst>
                </a:gridCol>
                <a:gridCol w="410757">
                  <a:extLst>
                    <a:ext uri="{9D8B030D-6E8A-4147-A177-3AD203B41FA5}">
                      <a16:colId xmlns:a16="http://schemas.microsoft.com/office/drawing/2014/main" val="20009"/>
                    </a:ext>
                  </a:extLst>
                </a:gridCol>
                <a:gridCol w="410757">
                  <a:extLst>
                    <a:ext uri="{9D8B030D-6E8A-4147-A177-3AD203B41FA5}">
                      <a16:colId xmlns:a16="http://schemas.microsoft.com/office/drawing/2014/main" val="20010"/>
                    </a:ext>
                  </a:extLst>
                </a:gridCol>
                <a:gridCol w="410757">
                  <a:extLst>
                    <a:ext uri="{9D8B030D-6E8A-4147-A177-3AD203B41FA5}">
                      <a16:colId xmlns:a16="http://schemas.microsoft.com/office/drawing/2014/main" val="20011"/>
                    </a:ext>
                  </a:extLst>
                </a:gridCol>
                <a:gridCol w="410757">
                  <a:extLst>
                    <a:ext uri="{9D8B030D-6E8A-4147-A177-3AD203B41FA5}">
                      <a16:colId xmlns:a16="http://schemas.microsoft.com/office/drawing/2014/main" val="20012"/>
                    </a:ext>
                  </a:extLst>
                </a:gridCol>
                <a:gridCol w="410757">
                  <a:extLst>
                    <a:ext uri="{9D8B030D-6E8A-4147-A177-3AD203B41FA5}">
                      <a16:colId xmlns:a16="http://schemas.microsoft.com/office/drawing/2014/main" val="20013"/>
                    </a:ext>
                  </a:extLst>
                </a:gridCol>
                <a:gridCol w="410757">
                  <a:extLst>
                    <a:ext uri="{9D8B030D-6E8A-4147-A177-3AD203B41FA5}">
                      <a16:colId xmlns:a16="http://schemas.microsoft.com/office/drawing/2014/main" val="20014"/>
                    </a:ext>
                  </a:extLst>
                </a:gridCol>
                <a:gridCol w="410757">
                  <a:extLst>
                    <a:ext uri="{9D8B030D-6E8A-4147-A177-3AD203B41FA5}">
                      <a16:colId xmlns:a16="http://schemas.microsoft.com/office/drawing/2014/main" val="20015"/>
                    </a:ext>
                  </a:extLst>
                </a:gridCol>
                <a:gridCol w="410757">
                  <a:extLst>
                    <a:ext uri="{9D8B030D-6E8A-4147-A177-3AD203B41FA5}">
                      <a16:colId xmlns:a16="http://schemas.microsoft.com/office/drawing/2014/main" val="20016"/>
                    </a:ext>
                  </a:extLst>
                </a:gridCol>
                <a:gridCol w="410757">
                  <a:extLst>
                    <a:ext uri="{9D8B030D-6E8A-4147-A177-3AD203B41FA5}">
                      <a16:colId xmlns:a16="http://schemas.microsoft.com/office/drawing/2014/main" val="20017"/>
                    </a:ext>
                  </a:extLst>
                </a:gridCol>
                <a:gridCol w="410757">
                  <a:extLst>
                    <a:ext uri="{9D8B030D-6E8A-4147-A177-3AD203B41FA5}">
                      <a16:colId xmlns:a16="http://schemas.microsoft.com/office/drawing/2014/main" val="20018"/>
                    </a:ext>
                  </a:extLst>
                </a:gridCol>
                <a:gridCol w="410757">
                  <a:extLst>
                    <a:ext uri="{9D8B030D-6E8A-4147-A177-3AD203B41FA5}">
                      <a16:colId xmlns:a16="http://schemas.microsoft.com/office/drawing/2014/main" val="20019"/>
                    </a:ext>
                  </a:extLst>
                </a:gridCol>
                <a:gridCol w="410757">
                  <a:extLst>
                    <a:ext uri="{9D8B030D-6E8A-4147-A177-3AD203B41FA5}">
                      <a16:colId xmlns:a16="http://schemas.microsoft.com/office/drawing/2014/main" val="20020"/>
                    </a:ext>
                  </a:extLst>
                </a:gridCol>
              </a:tblGrid>
              <a:tr h="370840">
                <a:tc>
                  <a:txBody>
                    <a:bodyPr/>
                    <a:lstStyle/>
                    <a:p>
                      <a:r>
                        <a:rPr lang="en-US" sz="2400" dirty="0"/>
                        <a:t>Page</a:t>
                      </a:r>
                      <a:r>
                        <a:rPr lang="en-US" sz="2400" baseline="0" dirty="0"/>
                        <a:t> Request</a:t>
                      </a:r>
                      <a:endParaRPr lang="en-US" sz="2400" dirty="0"/>
                    </a:p>
                  </a:txBody>
                  <a:tcPr/>
                </a:tc>
                <a:tc>
                  <a:txBody>
                    <a:bodyPr/>
                    <a:lstStyle/>
                    <a:p>
                      <a:pPr algn="ctr"/>
                      <a:r>
                        <a:rPr lang="en-US" sz="2400" dirty="0"/>
                        <a:t>7</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2</a:t>
                      </a:r>
                    </a:p>
                  </a:txBody>
                  <a:tcPr/>
                </a:tc>
                <a:tc>
                  <a:txBody>
                    <a:bodyPr/>
                    <a:lstStyle/>
                    <a:p>
                      <a:pPr algn="ctr"/>
                      <a:r>
                        <a:rPr lang="en-US" sz="2400" dirty="0"/>
                        <a:t>0</a:t>
                      </a:r>
                    </a:p>
                  </a:txBody>
                  <a:tcPr/>
                </a:tc>
                <a:tc>
                  <a:txBody>
                    <a:bodyPr/>
                    <a:lstStyle/>
                    <a:p>
                      <a:pPr algn="ctr"/>
                      <a:r>
                        <a:rPr lang="en-US" sz="2400" dirty="0"/>
                        <a:t>3</a:t>
                      </a:r>
                    </a:p>
                  </a:txBody>
                  <a:tcPr/>
                </a:tc>
                <a:tc>
                  <a:txBody>
                    <a:bodyPr/>
                    <a:lstStyle/>
                    <a:p>
                      <a:pPr algn="ctr"/>
                      <a:r>
                        <a:rPr lang="en-US" sz="2400" dirty="0"/>
                        <a:t>0</a:t>
                      </a:r>
                    </a:p>
                  </a:txBody>
                  <a:tcPr/>
                </a:tc>
                <a:tc>
                  <a:txBody>
                    <a:bodyPr/>
                    <a:lstStyle/>
                    <a:p>
                      <a:pPr algn="ctr"/>
                      <a:r>
                        <a:rPr lang="en-US" sz="2400" dirty="0"/>
                        <a:t>4</a:t>
                      </a:r>
                    </a:p>
                  </a:txBody>
                  <a:tcPr/>
                </a:tc>
                <a:tc>
                  <a:txBody>
                    <a:bodyPr/>
                    <a:lstStyle/>
                    <a:p>
                      <a:pPr algn="ctr"/>
                      <a:r>
                        <a:rPr lang="en-US" sz="2400" dirty="0"/>
                        <a:t>2</a:t>
                      </a:r>
                    </a:p>
                  </a:txBody>
                  <a:tcPr/>
                </a:tc>
                <a:tc>
                  <a:txBody>
                    <a:bodyPr/>
                    <a:lstStyle/>
                    <a:p>
                      <a:pPr algn="ctr"/>
                      <a:r>
                        <a:rPr lang="en-US" sz="2400" dirty="0"/>
                        <a:t>3</a:t>
                      </a:r>
                    </a:p>
                  </a:txBody>
                  <a:tcPr/>
                </a:tc>
                <a:tc>
                  <a:txBody>
                    <a:bodyPr/>
                    <a:lstStyle/>
                    <a:p>
                      <a:pPr algn="ctr"/>
                      <a:r>
                        <a:rPr lang="en-US" sz="2400" dirty="0"/>
                        <a:t>0</a:t>
                      </a:r>
                    </a:p>
                  </a:txBody>
                  <a:tcPr/>
                </a:tc>
                <a:tc>
                  <a:txBody>
                    <a:bodyPr/>
                    <a:lstStyle/>
                    <a:p>
                      <a:pPr algn="ctr"/>
                      <a:r>
                        <a:rPr lang="en-US" sz="2400" dirty="0"/>
                        <a:t>3</a:t>
                      </a:r>
                    </a:p>
                  </a:txBody>
                  <a:tcPr/>
                </a:tc>
                <a:tc>
                  <a:txBody>
                    <a:bodyPr/>
                    <a:lstStyle/>
                    <a:p>
                      <a:pPr algn="ctr"/>
                      <a:r>
                        <a:rPr lang="en-US" sz="2400" dirty="0"/>
                        <a:t>2</a:t>
                      </a:r>
                    </a:p>
                  </a:txBody>
                  <a:tcPr/>
                </a:tc>
                <a:tc>
                  <a:txBody>
                    <a:bodyPr/>
                    <a:lstStyle/>
                    <a:p>
                      <a:pPr algn="ctr"/>
                      <a:r>
                        <a:rPr lang="en-US" sz="2400" dirty="0"/>
                        <a:t>1</a:t>
                      </a:r>
                    </a:p>
                  </a:txBody>
                  <a:tcPr/>
                </a:tc>
                <a:tc>
                  <a:txBody>
                    <a:bodyPr/>
                    <a:lstStyle/>
                    <a:p>
                      <a:pPr algn="ctr"/>
                      <a:r>
                        <a:rPr lang="en-US" sz="2400" dirty="0"/>
                        <a:t>2</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7</a:t>
                      </a:r>
                    </a:p>
                  </a:txBody>
                  <a:tcPr/>
                </a:tc>
                <a:tc>
                  <a:txBody>
                    <a:bodyPr/>
                    <a:lstStyle/>
                    <a:p>
                      <a:pPr algn="ctr"/>
                      <a:r>
                        <a:rPr lang="en-US" sz="2400" dirty="0"/>
                        <a:t>0</a:t>
                      </a:r>
                    </a:p>
                  </a:txBody>
                  <a:tcPr/>
                </a:tc>
                <a:tc>
                  <a:txBody>
                    <a:bodyPr/>
                    <a:lstStyle/>
                    <a:p>
                      <a:pPr algn="ctr"/>
                      <a:r>
                        <a:rPr lang="en-US" sz="2400" dirty="0"/>
                        <a:t>1</a:t>
                      </a: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567724446"/>
              </p:ext>
            </p:extLst>
          </p:nvPr>
        </p:nvGraphicFramePr>
        <p:xfrm>
          <a:off x="1019969" y="2705152"/>
          <a:ext cx="10112499" cy="1371600"/>
        </p:xfrm>
        <a:graphic>
          <a:graphicData uri="http://schemas.openxmlformats.org/drawingml/2006/table">
            <a:tbl>
              <a:tblPr firstRow="1" bandRow="1">
                <a:tableStyleId>{2D5ABB26-0587-4C30-8999-92F81FD0307C}</a:tableStyleId>
              </a:tblPr>
              <a:tblGrid>
                <a:gridCol w="1897359">
                  <a:extLst>
                    <a:ext uri="{9D8B030D-6E8A-4147-A177-3AD203B41FA5}">
                      <a16:colId xmlns:a16="http://schemas.microsoft.com/office/drawing/2014/main" val="20000"/>
                    </a:ext>
                  </a:extLst>
                </a:gridCol>
                <a:gridCol w="410757">
                  <a:extLst>
                    <a:ext uri="{9D8B030D-6E8A-4147-A177-3AD203B41FA5}">
                      <a16:colId xmlns:a16="http://schemas.microsoft.com/office/drawing/2014/main" val="20001"/>
                    </a:ext>
                  </a:extLst>
                </a:gridCol>
                <a:gridCol w="410757">
                  <a:extLst>
                    <a:ext uri="{9D8B030D-6E8A-4147-A177-3AD203B41FA5}">
                      <a16:colId xmlns:a16="http://schemas.microsoft.com/office/drawing/2014/main" val="20002"/>
                    </a:ext>
                  </a:extLst>
                </a:gridCol>
                <a:gridCol w="410757">
                  <a:extLst>
                    <a:ext uri="{9D8B030D-6E8A-4147-A177-3AD203B41FA5}">
                      <a16:colId xmlns:a16="http://schemas.microsoft.com/office/drawing/2014/main" val="20003"/>
                    </a:ext>
                  </a:extLst>
                </a:gridCol>
                <a:gridCol w="410757">
                  <a:extLst>
                    <a:ext uri="{9D8B030D-6E8A-4147-A177-3AD203B41FA5}">
                      <a16:colId xmlns:a16="http://schemas.microsoft.com/office/drawing/2014/main" val="20004"/>
                    </a:ext>
                  </a:extLst>
                </a:gridCol>
                <a:gridCol w="410757">
                  <a:extLst>
                    <a:ext uri="{9D8B030D-6E8A-4147-A177-3AD203B41FA5}">
                      <a16:colId xmlns:a16="http://schemas.microsoft.com/office/drawing/2014/main" val="20005"/>
                    </a:ext>
                  </a:extLst>
                </a:gridCol>
                <a:gridCol w="410757">
                  <a:extLst>
                    <a:ext uri="{9D8B030D-6E8A-4147-A177-3AD203B41FA5}">
                      <a16:colId xmlns:a16="http://schemas.microsoft.com/office/drawing/2014/main" val="20006"/>
                    </a:ext>
                  </a:extLst>
                </a:gridCol>
                <a:gridCol w="410757">
                  <a:extLst>
                    <a:ext uri="{9D8B030D-6E8A-4147-A177-3AD203B41FA5}">
                      <a16:colId xmlns:a16="http://schemas.microsoft.com/office/drawing/2014/main" val="20007"/>
                    </a:ext>
                  </a:extLst>
                </a:gridCol>
                <a:gridCol w="410757">
                  <a:extLst>
                    <a:ext uri="{9D8B030D-6E8A-4147-A177-3AD203B41FA5}">
                      <a16:colId xmlns:a16="http://schemas.microsoft.com/office/drawing/2014/main" val="20008"/>
                    </a:ext>
                  </a:extLst>
                </a:gridCol>
                <a:gridCol w="410757">
                  <a:extLst>
                    <a:ext uri="{9D8B030D-6E8A-4147-A177-3AD203B41FA5}">
                      <a16:colId xmlns:a16="http://schemas.microsoft.com/office/drawing/2014/main" val="20009"/>
                    </a:ext>
                  </a:extLst>
                </a:gridCol>
                <a:gridCol w="410757">
                  <a:extLst>
                    <a:ext uri="{9D8B030D-6E8A-4147-A177-3AD203B41FA5}">
                      <a16:colId xmlns:a16="http://schemas.microsoft.com/office/drawing/2014/main" val="20010"/>
                    </a:ext>
                  </a:extLst>
                </a:gridCol>
                <a:gridCol w="410757">
                  <a:extLst>
                    <a:ext uri="{9D8B030D-6E8A-4147-A177-3AD203B41FA5}">
                      <a16:colId xmlns:a16="http://schemas.microsoft.com/office/drawing/2014/main" val="20011"/>
                    </a:ext>
                  </a:extLst>
                </a:gridCol>
                <a:gridCol w="410757">
                  <a:extLst>
                    <a:ext uri="{9D8B030D-6E8A-4147-A177-3AD203B41FA5}">
                      <a16:colId xmlns:a16="http://schemas.microsoft.com/office/drawing/2014/main" val="20012"/>
                    </a:ext>
                  </a:extLst>
                </a:gridCol>
                <a:gridCol w="410757">
                  <a:extLst>
                    <a:ext uri="{9D8B030D-6E8A-4147-A177-3AD203B41FA5}">
                      <a16:colId xmlns:a16="http://schemas.microsoft.com/office/drawing/2014/main" val="20013"/>
                    </a:ext>
                  </a:extLst>
                </a:gridCol>
                <a:gridCol w="410757">
                  <a:extLst>
                    <a:ext uri="{9D8B030D-6E8A-4147-A177-3AD203B41FA5}">
                      <a16:colId xmlns:a16="http://schemas.microsoft.com/office/drawing/2014/main" val="20014"/>
                    </a:ext>
                  </a:extLst>
                </a:gridCol>
                <a:gridCol w="410757">
                  <a:extLst>
                    <a:ext uri="{9D8B030D-6E8A-4147-A177-3AD203B41FA5}">
                      <a16:colId xmlns:a16="http://schemas.microsoft.com/office/drawing/2014/main" val="20015"/>
                    </a:ext>
                  </a:extLst>
                </a:gridCol>
                <a:gridCol w="410757">
                  <a:extLst>
                    <a:ext uri="{9D8B030D-6E8A-4147-A177-3AD203B41FA5}">
                      <a16:colId xmlns:a16="http://schemas.microsoft.com/office/drawing/2014/main" val="20016"/>
                    </a:ext>
                  </a:extLst>
                </a:gridCol>
                <a:gridCol w="410757">
                  <a:extLst>
                    <a:ext uri="{9D8B030D-6E8A-4147-A177-3AD203B41FA5}">
                      <a16:colId xmlns:a16="http://schemas.microsoft.com/office/drawing/2014/main" val="20017"/>
                    </a:ext>
                  </a:extLst>
                </a:gridCol>
                <a:gridCol w="410757">
                  <a:extLst>
                    <a:ext uri="{9D8B030D-6E8A-4147-A177-3AD203B41FA5}">
                      <a16:colId xmlns:a16="http://schemas.microsoft.com/office/drawing/2014/main" val="20018"/>
                    </a:ext>
                  </a:extLst>
                </a:gridCol>
                <a:gridCol w="410757">
                  <a:extLst>
                    <a:ext uri="{9D8B030D-6E8A-4147-A177-3AD203B41FA5}">
                      <a16:colId xmlns:a16="http://schemas.microsoft.com/office/drawing/2014/main" val="20019"/>
                    </a:ext>
                  </a:extLst>
                </a:gridCol>
                <a:gridCol w="410757">
                  <a:extLst>
                    <a:ext uri="{9D8B030D-6E8A-4147-A177-3AD203B41FA5}">
                      <a16:colId xmlns:a16="http://schemas.microsoft.com/office/drawing/2014/main" val="20020"/>
                    </a:ext>
                  </a:extLst>
                </a:gridCol>
              </a:tblGrid>
              <a:tr h="370840">
                <a:tc>
                  <a:txBody>
                    <a:bodyPr/>
                    <a:lstStyle/>
                    <a:p>
                      <a:r>
                        <a:rPr lang="en-US" sz="2400" dirty="0"/>
                        <a:t>Frame – 1</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Frame – 2</a:t>
                      </a:r>
                      <a:endParaRPr 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4033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Frame – 3</a:t>
                      </a:r>
                      <a:endParaRPr 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968378784"/>
              </p:ext>
            </p:extLst>
          </p:nvPr>
        </p:nvGraphicFramePr>
        <p:xfrm>
          <a:off x="1010722" y="4081117"/>
          <a:ext cx="10112499" cy="457200"/>
        </p:xfrm>
        <a:graphic>
          <a:graphicData uri="http://schemas.openxmlformats.org/drawingml/2006/table">
            <a:tbl>
              <a:tblPr firstRow="1" bandRow="1">
                <a:tableStyleId>{93296810-A885-4BE3-A3E7-6D5BEEA58F35}</a:tableStyleId>
              </a:tblPr>
              <a:tblGrid>
                <a:gridCol w="1897359">
                  <a:extLst>
                    <a:ext uri="{9D8B030D-6E8A-4147-A177-3AD203B41FA5}">
                      <a16:colId xmlns:a16="http://schemas.microsoft.com/office/drawing/2014/main" val="20000"/>
                    </a:ext>
                  </a:extLst>
                </a:gridCol>
                <a:gridCol w="410757">
                  <a:extLst>
                    <a:ext uri="{9D8B030D-6E8A-4147-A177-3AD203B41FA5}">
                      <a16:colId xmlns:a16="http://schemas.microsoft.com/office/drawing/2014/main" val="20001"/>
                    </a:ext>
                  </a:extLst>
                </a:gridCol>
                <a:gridCol w="410757">
                  <a:extLst>
                    <a:ext uri="{9D8B030D-6E8A-4147-A177-3AD203B41FA5}">
                      <a16:colId xmlns:a16="http://schemas.microsoft.com/office/drawing/2014/main" val="20002"/>
                    </a:ext>
                  </a:extLst>
                </a:gridCol>
                <a:gridCol w="410757">
                  <a:extLst>
                    <a:ext uri="{9D8B030D-6E8A-4147-A177-3AD203B41FA5}">
                      <a16:colId xmlns:a16="http://schemas.microsoft.com/office/drawing/2014/main" val="20003"/>
                    </a:ext>
                  </a:extLst>
                </a:gridCol>
                <a:gridCol w="410757">
                  <a:extLst>
                    <a:ext uri="{9D8B030D-6E8A-4147-A177-3AD203B41FA5}">
                      <a16:colId xmlns:a16="http://schemas.microsoft.com/office/drawing/2014/main" val="20004"/>
                    </a:ext>
                  </a:extLst>
                </a:gridCol>
                <a:gridCol w="410757">
                  <a:extLst>
                    <a:ext uri="{9D8B030D-6E8A-4147-A177-3AD203B41FA5}">
                      <a16:colId xmlns:a16="http://schemas.microsoft.com/office/drawing/2014/main" val="20005"/>
                    </a:ext>
                  </a:extLst>
                </a:gridCol>
                <a:gridCol w="410757">
                  <a:extLst>
                    <a:ext uri="{9D8B030D-6E8A-4147-A177-3AD203B41FA5}">
                      <a16:colId xmlns:a16="http://schemas.microsoft.com/office/drawing/2014/main" val="20006"/>
                    </a:ext>
                  </a:extLst>
                </a:gridCol>
                <a:gridCol w="410757">
                  <a:extLst>
                    <a:ext uri="{9D8B030D-6E8A-4147-A177-3AD203B41FA5}">
                      <a16:colId xmlns:a16="http://schemas.microsoft.com/office/drawing/2014/main" val="20007"/>
                    </a:ext>
                  </a:extLst>
                </a:gridCol>
                <a:gridCol w="410757">
                  <a:extLst>
                    <a:ext uri="{9D8B030D-6E8A-4147-A177-3AD203B41FA5}">
                      <a16:colId xmlns:a16="http://schemas.microsoft.com/office/drawing/2014/main" val="20008"/>
                    </a:ext>
                  </a:extLst>
                </a:gridCol>
                <a:gridCol w="410757">
                  <a:extLst>
                    <a:ext uri="{9D8B030D-6E8A-4147-A177-3AD203B41FA5}">
                      <a16:colId xmlns:a16="http://schemas.microsoft.com/office/drawing/2014/main" val="20009"/>
                    </a:ext>
                  </a:extLst>
                </a:gridCol>
                <a:gridCol w="410757">
                  <a:extLst>
                    <a:ext uri="{9D8B030D-6E8A-4147-A177-3AD203B41FA5}">
                      <a16:colId xmlns:a16="http://schemas.microsoft.com/office/drawing/2014/main" val="20010"/>
                    </a:ext>
                  </a:extLst>
                </a:gridCol>
                <a:gridCol w="410757">
                  <a:extLst>
                    <a:ext uri="{9D8B030D-6E8A-4147-A177-3AD203B41FA5}">
                      <a16:colId xmlns:a16="http://schemas.microsoft.com/office/drawing/2014/main" val="20011"/>
                    </a:ext>
                  </a:extLst>
                </a:gridCol>
                <a:gridCol w="410757">
                  <a:extLst>
                    <a:ext uri="{9D8B030D-6E8A-4147-A177-3AD203B41FA5}">
                      <a16:colId xmlns:a16="http://schemas.microsoft.com/office/drawing/2014/main" val="20012"/>
                    </a:ext>
                  </a:extLst>
                </a:gridCol>
                <a:gridCol w="410757">
                  <a:extLst>
                    <a:ext uri="{9D8B030D-6E8A-4147-A177-3AD203B41FA5}">
                      <a16:colId xmlns:a16="http://schemas.microsoft.com/office/drawing/2014/main" val="20013"/>
                    </a:ext>
                  </a:extLst>
                </a:gridCol>
                <a:gridCol w="410757">
                  <a:extLst>
                    <a:ext uri="{9D8B030D-6E8A-4147-A177-3AD203B41FA5}">
                      <a16:colId xmlns:a16="http://schemas.microsoft.com/office/drawing/2014/main" val="20014"/>
                    </a:ext>
                  </a:extLst>
                </a:gridCol>
                <a:gridCol w="410757">
                  <a:extLst>
                    <a:ext uri="{9D8B030D-6E8A-4147-A177-3AD203B41FA5}">
                      <a16:colId xmlns:a16="http://schemas.microsoft.com/office/drawing/2014/main" val="20015"/>
                    </a:ext>
                  </a:extLst>
                </a:gridCol>
                <a:gridCol w="410757">
                  <a:extLst>
                    <a:ext uri="{9D8B030D-6E8A-4147-A177-3AD203B41FA5}">
                      <a16:colId xmlns:a16="http://schemas.microsoft.com/office/drawing/2014/main" val="20016"/>
                    </a:ext>
                  </a:extLst>
                </a:gridCol>
                <a:gridCol w="410757">
                  <a:extLst>
                    <a:ext uri="{9D8B030D-6E8A-4147-A177-3AD203B41FA5}">
                      <a16:colId xmlns:a16="http://schemas.microsoft.com/office/drawing/2014/main" val="20017"/>
                    </a:ext>
                  </a:extLst>
                </a:gridCol>
                <a:gridCol w="410757">
                  <a:extLst>
                    <a:ext uri="{9D8B030D-6E8A-4147-A177-3AD203B41FA5}">
                      <a16:colId xmlns:a16="http://schemas.microsoft.com/office/drawing/2014/main" val="20018"/>
                    </a:ext>
                  </a:extLst>
                </a:gridCol>
                <a:gridCol w="410757">
                  <a:extLst>
                    <a:ext uri="{9D8B030D-6E8A-4147-A177-3AD203B41FA5}">
                      <a16:colId xmlns:a16="http://schemas.microsoft.com/office/drawing/2014/main" val="20019"/>
                    </a:ext>
                  </a:extLst>
                </a:gridCol>
                <a:gridCol w="410757">
                  <a:extLst>
                    <a:ext uri="{9D8B030D-6E8A-4147-A177-3AD203B41FA5}">
                      <a16:colId xmlns:a16="http://schemas.microsoft.com/office/drawing/2014/main" val="20020"/>
                    </a:ext>
                  </a:extLst>
                </a:gridCol>
              </a:tblGrid>
              <a:tr h="370840">
                <a:tc>
                  <a:txBody>
                    <a:bodyPr/>
                    <a:lstStyle/>
                    <a:p>
                      <a:r>
                        <a:rPr lang="en-US" sz="2000" b="0" dirty="0">
                          <a:solidFill>
                            <a:schemeClr val="tx1"/>
                          </a:solidFill>
                        </a:rPr>
                        <a:t>Page</a:t>
                      </a:r>
                      <a:r>
                        <a:rPr lang="en-US" sz="2000" b="0" baseline="0" dirty="0">
                          <a:solidFill>
                            <a:schemeClr val="tx1"/>
                          </a:solidFill>
                        </a:rPr>
                        <a:t> Faults </a:t>
                      </a:r>
                      <a:r>
                        <a:rPr lang="en-US" sz="2000" b="1" baseline="0" dirty="0">
                          <a:solidFill>
                            <a:schemeClr val="accent6"/>
                          </a:solidFill>
                        </a:rPr>
                        <a:t>(15)</a:t>
                      </a:r>
                      <a:endParaRPr lang="en-US" sz="2000" b="1" dirty="0">
                        <a:solidFill>
                          <a:schemeClr val="accent6"/>
                        </a:solidFill>
                      </a:endParaRPr>
                    </a:p>
                  </a:txBody>
                  <a:tcPr anchor="ct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endParaRPr lang="en-US" sz="2400" b="0" dirty="0">
                        <a:solidFill>
                          <a:schemeClr val="tx1"/>
                        </a:solidFill>
                      </a:endParaRPr>
                    </a:p>
                  </a:txBody>
                  <a:tcP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endParaRPr lang="en-US" sz="2400" b="0" dirty="0">
                        <a:solidFill>
                          <a:schemeClr val="tx1"/>
                        </a:solidFill>
                      </a:endParaRPr>
                    </a:p>
                  </a:txBody>
                  <a:tcPr>
                    <a:solidFill>
                      <a:schemeClr val="accent6">
                        <a:lumMod val="20000"/>
                        <a:lumOff val="80000"/>
                      </a:schemeClr>
                    </a:solidFill>
                  </a:tcPr>
                </a:tc>
                <a:tc>
                  <a:txBody>
                    <a:bodyPr/>
                    <a:lstStyle/>
                    <a:p>
                      <a:pPr algn="ctr"/>
                      <a:endParaRPr lang="en-US" sz="2400" b="0" dirty="0">
                        <a:solidFill>
                          <a:schemeClr val="tx1"/>
                        </a:solidFill>
                      </a:endParaRPr>
                    </a:p>
                  </a:txBody>
                  <a:tcP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endParaRPr lang="en-US" sz="2400" b="0" dirty="0">
                        <a:solidFill>
                          <a:schemeClr val="tx1"/>
                        </a:solidFill>
                      </a:endParaRPr>
                    </a:p>
                  </a:txBody>
                  <a:tcPr>
                    <a:solidFill>
                      <a:schemeClr val="accent6">
                        <a:lumMod val="20000"/>
                        <a:lumOff val="80000"/>
                      </a:schemeClr>
                    </a:solidFill>
                  </a:tcPr>
                </a:tc>
                <a:tc>
                  <a:txBody>
                    <a:bodyPr/>
                    <a:lstStyle/>
                    <a:p>
                      <a:pPr algn="ctr"/>
                      <a:endParaRPr lang="en-US" sz="2400" b="0" dirty="0">
                        <a:solidFill>
                          <a:schemeClr val="tx1"/>
                        </a:solidFill>
                      </a:endParaRPr>
                    </a:p>
                  </a:txBody>
                  <a:tcP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47275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LRU (Least Recently Used) Page Replacement Algorithm</a:t>
            </a:r>
          </a:p>
        </p:txBody>
      </p:sp>
      <p:sp>
        <p:nvSpPr>
          <p:cNvPr id="3" name="Content Placeholder 2"/>
          <p:cNvSpPr>
            <a:spLocks noGrp="1"/>
          </p:cNvSpPr>
          <p:nvPr>
            <p:ph idx="1"/>
          </p:nvPr>
        </p:nvSpPr>
        <p:spPr/>
        <p:txBody>
          <a:bodyPr/>
          <a:lstStyle/>
          <a:p>
            <a:r>
              <a:rPr lang="en-US" dirty="0"/>
              <a:t>A good approximation to the optimal algorithm is based on the observation that pages that have been heavily used in last few instructions will probably be heavily used again in next few instructions.</a:t>
            </a:r>
          </a:p>
          <a:p>
            <a:r>
              <a:rPr lang="en-US" dirty="0"/>
              <a:t>When page fault occurs, </a:t>
            </a:r>
            <a:r>
              <a:rPr lang="en-US" b="1" dirty="0">
                <a:solidFill>
                  <a:schemeClr val="accent6"/>
                </a:solidFill>
              </a:rPr>
              <a:t>throw out the page that has been used for the longest time</a:t>
            </a:r>
            <a:r>
              <a:rPr lang="en-US" dirty="0"/>
              <a:t>. This strategy is called LRU (Least Recently Used) paging.</a:t>
            </a:r>
          </a:p>
          <a:p>
            <a:r>
              <a:rPr lang="en-US" dirty="0"/>
              <a:t>To fully implement LRU, it is necessary to maintain a linked list of all pages in memory, with the </a:t>
            </a:r>
            <a:r>
              <a:rPr lang="en-US" b="1" dirty="0">
                <a:solidFill>
                  <a:schemeClr val="accent6"/>
                </a:solidFill>
              </a:rPr>
              <a:t>most recently used page at the front and the least recently used page at the rear</a:t>
            </a:r>
            <a:r>
              <a:rPr lang="en-US" dirty="0"/>
              <a:t>. </a:t>
            </a:r>
          </a:p>
          <a:p>
            <a:r>
              <a:rPr lang="en-US" dirty="0"/>
              <a:t>The list must be updated on every memory reference. </a:t>
            </a:r>
          </a:p>
          <a:p>
            <a:r>
              <a:rPr lang="en-US" dirty="0"/>
              <a:t>Finding a page in the list, deleting it, and then moving it to the front is a very time consuming operations.</a:t>
            </a:r>
          </a:p>
        </p:txBody>
      </p:sp>
    </p:spTree>
    <p:extLst>
      <p:ext uri="{BB962C8B-B14F-4D97-AF65-F5344CB8AC3E}">
        <p14:creationId xmlns:p14="http://schemas.microsoft.com/office/powerpoint/2010/main" val="3962812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Memory abstraction</a:t>
            </a:r>
          </a:p>
        </p:txBody>
      </p:sp>
      <p:sp>
        <p:nvSpPr>
          <p:cNvPr id="5" name="Text Placeholder 4"/>
          <p:cNvSpPr>
            <a:spLocks noGrp="1"/>
          </p:cNvSpPr>
          <p:nvPr>
            <p:ph type="body" idx="1"/>
          </p:nvPr>
        </p:nvSpPr>
        <p:spPr/>
        <p:txBody>
          <a:bodyPr/>
          <a:lstStyle/>
          <a:p>
            <a:r>
              <a:rPr lang="en-US" dirty="0"/>
              <a:t>Section - 2</a:t>
            </a:r>
          </a:p>
          <a:p>
            <a:endParaRPr lang="en-US" dirty="0"/>
          </a:p>
        </p:txBody>
      </p:sp>
    </p:spTree>
    <p:extLst>
      <p:ext uri="{BB962C8B-B14F-4D97-AF65-F5344CB8AC3E}">
        <p14:creationId xmlns:p14="http://schemas.microsoft.com/office/powerpoint/2010/main" val="38903398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LRU (Least Recently Used) Page Replacement Algorithm</a:t>
            </a:r>
          </a:p>
        </p:txBody>
      </p:sp>
      <p:sp>
        <p:nvSpPr>
          <p:cNvPr id="3" name="Content Placeholder 2"/>
          <p:cNvSpPr>
            <a:spLocks noGrp="1"/>
          </p:cNvSpPr>
          <p:nvPr>
            <p:ph idx="1"/>
          </p:nvPr>
        </p:nvSpPr>
        <p:spPr/>
        <p:txBody>
          <a:bodyPr/>
          <a:lstStyle/>
          <a:p>
            <a:r>
              <a:rPr lang="en-US" dirty="0"/>
              <a:t>Page Reference String: </a:t>
            </a:r>
          </a:p>
          <a:p>
            <a:pPr lvl="1"/>
            <a:r>
              <a:rPr lang="en-US" dirty="0"/>
              <a:t>7, 0, 1, 2, 0, 3, 0, 4, 2, 3, 0, 3, 2, 1, 2, 0, 1, 7, 0, 1</a:t>
            </a:r>
          </a:p>
          <a:p>
            <a:pPr lvl="1"/>
            <a:r>
              <a:rPr lang="en-US" dirty="0"/>
              <a:t>Three frames</a:t>
            </a:r>
          </a:p>
        </p:txBody>
      </p:sp>
      <p:graphicFrame>
        <p:nvGraphicFramePr>
          <p:cNvPr id="4" name="Table 3"/>
          <p:cNvGraphicFramePr>
            <a:graphicFrameLocks noGrp="1"/>
          </p:cNvGraphicFramePr>
          <p:nvPr>
            <p:extLst>
              <p:ext uri="{D42A27DB-BD31-4B8C-83A1-F6EECF244321}">
                <p14:modId xmlns:p14="http://schemas.microsoft.com/office/powerpoint/2010/main" val="309882921"/>
              </p:ext>
            </p:extLst>
          </p:nvPr>
        </p:nvGraphicFramePr>
        <p:xfrm>
          <a:off x="1019969" y="2248428"/>
          <a:ext cx="10301180" cy="457200"/>
        </p:xfrm>
        <a:graphic>
          <a:graphicData uri="http://schemas.openxmlformats.org/drawingml/2006/table">
            <a:tbl>
              <a:tblPr firstRow="1" bandRow="1">
                <a:tableStyleId>{93296810-A885-4BE3-A3E7-6D5BEEA58F35}</a:tableStyleId>
              </a:tblPr>
              <a:tblGrid>
                <a:gridCol w="1932760">
                  <a:extLst>
                    <a:ext uri="{9D8B030D-6E8A-4147-A177-3AD203B41FA5}">
                      <a16:colId xmlns:a16="http://schemas.microsoft.com/office/drawing/2014/main" val="20000"/>
                    </a:ext>
                  </a:extLst>
                </a:gridCol>
                <a:gridCol w="418421">
                  <a:extLst>
                    <a:ext uri="{9D8B030D-6E8A-4147-A177-3AD203B41FA5}">
                      <a16:colId xmlns:a16="http://schemas.microsoft.com/office/drawing/2014/main" val="20001"/>
                    </a:ext>
                  </a:extLst>
                </a:gridCol>
                <a:gridCol w="418421">
                  <a:extLst>
                    <a:ext uri="{9D8B030D-6E8A-4147-A177-3AD203B41FA5}">
                      <a16:colId xmlns:a16="http://schemas.microsoft.com/office/drawing/2014/main" val="20002"/>
                    </a:ext>
                  </a:extLst>
                </a:gridCol>
                <a:gridCol w="418421">
                  <a:extLst>
                    <a:ext uri="{9D8B030D-6E8A-4147-A177-3AD203B41FA5}">
                      <a16:colId xmlns:a16="http://schemas.microsoft.com/office/drawing/2014/main" val="20003"/>
                    </a:ext>
                  </a:extLst>
                </a:gridCol>
                <a:gridCol w="418421">
                  <a:extLst>
                    <a:ext uri="{9D8B030D-6E8A-4147-A177-3AD203B41FA5}">
                      <a16:colId xmlns:a16="http://schemas.microsoft.com/office/drawing/2014/main" val="20004"/>
                    </a:ext>
                  </a:extLst>
                </a:gridCol>
                <a:gridCol w="418421">
                  <a:extLst>
                    <a:ext uri="{9D8B030D-6E8A-4147-A177-3AD203B41FA5}">
                      <a16:colId xmlns:a16="http://schemas.microsoft.com/office/drawing/2014/main" val="20005"/>
                    </a:ext>
                  </a:extLst>
                </a:gridCol>
                <a:gridCol w="418421">
                  <a:extLst>
                    <a:ext uri="{9D8B030D-6E8A-4147-A177-3AD203B41FA5}">
                      <a16:colId xmlns:a16="http://schemas.microsoft.com/office/drawing/2014/main" val="20006"/>
                    </a:ext>
                  </a:extLst>
                </a:gridCol>
                <a:gridCol w="418421">
                  <a:extLst>
                    <a:ext uri="{9D8B030D-6E8A-4147-A177-3AD203B41FA5}">
                      <a16:colId xmlns:a16="http://schemas.microsoft.com/office/drawing/2014/main" val="20007"/>
                    </a:ext>
                  </a:extLst>
                </a:gridCol>
                <a:gridCol w="418421">
                  <a:extLst>
                    <a:ext uri="{9D8B030D-6E8A-4147-A177-3AD203B41FA5}">
                      <a16:colId xmlns:a16="http://schemas.microsoft.com/office/drawing/2014/main" val="20008"/>
                    </a:ext>
                  </a:extLst>
                </a:gridCol>
                <a:gridCol w="418421">
                  <a:extLst>
                    <a:ext uri="{9D8B030D-6E8A-4147-A177-3AD203B41FA5}">
                      <a16:colId xmlns:a16="http://schemas.microsoft.com/office/drawing/2014/main" val="20009"/>
                    </a:ext>
                  </a:extLst>
                </a:gridCol>
                <a:gridCol w="418421">
                  <a:extLst>
                    <a:ext uri="{9D8B030D-6E8A-4147-A177-3AD203B41FA5}">
                      <a16:colId xmlns:a16="http://schemas.microsoft.com/office/drawing/2014/main" val="20010"/>
                    </a:ext>
                  </a:extLst>
                </a:gridCol>
                <a:gridCol w="418421">
                  <a:extLst>
                    <a:ext uri="{9D8B030D-6E8A-4147-A177-3AD203B41FA5}">
                      <a16:colId xmlns:a16="http://schemas.microsoft.com/office/drawing/2014/main" val="20011"/>
                    </a:ext>
                  </a:extLst>
                </a:gridCol>
                <a:gridCol w="418421">
                  <a:extLst>
                    <a:ext uri="{9D8B030D-6E8A-4147-A177-3AD203B41FA5}">
                      <a16:colId xmlns:a16="http://schemas.microsoft.com/office/drawing/2014/main" val="20012"/>
                    </a:ext>
                  </a:extLst>
                </a:gridCol>
                <a:gridCol w="418421">
                  <a:extLst>
                    <a:ext uri="{9D8B030D-6E8A-4147-A177-3AD203B41FA5}">
                      <a16:colId xmlns:a16="http://schemas.microsoft.com/office/drawing/2014/main" val="20013"/>
                    </a:ext>
                  </a:extLst>
                </a:gridCol>
                <a:gridCol w="418421">
                  <a:extLst>
                    <a:ext uri="{9D8B030D-6E8A-4147-A177-3AD203B41FA5}">
                      <a16:colId xmlns:a16="http://schemas.microsoft.com/office/drawing/2014/main" val="20014"/>
                    </a:ext>
                  </a:extLst>
                </a:gridCol>
                <a:gridCol w="418421">
                  <a:extLst>
                    <a:ext uri="{9D8B030D-6E8A-4147-A177-3AD203B41FA5}">
                      <a16:colId xmlns:a16="http://schemas.microsoft.com/office/drawing/2014/main" val="20015"/>
                    </a:ext>
                  </a:extLst>
                </a:gridCol>
                <a:gridCol w="418421">
                  <a:extLst>
                    <a:ext uri="{9D8B030D-6E8A-4147-A177-3AD203B41FA5}">
                      <a16:colId xmlns:a16="http://schemas.microsoft.com/office/drawing/2014/main" val="20016"/>
                    </a:ext>
                  </a:extLst>
                </a:gridCol>
                <a:gridCol w="418421">
                  <a:extLst>
                    <a:ext uri="{9D8B030D-6E8A-4147-A177-3AD203B41FA5}">
                      <a16:colId xmlns:a16="http://schemas.microsoft.com/office/drawing/2014/main" val="20017"/>
                    </a:ext>
                  </a:extLst>
                </a:gridCol>
                <a:gridCol w="418421">
                  <a:extLst>
                    <a:ext uri="{9D8B030D-6E8A-4147-A177-3AD203B41FA5}">
                      <a16:colId xmlns:a16="http://schemas.microsoft.com/office/drawing/2014/main" val="20018"/>
                    </a:ext>
                  </a:extLst>
                </a:gridCol>
                <a:gridCol w="418421">
                  <a:extLst>
                    <a:ext uri="{9D8B030D-6E8A-4147-A177-3AD203B41FA5}">
                      <a16:colId xmlns:a16="http://schemas.microsoft.com/office/drawing/2014/main" val="20019"/>
                    </a:ext>
                  </a:extLst>
                </a:gridCol>
                <a:gridCol w="418421">
                  <a:extLst>
                    <a:ext uri="{9D8B030D-6E8A-4147-A177-3AD203B41FA5}">
                      <a16:colId xmlns:a16="http://schemas.microsoft.com/office/drawing/2014/main" val="20020"/>
                    </a:ext>
                  </a:extLst>
                </a:gridCol>
              </a:tblGrid>
              <a:tr h="370840">
                <a:tc>
                  <a:txBody>
                    <a:bodyPr/>
                    <a:lstStyle/>
                    <a:p>
                      <a:r>
                        <a:rPr lang="en-US" sz="2400" dirty="0"/>
                        <a:t>Page</a:t>
                      </a:r>
                      <a:r>
                        <a:rPr lang="en-US" sz="2400" baseline="0" dirty="0"/>
                        <a:t> Request</a:t>
                      </a:r>
                      <a:endParaRPr lang="en-US" sz="2400" dirty="0"/>
                    </a:p>
                  </a:txBody>
                  <a:tcPr/>
                </a:tc>
                <a:tc>
                  <a:txBody>
                    <a:bodyPr/>
                    <a:lstStyle/>
                    <a:p>
                      <a:pPr algn="ctr"/>
                      <a:r>
                        <a:rPr lang="en-US" sz="2400" dirty="0"/>
                        <a:t>7</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2</a:t>
                      </a:r>
                    </a:p>
                  </a:txBody>
                  <a:tcPr/>
                </a:tc>
                <a:tc>
                  <a:txBody>
                    <a:bodyPr/>
                    <a:lstStyle/>
                    <a:p>
                      <a:pPr algn="ctr"/>
                      <a:r>
                        <a:rPr lang="en-US" sz="2400" dirty="0"/>
                        <a:t>0</a:t>
                      </a:r>
                    </a:p>
                  </a:txBody>
                  <a:tcPr/>
                </a:tc>
                <a:tc>
                  <a:txBody>
                    <a:bodyPr/>
                    <a:lstStyle/>
                    <a:p>
                      <a:pPr algn="ctr"/>
                      <a:r>
                        <a:rPr lang="en-US" sz="2400" dirty="0"/>
                        <a:t>3</a:t>
                      </a:r>
                    </a:p>
                  </a:txBody>
                  <a:tcPr/>
                </a:tc>
                <a:tc>
                  <a:txBody>
                    <a:bodyPr/>
                    <a:lstStyle/>
                    <a:p>
                      <a:pPr algn="ctr"/>
                      <a:r>
                        <a:rPr lang="en-US" sz="2400" dirty="0"/>
                        <a:t>0</a:t>
                      </a:r>
                    </a:p>
                  </a:txBody>
                  <a:tcPr/>
                </a:tc>
                <a:tc>
                  <a:txBody>
                    <a:bodyPr/>
                    <a:lstStyle/>
                    <a:p>
                      <a:pPr algn="ctr"/>
                      <a:r>
                        <a:rPr lang="en-US" sz="2400" dirty="0"/>
                        <a:t>4</a:t>
                      </a:r>
                    </a:p>
                  </a:txBody>
                  <a:tcPr/>
                </a:tc>
                <a:tc>
                  <a:txBody>
                    <a:bodyPr/>
                    <a:lstStyle/>
                    <a:p>
                      <a:pPr algn="ctr"/>
                      <a:r>
                        <a:rPr lang="en-US" sz="2400" dirty="0"/>
                        <a:t>2</a:t>
                      </a:r>
                    </a:p>
                  </a:txBody>
                  <a:tcPr/>
                </a:tc>
                <a:tc>
                  <a:txBody>
                    <a:bodyPr/>
                    <a:lstStyle/>
                    <a:p>
                      <a:pPr algn="ctr"/>
                      <a:r>
                        <a:rPr lang="en-US" sz="2400" dirty="0"/>
                        <a:t>3</a:t>
                      </a:r>
                    </a:p>
                  </a:txBody>
                  <a:tcPr/>
                </a:tc>
                <a:tc>
                  <a:txBody>
                    <a:bodyPr/>
                    <a:lstStyle/>
                    <a:p>
                      <a:pPr algn="ctr"/>
                      <a:r>
                        <a:rPr lang="en-US" sz="2400" dirty="0"/>
                        <a:t>0</a:t>
                      </a:r>
                    </a:p>
                  </a:txBody>
                  <a:tcPr/>
                </a:tc>
                <a:tc>
                  <a:txBody>
                    <a:bodyPr/>
                    <a:lstStyle/>
                    <a:p>
                      <a:pPr algn="ctr"/>
                      <a:r>
                        <a:rPr lang="en-US" sz="2400" dirty="0"/>
                        <a:t>3</a:t>
                      </a:r>
                    </a:p>
                  </a:txBody>
                  <a:tcPr/>
                </a:tc>
                <a:tc>
                  <a:txBody>
                    <a:bodyPr/>
                    <a:lstStyle/>
                    <a:p>
                      <a:pPr algn="ctr"/>
                      <a:r>
                        <a:rPr lang="en-US" sz="2400" dirty="0"/>
                        <a:t>2</a:t>
                      </a:r>
                    </a:p>
                  </a:txBody>
                  <a:tcPr/>
                </a:tc>
                <a:tc>
                  <a:txBody>
                    <a:bodyPr/>
                    <a:lstStyle/>
                    <a:p>
                      <a:pPr algn="ctr"/>
                      <a:r>
                        <a:rPr lang="en-US" sz="2400" dirty="0"/>
                        <a:t>1</a:t>
                      </a:r>
                    </a:p>
                  </a:txBody>
                  <a:tcPr/>
                </a:tc>
                <a:tc>
                  <a:txBody>
                    <a:bodyPr/>
                    <a:lstStyle/>
                    <a:p>
                      <a:pPr algn="ctr"/>
                      <a:r>
                        <a:rPr lang="en-US" sz="2400" dirty="0"/>
                        <a:t>2</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7</a:t>
                      </a:r>
                    </a:p>
                  </a:txBody>
                  <a:tcPr/>
                </a:tc>
                <a:tc>
                  <a:txBody>
                    <a:bodyPr/>
                    <a:lstStyle/>
                    <a:p>
                      <a:pPr algn="ctr"/>
                      <a:r>
                        <a:rPr lang="en-US" sz="2400" dirty="0"/>
                        <a:t>0</a:t>
                      </a:r>
                    </a:p>
                  </a:txBody>
                  <a:tcPr/>
                </a:tc>
                <a:tc>
                  <a:txBody>
                    <a:bodyPr/>
                    <a:lstStyle/>
                    <a:p>
                      <a:pPr algn="ctr"/>
                      <a:r>
                        <a:rPr lang="en-US" sz="2400" dirty="0"/>
                        <a:t>1</a:t>
                      </a: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924218"/>
              </p:ext>
            </p:extLst>
          </p:nvPr>
        </p:nvGraphicFramePr>
        <p:xfrm>
          <a:off x="1019969" y="2705152"/>
          <a:ext cx="10301180" cy="1371600"/>
        </p:xfrm>
        <a:graphic>
          <a:graphicData uri="http://schemas.openxmlformats.org/drawingml/2006/table">
            <a:tbl>
              <a:tblPr firstRow="1" bandRow="1">
                <a:tableStyleId>{2D5ABB26-0587-4C30-8999-92F81FD0307C}</a:tableStyleId>
              </a:tblPr>
              <a:tblGrid>
                <a:gridCol w="1932760">
                  <a:extLst>
                    <a:ext uri="{9D8B030D-6E8A-4147-A177-3AD203B41FA5}">
                      <a16:colId xmlns:a16="http://schemas.microsoft.com/office/drawing/2014/main" val="20000"/>
                    </a:ext>
                  </a:extLst>
                </a:gridCol>
                <a:gridCol w="418421">
                  <a:extLst>
                    <a:ext uri="{9D8B030D-6E8A-4147-A177-3AD203B41FA5}">
                      <a16:colId xmlns:a16="http://schemas.microsoft.com/office/drawing/2014/main" val="20001"/>
                    </a:ext>
                  </a:extLst>
                </a:gridCol>
                <a:gridCol w="418421">
                  <a:extLst>
                    <a:ext uri="{9D8B030D-6E8A-4147-A177-3AD203B41FA5}">
                      <a16:colId xmlns:a16="http://schemas.microsoft.com/office/drawing/2014/main" val="20002"/>
                    </a:ext>
                  </a:extLst>
                </a:gridCol>
                <a:gridCol w="418421">
                  <a:extLst>
                    <a:ext uri="{9D8B030D-6E8A-4147-A177-3AD203B41FA5}">
                      <a16:colId xmlns:a16="http://schemas.microsoft.com/office/drawing/2014/main" val="20003"/>
                    </a:ext>
                  </a:extLst>
                </a:gridCol>
                <a:gridCol w="418421">
                  <a:extLst>
                    <a:ext uri="{9D8B030D-6E8A-4147-A177-3AD203B41FA5}">
                      <a16:colId xmlns:a16="http://schemas.microsoft.com/office/drawing/2014/main" val="20004"/>
                    </a:ext>
                  </a:extLst>
                </a:gridCol>
                <a:gridCol w="418421">
                  <a:extLst>
                    <a:ext uri="{9D8B030D-6E8A-4147-A177-3AD203B41FA5}">
                      <a16:colId xmlns:a16="http://schemas.microsoft.com/office/drawing/2014/main" val="20005"/>
                    </a:ext>
                  </a:extLst>
                </a:gridCol>
                <a:gridCol w="418421">
                  <a:extLst>
                    <a:ext uri="{9D8B030D-6E8A-4147-A177-3AD203B41FA5}">
                      <a16:colId xmlns:a16="http://schemas.microsoft.com/office/drawing/2014/main" val="20006"/>
                    </a:ext>
                  </a:extLst>
                </a:gridCol>
                <a:gridCol w="418421">
                  <a:extLst>
                    <a:ext uri="{9D8B030D-6E8A-4147-A177-3AD203B41FA5}">
                      <a16:colId xmlns:a16="http://schemas.microsoft.com/office/drawing/2014/main" val="20007"/>
                    </a:ext>
                  </a:extLst>
                </a:gridCol>
                <a:gridCol w="418421">
                  <a:extLst>
                    <a:ext uri="{9D8B030D-6E8A-4147-A177-3AD203B41FA5}">
                      <a16:colId xmlns:a16="http://schemas.microsoft.com/office/drawing/2014/main" val="20008"/>
                    </a:ext>
                  </a:extLst>
                </a:gridCol>
                <a:gridCol w="418421">
                  <a:extLst>
                    <a:ext uri="{9D8B030D-6E8A-4147-A177-3AD203B41FA5}">
                      <a16:colId xmlns:a16="http://schemas.microsoft.com/office/drawing/2014/main" val="20009"/>
                    </a:ext>
                  </a:extLst>
                </a:gridCol>
                <a:gridCol w="418421">
                  <a:extLst>
                    <a:ext uri="{9D8B030D-6E8A-4147-A177-3AD203B41FA5}">
                      <a16:colId xmlns:a16="http://schemas.microsoft.com/office/drawing/2014/main" val="20010"/>
                    </a:ext>
                  </a:extLst>
                </a:gridCol>
                <a:gridCol w="418421">
                  <a:extLst>
                    <a:ext uri="{9D8B030D-6E8A-4147-A177-3AD203B41FA5}">
                      <a16:colId xmlns:a16="http://schemas.microsoft.com/office/drawing/2014/main" val="20011"/>
                    </a:ext>
                  </a:extLst>
                </a:gridCol>
                <a:gridCol w="418421">
                  <a:extLst>
                    <a:ext uri="{9D8B030D-6E8A-4147-A177-3AD203B41FA5}">
                      <a16:colId xmlns:a16="http://schemas.microsoft.com/office/drawing/2014/main" val="20012"/>
                    </a:ext>
                  </a:extLst>
                </a:gridCol>
                <a:gridCol w="418421">
                  <a:extLst>
                    <a:ext uri="{9D8B030D-6E8A-4147-A177-3AD203B41FA5}">
                      <a16:colId xmlns:a16="http://schemas.microsoft.com/office/drawing/2014/main" val="20013"/>
                    </a:ext>
                  </a:extLst>
                </a:gridCol>
                <a:gridCol w="418421">
                  <a:extLst>
                    <a:ext uri="{9D8B030D-6E8A-4147-A177-3AD203B41FA5}">
                      <a16:colId xmlns:a16="http://schemas.microsoft.com/office/drawing/2014/main" val="20014"/>
                    </a:ext>
                  </a:extLst>
                </a:gridCol>
                <a:gridCol w="418421">
                  <a:extLst>
                    <a:ext uri="{9D8B030D-6E8A-4147-A177-3AD203B41FA5}">
                      <a16:colId xmlns:a16="http://schemas.microsoft.com/office/drawing/2014/main" val="20015"/>
                    </a:ext>
                  </a:extLst>
                </a:gridCol>
                <a:gridCol w="418421">
                  <a:extLst>
                    <a:ext uri="{9D8B030D-6E8A-4147-A177-3AD203B41FA5}">
                      <a16:colId xmlns:a16="http://schemas.microsoft.com/office/drawing/2014/main" val="20016"/>
                    </a:ext>
                  </a:extLst>
                </a:gridCol>
                <a:gridCol w="418421">
                  <a:extLst>
                    <a:ext uri="{9D8B030D-6E8A-4147-A177-3AD203B41FA5}">
                      <a16:colId xmlns:a16="http://schemas.microsoft.com/office/drawing/2014/main" val="20017"/>
                    </a:ext>
                  </a:extLst>
                </a:gridCol>
                <a:gridCol w="418421">
                  <a:extLst>
                    <a:ext uri="{9D8B030D-6E8A-4147-A177-3AD203B41FA5}">
                      <a16:colId xmlns:a16="http://schemas.microsoft.com/office/drawing/2014/main" val="20018"/>
                    </a:ext>
                  </a:extLst>
                </a:gridCol>
                <a:gridCol w="418421">
                  <a:extLst>
                    <a:ext uri="{9D8B030D-6E8A-4147-A177-3AD203B41FA5}">
                      <a16:colId xmlns:a16="http://schemas.microsoft.com/office/drawing/2014/main" val="20019"/>
                    </a:ext>
                  </a:extLst>
                </a:gridCol>
                <a:gridCol w="418421">
                  <a:extLst>
                    <a:ext uri="{9D8B030D-6E8A-4147-A177-3AD203B41FA5}">
                      <a16:colId xmlns:a16="http://schemas.microsoft.com/office/drawing/2014/main" val="20020"/>
                    </a:ext>
                  </a:extLst>
                </a:gridCol>
              </a:tblGrid>
              <a:tr h="370840">
                <a:tc>
                  <a:txBody>
                    <a:bodyPr/>
                    <a:lstStyle/>
                    <a:p>
                      <a:r>
                        <a:rPr lang="en-US" sz="2400" dirty="0"/>
                        <a:t>Frame – 1</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Frame – 2</a:t>
                      </a:r>
                      <a:endParaRPr 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4033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Frame – 3</a:t>
                      </a:r>
                      <a:endParaRPr 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06201898"/>
              </p:ext>
            </p:extLst>
          </p:nvPr>
        </p:nvGraphicFramePr>
        <p:xfrm>
          <a:off x="1019969" y="4089192"/>
          <a:ext cx="10301180" cy="457200"/>
        </p:xfrm>
        <a:graphic>
          <a:graphicData uri="http://schemas.openxmlformats.org/drawingml/2006/table">
            <a:tbl>
              <a:tblPr firstRow="1" bandRow="1">
                <a:tableStyleId>{93296810-A885-4BE3-A3E7-6D5BEEA58F35}</a:tableStyleId>
              </a:tblPr>
              <a:tblGrid>
                <a:gridCol w="1795802">
                  <a:extLst>
                    <a:ext uri="{9D8B030D-6E8A-4147-A177-3AD203B41FA5}">
                      <a16:colId xmlns:a16="http://schemas.microsoft.com/office/drawing/2014/main" val="20000"/>
                    </a:ext>
                  </a:extLst>
                </a:gridCol>
                <a:gridCol w="555379">
                  <a:extLst>
                    <a:ext uri="{9D8B030D-6E8A-4147-A177-3AD203B41FA5}">
                      <a16:colId xmlns:a16="http://schemas.microsoft.com/office/drawing/2014/main" val="20001"/>
                    </a:ext>
                  </a:extLst>
                </a:gridCol>
                <a:gridCol w="418421">
                  <a:extLst>
                    <a:ext uri="{9D8B030D-6E8A-4147-A177-3AD203B41FA5}">
                      <a16:colId xmlns:a16="http://schemas.microsoft.com/office/drawing/2014/main" val="20002"/>
                    </a:ext>
                  </a:extLst>
                </a:gridCol>
                <a:gridCol w="418421">
                  <a:extLst>
                    <a:ext uri="{9D8B030D-6E8A-4147-A177-3AD203B41FA5}">
                      <a16:colId xmlns:a16="http://schemas.microsoft.com/office/drawing/2014/main" val="20003"/>
                    </a:ext>
                  </a:extLst>
                </a:gridCol>
                <a:gridCol w="418421">
                  <a:extLst>
                    <a:ext uri="{9D8B030D-6E8A-4147-A177-3AD203B41FA5}">
                      <a16:colId xmlns:a16="http://schemas.microsoft.com/office/drawing/2014/main" val="20004"/>
                    </a:ext>
                  </a:extLst>
                </a:gridCol>
                <a:gridCol w="418421">
                  <a:extLst>
                    <a:ext uri="{9D8B030D-6E8A-4147-A177-3AD203B41FA5}">
                      <a16:colId xmlns:a16="http://schemas.microsoft.com/office/drawing/2014/main" val="20005"/>
                    </a:ext>
                  </a:extLst>
                </a:gridCol>
                <a:gridCol w="418421">
                  <a:extLst>
                    <a:ext uri="{9D8B030D-6E8A-4147-A177-3AD203B41FA5}">
                      <a16:colId xmlns:a16="http://schemas.microsoft.com/office/drawing/2014/main" val="20006"/>
                    </a:ext>
                  </a:extLst>
                </a:gridCol>
                <a:gridCol w="418421">
                  <a:extLst>
                    <a:ext uri="{9D8B030D-6E8A-4147-A177-3AD203B41FA5}">
                      <a16:colId xmlns:a16="http://schemas.microsoft.com/office/drawing/2014/main" val="20007"/>
                    </a:ext>
                  </a:extLst>
                </a:gridCol>
                <a:gridCol w="418421">
                  <a:extLst>
                    <a:ext uri="{9D8B030D-6E8A-4147-A177-3AD203B41FA5}">
                      <a16:colId xmlns:a16="http://schemas.microsoft.com/office/drawing/2014/main" val="20008"/>
                    </a:ext>
                  </a:extLst>
                </a:gridCol>
                <a:gridCol w="418421">
                  <a:extLst>
                    <a:ext uri="{9D8B030D-6E8A-4147-A177-3AD203B41FA5}">
                      <a16:colId xmlns:a16="http://schemas.microsoft.com/office/drawing/2014/main" val="20009"/>
                    </a:ext>
                  </a:extLst>
                </a:gridCol>
                <a:gridCol w="418421">
                  <a:extLst>
                    <a:ext uri="{9D8B030D-6E8A-4147-A177-3AD203B41FA5}">
                      <a16:colId xmlns:a16="http://schemas.microsoft.com/office/drawing/2014/main" val="20010"/>
                    </a:ext>
                  </a:extLst>
                </a:gridCol>
                <a:gridCol w="418421">
                  <a:extLst>
                    <a:ext uri="{9D8B030D-6E8A-4147-A177-3AD203B41FA5}">
                      <a16:colId xmlns:a16="http://schemas.microsoft.com/office/drawing/2014/main" val="20011"/>
                    </a:ext>
                  </a:extLst>
                </a:gridCol>
                <a:gridCol w="418421">
                  <a:extLst>
                    <a:ext uri="{9D8B030D-6E8A-4147-A177-3AD203B41FA5}">
                      <a16:colId xmlns:a16="http://schemas.microsoft.com/office/drawing/2014/main" val="20012"/>
                    </a:ext>
                  </a:extLst>
                </a:gridCol>
                <a:gridCol w="418421">
                  <a:extLst>
                    <a:ext uri="{9D8B030D-6E8A-4147-A177-3AD203B41FA5}">
                      <a16:colId xmlns:a16="http://schemas.microsoft.com/office/drawing/2014/main" val="20013"/>
                    </a:ext>
                  </a:extLst>
                </a:gridCol>
                <a:gridCol w="418421">
                  <a:extLst>
                    <a:ext uri="{9D8B030D-6E8A-4147-A177-3AD203B41FA5}">
                      <a16:colId xmlns:a16="http://schemas.microsoft.com/office/drawing/2014/main" val="20014"/>
                    </a:ext>
                  </a:extLst>
                </a:gridCol>
                <a:gridCol w="418421">
                  <a:extLst>
                    <a:ext uri="{9D8B030D-6E8A-4147-A177-3AD203B41FA5}">
                      <a16:colId xmlns:a16="http://schemas.microsoft.com/office/drawing/2014/main" val="20015"/>
                    </a:ext>
                  </a:extLst>
                </a:gridCol>
                <a:gridCol w="418421">
                  <a:extLst>
                    <a:ext uri="{9D8B030D-6E8A-4147-A177-3AD203B41FA5}">
                      <a16:colId xmlns:a16="http://schemas.microsoft.com/office/drawing/2014/main" val="20016"/>
                    </a:ext>
                  </a:extLst>
                </a:gridCol>
                <a:gridCol w="418421">
                  <a:extLst>
                    <a:ext uri="{9D8B030D-6E8A-4147-A177-3AD203B41FA5}">
                      <a16:colId xmlns:a16="http://schemas.microsoft.com/office/drawing/2014/main" val="20017"/>
                    </a:ext>
                  </a:extLst>
                </a:gridCol>
                <a:gridCol w="418421">
                  <a:extLst>
                    <a:ext uri="{9D8B030D-6E8A-4147-A177-3AD203B41FA5}">
                      <a16:colId xmlns:a16="http://schemas.microsoft.com/office/drawing/2014/main" val="20018"/>
                    </a:ext>
                  </a:extLst>
                </a:gridCol>
                <a:gridCol w="418421">
                  <a:extLst>
                    <a:ext uri="{9D8B030D-6E8A-4147-A177-3AD203B41FA5}">
                      <a16:colId xmlns:a16="http://schemas.microsoft.com/office/drawing/2014/main" val="20019"/>
                    </a:ext>
                  </a:extLst>
                </a:gridCol>
                <a:gridCol w="418421">
                  <a:extLst>
                    <a:ext uri="{9D8B030D-6E8A-4147-A177-3AD203B41FA5}">
                      <a16:colId xmlns:a16="http://schemas.microsoft.com/office/drawing/2014/main" val="20020"/>
                    </a:ext>
                  </a:extLst>
                </a:gridCol>
              </a:tblGrid>
              <a:tr h="370840">
                <a:tc>
                  <a:txBody>
                    <a:bodyPr/>
                    <a:lstStyle/>
                    <a:p>
                      <a:r>
                        <a:rPr lang="en-US" sz="1800" b="0" dirty="0">
                          <a:solidFill>
                            <a:schemeClr val="tx1"/>
                          </a:solidFill>
                        </a:rPr>
                        <a:t>Page</a:t>
                      </a:r>
                      <a:r>
                        <a:rPr lang="en-US" sz="1800" b="0" baseline="0" dirty="0">
                          <a:solidFill>
                            <a:schemeClr val="tx1"/>
                          </a:solidFill>
                        </a:rPr>
                        <a:t> Faults </a:t>
                      </a:r>
                      <a:r>
                        <a:rPr lang="en-US" sz="1800" b="1" baseline="0" dirty="0">
                          <a:solidFill>
                            <a:schemeClr val="accent6"/>
                          </a:solidFill>
                        </a:rPr>
                        <a:t>(12)</a:t>
                      </a:r>
                      <a:endParaRPr lang="en-US" sz="1800" b="1" dirty="0">
                        <a:solidFill>
                          <a:schemeClr val="accent6"/>
                        </a:solidFill>
                      </a:endParaRPr>
                    </a:p>
                  </a:txBody>
                  <a:tcPr anchor="ct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endParaRPr lang="en-US" sz="2400" b="0" dirty="0">
                        <a:solidFill>
                          <a:schemeClr val="tx1"/>
                        </a:solidFill>
                      </a:endParaRPr>
                    </a:p>
                  </a:txBody>
                  <a:tcP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endParaRPr lang="en-US" sz="2400" b="0" dirty="0">
                        <a:solidFill>
                          <a:schemeClr val="tx1"/>
                        </a:solidFill>
                      </a:endParaRPr>
                    </a:p>
                  </a:txBody>
                  <a:tcP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endParaRPr lang="en-US" sz="2400" b="0" dirty="0">
                        <a:solidFill>
                          <a:schemeClr val="tx1"/>
                        </a:solidFill>
                      </a:endParaRPr>
                    </a:p>
                  </a:txBody>
                  <a:tcPr>
                    <a:solidFill>
                      <a:schemeClr val="accent6">
                        <a:lumMod val="20000"/>
                        <a:lumOff val="80000"/>
                      </a:schemeClr>
                    </a:solidFill>
                  </a:tcPr>
                </a:tc>
                <a:tc>
                  <a:txBody>
                    <a:bodyPr/>
                    <a:lstStyle/>
                    <a:p>
                      <a:pPr algn="ctr"/>
                      <a:endParaRPr lang="en-US" sz="2400" b="0" dirty="0">
                        <a:solidFill>
                          <a:schemeClr val="tx1"/>
                        </a:solidFill>
                      </a:endParaRPr>
                    </a:p>
                  </a:txBody>
                  <a:tcP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endParaRPr lang="en-US" sz="2400" b="0" dirty="0">
                        <a:solidFill>
                          <a:schemeClr val="tx1"/>
                        </a:solidFill>
                      </a:endParaRPr>
                    </a:p>
                  </a:txBody>
                  <a:tcP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endParaRPr lang="en-US" sz="2400" b="0" dirty="0">
                        <a:solidFill>
                          <a:schemeClr val="tx1"/>
                        </a:solidFill>
                      </a:endParaRPr>
                    </a:p>
                  </a:txBody>
                  <a:tcP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endParaRPr lang="en-US" sz="2400" b="0" dirty="0">
                        <a:solidFill>
                          <a:schemeClr val="tx1"/>
                        </a:solidFill>
                      </a:endParaRPr>
                    </a:p>
                  </a:txBody>
                  <a:tcPr>
                    <a:solidFill>
                      <a:schemeClr val="accent6">
                        <a:lumMod val="20000"/>
                        <a:lumOff val="80000"/>
                      </a:schemeClr>
                    </a:solidFill>
                  </a:tcPr>
                </a:tc>
                <a:tc>
                  <a:txBody>
                    <a:bodyPr/>
                    <a:lstStyle/>
                    <a:p>
                      <a:pPr algn="ctr"/>
                      <a:endParaRPr lang="en-US" sz="2400" b="0"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73050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LRU Page Replacement Algorithm</a:t>
            </a:r>
          </a:p>
        </p:txBody>
      </p:sp>
      <p:sp>
        <p:nvSpPr>
          <p:cNvPr id="3" name="Content Placeholder 2"/>
          <p:cNvSpPr>
            <a:spLocks noGrp="1"/>
          </p:cNvSpPr>
          <p:nvPr>
            <p:ph idx="1"/>
          </p:nvPr>
        </p:nvSpPr>
        <p:spPr/>
        <p:txBody>
          <a:bodyPr/>
          <a:lstStyle/>
          <a:p>
            <a:r>
              <a:rPr lang="en-US" dirty="0"/>
              <a:t>Page Reference String: </a:t>
            </a:r>
          </a:p>
          <a:p>
            <a:pPr lvl="1"/>
            <a:r>
              <a:rPr lang="en-US" dirty="0"/>
              <a:t>4, 7, 6, 1, 7, 6, 1, 2, 7, 2</a:t>
            </a:r>
          </a:p>
          <a:p>
            <a:pPr lvl="1"/>
            <a:r>
              <a:rPr lang="en-US" dirty="0"/>
              <a:t>Three frames</a:t>
            </a:r>
          </a:p>
        </p:txBody>
      </p:sp>
      <p:graphicFrame>
        <p:nvGraphicFramePr>
          <p:cNvPr id="4" name="Table 3"/>
          <p:cNvGraphicFramePr>
            <a:graphicFrameLocks noGrp="1"/>
          </p:cNvGraphicFramePr>
          <p:nvPr/>
        </p:nvGraphicFramePr>
        <p:xfrm>
          <a:off x="1019969" y="2248428"/>
          <a:ext cx="6177302" cy="457200"/>
        </p:xfrm>
        <a:graphic>
          <a:graphicData uri="http://schemas.openxmlformats.org/drawingml/2006/table">
            <a:tbl>
              <a:tblPr firstRow="1" bandRow="1">
                <a:tableStyleId>{93296810-A885-4BE3-A3E7-6D5BEEA58F35}</a:tableStyleId>
              </a:tblPr>
              <a:tblGrid>
                <a:gridCol w="1951822">
                  <a:extLst>
                    <a:ext uri="{9D8B030D-6E8A-4147-A177-3AD203B41FA5}">
                      <a16:colId xmlns:a16="http://schemas.microsoft.com/office/drawing/2014/main" val="20000"/>
                    </a:ext>
                  </a:extLst>
                </a:gridCol>
                <a:gridCol w="422548">
                  <a:extLst>
                    <a:ext uri="{9D8B030D-6E8A-4147-A177-3AD203B41FA5}">
                      <a16:colId xmlns:a16="http://schemas.microsoft.com/office/drawing/2014/main" val="20001"/>
                    </a:ext>
                  </a:extLst>
                </a:gridCol>
                <a:gridCol w="422548">
                  <a:extLst>
                    <a:ext uri="{9D8B030D-6E8A-4147-A177-3AD203B41FA5}">
                      <a16:colId xmlns:a16="http://schemas.microsoft.com/office/drawing/2014/main" val="20002"/>
                    </a:ext>
                  </a:extLst>
                </a:gridCol>
                <a:gridCol w="422548">
                  <a:extLst>
                    <a:ext uri="{9D8B030D-6E8A-4147-A177-3AD203B41FA5}">
                      <a16:colId xmlns:a16="http://schemas.microsoft.com/office/drawing/2014/main" val="20003"/>
                    </a:ext>
                  </a:extLst>
                </a:gridCol>
                <a:gridCol w="422548">
                  <a:extLst>
                    <a:ext uri="{9D8B030D-6E8A-4147-A177-3AD203B41FA5}">
                      <a16:colId xmlns:a16="http://schemas.microsoft.com/office/drawing/2014/main" val="20004"/>
                    </a:ext>
                  </a:extLst>
                </a:gridCol>
                <a:gridCol w="422548">
                  <a:extLst>
                    <a:ext uri="{9D8B030D-6E8A-4147-A177-3AD203B41FA5}">
                      <a16:colId xmlns:a16="http://schemas.microsoft.com/office/drawing/2014/main" val="20005"/>
                    </a:ext>
                  </a:extLst>
                </a:gridCol>
                <a:gridCol w="422548">
                  <a:extLst>
                    <a:ext uri="{9D8B030D-6E8A-4147-A177-3AD203B41FA5}">
                      <a16:colId xmlns:a16="http://schemas.microsoft.com/office/drawing/2014/main" val="20006"/>
                    </a:ext>
                  </a:extLst>
                </a:gridCol>
                <a:gridCol w="422548">
                  <a:extLst>
                    <a:ext uri="{9D8B030D-6E8A-4147-A177-3AD203B41FA5}">
                      <a16:colId xmlns:a16="http://schemas.microsoft.com/office/drawing/2014/main" val="20007"/>
                    </a:ext>
                  </a:extLst>
                </a:gridCol>
                <a:gridCol w="422548">
                  <a:extLst>
                    <a:ext uri="{9D8B030D-6E8A-4147-A177-3AD203B41FA5}">
                      <a16:colId xmlns:a16="http://schemas.microsoft.com/office/drawing/2014/main" val="20008"/>
                    </a:ext>
                  </a:extLst>
                </a:gridCol>
                <a:gridCol w="422548">
                  <a:extLst>
                    <a:ext uri="{9D8B030D-6E8A-4147-A177-3AD203B41FA5}">
                      <a16:colId xmlns:a16="http://schemas.microsoft.com/office/drawing/2014/main" val="20009"/>
                    </a:ext>
                  </a:extLst>
                </a:gridCol>
                <a:gridCol w="422548">
                  <a:extLst>
                    <a:ext uri="{9D8B030D-6E8A-4147-A177-3AD203B41FA5}">
                      <a16:colId xmlns:a16="http://schemas.microsoft.com/office/drawing/2014/main" val="20010"/>
                    </a:ext>
                  </a:extLst>
                </a:gridCol>
              </a:tblGrid>
              <a:tr h="370840">
                <a:tc>
                  <a:txBody>
                    <a:bodyPr/>
                    <a:lstStyle/>
                    <a:p>
                      <a:r>
                        <a:rPr lang="en-US" sz="2400" dirty="0"/>
                        <a:t>Page</a:t>
                      </a:r>
                      <a:r>
                        <a:rPr lang="en-US" sz="2400" baseline="0" dirty="0"/>
                        <a:t> Request</a:t>
                      </a:r>
                      <a:endParaRPr lang="en-US" sz="2400" dirty="0"/>
                    </a:p>
                  </a:txBody>
                  <a:tcPr/>
                </a:tc>
                <a:tc>
                  <a:txBody>
                    <a:bodyPr/>
                    <a:lstStyle/>
                    <a:p>
                      <a:pPr algn="ctr"/>
                      <a:r>
                        <a:rPr lang="en-US" sz="2400" dirty="0"/>
                        <a:t>4</a:t>
                      </a:r>
                    </a:p>
                  </a:txBody>
                  <a:tcPr/>
                </a:tc>
                <a:tc>
                  <a:txBody>
                    <a:bodyPr/>
                    <a:lstStyle/>
                    <a:p>
                      <a:pPr algn="ctr"/>
                      <a:r>
                        <a:rPr lang="en-US" sz="2400" dirty="0"/>
                        <a:t>7</a:t>
                      </a:r>
                    </a:p>
                  </a:txBody>
                  <a:tcPr/>
                </a:tc>
                <a:tc>
                  <a:txBody>
                    <a:bodyPr/>
                    <a:lstStyle/>
                    <a:p>
                      <a:pPr algn="ctr"/>
                      <a:r>
                        <a:rPr lang="en-US" sz="2400" dirty="0"/>
                        <a:t>6</a:t>
                      </a:r>
                    </a:p>
                  </a:txBody>
                  <a:tcPr/>
                </a:tc>
                <a:tc>
                  <a:txBody>
                    <a:bodyPr/>
                    <a:lstStyle/>
                    <a:p>
                      <a:pPr algn="ctr"/>
                      <a:r>
                        <a:rPr lang="en-US" sz="2400" dirty="0"/>
                        <a:t>1</a:t>
                      </a:r>
                    </a:p>
                  </a:txBody>
                  <a:tcPr/>
                </a:tc>
                <a:tc>
                  <a:txBody>
                    <a:bodyPr/>
                    <a:lstStyle/>
                    <a:p>
                      <a:pPr algn="ctr"/>
                      <a:r>
                        <a:rPr lang="en-US" sz="2400" dirty="0"/>
                        <a:t>7</a:t>
                      </a:r>
                    </a:p>
                  </a:txBody>
                  <a:tcPr/>
                </a:tc>
                <a:tc>
                  <a:txBody>
                    <a:bodyPr/>
                    <a:lstStyle/>
                    <a:p>
                      <a:pPr algn="ctr"/>
                      <a:r>
                        <a:rPr lang="en-US" sz="2400" dirty="0"/>
                        <a:t>6</a:t>
                      </a:r>
                    </a:p>
                  </a:txBody>
                  <a:tcPr/>
                </a:tc>
                <a:tc>
                  <a:txBody>
                    <a:bodyPr/>
                    <a:lstStyle/>
                    <a:p>
                      <a:pPr algn="ctr"/>
                      <a:r>
                        <a:rPr lang="en-US" sz="2400" dirty="0"/>
                        <a:t>1</a:t>
                      </a:r>
                    </a:p>
                  </a:txBody>
                  <a:tcPr/>
                </a:tc>
                <a:tc>
                  <a:txBody>
                    <a:bodyPr/>
                    <a:lstStyle/>
                    <a:p>
                      <a:pPr algn="ctr"/>
                      <a:r>
                        <a:rPr lang="en-US" sz="2400" dirty="0"/>
                        <a:t>2</a:t>
                      </a:r>
                    </a:p>
                  </a:txBody>
                  <a:tcPr/>
                </a:tc>
                <a:tc>
                  <a:txBody>
                    <a:bodyPr/>
                    <a:lstStyle/>
                    <a:p>
                      <a:pPr algn="ctr"/>
                      <a:r>
                        <a:rPr lang="en-US" sz="2400" dirty="0"/>
                        <a:t>7</a:t>
                      </a:r>
                    </a:p>
                  </a:txBody>
                  <a:tcPr/>
                </a:tc>
                <a:tc>
                  <a:txBody>
                    <a:bodyPr/>
                    <a:lstStyle/>
                    <a:p>
                      <a:pPr algn="ctr"/>
                      <a:r>
                        <a:rPr lang="en-US" sz="2400" dirty="0"/>
                        <a:t>2</a:t>
                      </a: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1019969" y="2705152"/>
          <a:ext cx="6177303" cy="1371600"/>
        </p:xfrm>
        <a:graphic>
          <a:graphicData uri="http://schemas.openxmlformats.org/drawingml/2006/table">
            <a:tbl>
              <a:tblPr firstRow="1" bandRow="1">
                <a:tableStyleId>{2D5ABB26-0587-4C30-8999-92F81FD0307C}</a:tableStyleId>
              </a:tblPr>
              <a:tblGrid>
                <a:gridCol w="1951823">
                  <a:extLst>
                    <a:ext uri="{9D8B030D-6E8A-4147-A177-3AD203B41FA5}">
                      <a16:colId xmlns:a16="http://schemas.microsoft.com/office/drawing/2014/main" val="20000"/>
                    </a:ext>
                  </a:extLst>
                </a:gridCol>
                <a:gridCol w="422548">
                  <a:extLst>
                    <a:ext uri="{9D8B030D-6E8A-4147-A177-3AD203B41FA5}">
                      <a16:colId xmlns:a16="http://schemas.microsoft.com/office/drawing/2014/main" val="20001"/>
                    </a:ext>
                  </a:extLst>
                </a:gridCol>
                <a:gridCol w="422548">
                  <a:extLst>
                    <a:ext uri="{9D8B030D-6E8A-4147-A177-3AD203B41FA5}">
                      <a16:colId xmlns:a16="http://schemas.microsoft.com/office/drawing/2014/main" val="20002"/>
                    </a:ext>
                  </a:extLst>
                </a:gridCol>
                <a:gridCol w="422548">
                  <a:extLst>
                    <a:ext uri="{9D8B030D-6E8A-4147-A177-3AD203B41FA5}">
                      <a16:colId xmlns:a16="http://schemas.microsoft.com/office/drawing/2014/main" val="20003"/>
                    </a:ext>
                  </a:extLst>
                </a:gridCol>
                <a:gridCol w="422548">
                  <a:extLst>
                    <a:ext uri="{9D8B030D-6E8A-4147-A177-3AD203B41FA5}">
                      <a16:colId xmlns:a16="http://schemas.microsoft.com/office/drawing/2014/main" val="20004"/>
                    </a:ext>
                  </a:extLst>
                </a:gridCol>
                <a:gridCol w="422548">
                  <a:extLst>
                    <a:ext uri="{9D8B030D-6E8A-4147-A177-3AD203B41FA5}">
                      <a16:colId xmlns:a16="http://schemas.microsoft.com/office/drawing/2014/main" val="20005"/>
                    </a:ext>
                  </a:extLst>
                </a:gridCol>
                <a:gridCol w="422548">
                  <a:extLst>
                    <a:ext uri="{9D8B030D-6E8A-4147-A177-3AD203B41FA5}">
                      <a16:colId xmlns:a16="http://schemas.microsoft.com/office/drawing/2014/main" val="20006"/>
                    </a:ext>
                  </a:extLst>
                </a:gridCol>
                <a:gridCol w="422548">
                  <a:extLst>
                    <a:ext uri="{9D8B030D-6E8A-4147-A177-3AD203B41FA5}">
                      <a16:colId xmlns:a16="http://schemas.microsoft.com/office/drawing/2014/main" val="20007"/>
                    </a:ext>
                  </a:extLst>
                </a:gridCol>
                <a:gridCol w="422548">
                  <a:extLst>
                    <a:ext uri="{9D8B030D-6E8A-4147-A177-3AD203B41FA5}">
                      <a16:colId xmlns:a16="http://schemas.microsoft.com/office/drawing/2014/main" val="20008"/>
                    </a:ext>
                  </a:extLst>
                </a:gridCol>
                <a:gridCol w="422548">
                  <a:extLst>
                    <a:ext uri="{9D8B030D-6E8A-4147-A177-3AD203B41FA5}">
                      <a16:colId xmlns:a16="http://schemas.microsoft.com/office/drawing/2014/main" val="20009"/>
                    </a:ext>
                  </a:extLst>
                </a:gridCol>
                <a:gridCol w="422548">
                  <a:extLst>
                    <a:ext uri="{9D8B030D-6E8A-4147-A177-3AD203B41FA5}">
                      <a16:colId xmlns:a16="http://schemas.microsoft.com/office/drawing/2014/main" val="20010"/>
                    </a:ext>
                  </a:extLst>
                </a:gridCol>
              </a:tblGrid>
              <a:tr h="370840">
                <a:tc>
                  <a:txBody>
                    <a:bodyPr/>
                    <a:lstStyle/>
                    <a:p>
                      <a:r>
                        <a:rPr lang="en-US" sz="2400" dirty="0"/>
                        <a:t>Frame – 1</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Frame – 2</a:t>
                      </a:r>
                      <a:endParaRPr 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4033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Frame – 3</a:t>
                      </a:r>
                      <a:endParaRPr 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547526092"/>
              </p:ext>
            </p:extLst>
          </p:nvPr>
        </p:nvGraphicFramePr>
        <p:xfrm>
          <a:off x="1019969" y="4079803"/>
          <a:ext cx="6177303" cy="457200"/>
        </p:xfrm>
        <a:graphic>
          <a:graphicData uri="http://schemas.openxmlformats.org/drawingml/2006/table">
            <a:tbl>
              <a:tblPr firstRow="1" bandRow="1">
                <a:tableStyleId>{93296810-A885-4BE3-A3E7-6D5BEEA58F35}</a:tableStyleId>
              </a:tblPr>
              <a:tblGrid>
                <a:gridCol w="1951823">
                  <a:extLst>
                    <a:ext uri="{9D8B030D-6E8A-4147-A177-3AD203B41FA5}">
                      <a16:colId xmlns:a16="http://schemas.microsoft.com/office/drawing/2014/main" val="20000"/>
                    </a:ext>
                  </a:extLst>
                </a:gridCol>
                <a:gridCol w="422548">
                  <a:extLst>
                    <a:ext uri="{9D8B030D-6E8A-4147-A177-3AD203B41FA5}">
                      <a16:colId xmlns:a16="http://schemas.microsoft.com/office/drawing/2014/main" val="20001"/>
                    </a:ext>
                  </a:extLst>
                </a:gridCol>
                <a:gridCol w="422548">
                  <a:extLst>
                    <a:ext uri="{9D8B030D-6E8A-4147-A177-3AD203B41FA5}">
                      <a16:colId xmlns:a16="http://schemas.microsoft.com/office/drawing/2014/main" val="20002"/>
                    </a:ext>
                  </a:extLst>
                </a:gridCol>
                <a:gridCol w="422548">
                  <a:extLst>
                    <a:ext uri="{9D8B030D-6E8A-4147-A177-3AD203B41FA5}">
                      <a16:colId xmlns:a16="http://schemas.microsoft.com/office/drawing/2014/main" val="20003"/>
                    </a:ext>
                  </a:extLst>
                </a:gridCol>
                <a:gridCol w="422548">
                  <a:extLst>
                    <a:ext uri="{9D8B030D-6E8A-4147-A177-3AD203B41FA5}">
                      <a16:colId xmlns:a16="http://schemas.microsoft.com/office/drawing/2014/main" val="20004"/>
                    </a:ext>
                  </a:extLst>
                </a:gridCol>
                <a:gridCol w="422548">
                  <a:extLst>
                    <a:ext uri="{9D8B030D-6E8A-4147-A177-3AD203B41FA5}">
                      <a16:colId xmlns:a16="http://schemas.microsoft.com/office/drawing/2014/main" val="20005"/>
                    </a:ext>
                  </a:extLst>
                </a:gridCol>
                <a:gridCol w="422548">
                  <a:extLst>
                    <a:ext uri="{9D8B030D-6E8A-4147-A177-3AD203B41FA5}">
                      <a16:colId xmlns:a16="http://schemas.microsoft.com/office/drawing/2014/main" val="20006"/>
                    </a:ext>
                  </a:extLst>
                </a:gridCol>
                <a:gridCol w="422548">
                  <a:extLst>
                    <a:ext uri="{9D8B030D-6E8A-4147-A177-3AD203B41FA5}">
                      <a16:colId xmlns:a16="http://schemas.microsoft.com/office/drawing/2014/main" val="20007"/>
                    </a:ext>
                  </a:extLst>
                </a:gridCol>
                <a:gridCol w="422548">
                  <a:extLst>
                    <a:ext uri="{9D8B030D-6E8A-4147-A177-3AD203B41FA5}">
                      <a16:colId xmlns:a16="http://schemas.microsoft.com/office/drawing/2014/main" val="20008"/>
                    </a:ext>
                  </a:extLst>
                </a:gridCol>
                <a:gridCol w="422548">
                  <a:extLst>
                    <a:ext uri="{9D8B030D-6E8A-4147-A177-3AD203B41FA5}">
                      <a16:colId xmlns:a16="http://schemas.microsoft.com/office/drawing/2014/main" val="20009"/>
                    </a:ext>
                  </a:extLst>
                </a:gridCol>
                <a:gridCol w="422548">
                  <a:extLst>
                    <a:ext uri="{9D8B030D-6E8A-4147-A177-3AD203B41FA5}">
                      <a16:colId xmlns:a16="http://schemas.microsoft.com/office/drawing/2014/main" val="20010"/>
                    </a:ext>
                  </a:extLst>
                </a:gridCol>
              </a:tblGrid>
              <a:tr h="370840">
                <a:tc>
                  <a:txBody>
                    <a:bodyPr/>
                    <a:lstStyle/>
                    <a:p>
                      <a:r>
                        <a:rPr lang="en-US" sz="2100" b="0" dirty="0">
                          <a:solidFill>
                            <a:schemeClr val="tx1"/>
                          </a:solidFill>
                        </a:rPr>
                        <a:t>Page</a:t>
                      </a:r>
                      <a:r>
                        <a:rPr lang="en-US" sz="2100" b="0" baseline="0" dirty="0">
                          <a:solidFill>
                            <a:schemeClr val="tx1"/>
                          </a:solidFill>
                        </a:rPr>
                        <a:t> Faults </a:t>
                      </a:r>
                      <a:r>
                        <a:rPr lang="en-US" sz="2100" b="1" baseline="0" dirty="0">
                          <a:solidFill>
                            <a:schemeClr val="accent6"/>
                          </a:solidFill>
                        </a:rPr>
                        <a:t>(6)</a:t>
                      </a:r>
                      <a:endParaRPr lang="en-US" sz="2100" b="1" dirty="0">
                        <a:solidFill>
                          <a:schemeClr val="accent6"/>
                        </a:solidFill>
                      </a:endParaRPr>
                    </a:p>
                  </a:txBody>
                  <a:tcP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endParaRPr lang="en-US" sz="2400" b="0" dirty="0">
                        <a:solidFill>
                          <a:schemeClr val="tx1"/>
                        </a:solidFill>
                      </a:endParaRPr>
                    </a:p>
                  </a:txBody>
                  <a:tcPr>
                    <a:solidFill>
                      <a:schemeClr val="accent6">
                        <a:lumMod val="20000"/>
                        <a:lumOff val="80000"/>
                      </a:schemeClr>
                    </a:solidFill>
                  </a:tcPr>
                </a:tc>
                <a:tc>
                  <a:txBody>
                    <a:bodyPr/>
                    <a:lstStyle/>
                    <a:p>
                      <a:pPr algn="ctr"/>
                      <a:endParaRPr lang="en-US" sz="2400" b="0" dirty="0">
                        <a:solidFill>
                          <a:schemeClr val="tx1"/>
                        </a:solidFill>
                      </a:endParaRPr>
                    </a:p>
                  </a:txBody>
                  <a:tcPr>
                    <a:solidFill>
                      <a:schemeClr val="accent6">
                        <a:lumMod val="20000"/>
                        <a:lumOff val="80000"/>
                      </a:schemeClr>
                    </a:solidFill>
                  </a:tcPr>
                </a:tc>
                <a:tc>
                  <a:txBody>
                    <a:bodyPr/>
                    <a:lstStyle/>
                    <a:p>
                      <a:pPr algn="ctr"/>
                      <a:endParaRPr lang="en-US" sz="2400" b="0" dirty="0">
                        <a:solidFill>
                          <a:schemeClr val="tx1"/>
                        </a:solidFill>
                      </a:endParaRPr>
                    </a:p>
                  </a:txBody>
                  <a:tcP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r>
                        <a:rPr lang="en-US" sz="2400" b="0" dirty="0">
                          <a:solidFill>
                            <a:schemeClr val="tx1"/>
                          </a:solidFill>
                        </a:rPr>
                        <a:t>F</a:t>
                      </a:r>
                    </a:p>
                  </a:txBody>
                  <a:tcPr>
                    <a:solidFill>
                      <a:schemeClr val="accent6">
                        <a:lumMod val="20000"/>
                        <a:lumOff val="80000"/>
                      </a:schemeClr>
                    </a:solidFill>
                  </a:tcPr>
                </a:tc>
                <a:tc>
                  <a:txBody>
                    <a:bodyPr/>
                    <a:lstStyle/>
                    <a:p>
                      <a:pPr algn="ctr"/>
                      <a:endParaRPr lang="en-US" sz="2400" b="0"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75545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Belady’s</a:t>
            </a:r>
            <a:r>
              <a:rPr lang="en-US" dirty="0"/>
              <a:t> Anomaly (in FIFO Page Replacement Algorithm)</a:t>
            </a:r>
          </a:p>
        </p:txBody>
      </p:sp>
      <p:sp>
        <p:nvSpPr>
          <p:cNvPr id="3" name="Content Placeholder 2"/>
          <p:cNvSpPr>
            <a:spLocks noGrp="1"/>
          </p:cNvSpPr>
          <p:nvPr>
            <p:ph idx="1"/>
          </p:nvPr>
        </p:nvSpPr>
        <p:spPr/>
        <p:txBody>
          <a:bodyPr/>
          <a:lstStyle/>
          <a:p>
            <a:r>
              <a:rPr lang="en-US" dirty="0"/>
              <a:t>Page Reference String: 1, 2, 3, 4, 1, 2, 5, 1, 2, 3, 4, 5</a:t>
            </a:r>
          </a:p>
        </p:txBody>
      </p:sp>
      <p:graphicFrame>
        <p:nvGraphicFramePr>
          <p:cNvPr id="4" name="Table 3"/>
          <p:cNvGraphicFramePr>
            <a:graphicFrameLocks noGrp="1"/>
          </p:cNvGraphicFramePr>
          <p:nvPr/>
        </p:nvGraphicFramePr>
        <p:xfrm>
          <a:off x="1078028" y="1377571"/>
          <a:ext cx="6432419" cy="426720"/>
        </p:xfrm>
        <a:graphic>
          <a:graphicData uri="http://schemas.openxmlformats.org/drawingml/2006/table">
            <a:tbl>
              <a:tblPr firstRow="1" bandRow="1">
                <a:tableStyleId>{93296810-A885-4BE3-A3E7-6D5BEEA58F35}</a:tableStyleId>
              </a:tblPr>
              <a:tblGrid>
                <a:gridCol w="1787843">
                  <a:extLst>
                    <a:ext uri="{9D8B030D-6E8A-4147-A177-3AD203B41FA5}">
                      <a16:colId xmlns:a16="http://schemas.microsoft.com/office/drawing/2014/main" val="20000"/>
                    </a:ext>
                  </a:extLst>
                </a:gridCol>
                <a:gridCol w="387048">
                  <a:extLst>
                    <a:ext uri="{9D8B030D-6E8A-4147-A177-3AD203B41FA5}">
                      <a16:colId xmlns:a16="http://schemas.microsoft.com/office/drawing/2014/main" val="20001"/>
                    </a:ext>
                  </a:extLst>
                </a:gridCol>
                <a:gridCol w="387048">
                  <a:extLst>
                    <a:ext uri="{9D8B030D-6E8A-4147-A177-3AD203B41FA5}">
                      <a16:colId xmlns:a16="http://schemas.microsoft.com/office/drawing/2014/main" val="20002"/>
                    </a:ext>
                  </a:extLst>
                </a:gridCol>
                <a:gridCol w="387048">
                  <a:extLst>
                    <a:ext uri="{9D8B030D-6E8A-4147-A177-3AD203B41FA5}">
                      <a16:colId xmlns:a16="http://schemas.microsoft.com/office/drawing/2014/main" val="20003"/>
                    </a:ext>
                  </a:extLst>
                </a:gridCol>
                <a:gridCol w="387048">
                  <a:extLst>
                    <a:ext uri="{9D8B030D-6E8A-4147-A177-3AD203B41FA5}">
                      <a16:colId xmlns:a16="http://schemas.microsoft.com/office/drawing/2014/main" val="20004"/>
                    </a:ext>
                  </a:extLst>
                </a:gridCol>
                <a:gridCol w="387048">
                  <a:extLst>
                    <a:ext uri="{9D8B030D-6E8A-4147-A177-3AD203B41FA5}">
                      <a16:colId xmlns:a16="http://schemas.microsoft.com/office/drawing/2014/main" val="20005"/>
                    </a:ext>
                  </a:extLst>
                </a:gridCol>
                <a:gridCol w="387048">
                  <a:extLst>
                    <a:ext uri="{9D8B030D-6E8A-4147-A177-3AD203B41FA5}">
                      <a16:colId xmlns:a16="http://schemas.microsoft.com/office/drawing/2014/main" val="20006"/>
                    </a:ext>
                  </a:extLst>
                </a:gridCol>
                <a:gridCol w="387048">
                  <a:extLst>
                    <a:ext uri="{9D8B030D-6E8A-4147-A177-3AD203B41FA5}">
                      <a16:colId xmlns:a16="http://schemas.microsoft.com/office/drawing/2014/main" val="20007"/>
                    </a:ext>
                  </a:extLst>
                </a:gridCol>
                <a:gridCol w="387048">
                  <a:extLst>
                    <a:ext uri="{9D8B030D-6E8A-4147-A177-3AD203B41FA5}">
                      <a16:colId xmlns:a16="http://schemas.microsoft.com/office/drawing/2014/main" val="20008"/>
                    </a:ext>
                  </a:extLst>
                </a:gridCol>
                <a:gridCol w="387048">
                  <a:extLst>
                    <a:ext uri="{9D8B030D-6E8A-4147-A177-3AD203B41FA5}">
                      <a16:colId xmlns:a16="http://schemas.microsoft.com/office/drawing/2014/main" val="20009"/>
                    </a:ext>
                  </a:extLst>
                </a:gridCol>
                <a:gridCol w="387048">
                  <a:extLst>
                    <a:ext uri="{9D8B030D-6E8A-4147-A177-3AD203B41FA5}">
                      <a16:colId xmlns:a16="http://schemas.microsoft.com/office/drawing/2014/main" val="20010"/>
                    </a:ext>
                  </a:extLst>
                </a:gridCol>
                <a:gridCol w="387048">
                  <a:extLst>
                    <a:ext uri="{9D8B030D-6E8A-4147-A177-3AD203B41FA5}">
                      <a16:colId xmlns:a16="http://schemas.microsoft.com/office/drawing/2014/main" val="20011"/>
                    </a:ext>
                  </a:extLst>
                </a:gridCol>
                <a:gridCol w="387048">
                  <a:extLst>
                    <a:ext uri="{9D8B030D-6E8A-4147-A177-3AD203B41FA5}">
                      <a16:colId xmlns:a16="http://schemas.microsoft.com/office/drawing/2014/main" val="20012"/>
                    </a:ext>
                  </a:extLst>
                </a:gridCol>
              </a:tblGrid>
              <a:tr h="370840">
                <a:tc>
                  <a:txBody>
                    <a:bodyPr/>
                    <a:lstStyle/>
                    <a:p>
                      <a:r>
                        <a:rPr lang="en-US" sz="2200" dirty="0"/>
                        <a:t>Page</a:t>
                      </a:r>
                      <a:r>
                        <a:rPr lang="en-US" sz="2200" baseline="0" dirty="0"/>
                        <a:t> Request</a:t>
                      </a:r>
                      <a:endParaRPr lang="en-US" sz="2200" dirty="0"/>
                    </a:p>
                  </a:txBody>
                  <a:tcPr/>
                </a:tc>
                <a:tc>
                  <a:txBody>
                    <a:bodyPr/>
                    <a:lstStyle/>
                    <a:p>
                      <a:pPr algn="ctr"/>
                      <a:r>
                        <a:rPr lang="en-US" sz="2200" dirty="0"/>
                        <a:t>1</a:t>
                      </a:r>
                    </a:p>
                  </a:txBody>
                  <a:tcPr/>
                </a:tc>
                <a:tc>
                  <a:txBody>
                    <a:bodyPr/>
                    <a:lstStyle/>
                    <a:p>
                      <a:pPr algn="ctr"/>
                      <a:r>
                        <a:rPr lang="en-US" sz="2200" dirty="0"/>
                        <a:t>2</a:t>
                      </a:r>
                    </a:p>
                  </a:txBody>
                  <a:tcPr/>
                </a:tc>
                <a:tc>
                  <a:txBody>
                    <a:bodyPr/>
                    <a:lstStyle/>
                    <a:p>
                      <a:pPr algn="ctr"/>
                      <a:r>
                        <a:rPr lang="en-US" sz="2200" dirty="0"/>
                        <a:t>3</a:t>
                      </a:r>
                    </a:p>
                  </a:txBody>
                  <a:tcPr/>
                </a:tc>
                <a:tc>
                  <a:txBody>
                    <a:bodyPr/>
                    <a:lstStyle/>
                    <a:p>
                      <a:pPr algn="ctr"/>
                      <a:r>
                        <a:rPr lang="en-US" sz="2200" dirty="0"/>
                        <a:t>4</a:t>
                      </a:r>
                    </a:p>
                  </a:txBody>
                  <a:tcPr/>
                </a:tc>
                <a:tc>
                  <a:txBody>
                    <a:bodyPr/>
                    <a:lstStyle/>
                    <a:p>
                      <a:pPr algn="ctr"/>
                      <a:r>
                        <a:rPr lang="en-US" sz="2200" dirty="0"/>
                        <a:t>1</a:t>
                      </a:r>
                    </a:p>
                  </a:txBody>
                  <a:tcPr/>
                </a:tc>
                <a:tc>
                  <a:txBody>
                    <a:bodyPr/>
                    <a:lstStyle/>
                    <a:p>
                      <a:pPr algn="ctr"/>
                      <a:r>
                        <a:rPr lang="en-US" sz="2200" dirty="0"/>
                        <a:t>2</a:t>
                      </a:r>
                    </a:p>
                  </a:txBody>
                  <a:tcPr/>
                </a:tc>
                <a:tc>
                  <a:txBody>
                    <a:bodyPr/>
                    <a:lstStyle/>
                    <a:p>
                      <a:pPr algn="ctr"/>
                      <a:r>
                        <a:rPr lang="en-US" sz="2200" dirty="0"/>
                        <a:t>5</a:t>
                      </a:r>
                    </a:p>
                  </a:txBody>
                  <a:tcPr/>
                </a:tc>
                <a:tc>
                  <a:txBody>
                    <a:bodyPr/>
                    <a:lstStyle/>
                    <a:p>
                      <a:pPr algn="ctr"/>
                      <a:r>
                        <a:rPr lang="en-US" sz="2200" dirty="0"/>
                        <a:t>1</a:t>
                      </a:r>
                    </a:p>
                  </a:txBody>
                  <a:tcPr/>
                </a:tc>
                <a:tc>
                  <a:txBody>
                    <a:bodyPr/>
                    <a:lstStyle/>
                    <a:p>
                      <a:pPr algn="ctr"/>
                      <a:r>
                        <a:rPr lang="en-US" sz="2200" dirty="0"/>
                        <a:t>2</a:t>
                      </a:r>
                    </a:p>
                  </a:txBody>
                  <a:tcPr/>
                </a:tc>
                <a:tc>
                  <a:txBody>
                    <a:bodyPr/>
                    <a:lstStyle/>
                    <a:p>
                      <a:pPr algn="ctr"/>
                      <a:r>
                        <a:rPr lang="en-US" sz="2200" dirty="0"/>
                        <a:t>3</a:t>
                      </a:r>
                    </a:p>
                  </a:txBody>
                  <a:tcPr/>
                </a:tc>
                <a:tc>
                  <a:txBody>
                    <a:bodyPr/>
                    <a:lstStyle/>
                    <a:p>
                      <a:pPr algn="ctr"/>
                      <a:r>
                        <a:rPr lang="en-US" sz="2200" dirty="0"/>
                        <a:t>4</a:t>
                      </a:r>
                    </a:p>
                  </a:txBody>
                  <a:tcPr/>
                </a:tc>
                <a:tc>
                  <a:txBody>
                    <a:bodyPr/>
                    <a:lstStyle/>
                    <a:p>
                      <a:pPr algn="ctr"/>
                      <a:r>
                        <a:rPr lang="en-US" sz="2200" dirty="0"/>
                        <a:t>5</a:t>
                      </a: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1078028" y="1834295"/>
          <a:ext cx="6432419" cy="1280160"/>
        </p:xfrm>
        <a:graphic>
          <a:graphicData uri="http://schemas.openxmlformats.org/drawingml/2006/table">
            <a:tbl>
              <a:tblPr firstRow="1" bandRow="1">
                <a:tableStyleId>{2D5ABB26-0587-4C30-8999-92F81FD0307C}</a:tableStyleId>
              </a:tblPr>
              <a:tblGrid>
                <a:gridCol w="1787843">
                  <a:extLst>
                    <a:ext uri="{9D8B030D-6E8A-4147-A177-3AD203B41FA5}">
                      <a16:colId xmlns:a16="http://schemas.microsoft.com/office/drawing/2014/main" val="20000"/>
                    </a:ext>
                  </a:extLst>
                </a:gridCol>
                <a:gridCol w="387048">
                  <a:extLst>
                    <a:ext uri="{9D8B030D-6E8A-4147-A177-3AD203B41FA5}">
                      <a16:colId xmlns:a16="http://schemas.microsoft.com/office/drawing/2014/main" val="20001"/>
                    </a:ext>
                  </a:extLst>
                </a:gridCol>
                <a:gridCol w="387048">
                  <a:extLst>
                    <a:ext uri="{9D8B030D-6E8A-4147-A177-3AD203B41FA5}">
                      <a16:colId xmlns:a16="http://schemas.microsoft.com/office/drawing/2014/main" val="20002"/>
                    </a:ext>
                  </a:extLst>
                </a:gridCol>
                <a:gridCol w="387048">
                  <a:extLst>
                    <a:ext uri="{9D8B030D-6E8A-4147-A177-3AD203B41FA5}">
                      <a16:colId xmlns:a16="http://schemas.microsoft.com/office/drawing/2014/main" val="20003"/>
                    </a:ext>
                  </a:extLst>
                </a:gridCol>
                <a:gridCol w="387048">
                  <a:extLst>
                    <a:ext uri="{9D8B030D-6E8A-4147-A177-3AD203B41FA5}">
                      <a16:colId xmlns:a16="http://schemas.microsoft.com/office/drawing/2014/main" val="20004"/>
                    </a:ext>
                  </a:extLst>
                </a:gridCol>
                <a:gridCol w="387048">
                  <a:extLst>
                    <a:ext uri="{9D8B030D-6E8A-4147-A177-3AD203B41FA5}">
                      <a16:colId xmlns:a16="http://schemas.microsoft.com/office/drawing/2014/main" val="20005"/>
                    </a:ext>
                  </a:extLst>
                </a:gridCol>
                <a:gridCol w="387048">
                  <a:extLst>
                    <a:ext uri="{9D8B030D-6E8A-4147-A177-3AD203B41FA5}">
                      <a16:colId xmlns:a16="http://schemas.microsoft.com/office/drawing/2014/main" val="20006"/>
                    </a:ext>
                  </a:extLst>
                </a:gridCol>
                <a:gridCol w="387048">
                  <a:extLst>
                    <a:ext uri="{9D8B030D-6E8A-4147-A177-3AD203B41FA5}">
                      <a16:colId xmlns:a16="http://schemas.microsoft.com/office/drawing/2014/main" val="20007"/>
                    </a:ext>
                  </a:extLst>
                </a:gridCol>
                <a:gridCol w="387048">
                  <a:extLst>
                    <a:ext uri="{9D8B030D-6E8A-4147-A177-3AD203B41FA5}">
                      <a16:colId xmlns:a16="http://schemas.microsoft.com/office/drawing/2014/main" val="20008"/>
                    </a:ext>
                  </a:extLst>
                </a:gridCol>
                <a:gridCol w="387048">
                  <a:extLst>
                    <a:ext uri="{9D8B030D-6E8A-4147-A177-3AD203B41FA5}">
                      <a16:colId xmlns:a16="http://schemas.microsoft.com/office/drawing/2014/main" val="20009"/>
                    </a:ext>
                  </a:extLst>
                </a:gridCol>
                <a:gridCol w="387048">
                  <a:extLst>
                    <a:ext uri="{9D8B030D-6E8A-4147-A177-3AD203B41FA5}">
                      <a16:colId xmlns:a16="http://schemas.microsoft.com/office/drawing/2014/main" val="20010"/>
                    </a:ext>
                  </a:extLst>
                </a:gridCol>
                <a:gridCol w="387048">
                  <a:extLst>
                    <a:ext uri="{9D8B030D-6E8A-4147-A177-3AD203B41FA5}">
                      <a16:colId xmlns:a16="http://schemas.microsoft.com/office/drawing/2014/main" val="20011"/>
                    </a:ext>
                  </a:extLst>
                </a:gridCol>
                <a:gridCol w="387048">
                  <a:extLst>
                    <a:ext uri="{9D8B030D-6E8A-4147-A177-3AD203B41FA5}">
                      <a16:colId xmlns:a16="http://schemas.microsoft.com/office/drawing/2014/main" val="20012"/>
                    </a:ext>
                  </a:extLst>
                </a:gridCol>
              </a:tblGrid>
              <a:tr h="370840">
                <a:tc>
                  <a:txBody>
                    <a:bodyPr/>
                    <a:lstStyle/>
                    <a:p>
                      <a:r>
                        <a:rPr lang="en-US" sz="2200" dirty="0"/>
                        <a:t>Frame – 1</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a:t>Frame – 2</a:t>
                      </a:r>
                      <a:endParaRPr lang="en-US" sz="2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4033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a:t>Frame – 3</a:t>
                      </a:r>
                      <a:endParaRPr lang="en-US" sz="2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nvGraphicFramePr>
        <p:xfrm>
          <a:off x="1078028" y="3134933"/>
          <a:ext cx="6432419" cy="426720"/>
        </p:xfrm>
        <a:graphic>
          <a:graphicData uri="http://schemas.openxmlformats.org/drawingml/2006/table">
            <a:tbl>
              <a:tblPr firstRow="1" bandRow="1">
                <a:tableStyleId>{93296810-A885-4BE3-A3E7-6D5BEEA58F35}</a:tableStyleId>
              </a:tblPr>
              <a:tblGrid>
                <a:gridCol w="1787843">
                  <a:extLst>
                    <a:ext uri="{9D8B030D-6E8A-4147-A177-3AD203B41FA5}">
                      <a16:colId xmlns:a16="http://schemas.microsoft.com/office/drawing/2014/main" val="20000"/>
                    </a:ext>
                  </a:extLst>
                </a:gridCol>
                <a:gridCol w="387048">
                  <a:extLst>
                    <a:ext uri="{9D8B030D-6E8A-4147-A177-3AD203B41FA5}">
                      <a16:colId xmlns:a16="http://schemas.microsoft.com/office/drawing/2014/main" val="20001"/>
                    </a:ext>
                  </a:extLst>
                </a:gridCol>
                <a:gridCol w="387048">
                  <a:extLst>
                    <a:ext uri="{9D8B030D-6E8A-4147-A177-3AD203B41FA5}">
                      <a16:colId xmlns:a16="http://schemas.microsoft.com/office/drawing/2014/main" val="20002"/>
                    </a:ext>
                  </a:extLst>
                </a:gridCol>
                <a:gridCol w="387048">
                  <a:extLst>
                    <a:ext uri="{9D8B030D-6E8A-4147-A177-3AD203B41FA5}">
                      <a16:colId xmlns:a16="http://schemas.microsoft.com/office/drawing/2014/main" val="20003"/>
                    </a:ext>
                  </a:extLst>
                </a:gridCol>
                <a:gridCol w="387048">
                  <a:extLst>
                    <a:ext uri="{9D8B030D-6E8A-4147-A177-3AD203B41FA5}">
                      <a16:colId xmlns:a16="http://schemas.microsoft.com/office/drawing/2014/main" val="20004"/>
                    </a:ext>
                  </a:extLst>
                </a:gridCol>
                <a:gridCol w="387048">
                  <a:extLst>
                    <a:ext uri="{9D8B030D-6E8A-4147-A177-3AD203B41FA5}">
                      <a16:colId xmlns:a16="http://schemas.microsoft.com/office/drawing/2014/main" val="20005"/>
                    </a:ext>
                  </a:extLst>
                </a:gridCol>
                <a:gridCol w="387048">
                  <a:extLst>
                    <a:ext uri="{9D8B030D-6E8A-4147-A177-3AD203B41FA5}">
                      <a16:colId xmlns:a16="http://schemas.microsoft.com/office/drawing/2014/main" val="20006"/>
                    </a:ext>
                  </a:extLst>
                </a:gridCol>
                <a:gridCol w="387048">
                  <a:extLst>
                    <a:ext uri="{9D8B030D-6E8A-4147-A177-3AD203B41FA5}">
                      <a16:colId xmlns:a16="http://schemas.microsoft.com/office/drawing/2014/main" val="20007"/>
                    </a:ext>
                  </a:extLst>
                </a:gridCol>
                <a:gridCol w="387048">
                  <a:extLst>
                    <a:ext uri="{9D8B030D-6E8A-4147-A177-3AD203B41FA5}">
                      <a16:colId xmlns:a16="http://schemas.microsoft.com/office/drawing/2014/main" val="20008"/>
                    </a:ext>
                  </a:extLst>
                </a:gridCol>
                <a:gridCol w="387048">
                  <a:extLst>
                    <a:ext uri="{9D8B030D-6E8A-4147-A177-3AD203B41FA5}">
                      <a16:colId xmlns:a16="http://schemas.microsoft.com/office/drawing/2014/main" val="20009"/>
                    </a:ext>
                  </a:extLst>
                </a:gridCol>
                <a:gridCol w="387048">
                  <a:extLst>
                    <a:ext uri="{9D8B030D-6E8A-4147-A177-3AD203B41FA5}">
                      <a16:colId xmlns:a16="http://schemas.microsoft.com/office/drawing/2014/main" val="20010"/>
                    </a:ext>
                  </a:extLst>
                </a:gridCol>
                <a:gridCol w="387048">
                  <a:extLst>
                    <a:ext uri="{9D8B030D-6E8A-4147-A177-3AD203B41FA5}">
                      <a16:colId xmlns:a16="http://schemas.microsoft.com/office/drawing/2014/main" val="20011"/>
                    </a:ext>
                  </a:extLst>
                </a:gridCol>
                <a:gridCol w="387048">
                  <a:extLst>
                    <a:ext uri="{9D8B030D-6E8A-4147-A177-3AD203B41FA5}">
                      <a16:colId xmlns:a16="http://schemas.microsoft.com/office/drawing/2014/main" val="20012"/>
                    </a:ext>
                  </a:extLst>
                </a:gridCol>
              </a:tblGrid>
              <a:tr h="370840">
                <a:tc>
                  <a:txBody>
                    <a:bodyPr/>
                    <a:lstStyle/>
                    <a:p>
                      <a:r>
                        <a:rPr lang="en-US" sz="1900" b="0" dirty="0">
                          <a:solidFill>
                            <a:schemeClr val="tx1"/>
                          </a:solidFill>
                        </a:rPr>
                        <a:t>Page</a:t>
                      </a:r>
                      <a:r>
                        <a:rPr lang="en-US" sz="1900" b="0" baseline="0" dirty="0">
                          <a:solidFill>
                            <a:schemeClr val="tx1"/>
                          </a:solidFill>
                        </a:rPr>
                        <a:t> Faults </a:t>
                      </a:r>
                      <a:r>
                        <a:rPr lang="en-US" sz="1900" b="1" baseline="0" dirty="0">
                          <a:solidFill>
                            <a:schemeClr val="accent6"/>
                          </a:solidFill>
                        </a:rPr>
                        <a:t>(9)</a:t>
                      </a:r>
                      <a:endParaRPr lang="en-US" sz="1900" b="1" dirty="0">
                        <a:solidFill>
                          <a:schemeClr val="accent6"/>
                        </a:solidFill>
                      </a:endParaRPr>
                    </a:p>
                  </a:txBody>
                  <a:tcPr anchor="ct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1070770" y="3810460"/>
          <a:ext cx="6432419" cy="426720"/>
        </p:xfrm>
        <a:graphic>
          <a:graphicData uri="http://schemas.openxmlformats.org/drawingml/2006/table">
            <a:tbl>
              <a:tblPr firstRow="1" bandRow="1">
                <a:tableStyleId>{93296810-A885-4BE3-A3E7-6D5BEEA58F35}</a:tableStyleId>
              </a:tblPr>
              <a:tblGrid>
                <a:gridCol w="1787843">
                  <a:extLst>
                    <a:ext uri="{9D8B030D-6E8A-4147-A177-3AD203B41FA5}">
                      <a16:colId xmlns:a16="http://schemas.microsoft.com/office/drawing/2014/main" val="20000"/>
                    </a:ext>
                  </a:extLst>
                </a:gridCol>
                <a:gridCol w="387048">
                  <a:extLst>
                    <a:ext uri="{9D8B030D-6E8A-4147-A177-3AD203B41FA5}">
                      <a16:colId xmlns:a16="http://schemas.microsoft.com/office/drawing/2014/main" val="20001"/>
                    </a:ext>
                  </a:extLst>
                </a:gridCol>
                <a:gridCol w="387048">
                  <a:extLst>
                    <a:ext uri="{9D8B030D-6E8A-4147-A177-3AD203B41FA5}">
                      <a16:colId xmlns:a16="http://schemas.microsoft.com/office/drawing/2014/main" val="20002"/>
                    </a:ext>
                  </a:extLst>
                </a:gridCol>
                <a:gridCol w="387048">
                  <a:extLst>
                    <a:ext uri="{9D8B030D-6E8A-4147-A177-3AD203B41FA5}">
                      <a16:colId xmlns:a16="http://schemas.microsoft.com/office/drawing/2014/main" val="20003"/>
                    </a:ext>
                  </a:extLst>
                </a:gridCol>
                <a:gridCol w="387048">
                  <a:extLst>
                    <a:ext uri="{9D8B030D-6E8A-4147-A177-3AD203B41FA5}">
                      <a16:colId xmlns:a16="http://schemas.microsoft.com/office/drawing/2014/main" val="20004"/>
                    </a:ext>
                  </a:extLst>
                </a:gridCol>
                <a:gridCol w="387048">
                  <a:extLst>
                    <a:ext uri="{9D8B030D-6E8A-4147-A177-3AD203B41FA5}">
                      <a16:colId xmlns:a16="http://schemas.microsoft.com/office/drawing/2014/main" val="20005"/>
                    </a:ext>
                  </a:extLst>
                </a:gridCol>
                <a:gridCol w="387048">
                  <a:extLst>
                    <a:ext uri="{9D8B030D-6E8A-4147-A177-3AD203B41FA5}">
                      <a16:colId xmlns:a16="http://schemas.microsoft.com/office/drawing/2014/main" val="20006"/>
                    </a:ext>
                  </a:extLst>
                </a:gridCol>
                <a:gridCol w="387048">
                  <a:extLst>
                    <a:ext uri="{9D8B030D-6E8A-4147-A177-3AD203B41FA5}">
                      <a16:colId xmlns:a16="http://schemas.microsoft.com/office/drawing/2014/main" val="20007"/>
                    </a:ext>
                  </a:extLst>
                </a:gridCol>
                <a:gridCol w="387048">
                  <a:extLst>
                    <a:ext uri="{9D8B030D-6E8A-4147-A177-3AD203B41FA5}">
                      <a16:colId xmlns:a16="http://schemas.microsoft.com/office/drawing/2014/main" val="20008"/>
                    </a:ext>
                  </a:extLst>
                </a:gridCol>
                <a:gridCol w="387048">
                  <a:extLst>
                    <a:ext uri="{9D8B030D-6E8A-4147-A177-3AD203B41FA5}">
                      <a16:colId xmlns:a16="http://schemas.microsoft.com/office/drawing/2014/main" val="20009"/>
                    </a:ext>
                  </a:extLst>
                </a:gridCol>
                <a:gridCol w="387048">
                  <a:extLst>
                    <a:ext uri="{9D8B030D-6E8A-4147-A177-3AD203B41FA5}">
                      <a16:colId xmlns:a16="http://schemas.microsoft.com/office/drawing/2014/main" val="20010"/>
                    </a:ext>
                  </a:extLst>
                </a:gridCol>
                <a:gridCol w="387048">
                  <a:extLst>
                    <a:ext uri="{9D8B030D-6E8A-4147-A177-3AD203B41FA5}">
                      <a16:colId xmlns:a16="http://schemas.microsoft.com/office/drawing/2014/main" val="20011"/>
                    </a:ext>
                  </a:extLst>
                </a:gridCol>
                <a:gridCol w="387048">
                  <a:extLst>
                    <a:ext uri="{9D8B030D-6E8A-4147-A177-3AD203B41FA5}">
                      <a16:colId xmlns:a16="http://schemas.microsoft.com/office/drawing/2014/main" val="20012"/>
                    </a:ext>
                  </a:extLst>
                </a:gridCol>
              </a:tblGrid>
              <a:tr h="370840">
                <a:tc>
                  <a:txBody>
                    <a:bodyPr/>
                    <a:lstStyle/>
                    <a:p>
                      <a:r>
                        <a:rPr lang="en-US" sz="2200" dirty="0"/>
                        <a:t>Page</a:t>
                      </a:r>
                      <a:r>
                        <a:rPr lang="en-US" sz="2200" baseline="0" dirty="0"/>
                        <a:t> Request</a:t>
                      </a:r>
                      <a:endParaRPr lang="en-US" sz="2200" dirty="0"/>
                    </a:p>
                  </a:txBody>
                  <a:tcPr/>
                </a:tc>
                <a:tc>
                  <a:txBody>
                    <a:bodyPr/>
                    <a:lstStyle/>
                    <a:p>
                      <a:pPr algn="ctr"/>
                      <a:r>
                        <a:rPr lang="en-US" sz="2200" dirty="0"/>
                        <a:t>1</a:t>
                      </a:r>
                    </a:p>
                  </a:txBody>
                  <a:tcPr/>
                </a:tc>
                <a:tc>
                  <a:txBody>
                    <a:bodyPr/>
                    <a:lstStyle/>
                    <a:p>
                      <a:pPr algn="ctr"/>
                      <a:r>
                        <a:rPr lang="en-US" sz="2200" dirty="0"/>
                        <a:t>2</a:t>
                      </a:r>
                    </a:p>
                  </a:txBody>
                  <a:tcPr/>
                </a:tc>
                <a:tc>
                  <a:txBody>
                    <a:bodyPr/>
                    <a:lstStyle/>
                    <a:p>
                      <a:pPr algn="ctr"/>
                      <a:r>
                        <a:rPr lang="en-US" sz="2200" dirty="0"/>
                        <a:t>3</a:t>
                      </a:r>
                    </a:p>
                  </a:txBody>
                  <a:tcPr/>
                </a:tc>
                <a:tc>
                  <a:txBody>
                    <a:bodyPr/>
                    <a:lstStyle/>
                    <a:p>
                      <a:pPr algn="ctr"/>
                      <a:r>
                        <a:rPr lang="en-US" sz="2200" dirty="0"/>
                        <a:t>4</a:t>
                      </a:r>
                    </a:p>
                  </a:txBody>
                  <a:tcPr/>
                </a:tc>
                <a:tc>
                  <a:txBody>
                    <a:bodyPr/>
                    <a:lstStyle/>
                    <a:p>
                      <a:pPr algn="ctr"/>
                      <a:r>
                        <a:rPr lang="en-US" sz="2200" dirty="0"/>
                        <a:t>1</a:t>
                      </a:r>
                    </a:p>
                  </a:txBody>
                  <a:tcPr/>
                </a:tc>
                <a:tc>
                  <a:txBody>
                    <a:bodyPr/>
                    <a:lstStyle/>
                    <a:p>
                      <a:pPr algn="ctr"/>
                      <a:r>
                        <a:rPr lang="en-US" sz="2200" dirty="0"/>
                        <a:t>2</a:t>
                      </a:r>
                    </a:p>
                  </a:txBody>
                  <a:tcPr/>
                </a:tc>
                <a:tc>
                  <a:txBody>
                    <a:bodyPr/>
                    <a:lstStyle/>
                    <a:p>
                      <a:pPr algn="ctr"/>
                      <a:r>
                        <a:rPr lang="en-US" sz="2200" dirty="0"/>
                        <a:t>5</a:t>
                      </a:r>
                    </a:p>
                  </a:txBody>
                  <a:tcPr/>
                </a:tc>
                <a:tc>
                  <a:txBody>
                    <a:bodyPr/>
                    <a:lstStyle/>
                    <a:p>
                      <a:pPr algn="ctr"/>
                      <a:r>
                        <a:rPr lang="en-US" sz="2200" dirty="0"/>
                        <a:t>1</a:t>
                      </a:r>
                    </a:p>
                  </a:txBody>
                  <a:tcPr/>
                </a:tc>
                <a:tc>
                  <a:txBody>
                    <a:bodyPr/>
                    <a:lstStyle/>
                    <a:p>
                      <a:pPr algn="ctr"/>
                      <a:r>
                        <a:rPr lang="en-US" sz="2200" dirty="0"/>
                        <a:t>2</a:t>
                      </a:r>
                    </a:p>
                  </a:txBody>
                  <a:tcPr/>
                </a:tc>
                <a:tc>
                  <a:txBody>
                    <a:bodyPr/>
                    <a:lstStyle/>
                    <a:p>
                      <a:pPr algn="ctr"/>
                      <a:r>
                        <a:rPr lang="en-US" sz="2200" dirty="0"/>
                        <a:t>3</a:t>
                      </a:r>
                    </a:p>
                  </a:txBody>
                  <a:tcPr/>
                </a:tc>
                <a:tc>
                  <a:txBody>
                    <a:bodyPr/>
                    <a:lstStyle/>
                    <a:p>
                      <a:pPr algn="ctr"/>
                      <a:r>
                        <a:rPr lang="en-US" sz="2200" dirty="0"/>
                        <a:t>4</a:t>
                      </a:r>
                    </a:p>
                  </a:txBody>
                  <a:tcPr/>
                </a:tc>
                <a:tc>
                  <a:txBody>
                    <a:bodyPr/>
                    <a:lstStyle/>
                    <a:p>
                      <a:pPr algn="ctr"/>
                      <a:r>
                        <a:rPr lang="en-US" sz="2200" dirty="0"/>
                        <a:t>5</a:t>
                      </a:r>
                    </a:p>
                  </a:txBody>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nvGraphicFramePr>
        <p:xfrm>
          <a:off x="1070770" y="4267184"/>
          <a:ext cx="6432419" cy="1706880"/>
        </p:xfrm>
        <a:graphic>
          <a:graphicData uri="http://schemas.openxmlformats.org/drawingml/2006/table">
            <a:tbl>
              <a:tblPr firstRow="1" bandRow="1">
                <a:tableStyleId>{2D5ABB26-0587-4C30-8999-92F81FD0307C}</a:tableStyleId>
              </a:tblPr>
              <a:tblGrid>
                <a:gridCol w="1787843">
                  <a:extLst>
                    <a:ext uri="{9D8B030D-6E8A-4147-A177-3AD203B41FA5}">
                      <a16:colId xmlns:a16="http://schemas.microsoft.com/office/drawing/2014/main" val="20000"/>
                    </a:ext>
                  </a:extLst>
                </a:gridCol>
                <a:gridCol w="387048">
                  <a:extLst>
                    <a:ext uri="{9D8B030D-6E8A-4147-A177-3AD203B41FA5}">
                      <a16:colId xmlns:a16="http://schemas.microsoft.com/office/drawing/2014/main" val="20001"/>
                    </a:ext>
                  </a:extLst>
                </a:gridCol>
                <a:gridCol w="387048">
                  <a:extLst>
                    <a:ext uri="{9D8B030D-6E8A-4147-A177-3AD203B41FA5}">
                      <a16:colId xmlns:a16="http://schemas.microsoft.com/office/drawing/2014/main" val="20002"/>
                    </a:ext>
                  </a:extLst>
                </a:gridCol>
                <a:gridCol w="387048">
                  <a:extLst>
                    <a:ext uri="{9D8B030D-6E8A-4147-A177-3AD203B41FA5}">
                      <a16:colId xmlns:a16="http://schemas.microsoft.com/office/drawing/2014/main" val="20003"/>
                    </a:ext>
                  </a:extLst>
                </a:gridCol>
                <a:gridCol w="387048">
                  <a:extLst>
                    <a:ext uri="{9D8B030D-6E8A-4147-A177-3AD203B41FA5}">
                      <a16:colId xmlns:a16="http://schemas.microsoft.com/office/drawing/2014/main" val="20004"/>
                    </a:ext>
                  </a:extLst>
                </a:gridCol>
                <a:gridCol w="387048">
                  <a:extLst>
                    <a:ext uri="{9D8B030D-6E8A-4147-A177-3AD203B41FA5}">
                      <a16:colId xmlns:a16="http://schemas.microsoft.com/office/drawing/2014/main" val="20005"/>
                    </a:ext>
                  </a:extLst>
                </a:gridCol>
                <a:gridCol w="387048">
                  <a:extLst>
                    <a:ext uri="{9D8B030D-6E8A-4147-A177-3AD203B41FA5}">
                      <a16:colId xmlns:a16="http://schemas.microsoft.com/office/drawing/2014/main" val="20006"/>
                    </a:ext>
                  </a:extLst>
                </a:gridCol>
                <a:gridCol w="387048">
                  <a:extLst>
                    <a:ext uri="{9D8B030D-6E8A-4147-A177-3AD203B41FA5}">
                      <a16:colId xmlns:a16="http://schemas.microsoft.com/office/drawing/2014/main" val="20007"/>
                    </a:ext>
                  </a:extLst>
                </a:gridCol>
                <a:gridCol w="387048">
                  <a:extLst>
                    <a:ext uri="{9D8B030D-6E8A-4147-A177-3AD203B41FA5}">
                      <a16:colId xmlns:a16="http://schemas.microsoft.com/office/drawing/2014/main" val="20008"/>
                    </a:ext>
                  </a:extLst>
                </a:gridCol>
                <a:gridCol w="387048">
                  <a:extLst>
                    <a:ext uri="{9D8B030D-6E8A-4147-A177-3AD203B41FA5}">
                      <a16:colId xmlns:a16="http://schemas.microsoft.com/office/drawing/2014/main" val="20009"/>
                    </a:ext>
                  </a:extLst>
                </a:gridCol>
                <a:gridCol w="387048">
                  <a:extLst>
                    <a:ext uri="{9D8B030D-6E8A-4147-A177-3AD203B41FA5}">
                      <a16:colId xmlns:a16="http://schemas.microsoft.com/office/drawing/2014/main" val="20010"/>
                    </a:ext>
                  </a:extLst>
                </a:gridCol>
                <a:gridCol w="387048">
                  <a:extLst>
                    <a:ext uri="{9D8B030D-6E8A-4147-A177-3AD203B41FA5}">
                      <a16:colId xmlns:a16="http://schemas.microsoft.com/office/drawing/2014/main" val="20011"/>
                    </a:ext>
                  </a:extLst>
                </a:gridCol>
                <a:gridCol w="387048">
                  <a:extLst>
                    <a:ext uri="{9D8B030D-6E8A-4147-A177-3AD203B41FA5}">
                      <a16:colId xmlns:a16="http://schemas.microsoft.com/office/drawing/2014/main" val="20012"/>
                    </a:ext>
                  </a:extLst>
                </a:gridCol>
              </a:tblGrid>
              <a:tr h="370840">
                <a:tc>
                  <a:txBody>
                    <a:bodyPr/>
                    <a:lstStyle/>
                    <a:p>
                      <a:r>
                        <a:rPr lang="en-US" sz="2200" dirty="0"/>
                        <a:t>Frame – 1</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a:t>Frame – 2</a:t>
                      </a:r>
                      <a:endParaRPr lang="en-US" sz="2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4033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a:t>Frame – 3</a:t>
                      </a:r>
                      <a:endParaRPr lang="en-US" sz="2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2"/>
                  </a:ext>
                </a:extLst>
              </a:tr>
              <a:tr h="4033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a:t>Frame – 4</a:t>
                      </a:r>
                      <a:endParaRPr lang="en-US" sz="2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3"/>
                  </a:ext>
                </a:extLst>
              </a:tr>
            </a:tbl>
          </a:graphicData>
        </a:graphic>
      </p:graphicFrame>
      <p:graphicFrame>
        <p:nvGraphicFramePr>
          <p:cNvPr id="10" name="Table 9"/>
          <p:cNvGraphicFramePr>
            <a:graphicFrameLocks noGrp="1"/>
          </p:cNvGraphicFramePr>
          <p:nvPr/>
        </p:nvGraphicFramePr>
        <p:xfrm>
          <a:off x="1070770" y="6003251"/>
          <a:ext cx="6432419" cy="426720"/>
        </p:xfrm>
        <a:graphic>
          <a:graphicData uri="http://schemas.openxmlformats.org/drawingml/2006/table">
            <a:tbl>
              <a:tblPr firstRow="1" bandRow="1">
                <a:tableStyleId>{93296810-A885-4BE3-A3E7-6D5BEEA58F35}</a:tableStyleId>
              </a:tblPr>
              <a:tblGrid>
                <a:gridCol w="1787843">
                  <a:extLst>
                    <a:ext uri="{9D8B030D-6E8A-4147-A177-3AD203B41FA5}">
                      <a16:colId xmlns:a16="http://schemas.microsoft.com/office/drawing/2014/main" val="20000"/>
                    </a:ext>
                  </a:extLst>
                </a:gridCol>
                <a:gridCol w="387048">
                  <a:extLst>
                    <a:ext uri="{9D8B030D-6E8A-4147-A177-3AD203B41FA5}">
                      <a16:colId xmlns:a16="http://schemas.microsoft.com/office/drawing/2014/main" val="20001"/>
                    </a:ext>
                  </a:extLst>
                </a:gridCol>
                <a:gridCol w="387048">
                  <a:extLst>
                    <a:ext uri="{9D8B030D-6E8A-4147-A177-3AD203B41FA5}">
                      <a16:colId xmlns:a16="http://schemas.microsoft.com/office/drawing/2014/main" val="20002"/>
                    </a:ext>
                  </a:extLst>
                </a:gridCol>
                <a:gridCol w="387048">
                  <a:extLst>
                    <a:ext uri="{9D8B030D-6E8A-4147-A177-3AD203B41FA5}">
                      <a16:colId xmlns:a16="http://schemas.microsoft.com/office/drawing/2014/main" val="20003"/>
                    </a:ext>
                  </a:extLst>
                </a:gridCol>
                <a:gridCol w="387048">
                  <a:extLst>
                    <a:ext uri="{9D8B030D-6E8A-4147-A177-3AD203B41FA5}">
                      <a16:colId xmlns:a16="http://schemas.microsoft.com/office/drawing/2014/main" val="20004"/>
                    </a:ext>
                  </a:extLst>
                </a:gridCol>
                <a:gridCol w="387048">
                  <a:extLst>
                    <a:ext uri="{9D8B030D-6E8A-4147-A177-3AD203B41FA5}">
                      <a16:colId xmlns:a16="http://schemas.microsoft.com/office/drawing/2014/main" val="20005"/>
                    </a:ext>
                  </a:extLst>
                </a:gridCol>
                <a:gridCol w="387048">
                  <a:extLst>
                    <a:ext uri="{9D8B030D-6E8A-4147-A177-3AD203B41FA5}">
                      <a16:colId xmlns:a16="http://schemas.microsoft.com/office/drawing/2014/main" val="20006"/>
                    </a:ext>
                  </a:extLst>
                </a:gridCol>
                <a:gridCol w="387048">
                  <a:extLst>
                    <a:ext uri="{9D8B030D-6E8A-4147-A177-3AD203B41FA5}">
                      <a16:colId xmlns:a16="http://schemas.microsoft.com/office/drawing/2014/main" val="20007"/>
                    </a:ext>
                  </a:extLst>
                </a:gridCol>
                <a:gridCol w="387048">
                  <a:extLst>
                    <a:ext uri="{9D8B030D-6E8A-4147-A177-3AD203B41FA5}">
                      <a16:colId xmlns:a16="http://schemas.microsoft.com/office/drawing/2014/main" val="20008"/>
                    </a:ext>
                  </a:extLst>
                </a:gridCol>
                <a:gridCol w="387048">
                  <a:extLst>
                    <a:ext uri="{9D8B030D-6E8A-4147-A177-3AD203B41FA5}">
                      <a16:colId xmlns:a16="http://schemas.microsoft.com/office/drawing/2014/main" val="20009"/>
                    </a:ext>
                  </a:extLst>
                </a:gridCol>
                <a:gridCol w="387048">
                  <a:extLst>
                    <a:ext uri="{9D8B030D-6E8A-4147-A177-3AD203B41FA5}">
                      <a16:colId xmlns:a16="http://schemas.microsoft.com/office/drawing/2014/main" val="20010"/>
                    </a:ext>
                  </a:extLst>
                </a:gridCol>
                <a:gridCol w="387048">
                  <a:extLst>
                    <a:ext uri="{9D8B030D-6E8A-4147-A177-3AD203B41FA5}">
                      <a16:colId xmlns:a16="http://schemas.microsoft.com/office/drawing/2014/main" val="20011"/>
                    </a:ext>
                  </a:extLst>
                </a:gridCol>
                <a:gridCol w="387048">
                  <a:extLst>
                    <a:ext uri="{9D8B030D-6E8A-4147-A177-3AD203B41FA5}">
                      <a16:colId xmlns:a16="http://schemas.microsoft.com/office/drawing/2014/main" val="20012"/>
                    </a:ext>
                  </a:extLst>
                </a:gridCol>
              </a:tblGrid>
              <a:tr h="370840">
                <a:tc>
                  <a:txBody>
                    <a:bodyPr/>
                    <a:lstStyle/>
                    <a:p>
                      <a:r>
                        <a:rPr lang="en-US" sz="1900" b="0" dirty="0">
                          <a:solidFill>
                            <a:schemeClr val="tx1"/>
                          </a:solidFill>
                        </a:rPr>
                        <a:t>Page</a:t>
                      </a:r>
                      <a:r>
                        <a:rPr lang="en-US" sz="1900" b="0" baseline="0" dirty="0">
                          <a:solidFill>
                            <a:schemeClr val="tx1"/>
                          </a:solidFill>
                        </a:rPr>
                        <a:t> Faults </a:t>
                      </a:r>
                      <a:r>
                        <a:rPr lang="en-US" sz="1900" b="1" baseline="0" dirty="0">
                          <a:solidFill>
                            <a:schemeClr val="accent6"/>
                          </a:solidFill>
                        </a:rPr>
                        <a:t>(10)</a:t>
                      </a:r>
                      <a:endParaRPr lang="en-US" sz="1900" b="1" dirty="0">
                        <a:solidFill>
                          <a:schemeClr val="accent6"/>
                        </a:solidFill>
                      </a:endParaRPr>
                    </a:p>
                  </a:txBody>
                  <a:tcPr anchor="ct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11" name="TextBox 10"/>
          <p:cNvSpPr txBox="1"/>
          <p:nvPr/>
        </p:nvSpPr>
        <p:spPr>
          <a:xfrm>
            <a:off x="535632" y="1792287"/>
            <a:ext cx="461665" cy="1371600"/>
          </a:xfrm>
          <a:prstGeom prst="rect">
            <a:avLst/>
          </a:prstGeom>
          <a:solidFill>
            <a:schemeClr val="tx2"/>
          </a:solidFill>
          <a:ln>
            <a:noFill/>
          </a:ln>
        </p:spPr>
        <p:txBody>
          <a:bodyPr vert="vert270" wrap="square" rtlCol="0">
            <a:spAutoFit/>
          </a:bodyPr>
          <a:lstStyle/>
          <a:p>
            <a:r>
              <a:rPr lang="en-US" dirty="0">
                <a:solidFill>
                  <a:schemeClr val="bg1"/>
                </a:solidFill>
              </a:rPr>
              <a:t>Three Frames</a:t>
            </a:r>
          </a:p>
        </p:txBody>
      </p:sp>
      <p:sp>
        <p:nvSpPr>
          <p:cNvPr id="12" name="TextBox 11"/>
          <p:cNvSpPr txBox="1"/>
          <p:nvPr/>
        </p:nvSpPr>
        <p:spPr>
          <a:xfrm>
            <a:off x="535632" y="4410075"/>
            <a:ext cx="461665" cy="1371600"/>
          </a:xfrm>
          <a:prstGeom prst="rect">
            <a:avLst/>
          </a:prstGeom>
          <a:solidFill>
            <a:schemeClr val="tx2"/>
          </a:solidFill>
          <a:ln>
            <a:noFill/>
          </a:ln>
        </p:spPr>
        <p:txBody>
          <a:bodyPr vert="vert270" wrap="square" rtlCol="0">
            <a:spAutoFit/>
          </a:bodyPr>
          <a:lstStyle/>
          <a:p>
            <a:r>
              <a:rPr lang="en-US" dirty="0">
                <a:solidFill>
                  <a:schemeClr val="bg1"/>
                </a:solidFill>
              </a:rPr>
              <a:t>Four Frames</a:t>
            </a:r>
          </a:p>
        </p:txBody>
      </p:sp>
      <p:sp>
        <p:nvSpPr>
          <p:cNvPr id="13" name="TextBox 12"/>
          <p:cNvSpPr txBox="1"/>
          <p:nvPr/>
        </p:nvSpPr>
        <p:spPr>
          <a:xfrm>
            <a:off x="6940181" y="863772"/>
            <a:ext cx="5120640" cy="400110"/>
          </a:xfrm>
          <a:prstGeom prst="rect">
            <a:avLst/>
          </a:prstGeom>
          <a:solidFill>
            <a:schemeClr val="accent6">
              <a:lumMod val="75000"/>
            </a:schemeClr>
          </a:solidFill>
          <a:ln>
            <a:solidFill>
              <a:schemeClr val="bg1">
                <a:lumMod val="65000"/>
              </a:schemeClr>
            </a:solidFill>
          </a:ln>
        </p:spPr>
        <p:txBody>
          <a:bodyPr vert="horz" wrap="square" rtlCol="0" anchor="ctr">
            <a:spAutoFit/>
          </a:bodyPr>
          <a:lstStyle/>
          <a:p>
            <a:r>
              <a:rPr lang="en-US" sz="2000" b="1" dirty="0">
                <a:solidFill>
                  <a:schemeClr val="bg1"/>
                </a:solidFill>
              </a:rPr>
              <a:t>Page Faults of 4 Frame &gt; Page Faults of 3 Frame </a:t>
            </a:r>
          </a:p>
        </p:txBody>
      </p:sp>
    </p:spTree>
    <p:extLst>
      <p:ext uri="{BB962C8B-B14F-4D97-AF65-F5344CB8AC3E}">
        <p14:creationId xmlns:p14="http://schemas.microsoft.com/office/powerpoint/2010/main" val="772459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left)">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Belady’s</a:t>
            </a:r>
            <a:r>
              <a:rPr lang="en-US" dirty="0"/>
              <a:t> Anomaly (in FIFO Page Replacement Algorithm)</a:t>
            </a:r>
          </a:p>
        </p:txBody>
      </p:sp>
      <p:sp>
        <p:nvSpPr>
          <p:cNvPr id="3" name="Content Placeholder 2"/>
          <p:cNvSpPr>
            <a:spLocks noGrp="1"/>
          </p:cNvSpPr>
          <p:nvPr>
            <p:ph idx="1"/>
          </p:nvPr>
        </p:nvSpPr>
        <p:spPr/>
        <p:txBody>
          <a:bodyPr/>
          <a:lstStyle/>
          <a:p>
            <a:r>
              <a:rPr lang="en-US" dirty="0" err="1"/>
              <a:t>Belady’s</a:t>
            </a:r>
            <a:r>
              <a:rPr lang="en-US" dirty="0"/>
              <a:t> anomaly is the </a:t>
            </a:r>
            <a:r>
              <a:rPr lang="en-US" b="1" dirty="0">
                <a:solidFill>
                  <a:schemeClr val="accent6"/>
                </a:solidFill>
              </a:rPr>
              <a:t>phenomenon in which increasing the number of page frames results in an increase in the number of page faults for certain memory access patterns</a:t>
            </a:r>
            <a:r>
              <a:rPr lang="en-US" dirty="0"/>
              <a:t>. </a:t>
            </a:r>
          </a:p>
          <a:p>
            <a:r>
              <a:rPr lang="en-US" dirty="0"/>
              <a:t>This phenomenon is commonly </a:t>
            </a:r>
            <a:r>
              <a:rPr lang="en-US" b="1" dirty="0">
                <a:solidFill>
                  <a:schemeClr val="accent6"/>
                </a:solidFill>
              </a:rPr>
              <a:t>experienced when using the First-In First-Out (FIFO) page replacement algorithm</a:t>
            </a:r>
            <a:r>
              <a:rPr lang="en-US" dirty="0"/>
              <a:t>. </a:t>
            </a:r>
          </a:p>
          <a:p>
            <a:r>
              <a:rPr lang="en-US" dirty="0"/>
              <a:t>In FIFO, the page fault may or may not increase as the page frames increase, but in Optimal and stack-based algorithms like LRU, as the page frames increase the page fault decreases.</a:t>
            </a:r>
          </a:p>
        </p:txBody>
      </p:sp>
    </p:spTree>
    <p:extLst>
      <p:ext uri="{BB962C8B-B14F-4D97-AF65-F5344CB8AC3E}">
        <p14:creationId xmlns:p14="http://schemas.microsoft.com/office/powerpoint/2010/main" val="219838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Second Chance Page Replacement Algorithm</a:t>
            </a:r>
            <a:endParaRPr lang="en-US" dirty="0"/>
          </a:p>
        </p:txBody>
      </p:sp>
      <p:sp>
        <p:nvSpPr>
          <p:cNvPr id="3" name="Content Placeholder 2"/>
          <p:cNvSpPr>
            <a:spLocks noGrp="1"/>
          </p:cNvSpPr>
          <p:nvPr>
            <p:ph idx="1"/>
          </p:nvPr>
        </p:nvSpPr>
        <p:spPr/>
        <p:txBody>
          <a:bodyPr/>
          <a:lstStyle/>
          <a:p>
            <a:r>
              <a:rPr lang="en-US" dirty="0"/>
              <a:t>It is </a:t>
            </a:r>
            <a:r>
              <a:rPr lang="en-US" b="1" dirty="0">
                <a:solidFill>
                  <a:schemeClr val="accent6"/>
                </a:solidFill>
              </a:rPr>
              <a:t>modified form of the FIFO page replacement algorithm</a:t>
            </a:r>
            <a:r>
              <a:rPr lang="en-US" dirty="0"/>
              <a:t>.</a:t>
            </a:r>
          </a:p>
          <a:p>
            <a:r>
              <a:rPr lang="en-US" dirty="0"/>
              <a:t>It looks at the front of the queue as FIFO does, but instead of immediately paging out that page, it </a:t>
            </a:r>
            <a:r>
              <a:rPr lang="en-US" b="1" dirty="0">
                <a:solidFill>
                  <a:schemeClr val="accent6"/>
                </a:solidFill>
              </a:rPr>
              <a:t>checks to see if its referenced bit is set</a:t>
            </a:r>
            <a:r>
              <a:rPr lang="en-US" dirty="0"/>
              <a:t>. </a:t>
            </a:r>
          </a:p>
          <a:p>
            <a:pPr lvl="1"/>
            <a:r>
              <a:rPr lang="en-US" b="1" dirty="0">
                <a:solidFill>
                  <a:schemeClr val="accent6"/>
                </a:solidFill>
              </a:rPr>
              <a:t>If it is not set (zero), the page is swapped out</a:t>
            </a:r>
            <a:r>
              <a:rPr lang="en-US" dirty="0"/>
              <a:t>. </a:t>
            </a:r>
          </a:p>
          <a:p>
            <a:pPr lvl="1"/>
            <a:r>
              <a:rPr lang="en-US" b="1" dirty="0">
                <a:solidFill>
                  <a:schemeClr val="accent6"/>
                </a:solidFill>
              </a:rPr>
              <a:t>Otherwise, the referenced bit is cleared</a:t>
            </a:r>
            <a:r>
              <a:rPr lang="en-US" dirty="0"/>
              <a:t>, the </a:t>
            </a:r>
            <a:r>
              <a:rPr lang="en-US" b="1" dirty="0">
                <a:solidFill>
                  <a:schemeClr val="accent6"/>
                </a:solidFill>
              </a:rPr>
              <a:t>page is inserted at the back of the queue </a:t>
            </a:r>
            <a:r>
              <a:rPr lang="en-US" dirty="0"/>
              <a:t>(as if it were a new page) and this process is repeated. </a:t>
            </a:r>
          </a:p>
        </p:txBody>
      </p:sp>
      <p:sp>
        <p:nvSpPr>
          <p:cNvPr id="4" name="Rectangle 3"/>
          <p:cNvSpPr/>
          <p:nvPr/>
        </p:nvSpPr>
        <p:spPr>
          <a:xfrm>
            <a:off x="2338388" y="3632200"/>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A</a:t>
            </a:r>
          </a:p>
        </p:txBody>
      </p:sp>
      <p:sp>
        <p:nvSpPr>
          <p:cNvPr id="5" name="Rectangle 4"/>
          <p:cNvSpPr/>
          <p:nvPr/>
        </p:nvSpPr>
        <p:spPr>
          <a:xfrm>
            <a:off x="3557588" y="3632200"/>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B</a:t>
            </a:r>
          </a:p>
        </p:txBody>
      </p:sp>
      <p:sp>
        <p:nvSpPr>
          <p:cNvPr id="6" name="Rectangle 5"/>
          <p:cNvSpPr/>
          <p:nvPr/>
        </p:nvSpPr>
        <p:spPr>
          <a:xfrm>
            <a:off x="4776788" y="3632200"/>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C</a:t>
            </a:r>
          </a:p>
        </p:txBody>
      </p:sp>
      <p:cxnSp>
        <p:nvCxnSpPr>
          <p:cNvPr id="7" name="Straight Connector 6"/>
          <p:cNvCxnSpPr/>
          <p:nvPr/>
        </p:nvCxnSpPr>
        <p:spPr>
          <a:xfrm>
            <a:off x="2947988" y="3860800"/>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167188" y="3860800"/>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995988" y="3632200"/>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D</a:t>
            </a:r>
          </a:p>
        </p:txBody>
      </p:sp>
      <p:sp>
        <p:nvSpPr>
          <p:cNvPr id="10" name="Rectangle 9"/>
          <p:cNvSpPr/>
          <p:nvPr/>
        </p:nvSpPr>
        <p:spPr>
          <a:xfrm>
            <a:off x="7215188" y="3632200"/>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E</a:t>
            </a:r>
          </a:p>
        </p:txBody>
      </p:sp>
      <p:cxnSp>
        <p:nvCxnSpPr>
          <p:cNvPr id="11" name="Straight Connector 10"/>
          <p:cNvCxnSpPr/>
          <p:nvPr/>
        </p:nvCxnSpPr>
        <p:spPr>
          <a:xfrm>
            <a:off x="6605588" y="3860800"/>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386388" y="3860800"/>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490788" y="3258105"/>
            <a:ext cx="304800" cy="369332"/>
          </a:xfrm>
          <a:prstGeom prst="rect">
            <a:avLst/>
          </a:prstGeom>
          <a:noFill/>
        </p:spPr>
        <p:txBody>
          <a:bodyPr wrap="square" rtlCol="0">
            <a:spAutoFit/>
          </a:bodyPr>
          <a:lstStyle/>
          <a:p>
            <a:pPr algn="ctr"/>
            <a:r>
              <a:rPr lang="en-US" dirty="0"/>
              <a:t>1</a:t>
            </a:r>
          </a:p>
        </p:txBody>
      </p:sp>
      <p:cxnSp>
        <p:nvCxnSpPr>
          <p:cNvPr id="14" name="Straight Connector 13"/>
          <p:cNvCxnSpPr/>
          <p:nvPr/>
        </p:nvCxnSpPr>
        <p:spPr>
          <a:xfrm>
            <a:off x="6681788" y="3860800"/>
            <a:ext cx="533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709988" y="3258105"/>
            <a:ext cx="304800" cy="369332"/>
          </a:xfrm>
          <a:prstGeom prst="rect">
            <a:avLst/>
          </a:prstGeom>
          <a:noFill/>
        </p:spPr>
        <p:txBody>
          <a:bodyPr wrap="square" rtlCol="0">
            <a:spAutoFit/>
          </a:bodyPr>
          <a:lstStyle/>
          <a:p>
            <a:pPr algn="ctr"/>
            <a:r>
              <a:rPr lang="en-US" dirty="0"/>
              <a:t>0</a:t>
            </a:r>
          </a:p>
        </p:txBody>
      </p:sp>
      <p:sp>
        <p:nvSpPr>
          <p:cNvPr id="16" name="TextBox 15"/>
          <p:cNvSpPr txBox="1"/>
          <p:nvPr/>
        </p:nvSpPr>
        <p:spPr>
          <a:xfrm>
            <a:off x="4957763" y="3258105"/>
            <a:ext cx="304800" cy="369332"/>
          </a:xfrm>
          <a:prstGeom prst="rect">
            <a:avLst/>
          </a:prstGeom>
          <a:noFill/>
        </p:spPr>
        <p:txBody>
          <a:bodyPr wrap="square" rtlCol="0">
            <a:spAutoFit/>
          </a:bodyPr>
          <a:lstStyle/>
          <a:p>
            <a:pPr algn="ctr"/>
            <a:r>
              <a:rPr lang="en-US" dirty="0"/>
              <a:t>1</a:t>
            </a:r>
          </a:p>
        </p:txBody>
      </p:sp>
      <p:sp>
        <p:nvSpPr>
          <p:cNvPr id="17" name="TextBox 16"/>
          <p:cNvSpPr txBox="1"/>
          <p:nvPr/>
        </p:nvSpPr>
        <p:spPr>
          <a:xfrm>
            <a:off x="6176963" y="3258105"/>
            <a:ext cx="304800" cy="369332"/>
          </a:xfrm>
          <a:prstGeom prst="rect">
            <a:avLst/>
          </a:prstGeom>
          <a:noFill/>
        </p:spPr>
        <p:txBody>
          <a:bodyPr wrap="square" rtlCol="0">
            <a:spAutoFit/>
          </a:bodyPr>
          <a:lstStyle/>
          <a:p>
            <a:pPr algn="ctr"/>
            <a:r>
              <a:rPr lang="en-US" dirty="0"/>
              <a:t>0</a:t>
            </a:r>
          </a:p>
        </p:txBody>
      </p:sp>
      <p:sp>
        <p:nvSpPr>
          <p:cNvPr id="18" name="TextBox 17"/>
          <p:cNvSpPr txBox="1"/>
          <p:nvPr/>
        </p:nvSpPr>
        <p:spPr>
          <a:xfrm>
            <a:off x="7391400" y="3258105"/>
            <a:ext cx="304800" cy="369332"/>
          </a:xfrm>
          <a:prstGeom prst="rect">
            <a:avLst/>
          </a:prstGeom>
          <a:noFill/>
        </p:spPr>
        <p:txBody>
          <a:bodyPr wrap="square" rtlCol="0">
            <a:spAutoFit/>
          </a:bodyPr>
          <a:lstStyle/>
          <a:p>
            <a:pPr algn="ctr"/>
            <a:r>
              <a:rPr lang="en-US" dirty="0"/>
              <a:t>1</a:t>
            </a:r>
          </a:p>
        </p:txBody>
      </p:sp>
      <p:sp>
        <p:nvSpPr>
          <p:cNvPr id="19" name="TextBox 18"/>
          <p:cNvSpPr txBox="1"/>
          <p:nvPr/>
        </p:nvSpPr>
        <p:spPr>
          <a:xfrm>
            <a:off x="776288" y="3214469"/>
            <a:ext cx="1371600" cy="646331"/>
          </a:xfrm>
          <a:prstGeom prst="rect">
            <a:avLst/>
          </a:prstGeom>
          <a:noFill/>
        </p:spPr>
        <p:txBody>
          <a:bodyPr wrap="square" rtlCol="0">
            <a:spAutoFit/>
          </a:bodyPr>
          <a:lstStyle/>
          <a:p>
            <a:r>
              <a:rPr lang="en-US" dirty="0"/>
              <a:t>Page loaded </a:t>
            </a:r>
          </a:p>
          <a:p>
            <a:r>
              <a:rPr lang="en-US" dirty="0"/>
              <a:t>first</a:t>
            </a:r>
          </a:p>
        </p:txBody>
      </p:sp>
      <p:sp>
        <p:nvSpPr>
          <p:cNvPr id="20" name="TextBox 19"/>
          <p:cNvSpPr txBox="1"/>
          <p:nvPr/>
        </p:nvSpPr>
        <p:spPr>
          <a:xfrm>
            <a:off x="8072438" y="3214469"/>
            <a:ext cx="1463040" cy="646331"/>
          </a:xfrm>
          <a:prstGeom prst="rect">
            <a:avLst/>
          </a:prstGeom>
          <a:noFill/>
        </p:spPr>
        <p:txBody>
          <a:bodyPr wrap="square" rtlCol="0">
            <a:spAutoFit/>
          </a:bodyPr>
          <a:lstStyle/>
          <a:p>
            <a:r>
              <a:rPr lang="en-US" dirty="0"/>
              <a:t>Most recently loaded page</a:t>
            </a:r>
          </a:p>
        </p:txBody>
      </p:sp>
      <p:cxnSp>
        <p:nvCxnSpPr>
          <p:cNvPr id="21" name="Straight Arrow Connector 20"/>
          <p:cNvCxnSpPr>
            <a:endCxn id="4" idx="1"/>
          </p:cNvCxnSpPr>
          <p:nvPr/>
        </p:nvCxnSpPr>
        <p:spPr>
          <a:xfrm>
            <a:off x="1423988" y="3632200"/>
            <a:ext cx="914400" cy="228600"/>
          </a:xfrm>
          <a:prstGeom prst="straightConnector1">
            <a:avLst/>
          </a:prstGeom>
          <a:ln w="38100">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endCxn id="10" idx="3"/>
          </p:cNvCxnSpPr>
          <p:nvPr/>
        </p:nvCxnSpPr>
        <p:spPr>
          <a:xfrm flipH="1">
            <a:off x="7824788" y="3632200"/>
            <a:ext cx="300038" cy="228600"/>
          </a:xfrm>
          <a:prstGeom prst="straightConnector1">
            <a:avLst/>
          </a:prstGeom>
          <a:ln w="38100">
            <a:solidFill>
              <a:schemeClr val="accent6"/>
            </a:solidFill>
            <a:tailEnd type="triangle"/>
          </a:ln>
        </p:spPr>
        <p:style>
          <a:lnRef idx="2">
            <a:schemeClr val="accent2"/>
          </a:lnRef>
          <a:fillRef idx="0">
            <a:schemeClr val="accent2"/>
          </a:fillRef>
          <a:effectRef idx="1">
            <a:schemeClr val="accent2"/>
          </a:effectRef>
          <a:fontRef idx="minor">
            <a:schemeClr val="tx1"/>
          </a:fontRef>
        </p:style>
      </p:cxnSp>
      <p:sp>
        <p:nvSpPr>
          <p:cNvPr id="23" name="Rectangle 22"/>
          <p:cNvSpPr/>
          <p:nvPr/>
        </p:nvSpPr>
        <p:spPr>
          <a:xfrm>
            <a:off x="2338388" y="4660345"/>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B</a:t>
            </a:r>
          </a:p>
        </p:txBody>
      </p:sp>
      <p:sp>
        <p:nvSpPr>
          <p:cNvPr id="24" name="Rectangle 23"/>
          <p:cNvSpPr/>
          <p:nvPr/>
        </p:nvSpPr>
        <p:spPr>
          <a:xfrm>
            <a:off x="3557588" y="4660345"/>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C</a:t>
            </a:r>
          </a:p>
        </p:txBody>
      </p:sp>
      <p:sp>
        <p:nvSpPr>
          <p:cNvPr id="25" name="Rectangle 24"/>
          <p:cNvSpPr/>
          <p:nvPr/>
        </p:nvSpPr>
        <p:spPr>
          <a:xfrm>
            <a:off x="4776788" y="4660345"/>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D</a:t>
            </a:r>
          </a:p>
        </p:txBody>
      </p:sp>
      <p:cxnSp>
        <p:nvCxnSpPr>
          <p:cNvPr id="26" name="Straight Connector 25"/>
          <p:cNvCxnSpPr/>
          <p:nvPr/>
        </p:nvCxnSpPr>
        <p:spPr>
          <a:xfrm>
            <a:off x="2947988" y="4888945"/>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167188" y="4888945"/>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5995988" y="4660345"/>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E</a:t>
            </a:r>
          </a:p>
        </p:txBody>
      </p:sp>
      <p:sp>
        <p:nvSpPr>
          <p:cNvPr id="29" name="Rectangle 28"/>
          <p:cNvSpPr/>
          <p:nvPr/>
        </p:nvSpPr>
        <p:spPr>
          <a:xfrm>
            <a:off x="7215188" y="4660345"/>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A</a:t>
            </a:r>
          </a:p>
        </p:txBody>
      </p:sp>
      <p:cxnSp>
        <p:nvCxnSpPr>
          <p:cNvPr id="30" name="Straight Connector 29"/>
          <p:cNvCxnSpPr/>
          <p:nvPr/>
        </p:nvCxnSpPr>
        <p:spPr>
          <a:xfrm>
            <a:off x="6605588" y="4888945"/>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386388" y="4888945"/>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490788" y="4298950"/>
            <a:ext cx="304800" cy="369332"/>
          </a:xfrm>
          <a:prstGeom prst="rect">
            <a:avLst/>
          </a:prstGeom>
          <a:noFill/>
        </p:spPr>
        <p:txBody>
          <a:bodyPr wrap="square" rtlCol="0">
            <a:spAutoFit/>
          </a:bodyPr>
          <a:lstStyle/>
          <a:p>
            <a:pPr algn="ctr"/>
            <a:r>
              <a:rPr lang="en-US" dirty="0"/>
              <a:t>0</a:t>
            </a:r>
          </a:p>
        </p:txBody>
      </p:sp>
      <p:cxnSp>
        <p:nvCxnSpPr>
          <p:cNvPr id="33" name="Straight Connector 32"/>
          <p:cNvCxnSpPr/>
          <p:nvPr/>
        </p:nvCxnSpPr>
        <p:spPr>
          <a:xfrm>
            <a:off x="6681788" y="4888945"/>
            <a:ext cx="533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709988" y="4298950"/>
            <a:ext cx="304800" cy="369332"/>
          </a:xfrm>
          <a:prstGeom prst="rect">
            <a:avLst/>
          </a:prstGeom>
          <a:noFill/>
        </p:spPr>
        <p:txBody>
          <a:bodyPr wrap="square" rtlCol="0">
            <a:spAutoFit/>
          </a:bodyPr>
          <a:lstStyle/>
          <a:p>
            <a:pPr algn="ctr"/>
            <a:r>
              <a:rPr lang="en-US" dirty="0"/>
              <a:t>1</a:t>
            </a:r>
          </a:p>
        </p:txBody>
      </p:sp>
      <p:sp>
        <p:nvSpPr>
          <p:cNvPr id="35" name="TextBox 34"/>
          <p:cNvSpPr txBox="1"/>
          <p:nvPr/>
        </p:nvSpPr>
        <p:spPr>
          <a:xfrm>
            <a:off x="4957763" y="4298950"/>
            <a:ext cx="304800" cy="369332"/>
          </a:xfrm>
          <a:prstGeom prst="rect">
            <a:avLst/>
          </a:prstGeom>
          <a:noFill/>
        </p:spPr>
        <p:txBody>
          <a:bodyPr wrap="square" rtlCol="0">
            <a:spAutoFit/>
          </a:bodyPr>
          <a:lstStyle/>
          <a:p>
            <a:pPr algn="ctr"/>
            <a:r>
              <a:rPr lang="en-US" dirty="0"/>
              <a:t>0</a:t>
            </a:r>
          </a:p>
        </p:txBody>
      </p:sp>
      <p:sp>
        <p:nvSpPr>
          <p:cNvPr id="36" name="TextBox 35"/>
          <p:cNvSpPr txBox="1"/>
          <p:nvPr/>
        </p:nvSpPr>
        <p:spPr>
          <a:xfrm>
            <a:off x="6176963" y="4298950"/>
            <a:ext cx="304800" cy="369332"/>
          </a:xfrm>
          <a:prstGeom prst="rect">
            <a:avLst/>
          </a:prstGeom>
          <a:noFill/>
        </p:spPr>
        <p:txBody>
          <a:bodyPr wrap="square" rtlCol="0">
            <a:spAutoFit/>
          </a:bodyPr>
          <a:lstStyle/>
          <a:p>
            <a:pPr algn="ctr"/>
            <a:r>
              <a:rPr lang="en-US" dirty="0"/>
              <a:t>1</a:t>
            </a:r>
          </a:p>
        </p:txBody>
      </p:sp>
      <p:sp>
        <p:nvSpPr>
          <p:cNvPr id="37" name="TextBox 36"/>
          <p:cNvSpPr txBox="1"/>
          <p:nvPr/>
        </p:nvSpPr>
        <p:spPr>
          <a:xfrm>
            <a:off x="7391400" y="4298950"/>
            <a:ext cx="304800" cy="369332"/>
          </a:xfrm>
          <a:prstGeom prst="rect">
            <a:avLst/>
          </a:prstGeom>
          <a:noFill/>
        </p:spPr>
        <p:txBody>
          <a:bodyPr wrap="square" rtlCol="0">
            <a:spAutoFit/>
          </a:bodyPr>
          <a:lstStyle/>
          <a:p>
            <a:pPr algn="ctr"/>
            <a:r>
              <a:rPr lang="en-US" dirty="0">
                <a:solidFill>
                  <a:schemeClr val="accent6"/>
                </a:solidFill>
              </a:rPr>
              <a:t>0</a:t>
            </a:r>
          </a:p>
        </p:txBody>
      </p:sp>
      <p:sp>
        <p:nvSpPr>
          <p:cNvPr id="38" name="Rectangle 37"/>
          <p:cNvSpPr/>
          <p:nvPr/>
        </p:nvSpPr>
        <p:spPr>
          <a:xfrm>
            <a:off x="2338388" y="5689600"/>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C</a:t>
            </a:r>
          </a:p>
        </p:txBody>
      </p:sp>
      <p:sp>
        <p:nvSpPr>
          <p:cNvPr id="39" name="Rectangle 38"/>
          <p:cNvSpPr/>
          <p:nvPr/>
        </p:nvSpPr>
        <p:spPr>
          <a:xfrm>
            <a:off x="3557588" y="5689600"/>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D</a:t>
            </a:r>
          </a:p>
        </p:txBody>
      </p:sp>
      <p:sp>
        <p:nvSpPr>
          <p:cNvPr id="40" name="Rectangle 39"/>
          <p:cNvSpPr/>
          <p:nvPr/>
        </p:nvSpPr>
        <p:spPr>
          <a:xfrm>
            <a:off x="4776788" y="5689600"/>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E</a:t>
            </a:r>
          </a:p>
        </p:txBody>
      </p:sp>
      <p:cxnSp>
        <p:nvCxnSpPr>
          <p:cNvPr id="41" name="Straight Connector 40"/>
          <p:cNvCxnSpPr/>
          <p:nvPr/>
        </p:nvCxnSpPr>
        <p:spPr>
          <a:xfrm>
            <a:off x="2947988" y="5918200"/>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167188" y="5918200"/>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5995988" y="5689600"/>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A</a:t>
            </a:r>
          </a:p>
        </p:txBody>
      </p:sp>
      <p:sp>
        <p:nvSpPr>
          <p:cNvPr id="44" name="Rectangle 43"/>
          <p:cNvSpPr/>
          <p:nvPr/>
        </p:nvSpPr>
        <p:spPr>
          <a:xfrm>
            <a:off x="7215188" y="5689600"/>
            <a:ext cx="609600" cy="457200"/>
          </a:xfrm>
          <a:prstGeom prst="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F</a:t>
            </a:r>
          </a:p>
        </p:txBody>
      </p:sp>
      <p:cxnSp>
        <p:nvCxnSpPr>
          <p:cNvPr id="45" name="Straight Connector 44"/>
          <p:cNvCxnSpPr/>
          <p:nvPr/>
        </p:nvCxnSpPr>
        <p:spPr>
          <a:xfrm>
            <a:off x="6605588" y="5918200"/>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86388" y="5918200"/>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490788" y="5328205"/>
            <a:ext cx="304800" cy="369332"/>
          </a:xfrm>
          <a:prstGeom prst="rect">
            <a:avLst/>
          </a:prstGeom>
          <a:noFill/>
        </p:spPr>
        <p:txBody>
          <a:bodyPr wrap="square" rtlCol="0">
            <a:spAutoFit/>
          </a:bodyPr>
          <a:lstStyle/>
          <a:p>
            <a:pPr algn="ctr"/>
            <a:r>
              <a:rPr lang="en-US" dirty="0"/>
              <a:t>1</a:t>
            </a:r>
          </a:p>
        </p:txBody>
      </p:sp>
      <p:cxnSp>
        <p:nvCxnSpPr>
          <p:cNvPr id="48" name="Straight Connector 47"/>
          <p:cNvCxnSpPr/>
          <p:nvPr/>
        </p:nvCxnSpPr>
        <p:spPr>
          <a:xfrm>
            <a:off x="6681788" y="5918200"/>
            <a:ext cx="533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709988" y="5328205"/>
            <a:ext cx="304800" cy="369332"/>
          </a:xfrm>
          <a:prstGeom prst="rect">
            <a:avLst/>
          </a:prstGeom>
          <a:noFill/>
        </p:spPr>
        <p:txBody>
          <a:bodyPr wrap="square" rtlCol="0">
            <a:spAutoFit/>
          </a:bodyPr>
          <a:lstStyle/>
          <a:p>
            <a:pPr algn="ctr"/>
            <a:r>
              <a:rPr lang="en-US" dirty="0"/>
              <a:t>0</a:t>
            </a:r>
          </a:p>
        </p:txBody>
      </p:sp>
      <p:sp>
        <p:nvSpPr>
          <p:cNvPr id="50" name="TextBox 49"/>
          <p:cNvSpPr txBox="1"/>
          <p:nvPr/>
        </p:nvSpPr>
        <p:spPr>
          <a:xfrm>
            <a:off x="4957763" y="5328205"/>
            <a:ext cx="304800" cy="369332"/>
          </a:xfrm>
          <a:prstGeom prst="rect">
            <a:avLst/>
          </a:prstGeom>
          <a:noFill/>
        </p:spPr>
        <p:txBody>
          <a:bodyPr wrap="square" rtlCol="0">
            <a:spAutoFit/>
          </a:bodyPr>
          <a:lstStyle/>
          <a:p>
            <a:pPr algn="ctr"/>
            <a:r>
              <a:rPr lang="en-US" dirty="0"/>
              <a:t>1</a:t>
            </a:r>
          </a:p>
        </p:txBody>
      </p:sp>
      <p:sp>
        <p:nvSpPr>
          <p:cNvPr id="51" name="TextBox 50"/>
          <p:cNvSpPr txBox="1"/>
          <p:nvPr/>
        </p:nvSpPr>
        <p:spPr>
          <a:xfrm>
            <a:off x="6176963" y="5328205"/>
            <a:ext cx="304800" cy="369332"/>
          </a:xfrm>
          <a:prstGeom prst="rect">
            <a:avLst/>
          </a:prstGeom>
          <a:noFill/>
        </p:spPr>
        <p:txBody>
          <a:bodyPr wrap="square" rtlCol="0">
            <a:spAutoFit/>
          </a:bodyPr>
          <a:lstStyle/>
          <a:p>
            <a:pPr algn="ctr"/>
            <a:r>
              <a:rPr lang="en-US" dirty="0"/>
              <a:t>0</a:t>
            </a:r>
          </a:p>
        </p:txBody>
      </p:sp>
      <p:sp>
        <p:nvSpPr>
          <p:cNvPr id="52" name="TextBox 51"/>
          <p:cNvSpPr txBox="1"/>
          <p:nvPr/>
        </p:nvSpPr>
        <p:spPr>
          <a:xfrm>
            <a:off x="7391400" y="5328205"/>
            <a:ext cx="304800" cy="369332"/>
          </a:xfrm>
          <a:prstGeom prst="rect">
            <a:avLst/>
          </a:prstGeom>
          <a:noFill/>
        </p:spPr>
        <p:txBody>
          <a:bodyPr wrap="square" rtlCol="0">
            <a:spAutoFit/>
          </a:bodyPr>
          <a:lstStyle/>
          <a:p>
            <a:pPr algn="ctr"/>
            <a:r>
              <a:rPr lang="en-US" dirty="0">
                <a:solidFill>
                  <a:schemeClr val="accent2"/>
                </a:solidFill>
              </a:rPr>
              <a:t>1</a:t>
            </a:r>
          </a:p>
        </p:txBody>
      </p:sp>
      <p:cxnSp>
        <p:nvCxnSpPr>
          <p:cNvPr id="53" name="Straight Arrow Connector 52"/>
          <p:cNvCxnSpPr/>
          <p:nvPr/>
        </p:nvCxnSpPr>
        <p:spPr>
          <a:xfrm flipH="1">
            <a:off x="1881188" y="4888945"/>
            <a:ext cx="457200" cy="0"/>
          </a:xfrm>
          <a:prstGeom prst="straightConnector1">
            <a:avLst/>
          </a:prstGeom>
          <a:ln w="38100">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54" name="Straight Arrow Connector 53"/>
          <p:cNvCxnSpPr/>
          <p:nvPr/>
        </p:nvCxnSpPr>
        <p:spPr>
          <a:xfrm flipH="1" flipV="1">
            <a:off x="7821419" y="4884728"/>
            <a:ext cx="596483" cy="8434"/>
          </a:xfrm>
          <a:prstGeom prst="straightConnector1">
            <a:avLst/>
          </a:prstGeom>
          <a:ln w="38100">
            <a:solidFill>
              <a:schemeClr val="accent6"/>
            </a:solidFill>
            <a:tailEnd type="triangle"/>
          </a:ln>
        </p:spPr>
        <p:style>
          <a:lnRef idx="2">
            <a:schemeClr val="accent2"/>
          </a:lnRef>
          <a:fillRef idx="0">
            <a:schemeClr val="accent2"/>
          </a:fillRef>
          <a:effectRef idx="1">
            <a:schemeClr val="accent2"/>
          </a:effectRef>
          <a:fontRef idx="minor">
            <a:schemeClr val="tx1"/>
          </a:fontRef>
        </p:style>
      </p:cxnSp>
      <p:sp>
        <p:nvSpPr>
          <p:cNvPr id="55" name="TextBox 54"/>
          <p:cNvSpPr txBox="1"/>
          <p:nvPr/>
        </p:nvSpPr>
        <p:spPr>
          <a:xfrm>
            <a:off x="951621" y="4704279"/>
            <a:ext cx="914400" cy="369332"/>
          </a:xfrm>
          <a:prstGeom prst="rect">
            <a:avLst/>
          </a:prstGeom>
          <a:noFill/>
        </p:spPr>
        <p:txBody>
          <a:bodyPr wrap="square" rtlCol="0">
            <a:spAutoFit/>
          </a:bodyPr>
          <a:lstStyle/>
          <a:p>
            <a:r>
              <a:rPr lang="en-US" dirty="0"/>
              <a:t>Remove</a:t>
            </a:r>
          </a:p>
        </p:txBody>
      </p:sp>
      <p:sp>
        <p:nvSpPr>
          <p:cNvPr id="56" name="TextBox 55"/>
          <p:cNvSpPr txBox="1"/>
          <p:nvPr/>
        </p:nvSpPr>
        <p:spPr>
          <a:xfrm>
            <a:off x="8388448" y="4704279"/>
            <a:ext cx="1188720" cy="369332"/>
          </a:xfrm>
          <a:prstGeom prst="rect">
            <a:avLst/>
          </a:prstGeom>
          <a:noFill/>
        </p:spPr>
        <p:txBody>
          <a:bodyPr wrap="square" rtlCol="0">
            <a:spAutoFit/>
          </a:bodyPr>
          <a:lstStyle/>
          <a:p>
            <a:r>
              <a:rPr lang="en-US" dirty="0"/>
              <a:t>Add at end</a:t>
            </a:r>
          </a:p>
        </p:txBody>
      </p:sp>
      <p:sp>
        <p:nvSpPr>
          <p:cNvPr id="60" name="Oval 59"/>
          <p:cNvSpPr/>
          <p:nvPr/>
        </p:nvSpPr>
        <p:spPr>
          <a:xfrm>
            <a:off x="2490788" y="3236287"/>
            <a:ext cx="304800" cy="412968"/>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Curved Connector 61"/>
          <p:cNvCxnSpPr>
            <a:stCxn id="4" idx="2"/>
            <a:endCxn id="10" idx="3"/>
          </p:cNvCxnSpPr>
          <p:nvPr/>
        </p:nvCxnSpPr>
        <p:spPr>
          <a:xfrm rot="5400000" flipH="1" flipV="1">
            <a:off x="5119688" y="1384300"/>
            <a:ext cx="228600" cy="5181600"/>
          </a:xfrm>
          <a:prstGeom prst="curvedConnector4">
            <a:avLst>
              <a:gd name="adj1" fmla="val -95833"/>
              <a:gd name="adj2" fmla="val 103861"/>
            </a:avLst>
          </a:prstGeom>
          <a:ln w="28575">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558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60"/>
                                        </p:tgtEl>
                                        <p:attrNameLst>
                                          <p:attrName>style.visibility</p:attrName>
                                        </p:attrNameLst>
                                      </p:cBhvr>
                                      <p:to>
                                        <p:strVal val="visible"/>
                                      </p:to>
                                    </p:set>
                                    <p:animEffect transition="in" filter="fade">
                                      <p:cBhvr>
                                        <p:cTn id="69" dur="500"/>
                                        <p:tgtEl>
                                          <p:spTgt spid="6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62"/>
                                        </p:tgtEl>
                                        <p:attrNameLst>
                                          <p:attrName>style.visibility</p:attrName>
                                        </p:attrNameLst>
                                      </p:cBhvr>
                                      <p:to>
                                        <p:strVal val="visible"/>
                                      </p:to>
                                    </p:set>
                                    <p:animEffect transition="in" filter="wipe(left)">
                                      <p:cBhvr>
                                        <p:cTn id="74" dur="500"/>
                                        <p:tgtEl>
                                          <p:spTgt spid="62"/>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2"/>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3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5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55"/>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5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5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3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39"/>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4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4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42"/>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43"/>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4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4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46"/>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47"/>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48"/>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49"/>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50"/>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51"/>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0" grpId="0" animBg="1"/>
      <p:bldP spid="13" grpId="0"/>
      <p:bldP spid="15" grpId="0"/>
      <p:bldP spid="16" grpId="0"/>
      <p:bldP spid="17" grpId="0"/>
      <p:bldP spid="18" grpId="0"/>
      <p:bldP spid="19" grpId="0"/>
      <p:bldP spid="20" grpId="0"/>
      <p:bldP spid="23" grpId="0" animBg="1"/>
      <p:bldP spid="24" grpId="0" animBg="1"/>
      <p:bldP spid="25" grpId="0" animBg="1"/>
      <p:bldP spid="28" grpId="0" animBg="1"/>
      <p:bldP spid="29" grpId="0" animBg="1"/>
      <p:bldP spid="32" grpId="0"/>
      <p:bldP spid="34" grpId="0"/>
      <p:bldP spid="35" grpId="0"/>
      <p:bldP spid="36" grpId="0"/>
      <p:bldP spid="37" grpId="0"/>
      <p:bldP spid="38" grpId="0" animBg="1"/>
      <p:bldP spid="39" grpId="0" animBg="1"/>
      <p:bldP spid="40" grpId="0" animBg="1"/>
      <p:bldP spid="43" grpId="0" animBg="1"/>
      <p:bldP spid="44" grpId="0" animBg="1"/>
      <p:bldP spid="47" grpId="0"/>
      <p:bldP spid="49" grpId="0"/>
      <p:bldP spid="50" grpId="0"/>
      <p:bldP spid="51" grpId="0"/>
      <p:bldP spid="52" grpId="0"/>
      <p:bldP spid="55" grpId="0"/>
      <p:bldP spid="56" grpId="0"/>
      <p:bldP spid="60"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Second Chance Page Replacement Algorithm</a:t>
            </a:r>
            <a:endParaRPr lang="en-US" dirty="0"/>
          </a:p>
        </p:txBody>
      </p:sp>
      <p:sp>
        <p:nvSpPr>
          <p:cNvPr id="3" name="Content Placeholder 2"/>
          <p:cNvSpPr>
            <a:spLocks noGrp="1"/>
          </p:cNvSpPr>
          <p:nvPr>
            <p:ph idx="1"/>
          </p:nvPr>
        </p:nvSpPr>
        <p:spPr/>
        <p:txBody>
          <a:bodyPr/>
          <a:lstStyle/>
          <a:p>
            <a:r>
              <a:rPr lang="en-US" dirty="0"/>
              <a:t>If all the pages have their referenced bit set, on the second encounter of the first page in the list, that page will be swapped out, as it now has its referenced bit cleared. </a:t>
            </a:r>
          </a:p>
          <a:p>
            <a:r>
              <a:rPr lang="en-US" dirty="0"/>
              <a:t>If all the pages have their reference bit cleared, then second chance algorithm degenerates into pure FIFO.</a:t>
            </a:r>
          </a:p>
        </p:txBody>
      </p:sp>
      <p:sp>
        <p:nvSpPr>
          <p:cNvPr id="4" name="Rectangle 3"/>
          <p:cNvSpPr/>
          <p:nvPr/>
        </p:nvSpPr>
        <p:spPr>
          <a:xfrm>
            <a:off x="2338388" y="3240317"/>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A</a:t>
            </a:r>
          </a:p>
        </p:txBody>
      </p:sp>
      <p:sp>
        <p:nvSpPr>
          <p:cNvPr id="5" name="Rectangle 4"/>
          <p:cNvSpPr/>
          <p:nvPr/>
        </p:nvSpPr>
        <p:spPr>
          <a:xfrm>
            <a:off x="3557588" y="3240317"/>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B</a:t>
            </a:r>
          </a:p>
        </p:txBody>
      </p:sp>
      <p:sp>
        <p:nvSpPr>
          <p:cNvPr id="6" name="Rectangle 5"/>
          <p:cNvSpPr/>
          <p:nvPr/>
        </p:nvSpPr>
        <p:spPr>
          <a:xfrm>
            <a:off x="4776788" y="3240317"/>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C</a:t>
            </a:r>
          </a:p>
        </p:txBody>
      </p:sp>
      <p:cxnSp>
        <p:nvCxnSpPr>
          <p:cNvPr id="7" name="Straight Connector 6"/>
          <p:cNvCxnSpPr/>
          <p:nvPr/>
        </p:nvCxnSpPr>
        <p:spPr>
          <a:xfrm>
            <a:off x="2947988" y="3468917"/>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167188" y="3468917"/>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995988" y="3240317"/>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D</a:t>
            </a:r>
          </a:p>
        </p:txBody>
      </p:sp>
      <p:sp>
        <p:nvSpPr>
          <p:cNvPr id="10" name="Rectangle 9"/>
          <p:cNvSpPr/>
          <p:nvPr/>
        </p:nvSpPr>
        <p:spPr>
          <a:xfrm>
            <a:off x="7215188" y="3240317"/>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E</a:t>
            </a:r>
          </a:p>
        </p:txBody>
      </p:sp>
      <p:cxnSp>
        <p:nvCxnSpPr>
          <p:cNvPr id="11" name="Straight Connector 10"/>
          <p:cNvCxnSpPr/>
          <p:nvPr/>
        </p:nvCxnSpPr>
        <p:spPr>
          <a:xfrm>
            <a:off x="6605588" y="3468917"/>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386388" y="3468917"/>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490788" y="2866222"/>
            <a:ext cx="304800" cy="369332"/>
          </a:xfrm>
          <a:prstGeom prst="rect">
            <a:avLst/>
          </a:prstGeom>
          <a:noFill/>
        </p:spPr>
        <p:txBody>
          <a:bodyPr wrap="square" rtlCol="0">
            <a:spAutoFit/>
          </a:bodyPr>
          <a:lstStyle/>
          <a:p>
            <a:pPr algn="ctr"/>
            <a:r>
              <a:rPr lang="en-US" dirty="0"/>
              <a:t>1</a:t>
            </a:r>
          </a:p>
        </p:txBody>
      </p:sp>
      <p:cxnSp>
        <p:nvCxnSpPr>
          <p:cNvPr id="14" name="Straight Connector 13"/>
          <p:cNvCxnSpPr/>
          <p:nvPr/>
        </p:nvCxnSpPr>
        <p:spPr>
          <a:xfrm>
            <a:off x="6681788" y="3468917"/>
            <a:ext cx="533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709988" y="2866222"/>
            <a:ext cx="304800" cy="369332"/>
          </a:xfrm>
          <a:prstGeom prst="rect">
            <a:avLst/>
          </a:prstGeom>
          <a:noFill/>
        </p:spPr>
        <p:txBody>
          <a:bodyPr wrap="square" rtlCol="0">
            <a:spAutoFit/>
          </a:bodyPr>
          <a:lstStyle/>
          <a:p>
            <a:pPr algn="ctr"/>
            <a:r>
              <a:rPr lang="en-US" dirty="0"/>
              <a:t>1</a:t>
            </a:r>
          </a:p>
        </p:txBody>
      </p:sp>
      <p:sp>
        <p:nvSpPr>
          <p:cNvPr id="16" name="TextBox 15"/>
          <p:cNvSpPr txBox="1"/>
          <p:nvPr/>
        </p:nvSpPr>
        <p:spPr>
          <a:xfrm>
            <a:off x="4957763" y="2866222"/>
            <a:ext cx="304800" cy="369332"/>
          </a:xfrm>
          <a:prstGeom prst="rect">
            <a:avLst/>
          </a:prstGeom>
          <a:noFill/>
        </p:spPr>
        <p:txBody>
          <a:bodyPr wrap="square" rtlCol="0">
            <a:spAutoFit/>
          </a:bodyPr>
          <a:lstStyle/>
          <a:p>
            <a:pPr algn="ctr"/>
            <a:r>
              <a:rPr lang="en-US" dirty="0"/>
              <a:t>1</a:t>
            </a:r>
          </a:p>
        </p:txBody>
      </p:sp>
      <p:sp>
        <p:nvSpPr>
          <p:cNvPr id="17" name="TextBox 16"/>
          <p:cNvSpPr txBox="1"/>
          <p:nvPr/>
        </p:nvSpPr>
        <p:spPr>
          <a:xfrm>
            <a:off x="6176963" y="2866222"/>
            <a:ext cx="304800" cy="369332"/>
          </a:xfrm>
          <a:prstGeom prst="rect">
            <a:avLst/>
          </a:prstGeom>
          <a:noFill/>
        </p:spPr>
        <p:txBody>
          <a:bodyPr wrap="square" rtlCol="0">
            <a:spAutoFit/>
          </a:bodyPr>
          <a:lstStyle/>
          <a:p>
            <a:pPr algn="ctr"/>
            <a:r>
              <a:rPr lang="en-US" dirty="0"/>
              <a:t>1</a:t>
            </a:r>
          </a:p>
        </p:txBody>
      </p:sp>
      <p:sp>
        <p:nvSpPr>
          <p:cNvPr id="18" name="TextBox 17"/>
          <p:cNvSpPr txBox="1"/>
          <p:nvPr/>
        </p:nvSpPr>
        <p:spPr>
          <a:xfrm>
            <a:off x="7391400" y="2866222"/>
            <a:ext cx="304800" cy="369332"/>
          </a:xfrm>
          <a:prstGeom prst="rect">
            <a:avLst/>
          </a:prstGeom>
          <a:noFill/>
        </p:spPr>
        <p:txBody>
          <a:bodyPr wrap="square" rtlCol="0">
            <a:spAutoFit/>
          </a:bodyPr>
          <a:lstStyle/>
          <a:p>
            <a:pPr algn="ctr"/>
            <a:r>
              <a:rPr lang="en-US" dirty="0"/>
              <a:t>1</a:t>
            </a:r>
          </a:p>
        </p:txBody>
      </p:sp>
      <p:sp>
        <p:nvSpPr>
          <p:cNvPr id="23" name="Rectangle 22"/>
          <p:cNvSpPr/>
          <p:nvPr/>
        </p:nvSpPr>
        <p:spPr>
          <a:xfrm>
            <a:off x="2338388" y="4268462"/>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A</a:t>
            </a:r>
          </a:p>
        </p:txBody>
      </p:sp>
      <p:sp>
        <p:nvSpPr>
          <p:cNvPr id="24" name="Rectangle 23"/>
          <p:cNvSpPr/>
          <p:nvPr/>
        </p:nvSpPr>
        <p:spPr>
          <a:xfrm>
            <a:off x="3557588" y="4268462"/>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B</a:t>
            </a:r>
          </a:p>
        </p:txBody>
      </p:sp>
      <p:sp>
        <p:nvSpPr>
          <p:cNvPr id="25" name="Rectangle 24"/>
          <p:cNvSpPr/>
          <p:nvPr/>
        </p:nvSpPr>
        <p:spPr>
          <a:xfrm>
            <a:off x="4776788" y="4268462"/>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C</a:t>
            </a:r>
          </a:p>
        </p:txBody>
      </p:sp>
      <p:cxnSp>
        <p:nvCxnSpPr>
          <p:cNvPr id="26" name="Straight Connector 25"/>
          <p:cNvCxnSpPr/>
          <p:nvPr/>
        </p:nvCxnSpPr>
        <p:spPr>
          <a:xfrm>
            <a:off x="2947988" y="4497062"/>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167188" y="4497062"/>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5995988" y="4268462"/>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D</a:t>
            </a:r>
          </a:p>
        </p:txBody>
      </p:sp>
      <p:sp>
        <p:nvSpPr>
          <p:cNvPr id="29" name="Rectangle 28"/>
          <p:cNvSpPr/>
          <p:nvPr/>
        </p:nvSpPr>
        <p:spPr>
          <a:xfrm>
            <a:off x="7215188" y="4268462"/>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E</a:t>
            </a:r>
          </a:p>
        </p:txBody>
      </p:sp>
      <p:cxnSp>
        <p:nvCxnSpPr>
          <p:cNvPr id="30" name="Straight Connector 29"/>
          <p:cNvCxnSpPr/>
          <p:nvPr/>
        </p:nvCxnSpPr>
        <p:spPr>
          <a:xfrm>
            <a:off x="6605588" y="4497062"/>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386388" y="4497062"/>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490788" y="3907067"/>
            <a:ext cx="304800" cy="369332"/>
          </a:xfrm>
          <a:prstGeom prst="rect">
            <a:avLst/>
          </a:prstGeom>
          <a:noFill/>
        </p:spPr>
        <p:txBody>
          <a:bodyPr wrap="square" rtlCol="0">
            <a:spAutoFit/>
          </a:bodyPr>
          <a:lstStyle/>
          <a:p>
            <a:pPr algn="ctr"/>
            <a:r>
              <a:rPr lang="en-US" dirty="0"/>
              <a:t>0</a:t>
            </a:r>
          </a:p>
        </p:txBody>
      </p:sp>
      <p:cxnSp>
        <p:nvCxnSpPr>
          <p:cNvPr id="33" name="Straight Connector 32"/>
          <p:cNvCxnSpPr/>
          <p:nvPr/>
        </p:nvCxnSpPr>
        <p:spPr>
          <a:xfrm>
            <a:off x="6681788" y="4497062"/>
            <a:ext cx="533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709988" y="3907067"/>
            <a:ext cx="304800" cy="369332"/>
          </a:xfrm>
          <a:prstGeom prst="rect">
            <a:avLst/>
          </a:prstGeom>
          <a:noFill/>
        </p:spPr>
        <p:txBody>
          <a:bodyPr wrap="square" rtlCol="0">
            <a:spAutoFit/>
          </a:bodyPr>
          <a:lstStyle/>
          <a:p>
            <a:pPr algn="ctr"/>
            <a:r>
              <a:rPr lang="en-US" dirty="0"/>
              <a:t>0</a:t>
            </a:r>
          </a:p>
        </p:txBody>
      </p:sp>
      <p:sp>
        <p:nvSpPr>
          <p:cNvPr id="35" name="TextBox 34"/>
          <p:cNvSpPr txBox="1"/>
          <p:nvPr/>
        </p:nvSpPr>
        <p:spPr>
          <a:xfrm>
            <a:off x="4957763" y="3907067"/>
            <a:ext cx="304800" cy="369332"/>
          </a:xfrm>
          <a:prstGeom prst="rect">
            <a:avLst/>
          </a:prstGeom>
          <a:noFill/>
        </p:spPr>
        <p:txBody>
          <a:bodyPr wrap="square" rtlCol="0">
            <a:spAutoFit/>
          </a:bodyPr>
          <a:lstStyle/>
          <a:p>
            <a:pPr algn="ctr"/>
            <a:r>
              <a:rPr lang="en-US" dirty="0"/>
              <a:t>0</a:t>
            </a:r>
          </a:p>
        </p:txBody>
      </p:sp>
      <p:sp>
        <p:nvSpPr>
          <p:cNvPr id="36" name="TextBox 35"/>
          <p:cNvSpPr txBox="1"/>
          <p:nvPr/>
        </p:nvSpPr>
        <p:spPr>
          <a:xfrm>
            <a:off x="6176963" y="3907067"/>
            <a:ext cx="304800" cy="369332"/>
          </a:xfrm>
          <a:prstGeom prst="rect">
            <a:avLst/>
          </a:prstGeom>
          <a:noFill/>
        </p:spPr>
        <p:txBody>
          <a:bodyPr wrap="square" rtlCol="0">
            <a:spAutoFit/>
          </a:bodyPr>
          <a:lstStyle/>
          <a:p>
            <a:pPr algn="ctr"/>
            <a:r>
              <a:rPr lang="en-US" dirty="0"/>
              <a:t>0</a:t>
            </a:r>
          </a:p>
        </p:txBody>
      </p:sp>
      <p:sp>
        <p:nvSpPr>
          <p:cNvPr id="37" name="TextBox 36"/>
          <p:cNvSpPr txBox="1"/>
          <p:nvPr/>
        </p:nvSpPr>
        <p:spPr>
          <a:xfrm>
            <a:off x="7391400" y="3907067"/>
            <a:ext cx="304800" cy="369332"/>
          </a:xfrm>
          <a:prstGeom prst="rect">
            <a:avLst/>
          </a:prstGeom>
          <a:noFill/>
        </p:spPr>
        <p:txBody>
          <a:bodyPr wrap="square" rtlCol="0">
            <a:spAutoFit/>
          </a:bodyPr>
          <a:lstStyle/>
          <a:p>
            <a:pPr algn="ctr"/>
            <a:r>
              <a:rPr lang="en-US" dirty="0"/>
              <a:t>0</a:t>
            </a:r>
          </a:p>
        </p:txBody>
      </p:sp>
      <p:sp>
        <p:nvSpPr>
          <p:cNvPr id="38" name="Rectangle 37"/>
          <p:cNvSpPr/>
          <p:nvPr/>
        </p:nvSpPr>
        <p:spPr>
          <a:xfrm>
            <a:off x="2338388" y="5297717"/>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B</a:t>
            </a:r>
          </a:p>
        </p:txBody>
      </p:sp>
      <p:sp>
        <p:nvSpPr>
          <p:cNvPr id="39" name="Rectangle 38"/>
          <p:cNvSpPr/>
          <p:nvPr/>
        </p:nvSpPr>
        <p:spPr>
          <a:xfrm>
            <a:off x="3557588" y="5297717"/>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C</a:t>
            </a:r>
          </a:p>
        </p:txBody>
      </p:sp>
      <p:sp>
        <p:nvSpPr>
          <p:cNvPr id="40" name="Rectangle 39"/>
          <p:cNvSpPr/>
          <p:nvPr/>
        </p:nvSpPr>
        <p:spPr>
          <a:xfrm>
            <a:off x="4776788" y="5297717"/>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D</a:t>
            </a:r>
          </a:p>
        </p:txBody>
      </p:sp>
      <p:cxnSp>
        <p:nvCxnSpPr>
          <p:cNvPr id="41" name="Straight Connector 40"/>
          <p:cNvCxnSpPr/>
          <p:nvPr/>
        </p:nvCxnSpPr>
        <p:spPr>
          <a:xfrm>
            <a:off x="2947988" y="5526317"/>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167188" y="5526317"/>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5995988" y="5297717"/>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E</a:t>
            </a:r>
          </a:p>
        </p:txBody>
      </p:sp>
      <p:sp>
        <p:nvSpPr>
          <p:cNvPr id="44" name="Rectangle 43"/>
          <p:cNvSpPr/>
          <p:nvPr/>
        </p:nvSpPr>
        <p:spPr>
          <a:xfrm>
            <a:off x="7215188" y="5297717"/>
            <a:ext cx="609600" cy="457200"/>
          </a:xfrm>
          <a:prstGeom prst="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F</a:t>
            </a:r>
          </a:p>
        </p:txBody>
      </p:sp>
      <p:cxnSp>
        <p:nvCxnSpPr>
          <p:cNvPr id="45" name="Straight Connector 44"/>
          <p:cNvCxnSpPr/>
          <p:nvPr/>
        </p:nvCxnSpPr>
        <p:spPr>
          <a:xfrm>
            <a:off x="6605588" y="5526317"/>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86388" y="5526317"/>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490788" y="4936322"/>
            <a:ext cx="304800" cy="369332"/>
          </a:xfrm>
          <a:prstGeom prst="rect">
            <a:avLst/>
          </a:prstGeom>
          <a:noFill/>
        </p:spPr>
        <p:txBody>
          <a:bodyPr wrap="square" rtlCol="0">
            <a:spAutoFit/>
          </a:bodyPr>
          <a:lstStyle/>
          <a:p>
            <a:pPr algn="ctr"/>
            <a:r>
              <a:rPr lang="en-US" dirty="0"/>
              <a:t>0</a:t>
            </a:r>
          </a:p>
        </p:txBody>
      </p:sp>
      <p:cxnSp>
        <p:nvCxnSpPr>
          <p:cNvPr id="48" name="Straight Connector 47"/>
          <p:cNvCxnSpPr/>
          <p:nvPr/>
        </p:nvCxnSpPr>
        <p:spPr>
          <a:xfrm>
            <a:off x="6681788" y="5526317"/>
            <a:ext cx="533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709988" y="4936322"/>
            <a:ext cx="304800" cy="369332"/>
          </a:xfrm>
          <a:prstGeom prst="rect">
            <a:avLst/>
          </a:prstGeom>
          <a:noFill/>
        </p:spPr>
        <p:txBody>
          <a:bodyPr wrap="square" rtlCol="0">
            <a:spAutoFit/>
          </a:bodyPr>
          <a:lstStyle/>
          <a:p>
            <a:pPr algn="ctr"/>
            <a:r>
              <a:rPr lang="en-US" dirty="0"/>
              <a:t>0</a:t>
            </a:r>
          </a:p>
        </p:txBody>
      </p:sp>
      <p:sp>
        <p:nvSpPr>
          <p:cNvPr id="50" name="TextBox 49"/>
          <p:cNvSpPr txBox="1"/>
          <p:nvPr/>
        </p:nvSpPr>
        <p:spPr>
          <a:xfrm>
            <a:off x="4957763" y="4936322"/>
            <a:ext cx="304800" cy="369332"/>
          </a:xfrm>
          <a:prstGeom prst="rect">
            <a:avLst/>
          </a:prstGeom>
          <a:noFill/>
        </p:spPr>
        <p:txBody>
          <a:bodyPr wrap="square" rtlCol="0">
            <a:spAutoFit/>
          </a:bodyPr>
          <a:lstStyle/>
          <a:p>
            <a:pPr algn="ctr"/>
            <a:r>
              <a:rPr lang="en-US" dirty="0"/>
              <a:t>0</a:t>
            </a:r>
          </a:p>
        </p:txBody>
      </p:sp>
      <p:sp>
        <p:nvSpPr>
          <p:cNvPr id="51" name="TextBox 50"/>
          <p:cNvSpPr txBox="1"/>
          <p:nvPr/>
        </p:nvSpPr>
        <p:spPr>
          <a:xfrm>
            <a:off x="6176963" y="4936322"/>
            <a:ext cx="304800" cy="369332"/>
          </a:xfrm>
          <a:prstGeom prst="rect">
            <a:avLst/>
          </a:prstGeom>
          <a:noFill/>
        </p:spPr>
        <p:txBody>
          <a:bodyPr wrap="square" rtlCol="0">
            <a:spAutoFit/>
          </a:bodyPr>
          <a:lstStyle/>
          <a:p>
            <a:pPr algn="ctr"/>
            <a:r>
              <a:rPr lang="en-US" dirty="0"/>
              <a:t>0</a:t>
            </a:r>
          </a:p>
        </p:txBody>
      </p:sp>
      <p:sp>
        <p:nvSpPr>
          <p:cNvPr id="52" name="TextBox 51"/>
          <p:cNvSpPr txBox="1"/>
          <p:nvPr/>
        </p:nvSpPr>
        <p:spPr>
          <a:xfrm>
            <a:off x="7391400" y="4936322"/>
            <a:ext cx="304800" cy="369332"/>
          </a:xfrm>
          <a:prstGeom prst="rect">
            <a:avLst/>
          </a:prstGeom>
          <a:noFill/>
        </p:spPr>
        <p:txBody>
          <a:bodyPr wrap="square" rtlCol="0">
            <a:spAutoFit/>
          </a:bodyPr>
          <a:lstStyle/>
          <a:p>
            <a:pPr algn="ctr"/>
            <a:r>
              <a:rPr lang="en-US" dirty="0">
                <a:solidFill>
                  <a:schemeClr val="accent2"/>
                </a:solidFill>
              </a:rPr>
              <a:t>1</a:t>
            </a:r>
          </a:p>
        </p:txBody>
      </p:sp>
    </p:spTree>
    <p:extLst>
      <p:ext uri="{BB962C8B-B14F-4D97-AF65-F5344CB8AC3E}">
        <p14:creationId xmlns:p14="http://schemas.microsoft.com/office/powerpoint/2010/main" val="2533069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3"/>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27"/>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30"/>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33"/>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34"/>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5"/>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36"/>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3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
                                            <p:txEl>
                                              <p:pRg st="1" end="1"/>
                                            </p:txEl>
                                          </p:spTgt>
                                        </p:tgtEl>
                                        <p:attrNameLst>
                                          <p:attrName>style.visibility</p:attrName>
                                        </p:attrNameLst>
                                      </p:cBhvr>
                                      <p:to>
                                        <p:strVal val="visible"/>
                                      </p:to>
                                    </p:set>
                                    <p:animEffect transition="in" filter="fade">
                                      <p:cBhvr>
                                        <p:cTn id="76" dur="500"/>
                                        <p:tgtEl>
                                          <p:spTgt spid="3">
                                            <p:txEl>
                                              <p:pRg st="1" end="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4"/>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5"/>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0" grpId="0" animBg="1"/>
      <p:bldP spid="13" grpId="0"/>
      <p:bldP spid="15" grpId="0"/>
      <p:bldP spid="16" grpId="0"/>
      <p:bldP spid="17" grpId="0"/>
      <p:bldP spid="18" grpId="0"/>
      <p:bldP spid="23" grpId="0" animBg="1"/>
      <p:bldP spid="24" grpId="0" animBg="1"/>
      <p:bldP spid="25" grpId="0" animBg="1"/>
      <p:bldP spid="28" grpId="0" animBg="1"/>
      <p:bldP spid="29" grpId="0" animBg="1"/>
      <p:bldP spid="32" grpId="0"/>
      <p:bldP spid="34" grpId="0"/>
      <p:bldP spid="35" grpId="0"/>
      <p:bldP spid="36" grpId="0"/>
      <p:bldP spid="37" grpId="0"/>
      <p:bldP spid="38" grpId="0" animBg="1"/>
      <p:bldP spid="39" grpId="0" animBg="1"/>
      <p:bldP spid="40" grpId="0" animBg="1"/>
      <p:bldP spid="43" grpId="0" animBg="1"/>
      <p:bldP spid="44" grpId="0" animBg="1"/>
      <p:bldP spid="47" grpId="0"/>
      <p:bldP spid="49" grpId="0"/>
      <p:bldP spid="50" grpId="0"/>
      <p:bldP spid="51" grpId="0"/>
      <p:bldP spid="5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Clock Page Replacement Algorithm</a:t>
            </a:r>
            <a:endParaRPr lang="en-US" dirty="0"/>
          </a:p>
        </p:txBody>
      </p:sp>
      <p:sp>
        <p:nvSpPr>
          <p:cNvPr id="3" name="Content Placeholder 2"/>
          <p:cNvSpPr>
            <a:spLocks noGrp="1"/>
          </p:cNvSpPr>
          <p:nvPr>
            <p:ph idx="1"/>
          </p:nvPr>
        </p:nvSpPr>
        <p:spPr>
          <a:xfrm>
            <a:off x="131180" y="863444"/>
            <a:ext cx="7100563" cy="5590565"/>
          </a:xfrm>
        </p:spPr>
        <p:txBody>
          <a:bodyPr/>
          <a:lstStyle/>
          <a:p>
            <a:r>
              <a:rPr lang="en-US" dirty="0"/>
              <a:t>In second chance algorithm </a:t>
            </a:r>
            <a:r>
              <a:rPr lang="en-US" b="1" dirty="0">
                <a:solidFill>
                  <a:schemeClr val="accent6"/>
                </a:solidFill>
              </a:rPr>
              <a:t>pages are constantly moving around on its list</a:t>
            </a:r>
            <a:r>
              <a:rPr lang="en-US" dirty="0"/>
              <a:t>. So it is </a:t>
            </a:r>
            <a:r>
              <a:rPr lang="en-US" b="1" dirty="0">
                <a:solidFill>
                  <a:schemeClr val="accent6"/>
                </a:solidFill>
              </a:rPr>
              <a:t>not working efficiently</a:t>
            </a:r>
            <a:r>
              <a:rPr lang="en-US" dirty="0"/>
              <a:t>.</a:t>
            </a:r>
          </a:p>
          <a:p>
            <a:r>
              <a:rPr lang="en-US" dirty="0"/>
              <a:t>A better approach is to </a:t>
            </a:r>
            <a:r>
              <a:rPr lang="en-US" b="1" dirty="0">
                <a:solidFill>
                  <a:schemeClr val="accent6"/>
                </a:solidFill>
              </a:rPr>
              <a:t>keep all the page frames on a circular list in the form of a clock</a:t>
            </a:r>
            <a:r>
              <a:rPr lang="en-US" dirty="0"/>
              <a:t>.</a:t>
            </a:r>
          </a:p>
          <a:p>
            <a:r>
              <a:rPr lang="en-US" dirty="0"/>
              <a:t>When a page fault occurs, the </a:t>
            </a:r>
            <a:r>
              <a:rPr lang="en-US" b="1" dirty="0">
                <a:solidFill>
                  <a:schemeClr val="accent6"/>
                </a:solidFill>
              </a:rPr>
              <a:t>page being pointed to by the hand is inspected</a:t>
            </a:r>
            <a:r>
              <a:rPr lang="en-US" dirty="0"/>
              <a:t>.</a:t>
            </a:r>
          </a:p>
          <a:p>
            <a:pPr lvl="1"/>
            <a:r>
              <a:rPr lang="en-US" dirty="0"/>
              <a:t>If its </a:t>
            </a:r>
            <a:r>
              <a:rPr lang="en-US" b="1" dirty="0">
                <a:solidFill>
                  <a:schemeClr val="accent6"/>
                </a:solidFill>
              </a:rPr>
              <a:t>R bit is 0</a:t>
            </a:r>
            <a:r>
              <a:rPr lang="en-US" dirty="0"/>
              <a:t>, the page is evicted, the </a:t>
            </a:r>
            <a:r>
              <a:rPr lang="en-US" b="1" dirty="0">
                <a:solidFill>
                  <a:schemeClr val="accent6"/>
                </a:solidFill>
              </a:rPr>
              <a:t>new page is inserted into the clock in its place</a:t>
            </a:r>
            <a:r>
              <a:rPr lang="en-US" dirty="0"/>
              <a:t>, and the </a:t>
            </a:r>
            <a:r>
              <a:rPr lang="en-US" b="1" dirty="0">
                <a:solidFill>
                  <a:schemeClr val="accent6"/>
                </a:solidFill>
              </a:rPr>
              <a:t>hand is advanced one position</a:t>
            </a:r>
            <a:r>
              <a:rPr lang="en-US" dirty="0"/>
              <a:t>.</a:t>
            </a:r>
          </a:p>
          <a:p>
            <a:pPr lvl="1"/>
            <a:r>
              <a:rPr lang="en-US" dirty="0"/>
              <a:t>If </a:t>
            </a:r>
            <a:r>
              <a:rPr lang="en-US" b="1" dirty="0">
                <a:solidFill>
                  <a:schemeClr val="accent6"/>
                </a:solidFill>
              </a:rPr>
              <a:t>R is 1</a:t>
            </a:r>
            <a:r>
              <a:rPr lang="en-US" dirty="0"/>
              <a:t>, it is </a:t>
            </a:r>
            <a:r>
              <a:rPr lang="en-US" b="1" dirty="0">
                <a:solidFill>
                  <a:schemeClr val="accent6"/>
                </a:solidFill>
              </a:rPr>
              <a:t>cleared and the hand is advanced to the next page</a:t>
            </a:r>
            <a:r>
              <a:rPr lang="en-US" dirty="0"/>
              <a:t>.</a:t>
            </a:r>
          </a:p>
        </p:txBody>
      </p:sp>
      <p:sp>
        <p:nvSpPr>
          <p:cNvPr id="53" name="Rectangle 52"/>
          <p:cNvSpPr/>
          <p:nvPr/>
        </p:nvSpPr>
        <p:spPr>
          <a:xfrm>
            <a:off x="8984343" y="1596571"/>
            <a:ext cx="4572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A</a:t>
            </a:r>
          </a:p>
        </p:txBody>
      </p:sp>
      <p:sp>
        <p:nvSpPr>
          <p:cNvPr id="54" name="Rectangle 53"/>
          <p:cNvSpPr/>
          <p:nvPr/>
        </p:nvSpPr>
        <p:spPr>
          <a:xfrm>
            <a:off x="8984343" y="4339771"/>
            <a:ext cx="4572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D</a:t>
            </a:r>
          </a:p>
        </p:txBody>
      </p:sp>
      <p:sp>
        <p:nvSpPr>
          <p:cNvPr id="55" name="Rectangle 54"/>
          <p:cNvSpPr/>
          <p:nvPr/>
        </p:nvSpPr>
        <p:spPr>
          <a:xfrm>
            <a:off x="10355943" y="2277609"/>
            <a:ext cx="4572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B</a:t>
            </a:r>
          </a:p>
        </p:txBody>
      </p:sp>
      <p:sp>
        <p:nvSpPr>
          <p:cNvPr id="56" name="Rectangle 55"/>
          <p:cNvSpPr/>
          <p:nvPr/>
        </p:nvSpPr>
        <p:spPr>
          <a:xfrm>
            <a:off x="7612743" y="2282371"/>
            <a:ext cx="4572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F</a:t>
            </a:r>
          </a:p>
        </p:txBody>
      </p:sp>
      <p:sp>
        <p:nvSpPr>
          <p:cNvPr id="57" name="Rectangle 56"/>
          <p:cNvSpPr/>
          <p:nvPr/>
        </p:nvSpPr>
        <p:spPr>
          <a:xfrm>
            <a:off x="7612743" y="3653971"/>
            <a:ext cx="4572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E</a:t>
            </a:r>
          </a:p>
        </p:txBody>
      </p:sp>
      <p:sp>
        <p:nvSpPr>
          <p:cNvPr id="58" name="Rectangle 57"/>
          <p:cNvSpPr/>
          <p:nvPr/>
        </p:nvSpPr>
        <p:spPr>
          <a:xfrm>
            <a:off x="10355943" y="3653971"/>
            <a:ext cx="4572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C</a:t>
            </a:r>
          </a:p>
        </p:txBody>
      </p:sp>
      <p:cxnSp>
        <p:nvCxnSpPr>
          <p:cNvPr id="59" name="Straight Arrow Connector 58"/>
          <p:cNvCxnSpPr>
            <a:endCxn id="55" idx="1"/>
          </p:cNvCxnSpPr>
          <p:nvPr/>
        </p:nvCxnSpPr>
        <p:spPr>
          <a:xfrm flipV="1">
            <a:off x="9212943" y="2506209"/>
            <a:ext cx="1143000" cy="690562"/>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8336643" y="3183713"/>
            <a:ext cx="1752600" cy="646331"/>
          </a:xfrm>
          <a:prstGeom prst="rect">
            <a:avLst/>
          </a:prstGeom>
          <a:noFill/>
        </p:spPr>
        <p:txBody>
          <a:bodyPr wrap="square" rtlCol="0">
            <a:spAutoFit/>
          </a:bodyPr>
          <a:lstStyle/>
          <a:p>
            <a:r>
              <a:rPr lang="en-US" dirty="0"/>
              <a:t>A hand points to the oldest page.</a:t>
            </a:r>
          </a:p>
        </p:txBody>
      </p:sp>
      <p:sp>
        <p:nvSpPr>
          <p:cNvPr id="61" name="TextBox 60"/>
          <p:cNvSpPr txBox="1"/>
          <p:nvPr/>
        </p:nvSpPr>
        <p:spPr>
          <a:xfrm>
            <a:off x="9060543" y="1237335"/>
            <a:ext cx="304800" cy="369332"/>
          </a:xfrm>
          <a:prstGeom prst="rect">
            <a:avLst/>
          </a:prstGeom>
          <a:noFill/>
        </p:spPr>
        <p:txBody>
          <a:bodyPr wrap="square" rtlCol="0">
            <a:spAutoFit/>
          </a:bodyPr>
          <a:lstStyle/>
          <a:p>
            <a:pPr algn="ctr"/>
            <a:r>
              <a:rPr lang="en-US" dirty="0"/>
              <a:t>1</a:t>
            </a:r>
          </a:p>
        </p:txBody>
      </p:sp>
      <p:sp>
        <p:nvSpPr>
          <p:cNvPr id="62" name="TextBox 61"/>
          <p:cNvSpPr txBox="1"/>
          <p:nvPr/>
        </p:nvSpPr>
        <p:spPr>
          <a:xfrm>
            <a:off x="10432143" y="1912587"/>
            <a:ext cx="304800" cy="369332"/>
          </a:xfrm>
          <a:prstGeom prst="rect">
            <a:avLst/>
          </a:prstGeom>
          <a:noFill/>
        </p:spPr>
        <p:txBody>
          <a:bodyPr wrap="square" rtlCol="0">
            <a:spAutoFit/>
          </a:bodyPr>
          <a:lstStyle/>
          <a:p>
            <a:pPr algn="ctr"/>
            <a:r>
              <a:rPr lang="en-US" dirty="0"/>
              <a:t>0</a:t>
            </a:r>
          </a:p>
        </p:txBody>
      </p:sp>
      <p:sp>
        <p:nvSpPr>
          <p:cNvPr id="63" name="TextBox 62"/>
          <p:cNvSpPr txBox="1"/>
          <p:nvPr/>
        </p:nvSpPr>
        <p:spPr>
          <a:xfrm>
            <a:off x="10432322" y="3301565"/>
            <a:ext cx="304800" cy="369332"/>
          </a:xfrm>
          <a:prstGeom prst="rect">
            <a:avLst/>
          </a:prstGeom>
          <a:noFill/>
        </p:spPr>
        <p:txBody>
          <a:bodyPr wrap="square" rtlCol="0">
            <a:spAutoFit/>
          </a:bodyPr>
          <a:lstStyle/>
          <a:p>
            <a:pPr algn="ctr"/>
            <a:r>
              <a:rPr lang="en-US" dirty="0"/>
              <a:t>1</a:t>
            </a:r>
          </a:p>
        </p:txBody>
      </p:sp>
      <p:sp>
        <p:nvSpPr>
          <p:cNvPr id="64" name="TextBox 63"/>
          <p:cNvSpPr txBox="1"/>
          <p:nvPr/>
        </p:nvSpPr>
        <p:spPr>
          <a:xfrm>
            <a:off x="9061736" y="3982519"/>
            <a:ext cx="304800" cy="369332"/>
          </a:xfrm>
          <a:prstGeom prst="rect">
            <a:avLst/>
          </a:prstGeom>
          <a:noFill/>
        </p:spPr>
        <p:txBody>
          <a:bodyPr wrap="square" rtlCol="0">
            <a:spAutoFit/>
          </a:bodyPr>
          <a:lstStyle/>
          <a:p>
            <a:pPr algn="ctr"/>
            <a:r>
              <a:rPr lang="en-US" dirty="0"/>
              <a:t>0</a:t>
            </a:r>
          </a:p>
        </p:txBody>
      </p:sp>
      <p:sp>
        <p:nvSpPr>
          <p:cNvPr id="65" name="TextBox 64"/>
          <p:cNvSpPr txBox="1"/>
          <p:nvPr/>
        </p:nvSpPr>
        <p:spPr>
          <a:xfrm>
            <a:off x="7688943" y="3291728"/>
            <a:ext cx="304800" cy="369332"/>
          </a:xfrm>
          <a:prstGeom prst="rect">
            <a:avLst/>
          </a:prstGeom>
          <a:noFill/>
        </p:spPr>
        <p:txBody>
          <a:bodyPr wrap="square" rtlCol="0">
            <a:spAutoFit/>
          </a:bodyPr>
          <a:lstStyle/>
          <a:p>
            <a:pPr algn="ctr"/>
            <a:r>
              <a:rPr lang="en-US" dirty="0"/>
              <a:t>1</a:t>
            </a:r>
          </a:p>
        </p:txBody>
      </p:sp>
      <p:sp>
        <p:nvSpPr>
          <p:cNvPr id="66" name="TextBox 65"/>
          <p:cNvSpPr txBox="1"/>
          <p:nvPr/>
        </p:nvSpPr>
        <p:spPr>
          <a:xfrm>
            <a:off x="7688943" y="1942001"/>
            <a:ext cx="304800" cy="369332"/>
          </a:xfrm>
          <a:prstGeom prst="rect">
            <a:avLst/>
          </a:prstGeom>
          <a:noFill/>
        </p:spPr>
        <p:txBody>
          <a:bodyPr wrap="square" rtlCol="0">
            <a:spAutoFit/>
          </a:bodyPr>
          <a:lstStyle/>
          <a:p>
            <a:pPr algn="ctr"/>
            <a:r>
              <a:rPr lang="en-US" dirty="0"/>
              <a:t>1</a:t>
            </a:r>
          </a:p>
        </p:txBody>
      </p:sp>
      <p:sp>
        <p:nvSpPr>
          <p:cNvPr id="69" name="Rectangle 68"/>
          <p:cNvSpPr/>
          <p:nvPr/>
        </p:nvSpPr>
        <p:spPr>
          <a:xfrm>
            <a:off x="10355939" y="2277599"/>
            <a:ext cx="457200" cy="457200"/>
          </a:xfrm>
          <a:prstGeom prst="rect">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solidFill>
                  <a:schemeClr val="accent2"/>
                </a:solidFill>
              </a:rPr>
              <a:t>G</a:t>
            </a:r>
          </a:p>
        </p:txBody>
      </p:sp>
      <p:sp>
        <p:nvSpPr>
          <p:cNvPr id="70" name="TextBox 69"/>
          <p:cNvSpPr txBox="1"/>
          <p:nvPr/>
        </p:nvSpPr>
        <p:spPr>
          <a:xfrm>
            <a:off x="10432139" y="1912577"/>
            <a:ext cx="304800" cy="369332"/>
          </a:xfrm>
          <a:prstGeom prst="rect">
            <a:avLst/>
          </a:prstGeom>
          <a:noFill/>
        </p:spPr>
        <p:txBody>
          <a:bodyPr wrap="square" rtlCol="0">
            <a:spAutoFit/>
          </a:bodyPr>
          <a:lstStyle/>
          <a:p>
            <a:pPr algn="ctr"/>
            <a:r>
              <a:rPr lang="en-US" dirty="0">
                <a:solidFill>
                  <a:schemeClr val="accent2"/>
                </a:solidFill>
              </a:rPr>
              <a:t>1</a:t>
            </a:r>
          </a:p>
        </p:txBody>
      </p:sp>
      <p:cxnSp>
        <p:nvCxnSpPr>
          <p:cNvPr id="71" name="Straight Arrow Connector 70"/>
          <p:cNvCxnSpPr>
            <a:stCxn id="60" idx="0"/>
            <a:endCxn id="58" idx="1"/>
          </p:cNvCxnSpPr>
          <p:nvPr/>
        </p:nvCxnSpPr>
        <p:spPr>
          <a:xfrm>
            <a:off x="9212943" y="3183713"/>
            <a:ext cx="1143000" cy="698858"/>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74" name="Rectangle 73"/>
          <p:cNvSpPr/>
          <p:nvPr/>
        </p:nvSpPr>
        <p:spPr>
          <a:xfrm>
            <a:off x="11498935" y="2277599"/>
            <a:ext cx="457200" cy="457200"/>
          </a:xfrm>
          <a:prstGeom prst="rect">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solidFill>
                  <a:schemeClr val="accent2"/>
                </a:solidFill>
              </a:rPr>
              <a:t>G</a:t>
            </a:r>
          </a:p>
        </p:txBody>
      </p:sp>
      <p:sp>
        <p:nvSpPr>
          <p:cNvPr id="75" name="Rectangle 74"/>
          <p:cNvSpPr/>
          <p:nvPr/>
        </p:nvSpPr>
        <p:spPr>
          <a:xfrm>
            <a:off x="8984343" y="4336287"/>
            <a:ext cx="457200" cy="457200"/>
          </a:xfrm>
          <a:prstGeom prst="rect">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solidFill>
                  <a:schemeClr val="accent2"/>
                </a:solidFill>
              </a:rPr>
              <a:t>H</a:t>
            </a:r>
          </a:p>
        </p:txBody>
      </p:sp>
      <p:sp>
        <p:nvSpPr>
          <p:cNvPr id="76" name="TextBox 75"/>
          <p:cNvSpPr txBox="1"/>
          <p:nvPr/>
        </p:nvSpPr>
        <p:spPr>
          <a:xfrm>
            <a:off x="10432322" y="3301565"/>
            <a:ext cx="304800" cy="369332"/>
          </a:xfrm>
          <a:prstGeom prst="rect">
            <a:avLst/>
          </a:prstGeom>
          <a:noFill/>
        </p:spPr>
        <p:txBody>
          <a:bodyPr wrap="square" rtlCol="0">
            <a:spAutoFit/>
          </a:bodyPr>
          <a:lstStyle/>
          <a:p>
            <a:pPr algn="ctr"/>
            <a:r>
              <a:rPr lang="en-US" dirty="0"/>
              <a:t>0</a:t>
            </a:r>
          </a:p>
        </p:txBody>
      </p:sp>
      <p:cxnSp>
        <p:nvCxnSpPr>
          <p:cNvPr id="78" name="Straight Arrow Connector 77"/>
          <p:cNvCxnSpPr>
            <a:stCxn id="60" idx="0"/>
            <a:endCxn id="54" idx="0"/>
          </p:cNvCxnSpPr>
          <p:nvPr/>
        </p:nvCxnSpPr>
        <p:spPr>
          <a:xfrm>
            <a:off x="9212943" y="3183713"/>
            <a:ext cx="0" cy="1156058"/>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9061736" y="3982519"/>
            <a:ext cx="304800" cy="369332"/>
          </a:xfrm>
          <a:prstGeom prst="rect">
            <a:avLst/>
          </a:prstGeom>
          <a:noFill/>
        </p:spPr>
        <p:txBody>
          <a:bodyPr wrap="square" rtlCol="0">
            <a:spAutoFit/>
          </a:bodyPr>
          <a:lstStyle/>
          <a:p>
            <a:pPr algn="ctr"/>
            <a:r>
              <a:rPr lang="en-US" dirty="0">
                <a:solidFill>
                  <a:schemeClr val="accent2"/>
                </a:solidFill>
              </a:rPr>
              <a:t>1</a:t>
            </a:r>
          </a:p>
        </p:txBody>
      </p:sp>
      <p:cxnSp>
        <p:nvCxnSpPr>
          <p:cNvPr id="82" name="Straight Arrow Connector 81"/>
          <p:cNvCxnSpPr>
            <a:stCxn id="60" idx="0"/>
            <a:endCxn id="57" idx="3"/>
          </p:cNvCxnSpPr>
          <p:nvPr/>
        </p:nvCxnSpPr>
        <p:spPr>
          <a:xfrm flipH="1">
            <a:off x="8069943" y="3183713"/>
            <a:ext cx="1143000" cy="698858"/>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85" name="Rectangle 84"/>
          <p:cNvSpPr/>
          <p:nvPr/>
        </p:nvSpPr>
        <p:spPr>
          <a:xfrm>
            <a:off x="11498935" y="3653971"/>
            <a:ext cx="457200" cy="457200"/>
          </a:xfrm>
          <a:prstGeom prst="rect">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solidFill>
                  <a:schemeClr val="accent2"/>
                </a:solidFill>
              </a:rPr>
              <a:t>H</a:t>
            </a:r>
          </a:p>
        </p:txBody>
      </p:sp>
    </p:spTree>
    <p:extLst>
      <p:ext uri="{BB962C8B-B14F-4D97-AF65-F5344CB8AC3E}">
        <p14:creationId xmlns:p14="http://schemas.microsoft.com/office/powerpoint/2010/main" val="3030661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fad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3" end="3"/>
                                            </p:txEl>
                                          </p:spTgt>
                                        </p:tgtEl>
                                        <p:attrNameLst>
                                          <p:attrName>style.visibility</p:attrName>
                                        </p:attrNameLst>
                                      </p:cBhvr>
                                      <p:to>
                                        <p:strVal val="visible"/>
                                      </p:to>
                                    </p:set>
                                    <p:animEffect transition="in" filter="fade">
                                      <p:cBhvr>
                                        <p:cTn id="50" dur="500"/>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1" nodeType="clickEffect">
                                  <p:stCondLst>
                                    <p:cond delay="0"/>
                                  </p:stCondLst>
                                  <p:childTnLst>
                                    <p:animEffect transition="out" filter="fade">
                                      <p:cBhvr>
                                        <p:cTn id="58" dur="500"/>
                                        <p:tgtEl>
                                          <p:spTgt spid="74"/>
                                        </p:tgtEl>
                                      </p:cBhvr>
                                    </p:animEffect>
                                    <p:set>
                                      <p:cBhvr>
                                        <p:cTn id="59" dur="1" fill="hold">
                                          <p:stCondLst>
                                            <p:cond delay="499"/>
                                          </p:stCondLst>
                                        </p:cTn>
                                        <p:tgtEl>
                                          <p:spTgt spid="74"/>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69"/>
                                        </p:tgtEl>
                                        <p:attrNameLst>
                                          <p:attrName>style.visibility</p:attrName>
                                        </p:attrNameLst>
                                      </p:cBhvr>
                                      <p:to>
                                        <p:strVal val="visible"/>
                                      </p:to>
                                    </p:set>
                                  </p:childTnLst>
                                </p:cTn>
                              </p:par>
                              <p:par>
                                <p:cTn id="62" presetID="10" presetClass="exit" presetSubtype="0" fill="hold" grpId="1" nodeType="withEffect">
                                  <p:stCondLst>
                                    <p:cond delay="0"/>
                                  </p:stCondLst>
                                  <p:childTnLst>
                                    <p:animEffect transition="out" filter="fade">
                                      <p:cBhvr>
                                        <p:cTn id="63" dur="500"/>
                                        <p:tgtEl>
                                          <p:spTgt spid="55"/>
                                        </p:tgtEl>
                                      </p:cBhvr>
                                    </p:animEffect>
                                    <p:set>
                                      <p:cBhvr>
                                        <p:cTn id="64" dur="1" fill="hold">
                                          <p:stCondLst>
                                            <p:cond delay="499"/>
                                          </p:stCondLst>
                                        </p:cTn>
                                        <p:tgtEl>
                                          <p:spTgt spid="55"/>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70"/>
                                        </p:tgtEl>
                                        <p:attrNameLst>
                                          <p:attrName>style.visibility</p:attrName>
                                        </p:attrNameLst>
                                      </p:cBhvr>
                                      <p:to>
                                        <p:strVal val="visible"/>
                                      </p:to>
                                    </p:set>
                                  </p:childTnLst>
                                </p:cTn>
                              </p:par>
                              <p:par>
                                <p:cTn id="67" presetID="10" presetClass="exit" presetSubtype="0" fill="hold" grpId="1" nodeType="withEffect">
                                  <p:stCondLst>
                                    <p:cond delay="0"/>
                                  </p:stCondLst>
                                  <p:childTnLst>
                                    <p:animEffect transition="out" filter="fade">
                                      <p:cBhvr>
                                        <p:cTn id="68" dur="500"/>
                                        <p:tgtEl>
                                          <p:spTgt spid="62"/>
                                        </p:tgtEl>
                                      </p:cBhvr>
                                    </p:animEffect>
                                    <p:set>
                                      <p:cBhvr>
                                        <p:cTn id="69" dur="1" fill="hold">
                                          <p:stCondLst>
                                            <p:cond delay="499"/>
                                          </p:stCondLst>
                                        </p:cTn>
                                        <p:tgtEl>
                                          <p:spTgt spid="62"/>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71"/>
                                        </p:tgtEl>
                                        <p:attrNameLst>
                                          <p:attrName>style.visibility</p:attrName>
                                        </p:attrNameLst>
                                      </p:cBhvr>
                                      <p:to>
                                        <p:strVal val="visible"/>
                                      </p:to>
                                    </p:set>
                                  </p:childTnLst>
                                </p:cTn>
                              </p:par>
                              <p:par>
                                <p:cTn id="74" presetID="10" presetClass="exit" presetSubtype="0" fill="hold" nodeType="withEffect">
                                  <p:stCondLst>
                                    <p:cond delay="0"/>
                                  </p:stCondLst>
                                  <p:childTnLst>
                                    <p:animEffect transition="out" filter="fade">
                                      <p:cBhvr>
                                        <p:cTn id="75" dur="500"/>
                                        <p:tgtEl>
                                          <p:spTgt spid="59"/>
                                        </p:tgtEl>
                                      </p:cBhvr>
                                    </p:animEffect>
                                    <p:set>
                                      <p:cBhvr>
                                        <p:cTn id="76" dur="1" fill="hold">
                                          <p:stCondLst>
                                            <p:cond delay="499"/>
                                          </p:stCondLst>
                                        </p:cTn>
                                        <p:tgtEl>
                                          <p:spTgt spid="59"/>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3">
                                            <p:txEl>
                                              <p:pRg st="4" end="4"/>
                                            </p:txEl>
                                          </p:spTgt>
                                        </p:tgtEl>
                                        <p:attrNameLst>
                                          <p:attrName>style.visibility</p:attrName>
                                        </p:attrNameLst>
                                      </p:cBhvr>
                                      <p:to>
                                        <p:strVal val="visible"/>
                                      </p:to>
                                    </p:set>
                                    <p:animEffect transition="in" filter="fade">
                                      <p:cBhvr>
                                        <p:cTn id="81" dur="500"/>
                                        <p:tgtEl>
                                          <p:spTgt spid="3">
                                            <p:txEl>
                                              <p:pRg st="4" end="4"/>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85"/>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76"/>
                                        </p:tgtEl>
                                        <p:attrNameLst>
                                          <p:attrName>style.visibility</p:attrName>
                                        </p:attrNameLst>
                                      </p:cBhvr>
                                      <p:to>
                                        <p:strVal val="visible"/>
                                      </p:to>
                                    </p:set>
                                  </p:childTnLst>
                                </p:cTn>
                              </p:par>
                              <p:par>
                                <p:cTn id="90" presetID="10" presetClass="exit" presetSubtype="0" fill="hold" grpId="1" nodeType="withEffect">
                                  <p:stCondLst>
                                    <p:cond delay="0"/>
                                  </p:stCondLst>
                                  <p:childTnLst>
                                    <p:animEffect transition="out" filter="fade">
                                      <p:cBhvr>
                                        <p:cTn id="91" dur="500"/>
                                        <p:tgtEl>
                                          <p:spTgt spid="63"/>
                                        </p:tgtEl>
                                      </p:cBhvr>
                                    </p:animEffect>
                                    <p:set>
                                      <p:cBhvr>
                                        <p:cTn id="92" dur="1" fill="hold">
                                          <p:stCondLst>
                                            <p:cond delay="499"/>
                                          </p:stCondLst>
                                        </p:cTn>
                                        <p:tgtEl>
                                          <p:spTgt spid="63"/>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nodeType="clickEffect">
                                  <p:stCondLst>
                                    <p:cond delay="0"/>
                                  </p:stCondLst>
                                  <p:childTnLst>
                                    <p:animEffect transition="out" filter="fade">
                                      <p:cBhvr>
                                        <p:cTn id="96" dur="500"/>
                                        <p:tgtEl>
                                          <p:spTgt spid="71"/>
                                        </p:tgtEl>
                                      </p:cBhvr>
                                    </p:animEffect>
                                    <p:set>
                                      <p:cBhvr>
                                        <p:cTn id="97" dur="1" fill="hold">
                                          <p:stCondLst>
                                            <p:cond delay="499"/>
                                          </p:stCondLst>
                                        </p:cTn>
                                        <p:tgtEl>
                                          <p:spTgt spid="71"/>
                                        </p:tgtEl>
                                        <p:attrNameLst>
                                          <p:attrName>style.visibility</p:attrName>
                                        </p:attrNameLst>
                                      </p:cBhvr>
                                      <p:to>
                                        <p:strVal val="hidden"/>
                                      </p:to>
                                    </p:set>
                                  </p:childTnLst>
                                </p:cTn>
                              </p:par>
                              <p:par>
                                <p:cTn id="98" presetID="1" presetClass="entr" presetSubtype="0" fill="hold" nodeType="withEffect">
                                  <p:stCondLst>
                                    <p:cond delay="0"/>
                                  </p:stCondLst>
                                  <p:childTnLst>
                                    <p:set>
                                      <p:cBhvr>
                                        <p:cTn id="99" dur="1" fill="hold">
                                          <p:stCondLst>
                                            <p:cond delay="0"/>
                                          </p:stCondLst>
                                        </p:cTn>
                                        <p:tgtEl>
                                          <p:spTgt spid="78"/>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0" presetClass="exit" presetSubtype="0" fill="hold" grpId="1" nodeType="clickEffect">
                                  <p:stCondLst>
                                    <p:cond delay="0"/>
                                  </p:stCondLst>
                                  <p:childTnLst>
                                    <p:animEffect transition="out" filter="fade">
                                      <p:cBhvr>
                                        <p:cTn id="103" dur="500"/>
                                        <p:tgtEl>
                                          <p:spTgt spid="54"/>
                                        </p:tgtEl>
                                      </p:cBhvr>
                                    </p:animEffect>
                                    <p:set>
                                      <p:cBhvr>
                                        <p:cTn id="104" dur="1" fill="hold">
                                          <p:stCondLst>
                                            <p:cond delay="499"/>
                                          </p:stCondLst>
                                        </p:cTn>
                                        <p:tgtEl>
                                          <p:spTgt spid="54"/>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75"/>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81"/>
                                        </p:tgtEl>
                                        <p:attrNameLst>
                                          <p:attrName>style.visibility</p:attrName>
                                        </p:attrNameLst>
                                      </p:cBhvr>
                                      <p:to>
                                        <p:strVal val="visible"/>
                                      </p:to>
                                    </p:set>
                                  </p:childTnLst>
                                </p:cTn>
                              </p:par>
                              <p:par>
                                <p:cTn id="111" presetID="10" presetClass="exit" presetSubtype="0" fill="hold" grpId="1" nodeType="withEffect">
                                  <p:stCondLst>
                                    <p:cond delay="0"/>
                                  </p:stCondLst>
                                  <p:childTnLst>
                                    <p:animEffect transition="out" filter="fade">
                                      <p:cBhvr>
                                        <p:cTn id="112" dur="500"/>
                                        <p:tgtEl>
                                          <p:spTgt spid="64"/>
                                        </p:tgtEl>
                                      </p:cBhvr>
                                    </p:animEffect>
                                    <p:set>
                                      <p:cBhvr>
                                        <p:cTn id="113" dur="1" fill="hold">
                                          <p:stCondLst>
                                            <p:cond delay="499"/>
                                          </p:stCondLst>
                                        </p:cTn>
                                        <p:tgtEl>
                                          <p:spTgt spid="64"/>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10" presetClass="exit" presetSubtype="0" fill="hold" nodeType="clickEffect">
                                  <p:stCondLst>
                                    <p:cond delay="0"/>
                                  </p:stCondLst>
                                  <p:childTnLst>
                                    <p:animEffect transition="out" filter="fade">
                                      <p:cBhvr>
                                        <p:cTn id="117" dur="500"/>
                                        <p:tgtEl>
                                          <p:spTgt spid="78"/>
                                        </p:tgtEl>
                                      </p:cBhvr>
                                    </p:animEffect>
                                    <p:set>
                                      <p:cBhvr>
                                        <p:cTn id="118" dur="1" fill="hold">
                                          <p:stCondLst>
                                            <p:cond delay="499"/>
                                          </p:stCondLst>
                                        </p:cTn>
                                        <p:tgtEl>
                                          <p:spTgt spid="78"/>
                                        </p:tgtEl>
                                        <p:attrNameLst>
                                          <p:attrName>style.visibility</p:attrName>
                                        </p:attrNameLst>
                                      </p:cBhvr>
                                      <p:to>
                                        <p:strVal val="hidden"/>
                                      </p:to>
                                    </p:set>
                                  </p:childTnLst>
                                </p:cTn>
                              </p:par>
                              <p:par>
                                <p:cTn id="119" presetID="1" presetClass="entr" presetSubtype="0" fill="hold" nodeType="withEffect">
                                  <p:stCondLst>
                                    <p:cond delay="0"/>
                                  </p:stCondLst>
                                  <p:childTnLst>
                                    <p:set>
                                      <p:cBhvr>
                                        <p:cTn id="120"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4" grpId="1" animBg="1"/>
      <p:bldP spid="55" grpId="0" animBg="1"/>
      <p:bldP spid="55" grpId="1" animBg="1"/>
      <p:bldP spid="56" grpId="0" animBg="1"/>
      <p:bldP spid="57" grpId="0" animBg="1"/>
      <p:bldP spid="58" grpId="0" animBg="1"/>
      <p:bldP spid="60" grpId="0"/>
      <p:bldP spid="61" grpId="0"/>
      <p:bldP spid="62" grpId="0"/>
      <p:bldP spid="62" grpId="1"/>
      <p:bldP spid="63" grpId="0"/>
      <p:bldP spid="63" grpId="1"/>
      <p:bldP spid="64" grpId="0"/>
      <p:bldP spid="64" grpId="1"/>
      <p:bldP spid="65" grpId="0"/>
      <p:bldP spid="66" grpId="0"/>
      <p:bldP spid="69" grpId="0" animBg="1"/>
      <p:bldP spid="70" grpId="0"/>
      <p:bldP spid="74" grpId="0" animBg="1"/>
      <p:bldP spid="74" grpId="1" animBg="1"/>
      <p:bldP spid="75" grpId="0" animBg="1"/>
      <p:bldP spid="76" grpId="0"/>
      <p:bldP spid="81" grpId="0"/>
      <p:bldP spid="85"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NRU (Not Recently Used) Page Replacement Algorithm</a:t>
            </a:r>
          </a:p>
        </p:txBody>
      </p:sp>
      <p:sp>
        <p:nvSpPr>
          <p:cNvPr id="3" name="Content Placeholder 2"/>
          <p:cNvSpPr>
            <a:spLocks noGrp="1"/>
          </p:cNvSpPr>
          <p:nvPr>
            <p:ph idx="1"/>
          </p:nvPr>
        </p:nvSpPr>
        <p:spPr/>
        <p:txBody>
          <a:bodyPr/>
          <a:lstStyle/>
          <a:p>
            <a:r>
              <a:rPr lang="en-US" dirty="0"/>
              <a:t>NRU makes approximation to replace the page based </a:t>
            </a:r>
            <a:r>
              <a:rPr lang="en-US" b="1" dirty="0">
                <a:solidFill>
                  <a:schemeClr val="accent6"/>
                </a:solidFill>
              </a:rPr>
              <a:t>on R (referenced) and M (modified) bits</a:t>
            </a:r>
            <a:r>
              <a:rPr lang="en-US" dirty="0"/>
              <a:t>.</a:t>
            </a:r>
          </a:p>
          <a:p>
            <a:r>
              <a:rPr lang="en-US" dirty="0"/>
              <a:t>When a process is started up, </a:t>
            </a:r>
            <a:r>
              <a:rPr lang="en-US" b="1" dirty="0">
                <a:solidFill>
                  <a:schemeClr val="accent6"/>
                </a:solidFill>
              </a:rPr>
              <a:t>both page bits for all pages are set to 0 by operating system</a:t>
            </a:r>
            <a:r>
              <a:rPr lang="en-US" dirty="0"/>
              <a:t>.</a:t>
            </a:r>
          </a:p>
          <a:p>
            <a:r>
              <a:rPr lang="en-US" dirty="0"/>
              <a:t>Periodically, the </a:t>
            </a:r>
            <a:r>
              <a:rPr lang="en-US" b="1" dirty="0">
                <a:solidFill>
                  <a:schemeClr val="accent6"/>
                </a:solidFill>
              </a:rPr>
              <a:t>R bit is cleared</a:t>
            </a:r>
            <a:r>
              <a:rPr lang="en-US" dirty="0"/>
              <a:t>, to distinguish pages that have not been referenced recently from those that have been.</a:t>
            </a:r>
          </a:p>
          <a:p>
            <a:r>
              <a:rPr lang="en-US" dirty="0"/>
              <a:t>When page fault occurs, the operating system inspects all the pages and </a:t>
            </a:r>
            <a:r>
              <a:rPr lang="en-US" b="1" dirty="0">
                <a:solidFill>
                  <a:schemeClr val="accent6"/>
                </a:solidFill>
              </a:rPr>
              <a:t>divide them into 4 categories based on current values of their R and M bits</a:t>
            </a:r>
          </a:p>
          <a:p>
            <a:pPr lvl="1"/>
            <a:r>
              <a:rPr lang="en-US" dirty="0"/>
              <a:t>Case 0 : not referenced, not modified</a:t>
            </a:r>
          </a:p>
          <a:p>
            <a:pPr lvl="1"/>
            <a:r>
              <a:rPr lang="en-US" dirty="0"/>
              <a:t>Case 1 : not referenced, modified</a:t>
            </a:r>
          </a:p>
          <a:p>
            <a:pPr lvl="1"/>
            <a:r>
              <a:rPr lang="en-US" dirty="0"/>
              <a:t>Case 2 : referenced, not modified</a:t>
            </a:r>
          </a:p>
          <a:p>
            <a:pPr lvl="1"/>
            <a:r>
              <a:rPr lang="en-US" dirty="0"/>
              <a:t>Case 3 : referenced, modified</a:t>
            </a:r>
          </a:p>
          <a:p>
            <a:r>
              <a:rPr lang="en-US" dirty="0"/>
              <a:t>The NRU (Not Recently Used) algorithm removes a page at random from the lowest numbered nonempty class.</a:t>
            </a:r>
          </a:p>
        </p:txBody>
      </p:sp>
    </p:spTree>
    <p:extLst>
      <p:ext uri="{BB962C8B-B14F-4D97-AF65-F5344CB8AC3E}">
        <p14:creationId xmlns:p14="http://schemas.microsoft.com/office/powerpoint/2010/main" val="183849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NRU (Not Recently Used) Page Replacement Algorithm</a:t>
            </a:r>
          </a:p>
        </p:txBody>
      </p:sp>
      <p:sp>
        <p:nvSpPr>
          <p:cNvPr id="3" name="Content Placeholder 2"/>
          <p:cNvSpPr>
            <a:spLocks noGrp="1"/>
          </p:cNvSpPr>
          <p:nvPr>
            <p:ph idx="1"/>
          </p:nvPr>
        </p:nvSpPr>
        <p:spPr/>
        <p:txBody>
          <a:bodyPr/>
          <a:lstStyle/>
          <a:p>
            <a:r>
              <a:rPr lang="en-US" dirty="0"/>
              <a:t>For example if,</a:t>
            </a:r>
          </a:p>
          <a:p>
            <a:pPr lvl="1"/>
            <a:r>
              <a:rPr lang="en-US" dirty="0"/>
              <a:t>Page-0 is of class-2 (referenced, not modified)</a:t>
            </a:r>
          </a:p>
          <a:p>
            <a:pPr lvl="1"/>
            <a:r>
              <a:rPr lang="en-US" dirty="0"/>
              <a:t>Page-1 is of class-1 (not referenced, modified)</a:t>
            </a:r>
          </a:p>
          <a:p>
            <a:pPr lvl="1"/>
            <a:r>
              <a:rPr lang="en-US" dirty="0"/>
              <a:t>Page-2 is of class-0 (not referenced, not modified)</a:t>
            </a:r>
          </a:p>
          <a:p>
            <a:pPr lvl="1"/>
            <a:r>
              <a:rPr lang="en-US" dirty="0"/>
              <a:t>Page-3 is of class-3 (referenced, modified)</a:t>
            </a:r>
          </a:p>
          <a:p>
            <a:r>
              <a:rPr lang="en-US" dirty="0"/>
              <a:t>So lowest class </a:t>
            </a:r>
            <a:r>
              <a:rPr lang="en-US" b="1" dirty="0">
                <a:solidFill>
                  <a:schemeClr val="accent6"/>
                </a:solidFill>
              </a:rPr>
              <a:t>page-2 needs to be replaced by NRU</a:t>
            </a:r>
            <a:r>
              <a:rPr lang="en-US" dirty="0"/>
              <a:t>.</a:t>
            </a:r>
          </a:p>
        </p:txBody>
      </p:sp>
    </p:spTree>
    <p:extLst>
      <p:ext uri="{BB962C8B-B14F-4D97-AF65-F5344CB8AC3E}">
        <p14:creationId xmlns:p14="http://schemas.microsoft.com/office/powerpoint/2010/main" val="104633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Questions</a:t>
            </a:r>
          </a:p>
        </p:txBody>
      </p:sp>
      <p:sp>
        <p:nvSpPr>
          <p:cNvPr id="3" name="Content Placeholder 2"/>
          <p:cNvSpPr>
            <a:spLocks noGrp="1"/>
          </p:cNvSpPr>
          <p:nvPr>
            <p:ph idx="1"/>
          </p:nvPr>
        </p:nvSpPr>
        <p:spPr/>
        <p:txBody>
          <a:bodyPr/>
          <a:lstStyle/>
          <a:p>
            <a:pPr marL="457200" indent="-457200">
              <a:buFont typeface="+mj-lt"/>
              <a:buAutoNum type="arabicPeriod"/>
            </a:pPr>
            <a:r>
              <a:rPr lang="en-US" dirty="0"/>
              <a:t>Explain memory abstraction in details.</a:t>
            </a:r>
          </a:p>
          <a:p>
            <a:pPr marL="457200" indent="-457200">
              <a:buFont typeface="+mj-lt"/>
              <a:buAutoNum type="arabicPeriod"/>
            </a:pPr>
            <a:r>
              <a:rPr lang="en-US" dirty="0"/>
              <a:t>Explain multiprogramming with fixed and dynamic partition.</a:t>
            </a:r>
          </a:p>
          <a:p>
            <a:pPr marL="457200" indent="-457200">
              <a:buFont typeface="+mj-lt"/>
              <a:buAutoNum type="arabicPeriod"/>
            </a:pPr>
            <a:r>
              <a:rPr lang="en-US" dirty="0"/>
              <a:t>What is  Fragmentation?</a:t>
            </a:r>
          </a:p>
          <a:p>
            <a:pPr marL="457200" indent="-457200">
              <a:buFont typeface="+mj-lt"/>
              <a:buAutoNum type="arabicPeriod"/>
            </a:pPr>
            <a:r>
              <a:rPr lang="en-US" dirty="0"/>
              <a:t>Explain Internal fragmentation and External fragmentation in details.</a:t>
            </a:r>
          </a:p>
          <a:p>
            <a:pPr marL="457200" indent="-457200">
              <a:buFont typeface="+mj-lt"/>
              <a:buAutoNum type="arabicPeriod"/>
            </a:pPr>
            <a:r>
              <a:rPr lang="en-US" dirty="0"/>
              <a:t>Compare Logical address and Physical address.</a:t>
            </a:r>
          </a:p>
          <a:p>
            <a:pPr marL="457200" indent="-457200">
              <a:buFont typeface="+mj-lt"/>
              <a:buAutoNum type="arabicPeriod"/>
            </a:pPr>
            <a:r>
              <a:rPr lang="en-US" dirty="0"/>
              <a:t>Explain bitmaps and link list method for Managing free memory.</a:t>
            </a:r>
          </a:p>
          <a:p>
            <a:pPr marL="457200" indent="-457200">
              <a:buFont typeface="+mj-lt"/>
              <a:buAutoNum type="arabicPeriod"/>
            </a:pPr>
            <a:r>
              <a:rPr lang="en-US" dirty="0"/>
              <a:t>How free space can be managed by OS.</a:t>
            </a:r>
          </a:p>
          <a:p>
            <a:pPr marL="457200" indent="-457200">
              <a:buFont typeface="+mj-lt"/>
              <a:buAutoNum type="arabicPeriod"/>
            </a:pPr>
            <a:r>
              <a:rPr lang="en-US" dirty="0"/>
              <a:t>Given six Partition of 300KB, 600KB, 350KB, 200KB, 750KB and 125KB(in order), how would the first-fit, best-fit and worst-fit algorithms places  processes of size 115 KB, 500KB, 358KB, 200KB and 375KB(in order)? Which algorithm is efficient for the use of memory? </a:t>
            </a:r>
          </a:p>
          <a:p>
            <a:pPr marL="457200" indent="-457200">
              <a:buFont typeface="+mj-lt"/>
              <a:buAutoNum type="arabicPeriod"/>
            </a:pPr>
            <a:r>
              <a:rPr lang="en-US" dirty="0"/>
              <a:t>What is Paging? Explain paging mechanism in MMU with example.</a:t>
            </a:r>
          </a:p>
          <a:p>
            <a:pPr marL="457200" indent="-457200">
              <a:buFont typeface="+mj-lt"/>
              <a:buAutoNum type="arabicPeriod"/>
            </a:pPr>
            <a:r>
              <a:rPr lang="en-US" dirty="0"/>
              <a:t>Explain TLB and Demand paging</a:t>
            </a:r>
          </a:p>
          <a:p>
            <a:pPr marL="457200" indent="-457200">
              <a:buFont typeface="+mj-lt"/>
              <a:buAutoNum type="arabicPeriod"/>
            </a:pPr>
            <a:r>
              <a:rPr lang="en-US" dirty="0"/>
              <a:t>Define following Terms: Pre-paging, Working set and Thrashing.</a:t>
            </a:r>
          </a:p>
        </p:txBody>
      </p:sp>
    </p:spTree>
    <p:extLst>
      <p:ext uri="{BB962C8B-B14F-4D97-AF65-F5344CB8AC3E}">
        <p14:creationId xmlns:p14="http://schemas.microsoft.com/office/powerpoint/2010/main" val="144867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fade">
                                      <p:cBhvr>
                                        <p:cTn id="5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abstraction</a:t>
            </a:r>
          </a:p>
        </p:txBody>
      </p:sp>
      <p:sp>
        <p:nvSpPr>
          <p:cNvPr id="3" name="Content Placeholder 2"/>
          <p:cNvSpPr>
            <a:spLocks noGrp="1"/>
          </p:cNvSpPr>
          <p:nvPr>
            <p:ph idx="1"/>
          </p:nvPr>
        </p:nvSpPr>
        <p:spPr/>
        <p:txBody>
          <a:bodyPr/>
          <a:lstStyle/>
          <a:p>
            <a:r>
              <a:rPr lang="en-US" dirty="0"/>
              <a:t>The hardware and OS memory manager makes you see the memory as a single contiguous entity.</a:t>
            </a:r>
          </a:p>
          <a:p>
            <a:r>
              <a:rPr lang="en-US" dirty="0"/>
              <a:t>How do they do that?</a:t>
            </a:r>
          </a:p>
          <a:p>
            <a:pPr lvl="1"/>
            <a:r>
              <a:rPr lang="en-US" dirty="0"/>
              <a:t>Abstraction</a:t>
            </a:r>
          </a:p>
          <a:p>
            <a:r>
              <a:rPr lang="en-US" dirty="0"/>
              <a:t>Is abstraction necessary?</a:t>
            </a:r>
          </a:p>
        </p:txBody>
      </p:sp>
    </p:spTree>
    <p:extLst>
      <p:ext uri="{BB962C8B-B14F-4D97-AF65-F5344CB8AC3E}">
        <p14:creationId xmlns:p14="http://schemas.microsoft.com/office/powerpoint/2010/main" val="4442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Questions</a:t>
            </a:r>
          </a:p>
        </p:txBody>
      </p:sp>
      <p:sp>
        <p:nvSpPr>
          <p:cNvPr id="3" name="Content Placeholder 2"/>
          <p:cNvSpPr>
            <a:spLocks noGrp="1"/>
          </p:cNvSpPr>
          <p:nvPr>
            <p:ph idx="1"/>
          </p:nvPr>
        </p:nvSpPr>
        <p:spPr>
          <a:xfrm>
            <a:off x="178805" y="863444"/>
            <a:ext cx="11929641" cy="5590565"/>
          </a:xfrm>
        </p:spPr>
        <p:txBody>
          <a:bodyPr/>
          <a:lstStyle/>
          <a:p>
            <a:pPr marL="457200" indent="-457200">
              <a:buFont typeface="+mj-lt"/>
              <a:buAutoNum type="arabicPeriod" startAt="12"/>
            </a:pPr>
            <a:r>
              <a:rPr lang="en-US" dirty="0"/>
              <a:t>List different Page Replacement Algorithms? Discuss it in terms of page faults.</a:t>
            </a:r>
          </a:p>
          <a:p>
            <a:pPr marL="457200" indent="-457200">
              <a:buFont typeface="+mj-lt"/>
              <a:buAutoNum type="arabicPeriod" startAt="12"/>
            </a:pPr>
            <a:r>
              <a:rPr lang="en-US" dirty="0"/>
              <a:t>Consider (70120304230321201701) page reference string: How many page fault would occur for following page replacement algorithm. Consider 3 frames and 4 frames. </a:t>
            </a:r>
          </a:p>
          <a:p>
            <a:pPr marL="0" indent="0">
              <a:buNone/>
            </a:pPr>
            <a:r>
              <a:rPr lang="en-US" dirty="0"/>
              <a:t>      1. FIFO    2. LRU      3. Optimal</a:t>
            </a:r>
          </a:p>
          <a:p>
            <a:pPr marL="457200" indent="-457200">
              <a:buFont typeface="+mj-lt"/>
              <a:buAutoNum type="arabicPeriod" startAt="14"/>
            </a:pPr>
            <a:r>
              <a:rPr lang="en-US" dirty="0"/>
              <a:t>Calculate the page fault rates for below reference string in case of FIFO and Optimal page replacement algorithm. Assume the memory size is 4 page frames and all frames are initially empty. 0,2,1,6,4,0,1,0,3,1,2,1.</a:t>
            </a:r>
          </a:p>
        </p:txBody>
      </p:sp>
    </p:spTree>
    <p:extLst>
      <p:ext uri="{BB962C8B-B14F-4D97-AF65-F5344CB8AC3E}">
        <p14:creationId xmlns:p14="http://schemas.microsoft.com/office/powerpoint/2010/main" val="295874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6"/>
          </p:nvPr>
        </p:nvSpPr>
        <p:spPr/>
        <p:txBody>
          <a:bodyPr/>
          <a:lstStyle/>
          <a:p>
            <a:r>
              <a:rPr lang="en-US" b="1" dirty="0"/>
              <a:t>Operating System Concepts (OSC)</a:t>
            </a:r>
          </a:p>
          <a:p>
            <a:r>
              <a:rPr lang="en-US" b="1" dirty="0"/>
              <a:t>2104CS502</a:t>
            </a:r>
          </a:p>
        </p:txBody>
      </p:sp>
      <p:pic>
        <p:nvPicPr>
          <p:cNvPr id="8" name="Picture Placeholder 7"/>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p:blipFill>
        <p:spPr>
          <a:xfrm>
            <a:off x="368083" y="5151049"/>
            <a:ext cx="1353599" cy="1353599"/>
          </a:xfrm>
        </p:spPr>
      </p:pic>
      <p:sp>
        <p:nvSpPr>
          <p:cNvPr id="22" name="Text Placeholder 9">
            <a:extLst>
              <a:ext uri="{FF2B5EF4-FFF2-40B4-BE49-F238E27FC236}">
                <a16:creationId xmlns:a16="http://schemas.microsoft.com/office/drawing/2014/main" id="{3DBA187F-35FB-4421-14B8-1F096583225E}"/>
              </a:ext>
            </a:extLst>
          </p:cNvPr>
          <p:cNvSpPr>
            <a:spLocks noGrp="1"/>
          </p:cNvSpPr>
          <p:nvPr>
            <p:ph type="body" sz="quarter" idx="11"/>
          </p:nvPr>
        </p:nvSpPr>
        <p:spPr>
          <a:xfrm>
            <a:off x="2180943" y="6175935"/>
            <a:ext cx="3735998" cy="290081"/>
          </a:xfrm>
        </p:spPr>
        <p:txBody>
          <a:bodyPr/>
          <a:lstStyle/>
          <a:p>
            <a:r>
              <a:rPr lang="en-IN" dirty="0"/>
              <a:t>umesh.thoriya@darshan.ac.in</a:t>
            </a:r>
            <a:endParaRPr lang="en-US" dirty="0"/>
          </a:p>
        </p:txBody>
      </p:sp>
      <p:sp>
        <p:nvSpPr>
          <p:cNvPr id="23" name="Text Placeholder 10">
            <a:extLst>
              <a:ext uri="{FF2B5EF4-FFF2-40B4-BE49-F238E27FC236}">
                <a16:creationId xmlns:a16="http://schemas.microsoft.com/office/drawing/2014/main" id="{1935255C-363E-CCE7-C47F-A9F0D3D54F75}"/>
              </a:ext>
            </a:extLst>
          </p:cNvPr>
          <p:cNvSpPr>
            <a:spLocks noGrp="1"/>
          </p:cNvSpPr>
          <p:nvPr>
            <p:ph type="body" sz="quarter" idx="12"/>
          </p:nvPr>
        </p:nvSpPr>
        <p:spPr>
          <a:xfrm>
            <a:off x="2183874" y="6460218"/>
            <a:ext cx="3735998" cy="290081"/>
          </a:xfrm>
        </p:spPr>
        <p:txBody>
          <a:bodyPr/>
          <a:lstStyle/>
          <a:p>
            <a:r>
              <a:rPr lang="en-IN" dirty="0"/>
              <a:t>9714233355</a:t>
            </a:r>
            <a:endParaRPr lang="en-US" dirty="0"/>
          </a:p>
        </p:txBody>
      </p:sp>
      <p:sp>
        <p:nvSpPr>
          <p:cNvPr id="24" name="Text Placeholder 11">
            <a:extLst>
              <a:ext uri="{FF2B5EF4-FFF2-40B4-BE49-F238E27FC236}">
                <a16:creationId xmlns:a16="http://schemas.microsoft.com/office/drawing/2014/main" id="{1296DA93-1207-28E2-2399-ABA4E014C732}"/>
              </a:ext>
            </a:extLst>
          </p:cNvPr>
          <p:cNvSpPr>
            <a:spLocks noGrp="1"/>
          </p:cNvSpPr>
          <p:nvPr>
            <p:ph type="body" sz="quarter" idx="13"/>
          </p:nvPr>
        </p:nvSpPr>
        <p:spPr>
          <a:xfrm>
            <a:off x="1837678" y="5537768"/>
            <a:ext cx="3735998" cy="290081"/>
          </a:xfrm>
        </p:spPr>
        <p:txBody>
          <a:bodyPr/>
          <a:lstStyle/>
          <a:p>
            <a:r>
              <a:rPr lang="en-IN" dirty="0"/>
              <a:t>Computer Engineering Department</a:t>
            </a:r>
            <a:endParaRPr lang="en-US" dirty="0"/>
          </a:p>
        </p:txBody>
      </p:sp>
      <p:sp>
        <p:nvSpPr>
          <p:cNvPr id="25" name="Text Placeholder 12">
            <a:extLst>
              <a:ext uri="{FF2B5EF4-FFF2-40B4-BE49-F238E27FC236}">
                <a16:creationId xmlns:a16="http://schemas.microsoft.com/office/drawing/2014/main" id="{1CF4FB48-13F6-44AD-8A0E-99AD1EBE1921}"/>
              </a:ext>
            </a:extLst>
          </p:cNvPr>
          <p:cNvSpPr>
            <a:spLocks noGrp="1"/>
          </p:cNvSpPr>
          <p:nvPr>
            <p:ph type="body" sz="quarter" idx="14"/>
          </p:nvPr>
        </p:nvSpPr>
        <p:spPr>
          <a:xfrm>
            <a:off x="1837677" y="5273332"/>
            <a:ext cx="5581039" cy="290081"/>
          </a:xfrm>
        </p:spPr>
        <p:txBody>
          <a:bodyPr/>
          <a:lstStyle/>
          <a:p>
            <a:r>
              <a:rPr lang="en-IN" dirty="0">
                <a:solidFill>
                  <a:srgbClr val="0F487E"/>
                </a:solidFill>
              </a:rPr>
              <a:t>Prof. Umesh H </a:t>
            </a:r>
            <a:r>
              <a:rPr lang="en-IN" dirty="0" err="1">
                <a:solidFill>
                  <a:srgbClr val="0F487E"/>
                </a:solidFill>
              </a:rPr>
              <a:t>Thoriya</a:t>
            </a:r>
            <a:endParaRPr lang="en-US" dirty="0">
              <a:solidFill>
                <a:srgbClr val="0F487E"/>
              </a:solidFill>
            </a:endParaRPr>
          </a:p>
        </p:txBody>
      </p:sp>
    </p:spTree>
    <p:extLst>
      <p:ext uri="{BB962C8B-B14F-4D97-AF65-F5344CB8AC3E}">
        <p14:creationId xmlns:p14="http://schemas.microsoft.com/office/powerpoint/2010/main" val="3121899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memory abstraction</a:t>
            </a:r>
          </a:p>
        </p:txBody>
      </p:sp>
      <p:sp>
        <p:nvSpPr>
          <p:cNvPr id="3" name="Content Placeholder 2"/>
          <p:cNvSpPr>
            <a:spLocks noGrp="1"/>
          </p:cNvSpPr>
          <p:nvPr>
            <p:ph idx="1"/>
          </p:nvPr>
        </p:nvSpPr>
        <p:spPr/>
        <p:txBody>
          <a:bodyPr/>
          <a:lstStyle/>
          <a:p>
            <a:r>
              <a:rPr lang="en-US" dirty="0"/>
              <a:t>In this model the  memory presented to the programmer was simply a </a:t>
            </a:r>
            <a:r>
              <a:rPr lang="en-US" b="1" dirty="0">
                <a:solidFill>
                  <a:schemeClr val="accent6"/>
                </a:solidFill>
              </a:rPr>
              <a:t>single block of physical memory.</a:t>
            </a:r>
          </a:p>
          <a:p>
            <a:pPr lvl="1"/>
            <a:r>
              <a:rPr lang="en-US" dirty="0"/>
              <a:t>having a set of addresses from 0 to some maximum</a:t>
            </a:r>
          </a:p>
          <a:p>
            <a:pPr lvl="1"/>
            <a:r>
              <a:rPr lang="en-US" dirty="0"/>
              <a:t>with each address corresponding to a cell containing some number of bits, commonly eight.</a:t>
            </a:r>
          </a:p>
          <a:p>
            <a:r>
              <a:rPr lang="en-US" dirty="0"/>
              <a:t>When program execute instruction like </a:t>
            </a:r>
            <a:r>
              <a:rPr lang="en-US" b="1" dirty="0">
                <a:solidFill>
                  <a:schemeClr val="tx2"/>
                </a:solidFill>
              </a:rPr>
              <a:t>MOV REGISTER1, 1000</a:t>
            </a:r>
          </a:p>
          <a:p>
            <a:r>
              <a:rPr lang="en-US" dirty="0"/>
              <a:t>If at the </a:t>
            </a:r>
            <a:r>
              <a:rPr lang="en-US" b="1" dirty="0">
                <a:solidFill>
                  <a:schemeClr val="accent6"/>
                </a:solidFill>
              </a:rPr>
              <a:t>same time another program execute same instruction then value of first program will be overwrite</a:t>
            </a:r>
            <a:r>
              <a:rPr lang="en-US" dirty="0"/>
              <a:t>. So only </a:t>
            </a:r>
            <a:r>
              <a:rPr lang="en-US" b="1" dirty="0">
                <a:solidFill>
                  <a:schemeClr val="accent6"/>
                </a:solidFill>
              </a:rPr>
              <a:t>one process at a time can be running</a:t>
            </a:r>
            <a:r>
              <a:rPr lang="en-US" dirty="0"/>
              <a:t>.</a:t>
            </a:r>
          </a:p>
        </p:txBody>
      </p:sp>
      <p:sp>
        <p:nvSpPr>
          <p:cNvPr id="4" name="Rectangle 3"/>
          <p:cNvSpPr/>
          <p:nvPr/>
        </p:nvSpPr>
        <p:spPr>
          <a:xfrm>
            <a:off x="1285875" y="3982462"/>
            <a:ext cx="1554480" cy="20574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1285875" y="5506462"/>
            <a:ext cx="155448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339215" y="4535601"/>
            <a:ext cx="1447800" cy="365760"/>
          </a:xfrm>
          <a:prstGeom prst="rect">
            <a:avLst/>
          </a:prstGeom>
          <a:noFill/>
        </p:spPr>
        <p:txBody>
          <a:bodyPr wrap="square" rtlCol="0">
            <a:spAutoFit/>
          </a:bodyPr>
          <a:lstStyle/>
          <a:p>
            <a:pPr algn="ctr"/>
            <a:r>
              <a:rPr lang="en-US" dirty="0"/>
              <a:t>User Program</a:t>
            </a:r>
          </a:p>
        </p:txBody>
      </p:sp>
      <p:sp>
        <p:nvSpPr>
          <p:cNvPr id="7" name="TextBox 6"/>
          <p:cNvSpPr txBox="1"/>
          <p:nvPr/>
        </p:nvSpPr>
        <p:spPr>
          <a:xfrm>
            <a:off x="1339215" y="5594330"/>
            <a:ext cx="1447800" cy="369332"/>
          </a:xfrm>
          <a:prstGeom prst="rect">
            <a:avLst/>
          </a:prstGeom>
          <a:noFill/>
        </p:spPr>
        <p:txBody>
          <a:bodyPr wrap="square" rtlCol="0">
            <a:spAutoFit/>
          </a:bodyPr>
          <a:lstStyle/>
          <a:p>
            <a:pPr algn="ctr"/>
            <a:r>
              <a:rPr lang="en-US" dirty="0"/>
              <a:t>OS in RAM</a:t>
            </a:r>
          </a:p>
        </p:txBody>
      </p:sp>
      <p:sp>
        <p:nvSpPr>
          <p:cNvPr id="8" name="TextBox 7"/>
          <p:cNvSpPr txBox="1"/>
          <p:nvPr/>
        </p:nvSpPr>
        <p:spPr>
          <a:xfrm>
            <a:off x="2835593" y="5670530"/>
            <a:ext cx="274320" cy="369332"/>
          </a:xfrm>
          <a:prstGeom prst="rect">
            <a:avLst/>
          </a:prstGeom>
          <a:noFill/>
        </p:spPr>
        <p:txBody>
          <a:bodyPr wrap="square" rtlCol="0">
            <a:spAutoFit/>
          </a:bodyPr>
          <a:lstStyle/>
          <a:p>
            <a:r>
              <a:rPr lang="en-US" dirty="0"/>
              <a:t>0</a:t>
            </a:r>
          </a:p>
        </p:txBody>
      </p:sp>
      <p:sp>
        <p:nvSpPr>
          <p:cNvPr id="9" name="TextBox 8"/>
          <p:cNvSpPr txBox="1"/>
          <p:nvPr/>
        </p:nvSpPr>
        <p:spPr>
          <a:xfrm>
            <a:off x="2835593" y="3969764"/>
            <a:ext cx="1028700" cy="369332"/>
          </a:xfrm>
          <a:prstGeom prst="rect">
            <a:avLst/>
          </a:prstGeom>
          <a:noFill/>
        </p:spPr>
        <p:txBody>
          <a:bodyPr wrap="square" rtlCol="0">
            <a:spAutoFit/>
          </a:bodyPr>
          <a:lstStyle/>
          <a:p>
            <a:r>
              <a:rPr lang="en-US" dirty="0"/>
              <a:t>0xFFF…</a:t>
            </a:r>
          </a:p>
        </p:txBody>
      </p:sp>
      <p:sp>
        <p:nvSpPr>
          <p:cNvPr id="10" name="Rectangle 9"/>
          <p:cNvSpPr/>
          <p:nvPr/>
        </p:nvSpPr>
        <p:spPr>
          <a:xfrm>
            <a:off x="7103755" y="3982462"/>
            <a:ext cx="1554480" cy="20574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154783" y="4756109"/>
            <a:ext cx="1447800" cy="365760"/>
          </a:xfrm>
          <a:prstGeom prst="rect">
            <a:avLst/>
          </a:prstGeom>
          <a:noFill/>
        </p:spPr>
        <p:txBody>
          <a:bodyPr wrap="square" rtlCol="0">
            <a:spAutoFit/>
          </a:bodyPr>
          <a:lstStyle/>
          <a:p>
            <a:pPr algn="ctr"/>
            <a:r>
              <a:rPr lang="en-US" dirty="0"/>
              <a:t>User Program</a:t>
            </a:r>
          </a:p>
        </p:txBody>
      </p:sp>
      <p:sp>
        <p:nvSpPr>
          <p:cNvPr id="12" name="TextBox 11"/>
          <p:cNvSpPr txBox="1"/>
          <p:nvPr/>
        </p:nvSpPr>
        <p:spPr>
          <a:xfrm>
            <a:off x="7154783" y="5594330"/>
            <a:ext cx="1447800" cy="369332"/>
          </a:xfrm>
          <a:prstGeom prst="rect">
            <a:avLst/>
          </a:prstGeom>
          <a:noFill/>
        </p:spPr>
        <p:txBody>
          <a:bodyPr wrap="square" rtlCol="0">
            <a:spAutoFit/>
          </a:bodyPr>
          <a:lstStyle/>
          <a:p>
            <a:pPr algn="ctr"/>
            <a:r>
              <a:rPr lang="en-US" dirty="0"/>
              <a:t>OS in RAM</a:t>
            </a:r>
          </a:p>
        </p:txBody>
      </p:sp>
      <p:sp>
        <p:nvSpPr>
          <p:cNvPr id="13" name="TextBox 12"/>
          <p:cNvSpPr txBox="1"/>
          <p:nvPr/>
        </p:nvSpPr>
        <p:spPr>
          <a:xfrm>
            <a:off x="8658235" y="5670530"/>
            <a:ext cx="274320" cy="369332"/>
          </a:xfrm>
          <a:prstGeom prst="rect">
            <a:avLst/>
          </a:prstGeom>
          <a:noFill/>
        </p:spPr>
        <p:txBody>
          <a:bodyPr wrap="square" rtlCol="0">
            <a:spAutoFit/>
          </a:bodyPr>
          <a:lstStyle/>
          <a:p>
            <a:r>
              <a:rPr lang="en-US" dirty="0"/>
              <a:t>0</a:t>
            </a:r>
          </a:p>
        </p:txBody>
      </p:sp>
      <p:sp>
        <p:nvSpPr>
          <p:cNvPr id="14" name="TextBox 13"/>
          <p:cNvSpPr txBox="1"/>
          <p:nvPr/>
        </p:nvSpPr>
        <p:spPr>
          <a:xfrm>
            <a:off x="8658235" y="3969764"/>
            <a:ext cx="1028700" cy="369332"/>
          </a:xfrm>
          <a:prstGeom prst="rect">
            <a:avLst/>
          </a:prstGeom>
          <a:noFill/>
        </p:spPr>
        <p:txBody>
          <a:bodyPr wrap="square" rtlCol="0">
            <a:spAutoFit/>
          </a:bodyPr>
          <a:lstStyle/>
          <a:p>
            <a:r>
              <a:rPr lang="en-US" dirty="0"/>
              <a:t>0xFFF…</a:t>
            </a:r>
          </a:p>
        </p:txBody>
      </p:sp>
      <p:sp>
        <p:nvSpPr>
          <p:cNvPr id="15" name="Rectangle 14"/>
          <p:cNvSpPr/>
          <p:nvPr/>
        </p:nvSpPr>
        <p:spPr>
          <a:xfrm>
            <a:off x="4095755" y="3982462"/>
            <a:ext cx="1554480" cy="20574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149095" y="4978073"/>
            <a:ext cx="1447800" cy="365760"/>
          </a:xfrm>
          <a:prstGeom prst="rect">
            <a:avLst/>
          </a:prstGeom>
          <a:noFill/>
        </p:spPr>
        <p:txBody>
          <a:bodyPr wrap="square" rtlCol="0">
            <a:spAutoFit/>
          </a:bodyPr>
          <a:lstStyle/>
          <a:p>
            <a:pPr algn="ctr"/>
            <a:r>
              <a:rPr lang="en-US" dirty="0"/>
              <a:t>User Program</a:t>
            </a:r>
          </a:p>
        </p:txBody>
      </p:sp>
      <p:sp>
        <p:nvSpPr>
          <p:cNvPr id="17" name="TextBox 16"/>
          <p:cNvSpPr txBox="1"/>
          <p:nvPr/>
        </p:nvSpPr>
        <p:spPr>
          <a:xfrm>
            <a:off x="4149095" y="4033433"/>
            <a:ext cx="1447800" cy="369332"/>
          </a:xfrm>
          <a:prstGeom prst="rect">
            <a:avLst/>
          </a:prstGeom>
          <a:noFill/>
        </p:spPr>
        <p:txBody>
          <a:bodyPr wrap="square" rtlCol="0">
            <a:spAutoFit/>
          </a:bodyPr>
          <a:lstStyle/>
          <a:p>
            <a:pPr algn="ctr"/>
            <a:r>
              <a:rPr lang="en-US" dirty="0"/>
              <a:t>OS in ROM</a:t>
            </a:r>
          </a:p>
        </p:txBody>
      </p:sp>
      <p:sp>
        <p:nvSpPr>
          <p:cNvPr id="18" name="TextBox 17"/>
          <p:cNvSpPr txBox="1"/>
          <p:nvPr/>
        </p:nvSpPr>
        <p:spPr>
          <a:xfrm>
            <a:off x="5657855" y="5670530"/>
            <a:ext cx="365760" cy="369332"/>
          </a:xfrm>
          <a:prstGeom prst="rect">
            <a:avLst/>
          </a:prstGeom>
          <a:noFill/>
        </p:spPr>
        <p:txBody>
          <a:bodyPr wrap="square" rtlCol="0">
            <a:spAutoFit/>
          </a:bodyPr>
          <a:lstStyle/>
          <a:p>
            <a:r>
              <a:rPr lang="en-US" dirty="0"/>
              <a:t>0</a:t>
            </a:r>
          </a:p>
        </p:txBody>
      </p:sp>
      <p:sp>
        <p:nvSpPr>
          <p:cNvPr id="19" name="TextBox 18"/>
          <p:cNvSpPr txBox="1"/>
          <p:nvPr/>
        </p:nvSpPr>
        <p:spPr>
          <a:xfrm>
            <a:off x="5657855" y="3969764"/>
            <a:ext cx="1028700" cy="369332"/>
          </a:xfrm>
          <a:prstGeom prst="rect">
            <a:avLst/>
          </a:prstGeom>
          <a:noFill/>
        </p:spPr>
        <p:txBody>
          <a:bodyPr wrap="square" rtlCol="0">
            <a:spAutoFit/>
          </a:bodyPr>
          <a:lstStyle/>
          <a:p>
            <a:r>
              <a:rPr lang="en-US" dirty="0"/>
              <a:t>0xFFF…</a:t>
            </a:r>
          </a:p>
        </p:txBody>
      </p:sp>
      <p:cxnSp>
        <p:nvCxnSpPr>
          <p:cNvPr id="20" name="Straight Connector 19"/>
          <p:cNvCxnSpPr/>
          <p:nvPr/>
        </p:nvCxnSpPr>
        <p:spPr>
          <a:xfrm>
            <a:off x="4085823" y="4439662"/>
            <a:ext cx="155448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103755" y="4439662"/>
            <a:ext cx="155448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101443" y="5506462"/>
            <a:ext cx="155448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154783" y="4042441"/>
            <a:ext cx="1447800" cy="353943"/>
          </a:xfrm>
          <a:prstGeom prst="rect">
            <a:avLst/>
          </a:prstGeom>
          <a:noFill/>
        </p:spPr>
        <p:txBody>
          <a:bodyPr wrap="square" rtlCol="0">
            <a:spAutoFit/>
          </a:bodyPr>
          <a:lstStyle/>
          <a:p>
            <a:pPr algn="ctr"/>
            <a:r>
              <a:rPr lang="en-US" sz="1700" dirty="0"/>
              <a:t>Driver in ROM</a:t>
            </a:r>
          </a:p>
        </p:txBody>
      </p:sp>
      <p:sp>
        <p:nvSpPr>
          <p:cNvPr id="24" name="TextBox 23"/>
          <p:cNvSpPr txBox="1"/>
          <p:nvPr/>
        </p:nvSpPr>
        <p:spPr>
          <a:xfrm>
            <a:off x="1285875" y="6228644"/>
            <a:ext cx="7084288" cy="400110"/>
          </a:xfrm>
          <a:prstGeom prst="rect">
            <a:avLst/>
          </a:prstGeom>
          <a:noFill/>
        </p:spPr>
        <p:txBody>
          <a:bodyPr wrap="square" rtlCol="0">
            <a:spAutoFit/>
          </a:bodyPr>
          <a:lstStyle/>
          <a:p>
            <a:pPr algn="ctr"/>
            <a:r>
              <a:rPr lang="en-US" sz="2000" dirty="0"/>
              <a:t>Even with no abstraction, we can have several setups!</a:t>
            </a:r>
          </a:p>
        </p:txBody>
      </p:sp>
    </p:spTree>
    <p:extLst>
      <p:ext uri="{BB962C8B-B14F-4D97-AF65-F5344CB8AC3E}">
        <p14:creationId xmlns:p14="http://schemas.microsoft.com/office/powerpoint/2010/main" val="405536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0"/>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21"/>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22"/>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2"/>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4"/>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3"/>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1"/>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24"/>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
                                            <p:txEl>
                                              <p:pRg st="3" end="3"/>
                                            </p:txEl>
                                          </p:spTgt>
                                        </p:tgtEl>
                                        <p:attrNameLst>
                                          <p:attrName>style.visibility</p:attrName>
                                        </p:attrNameLst>
                                      </p:cBhvr>
                                      <p:to>
                                        <p:strVal val="visible"/>
                                      </p:to>
                                    </p:set>
                                    <p:animEffect transition="in" filter="fade">
                                      <p:cBhvr>
                                        <p:cTn id="72" dur="500"/>
                                        <p:tgtEl>
                                          <p:spTgt spid="3">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
                                            <p:txEl>
                                              <p:pRg st="4" end="4"/>
                                            </p:txEl>
                                          </p:spTgt>
                                        </p:tgtEl>
                                        <p:attrNameLst>
                                          <p:attrName>style.visibility</p:attrName>
                                        </p:attrNameLst>
                                      </p:cBhvr>
                                      <p:to>
                                        <p:strVal val="visible"/>
                                      </p:to>
                                    </p:set>
                                    <p:animEffect transition="in" filter="fade">
                                      <p:cBhvr>
                                        <p:cTn id="7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8" grpId="0"/>
      <p:bldP spid="9" grpId="0"/>
      <p:bldP spid="10" grpId="0" animBg="1"/>
      <p:bldP spid="11" grpId="0"/>
      <p:bldP spid="12" grpId="0"/>
      <p:bldP spid="13" grpId="0"/>
      <p:bldP spid="14" grpId="0"/>
      <p:bldP spid="15" grpId="0" animBg="1"/>
      <p:bldP spid="16" grpId="0"/>
      <p:bldP spid="17" grpId="0"/>
      <p:bldP spid="18" grpId="0"/>
      <p:bldP spid="19" grpId="0"/>
      <p:bldP spid="23" grpId="0"/>
      <p:bldP spid="24" grpId="0"/>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12161</TotalTime>
  <Words>7317</Words>
  <Application>Microsoft Office PowerPoint</Application>
  <PresentationFormat>Widescreen</PresentationFormat>
  <Paragraphs>1794</Paragraphs>
  <Slides>81</Slides>
  <Notes>20</Notes>
  <HiddenSlides>7</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81</vt:i4>
      </vt:variant>
    </vt:vector>
  </HeadingPairs>
  <TitlesOfParts>
    <vt:vector size="89" baseType="lpstr">
      <vt:lpstr>Arial</vt:lpstr>
      <vt:lpstr>Calibri</vt:lpstr>
      <vt:lpstr>Roboto Condensed</vt:lpstr>
      <vt:lpstr>Roboto Condensed Light</vt:lpstr>
      <vt:lpstr>Wingdings</vt:lpstr>
      <vt:lpstr>Wingdings 2</vt:lpstr>
      <vt:lpstr>Wingdings 3</vt:lpstr>
      <vt:lpstr>Office Theme</vt:lpstr>
      <vt:lpstr>Unit – 04 Memory Management </vt:lpstr>
      <vt:lpstr>PowerPoint Presentation</vt:lpstr>
      <vt:lpstr>Concept of Memory</vt:lpstr>
      <vt:lpstr>What is Memory?</vt:lpstr>
      <vt:lpstr>What is Memory?</vt:lpstr>
      <vt:lpstr>What is Memory Hierarchy?</vt:lpstr>
      <vt:lpstr>Memory abstraction</vt:lpstr>
      <vt:lpstr>Memory abstraction</vt:lpstr>
      <vt:lpstr>No memory abstraction</vt:lpstr>
      <vt:lpstr>No memory abstraction</vt:lpstr>
      <vt:lpstr>Memory Management Techniques</vt:lpstr>
      <vt:lpstr>Ways to implement swapping system</vt:lpstr>
      <vt:lpstr>Fixed partitions – Variable Size</vt:lpstr>
      <vt:lpstr>Multiprogramming with fixed partitions</vt:lpstr>
      <vt:lpstr>Multiprogramming with fixed partitions</vt:lpstr>
      <vt:lpstr>Multiprogramming with dynamic partitions</vt:lpstr>
      <vt:lpstr>Multiprogramming with dynamic partitions</vt:lpstr>
      <vt:lpstr>Memory compaction</vt:lpstr>
      <vt:lpstr>Fragmentation</vt:lpstr>
      <vt:lpstr>Fragmentation</vt:lpstr>
      <vt:lpstr>Fragmentation</vt:lpstr>
      <vt:lpstr>Fragmentation</vt:lpstr>
      <vt:lpstr>Internal fragmentation Vs External fragmentation</vt:lpstr>
      <vt:lpstr>Logical and Physical address map</vt:lpstr>
      <vt:lpstr>Logical Address vs Physical Address</vt:lpstr>
      <vt:lpstr>Logical Address vs Physical Address</vt:lpstr>
      <vt:lpstr>Logical Address vs Physical Address</vt:lpstr>
      <vt:lpstr>Base and Limit register</vt:lpstr>
      <vt:lpstr>Dynamic relocation</vt:lpstr>
      <vt:lpstr>Managing free memory</vt:lpstr>
      <vt:lpstr>Memory management with Bitmaps</vt:lpstr>
      <vt:lpstr>Memory management with Linked List</vt:lpstr>
      <vt:lpstr>Memory management with Linked List</vt:lpstr>
      <vt:lpstr>Memory allocation</vt:lpstr>
      <vt:lpstr>Memory allocation</vt:lpstr>
      <vt:lpstr>First fit</vt:lpstr>
      <vt:lpstr>Next fit</vt:lpstr>
      <vt:lpstr>Best fit</vt:lpstr>
      <vt:lpstr>Worst fit</vt:lpstr>
      <vt:lpstr>Example</vt:lpstr>
      <vt:lpstr>Paging</vt:lpstr>
      <vt:lpstr>Paging</vt:lpstr>
      <vt:lpstr>Paging</vt:lpstr>
      <vt:lpstr>Paging</vt:lpstr>
      <vt:lpstr>Paging</vt:lpstr>
      <vt:lpstr>Paging</vt:lpstr>
      <vt:lpstr>Paging</vt:lpstr>
      <vt:lpstr>Paging</vt:lpstr>
      <vt:lpstr>Conversion of virtual address to physical address</vt:lpstr>
      <vt:lpstr>Conversion of virtual address to physical address</vt:lpstr>
      <vt:lpstr>Page table</vt:lpstr>
      <vt:lpstr>Page table</vt:lpstr>
      <vt:lpstr>Definitions (Demand paging)</vt:lpstr>
      <vt:lpstr>Demand paging</vt:lpstr>
      <vt:lpstr>Definitions</vt:lpstr>
      <vt:lpstr>Issues in Paging</vt:lpstr>
      <vt:lpstr>Mapping from virtual address to physical address must be fast</vt:lpstr>
      <vt:lpstr>Mapping from virtual address to physical address must be fast</vt:lpstr>
      <vt:lpstr>Mapping from virtual address to physical address  using TLB</vt:lpstr>
      <vt:lpstr>Advantages and Disadvantages of Paging</vt:lpstr>
      <vt:lpstr>Page Replacement Algorithms</vt:lpstr>
      <vt:lpstr>Page replacement algorithms</vt:lpstr>
      <vt:lpstr>Optimal Page Replacement Algorithm</vt:lpstr>
      <vt:lpstr>Optimal Page Replacement Algorithm</vt:lpstr>
      <vt:lpstr>Optimal Page Replacement Algorithm</vt:lpstr>
      <vt:lpstr>FIFO Page Replacement Algorithm</vt:lpstr>
      <vt:lpstr>FIFO Page Replacement Algorithm</vt:lpstr>
      <vt:lpstr>FIFO Page Replacement Algorithm</vt:lpstr>
      <vt:lpstr>LRU (Least Recently Used) Page Replacement Algorithm</vt:lpstr>
      <vt:lpstr>LRU (Least Recently Used) Page Replacement Algorithm</vt:lpstr>
      <vt:lpstr>LRU Page Replacement Algorithm</vt:lpstr>
      <vt:lpstr>Belady’s Anomaly (in FIFO Page Replacement Algorithm)</vt:lpstr>
      <vt:lpstr>Belady’s Anomaly (in FIFO Page Replacement Algorithm)</vt:lpstr>
      <vt:lpstr>Second Chance Page Replacement Algorithm</vt:lpstr>
      <vt:lpstr>Second Chance Page Replacement Algorithm</vt:lpstr>
      <vt:lpstr>Clock Page Replacement Algorithm</vt:lpstr>
      <vt:lpstr>NRU (Not Recently Used) Page Replacement Algorithm</vt:lpstr>
      <vt:lpstr>NRU (Not Recently Used) Page Replacement Algorithm</vt:lpstr>
      <vt:lpstr>Questions</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HareKrishna</cp:lastModifiedBy>
  <cp:revision>753</cp:revision>
  <dcterms:created xsi:type="dcterms:W3CDTF">2020-05-01T05:09:15Z</dcterms:created>
  <dcterms:modified xsi:type="dcterms:W3CDTF">2024-09-16T10:06:58Z</dcterms:modified>
</cp:coreProperties>
</file>