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67"/>
  </p:notesMasterIdLst>
  <p:sldIdLst>
    <p:sldId id="1232" r:id="rId2"/>
    <p:sldId id="1167" r:id="rId3"/>
    <p:sldId id="1217" r:id="rId4"/>
    <p:sldId id="1169" r:id="rId5"/>
    <p:sldId id="1218" r:id="rId6"/>
    <p:sldId id="1170" r:id="rId7"/>
    <p:sldId id="1216" r:id="rId8"/>
    <p:sldId id="1233" r:id="rId9"/>
    <p:sldId id="1172" r:id="rId10"/>
    <p:sldId id="1219" r:id="rId11"/>
    <p:sldId id="1173" r:id="rId12"/>
    <p:sldId id="1237" r:id="rId13"/>
    <p:sldId id="1175" r:id="rId14"/>
    <p:sldId id="1234" r:id="rId15"/>
    <p:sldId id="1235" r:id="rId16"/>
    <p:sldId id="1176" r:id="rId17"/>
    <p:sldId id="1177" r:id="rId18"/>
    <p:sldId id="1178" r:id="rId19"/>
    <p:sldId id="1220" r:id="rId20"/>
    <p:sldId id="1179" r:id="rId21"/>
    <p:sldId id="1180" r:id="rId22"/>
    <p:sldId id="1236" r:id="rId23"/>
    <p:sldId id="1221" r:id="rId24"/>
    <p:sldId id="1182" r:id="rId25"/>
    <p:sldId id="1183" r:id="rId26"/>
    <p:sldId id="1184" r:id="rId27"/>
    <p:sldId id="1185" r:id="rId28"/>
    <p:sldId id="1215" r:id="rId29"/>
    <p:sldId id="1222" r:id="rId30"/>
    <p:sldId id="1187" r:id="rId31"/>
    <p:sldId id="1188" r:id="rId32"/>
    <p:sldId id="1189" r:id="rId33"/>
    <p:sldId id="1190" r:id="rId34"/>
    <p:sldId id="1223" r:id="rId35"/>
    <p:sldId id="1191" r:id="rId36"/>
    <p:sldId id="1238" r:id="rId37"/>
    <p:sldId id="1193" r:id="rId38"/>
    <p:sldId id="1224" r:id="rId39"/>
    <p:sldId id="1194" r:id="rId40"/>
    <p:sldId id="1195" r:id="rId41"/>
    <p:sldId id="1196" r:id="rId42"/>
    <p:sldId id="1225" r:id="rId43"/>
    <p:sldId id="1197" r:id="rId44"/>
    <p:sldId id="1198" r:id="rId45"/>
    <p:sldId id="1239" r:id="rId46"/>
    <p:sldId id="1199" r:id="rId47"/>
    <p:sldId id="1200" r:id="rId48"/>
    <p:sldId id="1226" r:id="rId49"/>
    <p:sldId id="1227" r:id="rId50"/>
    <p:sldId id="1243" r:id="rId51"/>
    <p:sldId id="1228" r:id="rId52"/>
    <p:sldId id="1229" r:id="rId53"/>
    <p:sldId id="1230" r:id="rId54"/>
    <p:sldId id="1201" r:id="rId55"/>
    <p:sldId id="1202" r:id="rId56"/>
    <p:sldId id="1203" r:id="rId57"/>
    <p:sldId id="1241" r:id="rId58"/>
    <p:sldId id="1231" r:id="rId59"/>
    <p:sldId id="1207" r:id="rId60"/>
    <p:sldId id="1208" r:id="rId61"/>
    <p:sldId id="1209" r:id="rId62"/>
    <p:sldId id="1210" r:id="rId63"/>
    <p:sldId id="1211" r:id="rId64"/>
    <p:sldId id="1212" r:id="rId65"/>
    <p:sldId id="284" r:id="rId66"/>
  </p:sldIdLst>
  <p:sldSz cx="12192000" cy="6858000"/>
  <p:notesSz cx="6858000" cy="9144000"/>
  <p:embeddedFontLst>
    <p:embeddedFont>
      <p:font typeface="Calibri" panose="020F0502020204030204" pitchFamily="34" charset="0"/>
      <p:regular r:id="rId68"/>
      <p:bold r:id="rId69"/>
      <p:italic r:id="rId70"/>
      <p:boldItalic r:id="rId71"/>
    </p:embeddedFont>
    <p:embeddedFont>
      <p:font typeface="Consolas" panose="020B0609020204030204" pitchFamily="49" charset="0"/>
      <p:regular r:id="rId72"/>
      <p:bold r:id="rId73"/>
      <p:italic r:id="rId74"/>
      <p:boldItalic r:id="rId75"/>
    </p:embeddedFont>
    <p:embeddedFont>
      <p:font typeface="LM Roman 12" panose="00000500000000000000" charset="0"/>
      <p:regular r:id="rId76"/>
      <p:bold r:id="rId77"/>
      <p:italic r:id="rId78"/>
    </p:embeddedFont>
    <p:embeddedFont>
      <p:font typeface="Roboto Condensed" panose="020B0604020202020204" charset="0"/>
      <p:regular r:id="rId79"/>
      <p:bold r:id="rId80"/>
      <p:italic r:id="rId81"/>
      <p:boldItalic r:id="rId82"/>
    </p:embeddedFont>
    <p:embeddedFont>
      <p:font typeface="Roboto Condensed Light" panose="020B0604020202020204" charset="0"/>
      <p:regular r:id="rId83"/>
      <p:italic r:id="rId84"/>
    </p:embeddedFont>
    <p:embeddedFont>
      <p:font typeface="Segoe UI Black" panose="020B0A02040204020203" pitchFamily="34" charset="0"/>
      <p:bold r:id="rId85"/>
      <p:boldItalic r:id="rId86"/>
    </p:embeddedFont>
    <p:embeddedFont>
      <p:font typeface="Wingdings 2" panose="05020102010507070707" pitchFamily="18" charset="2"/>
      <p:regular r:id="rId87"/>
    </p:embeddedFont>
    <p:embeddedFont>
      <p:font typeface="Wingdings 3" panose="05040102010807070707" pitchFamily="18" charset="2"/>
      <p:regular r:id="rId8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0WOHT1PPF7V7LGhFcpNjFA==" hashData="be9W4MRQkEoKcZ4tkYQRcmGN70ZJX95XFVQ9SOHFVvHVqCnqHk1wXoautJ5t1kj/31BRAKOQE+oZ1ZJNjKuHmA=="/>
  <p:extLst>
    <p:ext uri="{521415D9-36F7-43E2-AB2F-B90AF26B5E84}">
      <p14:sectionLst xmlns:p14="http://schemas.microsoft.com/office/powerpoint/2010/main">
        <p14:section name="Default Section" id="{FE044645-D258-49EB-A2C6-1F795E208906}">
          <p14:sldIdLst>
            <p14:sldId id="1232"/>
            <p14:sldId id="1167"/>
            <p14:sldId id="1217"/>
            <p14:sldId id="1169"/>
            <p14:sldId id="1218"/>
            <p14:sldId id="1170"/>
            <p14:sldId id="1216"/>
            <p14:sldId id="1233"/>
            <p14:sldId id="1172"/>
            <p14:sldId id="1219"/>
            <p14:sldId id="1173"/>
            <p14:sldId id="1237"/>
            <p14:sldId id="1175"/>
            <p14:sldId id="1234"/>
            <p14:sldId id="1235"/>
            <p14:sldId id="1176"/>
            <p14:sldId id="1177"/>
            <p14:sldId id="1178"/>
            <p14:sldId id="1220"/>
            <p14:sldId id="1179"/>
            <p14:sldId id="1180"/>
            <p14:sldId id="1236"/>
            <p14:sldId id="1221"/>
            <p14:sldId id="1182"/>
            <p14:sldId id="1183"/>
            <p14:sldId id="1184"/>
            <p14:sldId id="1185"/>
            <p14:sldId id="1215"/>
            <p14:sldId id="1222"/>
            <p14:sldId id="1187"/>
            <p14:sldId id="1188"/>
            <p14:sldId id="1189"/>
            <p14:sldId id="1190"/>
            <p14:sldId id="1223"/>
            <p14:sldId id="1191"/>
            <p14:sldId id="1238"/>
            <p14:sldId id="1193"/>
            <p14:sldId id="1224"/>
            <p14:sldId id="1194"/>
            <p14:sldId id="1195"/>
            <p14:sldId id="1196"/>
            <p14:sldId id="1225"/>
            <p14:sldId id="1197"/>
            <p14:sldId id="1198"/>
            <p14:sldId id="1239"/>
            <p14:sldId id="1199"/>
            <p14:sldId id="1200"/>
            <p14:sldId id="1226"/>
            <p14:sldId id="1227"/>
            <p14:sldId id="1243"/>
            <p14:sldId id="1228"/>
            <p14:sldId id="1229"/>
            <p14:sldId id="1230"/>
            <p14:sldId id="1201"/>
            <p14:sldId id="1202"/>
            <p14:sldId id="1203"/>
            <p14:sldId id="1241"/>
            <p14:sldId id="1231"/>
            <p14:sldId id="1207"/>
            <p14:sldId id="1208"/>
            <p14:sldId id="1209"/>
            <p14:sldId id="1210"/>
            <p14:sldId id="1211"/>
            <p14:sldId id="1212"/>
            <p14:sldId id="28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7177"/>
    <a:srgbClr val="686868"/>
    <a:srgbClr val="556E7B"/>
    <a:srgbClr val="FF0066"/>
    <a:srgbClr val="FF9900"/>
    <a:srgbClr val="CC00CC"/>
    <a:srgbClr val="996600"/>
    <a:srgbClr val="FF9933"/>
    <a:srgbClr val="FF00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24" autoAdjust="0"/>
    <p:restoredTop sz="86000" autoAdjust="0"/>
  </p:normalViewPr>
  <p:slideViewPr>
    <p:cSldViewPr snapToGrid="0">
      <p:cViewPr varScale="1">
        <p:scale>
          <a:sx n="70" d="100"/>
          <a:sy n="70" d="100"/>
        </p:scale>
        <p:origin x="398" y="53"/>
      </p:cViewPr>
      <p:guideLst/>
    </p:cSldViewPr>
  </p:slideViewPr>
  <p:notesTextViewPr>
    <p:cViewPr>
      <p:scale>
        <a:sx n="3" d="2"/>
        <a:sy n="3" d="2"/>
      </p:scale>
      <p:origin x="0" y="0"/>
    </p:cViewPr>
  </p:notesTextViewPr>
  <p:notesViewPr>
    <p:cSldViewPr snapToGrid="0">
      <p:cViewPr varScale="1">
        <p:scale>
          <a:sx n="58" d="100"/>
          <a:sy n="58" d="100"/>
        </p:scale>
        <p:origin x="2790" y="4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1.fntdata"/><Relationship Id="rId84" Type="http://schemas.openxmlformats.org/officeDocument/2006/relationships/font" Target="fonts/font17.fntdata"/><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7.fntdata"/><Relationship Id="rId79" Type="http://schemas.openxmlformats.org/officeDocument/2006/relationships/font" Target="fonts/font12.fntdata"/><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2.fntdata"/><Relationship Id="rId77"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5.fntdata"/><Relationship Id="rId80" Type="http://schemas.openxmlformats.org/officeDocument/2006/relationships/font" Target="fonts/font13.fntdata"/><Relationship Id="rId85" Type="http://schemas.openxmlformats.org/officeDocument/2006/relationships/font" Target="fonts/font1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3.fntdata"/><Relationship Id="rId75" Type="http://schemas.openxmlformats.org/officeDocument/2006/relationships/font" Target="fonts/font8.fntdata"/><Relationship Id="rId83" Type="http://schemas.openxmlformats.org/officeDocument/2006/relationships/font" Target="fonts/font16.fntdata"/><Relationship Id="rId88" Type="http://schemas.openxmlformats.org/officeDocument/2006/relationships/font" Target="fonts/font21.fntdata"/><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6.fntdata"/><Relationship Id="rId78" Type="http://schemas.openxmlformats.org/officeDocument/2006/relationships/font" Target="fonts/font11.fntdata"/><Relationship Id="rId81" Type="http://schemas.openxmlformats.org/officeDocument/2006/relationships/font" Target="fonts/font14.fntdata"/><Relationship Id="rId86"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9.fntdata"/><Relationship Id="rId7" Type="http://schemas.openxmlformats.org/officeDocument/2006/relationships/slide" Target="slides/slide6.xml"/><Relationship Id="rId71" Type="http://schemas.openxmlformats.org/officeDocument/2006/relationships/font" Target="fonts/font4.fntdata"/><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20.fntdata"/><Relationship Id="rId61" Type="http://schemas.openxmlformats.org/officeDocument/2006/relationships/slide" Target="slides/slide60.xml"/><Relationship Id="rId82" Type="http://schemas.openxmlformats.org/officeDocument/2006/relationships/font" Target="fonts/font15.fntdata"/><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7/19/2024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endParaRPr lang="en-IN" dirty="0"/>
          </a:p>
        </p:txBody>
      </p:sp>
      <p:sp>
        <p:nvSpPr>
          <p:cNvPr id="4" name="Slide Number Placeholder 3"/>
          <p:cNvSpPr>
            <a:spLocks noGrp="1"/>
          </p:cNvSpPr>
          <p:nvPr>
            <p:ph type="sldNum" sz="quarter" idx="5"/>
          </p:nvPr>
        </p:nvSpPr>
        <p:spPr/>
        <p:txBody>
          <a:bodyPr/>
          <a:lstStyle/>
          <a:p>
            <a:fld id="{BC79BDEF-6165-4E72-B1A6-6E8034CEC248}" type="slidenum">
              <a:rPr lang="en-US" smtClean="0"/>
              <a:t>1</a:t>
            </a:fld>
            <a:endParaRPr lang="en-US"/>
          </a:p>
        </p:txBody>
      </p:sp>
    </p:spTree>
    <p:extLst>
      <p:ext uri="{BB962C8B-B14F-4D97-AF65-F5344CB8AC3E}">
        <p14:creationId xmlns:p14="http://schemas.microsoft.com/office/powerpoint/2010/main" val="1269628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C79BDEF-6165-4E72-B1A6-6E8034CEC248}" type="slidenum">
              <a:rPr lang="en-US" smtClean="0"/>
              <a:t>2</a:t>
            </a:fld>
            <a:endParaRPr lang="en-US"/>
          </a:p>
        </p:txBody>
      </p:sp>
    </p:spTree>
    <p:extLst>
      <p:ext uri="{BB962C8B-B14F-4D97-AF65-F5344CB8AC3E}">
        <p14:creationId xmlns:p14="http://schemas.microsoft.com/office/powerpoint/2010/main" val="2309305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79BDEF-6165-4E72-B1A6-6E8034CEC248}" type="slidenum">
              <a:rPr lang="en-US" smtClean="0"/>
              <a:t>16</a:t>
            </a:fld>
            <a:endParaRPr lang="en-US"/>
          </a:p>
        </p:txBody>
      </p:sp>
    </p:spTree>
    <p:extLst>
      <p:ext uri="{BB962C8B-B14F-4D97-AF65-F5344CB8AC3E}">
        <p14:creationId xmlns:p14="http://schemas.microsoft.com/office/powerpoint/2010/main" val="4088310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79BDEF-6165-4E72-B1A6-6E8034CEC248}" type="slidenum">
              <a:rPr lang="en-US" smtClean="0"/>
              <a:t>44</a:t>
            </a:fld>
            <a:endParaRPr lang="en-US"/>
          </a:p>
        </p:txBody>
      </p:sp>
    </p:spTree>
    <p:extLst>
      <p:ext uri="{BB962C8B-B14F-4D97-AF65-F5344CB8AC3E}">
        <p14:creationId xmlns:p14="http://schemas.microsoft.com/office/powerpoint/2010/main" val="2331698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79BDEF-6165-4E72-B1A6-6E8034CEC248}" type="slidenum">
              <a:rPr lang="en-US" smtClean="0"/>
              <a:t>45</a:t>
            </a:fld>
            <a:endParaRPr lang="en-US"/>
          </a:p>
        </p:txBody>
      </p:sp>
    </p:spTree>
    <p:extLst>
      <p:ext uri="{BB962C8B-B14F-4D97-AF65-F5344CB8AC3E}">
        <p14:creationId xmlns:p14="http://schemas.microsoft.com/office/powerpoint/2010/main" val="41742861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6.png"/><Relationship Id="rId4" Type="http://schemas.openxmlformats.org/officeDocument/2006/relationships/image" Target="../media/image7.png"/><Relationship Id="rId9" Type="http://schemas.openxmlformats.org/officeDocument/2006/relationships/image" Target="../media/image5.jpeg"/></Relationships>
</file>

<file path=ppt/slideLayouts/_rels/slideLayout1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6.png"/><Relationship Id="rId4" Type="http://schemas.openxmlformats.org/officeDocument/2006/relationships/image" Target="../media/image7.png"/><Relationship Id="rId9" Type="http://schemas.openxmlformats.org/officeDocument/2006/relationships/image" Target="../media/image5.jpeg"/></Relationships>
</file>

<file path=ppt/slideLayouts/_rels/slideLayout15.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6.png"/><Relationship Id="rId4" Type="http://schemas.openxmlformats.org/officeDocument/2006/relationships/image" Target="../media/image7.png"/><Relationship Id="rId9" Type="http://schemas.openxmlformats.org/officeDocument/2006/relationships/image" Target="../media/image5.jpeg"/></Relationships>
</file>

<file path=ppt/slideLayouts/_rels/slideLayout16.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6.png"/><Relationship Id="rId4" Type="http://schemas.openxmlformats.org/officeDocument/2006/relationships/image" Target="../media/image7.png"/><Relationship Id="rId9" Type="http://schemas.openxmlformats.org/officeDocument/2006/relationships/image" Target="../media/image5.jpeg"/></Relationships>
</file>

<file path=ppt/slideLayouts/_rels/slideLayout17.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6.png"/><Relationship Id="rId4" Type="http://schemas.openxmlformats.org/officeDocument/2006/relationships/image" Target="../media/image7.png"/><Relationship Id="rId9" Type="http://schemas.openxmlformats.org/officeDocument/2006/relationships/image" Target="../media/image5.jpeg"/></Relationships>
</file>

<file path=ppt/slideLayouts/_rels/slideLayout18.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6.png"/><Relationship Id="rId4" Type="http://schemas.openxmlformats.org/officeDocument/2006/relationships/image" Target="../media/image7.png"/><Relationship Id="rId9" Type="http://schemas.openxmlformats.org/officeDocument/2006/relationships/image" Target="../media/image5.jpeg"/></Relationships>
</file>

<file path=ppt/slideLayouts/_rels/slideLayout19.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6.png"/><Relationship Id="rId4" Type="http://schemas.openxmlformats.org/officeDocument/2006/relationships/image" Target="../media/image7.png"/><Relationship Id="rId9" Type="http://schemas.openxmlformats.org/officeDocument/2006/relationships/image" Target="../media/image5.jpe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6.png"/><Relationship Id="rId4" Type="http://schemas.openxmlformats.org/officeDocument/2006/relationships/image" Target="../media/image7.png"/><Relationship Id="rId9" Type="http://schemas.openxmlformats.org/officeDocument/2006/relationships/image" Target="../media/image5.jpeg"/></Relationships>
</file>

<file path=ppt/slideLayouts/_rels/slideLayout2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image" Target="../media/image5.jpeg"/><Relationship Id="rId4" Type="http://schemas.openxmlformats.org/officeDocument/2006/relationships/image" Target="../media/image7.png"/><Relationship Id="rId9" Type="http://schemas.openxmlformats.org/officeDocument/2006/relationships/image" Target="../media/image12.jpeg"/></Relationships>
</file>

<file path=ppt/slideLayouts/_rels/slideLayout2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6.png"/><Relationship Id="rId4" Type="http://schemas.openxmlformats.org/officeDocument/2006/relationships/image" Target="../media/image7.png"/><Relationship Id="rId9" Type="http://schemas.openxmlformats.org/officeDocument/2006/relationships/image" Target="../media/image5.jpeg"/></Relationships>
</file>

<file path=ppt/slideLayouts/_rels/slideLayout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image" Target="../media/image5.jpeg"/><Relationship Id="rId4" Type="http://schemas.openxmlformats.org/officeDocument/2006/relationships/image" Target="../media/image7.png"/><Relationship Id="rId9"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png"/><Relationship Id="rId4" Type="http://schemas.microsoft.com/office/2007/relationships/hdphoto" Target="../media/hdphoto2.wdp"/></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a:t>Darshan University,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solidFill>
              <a:srgbClr val="485E68"/>
            </a:solidFill>
          </a:ln>
        </p:spPr>
        <p:txBody>
          <a:bodyPr vert="horz" wrap="square" lIns="91440" tIns="45720" rIns="91440" bIns="45720" numCol="1" anchor="t" anchorCtr="0" compatLnSpc="1">
            <a:prstTxWarp prst="textNoShape">
              <a:avLst/>
            </a:prstTxWarp>
          </a:bodyPr>
          <a:lstStyle/>
          <a:p>
            <a:pPr lvl="0"/>
            <a:endParaRPr lang="en-US" dirty="0">
              <a:solidFill>
                <a:srgbClr val="556E7B"/>
              </a:solidFill>
            </a:endParaRPr>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Computer Peripherals &amp; Networking (CPN)</a:t>
            </a:r>
          </a:p>
          <a:p>
            <a:pPr lvl="0"/>
            <a:r>
              <a:rPr lang="en-US" dirty="0"/>
              <a:t>DU # 21CS02102</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7"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dirty="0"/>
          </a:p>
        </p:txBody>
      </p:sp>
      <p:cxnSp>
        <p:nvCxnSpPr>
          <p:cNvPr id="34" name="Straight Connector 33">
            <a:extLst>
              <a:ext uri="{FF2B5EF4-FFF2-40B4-BE49-F238E27FC236}">
                <a16:creationId xmlns:a16="http://schemas.microsoft.com/office/drawing/2014/main" id="{E79C5D16-8087-4587-9A0A-A0570C73E0E7}"/>
              </a:ext>
            </a:extLst>
          </p:cNvPr>
          <p:cNvCxnSpPr/>
          <p:nvPr userDrawn="1"/>
        </p:nvCxnSpPr>
        <p:spPr>
          <a:xfrm>
            <a:off x="1926694" y="6124097"/>
            <a:ext cx="5883522" cy="166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5" name="Picture 34">
            <a:extLst>
              <a:ext uri="{FF2B5EF4-FFF2-40B4-BE49-F238E27FC236}">
                <a16:creationId xmlns:a16="http://schemas.microsoft.com/office/drawing/2014/main" id="{E75253BA-841C-4898-BAAF-3A16D7F9433E}"/>
              </a:ext>
            </a:extLst>
          </p:cNvPr>
          <p:cNvPicPr>
            <a:picLocks noChangeAspect="1"/>
          </p:cNvPicPr>
          <p:nvPr userDrawn="1"/>
        </p:nvPicPr>
        <p:blipFill>
          <a:blip r:embed="rId8"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pic>
        <p:nvPicPr>
          <p:cNvPr id="37" name="Picture 36">
            <a:extLst>
              <a:ext uri="{FF2B5EF4-FFF2-40B4-BE49-F238E27FC236}">
                <a16:creationId xmlns:a16="http://schemas.microsoft.com/office/drawing/2014/main" id="{3CAA64A4-91BA-448F-9474-7895F9C6DBD1}"/>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Tree>
    <p:extLst>
      <p:ext uri="{BB962C8B-B14F-4D97-AF65-F5344CB8AC3E}">
        <p14:creationId xmlns:p14="http://schemas.microsoft.com/office/powerpoint/2010/main" val="3751881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5"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#2104CS503 (ST)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Unit-2</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Manual Testing Techniques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grpSp>
        <p:nvGrpSpPr>
          <p:cNvPr id="8" name="Group 7">
            <a:extLst>
              <a:ext uri="{FF2B5EF4-FFF2-40B4-BE49-F238E27FC236}">
                <a16:creationId xmlns:a16="http://schemas.microsoft.com/office/drawing/2014/main" id="{8FD38B6F-D549-4D28-B5DA-3AF636652084}"/>
              </a:ext>
            </a:extLst>
          </p:cNvPr>
          <p:cNvGrpSpPr/>
          <p:nvPr userDrawn="1"/>
        </p:nvGrpSpPr>
        <p:grpSpPr>
          <a:xfrm>
            <a:off x="242441" y="5980196"/>
            <a:ext cx="1649043" cy="501287"/>
            <a:chOff x="10721798" y="852808"/>
            <a:chExt cx="1339023" cy="407045"/>
          </a:xfrm>
        </p:grpSpPr>
        <p:pic>
          <p:nvPicPr>
            <p:cNvPr id="10" name="Picture 9">
              <a:extLst>
                <a:ext uri="{FF2B5EF4-FFF2-40B4-BE49-F238E27FC236}">
                  <a16:creationId xmlns:a16="http://schemas.microsoft.com/office/drawing/2014/main" id="{538C9597-8AB6-41B2-8903-FB3D0B47ADD5}"/>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2" name="Rectangle 11">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Date Placeholder 1">
            <a:extLst>
              <a:ext uri="{FF2B5EF4-FFF2-40B4-BE49-F238E27FC236}">
                <a16:creationId xmlns:a16="http://schemas.microsoft.com/office/drawing/2014/main" id="{470BE206-922A-4B59-97D6-76B7B340548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Devangi</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L. Kotak</a:t>
            </a:r>
          </a:p>
        </p:txBody>
      </p:sp>
    </p:spTree>
    <p:extLst>
      <p:ext uri="{BB962C8B-B14F-4D97-AF65-F5344CB8AC3E}">
        <p14:creationId xmlns:p14="http://schemas.microsoft.com/office/powerpoint/2010/main" val="4243314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4003312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6154249" cy="338554"/>
          </a:xfrm>
          <a:prstGeom prst="rect">
            <a:avLst/>
          </a:prstGeom>
          <a:noFill/>
        </p:spPr>
        <p:txBody>
          <a:bodyPr wrap="none" rtlCol="0">
            <a:spAutoFit/>
          </a:bodyPr>
          <a:lstStyle/>
          <a:p>
            <a:r>
              <a:rPr lang="en-US" sz="1600" dirty="0"/>
              <a:t>Darshan Institute of Engineering &amp; Technology for Diploma</a:t>
            </a:r>
            <a:r>
              <a:rPr lang="en-US" sz="1600" baseline="0" dirty="0"/>
              <a:t> Studies</a:t>
            </a:r>
            <a:r>
              <a:rPr lang="en-US" sz="1600" dirty="0"/>
              <a:t>,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cxnSp>
        <p:nvCxnSpPr>
          <p:cNvPr id="31" name="Straight Connector 30">
            <a:extLst>
              <a:ext uri="{FF2B5EF4-FFF2-40B4-BE49-F238E27FC236}">
                <a16:creationId xmlns:a16="http://schemas.microsoft.com/office/drawing/2014/main" id="{E79C5D16-8087-4587-9A0A-A0570C73E0E7}"/>
              </a:ext>
            </a:extLst>
          </p:cNvPr>
          <p:cNvCxnSpPr/>
          <p:nvPr userDrawn="1"/>
        </p:nvCxnSpPr>
        <p:spPr>
          <a:xfrm>
            <a:off x="1926694" y="6124097"/>
            <a:ext cx="5883522" cy="166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E75253BA-841C-4898-BAAF-3A16D7F9433E}"/>
              </a:ext>
            </a:extLst>
          </p:cNvPr>
          <p:cNvPicPr>
            <a:picLocks noChangeAspect="1"/>
          </p:cNvPicPr>
          <p:nvPr userDrawn="1"/>
        </p:nvPicPr>
        <p:blipFill>
          <a:blip r:embed="rId10"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7088808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6154249" cy="338554"/>
          </a:xfrm>
          <a:prstGeom prst="rect">
            <a:avLst/>
          </a:prstGeom>
          <a:noFill/>
        </p:spPr>
        <p:txBody>
          <a:bodyPr wrap="none" rtlCol="0">
            <a:spAutoFit/>
          </a:bodyPr>
          <a:lstStyle/>
          <a:p>
            <a:r>
              <a:rPr lang="en-US" sz="1600" dirty="0"/>
              <a:t>Darshan Institute of Engineering &amp; Technology for Diploma Studies,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cxnSp>
        <p:nvCxnSpPr>
          <p:cNvPr id="31" name="Straight Connector 30">
            <a:extLst>
              <a:ext uri="{FF2B5EF4-FFF2-40B4-BE49-F238E27FC236}">
                <a16:creationId xmlns:a16="http://schemas.microsoft.com/office/drawing/2014/main" id="{E79C5D16-8087-4587-9A0A-A0570C73E0E7}"/>
              </a:ext>
            </a:extLst>
          </p:cNvPr>
          <p:cNvCxnSpPr/>
          <p:nvPr userDrawn="1"/>
        </p:nvCxnSpPr>
        <p:spPr>
          <a:xfrm>
            <a:off x="1926694" y="6124097"/>
            <a:ext cx="5883522" cy="166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E75253BA-841C-4898-BAAF-3A16D7F9433E}"/>
              </a:ext>
            </a:extLst>
          </p:cNvPr>
          <p:cNvPicPr>
            <a:picLocks noChangeAspect="1"/>
          </p:cNvPicPr>
          <p:nvPr userDrawn="1"/>
        </p:nvPicPr>
        <p:blipFill>
          <a:blip r:embed="rId10"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764570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6154249" cy="338554"/>
          </a:xfrm>
          <a:prstGeom prst="rect">
            <a:avLst/>
          </a:prstGeom>
          <a:noFill/>
        </p:spPr>
        <p:txBody>
          <a:bodyPr wrap="none" rtlCol="0">
            <a:spAutoFit/>
          </a:bodyPr>
          <a:lstStyle/>
          <a:p>
            <a:r>
              <a:rPr lang="en-US" sz="1600" dirty="0"/>
              <a:t>Darshan Institute of Engineering &amp; Technology for Diploma Studies,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cxnSp>
        <p:nvCxnSpPr>
          <p:cNvPr id="34" name="Straight Connector 33">
            <a:extLst>
              <a:ext uri="{FF2B5EF4-FFF2-40B4-BE49-F238E27FC236}">
                <a16:creationId xmlns:a16="http://schemas.microsoft.com/office/drawing/2014/main" id="{E79C5D16-8087-4587-9A0A-A0570C73E0E7}"/>
              </a:ext>
            </a:extLst>
          </p:cNvPr>
          <p:cNvCxnSpPr/>
          <p:nvPr userDrawn="1"/>
        </p:nvCxnSpPr>
        <p:spPr>
          <a:xfrm>
            <a:off x="1926694" y="6124097"/>
            <a:ext cx="5883522" cy="166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10"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7850339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6154249" cy="338554"/>
          </a:xfrm>
          <a:prstGeom prst="rect">
            <a:avLst/>
          </a:prstGeom>
          <a:noFill/>
        </p:spPr>
        <p:txBody>
          <a:bodyPr wrap="none" rtlCol="0">
            <a:spAutoFit/>
          </a:bodyPr>
          <a:lstStyle/>
          <a:p>
            <a:r>
              <a:rPr lang="en-US" sz="1600" dirty="0"/>
              <a:t>Darshan Institute of Engineering &amp; Technology for Diploma</a:t>
            </a:r>
            <a:r>
              <a:rPr lang="en-US" sz="1600" baseline="0" dirty="0"/>
              <a:t> Studies</a:t>
            </a:r>
            <a:r>
              <a:rPr lang="en-US" sz="1600" dirty="0"/>
              <a:t>,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cxnSp>
        <p:nvCxnSpPr>
          <p:cNvPr id="34" name="Straight Connector 33">
            <a:extLst>
              <a:ext uri="{FF2B5EF4-FFF2-40B4-BE49-F238E27FC236}">
                <a16:creationId xmlns:a16="http://schemas.microsoft.com/office/drawing/2014/main" id="{E79C5D16-8087-4587-9A0A-A0570C73E0E7}"/>
              </a:ext>
            </a:extLst>
          </p:cNvPr>
          <p:cNvCxnSpPr/>
          <p:nvPr userDrawn="1"/>
        </p:nvCxnSpPr>
        <p:spPr>
          <a:xfrm>
            <a:off x="1926694" y="6124097"/>
            <a:ext cx="5883522" cy="166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E75253BA-841C-4898-BAAF-3A16D7F9433E}"/>
              </a:ext>
            </a:extLst>
          </p:cNvPr>
          <p:cNvPicPr>
            <a:picLocks noChangeAspect="1"/>
          </p:cNvPicPr>
          <p:nvPr userDrawn="1"/>
        </p:nvPicPr>
        <p:blipFill>
          <a:blip r:embed="rId10"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6158597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6154249" cy="338554"/>
          </a:xfrm>
          <a:prstGeom prst="rect">
            <a:avLst/>
          </a:prstGeom>
          <a:noFill/>
        </p:spPr>
        <p:txBody>
          <a:bodyPr wrap="none" rtlCol="0">
            <a:spAutoFit/>
          </a:bodyPr>
          <a:lstStyle/>
          <a:p>
            <a:r>
              <a:rPr lang="en-US" sz="1600" dirty="0"/>
              <a:t>Darshan Institute of Engineering &amp; Technology for Diploma Studies,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cxnSp>
        <p:nvCxnSpPr>
          <p:cNvPr id="34" name="Straight Connector 33">
            <a:extLst>
              <a:ext uri="{FF2B5EF4-FFF2-40B4-BE49-F238E27FC236}">
                <a16:creationId xmlns:a16="http://schemas.microsoft.com/office/drawing/2014/main" id="{E79C5D16-8087-4587-9A0A-A0570C73E0E7}"/>
              </a:ext>
            </a:extLst>
          </p:cNvPr>
          <p:cNvCxnSpPr/>
          <p:nvPr userDrawn="1"/>
        </p:nvCxnSpPr>
        <p:spPr>
          <a:xfrm>
            <a:off x="1926694" y="6124097"/>
            <a:ext cx="5883522" cy="166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10"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7316259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6154249" cy="338554"/>
          </a:xfrm>
          <a:prstGeom prst="rect">
            <a:avLst/>
          </a:prstGeom>
          <a:noFill/>
        </p:spPr>
        <p:txBody>
          <a:bodyPr wrap="none" rtlCol="0">
            <a:spAutoFit/>
          </a:bodyPr>
          <a:lstStyle/>
          <a:p>
            <a:r>
              <a:rPr lang="en-US" sz="1600" dirty="0"/>
              <a:t>Darshan Institute of Engineering &amp; Technology for Diploma Studies,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cxnSp>
        <p:nvCxnSpPr>
          <p:cNvPr id="34" name="Straight Connector 33">
            <a:extLst>
              <a:ext uri="{FF2B5EF4-FFF2-40B4-BE49-F238E27FC236}">
                <a16:creationId xmlns:a16="http://schemas.microsoft.com/office/drawing/2014/main" id="{E79C5D16-8087-4587-9A0A-A0570C73E0E7}"/>
              </a:ext>
            </a:extLst>
          </p:cNvPr>
          <p:cNvCxnSpPr/>
          <p:nvPr userDrawn="1"/>
        </p:nvCxnSpPr>
        <p:spPr>
          <a:xfrm>
            <a:off x="1926694" y="6124097"/>
            <a:ext cx="5883522" cy="166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10"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18065262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6154249" cy="338554"/>
          </a:xfrm>
          <a:prstGeom prst="rect">
            <a:avLst/>
          </a:prstGeom>
          <a:noFill/>
        </p:spPr>
        <p:txBody>
          <a:bodyPr wrap="none" rtlCol="0">
            <a:spAutoFit/>
          </a:bodyPr>
          <a:lstStyle/>
          <a:p>
            <a:r>
              <a:rPr lang="en-US" sz="1600" dirty="0"/>
              <a:t>Darshan Institute of Engineering &amp; Technology for Diploma</a:t>
            </a:r>
            <a:r>
              <a:rPr lang="en-US" sz="1600" baseline="0" dirty="0"/>
              <a:t> Studies</a:t>
            </a:r>
            <a:r>
              <a:rPr lang="en-US" sz="1600" dirty="0"/>
              <a:t>,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cxnSp>
        <p:nvCxnSpPr>
          <p:cNvPr id="34" name="Straight Connector 33">
            <a:extLst>
              <a:ext uri="{FF2B5EF4-FFF2-40B4-BE49-F238E27FC236}">
                <a16:creationId xmlns:a16="http://schemas.microsoft.com/office/drawing/2014/main" id="{E79C5D16-8087-4587-9A0A-A0570C73E0E7}"/>
              </a:ext>
            </a:extLst>
          </p:cNvPr>
          <p:cNvCxnSpPr/>
          <p:nvPr userDrawn="1"/>
        </p:nvCxnSpPr>
        <p:spPr>
          <a:xfrm>
            <a:off x="1926694" y="6124097"/>
            <a:ext cx="5883522" cy="166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10"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4012280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1" y="0"/>
            <a:ext cx="12192000" cy="6858000"/>
          </a:xfrm>
          <a:prstGeom prst="rect">
            <a:avLst/>
          </a:prstGeom>
        </p:spPr>
      </p:pic>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solidFill>
            <a:srgbClr val="485E68"/>
          </a:solidFill>
          <a:ln>
            <a:solidFill>
              <a:srgbClr val="485E68"/>
            </a:solidFill>
          </a:ln>
        </p:spPr>
        <p:txBody>
          <a:bodyPr vert="horz" wrap="square" lIns="91440" tIns="45720" rIns="91440" bIns="45720" numCol="1" anchor="t" anchorCtr="0" compatLnSpc="1">
            <a:prstTxWarp prst="textNoShape">
              <a:avLst/>
            </a:prstTxWarp>
          </a:bodyPr>
          <a:lstStyle/>
          <a:p>
            <a:endParaRPr lang="en-US" dirty="0"/>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5883522" cy="166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7"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dirty="0"/>
          </a:p>
        </p:txBody>
      </p:sp>
      <p:sp>
        <p:nvSpPr>
          <p:cNvPr id="30" name="Hexagon 29">
            <a:extLst>
              <a:ext uri="{FF2B5EF4-FFF2-40B4-BE49-F238E27FC236}">
                <a16:creationId xmlns:a16="http://schemas.microsoft.com/office/drawing/2014/main" id="{1BB32699-4C62-4BBF-9A17-90008E297198}"/>
              </a:ext>
            </a:extLst>
          </p:cNvPr>
          <p:cNvSpPr/>
          <p:nvPr userDrawn="1"/>
        </p:nvSpPr>
        <p:spPr>
          <a:xfrm rot="5400000">
            <a:off x="4309397" y="1708494"/>
            <a:ext cx="3461658" cy="2984188"/>
          </a:xfrm>
          <a:prstGeom prst="hexagon">
            <a:avLst/>
          </a:prstGeom>
          <a:solidFill>
            <a:schemeClr val="bg1">
              <a:lumMod val="95000"/>
            </a:schemeClr>
          </a:solidFill>
          <a:ln w="57150">
            <a:solidFill>
              <a:srgbClr val="485E68"/>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02C58FA9-71EA-487D-8A75-915EC6877722}"/>
              </a:ext>
            </a:extLst>
          </p:cNvPr>
          <p:cNvSpPr/>
          <p:nvPr userDrawn="1"/>
        </p:nvSpPr>
        <p:spPr>
          <a:xfrm>
            <a:off x="0" y="2221532"/>
            <a:ext cx="4402106" cy="1951692"/>
          </a:xfrm>
          <a:prstGeom prst="rect">
            <a:avLst/>
          </a:prstGeom>
          <a:solidFill>
            <a:srgbClr val="485E68"/>
          </a:solidFill>
          <a:ln>
            <a:noFill/>
          </a:ln>
        </p:spPr>
        <p:txBody>
          <a:bodyPr vert="horz" wrap="square" lIns="91440" tIns="45720" rIns="91440" bIns="45720" numCol="1" anchor="t" anchorCtr="0" compatLnSpc="1">
            <a:prstTxWarp prst="textNoShape">
              <a:avLst/>
            </a:prstTxWarp>
          </a:bodyPr>
          <a:lstStyle/>
          <a:p>
            <a:pPr lvl="0"/>
            <a:endParaRPr lang="en-US" dirty="0">
              <a:solidFill>
                <a:schemeClr val="tx1"/>
              </a:solidFill>
            </a:endParaRPr>
          </a:p>
        </p:txBody>
      </p:sp>
      <p:sp>
        <p:nvSpPr>
          <p:cNvPr id="33" name="Rectangle 32">
            <a:extLst>
              <a:ext uri="{FF2B5EF4-FFF2-40B4-BE49-F238E27FC236}">
                <a16:creationId xmlns:a16="http://schemas.microsoft.com/office/drawing/2014/main" id="{97A77512-C96D-4B1D-861C-3369397D6121}"/>
              </a:ext>
            </a:extLst>
          </p:cNvPr>
          <p:cNvSpPr/>
          <p:nvPr userDrawn="1"/>
        </p:nvSpPr>
        <p:spPr>
          <a:xfrm flipH="1">
            <a:off x="7678346" y="2221532"/>
            <a:ext cx="4513654" cy="1951692"/>
          </a:xfrm>
          <a:prstGeom prst="rect">
            <a:avLst/>
          </a:prstGeom>
          <a:solidFill>
            <a:srgbClr val="485E68"/>
          </a:solidFill>
          <a:ln>
            <a:noFill/>
          </a:ln>
        </p:spPr>
        <p:txBody>
          <a:bodyPr vert="horz" wrap="square" lIns="91440" tIns="45720" rIns="91440" bIns="45720" numCol="1" anchor="t" anchorCtr="0" compatLnSpc="1">
            <a:prstTxWarp prst="textNoShape">
              <a:avLst/>
            </a:prstTxWarp>
          </a:bodyPr>
          <a:lstStyle/>
          <a:p>
            <a:pPr lvl="0"/>
            <a:endParaRPr lang="en-US" dirty="0">
              <a:solidFill>
                <a:schemeClr val="tx1"/>
              </a:solidFill>
            </a:endParaRPr>
          </a:p>
        </p:txBody>
      </p:sp>
      <p:sp>
        <p:nvSpPr>
          <p:cNvPr id="34" name="TextBox 33">
            <a:extLst>
              <a:ext uri="{FF2B5EF4-FFF2-40B4-BE49-F238E27FC236}">
                <a16:creationId xmlns:a16="http://schemas.microsoft.com/office/drawing/2014/main" id="{88342F5D-5C3A-4D09-B74D-32BF20197BBC}"/>
              </a:ext>
            </a:extLst>
          </p:cNvPr>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
        <p:nvSpPr>
          <p:cNvPr id="41" name="Freeform 13">
            <a:extLst>
              <a:ext uri="{FF2B5EF4-FFF2-40B4-BE49-F238E27FC236}">
                <a16:creationId xmlns:a16="http://schemas.microsoft.com/office/drawing/2014/main" id="{7DBD9FF3-DB58-439A-9C3F-981DC0699B89}"/>
              </a:ext>
            </a:extLst>
          </p:cNvPr>
          <p:cNvSpPr>
            <a:spLocks/>
          </p:cNvSpPr>
          <p:nvPr userDrawn="1"/>
        </p:nvSpPr>
        <p:spPr bwMode="auto">
          <a:xfrm>
            <a:off x="2736224" y="-2949"/>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solidFill>
            <a:srgbClr val="485E68"/>
          </a:solidFill>
          <a:ln>
            <a:solidFill>
              <a:srgbClr val="485E68"/>
            </a:solidFill>
          </a:ln>
        </p:spPr>
        <p:txBody>
          <a:bodyPr vert="horz" wrap="square" lIns="91440" tIns="45720" rIns="91440" bIns="45720" numCol="1" anchor="t" anchorCtr="0" compatLnSpc="1">
            <a:prstTxWarp prst="textNoShape">
              <a:avLst/>
            </a:prstTxWarp>
          </a:bodyPr>
          <a:lstStyle/>
          <a:p>
            <a:endParaRPr lang="en-US" dirty="0"/>
          </a:p>
        </p:txBody>
      </p:sp>
      <p:sp>
        <p:nvSpPr>
          <p:cNvPr id="42" name="Text Placeholder 2">
            <a:extLst>
              <a:ext uri="{FF2B5EF4-FFF2-40B4-BE49-F238E27FC236}">
                <a16:creationId xmlns:a16="http://schemas.microsoft.com/office/drawing/2014/main" id="{655B1926-C5B6-4865-B639-303A5A9FEE4F}"/>
              </a:ext>
            </a:extLst>
          </p:cNvPr>
          <p:cNvSpPr>
            <a:spLocks noGrp="1"/>
          </p:cNvSpPr>
          <p:nvPr>
            <p:ph type="body" sz="quarter" idx="17" hasCustomPrompt="1"/>
          </p:nvPr>
        </p:nvSpPr>
        <p:spPr>
          <a:xfrm>
            <a:off x="2763466" y="1743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DU # Subject Code</a:t>
            </a:r>
          </a:p>
        </p:txBody>
      </p:sp>
      <p:sp>
        <p:nvSpPr>
          <p:cNvPr id="43" name="TextBox 42">
            <a:extLst>
              <a:ext uri="{FF2B5EF4-FFF2-40B4-BE49-F238E27FC236}">
                <a16:creationId xmlns:a16="http://schemas.microsoft.com/office/drawing/2014/main" id="{5E7C639A-5CC9-4FBB-A197-82D7D8F34BCB}"/>
              </a:ext>
            </a:extLst>
          </p:cNvPr>
          <p:cNvSpPr txBox="1"/>
          <p:nvPr userDrawn="1"/>
        </p:nvSpPr>
        <p:spPr>
          <a:xfrm>
            <a:off x="1837677" y="5802204"/>
            <a:ext cx="2287806" cy="338554"/>
          </a:xfrm>
          <a:prstGeom prst="rect">
            <a:avLst/>
          </a:prstGeom>
          <a:noFill/>
        </p:spPr>
        <p:txBody>
          <a:bodyPr wrap="none" rtlCol="0">
            <a:spAutoFit/>
          </a:bodyPr>
          <a:lstStyle/>
          <a:p>
            <a:r>
              <a:rPr lang="en-US" sz="1600" dirty="0"/>
              <a:t>Darshan University, Rajkot</a:t>
            </a:r>
          </a:p>
        </p:txBody>
      </p:sp>
      <p:sp>
        <p:nvSpPr>
          <p:cNvPr id="46" name="TextBox 45">
            <a:extLst>
              <a:ext uri="{FF2B5EF4-FFF2-40B4-BE49-F238E27FC236}">
                <a16:creationId xmlns:a16="http://schemas.microsoft.com/office/drawing/2014/main" id="{F8DCC7DC-434D-4ADE-9AA5-73DBFABF63FB}"/>
              </a:ext>
            </a:extLst>
          </p:cNvPr>
          <p:cNvSpPr txBox="1"/>
          <p:nvPr userDrawn="1"/>
        </p:nvSpPr>
        <p:spPr>
          <a:xfrm>
            <a:off x="1837677" y="5521352"/>
            <a:ext cx="3583032" cy="338554"/>
          </a:xfrm>
          <a:prstGeom prst="rect">
            <a:avLst/>
          </a:prstGeom>
          <a:noFill/>
        </p:spPr>
        <p:txBody>
          <a:bodyPr wrap="none" rtlCol="0">
            <a:spAutoFit/>
          </a:bodyPr>
          <a:lstStyle/>
          <a:p>
            <a:r>
              <a:rPr lang="en-US" sz="1600" dirty="0"/>
              <a:t>Darshan Institute of Computer Application</a:t>
            </a:r>
          </a:p>
        </p:txBody>
      </p:sp>
      <p:sp>
        <p:nvSpPr>
          <p:cNvPr id="38" name="Text Placeholder 2">
            <a:extLst>
              <a:ext uri="{FF2B5EF4-FFF2-40B4-BE49-F238E27FC236}">
                <a16:creationId xmlns:a16="http://schemas.microsoft.com/office/drawing/2014/main" id="{FF1B25E3-830F-4191-9F6A-E15558F3AD9B}"/>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solidFill>
                  <a:srgbClr val="485E68"/>
                </a:solidFill>
                <a:effectLst/>
                <a:latin typeface="+mn-lt"/>
                <a:ea typeface="+mn-ea"/>
                <a:cs typeface="+mn-cs"/>
              </a:defRPr>
            </a:lvl1pPr>
          </a:lstStyle>
          <a:p>
            <a:pPr lvl="0"/>
            <a:r>
              <a:rPr lang="en-US" dirty="0"/>
              <a:t>Prof. </a:t>
            </a:r>
            <a:r>
              <a:rPr lang="en-US" dirty="0" err="1"/>
              <a:t>Devangi</a:t>
            </a:r>
            <a:r>
              <a:rPr lang="en-US" dirty="0"/>
              <a:t> L. Kotak</a:t>
            </a:r>
          </a:p>
        </p:txBody>
      </p:sp>
      <p:pic>
        <p:nvPicPr>
          <p:cNvPr id="39" name="Picture 38">
            <a:extLst>
              <a:ext uri="{FF2B5EF4-FFF2-40B4-BE49-F238E27FC236}">
                <a16:creationId xmlns:a16="http://schemas.microsoft.com/office/drawing/2014/main" id="{E75253BA-841C-4898-BAAF-3A16D7F9433E}"/>
              </a:ext>
            </a:extLst>
          </p:cNvPr>
          <p:cNvPicPr>
            <a:picLocks noChangeAspect="1"/>
          </p:cNvPicPr>
          <p:nvPr userDrawn="1"/>
        </p:nvPicPr>
        <p:blipFill>
          <a:blip r:embed="rId8" cstate="hqprint">
            <a:extLst>
              <a:ext uri="{28A0092B-C50C-407E-A947-70E740481C1C}">
                <a14:useLocalDpi xmlns:a14="http://schemas.microsoft.com/office/drawing/2010/main" val="0"/>
              </a:ext>
            </a:extLst>
          </a:blip>
          <a:stretch>
            <a:fillRect/>
          </a:stretch>
        </p:blipFill>
        <p:spPr>
          <a:xfrm>
            <a:off x="9953634" y="149004"/>
            <a:ext cx="2109220" cy="641175"/>
          </a:xfrm>
          <a:prstGeom prst="rect">
            <a:avLst/>
          </a:prstGeom>
        </p:spPr>
      </p:pic>
    </p:spTree>
    <p:extLst>
      <p:ext uri="{BB962C8B-B14F-4D97-AF65-F5344CB8AC3E}">
        <p14:creationId xmlns:p14="http://schemas.microsoft.com/office/powerpoint/2010/main" val="24275639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6154249" cy="338554"/>
          </a:xfrm>
          <a:prstGeom prst="rect">
            <a:avLst/>
          </a:prstGeom>
          <a:noFill/>
        </p:spPr>
        <p:txBody>
          <a:bodyPr wrap="none" rtlCol="0">
            <a:spAutoFit/>
          </a:bodyPr>
          <a:lstStyle/>
          <a:p>
            <a:r>
              <a:rPr lang="en-US" sz="1600" dirty="0"/>
              <a:t>Darshan Institute of Engineering &amp; Technology for Diploma Studies,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cxnSp>
        <p:nvCxnSpPr>
          <p:cNvPr id="34" name="Straight Connector 33">
            <a:extLst>
              <a:ext uri="{FF2B5EF4-FFF2-40B4-BE49-F238E27FC236}">
                <a16:creationId xmlns:a16="http://schemas.microsoft.com/office/drawing/2014/main" id="{E79C5D16-8087-4587-9A0A-A0570C73E0E7}"/>
              </a:ext>
            </a:extLst>
          </p:cNvPr>
          <p:cNvCxnSpPr/>
          <p:nvPr userDrawn="1"/>
        </p:nvCxnSpPr>
        <p:spPr>
          <a:xfrm>
            <a:off x="1926694" y="6124097"/>
            <a:ext cx="5883522" cy="166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10"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5328075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6154249" cy="338554"/>
          </a:xfrm>
          <a:prstGeom prst="rect">
            <a:avLst/>
          </a:prstGeom>
          <a:noFill/>
        </p:spPr>
        <p:txBody>
          <a:bodyPr wrap="none" rtlCol="0">
            <a:spAutoFit/>
          </a:bodyPr>
          <a:lstStyle/>
          <a:p>
            <a:r>
              <a:rPr lang="en-US" sz="1600" dirty="0"/>
              <a:t>Darshan Institute of Engineering &amp; Technology for Diploma Studies,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9"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cxnSp>
        <p:nvCxnSpPr>
          <p:cNvPr id="35" name="Straight Connector 34">
            <a:extLst>
              <a:ext uri="{FF2B5EF4-FFF2-40B4-BE49-F238E27FC236}">
                <a16:creationId xmlns:a16="http://schemas.microsoft.com/office/drawing/2014/main" id="{E79C5D16-8087-4587-9A0A-A0570C73E0E7}"/>
              </a:ext>
            </a:extLst>
          </p:cNvPr>
          <p:cNvCxnSpPr/>
          <p:nvPr userDrawn="1"/>
        </p:nvCxnSpPr>
        <p:spPr>
          <a:xfrm>
            <a:off x="1926694" y="6124097"/>
            <a:ext cx="5883522" cy="166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4" name="Picture 33">
            <a:extLst>
              <a:ext uri="{FF2B5EF4-FFF2-40B4-BE49-F238E27FC236}">
                <a16:creationId xmlns:a16="http://schemas.microsoft.com/office/drawing/2014/main" id="{E75253BA-841C-4898-BAAF-3A16D7F9433E}"/>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37651319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6154249" cy="338554"/>
          </a:xfrm>
          <a:prstGeom prst="rect">
            <a:avLst/>
          </a:prstGeom>
          <a:noFill/>
        </p:spPr>
        <p:txBody>
          <a:bodyPr wrap="none" rtlCol="0">
            <a:spAutoFit/>
          </a:bodyPr>
          <a:lstStyle/>
          <a:p>
            <a:r>
              <a:rPr lang="en-US" sz="1600" dirty="0"/>
              <a:t>Darshan Institute of Engineering &amp; Technology for Diploma Studies,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dirty="0"/>
          </a:p>
        </p:txBody>
      </p:sp>
      <p:cxnSp>
        <p:nvCxnSpPr>
          <p:cNvPr id="34" name="Straight Connector 33">
            <a:extLst>
              <a:ext uri="{FF2B5EF4-FFF2-40B4-BE49-F238E27FC236}">
                <a16:creationId xmlns:a16="http://schemas.microsoft.com/office/drawing/2014/main" id="{E79C5D16-8087-4587-9A0A-A0570C73E0E7}"/>
              </a:ext>
            </a:extLst>
          </p:cNvPr>
          <p:cNvCxnSpPr/>
          <p:nvPr userDrawn="1"/>
        </p:nvCxnSpPr>
        <p:spPr>
          <a:xfrm>
            <a:off x="1926694" y="6124097"/>
            <a:ext cx="5883522" cy="166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10"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117050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6154249" cy="338554"/>
          </a:xfrm>
          <a:prstGeom prst="rect">
            <a:avLst/>
          </a:prstGeom>
          <a:noFill/>
        </p:spPr>
        <p:txBody>
          <a:bodyPr wrap="none" rtlCol="0">
            <a:spAutoFit/>
          </a:bodyPr>
          <a:lstStyle/>
          <a:p>
            <a:r>
              <a:rPr lang="en-US" sz="1600" dirty="0"/>
              <a:t>Darshan Institute of Engineering &amp; Technology for</a:t>
            </a:r>
            <a:r>
              <a:rPr lang="en-US" sz="1600" baseline="0" dirty="0"/>
              <a:t> Diploma Studies</a:t>
            </a:r>
            <a:r>
              <a:rPr lang="en-US" sz="1600" dirty="0"/>
              <a:t>,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5883522" cy="166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dirty="0"/>
          </a:p>
        </p:txBody>
      </p: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3570593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Devangi</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L. Kotak</a:t>
            </a: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#2104CS503 (ST)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Unit-2</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Manual Testing Techniques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0066"/>
            <a:ext cx="11929641" cy="5593943"/>
          </a:xfrm>
        </p:spPr>
        <p:txBody>
          <a:bodyPr>
            <a:noAutofit/>
          </a:bodyPr>
          <a:lstStyle>
            <a:lvl1pPr marL="265113" indent="-265113" algn="just">
              <a:buClr>
                <a:srgbClr val="647177"/>
              </a:buClr>
              <a:buFont typeface="Wingdings 3" panose="05040102010807070707" pitchFamily="18" charset="2"/>
              <a:buChar char=""/>
              <a:defRPr sz="2400">
                <a:solidFill>
                  <a:schemeClr val="tx1"/>
                </a:solidFill>
              </a:defRPr>
            </a:lvl1pPr>
            <a:lvl2pPr marL="809625" indent="-352425" algn="just">
              <a:buClr>
                <a:srgbClr val="647177"/>
              </a:buClr>
              <a:buFont typeface="Wingdings 3" panose="05040102010807070707" pitchFamily="18" charset="2"/>
              <a:buChar char=""/>
              <a:defRPr sz="2000">
                <a:solidFill>
                  <a:schemeClr val="tx1"/>
                </a:solidFill>
              </a:defRPr>
            </a:lvl2pPr>
            <a:lvl3pPr marL="1143000" indent="-228600" algn="just">
              <a:buClr>
                <a:srgbClr val="647177"/>
              </a:buClr>
              <a:buFont typeface="Wingdings" panose="05000000000000000000" pitchFamily="2" charset="2"/>
              <a:buChar char="§"/>
              <a:defRPr sz="1800">
                <a:solidFill>
                  <a:schemeClr val="tx1"/>
                </a:solidFill>
              </a:defRPr>
            </a:lvl3pPr>
            <a:lvl4pPr algn="just">
              <a:buClr>
                <a:srgbClr val="647177"/>
              </a:buClr>
              <a:defRPr sz="1600">
                <a:solidFill>
                  <a:schemeClr val="tx1"/>
                </a:solidFill>
              </a:defRPr>
            </a:lvl4pPr>
            <a:lvl5pPr algn="just">
              <a:buClr>
                <a:srgbClr val="647177"/>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8FD38B6F-D549-4D28-B5DA-3AF636652084}"/>
              </a:ext>
            </a:extLst>
          </p:cNvPr>
          <p:cNvGrpSpPr/>
          <p:nvPr userDrawn="1"/>
        </p:nvGrpSpPr>
        <p:grpSpPr>
          <a:xfrm>
            <a:off x="10334543" y="921114"/>
            <a:ext cx="1649043" cy="501287"/>
            <a:chOff x="10721798" y="852808"/>
            <a:chExt cx="1339023" cy="407045"/>
          </a:xfrm>
        </p:grpSpPr>
        <p:pic>
          <p:nvPicPr>
            <p:cNvPr id="14" name="Picture 13">
              <a:extLst>
                <a:ext uri="{FF2B5EF4-FFF2-40B4-BE49-F238E27FC236}">
                  <a16:creationId xmlns:a16="http://schemas.microsoft.com/office/drawing/2014/main" id="{538C9597-8AB6-41B2-8903-FB3D0B47ADD5}"/>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5" name="Rectangle 14">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6633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5"/>
            <a:ext cx="11929641" cy="5649046"/>
          </a:xfrm>
        </p:spPr>
        <p:txBody>
          <a:bodyPr>
            <a:noAutofit/>
          </a:bodyPr>
          <a:lstStyle>
            <a:lvl1pPr marL="265113" indent="-265113" algn="just">
              <a:buClr>
                <a:srgbClr val="647177"/>
              </a:buClr>
              <a:buFont typeface="Wingdings 3" panose="05040102010807070707" pitchFamily="18" charset="2"/>
              <a:buChar char=""/>
              <a:defRPr sz="2400">
                <a:solidFill>
                  <a:schemeClr val="tx1"/>
                </a:solidFill>
              </a:defRPr>
            </a:lvl1pPr>
            <a:lvl2pPr marL="809625" indent="-352425" algn="just">
              <a:buClr>
                <a:srgbClr val="647177"/>
              </a:buClr>
              <a:buFont typeface="Wingdings 3" panose="05040102010807070707" pitchFamily="18" charset="2"/>
              <a:buChar char=""/>
              <a:defRPr sz="2000">
                <a:solidFill>
                  <a:schemeClr val="tx1"/>
                </a:solidFill>
              </a:defRPr>
            </a:lvl2pPr>
            <a:lvl3pPr marL="1143000" indent="-228600" algn="just">
              <a:buClr>
                <a:srgbClr val="647177"/>
              </a:buClr>
              <a:buFont typeface="Wingdings" panose="05000000000000000000" pitchFamily="2" charset="2"/>
              <a:buChar char="§"/>
              <a:defRPr sz="1800">
                <a:solidFill>
                  <a:schemeClr val="tx1"/>
                </a:solidFill>
              </a:defRPr>
            </a:lvl3pPr>
            <a:lvl4pPr algn="just">
              <a:buClr>
                <a:srgbClr val="647177"/>
              </a:buClr>
              <a:defRPr sz="1600">
                <a:solidFill>
                  <a:schemeClr val="tx1"/>
                </a:solidFill>
              </a:defRPr>
            </a:lvl4pPr>
            <a:lvl5pPr algn="just">
              <a:buClr>
                <a:srgbClr val="647177"/>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4"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Devangi</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L. Kotak</a:t>
            </a:r>
          </a:p>
        </p:txBody>
      </p:sp>
      <p:sp>
        <p:nvSpPr>
          <p:cNvPr id="15"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#2104CS503 (ST)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Unit-2</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Manual Testing Techniques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grpSp>
        <p:nvGrpSpPr>
          <p:cNvPr id="12" name="Group 11">
            <a:extLst>
              <a:ext uri="{FF2B5EF4-FFF2-40B4-BE49-F238E27FC236}">
                <a16:creationId xmlns:a16="http://schemas.microsoft.com/office/drawing/2014/main" id="{8FD38B6F-D549-4D28-B5DA-3AF636652084}"/>
              </a:ext>
            </a:extLst>
          </p:cNvPr>
          <p:cNvGrpSpPr/>
          <p:nvPr userDrawn="1"/>
        </p:nvGrpSpPr>
        <p:grpSpPr>
          <a:xfrm>
            <a:off x="10308039" y="5952522"/>
            <a:ext cx="1649043" cy="501287"/>
            <a:chOff x="10721798" y="852808"/>
            <a:chExt cx="1339023" cy="407045"/>
          </a:xfrm>
        </p:grpSpPr>
        <p:pic>
          <p:nvPicPr>
            <p:cNvPr id="16" name="Picture 15">
              <a:extLst>
                <a:ext uri="{FF2B5EF4-FFF2-40B4-BE49-F238E27FC236}">
                  <a16:creationId xmlns:a16="http://schemas.microsoft.com/office/drawing/2014/main" id="{538C9597-8AB6-41B2-8903-FB3D0B47ADD5}"/>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02761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Devangi</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L. Kotak</a:t>
            </a: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#2104CS503 (ST)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Unit-2</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Manual Testing Techniques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5"/>
            <a:ext cx="11929641" cy="5656790"/>
          </a:xfrm>
        </p:spPr>
        <p:txBody>
          <a:bodyPr>
            <a:noAutofit/>
          </a:bodyPr>
          <a:lstStyle>
            <a:lvl1pPr marL="265113" indent="-265113" algn="just">
              <a:buClr>
                <a:srgbClr val="647177"/>
              </a:buClr>
              <a:buFont typeface="Wingdings 3" panose="05040102010807070707" pitchFamily="18" charset="2"/>
              <a:buChar char=""/>
              <a:defRPr sz="2400">
                <a:solidFill>
                  <a:schemeClr val="tx1"/>
                </a:solidFill>
              </a:defRPr>
            </a:lvl1pPr>
            <a:lvl2pPr marL="809625" indent="-352425" algn="just">
              <a:buClr>
                <a:srgbClr val="647177"/>
              </a:buClr>
              <a:buFont typeface="Wingdings 3" panose="05040102010807070707" pitchFamily="18" charset="2"/>
              <a:buChar char=""/>
              <a:defRPr sz="2000">
                <a:solidFill>
                  <a:schemeClr val="tx1"/>
                </a:solidFill>
              </a:defRPr>
            </a:lvl2pPr>
            <a:lvl3pPr marL="1143000" indent="-228600" algn="just">
              <a:buClr>
                <a:srgbClr val="647177"/>
              </a:buClr>
              <a:buFont typeface="Wingdings" panose="05000000000000000000" pitchFamily="2" charset="2"/>
              <a:buChar char="§"/>
              <a:defRPr sz="1800">
                <a:solidFill>
                  <a:schemeClr val="tx1"/>
                </a:solidFill>
              </a:defRPr>
            </a:lvl3pPr>
            <a:lvl4pPr algn="just">
              <a:buClr>
                <a:srgbClr val="647177"/>
              </a:buClr>
              <a:defRPr sz="1600">
                <a:solidFill>
                  <a:schemeClr val="tx1"/>
                </a:solidFill>
              </a:defRPr>
            </a:lvl4pPr>
            <a:lvl5pPr algn="just">
              <a:buClr>
                <a:srgbClr val="647177"/>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8FD38B6F-D549-4D28-B5DA-3AF636652084}"/>
              </a:ext>
            </a:extLst>
          </p:cNvPr>
          <p:cNvGrpSpPr/>
          <p:nvPr userDrawn="1"/>
        </p:nvGrpSpPr>
        <p:grpSpPr>
          <a:xfrm>
            <a:off x="236741" y="5952522"/>
            <a:ext cx="1649043" cy="501287"/>
            <a:chOff x="10721798" y="852808"/>
            <a:chExt cx="1339023" cy="407045"/>
          </a:xfrm>
        </p:grpSpPr>
        <p:pic>
          <p:nvPicPr>
            <p:cNvPr id="14" name="Picture 13">
              <a:extLst>
                <a:ext uri="{FF2B5EF4-FFF2-40B4-BE49-F238E27FC236}">
                  <a16:creationId xmlns:a16="http://schemas.microsoft.com/office/drawing/2014/main" id="{538C9597-8AB6-41B2-8903-FB3D0B47ADD5}"/>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5" name="Rectangle 14">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862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9"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solidFill>
            <a:srgbClr val="485E68"/>
          </a:solidFill>
          <a:ln>
            <a:solidFill>
              <a:srgbClr val="485E68"/>
            </a:solidFill>
          </a:ln>
        </p:spPr>
        <p:txBody>
          <a:bodyPr vert="horz" wrap="square" lIns="91440" tIns="45720" rIns="91440" bIns="45720" numCol="1" anchor="t" anchorCtr="0" compatLnSpc="1">
            <a:prstTxWarp prst="textNoShape">
              <a:avLst/>
            </a:prstTxWarp>
          </a:bodyPr>
          <a:lstStyle/>
          <a:p>
            <a:endParaRPr lang="en-US" dirty="0"/>
          </a:p>
        </p:txBody>
      </p:sp>
      <p:grpSp>
        <p:nvGrpSpPr>
          <p:cNvPr id="10" name="Group 9">
            <a:extLst>
              <a:ext uri="{FF2B5EF4-FFF2-40B4-BE49-F238E27FC236}">
                <a16:creationId xmlns:a16="http://schemas.microsoft.com/office/drawing/2014/main" id="{8FD38B6F-D549-4D28-B5DA-3AF636652084}"/>
              </a:ext>
            </a:extLst>
          </p:cNvPr>
          <p:cNvGrpSpPr/>
          <p:nvPr userDrawn="1"/>
        </p:nvGrpSpPr>
        <p:grpSpPr>
          <a:xfrm>
            <a:off x="10357991" y="5976558"/>
            <a:ext cx="1649043" cy="501287"/>
            <a:chOff x="10721798" y="852808"/>
            <a:chExt cx="1339023" cy="407045"/>
          </a:xfrm>
        </p:grpSpPr>
        <p:pic>
          <p:nvPicPr>
            <p:cNvPr id="13" name="Picture 12">
              <a:extLst>
                <a:ext uri="{FF2B5EF4-FFF2-40B4-BE49-F238E27FC236}">
                  <a16:creationId xmlns:a16="http://schemas.microsoft.com/office/drawing/2014/main" id="{538C9597-8AB6-41B2-8903-FB3D0B47ADD5}"/>
                </a:ext>
              </a:extLst>
            </p:cNvPr>
            <p:cNvPicPr>
              <a:picLocks noChangeAspect="1"/>
            </p:cNvPicPr>
            <p:nvPr userDrawn="1"/>
          </p:nvPicPr>
          <p:blipFill>
            <a:blip r:embed="rId5"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4" name="Rectangle 13">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1692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#2104CS503 (ST)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Unit-2</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Manual Testing Techniques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8FD38B6F-D549-4D28-B5DA-3AF636652084}"/>
              </a:ext>
            </a:extLst>
          </p:cNvPr>
          <p:cNvGrpSpPr/>
          <p:nvPr userDrawn="1"/>
        </p:nvGrpSpPr>
        <p:grpSpPr>
          <a:xfrm>
            <a:off x="10377041" y="242508"/>
            <a:ext cx="1649043" cy="501287"/>
            <a:chOff x="10721798" y="852808"/>
            <a:chExt cx="1339023" cy="407045"/>
          </a:xfrm>
        </p:grpSpPr>
        <p:pic>
          <p:nvPicPr>
            <p:cNvPr id="10" name="Picture 9">
              <a:extLst>
                <a:ext uri="{FF2B5EF4-FFF2-40B4-BE49-F238E27FC236}">
                  <a16:creationId xmlns:a16="http://schemas.microsoft.com/office/drawing/2014/main" id="{538C9597-8AB6-41B2-8903-FB3D0B47ADD5}"/>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2" name="Rectangle 11">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Date Placeholder 1">
            <a:extLst>
              <a:ext uri="{FF2B5EF4-FFF2-40B4-BE49-F238E27FC236}">
                <a16:creationId xmlns:a16="http://schemas.microsoft.com/office/drawing/2014/main" id="{FD88F5CD-9A7A-4882-8339-F6E655F1171B}"/>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Devangi</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L. Kotak</a:t>
            </a:r>
          </a:p>
        </p:txBody>
      </p:sp>
    </p:spTree>
    <p:extLst>
      <p:ext uri="{BB962C8B-B14F-4D97-AF65-F5344CB8AC3E}">
        <p14:creationId xmlns:p14="http://schemas.microsoft.com/office/powerpoint/2010/main" val="2971972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5"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#2104CS503 (ST)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Unit-2</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Manual Testing Techniques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grpSp>
        <p:nvGrpSpPr>
          <p:cNvPr id="8" name="Group 7">
            <a:extLst>
              <a:ext uri="{FF2B5EF4-FFF2-40B4-BE49-F238E27FC236}">
                <a16:creationId xmlns:a16="http://schemas.microsoft.com/office/drawing/2014/main" id="{8FD38B6F-D549-4D28-B5DA-3AF636652084}"/>
              </a:ext>
            </a:extLst>
          </p:cNvPr>
          <p:cNvGrpSpPr/>
          <p:nvPr userDrawn="1"/>
        </p:nvGrpSpPr>
        <p:grpSpPr>
          <a:xfrm>
            <a:off x="10375978" y="5978048"/>
            <a:ext cx="1649043" cy="501287"/>
            <a:chOff x="10721798" y="852808"/>
            <a:chExt cx="1339023" cy="407045"/>
          </a:xfrm>
        </p:grpSpPr>
        <p:pic>
          <p:nvPicPr>
            <p:cNvPr id="10" name="Picture 9">
              <a:extLst>
                <a:ext uri="{FF2B5EF4-FFF2-40B4-BE49-F238E27FC236}">
                  <a16:creationId xmlns:a16="http://schemas.microsoft.com/office/drawing/2014/main" id="{538C9597-8AB6-41B2-8903-FB3D0B47ADD5}"/>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2" name="Rectangle 11">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Date Placeholder 1">
            <a:extLst>
              <a:ext uri="{FF2B5EF4-FFF2-40B4-BE49-F238E27FC236}">
                <a16:creationId xmlns:a16="http://schemas.microsoft.com/office/drawing/2014/main" id="{4F7BCBAE-F1A9-41D7-93D6-46B1BC32BF6E}"/>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Devangi</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L. Kotak</a:t>
            </a:r>
          </a:p>
        </p:txBody>
      </p:sp>
    </p:spTree>
    <p:extLst>
      <p:ext uri="{BB962C8B-B14F-4D97-AF65-F5344CB8AC3E}">
        <p14:creationId xmlns:p14="http://schemas.microsoft.com/office/powerpoint/2010/main" val="3206247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7/19/2024</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81" r:id="rId1"/>
    <p:sldLayoutId id="2147483692" r:id="rId2"/>
    <p:sldLayoutId id="2147483667" r:id="rId3"/>
    <p:sldLayoutId id="2147483670" r:id="rId4"/>
    <p:sldLayoutId id="2147483687" r:id="rId5"/>
    <p:sldLayoutId id="2147483688" r:id="rId6"/>
    <p:sldLayoutId id="2147483671" r:id="rId7"/>
    <p:sldLayoutId id="2147483672" r:id="rId8"/>
    <p:sldLayoutId id="2147483689" r:id="rId9"/>
    <p:sldLayoutId id="2147483690" r:id="rId10"/>
    <p:sldLayoutId id="2147483673" r:id="rId11"/>
    <p:sldLayoutId id="2147483691" r:id="rId12"/>
    <p:sldLayoutId id="2147483674" r:id="rId13"/>
    <p:sldLayoutId id="2147483676" r:id="rId14"/>
    <p:sldLayoutId id="2147483677" r:id="rId15"/>
    <p:sldLayoutId id="2147483678" r:id="rId16"/>
    <p:sldLayoutId id="2147483679" r:id="rId17"/>
    <p:sldLayoutId id="2147483683" r:id="rId18"/>
    <p:sldLayoutId id="2147483682" r:id="rId19"/>
    <p:sldLayoutId id="2147483684" r:id="rId20"/>
    <p:sldLayoutId id="2147483685" r:id="rId21"/>
    <p:sldLayoutId id="2147483686"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0" dirty="0">
                <a:latin typeface="Roboto Condensed Light" panose="02000000000000000000" pitchFamily="2" charset="0"/>
                <a:ea typeface="Roboto Condensed Light" panose="02000000000000000000" pitchFamily="2" charset="0"/>
              </a:rPr>
              <a:t>Unit-2</a:t>
            </a:r>
            <a:br>
              <a:rPr lang="en-US" dirty="0"/>
            </a:br>
            <a:r>
              <a:rPr lang="en-US" dirty="0"/>
              <a:t>Manual Testing Techniques</a:t>
            </a:r>
            <a:endParaRPr lang="en-US" b="0" dirty="0">
              <a:latin typeface="Roboto Condensed Light" panose="02000000000000000000" pitchFamily="2" charset="0"/>
              <a:ea typeface="Roboto Condensed Light" panose="02000000000000000000" pitchFamily="2" charset="0"/>
            </a:endParaRPr>
          </a:p>
        </p:txBody>
      </p:sp>
      <p:sp>
        <p:nvSpPr>
          <p:cNvPr id="3" name="Text Placeholder 2"/>
          <p:cNvSpPr>
            <a:spLocks noGrp="1"/>
          </p:cNvSpPr>
          <p:nvPr>
            <p:ph type="body" sz="quarter" idx="11"/>
          </p:nvPr>
        </p:nvSpPr>
        <p:spPr/>
        <p:txBody>
          <a:bodyPr/>
          <a:lstStyle/>
          <a:p>
            <a:r>
              <a:rPr lang="en-US" dirty="0"/>
              <a:t>Devangi.kotak@darshan.ac.in</a:t>
            </a:r>
          </a:p>
        </p:txBody>
      </p:sp>
      <p:sp>
        <p:nvSpPr>
          <p:cNvPr id="6" name="Text Placeholder 5"/>
          <p:cNvSpPr>
            <a:spLocks noGrp="1"/>
          </p:cNvSpPr>
          <p:nvPr>
            <p:ph type="body" sz="quarter" idx="13"/>
          </p:nvPr>
        </p:nvSpPr>
        <p:spPr>
          <a:xfrm>
            <a:off x="1826914" y="5557615"/>
            <a:ext cx="3735998" cy="290081"/>
          </a:xfrm>
        </p:spPr>
        <p:txBody>
          <a:bodyPr/>
          <a:lstStyle/>
          <a:p>
            <a:r>
              <a:rPr lang="en-US" dirty="0"/>
              <a:t>Darshan Institute of Computer Application</a:t>
            </a:r>
          </a:p>
        </p:txBody>
      </p:sp>
      <p:sp>
        <p:nvSpPr>
          <p:cNvPr id="7" name="Text Placeholder 6"/>
          <p:cNvSpPr>
            <a:spLocks noGrp="1"/>
          </p:cNvSpPr>
          <p:nvPr>
            <p:ph type="body" sz="quarter" idx="14"/>
          </p:nvPr>
        </p:nvSpPr>
        <p:spPr>
          <a:xfrm>
            <a:off x="1837677" y="5273332"/>
            <a:ext cx="5581039" cy="290081"/>
          </a:xfrm>
        </p:spPr>
        <p:txBody>
          <a:bodyPr/>
          <a:lstStyle/>
          <a:p>
            <a:r>
              <a:rPr lang="en-US" dirty="0"/>
              <a:t>Prof. </a:t>
            </a:r>
            <a:r>
              <a:rPr lang="en-US" dirty="0" err="1"/>
              <a:t>Devangi</a:t>
            </a:r>
            <a:r>
              <a:rPr lang="en-US" dirty="0"/>
              <a:t> L. Kotak</a:t>
            </a:r>
          </a:p>
        </p:txBody>
      </p:sp>
      <p:sp>
        <p:nvSpPr>
          <p:cNvPr id="8" name="Text Placeholder 7"/>
          <p:cNvSpPr>
            <a:spLocks noGrp="1"/>
          </p:cNvSpPr>
          <p:nvPr>
            <p:ph type="body" sz="quarter" idx="16"/>
          </p:nvPr>
        </p:nvSpPr>
        <p:spPr/>
        <p:txBody>
          <a:bodyPr/>
          <a:lstStyle/>
          <a:p>
            <a:pPr lvl="0"/>
            <a:r>
              <a:rPr lang="en-US" dirty="0"/>
              <a:t>Software Testing (ST)</a:t>
            </a:r>
          </a:p>
          <a:p>
            <a:pPr lvl="0"/>
            <a:r>
              <a:rPr lang="en-US" dirty="0"/>
              <a:t># 21O4CS503</a:t>
            </a:r>
          </a:p>
        </p:txBody>
      </p:sp>
      <p:pic>
        <p:nvPicPr>
          <p:cNvPr id="12" name="Picture Placeholder 11">
            <a:extLst>
              <a:ext uri="{FF2B5EF4-FFF2-40B4-BE49-F238E27FC236}">
                <a16:creationId xmlns:a16="http://schemas.microsoft.com/office/drawing/2014/main" id="{FA5FE7A4-349E-494D-ACA0-2DC6EDB53650}"/>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3854" r="3854"/>
          <a:stretch>
            <a:fillRect/>
          </a:stretch>
        </p:blipFill>
        <p:spPr/>
      </p:pic>
    </p:spTree>
    <p:extLst>
      <p:ext uri="{BB962C8B-B14F-4D97-AF65-F5344CB8AC3E}">
        <p14:creationId xmlns:p14="http://schemas.microsoft.com/office/powerpoint/2010/main" val="1896654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solidFill>
                  <a:srgbClr val="556E7B"/>
                </a:solidFill>
              </a:rPr>
              <a:t>Equivalence Partitioning</a:t>
            </a:r>
          </a:p>
        </p:txBody>
      </p:sp>
      <p:sp>
        <p:nvSpPr>
          <p:cNvPr id="4" name="Text Placeholder 3"/>
          <p:cNvSpPr>
            <a:spLocks noGrp="1"/>
          </p:cNvSpPr>
          <p:nvPr>
            <p:ph type="body" idx="1"/>
          </p:nvPr>
        </p:nvSpPr>
        <p:spPr/>
        <p:txBody>
          <a:bodyPr/>
          <a:lstStyle/>
          <a:p>
            <a:r>
              <a:rPr lang="en-US" dirty="0"/>
              <a:t>Section 3</a:t>
            </a:r>
          </a:p>
          <a:p>
            <a:endParaRPr lang="en-US" dirty="0"/>
          </a:p>
          <a:p>
            <a:endParaRPr lang="en-US" dirty="0"/>
          </a:p>
        </p:txBody>
      </p:sp>
    </p:spTree>
    <p:extLst>
      <p:ext uri="{BB962C8B-B14F-4D97-AF65-F5344CB8AC3E}">
        <p14:creationId xmlns:p14="http://schemas.microsoft.com/office/powerpoint/2010/main" val="2496920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Equivalence Partitioning</a:t>
            </a:r>
          </a:p>
        </p:txBody>
      </p:sp>
      <p:sp>
        <p:nvSpPr>
          <p:cNvPr id="3" name="Content Placeholder 2"/>
          <p:cNvSpPr>
            <a:spLocks noGrp="1"/>
          </p:cNvSpPr>
          <p:nvPr>
            <p:ph idx="1"/>
          </p:nvPr>
        </p:nvSpPr>
        <p:spPr/>
        <p:txBody>
          <a:bodyPr/>
          <a:lstStyle/>
          <a:p>
            <a:r>
              <a:rPr lang="en-US" b="1" dirty="0">
                <a:solidFill>
                  <a:srgbClr val="B71B1C"/>
                </a:solidFill>
              </a:rPr>
              <a:t>Infinite possibilities </a:t>
            </a:r>
            <a:r>
              <a:rPr lang="en-US" dirty="0"/>
              <a:t>of </a:t>
            </a:r>
            <a:r>
              <a:rPr lang="en-US" b="1" dirty="0">
                <a:solidFill>
                  <a:srgbClr val="B71B1C"/>
                </a:solidFill>
              </a:rPr>
              <a:t>data can be filtered </a:t>
            </a:r>
            <a:r>
              <a:rPr lang="en-US" dirty="0"/>
              <a:t>to finite possibilities without compromising the risk. </a:t>
            </a:r>
          </a:p>
          <a:p>
            <a:r>
              <a:rPr lang="en-US" dirty="0"/>
              <a:t>Equivalence partitioning is a </a:t>
            </a:r>
            <a:r>
              <a:rPr lang="en-US" b="1" dirty="0">
                <a:solidFill>
                  <a:srgbClr val="B71B1C"/>
                </a:solidFill>
              </a:rPr>
              <a:t>technique</a:t>
            </a:r>
            <a:r>
              <a:rPr lang="en-US" dirty="0"/>
              <a:t> that </a:t>
            </a:r>
            <a:r>
              <a:rPr lang="en-US" b="1" dirty="0">
                <a:solidFill>
                  <a:srgbClr val="B71B1C"/>
                </a:solidFill>
              </a:rPr>
              <a:t>divides</a:t>
            </a:r>
            <a:r>
              <a:rPr lang="en-US" dirty="0"/>
              <a:t> the </a:t>
            </a:r>
            <a:r>
              <a:rPr lang="en-US" b="1" dirty="0">
                <a:solidFill>
                  <a:srgbClr val="B71B1C"/>
                </a:solidFill>
              </a:rPr>
              <a:t>input</a:t>
            </a:r>
            <a:r>
              <a:rPr lang="en-US" b="1" dirty="0"/>
              <a:t> </a:t>
            </a:r>
            <a:r>
              <a:rPr lang="en-US" b="1" dirty="0">
                <a:solidFill>
                  <a:srgbClr val="B71B1C"/>
                </a:solidFill>
              </a:rPr>
              <a:t>domain</a:t>
            </a:r>
            <a:r>
              <a:rPr lang="en-US" b="1" dirty="0"/>
              <a:t> </a:t>
            </a:r>
            <a:r>
              <a:rPr lang="en-US" dirty="0"/>
              <a:t>of a system </a:t>
            </a:r>
            <a:r>
              <a:rPr lang="en-US" b="1" dirty="0">
                <a:solidFill>
                  <a:srgbClr val="B71B1C"/>
                </a:solidFill>
              </a:rPr>
              <a:t>into</a:t>
            </a:r>
            <a:r>
              <a:rPr lang="en-US" b="1" dirty="0"/>
              <a:t> </a:t>
            </a:r>
            <a:r>
              <a:rPr lang="en-US" b="1" dirty="0">
                <a:solidFill>
                  <a:srgbClr val="B71B1C"/>
                </a:solidFill>
              </a:rPr>
              <a:t>partitions</a:t>
            </a:r>
            <a:r>
              <a:rPr lang="en-US" b="1" dirty="0"/>
              <a:t> </a:t>
            </a:r>
            <a:r>
              <a:rPr lang="en-US" dirty="0"/>
              <a:t>or </a:t>
            </a:r>
            <a:r>
              <a:rPr lang="en-US" b="1" dirty="0">
                <a:solidFill>
                  <a:srgbClr val="B71B1C"/>
                </a:solidFill>
              </a:rPr>
              <a:t>classes</a:t>
            </a:r>
            <a:r>
              <a:rPr lang="en-US" dirty="0"/>
              <a:t> that are expected to produce the </a:t>
            </a:r>
            <a:r>
              <a:rPr lang="en-US" b="1" dirty="0">
                <a:solidFill>
                  <a:srgbClr val="B71B1C"/>
                </a:solidFill>
              </a:rPr>
              <a:t>same</a:t>
            </a:r>
            <a:r>
              <a:rPr lang="en-US" dirty="0"/>
              <a:t> output or </a:t>
            </a:r>
            <a:r>
              <a:rPr lang="en-US" b="1" dirty="0">
                <a:solidFill>
                  <a:srgbClr val="B71B1C"/>
                </a:solidFill>
              </a:rPr>
              <a:t>behavior, </a:t>
            </a:r>
            <a:r>
              <a:rPr lang="en-US" dirty="0"/>
              <a:t>e.g. all negative integers, zero, all positive numbers.</a:t>
            </a:r>
          </a:p>
          <a:p>
            <a:r>
              <a:rPr lang="en-US" dirty="0"/>
              <a:t>Here test cases are designed to </a:t>
            </a:r>
            <a:r>
              <a:rPr lang="en-US" b="1" dirty="0">
                <a:solidFill>
                  <a:srgbClr val="C00000"/>
                </a:solidFill>
              </a:rPr>
              <a:t>cover each partition </a:t>
            </a:r>
            <a:r>
              <a:rPr lang="en-US" dirty="0"/>
              <a:t>at least once.</a:t>
            </a:r>
          </a:p>
          <a:p>
            <a:r>
              <a:rPr lang="en-US" b="1" dirty="0">
                <a:solidFill>
                  <a:srgbClr val="C00000"/>
                </a:solidFill>
              </a:rPr>
              <a:t>Two test case values</a:t>
            </a:r>
            <a:r>
              <a:rPr lang="en-US" dirty="0"/>
              <a:t> based on members from the </a:t>
            </a:r>
            <a:r>
              <a:rPr lang="en-US" b="1" dirty="0">
                <a:solidFill>
                  <a:srgbClr val="C00000"/>
                </a:solidFill>
              </a:rPr>
              <a:t>same partition</a:t>
            </a:r>
            <a:r>
              <a:rPr lang="en-US" dirty="0"/>
              <a:t> is likely to</a:t>
            </a:r>
            <a:r>
              <a:rPr lang="en-US" b="1" dirty="0">
                <a:solidFill>
                  <a:srgbClr val="C00000"/>
                </a:solidFill>
              </a:rPr>
              <a:t> reveal the same bugs.</a:t>
            </a:r>
          </a:p>
          <a:p>
            <a:r>
              <a:rPr lang="en-US" dirty="0"/>
              <a:t>Equivalence Partitioning is also known as </a:t>
            </a:r>
            <a:r>
              <a:rPr lang="en-US" b="1" dirty="0">
                <a:solidFill>
                  <a:srgbClr val="B71B1C"/>
                </a:solidFill>
              </a:rPr>
              <a:t>Equivalence Class Partitioning.</a:t>
            </a:r>
          </a:p>
          <a:p>
            <a:r>
              <a:rPr lang="en-US" dirty="0"/>
              <a:t>It </a:t>
            </a:r>
            <a:r>
              <a:rPr lang="en-US" b="1" dirty="0">
                <a:solidFill>
                  <a:srgbClr val="B71B1C"/>
                </a:solidFill>
              </a:rPr>
              <a:t>reduces</a:t>
            </a:r>
            <a:r>
              <a:rPr lang="en-US" dirty="0"/>
              <a:t> the </a:t>
            </a:r>
            <a:r>
              <a:rPr lang="en-US" b="1" dirty="0">
                <a:solidFill>
                  <a:srgbClr val="B71B1C"/>
                </a:solidFill>
              </a:rPr>
              <a:t>number</a:t>
            </a:r>
            <a:r>
              <a:rPr lang="en-US" dirty="0"/>
              <a:t> of </a:t>
            </a:r>
            <a:r>
              <a:rPr lang="en-US" b="1" dirty="0">
                <a:solidFill>
                  <a:srgbClr val="B71B1C"/>
                </a:solidFill>
              </a:rPr>
              <a:t>test cases</a:t>
            </a:r>
            <a:r>
              <a:rPr lang="en-US" dirty="0"/>
              <a:t>.</a:t>
            </a:r>
          </a:p>
          <a:p>
            <a:endParaRPr lang="en-US" dirty="0"/>
          </a:p>
          <a:p>
            <a:endParaRPr lang="en-IN" dirty="0"/>
          </a:p>
        </p:txBody>
      </p:sp>
    </p:spTree>
    <p:extLst>
      <p:ext uri="{BB962C8B-B14F-4D97-AF65-F5344CB8AC3E}">
        <p14:creationId xmlns:p14="http://schemas.microsoft.com/office/powerpoint/2010/main" val="739222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Equivalence Partitioning</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r>
              <a:rPr lang="en-US" dirty="0"/>
              <a:t>Guidelines for Equivalence Partitioning</a:t>
            </a:r>
          </a:p>
          <a:p>
            <a:pPr lvl="1"/>
            <a:r>
              <a:rPr lang="en-US" sz="2200" dirty="0"/>
              <a:t>If an input is a </a:t>
            </a:r>
            <a:r>
              <a:rPr lang="en-US" sz="2200" b="1" dirty="0">
                <a:solidFill>
                  <a:srgbClr val="B71B1C"/>
                </a:solidFill>
              </a:rPr>
              <a:t>range</a:t>
            </a:r>
            <a:r>
              <a:rPr lang="en-US" sz="2200" dirty="0"/>
              <a:t>, </a:t>
            </a:r>
            <a:r>
              <a:rPr lang="en-US" sz="2200" b="1" dirty="0"/>
              <a:t>one valid and two invalid </a:t>
            </a:r>
            <a:r>
              <a:rPr lang="en-US" sz="2200" dirty="0"/>
              <a:t>inputs. (</a:t>
            </a:r>
            <a:r>
              <a:rPr lang="en-IN" sz="2200" dirty="0"/>
              <a:t>Example: Percentage</a:t>
            </a:r>
            <a:r>
              <a:rPr lang="en-US" sz="2200" dirty="0"/>
              <a:t>)</a:t>
            </a:r>
          </a:p>
          <a:p>
            <a:pPr lvl="1"/>
            <a:r>
              <a:rPr lang="en-US" sz="2200" dirty="0"/>
              <a:t>If an input is a </a:t>
            </a:r>
            <a:r>
              <a:rPr lang="en-US" sz="2200" b="1" dirty="0">
                <a:solidFill>
                  <a:srgbClr val="B71B1C"/>
                </a:solidFill>
              </a:rPr>
              <a:t>set</a:t>
            </a:r>
            <a:r>
              <a:rPr lang="en-US" sz="2200" dirty="0"/>
              <a:t>, </a:t>
            </a:r>
            <a:r>
              <a:rPr lang="en-US" sz="2200" b="1" dirty="0"/>
              <a:t>one valid </a:t>
            </a:r>
            <a:r>
              <a:rPr lang="en-US" sz="2200" dirty="0"/>
              <a:t>and </a:t>
            </a:r>
            <a:r>
              <a:rPr lang="en-US" sz="2200" b="1" dirty="0"/>
              <a:t>one invalid </a:t>
            </a:r>
            <a:r>
              <a:rPr lang="en-US" sz="2200" dirty="0"/>
              <a:t>equivalence class are defined. (Example: Grading Numerology)</a:t>
            </a:r>
          </a:p>
          <a:p>
            <a:pPr lvl="1"/>
            <a:r>
              <a:rPr lang="en-US" sz="2200" dirty="0"/>
              <a:t>If an input is a </a:t>
            </a:r>
            <a:r>
              <a:rPr lang="en-US" sz="2200" b="1" dirty="0">
                <a:solidFill>
                  <a:srgbClr val="B71B1C"/>
                </a:solidFill>
              </a:rPr>
              <a:t>Boolean</a:t>
            </a:r>
            <a:r>
              <a:rPr lang="en-US" sz="2200" dirty="0"/>
              <a:t> value, </a:t>
            </a:r>
            <a:r>
              <a:rPr lang="en-US" sz="2200" b="1" dirty="0"/>
              <a:t>one valid </a:t>
            </a:r>
            <a:r>
              <a:rPr lang="en-US" sz="2200" dirty="0"/>
              <a:t>and </a:t>
            </a:r>
            <a:r>
              <a:rPr lang="en-US" sz="2200" b="1" dirty="0"/>
              <a:t>one invalid </a:t>
            </a:r>
            <a:r>
              <a:rPr lang="en-US" sz="2200" dirty="0"/>
              <a:t>class are defined. (Example: true or false)</a:t>
            </a:r>
          </a:p>
          <a:p>
            <a:endParaRPr lang="en-US" dirty="0"/>
          </a:p>
          <a:p>
            <a:endParaRPr lang="en-IN" dirty="0"/>
          </a:p>
        </p:txBody>
      </p:sp>
      <p:sp>
        <p:nvSpPr>
          <p:cNvPr id="4" name="Rectangle 3">
            <a:extLst>
              <a:ext uri="{FF2B5EF4-FFF2-40B4-BE49-F238E27FC236}">
                <a16:creationId xmlns:a16="http://schemas.microsoft.com/office/drawing/2014/main" id="{B450028E-E2A8-456A-BE21-96874FD5C038}"/>
              </a:ext>
            </a:extLst>
          </p:cNvPr>
          <p:cNvSpPr/>
          <p:nvPr/>
        </p:nvSpPr>
        <p:spPr>
          <a:xfrm>
            <a:off x="125361" y="889820"/>
            <a:ext cx="11865078" cy="830997"/>
          </a:xfrm>
          <a:prstGeom prst="rect">
            <a:avLst/>
          </a:prstGeom>
          <a:ln w="28575">
            <a:solidFill>
              <a:srgbClr val="686868"/>
            </a:solidFill>
          </a:ln>
        </p:spPr>
        <p:txBody>
          <a:bodyPr wrap="square">
            <a:spAutoFit/>
          </a:bodyPr>
          <a:lstStyle/>
          <a:p>
            <a:pPr algn="ctr"/>
            <a:r>
              <a:rPr lang="en-US" sz="2400" dirty="0"/>
              <a:t>By </a:t>
            </a:r>
            <a:r>
              <a:rPr lang="en-US" sz="2400" b="1" dirty="0">
                <a:solidFill>
                  <a:srgbClr val="C00000"/>
                </a:solidFill>
              </a:rPr>
              <a:t>identifying</a:t>
            </a:r>
            <a:r>
              <a:rPr lang="en-US" sz="2400" dirty="0">
                <a:solidFill>
                  <a:srgbClr val="C00000"/>
                </a:solidFill>
              </a:rPr>
              <a:t> </a:t>
            </a:r>
            <a:r>
              <a:rPr lang="en-US" sz="2400" dirty="0"/>
              <a:t>and </a:t>
            </a:r>
            <a:r>
              <a:rPr lang="en-US" sz="2400" b="1" dirty="0">
                <a:solidFill>
                  <a:srgbClr val="C00000"/>
                </a:solidFill>
              </a:rPr>
              <a:t>testing</a:t>
            </a:r>
            <a:r>
              <a:rPr lang="en-US" sz="2400" dirty="0">
                <a:solidFill>
                  <a:srgbClr val="C00000"/>
                </a:solidFill>
              </a:rPr>
              <a:t> </a:t>
            </a:r>
            <a:r>
              <a:rPr lang="en-US" sz="2400" i="1" dirty="0">
                <a:solidFill>
                  <a:srgbClr val="C00000"/>
                </a:solidFill>
              </a:rPr>
              <a:t>one member of each partition</a:t>
            </a:r>
            <a:r>
              <a:rPr lang="en-US" sz="2400" dirty="0"/>
              <a:t> we gain </a:t>
            </a:r>
            <a:r>
              <a:rPr lang="en-US" sz="2400" b="1" i="1" dirty="0">
                <a:solidFill>
                  <a:srgbClr val="C00000"/>
                </a:solidFill>
              </a:rPr>
              <a:t>'good'</a:t>
            </a:r>
            <a:r>
              <a:rPr lang="en-US" sz="2400" dirty="0"/>
              <a:t> coverage with </a:t>
            </a:r>
            <a:r>
              <a:rPr lang="en-US" sz="2400" b="1" i="1" dirty="0">
                <a:solidFill>
                  <a:srgbClr val="C00000"/>
                </a:solidFill>
              </a:rPr>
              <a:t>'small'</a:t>
            </a:r>
            <a:r>
              <a:rPr lang="en-US" sz="2400" dirty="0"/>
              <a:t> number of test cases</a:t>
            </a:r>
          </a:p>
        </p:txBody>
      </p:sp>
      <p:sp>
        <p:nvSpPr>
          <p:cNvPr id="6" name="Rectangle 5">
            <a:extLst>
              <a:ext uri="{FF2B5EF4-FFF2-40B4-BE49-F238E27FC236}">
                <a16:creationId xmlns:a16="http://schemas.microsoft.com/office/drawing/2014/main" id="{FA6B297B-E9EF-4543-AD79-DB4E3655657E}"/>
              </a:ext>
            </a:extLst>
          </p:cNvPr>
          <p:cNvSpPr/>
          <p:nvPr/>
        </p:nvSpPr>
        <p:spPr>
          <a:xfrm>
            <a:off x="125361" y="1843689"/>
            <a:ext cx="11865078" cy="461665"/>
          </a:xfrm>
          <a:prstGeom prst="rect">
            <a:avLst/>
          </a:prstGeom>
          <a:ln w="28575">
            <a:solidFill>
              <a:srgbClr val="686868"/>
            </a:solidFill>
          </a:ln>
        </p:spPr>
        <p:txBody>
          <a:bodyPr wrap="square">
            <a:spAutoFit/>
          </a:bodyPr>
          <a:lstStyle/>
          <a:p>
            <a:pPr algn="ctr"/>
            <a:r>
              <a:rPr lang="en-US" sz="2400" b="1" dirty="0">
                <a:solidFill>
                  <a:srgbClr val="C00000"/>
                </a:solidFill>
              </a:rPr>
              <a:t>Testing one member </a:t>
            </a:r>
            <a:r>
              <a:rPr lang="en-US" sz="2400" dirty="0"/>
              <a:t>of a </a:t>
            </a:r>
            <a:r>
              <a:rPr lang="en-US" sz="2400" b="1" dirty="0">
                <a:solidFill>
                  <a:srgbClr val="C00000"/>
                </a:solidFill>
              </a:rPr>
              <a:t>partition</a:t>
            </a:r>
            <a:r>
              <a:rPr lang="en-US" sz="2400" dirty="0">
                <a:solidFill>
                  <a:srgbClr val="C00000"/>
                </a:solidFill>
              </a:rPr>
              <a:t> </a:t>
            </a:r>
            <a:r>
              <a:rPr lang="en-US" sz="2400" dirty="0"/>
              <a:t>should </a:t>
            </a:r>
            <a:r>
              <a:rPr lang="en-US" sz="2400" b="1" dirty="0">
                <a:solidFill>
                  <a:srgbClr val="C00000"/>
                </a:solidFill>
              </a:rPr>
              <a:t>be as good as testing any member</a:t>
            </a:r>
            <a:r>
              <a:rPr lang="en-US" sz="2400" dirty="0"/>
              <a:t> of the partition</a:t>
            </a:r>
          </a:p>
        </p:txBody>
      </p:sp>
    </p:spTree>
    <p:extLst>
      <p:ext uri="{BB962C8B-B14F-4D97-AF65-F5344CB8AC3E}">
        <p14:creationId xmlns:p14="http://schemas.microsoft.com/office/powerpoint/2010/main" val="4066419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Equivalence Partitioning (</a:t>
            </a:r>
            <a:r>
              <a:rPr lang="en-US" dirty="0"/>
              <a:t>Black Box Testing) Cont.</a:t>
            </a:r>
          </a:p>
        </p:txBody>
      </p:sp>
      <p:sp>
        <p:nvSpPr>
          <p:cNvPr id="6" name="Content Placeholder 2"/>
          <p:cNvSpPr txBox="1"/>
          <p:nvPr/>
        </p:nvSpPr>
        <p:spPr>
          <a:xfrm>
            <a:off x="145694" y="856605"/>
            <a:ext cx="11815014" cy="817662"/>
          </a:xfrm>
          <a:prstGeom prst="rect">
            <a:avLst/>
          </a:prstGeom>
        </p:spPr>
        <p:txBody>
          <a:bodyPr vert="horz" lIns="91440" tIns="45720" rIns="91440" bIns="45720" rtlCol="0">
            <a:normAutofit/>
          </a:bodyPr>
          <a:lstStyle>
            <a:lvl1pPr marL="265430" indent="-265430"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686868"/>
              </a:buClr>
            </a:pPr>
            <a:r>
              <a:rPr lang="en-US" b="1" dirty="0">
                <a:solidFill>
                  <a:srgbClr val="686868"/>
                </a:solidFill>
              </a:rPr>
              <a:t>Example:</a:t>
            </a:r>
            <a:r>
              <a:rPr lang="en-US" dirty="0"/>
              <a:t> Assume that we have to test field which accepts SPI (Semester Performance Index) as input (SPI range is 0 to 10).</a:t>
            </a:r>
          </a:p>
        </p:txBody>
      </p:sp>
      <p:sp>
        <p:nvSpPr>
          <p:cNvPr id="7" name="Rectangle 6"/>
          <p:cNvSpPr/>
          <p:nvPr/>
        </p:nvSpPr>
        <p:spPr>
          <a:xfrm>
            <a:off x="4618841" y="2008007"/>
            <a:ext cx="2133600" cy="3854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TextBox 7"/>
          <p:cNvSpPr txBox="1"/>
          <p:nvPr/>
        </p:nvSpPr>
        <p:spPr>
          <a:xfrm>
            <a:off x="3780641" y="1961977"/>
            <a:ext cx="914400" cy="461665"/>
          </a:xfrm>
          <a:prstGeom prst="rect">
            <a:avLst/>
          </a:prstGeom>
          <a:noFill/>
        </p:spPr>
        <p:txBody>
          <a:bodyPr wrap="square" rtlCol="0">
            <a:spAutoFit/>
          </a:bodyPr>
          <a:lstStyle/>
          <a:p>
            <a:r>
              <a:rPr lang="en-US" sz="2400" b="1" dirty="0"/>
              <a:t>SPI</a:t>
            </a:r>
          </a:p>
        </p:txBody>
      </p:sp>
      <p:sp>
        <p:nvSpPr>
          <p:cNvPr id="9" name="TextBox 8"/>
          <p:cNvSpPr txBox="1"/>
          <p:nvPr/>
        </p:nvSpPr>
        <p:spPr>
          <a:xfrm>
            <a:off x="6974114" y="2042643"/>
            <a:ext cx="2514600" cy="369332"/>
          </a:xfrm>
          <a:prstGeom prst="rect">
            <a:avLst/>
          </a:prstGeom>
          <a:noFill/>
        </p:spPr>
        <p:txBody>
          <a:bodyPr wrap="square" rtlCol="0">
            <a:spAutoFit/>
          </a:bodyPr>
          <a:lstStyle/>
          <a:p>
            <a:r>
              <a:rPr lang="en-US" dirty="0">
                <a:solidFill>
                  <a:srgbClr val="C00000"/>
                </a:solidFill>
              </a:rPr>
              <a:t>* Accepts value 0 to 10</a:t>
            </a:r>
          </a:p>
        </p:txBody>
      </p:sp>
      <p:sp>
        <p:nvSpPr>
          <p:cNvPr id="11" name="Content Placeholder 2"/>
          <p:cNvSpPr txBox="1"/>
          <p:nvPr/>
        </p:nvSpPr>
        <p:spPr>
          <a:xfrm>
            <a:off x="188493" y="4446026"/>
            <a:ext cx="11815014" cy="1420004"/>
          </a:xfrm>
          <a:prstGeom prst="rect">
            <a:avLst/>
          </a:prstGeom>
        </p:spPr>
        <p:txBody>
          <a:bodyPr vert="horz" lIns="91440" tIns="45720" rIns="91440" bIns="45720" rtlCol="0">
            <a:normAutofit/>
          </a:bodyPr>
          <a:lstStyle>
            <a:lvl1pPr marL="265430" indent="-265430"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686868"/>
              </a:buClr>
            </a:pPr>
            <a:r>
              <a:rPr lang="en-US" b="1" dirty="0">
                <a:solidFill>
                  <a:srgbClr val="B71B1C"/>
                </a:solidFill>
              </a:rPr>
              <a:t>Valid Class:</a:t>
            </a:r>
            <a:r>
              <a:rPr lang="en-US" dirty="0">
                <a:solidFill>
                  <a:srgbClr val="C00000"/>
                </a:solidFill>
              </a:rPr>
              <a:t> 0 – 10</a:t>
            </a:r>
            <a:r>
              <a:rPr lang="en-US" dirty="0"/>
              <a:t>, pick any one input test data from 0 to 10</a:t>
            </a:r>
          </a:p>
          <a:p>
            <a:pPr>
              <a:buClr>
                <a:srgbClr val="686868"/>
              </a:buClr>
            </a:pPr>
            <a:r>
              <a:rPr lang="en-US" b="1" dirty="0">
                <a:solidFill>
                  <a:srgbClr val="B71B1C"/>
                </a:solidFill>
              </a:rPr>
              <a:t>Invalid Class 1: </a:t>
            </a:r>
            <a:r>
              <a:rPr lang="en-US" dirty="0">
                <a:solidFill>
                  <a:srgbClr val="C00000"/>
                </a:solidFill>
              </a:rPr>
              <a:t>&lt;=-1</a:t>
            </a:r>
            <a:r>
              <a:rPr lang="en-US" dirty="0"/>
              <a:t>, pick any one input test data less than or equal to -1</a:t>
            </a:r>
          </a:p>
          <a:p>
            <a:pPr>
              <a:buClr>
                <a:srgbClr val="686868"/>
              </a:buClr>
            </a:pPr>
            <a:r>
              <a:rPr lang="en-US" b="1" dirty="0">
                <a:solidFill>
                  <a:srgbClr val="B71B1C"/>
                </a:solidFill>
              </a:rPr>
              <a:t>Invalid Class 2: </a:t>
            </a:r>
            <a:r>
              <a:rPr lang="en-US" dirty="0">
                <a:solidFill>
                  <a:srgbClr val="C00000"/>
                </a:solidFill>
              </a:rPr>
              <a:t>&gt;=11</a:t>
            </a:r>
            <a:r>
              <a:rPr lang="en-US" dirty="0"/>
              <a:t>, pick any one input test data greater than or equal to 11</a:t>
            </a:r>
          </a:p>
        </p:txBody>
      </p:sp>
      <p:graphicFrame>
        <p:nvGraphicFramePr>
          <p:cNvPr id="3" name="Table 2"/>
          <p:cNvGraphicFramePr>
            <a:graphicFrameLocks noGrp="1"/>
          </p:cNvGraphicFramePr>
          <p:nvPr>
            <p:extLst>
              <p:ext uri="{D42A27DB-BD31-4B8C-83A1-F6EECF244321}">
                <p14:modId xmlns:p14="http://schemas.microsoft.com/office/powerpoint/2010/main" val="3254527487"/>
              </p:ext>
            </p:extLst>
          </p:nvPr>
        </p:nvGraphicFramePr>
        <p:xfrm>
          <a:off x="1989201" y="2730732"/>
          <a:ext cx="8128000" cy="3962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88194543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mn-lt"/>
                          <a:ea typeface="+mn-ea"/>
                          <a:cs typeface="+mn-cs"/>
                        </a:rPr>
                        <a:t>Equivalence Partitioning</a:t>
                      </a:r>
                    </a:p>
                  </a:txBody>
                  <a:tcPr/>
                </a:tc>
                <a:extLst>
                  <a:ext uri="{0D108BD9-81ED-4DB2-BD59-A6C34878D82A}">
                    <a16:rowId xmlns:a16="http://schemas.microsoft.com/office/drawing/2014/main" val="1664404940"/>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118170023"/>
              </p:ext>
            </p:extLst>
          </p:nvPr>
        </p:nvGraphicFramePr>
        <p:xfrm>
          <a:off x="1989202" y="3127455"/>
          <a:ext cx="8127999" cy="3962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087973871"/>
                    </a:ext>
                  </a:extLst>
                </a:gridCol>
                <a:gridCol w="2709333">
                  <a:extLst>
                    <a:ext uri="{9D8B030D-6E8A-4147-A177-3AD203B41FA5}">
                      <a16:colId xmlns:a16="http://schemas.microsoft.com/office/drawing/2014/main" val="3289599024"/>
                    </a:ext>
                  </a:extLst>
                </a:gridCol>
                <a:gridCol w="2709333">
                  <a:extLst>
                    <a:ext uri="{9D8B030D-6E8A-4147-A177-3AD203B41FA5}">
                      <a16:colId xmlns:a16="http://schemas.microsoft.com/office/drawing/2014/main" val="762209898"/>
                    </a:ext>
                  </a:extLst>
                </a:gridCol>
              </a:tblGrid>
              <a:tr h="370840">
                <a:tc>
                  <a:txBody>
                    <a:bodyPr/>
                    <a:lstStyle/>
                    <a:p>
                      <a:pPr algn="ctr"/>
                      <a:r>
                        <a:rPr lang="en-US" sz="2000" b="0" dirty="0">
                          <a:solidFill>
                            <a:sysClr val="windowText" lastClr="000000"/>
                          </a:solidFill>
                        </a:rPr>
                        <a:t>Invalid</a:t>
                      </a:r>
                      <a:endParaRPr lang="en-IN" sz="2000" b="0" dirty="0">
                        <a:solidFill>
                          <a:sysClr val="windowText" lastClr="000000"/>
                        </a:solidFill>
                      </a:endParaRPr>
                    </a:p>
                  </a:txBody>
                  <a:tcPr>
                    <a:solidFill>
                      <a:schemeClr val="bg1">
                        <a:lumMod val="75000"/>
                      </a:schemeClr>
                    </a:solidFill>
                  </a:tcPr>
                </a:tc>
                <a:tc>
                  <a:txBody>
                    <a:bodyPr/>
                    <a:lstStyle/>
                    <a:p>
                      <a:pPr algn="ctr"/>
                      <a:r>
                        <a:rPr lang="en-US" sz="2000" b="0" dirty="0">
                          <a:solidFill>
                            <a:sysClr val="windowText" lastClr="000000"/>
                          </a:solidFill>
                        </a:rPr>
                        <a:t>Valid</a:t>
                      </a:r>
                      <a:endParaRPr lang="en-IN" sz="2000" b="0" dirty="0">
                        <a:solidFill>
                          <a:sysClr val="windowText" lastClr="000000"/>
                        </a:solidFill>
                      </a:endParaRPr>
                    </a:p>
                  </a:txBody>
                  <a:tcPr>
                    <a:solidFill>
                      <a:schemeClr val="bg1">
                        <a:lumMod val="75000"/>
                      </a:schemeClr>
                    </a:solidFill>
                  </a:tcPr>
                </a:tc>
                <a:tc>
                  <a:txBody>
                    <a:bodyPr/>
                    <a:lstStyle/>
                    <a:p>
                      <a:pPr algn="ctr"/>
                      <a:r>
                        <a:rPr lang="en-US" sz="2000" b="0" dirty="0">
                          <a:solidFill>
                            <a:sysClr val="windowText" lastClr="000000"/>
                          </a:solidFill>
                        </a:rPr>
                        <a:t>Invalid</a:t>
                      </a:r>
                      <a:endParaRPr lang="en-IN" sz="2000" b="0" dirty="0">
                        <a:solidFill>
                          <a:sysClr val="windowText" lastClr="000000"/>
                        </a:solidFill>
                      </a:endParaRPr>
                    </a:p>
                  </a:txBody>
                  <a:tcPr>
                    <a:solidFill>
                      <a:schemeClr val="bg1">
                        <a:lumMod val="75000"/>
                      </a:schemeClr>
                    </a:solidFill>
                  </a:tcPr>
                </a:tc>
                <a:extLst>
                  <a:ext uri="{0D108BD9-81ED-4DB2-BD59-A6C34878D82A}">
                    <a16:rowId xmlns:a16="http://schemas.microsoft.com/office/drawing/2014/main" val="4056516257"/>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4254210479"/>
              </p:ext>
            </p:extLst>
          </p:nvPr>
        </p:nvGraphicFramePr>
        <p:xfrm>
          <a:off x="1989202" y="3523695"/>
          <a:ext cx="8127999" cy="3962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087973871"/>
                    </a:ext>
                  </a:extLst>
                </a:gridCol>
                <a:gridCol w="2709333">
                  <a:extLst>
                    <a:ext uri="{9D8B030D-6E8A-4147-A177-3AD203B41FA5}">
                      <a16:colId xmlns:a16="http://schemas.microsoft.com/office/drawing/2014/main" val="3289599024"/>
                    </a:ext>
                  </a:extLst>
                </a:gridCol>
                <a:gridCol w="2709333">
                  <a:extLst>
                    <a:ext uri="{9D8B030D-6E8A-4147-A177-3AD203B41FA5}">
                      <a16:colId xmlns:a16="http://schemas.microsoft.com/office/drawing/2014/main" val="762209898"/>
                    </a:ext>
                  </a:extLst>
                </a:gridCol>
              </a:tblGrid>
              <a:tr h="370840">
                <a:tc>
                  <a:txBody>
                    <a:bodyPr/>
                    <a:lstStyle/>
                    <a:p>
                      <a:pPr algn="ctr"/>
                      <a:r>
                        <a:rPr lang="en-US" sz="2000" b="0" dirty="0">
                          <a:solidFill>
                            <a:sysClr val="windowText" lastClr="000000"/>
                          </a:solidFill>
                        </a:rPr>
                        <a:t>&lt;=-1</a:t>
                      </a:r>
                      <a:endParaRPr lang="en-IN" sz="2000" b="0" dirty="0">
                        <a:solidFill>
                          <a:sysClr val="windowText" lastClr="000000"/>
                        </a:solidFill>
                      </a:endParaRPr>
                    </a:p>
                  </a:txBody>
                  <a:tcPr>
                    <a:solidFill>
                      <a:schemeClr val="bg1">
                        <a:lumMod val="95000"/>
                      </a:schemeClr>
                    </a:solidFill>
                  </a:tcPr>
                </a:tc>
                <a:tc>
                  <a:txBody>
                    <a:bodyPr/>
                    <a:lstStyle/>
                    <a:p>
                      <a:pPr algn="ctr"/>
                      <a:r>
                        <a:rPr lang="en-US" sz="2000" b="0" dirty="0">
                          <a:solidFill>
                            <a:sysClr val="windowText" lastClr="000000"/>
                          </a:solidFill>
                        </a:rPr>
                        <a:t>0 to 10</a:t>
                      </a:r>
                      <a:endParaRPr lang="en-IN" sz="2000" b="0" dirty="0">
                        <a:solidFill>
                          <a:sysClr val="windowText" lastClr="000000"/>
                        </a:solidFill>
                      </a:endParaRPr>
                    </a:p>
                  </a:txBody>
                  <a:tcPr>
                    <a:solidFill>
                      <a:schemeClr val="bg1">
                        <a:lumMod val="95000"/>
                      </a:schemeClr>
                    </a:solidFill>
                  </a:tcPr>
                </a:tc>
                <a:tc>
                  <a:txBody>
                    <a:bodyPr/>
                    <a:lstStyle/>
                    <a:p>
                      <a:pPr algn="ctr"/>
                      <a:r>
                        <a:rPr lang="en-US" sz="2000" b="0" dirty="0">
                          <a:solidFill>
                            <a:sysClr val="windowText" lastClr="000000"/>
                          </a:solidFill>
                        </a:rPr>
                        <a:t>&gt;=11</a:t>
                      </a:r>
                      <a:endParaRPr lang="en-IN" sz="2000" b="0" dirty="0">
                        <a:solidFill>
                          <a:sysClr val="windowText" lastClr="000000"/>
                        </a:solidFill>
                      </a:endParaRPr>
                    </a:p>
                  </a:txBody>
                  <a:tcPr>
                    <a:solidFill>
                      <a:schemeClr val="bg1">
                        <a:lumMod val="95000"/>
                      </a:schemeClr>
                    </a:solidFill>
                  </a:tcPr>
                </a:tc>
                <a:extLst>
                  <a:ext uri="{0D108BD9-81ED-4DB2-BD59-A6C34878D82A}">
                    <a16:rowId xmlns:a16="http://schemas.microsoft.com/office/drawing/2014/main" val="4056516257"/>
                  </a:ext>
                </a:extLst>
              </a:tr>
            </a:tbl>
          </a:graphicData>
        </a:graphic>
      </p:graphicFrame>
    </p:spTree>
    <p:extLst>
      <p:ext uri="{BB962C8B-B14F-4D97-AF65-F5344CB8AC3E}">
        <p14:creationId xmlns:p14="http://schemas.microsoft.com/office/powerpoint/2010/main" val="3708054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92AEE-D3EF-496F-913D-3067ADB70A6E}"/>
              </a:ext>
            </a:extLst>
          </p:cNvPr>
          <p:cNvSpPr>
            <a:spLocks noGrp="1"/>
          </p:cNvSpPr>
          <p:nvPr>
            <p:ph type="title"/>
          </p:nvPr>
        </p:nvSpPr>
        <p:spPr>
          <a:xfrm>
            <a:off x="0" y="1"/>
            <a:ext cx="12192000" cy="711200"/>
          </a:xfrm>
        </p:spPr>
        <p:txBody>
          <a:bodyPr>
            <a:normAutofit fontScale="90000"/>
          </a:bodyPr>
          <a:lstStyle/>
          <a:p>
            <a:r>
              <a:rPr lang="en-US" dirty="0">
                <a:solidFill>
                  <a:srgbClr val="C00000"/>
                </a:solidFill>
              </a:rPr>
              <a:t>Example: Two test case values</a:t>
            </a:r>
            <a:r>
              <a:rPr lang="en-US" dirty="0"/>
              <a:t> based on members from the </a:t>
            </a:r>
            <a:r>
              <a:rPr lang="en-US" dirty="0">
                <a:solidFill>
                  <a:srgbClr val="C00000"/>
                </a:solidFill>
              </a:rPr>
              <a:t>same partition</a:t>
            </a:r>
            <a:endParaRPr lang="en-US" dirty="0"/>
          </a:p>
        </p:txBody>
      </p:sp>
      <p:pic>
        <p:nvPicPr>
          <p:cNvPr id="24" name="Content Placeholder 23" descr="Arrow Slight curve">
            <a:extLst>
              <a:ext uri="{FF2B5EF4-FFF2-40B4-BE49-F238E27FC236}">
                <a16:creationId xmlns:a16="http://schemas.microsoft.com/office/drawing/2014/main" id="{6D18A3C2-5A67-45E9-A982-02D51E34D831}"/>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62482" y="3655228"/>
            <a:ext cx="478972" cy="369333"/>
          </a:xfrm>
        </p:spPr>
      </p:pic>
      <p:graphicFrame>
        <p:nvGraphicFramePr>
          <p:cNvPr id="4" name="Table 3">
            <a:extLst>
              <a:ext uri="{FF2B5EF4-FFF2-40B4-BE49-F238E27FC236}">
                <a16:creationId xmlns:a16="http://schemas.microsoft.com/office/drawing/2014/main" id="{F886922B-68C2-4A3F-95FB-15EEDF3D2559}"/>
              </a:ext>
            </a:extLst>
          </p:cNvPr>
          <p:cNvGraphicFramePr>
            <a:graphicFrameLocks noGrp="1"/>
          </p:cNvGraphicFramePr>
          <p:nvPr>
            <p:extLst>
              <p:ext uri="{D42A27DB-BD31-4B8C-83A1-F6EECF244321}">
                <p14:modId xmlns:p14="http://schemas.microsoft.com/office/powerpoint/2010/main" val="2920667719"/>
              </p:ext>
            </p:extLst>
          </p:nvPr>
        </p:nvGraphicFramePr>
        <p:xfrm>
          <a:off x="1989201" y="2393266"/>
          <a:ext cx="8128000" cy="3962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88194543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mn-lt"/>
                          <a:ea typeface="+mn-ea"/>
                          <a:cs typeface="+mn-cs"/>
                        </a:rPr>
                        <a:t>Equivalence Partitioning</a:t>
                      </a:r>
                    </a:p>
                  </a:txBody>
                  <a:tcPr/>
                </a:tc>
                <a:extLst>
                  <a:ext uri="{0D108BD9-81ED-4DB2-BD59-A6C34878D82A}">
                    <a16:rowId xmlns:a16="http://schemas.microsoft.com/office/drawing/2014/main" val="1664404940"/>
                  </a:ext>
                </a:extLst>
              </a:tr>
            </a:tbl>
          </a:graphicData>
        </a:graphic>
      </p:graphicFrame>
      <p:graphicFrame>
        <p:nvGraphicFramePr>
          <p:cNvPr id="5" name="Table 4">
            <a:extLst>
              <a:ext uri="{FF2B5EF4-FFF2-40B4-BE49-F238E27FC236}">
                <a16:creationId xmlns:a16="http://schemas.microsoft.com/office/drawing/2014/main" id="{6B9A00CA-B1C7-42CE-8166-E4175B5BC466}"/>
              </a:ext>
            </a:extLst>
          </p:cNvPr>
          <p:cNvGraphicFramePr>
            <a:graphicFrameLocks noGrp="1"/>
          </p:cNvGraphicFramePr>
          <p:nvPr>
            <p:extLst>
              <p:ext uri="{D42A27DB-BD31-4B8C-83A1-F6EECF244321}">
                <p14:modId xmlns:p14="http://schemas.microsoft.com/office/powerpoint/2010/main" val="52297763"/>
              </p:ext>
            </p:extLst>
          </p:nvPr>
        </p:nvGraphicFramePr>
        <p:xfrm>
          <a:off x="1989202" y="2789989"/>
          <a:ext cx="8127999" cy="3962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087973871"/>
                    </a:ext>
                  </a:extLst>
                </a:gridCol>
                <a:gridCol w="2709333">
                  <a:extLst>
                    <a:ext uri="{9D8B030D-6E8A-4147-A177-3AD203B41FA5}">
                      <a16:colId xmlns:a16="http://schemas.microsoft.com/office/drawing/2014/main" val="3289599024"/>
                    </a:ext>
                  </a:extLst>
                </a:gridCol>
                <a:gridCol w="2709333">
                  <a:extLst>
                    <a:ext uri="{9D8B030D-6E8A-4147-A177-3AD203B41FA5}">
                      <a16:colId xmlns:a16="http://schemas.microsoft.com/office/drawing/2014/main" val="762209898"/>
                    </a:ext>
                  </a:extLst>
                </a:gridCol>
              </a:tblGrid>
              <a:tr h="370840">
                <a:tc>
                  <a:txBody>
                    <a:bodyPr/>
                    <a:lstStyle/>
                    <a:p>
                      <a:pPr algn="ctr"/>
                      <a:r>
                        <a:rPr lang="en-US" sz="2000" b="0" dirty="0">
                          <a:solidFill>
                            <a:sysClr val="windowText" lastClr="000000"/>
                          </a:solidFill>
                        </a:rPr>
                        <a:t>Invalid</a:t>
                      </a:r>
                      <a:endParaRPr lang="en-IN" sz="2000" b="0" dirty="0">
                        <a:solidFill>
                          <a:sysClr val="windowText" lastClr="000000"/>
                        </a:solidFill>
                      </a:endParaRPr>
                    </a:p>
                  </a:txBody>
                  <a:tcPr>
                    <a:solidFill>
                      <a:schemeClr val="bg1">
                        <a:lumMod val="75000"/>
                      </a:schemeClr>
                    </a:solidFill>
                  </a:tcPr>
                </a:tc>
                <a:tc>
                  <a:txBody>
                    <a:bodyPr/>
                    <a:lstStyle/>
                    <a:p>
                      <a:pPr algn="ctr"/>
                      <a:r>
                        <a:rPr lang="en-US" sz="2000" b="0" dirty="0">
                          <a:solidFill>
                            <a:sysClr val="windowText" lastClr="000000"/>
                          </a:solidFill>
                        </a:rPr>
                        <a:t>Valid</a:t>
                      </a:r>
                      <a:endParaRPr lang="en-IN" sz="2000" b="0" dirty="0">
                        <a:solidFill>
                          <a:sysClr val="windowText" lastClr="000000"/>
                        </a:solidFill>
                      </a:endParaRPr>
                    </a:p>
                  </a:txBody>
                  <a:tcPr>
                    <a:solidFill>
                      <a:schemeClr val="bg1">
                        <a:lumMod val="75000"/>
                      </a:schemeClr>
                    </a:solidFill>
                  </a:tcPr>
                </a:tc>
                <a:tc>
                  <a:txBody>
                    <a:bodyPr/>
                    <a:lstStyle/>
                    <a:p>
                      <a:pPr algn="ctr"/>
                      <a:r>
                        <a:rPr lang="en-US" sz="2000" b="0" dirty="0">
                          <a:solidFill>
                            <a:sysClr val="windowText" lastClr="000000"/>
                          </a:solidFill>
                        </a:rPr>
                        <a:t>Invalid</a:t>
                      </a:r>
                      <a:endParaRPr lang="en-IN" sz="2000" b="0" dirty="0">
                        <a:solidFill>
                          <a:sysClr val="windowText" lastClr="000000"/>
                        </a:solidFill>
                      </a:endParaRPr>
                    </a:p>
                  </a:txBody>
                  <a:tcPr>
                    <a:solidFill>
                      <a:schemeClr val="bg1">
                        <a:lumMod val="75000"/>
                      </a:schemeClr>
                    </a:solidFill>
                  </a:tcPr>
                </a:tc>
                <a:extLst>
                  <a:ext uri="{0D108BD9-81ED-4DB2-BD59-A6C34878D82A}">
                    <a16:rowId xmlns:a16="http://schemas.microsoft.com/office/drawing/2014/main" val="4056516257"/>
                  </a:ext>
                </a:extLst>
              </a:tr>
            </a:tbl>
          </a:graphicData>
        </a:graphic>
      </p:graphicFrame>
      <p:graphicFrame>
        <p:nvGraphicFramePr>
          <p:cNvPr id="6" name="Table 5">
            <a:extLst>
              <a:ext uri="{FF2B5EF4-FFF2-40B4-BE49-F238E27FC236}">
                <a16:creationId xmlns:a16="http://schemas.microsoft.com/office/drawing/2014/main" id="{051988CE-7C26-4F72-8D19-C141443F86AD}"/>
              </a:ext>
            </a:extLst>
          </p:cNvPr>
          <p:cNvGraphicFramePr>
            <a:graphicFrameLocks noGrp="1"/>
          </p:cNvGraphicFramePr>
          <p:nvPr>
            <p:extLst>
              <p:ext uri="{D42A27DB-BD31-4B8C-83A1-F6EECF244321}">
                <p14:modId xmlns:p14="http://schemas.microsoft.com/office/powerpoint/2010/main" val="3746242360"/>
              </p:ext>
            </p:extLst>
          </p:nvPr>
        </p:nvGraphicFramePr>
        <p:xfrm>
          <a:off x="1989202" y="3186229"/>
          <a:ext cx="8127999" cy="1634682"/>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087973871"/>
                    </a:ext>
                  </a:extLst>
                </a:gridCol>
                <a:gridCol w="2709333">
                  <a:extLst>
                    <a:ext uri="{9D8B030D-6E8A-4147-A177-3AD203B41FA5}">
                      <a16:colId xmlns:a16="http://schemas.microsoft.com/office/drawing/2014/main" val="3289599024"/>
                    </a:ext>
                  </a:extLst>
                </a:gridCol>
                <a:gridCol w="2709333">
                  <a:extLst>
                    <a:ext uri="{9D8B030D-6E8A-4147-A177-3AD203B41FA5}">
                      <a16:colId xmlns:a16="http://schemas.microsoft.com/office/drawing/2014/main" val="762209898"/>
                    </a:ext>
                  </a:extLst>
                </a:gridCol>
              </a:tblGrid>
              <a:tr h="445962">
                <a:tc>
                  <a:txBody>
                    <a:bodyPr/>
                    <a:lstStyle/>
                    <a:p>
                      <a:pPr algn="ctr"/>
                      <a:r>
                        <a:rPr lang="en-US" sz="2000" b="0" dirty="0">
                          <a:solidFill>
                            <a:sysClr val="windowText" lastClr="000000"/>
                          </a:solidFill>
                        </a:rPr>
                        <a:t>&lt;=-1</a:t>
                      </a:r>
                      <a:endParaRPr lang="en-IN" sz="2000" b="0" dirty="0">
                        <a:solidFill>
                          <a:sysClr val="windowText" lastClr="000000"/>
                        </a:solidFill>
                      </a:endParaRPr>
                    </a:p>
                  </a:txBody>
                  <a:tcPr>
                    <a:solidFill>
                      <a:schemeClr val="bg1">
                        <a:lumMod val="95000"/>
                      </a:schemeClr>
                    </a:solidFill>
                  </a:tcPr>
                </a:tc>
                <a:tc>
                  <a:txBody>
                    <a:bodyPr/>
                    <a:lstStyle/>
                    <a:p>
                      <a:pPr algn="ctr"/>
                      <a:r>
                        <a:rPr lang="en-US" sz="2000" b="0" dirty="0">
                          <a:solidFill>
                            <a:sysClr val="windowText" lastClr="000000"/>
                          </a:solidFill>
                        </a:rPr>
                        <a:t>0 to 10</a:t>
                      </a:r>
                      <a:endParaRPr lang="en-IN" sz="2000" b="0" dirty="0">
                        <a:solidFill>
                          <a:sysClr val="windowText" lastClr="000000"/>
                        </a:solidFill>
                      </a:endParaRPr>
                    </a:p>
                  </a:txBody>
                  <a:tcPr>
                    <a:solidFill>
                      <a:schemeClr val="bg1">
                        <a:lumMod val="95000"/>
                      </a:schemeClr>
                    </a:solidFill>
                  </a:tcPr>
                </a:tc>
                <a:tc>
                  <a:txBody>
                    <a:bodyPr/>
                    <a:lstStyle/>
                    <a:p>
                      <a:pPr algn="ctr"/>
                      <a:r>
                        <a:rPr lang="en-US" sz="2000" b="0" dirty="0">
                          <a:solidFill>
                            <a:sysClr val="windowText" lastClr="000000"/>
                          </a:solidFill>
                        </a:rPr>
                        <a:t>&gt;=11</a:t>
                      </a:r>
                      <a:endParaRPr lang="en-IN" sz="2000" b="0" dirty="0">
                        <a:solidFill>
                          <a:sysClr val="windowText" lastClr="000000"/>
                        </a:solidFill>
                      </a:endParaRPr>
                    </a:p>
                  </a:txBody>
                  <a:tcPr>
                    <a:solidFill>
                      <a:schemeClr val="bg1">
                        <a:lumMod val="95000"/>
                      </a:schemeClr>
                    </a:solidFill>
                  </a:tcPr>
                </a:tc>
                <a:extLst>
                  <a:ext uri="{0D108BD9-81ED-4DB2-BD59-A6C34878D82A}">
                    <a16:rowId xmlns:a16="http://schemas.microsoft.com/office/drawing/2014/main" val="4056516257"/>
                  </a:ext>
                </a:extLst>
              </a:tr>
              <a:tr h="370840">
                <a:tc>
                  <a:txBody>
                    <a:bodyPr/>
                    <a:lstStyle/>
                    <a:p>
                      <a:pPr algn="ctr"/>
                      <a:endParaRPr lang="en-IN" sz="2000" b="0" dirty="0">
                        <a:solidFill>
                          <a:sysClr val="windowText" lastClr="000000"/>
                        </a:solidFill>
                      </a:endParaRPr>
                    </a:p>
                  </a:txBody>
                  <a:tcPr>
                    <a:solidFill>
                      <a:schemeClr val="bg1">
                        <a:lumMod val="95000"/>
                      </a:schemeClr>
                    </a:solidFill>
                  </a:tcPr>
                </a:tc>
                <a:tc>
                  <a:txBody>
                    <a:bodyPr/>
                    <a:lstStyle/>
                    <a:p>
                      <a:pPr algn="ctr"/>
                      <a:endParaRPr lang="en-IN" sz="2000" b="0" dirty="0">
                        <a:solidFill>
                          <a:sysClr val="windowText" lastClr="000000"/>
                        </a:solidFill>
                      </a:endParaRPr>
                    </a:p>
                  </a:txBody>
                  <a:tcPr>
                    <a:solidFill>
                      <a:schemeClr val="bg1">
                        <a:lumMod val="95000"/>
                      </a:schemeClr>
                    </a:solidFill>
                  </a:tcPr>
                </a:tc>
                <a:tc>
                  <a:txBody>
                    <a:bodyPr/>
                    <a:lstStyle/>
                    <a:p>
                      <a:pPr algn="ctr"/>
                      <a:endParaRPr lang="en-IN" sz="2000" b="0" dirty="0">
                        <a:solidFill>
                          <a:sysClr val="windowText" lastClr="000000"/>
                        </a:solidFill>
                      </a:endParaRPr>
                    </a:p>
                  </a:txBody>
                  <a:tcPr>
                    <a:solidFill>
                      <a:schemeClr val="bg1">
                        <a:lumMod val="95000"/>
                      </a:schemeClr>
                    </a:solidFill>
                  </a:tcPr>
                </a:tc>
                <a:extLst>
                  <a:ext uri="{0D108BD9-81ED-4DB2-BD59-A6C34878D82A}">
                    <a16:rowId xmlns:a16="http://schemas.microsoft.com/office/drawing/2014/main" val="1692650758"/>
                  </a:ext>
                </a:extLst>
              </a:tr>
              <a:tr h="370840">
                <a:tc>
                  <a:txBody>
                    <a:bodyPr/>
                    <a:lstStyle/>
                    <a:p>
                      <a:pPr algn="ctr"/>
                      <a:endParaRPr lang="en-IN" sz="2000" b="0" dirty="0">
                        <a:solidFill>
                          <a:sysClr val="windowText" lastClr="000000"/>
                        </a:solidFill>
                      </a:endParaRPr>
                    </a:p>
                  </a:txBody>
                  <a:tcPr>
                    <a:solidFill>
                      <a:schemeClr val="bg1">
                        <a:lumMod val="95000"/>
                      </a:schemeClr>
                    </a:solidFill>
                  </a:tcPr>
                </a:tc>
                <a:tc>
                  <a:txBody>
                    <a:bodyPr/>
                    <a:lstStyle/>
                    <a:p>
                      <a:pPr algn="ctr"/>
                      <a:endParaRPr lang="en-IN" sz="2000" b="0" dirty="0">
                        <a:solidFill>
                          <a:sysClr val="windowText" lastClr="000000"/>
                        </a:solidFill>
                      </a:endParaRPr>
                    </a:p>
                  </a:txBody>
                  <a:tcPr>
                    <a:solidFill>
                      <a:schemeClr val="bg1">
                        <a:lumMod val="95000"/>
                      </a:schemeClr>
                    </a:solidFill>
                  </a:tcPr>
                </a:tc>
                <a:tc>
                  <a:txBody>
                    <a:bodyPr/>
                    <a:lstStyle/>
                    <a:p>
                      <a:pPr algn="ctr"/>
                      <a:endParaRPr lang="en-IN" sz="2000" b="0" dirty="0">
                        <a:solidFill>
                          <a:sysClr val="windowText" lastClr="000000"/>
                        </a:solidFill>
                      </a:endParaRPr>
                    </a:p>
                  </a:txBody>
                  <a:tcPr>
                    <a:solidFill>
                      <a:schemeClr val="bg1">
                        <a:lumMod val="95000"/>
                      </a:schemeClr>
                    </a:solidFill>
                  </a:tcPr>
                </a:tc>
                <a:extLst>
                  <a:ext uri="{0D108BD9-81ED-4DB2-BD59-A6C34878D82A}">
                    <a16:rowId xmlns:a16="http://schemas.microsoft.com/office/drawing/2014/main" val="1235471807"/>
                  </a:ext>
                </a:extLst>
              </a:tr>
              <a:tr h="370840">
                <a:tc>
                  <a:txBody>
                    <a:bodyPr/>
                    <a:lstStyle/>
                    <a:p>
                      <a:pPr algn="ctr"/>
                      <a:endParaRPr lang="en-IN" sz="2000" b="0" dirty="0">
                        <a:solidFill>
                          <a:sysClr val="windowText" lastClr="000000"/>
                        </a:solidFill>
                      </a:endParaRPr>
                    </a:p>
                  </a:txBody>
                  <a:tcPr>
                    <a:solidFill>
                      <a:schemeClr val="bg1">
                        <a:lumMod val="95000"/>
                      </a:schemeClr>
                    </a:solidFill>
                  </a:tcPr>
                </a:tc>
                <a:tc>
                  <a:txBody>
                    <a:bodyPr/>
                    <a:lstStyle/>
                    <a:p>
                      <a:pPr algn="ctr"/>
                      <a:endParaRPr lang="en-IN" sz="2000" b="0" dirty="0">
                        <a:solidFill>
                          <a:sysClr val="windowText" lastClr="000000"/>
                        </a:solidFill>
                      </a:endParaRPr>
                    </a:p>
                  </a:txBody>
                  <a:tcP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000" b="0" dirty="0">
                        <a:solidFill>
                          <a:sysClr val="windowText" lastClr="000000"/>
                        </a:solidFill>
                      </a:endParaRPr>
                    </a:p>
                  </a:txBody>
                  <a:tcPr>
                    <a:solidFill>
                      <a:schemeClr val="bg1">
                        <a:lumMod val="95000"/>
                      </a:schemeClr>
                    </a:solidFill>
                  </a:tcPr>
                </a:tc>
                <a:extLst>
                  <a:ext uri="{0D108BD9-81ED-4DB2-BD59-A6C34878D82A}">
                    <a16:rowId xmlns:a16="http://schemas.microsoft.com/office/drawing/2014/main" val="3850607104"/>
                  </a:ext>
                </a:extLst>
              </a:tr>
            </a:tbl>
          </a:graphicData>
        </a:graphic>
      </p:graphicFrame>
      <p:sp>
        <p:nvSpPr>
          <p:cNvPr id="7" name="Rectangle 6">
            <a:extLst>
              <a:ext uri="{FF2B5EF4-FFF2-40B4-BE49-F238E27FC236}">
                <a16:creationId xmlns:a16="http://schemas.microsoft.com/office/drawing/2014/main" id="{BCA8100A-3C2C-4B2C-AB2B-D5D901E01868}"/>
              </a:ext>
            </a:extLst>
          </p:cNvPr>
          <p:cNvSpPr/>
          <p:nvPr/>
        </p:nvSpPr>
        <p:spPr>
          <a:xfrm>
            <a:off x="4618841" y="1670541"/>
            <a:ext cx="2133600" cy="3854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2E364161-D582-4561-92A5-792441993205}"/>
              </a:ext>
            </a:extLst>
          </p:cNvPr>
          <p:cNvSpPr txBox="1"/>
          <p:nvPr/>
        </p:nvSpPr>
        <p:spPr>
          <a:xfrm>
            <a:off x="3780641" y="1624511"/>
            <a:ext cx="914400" cy="461665"/>
          </a:xfrm>
          <a:prstGeom prst="rect">
            <a:avLst/>
          </a:prstGeom>
          <a:noFill/>
        </p:spPr>
        <p:txBody>
          <a:bodyPr wrap="square" rtlCol="0">
            <a:spAutoFit/>
          </a:bodyPr>
          <a:lstStyle/>
          <a:p>
            <a:r>
              <a:rPr lang="en-US" sz="2400" b="1" dirty="0"/>
              <a:t>SPI</a:t>
            </a:r>
          </a:p>
        </p:txBody>
      </p:sp>
      <p:sp>
        <p:nvSpPr>
          <p:cNvPr id="9" name="TextBox 8">
            <a:extLst>
              <a:ext uri="{FF2B5EF4-FFF2-40B4-BE49-F238E27FC236}">
                <a16:creationId xmlns:a16="http://schemas.microsoft.com/office/drawing/2014/main" id="{A6FCE8A0-B079-4A3D-A90B-81310CBC6651}"/>
              </a:ext>
            </a:extLst>
          </p:cNvPr>
          <p:cNvSpPr txBox="1"/>
          <p:nvPr/>
        </p:nvSpPr>
        <p:spPr>
          <a:xfrm>
            <a:off x="6974114" y="1705177"/>
            <a:ext cx="2514600" cy="369332"/>
          </a:xfrm>
          <a:prstGeom prst="rect">
            <a:avLst/>
          </a:prstGeom>
          <a:noFill/>
        </p:spPr>
        <p:txBody>
          <a:bodyPr wrap="square" rtlCol="0">
            <a:spAutoFit/>
          </a:bodyPr>
          <a:lstStyle/>
          <a:p>
            <a:r>
              <a:rPr lang="en-US" dirty="0">
                <a:solidFill>
                  <a:srgbClr val="C00000"/>
                </a:solidFill>
              </a:rPr>
              <a:t>* Accepts value 0 to 10</a:t>
            </a:r>
          </a:p>
        </p:txBody>
      </p:sp>
      <p:sp>
        <p:nvSpPr>
          <p:cNvPr id="11" name="TextBox 10" descr="-2.3&#10;">
            <a:extLst>
              <a:ext uri="{FF2B5EF4-FFF2-40B4-BE49-F238E27FC236}">
                <a16:creationId xmlns:a16="http://schemas.microsoft.com/office/drawing/2014/main" id="{25402B75-92B5-4E2B-859F-1253552D4E7C}"/>
              </a:ext>
            </a:extLst>
          </p:cNvPr>
          <p:cNvSpPr txBox="1"/>
          <p:nvPr/>
        </p:nvSpPr>
        <p:spPr>
          <a:xfrm>
            <a:off x="3062184" y="3653777"/>
            <a:ext cx="653143" cy="400110"/>
          </a:xfrm>
          <a:prstGeom prst="rect">
            <a:avLst/>
          </a:prstGeom>
          <a:noFill/>
        </p:spPr>
        <p:txBody>
          <a:bodyPr wrap="square" rtlCol="0">
            <a:spAutoFit/>
          </a:bodyPr>
          <a:lstStyle/>
          <a:p>
            <a:r>
              <a:rPr lang="en-US" sz="2000" dirty="0"/>
              <a:t>-2.3</a:t>
            </a:r>
          </a:p>
        </p:txBody>
      </p:sp>
      <p:sp>
        <p:nvSpPr>
          <p:cNvPr id="12" name="TextBox 11" descr="-2.3&#10;">
            <a:extLst>
              <a:ext uri="{FF2B5EF4-FFF2-40B4-BE49-F238E27FC236}">
                <a16:creationId xmlns:a16="http://schemas.microsoft.com/office/drawing/2014/main" id="{50921FF4-B3A6-42D5-A32C-2CD32E93F1F9}"/>
              </a:ext>
            </a:extLst>
          </p:cNvPr>
          <p:cNvSpPr txBox="1"/>
          <p:nvPr/>
        </p:nvSpPr>
        <p:spPr>
          <a:xfrm>
            <a:off x="3062181" y="4002125"/>
            <a:ext cx="653143" cy="400110"/>
          </a:xfrm>
          <a:prstGeom prst="rect">
            <a:avLst/>
          </a:prstGeom>
          <a:noFill/>
        </p:spPr>
        <p:txBody>
          <a:bodyPr wrap="square" rtlCol="0">
            <a:spAutoFit/>
          </a:bodyPr>
          <a:lstStyle/>
          <a:p>
            <a:r>
              <a:rPr lang="en-US" sz="2000" dirty="0"/>
              <a:t>-4.7</a:t>
            </a:r>
          </a:p>
        </p:txBody>
      </p:sp>
      <p:sp>
        <p:nvSpPr>
          <p:cNvPr id="14" name="TextBox 13" descr="-2.3&#10;">
            <a:extLst>
              <a:ext uri="{FF2B5EF4-FFF2-40B4-BE49-F238E27FC236}">
                <a16:creationId xmlns:a16="http://schemas.microsoft.com/office/drawing/2014/main" id="{87D31C11-6DBC-40BB-A931-889E34F582D5}"/>
              </a:ext>
            </a:extLst>
          </p:cNvPr>
          <p:cNvSpPr txBox="1"/>
          <p:nvPr/>
        </p:nvSpPr>
        <p:spPr>
          <a:xfrm>
            <a:off x="5774370" y="4024561"/>
            <a:ext cx="653143" cy="400110"/>
          </a:xfrm>
          <a:prstGeom prst="rect">
            <a:avLst/>
          </a:prstGeom>
          <a:noFill/>
        </p:spPr>
        <p:txBody>
          <a:bodyPr wrap="square" rtlCol="0">
            <a:spAutoFit/>
          </a:bodyPr>
          <a:lstStyle/>
          <a:p>
            <a:r>
              <a:rPr lang="en-US" sz="2000" dirty="0"/>
              <a:t>   9</a:t>
            </a:r>
          </a:p>
        </p:txBody>
      </p:sp>
      <p:sp>
        <p:nvSpPr>
          <p:cNvPr id="15" name="TextBox 14" descr="-2.3&#10;">
            <a:extLst>
              <a:ext uri="{FF2B5EF4-FFF2-40B4-BE49-F238E27FC236}">
                <a16:creationId xmlns:a16="http://schemas.microsoft.com/office/drawing/2014/main" id="{C63D9F60-4F4E-42E3-A4CF-61F9694EAE63}"/>
              </a:ext>
            </a:extLst>
          </p:cNvPr>
          <p:cNvSpPr txBox="1"/>
          <p:nvPr/>
        </p:nvSpPr>
        <p:spPr>
          <a:xfrm>
            <a:off x="5774370" y="3647841"/>
            <a:ext cx="653143" cy="400110"/>
          </a:xfrm>
          <a:prstGeom prst="rect">
            <a:avLst/>
          </a:prstGeom>
          <a:noFill/>
        </p:spPr>
        <p:txBody>
          <a:bodyPr wrap="square" rtlCol="0">
            <a:spAutoFit/>
          </a:bodyPr>
          <a:lstStyle/>
          <a:p>
            <a:r>
              <a:rPr lang="en-US" sz="2000" dirty="0"/>
              <a:t>   6</a:t>
            </a:r>
          </a:p>
        </p:txBody>
      </p:sp>
      <p:sp>
        <p:nvSpPr>
          <p:cNvPr id="16" name="TextBox 15" descr="-2.3&#10;">
            <a:extLst>
              <a:ext uri="{FF2B5EF4-FFF2-40B4-BE49-F238E27FC236}">
                <a16:creationId xmlns:a16="http://schemas.microsoft.com/office/drawing/2014/main" id="{F82B2CA9-BFAE-4C9D-A8EB-B2CA8FBA854B}"/>
              </a:ext>
            </a:extLst>
          </p:cNvPr>
          <p:cNvSpPr txBox="1"/>
          <p:nvPr/>
        </p:nvSpPr>
        <p:spPr>
          <a:xfrm>
            <a:off x="8458196" y="4055033"/>
            <a:ext cx="653143" cy="400110"/>
          </a:xfrm>
          <a:prstGeom prst="rect">
            <a:avLst/>
          </a:prstGeom>
          <a:noFill/>
        </p:spPr>
        <p:txBody>
          <a:bodyPr wrap="square" rtlCol="0">
            <a:spAutoFit/>
          </a:bodyPr>
          <a:lstStyle/>
          <a:p>
            <a:r>
              <a:rPr lang="en-US" sz="2000" dirty="0"/>
              <a:t>   44</a:t>
            </a:r>
          </a:p>
        </p:txBody>
      </p:sp>
      <p:sp>
        <p:nvSpPr>
          <p:cNvPr id="17" name="TextBox 16" descr="-2.3&#10;">
            <a:extLst>
              <a:ext uri="{FF2B5EF4-FFF2-40B4-BE49-F238E27FC236}">
                <a16:creationId xmlns:a16="http://schemas.microsoft.com/office/drawing/2014/main" id="{C3F14EEF-39FD-4B51-B5C5-750AD4550F10}"/>
              </a:ext>
            </a:extLst>
          </p:cNvPr>
          <p:cNvSpPr txBox="1"/>
          <p:nvPr/>
        </p:nvSpPr>
        <p:spPr>
          <a:xfrm>
            <a:off x="8479971" y="3647841"/>
            <a:ext cx="653143" cy="400110"/>
          </a:xfrm>
          <a:prstGeom prst="rect">
            <a:avLst/>
          </a:prstGeom>
          <a:noFill/>
        </p:spPr>
        <p:txBody>
          <a:bodyPr wrap="square" rtlCol="0">
            <a:spAutoFit/>
          </a:bodyPr>
          <a:lstStyle/>
          <a:p>
            <a:r>
              <a:rPr lang="en-US" sz="2000" dirty="0"/>
              <a:t>   13</a:t>
            </a:r>
          </a:p>
        </p:txBody>
      </p:sp>
      <p:sp>
        <p:nvSpPr>
          <p:cNvPr id="18" name="TextBox 17">
            <a:extLst>
              <a:ext uri="{FF2B5EF4-FFF2-40B4-BE49-F238E27FC236}">
                <a16:creationId xmlns:a16="http://schemas.microsoft.com/office/drawing/2014/main" id="{AF9A7908-1330-4117-AE27-E110D9AAFE90}"/>
              </a:ext>
            </a:extLst>
          </p:cNvPr>
          <p:cNvSpPr txBox="1"/>
          <p:nvPr/>
        </p:nvSpPr>
        <p:spPr>
          <a:xfrm>
            <a:off x="488610" y="3620784"/>
            <a:ext cx="1042231" cy="369332"/>
          </a:xfrm>
          <a:prstGeom prst="rect">
            <a:avLst/>
          </a:prstGeom>
          <a:noFill/>
        </p:spPr>
        <p:txBody>
          <a:bodyPr wrap="square" rtlCol="0">
            <a:spAutoFit/>
          </a:bodyPr>
          <a:lstStyle/>
          <a:p>
            <a:r>
              <a:rPr lang="en-US" dirty="0"/>
              <a:t>Values-1</a:t>
            </a:r>
          </a:p>
        </p:txBody>
      </p:sp>
      <p:sp>
        <p:nvSpPr>
          <p:cNvPr id="20" name="TextBox 19">
            <a:extLst>
              <a:ext uri="{FF2B5EF4-FFF2-40B4-BE49-F238E27FC236}">
                <a16:creationId xmlns:a16="http://schemas.microsoft.com/office/drawing/2014/main" id="{D257D56D-2208-4161-B103-F7A56E0B966C}"/>
              </a:ext>
            </a:extLst>
          </p:cNvPr>
          <p:cNvSpPr txBox="1"/>
          <p:nvPr/>
        </p:nvSpPr>
        <p:spPr>
          <a:xfrm>
            <a:off x="464737" y="3978473"/>
            <a:ext cx="1042231" cy="369332"/>
          </a:xfrm>
          <a:prstGeom prst="rect">
            <a:avLst/>
          </a:prstGeom>
          <a:noFill/>
        </p:spPr>
        <p:txBody>
          <a:bodyPr wrap="square" rtlCol="0">
            <a:spAutoFit/>
          </a:bodyPr>
          <a:lstStyle/>
          <a:p>
            <a:r>
              <a:rPr lang="en-US" dirty="0"/>
              <a:t>Values-2</a:t>
            </a:r>
          </a:p>
        </p:txBody>
      </p:sp>
      <p:pic>
        <p:nvPicPr>
          <p:cNvPr id="25" name="Content Placeholder 23" descr="Arrow Slight curve">
            <a:extLst>
              <a:ext uri="{FF2B5EF4-FFF2-40B4-BE49-F238E27FC236}">
                <a16:creationId xmlns:a16="http://schemas.microsoft.com/office/drawing/2014/main" id="{545CA940-CDB1-47B0-9D66-7EB863AC3BC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73364" y="3981802"/>
            <a:ext cx="478972" cy="369333"/>
          </a:xfrm>
          <a:prstGeom prst="rect">
            <a:avLst/>
          </a:prstGeom>
        </p:spPr>
      </p:pic>
      <p:pic>
        <p:nvPicPr>
          <p:cNvPr id="26" name="Content Placeholder 23" descr="Arrow Slight curve">
            <a:extLst>
              <a:ext uri="{FF2B5EF4-FFF2-40B4-BE49-F238E27FC236}">
                <a16:creationId xmlns:a16="http://schemas.microsoft.com/office/drawing/2014/main" id="{DA042643-70D3-4676-8728-48AFA00B408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73364" y="4439002"/>
            <a:ext cx="478972" cy="369333"/>
          </a:xfrm>
          <a:prstGeom prst="rect">
            <a:avLst/>
          </a:prstGeom>
        </p:spPr>
      </p:pic>
      <p:sp>
        <p:nvSpPr>
          <p:cNvPr id="27" name="TextBox 26">
            <a:extLst>
              <a:ext uri="{FF2B5EF4-FFF2-40B4-BE49-F238E27FC236}">
                <a16:creationId xmlns:a16="http://schemas.microsoft.com/office/drawing/2014/main" id="{B1E5C5F6-E715-4471-94DE-F8E5B5E894E5}"/>
              </a:ext>
            </a:extLst>
          </p:cNvPr>
          <p:cNvSpPr txBox="1"/>
          <p:nvPr/>
        </p:nvSpPr>
        <p:spPr>
          <a:xfrm>
            <a:off x="499492" y="4404558"/>
            <a:ext cx="1042231" cy="369332"/>
          </a:xfrm>
          <a:prstGeom prst="rect">
            <a:avLst/>
          </a:prstGeom>
          <a:noFill/>
        </p:spPr>
        <p:txBody>
          <a:bodyPr wrap="square" rtlCol="0">
            <a:spAutoFit/>
          </a:bodyPr>
          <a:lstStyle/>
          <a:p>
            <a:r>
              <a:rPr lang="en-US" dirty="0"/>
              <a:t>Result</a:t>
            </a:r>
          </a:p>
        </p:txBody>
      </p:sp>
      <p:sp>
        <p:nvSpPr>
          <p:cNvPr id="29" name="TextBox 28">
            <a:extLst>
              <a:ext uri="{FF2B5EF4-FFF2-40B4-BE49-F238E27FC236}">
                <a16:creationId xmlns:a16="http://schemas.microsoft.com/office/drawing/2014/main" id="{1436804C-F0EF-4997-8AE8-4E96CDD3553D}"/>
              </a:ext>
            </a:extLst>
          </p:cNvPr>
          <p:cNvSpPr txBox="1"/>
          <p:nvPr/>
        </p:nvSpPr>
        <p:spPr>
          <a:xfrm>
            <a:off x="2242459" y="4452253"/>
            <a:ext cx="2351315" cy="369332"/>
          </a:xfrm>
          <a:prstGeom prst="rect">
            <a:avLst/>
          </a:prstGeom>
          <a:noFill/>
        </p:spPr>
        <p:txBody>
          <a:bodyPr wrap="square" rtlCol="0">
            <a:spAutoFit/>
          </a:bodyPr>
          <a:lstStyle/>
          <a:p>
            <a:r>
              <a:rPr lang="en-IN" dirty="0">
                <a:solidFill>
                  <a:sysClr val="windowText" lastClr="000000"/>
                </a:solidFill>
              </a:rPr>
              <a:t>Not accept/Error </a:t>
            </a:r>
            <a:r>
              <a:rPr lang="en-IN" dirty="0" err="1">
                <a:solidFill>
                  <a:sysClr val="windowText" lastClr="000000"/>
                </a:solidFill>
              </a:rPr>
              <a:t>msg</a:t>
            </a:r>
            <a:endParaRPr lang="en-IN" dirty="0">
              <a:solidFill>
                <a:sysClr val="windowText" lastClr="000000"/>
              </a:solidFill>
            </a:endParaRPr>
          </a:p>
        </p:txBody>
      </p:sp>
      <p:sp>
        <p:nvSpPr>
          <p:cNvPr id="30" name="TextBox 29">
            <a:extLst>
              <a:ext uri="{FF2B5EF4-FFF2-40B4-BE49-F238E27FC236}">
                <a16:creationId xmlns:a16="http://schemas.microsoft.com/office/drawing/2014/main" id="{8F0F4A94-A7CF-4F39-A6FC-92433CEF1CDC}"/>
              </a:ext>
            </a:extLst>
          </p:cNvPr>
          <p:cNvSpPr txBox="1"/>
          <p:nvPr/>
        </p:nvSpPr>
        <p:spPr>
          <a:xfrm>
            <a:off x="7630887" y="4463135"/>
            <a:ext cx="2351315" cy="369332"/>
          </a:xfrm>
          <a:prstGeom prst="rect">
            <a:avLst/>
          </a:prstGeom>
          <a:noFill/>
        </p:spPr>
        <p:txBody>
          <a:bodyPr wrap="square" rtlCol="0">
            <a:spAutoFit/>
          </a:bodyPr>
          <a:lstStyle/>
          <a:p>
            <a:r>
              <a:rPr lang="en-IN" dirty="0">
                <a:solidFill>
                  <a:sysClr val="windowText" lastClr="000000"/>
                </a:solidFill>
              </a:rPr>
              <a:t>Not accept/Error </a:t>
            </a:r>
            <a:r>
              <a:rPr lang="en-IN" dirty="0" err="1">
                <a:solidFill>
                  <a:sysClr val="windowText" lastClr="000000"/>
                </a:solidFill>
              </a:rPr>
              <a:t>msg</a:t>
            </a:r>
            <a:endParaRPr lang="en-IN" dirty="0">
              <a:solidFill>
                <a:sysClr val="windowText" lastClr="000000"/>
              </a:solidFill>
            </a:endParaRPr>
          </a:p>
        </p:txBody>
      </p:sp>
      <p:sp>
        <p:nvSpPr>
          <p:cNvPr id="31" name="TextBox 30">
            <a:extLst>
              <a:ext uri="{FF2B5EF4-FFF2-40B4-BE49-F238E27FC236}">
                <a16:creationId xmlns:a16="http://schemas.microsoft.com/office/drawing/2014/main" id="{0CF13A2B-5B78-4013-97FD-0864832296D4}"/>
              </a:ext>
            </a:extLst>
          </p:cNvPr>
          <p:cNvSpPr txBox="1"/>
          <p:nvPr/>
        </p:nvSpPr>
        <p:spPr>
          <a:xfrm>
            <a:off x="5687786" y="4424671"/>
            <a:ext cx="816428" cy="369332"/>
          </a:xfrm>
          <a:prstGeom prst="rect">
            <a:avLst/>
          </a:prstGeom>
          <a:noFill/>
        </p:spPr>
        <p:txBody>
          <a:bodyPr wrap="square" rtlCol="0">
            <a:spAutoFit/>
          </a:bodyPr>
          <a:lstStyle/>
          <a:p>
            <a:r>
              <a:rPr lang="en-IN" dirty="0">
                <a:solidFill>
                  <a:sysClr val="windowText" lastClr="000000"/>
                </a:solidFill>
              </a:rPr>
              <a:t>Accept</a:t>
            </a:r>
          </a:p>
        </p:txBody>
      </p:sp>
    </p:spTree>
    <p:extLst>
      <p:ext uri="{BB962C8B-B14F-4D97-AF65-F5344CB8AC3E}">
        <p14:creationId xmlns:p14="http://schemas.microsoft.com/office/powerpoint/2010/main" val="396389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1" grpId="0"/>
      <p:bldP spid="12" grpId="0"/>
      <p:bldP spid="14" grpId="0"/>
      <p:bldP spid="15" grpId="0"/>
      <p:bldP spid="16" grpId="0"/>
      <p:bldP spid="17" grpId="0"/>
      <p:bldP spid="18" grpId="0"/>
      <p:bldP spid="20" grpId="0"/>
      <p:bldP spid="27" grpId="0"/>
      <p:bldP spid="29" grpId="0"/>
      <p:bldP spid="30" grpId="0"/>
      <p:bldP spid="3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0636C-EECC-43AC-A761-960AA3AEA9E4}"/>
              </a:ext>
            </a:extLst>
          </p:cNvPr>
          <p:cNvSpPr>
            <a:spLocks noGrp="1"/>
          </p:cNvSpPr>
          <p:nvPr>
            <p:ph type="title"/>
          </p:nvPr>
        </p:nvSpPr>
        <p:spPr/>
        <p:txBody>
          <a:bodyPr>
            <a:normAutofit/>
          </a:bodyPr>
          <a:lstStyle/>
          <a:p>
            <a:r>
              <a:rPr lang="en-US" dirty="0"/>
              <a:t>Examples of </a:t>
            </a:r>
            <a:r>
              <a:rPr lang="en-US" sz="3600" dirty="0"/>
              <a:t>Equivalence Partitioning classes</a:t>
            </a:r>
            <a:endParaRPr lang="en-US" dirty="0"/>
          </a:p>
        </p:txBody>
      </p:sp>
      <p:sp>
        <p:nvSpPr>
          <p:cNvPr id="3" name="Content Placeholder 2">
            <a:extLst>
              <a:ext uri="{FF2B5EF4-FFF2-40B4-BE49-F238E27FC236}">
                <a16:creationId xmlns:a16="http://schemas.microsoft.com/office/drawing/2014/main" id="{DD6A1A92-A815-4B60-97A5-68D7A55A1EB7}"/>
              </a:ext>
            </a:extLst>
          </p:cNvPr>
          <p:cNvSpPr>
            <a:spLocks noGrp="1"/>
          </p:cNvSpPr>
          <p:nvPr>
            <p:ph idx="1"/>
          </p:nvPr>
        </p:nvSpPr>
        <p:spPr/>
        <p:txBody>
          <a:bodyPr/>
          <a:lstStyle/>
          <a:p>
            <a:r>
              <a:rPr lang="en-US" b="1" dirty="0"/>
              <a:t>Age Validation:   Age:                             </a:t>
            </a:r>
            <a:r>
              <a:rPr lang="en-US" sz="2200" dirty="0"/>
              <a:t>*(value should be between 18 to 65 assuming adult eligibility)</a:t>
            </a:r>
          </a:p>
          <a:p>
            <a:pPr lvl="1"/>
            <a:endParaRPr lang="en-US" dirty="0">
              <a:solidFill>
                <a:srgbClr val="C00000"/>
              </a:solidFill>
            </a:endParaRPr>
          </a:p>
          <a:p>
            <a:pPr lvl="1"/>
            <a:r>
              <a:rPr lang="en-US" dirty="0">
                <a:solidFill>
                  <a:srgbClr val="C00000"/>
                </a:solidFill>
              </a:rPr>
              <a:t>Valid Class: </a:t>
            </a:r>
            <a:r>
              <a:rPr lang="en-US" dirty="0"/>
              <a:t>Ages between 18 and 65 (assuming adult eligibility).</a:t>
            </a:r>
          </a:p>
          <a:p>
            <a:pPr lvl="1"/>
            <a:r>
              <a:rPr lang="en-US" dirty="0">
                <a:solidFill>
                  <a:srgbClr val="C00000"/>
                </a:solidFill>
              </a:rPr>
              <a:t>Invalid Class</a:t>
            </a:r>
            <a:r>
              <a:rPr lang="en-US" dirty="0"/>
              <a:t>: Ages less than 18 </a:t>
            </a:r>
          </a:p>
          <a:p>
            <a:pPr lvl="1"/>
            <a:r>
              <a:rPr lang="en-US" dirty="0">
                <a:solidFill>
                  <a:srgbClr val="C00000"/>
                </a:solidFill>
              </a:rPr>
              <a:t>Invalid class:</a:t>
            </a:r>
            <a:r>
              <a:rPr lang="en-US" dirty="0"/>
              <a:t> greater than 65.</a:t>
            </a:r>
            <a:r>
              <a:rPr lang="en-US" b="1" dirty="0"/>
              <a:t>‍</a:t>
            </a:r>
          </a:p>
          <a:p>
            <a:pPr marL="457200" lvl="1" indent="0">
              <a:buNone/>
            </a:pPr>
            <a:endParaRPr lang="en-US" dirty="0"/>
          </a:p>
          <a:p>
            <a:r>
              <a:rPr lang="en-US" dirty="0"/>
              <a:t>‍</a:t>
            </a:r>
            <a:r>
              <a:rPr lang="en-US" b="1" dirty="0"/>
              <a:t>Username Field:   Username:                                                                              * (</a:t>
            </a:r>
            <a:r>
              <a:rPr lang="en-US" dirty="0"/>
              <a:t> (a-z, A-Z, 0-9) and </a:t>
            </a:r>
          </a:p>
          <a:p>
            <a:pPr marL="0" indent="0">
              <a:buNone/>
            </a:pPr>
            <a:r>
              <a:rPr lang="en-US" dirty="0"/>
              <a:t>                                                                                                                                          underscores ).</a:t>
            </a:r>
          </a:p>
          <a:p>
            <a:pPr lvl="1"/>
            <a:r>
              <a:rPr lang="en-US" dirty="0">
                <a:solidFill>
                  <a:srgbClr val="C00000"/>
                </a:solidFill>
              </a:rPr>
              <a:t>Valid Class</a:t>
            </a:r>
            <a:r>
              <a:rPr lang="en-US" dirty="0"/>
              <a:t>: Alphanumeric characters (a-z, A-Z, 0-9) and underscores (_).</a:t>
            </a:r>
          </a:p>
          <a:p>
            <a:pPr lvl="1"/>
            <a:r>
              <a:rPr lang="en-US" dirty="0">
                <a:solidFill>
                  <a:srgbClr val="C00000"/>
                </a:solidFill>
              </a:rPr>
              <a:t>Invalid Classes</a:t>
            </a:r>
            <a:r>
              <a:rPr lang="en-US" dirty="0"/>
              <a:t>: Special characters, empty username, username exceeding a certain length, and empty space before, in-between, and after the username.</a:t>
            </a:r>
          </a:p>
          <a:p>
            <a:endParaRPr lang="en-US" dirty="0"/>
          </a:p>
        </p:txBody>
      </p:sp>
      <p:sp>
        <p:nvSpPr>
          <p:cNvPr id="4" name="Rectangle 3">
            <a:extLst>
              <a:ext uri="{FF2B5EF4-FFF2-40B4-BE49-F238E27FC236}">
                <a16:creationId xmlns:a16="http://schemas.microsoft.com/office/drawing/2014/main" id="{AE02B9CA-F77B-4F17-822A-DBA3344685A9}"/>
              </a:ext>
            </a:extLst>
          </p:cNvPr>
          <p:cNvSpPr/>
          <p:nvPr/>
        </p:nvSpPr>
        <p:spPr>
          <a:xfrm>
            <a:off x="3421808" y="863445"/>
            <a:ext cx="1582454" cy="3854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0D2A4D8B-8AF2-425B-88D2-DAECC341EF33}"/>
              </a:ext>
            </a:extLst>
          </p:cNvPr>
          <p:cNvSpPr/>
          <p:nvPr/>
        </p:nvSpPr>
        <p:spPr>
          <a:xfrm>
            <a:off x="4106217" y="3010873"/>
            <a:ext cx="5054407" cy="3854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96046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a:t>
            </a:r>
            <a:r>
              <a:rPr lang="en-US" sz="3600" dirty="0"/>
              <a:t>Equivalence class </a:t>
            </a:r>
            <a:r>
              <a:rPr lang="en-IN" dirty="0"/>
              <a:t>Testing</a:t>
            </a:r>
          </a:p>
        </p:txBody>
      </p:sp>
      <p:sp>
        <p:nvSpPr>
          <p:cNvPr id="3" name="Content Placeholder 2"/>
          <p:cNvSpPr>
            <a:spLocks noGrp="1"/>
          </p:cNvSpPr>
          <p:nvPr>
            <p:ph idx="1"/>
          </p:nvPr>
        </p:nvSpPr>
        <p:spPr>
          <a:xfrm>
            <a:off x="167027" y="1460917"/>
            <a:ext cx="5265571" cy="1834929"/>
          </a:xfrm>
        </p:spPr>
        <p:txBody>
          <a:bodyPr/>
          <a:lstStyle/>
          <a:p>
            <a:r>
              <a:rPr lang="en-US" dirty="0"/>
              <a:t>The word </a:t>
            </a:r>
            <a:r>
              <a:rPr lang="en-US" b="1" dirty="0"/>
              <a:t>weak </a:t>
            </a:r>
            <a:r>
              <a:rPr lang="en-US" dirty="0"/>
              <a:t>means </a:t>
            </a:r>
            <a:r>
              <a:rPr lang="en-US" b="1" dirty="0">
                <a:solidFill>
                  <a:srgbClr val="B71B1C"/>
                </a:solidFill>
              </a:rPr>
              <a:t>single fault assumption</a:t>
            </a:r>
            <a:r>
              <a:rPr lang="en-US" dirty="0"/>
              <a:t>. </a:t>
            </a:r>
          </a:p>
          <a:p>
            <a:r>
              <a:rPr lang="en-US" dirty="0"/>
              <a:t>This type of testing is accomplished by using </a:t>
            </a:r>
            <a:r>
              <a:rPr lang="en-US" b="1" dirty="0">
                <a:solidFill>
                  <a:srgbClr val="B71B1C"/>
                </a:solidFill>
              </a:rPr>
              <a:t>one variable </a:t>
            </a:r>
            <a:r>
              <a:rPr lang="en-US" dirty="0"/>
              <a:t>from </a:t>
            </a:r>
            <a:r>
              <a:rPr lang="en-US" b="1" dirty="0">
                <a:solidFill>
                  <a:srgbClr val="B71B1C"/>
                </a:solidFill>
              </a:rPr>
              <a:t>each equivalence class </a:t>
            </a:r>
            <a:r>
              <a:rPr lang="en-US" dirty="0"/>
              <a:t>in a test case.</a:t>
            </a:r>
            <a:endParaRPr lang="en-IN" dirty="0"/>
          </a:p>
        </p:txBody>
      </p:sp>
      <p:cxnSp>
        <p:nvCxnSpPr>
          <p:cNvPr id="9" name="Straight Arrow Connector 8"/>
          <p:cNvCxnSpPr/>
          <p:nvPr/>
        </p:nvCxnSpPr>
        <p:spPr>
          <a:xfrm flipV="1">
            <a:off x="1255047" y="3603820"/>
            <a:ext cx="17930" cy="237564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246082" y="5988431"/>
            <a:ext cx="327211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246082" y="5477443"/>
            <a:ext cx="327211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246082" y="4939562"/>
            <a:ext cx="327211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272977" y="4401680"/>
            <a:ext cx="327211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972224" y="3603820"/>
            <a:ext cx="0" cy="238461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743188" y="3594856"/>
            <a:ext cx="0" cy="238461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541046" y="3594856"/>
            <a:ext cx="0" cy="238461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272977" y="6005341"/>
            <a:ext cx="672354" cy="307777"/>
          </a:xfrm>
          <a:prstGeom prst="rect">
            <a:avLst/>
          </a:prstGeom>
          <a:noFill/>
        </p:spPr>
        <p:txBody>
          <a:bodyPr wrap="square" rtlCol="0">
            <a:spAutoFit/>
          </a:bodyPr>
          <a:lstStyle/>
          <a:p>
            <a:r>
              <a:rPr lang="en-IN" sz="1400" dirty="0"/>
              <a:t>School</a:t>
            </a:r>
          </a:p>
        </p:txBody>
      </p:sp>
      <p:sp>
        <p:nvSpPr>
          <p:cNvPr id="23" name="TextBox 22"/>
          <p:cNvSpPr txBox="1"/>
          <p:nvPr/>
        </p:nvSpPr>
        <p:spPr>
          <a:xfrm>
            <a:off x="2142554" y="6015324"/>
            <a:ext cx="672354" cy="307777"/>
          </a:xfrm>
          <a:prstGeom prst="rect">
            <a:avLst/>
          </a:prstGeom>
          <a:noFill/>
        </p:spPr>
        <p:txBody>
          <a:bodyPr wrap="square" rtlCol="0">
            <a:spAutoFit/>
          </a:bodyPr>
          <a:lstStyle/>
          <a:p>
            <a:r>
              <a:rPr lang="en-IN" sz="1400" dirty="0"/>
              <a:t>UG</a:t>
            </a:r>
          </a:p>
        </p:txBody>
      </p:sp>
      <p:sp>
        <p:nvSpPr>
          <p:cNvPr id="24" name="TextBox 23"/>
          <p:cNvSpPr txBox="1"/>
          <p:nvPr/>
        </p:nvSpPr>
        <p:spPr>
          <a:xfrm>
            <a:off x="2909035" y="6007382"/>
            <a:ext cx="672354" cy="307777"/>
          </a:xfrm>
          <a:prstGeom prst="rect">
            <a:avLst/>
          </a:prstGeom>
          <a:noFill/>
        </p:spPr>
        <p:txBody>
          <a:bodyPr wrap="square" rtlCol="0">
            <a:spAutoFit/>
          </a:bodyPr>
          <a:lstStyle/>
          <a:p>
            <a:r>
              <a:rPr lang="en-IN" sz="1400" dirty="0"/>
              <a:t>PG</a:t>
            </a:r>
          </a:p>
        </p:txBody>
      </p:sp>
      <p:sp>
        <p:nvSpPr>
          <p:cNvPr id="25" name="TextBox 24"/>
          <p:cNvSpPr txBox="1"/>
          <p:nvPr/>
        </p:nvSpPr>
        <p:spPr>
          <a:xfrm>
            <a:off x="1017485" y="5815592"/>
            <a:ext cx="255492" cy="307777"/>
          </a:xfrm>
          <a:prstGeom prst="rect">
            <a:avLst/>
          </a:prstGeom>
          <a:noFill/>
        </p:spPr>
        <p:txBody>
          <a:bodyPr wrap="square" rtlCol="0">
            <a:spAutoFit/>
          </a:bodyPr>
          <a:lstStyle/>
          <a:p>
            <a:r>
              <a:rPr lang="en-IN" sz="1400" dirty="0"/>
              <a:t>5</a:t>
            </a:r>
          </a:p>
        </p:txBody>
      </p:sp>
      <p:sp>
        <p:nvSpPr>
          <p:cNvPr id="26" name="TextBox 25"/>
          <p:cNvSpPr txBox="1"/>
          <p:nvPr/>
        </p:nvSpPr>
        <p:spPr>
          <a:xfrm>
            <a:off x="896459" y="5323554"/>
            <a:ext cx="358588" cy="307777"/>
          </a:xfrm>
          <a:prstGeom prst="rect">
            <a:avLst/>
          </a:prstGeom>
          <a:noFill/>
        </p:spPr>
        <p:txBody>
          <a:bodyPr wrap="square" rtlCol="0">
            <a:spAutoFit/>
          </a:bodyPr>
          <a:lstStyle/>
          <a:p>
            <a:r>
              <a:rPr lang="en-IN" sz="1400" dirty="0"/>
              <a:t>15</a:t>
            </a:r>
          </a:p>
        </p:txBody>
      </p:sp>
      <p:sp>
        <p:nvSpPr>
          <p:cNvPr id="27" name="TextBox 26"/>
          <p:cNvSpPr txBox="1"/>
          <p:nvPr/>
        </p:nvSpPr>
        <p:spPr>
          <a:xfrm>
            <a:off x="878531" y="4785673"/>
            <a:ext cx="358588" cy="307777"/>
          </a:xfrm>
          <a:prstGeom prst="rect">
            <a:avLst/>
          </a:prstGeom>
          <a:noFill/>
        </p:spPr>
        <p:txBody>
          <a:bodyPr wrap="square" rtlCol="0">
            <a:spAutoFit/>
          </a:bodyPr>
          <a:lstStyle/>
          <a:p>
            <a:r>
              <a:rPr lang="en-IN" sz="1400" dirty="0"/>
              <a:t>25</a:t>
            </a:r>
          </a:p>
        </p:txBody>
      </p:sp>
      <p:sp>
        <p:nvSpPr>
          <p:cNvPr id="28" name="TextBox 27"/>
          <p:cNvSpPr txBox="1"/>
          <p:nvPr/>
        </p:nvSpPr>
        <p:spPr>
          <a:xfrm>
            <a:off x="905424" y="4247791"/>
            <a:ext cx="358588" cy="307777"/>
          </a:xfrm>
          <a:prstGeom prst="rect">
            <a:avLst/>
          </a:prstGeom>
          <a:noFill/>
        </p:spPr>
        <p:txBody>
          <a:bodyPr wrap="square" rtlCol="0">
            <a:spAutoFit/>
          </a:bodyPr>
          <a:lstStyle/>
          <a:p>
            <a:r>
              <a:rPr lang="en-IN" sz="1400" dirty="0"/>
              <a:t>35</a:t>
            </a:r>
          </a:p>
        </p:txBody>
      </p:sp>
      <p:sp>
        <p:nvSpPr>
          <p:cNvPr id="30" name="Oval 29"/>
          <p:cNvSpPr/>
          <p:nvPr/>
        </p:nvSpPr>
        <p:spPr>
          <a:xfrm>
            <a:off x="1739141" y="5565990"/>
            <a:ext cx="89647" cy="805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p:cNvSpPr/>
          <p:nvPr/>
        </p:nvSpPr>
        <p:spPr>
          <a:xfrm>
            <a:off x="2371153" y="5199541"/>
            <a:ext cx="89647" cy="805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p:cNvSpPr/>
          <p:nvPr/>
        </p:nvSpPr>
        <p:spPr>
          <a:xfrm>
            <a:off x="2909035" y="4764361"/>
            <a:ext cx="89647" cy="805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Flowchart: Terminator 33"/>
          <p:cNvSpPr/>
          <p:nvPr/>
        </p:nvSpPr>
        <p:spPr>
          <a:xfrm>
            <a:off x="1326765" y="4519556"/>
            <a:ext cx="2138081" cy="355142"/>
          </a:xfrm>
          <a:prstGeom prst="flowChartTerminator">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6" name="Flowchart: Terminator 35"/>
          <p:cNvSpPr/>
          <p:nvPr/>
        </p:nvSpPr>
        <p:spPr>
          <a:xfrm>
            <a:off x="1326764" y="5045357"/>
            <a:ext cx="2138081" cy="355142"/>
          </a:xfrm>
          <a:prstGeom prst="flowChartTerminator">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7" name="Flowchart: Terminator 36"/>
          <p:cNvSpPr/>
          <p:nvPr/>
        </p:nvSpPr>
        <p:spPr>
          <a:xfrm>
            <a:off x="1326764" y="5522658"/>
            <a:ext cx="2138081" cy="355142"/>
          </a:xfrm>
          <a:prstGeom prst="flowChartTerminator">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1" name="Flowchart: Terminator 50"/>
          <p:cNvSpPr/>
          <p:nvPr/>
        </p:nvSpPr>
        <p:spPr>
          <a:xfrm rot="5400000">
            <a:off x="1632409" y="4989828"/>
            <a:ext cx="1531434" cy="355142"/>
          </a:xfrm>
          <a:prstGeom prst="flowChartTerminator">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2" name="Flowchart: Terminator 51"/>
          <p:cNvSpPr/>
          <p:nvPr/>
        </p:nvSpPr>
        <p:spPr>
          <a:xfrm rot="5400000">
            <a:off x="961702" y="4980869"/>
            <a:ext cx="1549355" cy="355142"/>
          </a:xfrm>
          <a:prstGeom prst="flowChartTerminator">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3" name="Flowchart: Terminator 52"/>
          <p:cNvSpPr/>
          <p:nvPr/>
        </p:nvSpPr>
        <p:spPr>
          <a:xfrm rot="5400000">
            <a:off x="2208446" y="5003657"/>
            <a:ext cx="1559092" cy="355142"/>
          </a:xfrm>
          <a:prstGeom prst="flowChartTerminator">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4" name="Rectangle 53"/>
          <p:cNvSpPr/>
          <p:nvPr/>
        </p:nvSpPr>
        <p:spPr>
          <a:xfrm>
            <a:off x="277906" y="800847"/>
            <a:ext cx="5265571" cy="461665"/>
          </a:xfrm>
          <a:prstGeom prst="rect">
            <a:avLst/>
          </a:prstGeom>
          <a:solidFill>
            <a:srgbClr val="686868"/>
          </a:solidFill>
          <a:ln>
            <a:solidFill>
              <a:srgbClr val="686868"/>
            </a:solid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dirty="0"/>
              <a:t>Weak Normal Equivalence Class Testing</a:t>
            </a:r>
          </a:p>
        </p:txBody>
      </p:sp>
      <p:cxnSp>
        <p:nvCxnSpPr>
          <p:cNvPr id="55" name="Straight Connector 54"/>
          <p:cNvCxnSpPr/>
          <p:nvPr/>
        </p:nvCxnSpPr>
        <p:spPr>
          <a:xfrm flipH="1">
            <a:off x="5749626" y="800847"/>
            <a:ext cx="58455" cy="570968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7" name="Content Placeholder 2"/>
          <p:cNvSpPr txBox="1"/>
          <p:nvPr/>
        </p:nvSpPr>
        <p:spPr>
          <a:xfrm>
            <a:off x="6110013" y="1366978"/>
            <a:ext cx="5265571" cy="1834929"/>
          </a:xfrm>
          <a:prstGeom prst="rect">
            <a:avLst/>
          </a:prstGeom>
        </p:spPr>
        <p:txBody>
          <a:bodyPr vert="horz" lIns="91440" tIns="45720" rIns="91440" bIns="45720" rtlCol="0">
            <a:noAutofit/>
          </a:bodyPr>
          <a:lstStyle>
            <a:lvl1pPr marL="265430" indent="-265430"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686868"/>
              </a:buClr>
            </a:pPr>
            <a:r>
              <a:rPr lang="en-US" dirty="0"/>
              <a:t>This type of testing is based on the </a:t>
            </a:r>
            <a:r>
              <a:rPr lang="en-US" b="1" dirty="0">
                <a:solidFill>
                  <a:srgbClr val="B71B1C"/>
                </a:solidFill>
              </a:rPr>
              <a:t>multiple fault assumption </a:t>
            </a:r>
            <a:r>
              <a:rPr lang="en-US" dirty="0"/>
              <a:t>theory. </a:t>
            </a:r>
          </a:p>
          <a:p>
            <a:pPr>
              <a:buClr>
                <a:srgbClr val="686868"/>
              </a:buClr>
            </a:pPr>
            <a:r>
              <a:rPr lang="en-US" dirty="0"/>
              <a:t>So, now we need </a:t>
            </a:r>
            <a:r>
              <a:rPr lang="en-US" b="1" dirty="0">
                <a:solidFill>
                  <a:srgbClr val="B71B1C"/>
                </a:solidFill>
              </a:rPr>
              <a:t>test cases </a:t>
            </a:r>
            <a:r>
              <a:rPr lang="en-US" dirty="0"/>
              <a:t>from </a:t>
            </a:r>
            <a:r>
              <a:rPr lang="en-US" b="1" dirty="0">
                <a:solidFill>
                  <a:srgbClr val="B71B1C"/>
                </a:solidFill>
              </a:rPr>
              <a:t>each</a:t>
            </a:r>
            <a:r>
              <a:rPr lang="en-US" dirty="0"/>
              <a:t> element of the </a:t>
            </a:r>
            <a:r>
              <a:rPr lang="en-US" b="1" dirty="0">
                <a:solidFill>
                  <a:srgbClr val="B71B1C"/>
                </a:solidFill>
              </a:rPr>
              <a:t>Cartesian product </a:t>
            </a:r>
            <a:r>
              <a:rPr lang="en-US" dirty="0"/>
              <a:t>of the equivalence classes.</a:t>
            </a:r>
            <a:endParaRPr lang="en-IN" dirty="0"/>
          </a:p>
        </p:txBody>
      </p:sp>
      <p:sp>
        <p:nvSpPr>
          <p:cNvPr id="58" name="Rectangle 57"/>
          <p:cNvSpPr/>
          <p:nvPr/>
        </p:nvSpPr>
        <p:spPr>
          <a:xfrm>
            <a:off x="6210009" y="806166"/>
            <a:ext cx="5328831" cy="461665"/>
          </a:xfrm>
          <a:prstGeom prst="rect">
            <a:avLst/>
          </a:prstGeom>
          <a:solidFill>
            <a:srgbClr val="686868"/>
          </a:solidFill>
          <a:ln>
            <a:solidFill>
              <a:srgbClr val="686868"/>
            </a:solid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dirty="0"/>
              <a:t>Strong Normal Equivalence Class Testing</a:t>
            </a:r>
          </a:p>
        </p:txBody>
      </p:sp>
      <p:cxnSp>
        <p:nvCxnSpPr>
          <p:cNvPr id="149" name="Straight Arrow Connector 148"/>
          <p:cNvCxnSpPr/>
          <p:nvPr/>
        </p:nvCxnSpPr>
        <p:spPr>
          <a:xfrm flipV="1">
            <a:off x="6929729" y="3585900"/>
            <a:ext cx="17930" cy="237564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a:off x="6920764" y="5970511"/>
            <a:ext cx="327211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6920764" y="5459523"/>
            <a:ext cx="327211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6920764" y="4921642"/>
            <a:ext cx="327211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6947659" y="4383760"/>
            <a:ext cx="327211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7646906" y="3585900"/>
            <a:ext cx="0" cy="238461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8417870" y="3576936"/>
            <a:ext cx="0" cy="238461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9215728" y="3576936"/>
            <a:ext cx="0" cy="238461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57" name="TextBox 156"/>
          <p:cNvSpPr txBox="1"/>
          <p:nvPr/>
        </p:nvSpPr>
        <p:spPr>
          <a:xfrm>
            <a:off x="6947659" y="5951561"/>
            <a:ext cx="672354" cy="307777"/>
          </a:xfrm>
          <a:prstGeom prst="rect">
            <a:avLst/>
          </a:prstGeom>
          <a:noFill/>
        </p:spPr>
        <p:txBody>
          <a:bodyPr wrap="square" rtlCol="0">
            <a:spAutoFit/>
          </a:bodyPr>
          <a:lstStyle/>
          <a:p>
            <a:r>
              <a:rPr lang="en-IN" sz="1400" dirty="0"/>
              <a:t>School</a:t>
            </a:r>
          </a:p>
        </p:txBody>
      </p:sp>
      <p:sp>
        <p:nvSpPr>
          <p:cNvPr id="158" name="TextBox 157"/>
          <p:cNvSpPr txBox="1"/>
          <p:nvPr/>
        </p:nvSpPr>
        <p:spPr>
          <a:xfrm>
            <a:off x="7817236" y="5997404"/>
            <a:ext cx="672354" cy="307777"/>
          </a:xfrm>
          <a:prstGeom prst="rect">
            <a:avLst/>
          </a:prstGeom>
          <a:noFill/>
        </p:spPr>
        <p:txBody>
          <a:bodyPr wrap="square" rtlCol="0">
            <a:spAutoFit/>
          </a:bodyPr>
          <a:lstStyle/>
          <a:p>
            <a:r>
              <a:rPr lang="en-IN" sz="1400" dirty="0"/>
              <a:t>UG</a:t>
            </a:r>
          </a:p>
        </p:txBody>
      </p:sp>
      <p:sp>
        <p:nvSpPr>
          <p:cNvPr id="159" name="TextBox 158"/>
          <p:cNvSpPr txBox="1"/>
          <p:nvPr/>
        </p:nvSpPr>
        <p:spPr>
          <a:xfrm>
            <a:off x="8583717" y="5989462"/>
            <a:ext cx="672354" cy="307777"/>
          </a:xfrm>
          <a:prstGeom prst="rect">
            <a:avLst/>
          </a:prstGeom>
          <a:noFill/>
        </p:spPr>
        <p:txBody>
          <a:bodyPr wrap="square" rtlCol="0">
            <a:spAutoFit/>
          </a:bodyPr>
          <a:lstStyle/>
          <a:p>
            <a:r>
              <a:rPr lang="en-IN" sz="1400" dirty="0"/>
              <a:t>PG</a:t>
            </a:r>
          </a:p>
        </p:txBody>
      </p:sp>
      <p:sp>
        <p:nvSpPr>
          <p:cNvPr id="160" name="TextBox 159"/>
          <p:cNvSpPr txBox="1"/>
          <p:nvPr/>
        </p:nvSpPr>
        <p:spPr>
          <a:xfrm>
            <a:off x="6692167" y="5797672"/>
            <a:ext cx="255492" cy="307777"/>
          </a:xfrm>
          <a:prstGeom prst="rect">
            <a:avLst/>
          </a:prstGeom>
          <a:noFill/>
        </p:spPr>
        <p:txBody>
          <a:bodyPr wrap="square" rtlCol="0">
            <a:spAutoFit/>
          </a:bodyPr>
          <a:lstStyle/>
          <a:p>
            <a:r>
              <a:rPr lang="en-IN" sz="1400" dirty="0"/>
              <a:t>5</a:t>
            </a:r>
          </a:p>
        </p:txBody>
      </p:sp>
      <p:sp>
        <p:nvSpPr>
          <p:cNvPr id="161" name="TextBox 160"/>
          <p:cNvSpPr txBox="1"/>
          <p:nvPr/>
        </p:nvSpPr>
        <p:spPr>
          <a:xfrm>
            <a:off x="6571141" y="5305634"/>
            <a:ext cx="358588" cy="307777"/>
          </a:xfrm>
          <a:prstGeom prst="rect">
            <a:avLst/>
          </a:prstGeom>
          <a:noFill/>
        </p:spPr>
        <p:txBody>
          <a:bodyPr wrap="square" rtlCol="0">
            <a:spAutoFit/>
          </a:bodyPr>
          <a:lstStyle/>
          <a:p>
            <a:r>
              <a:rPr lang="en-IN" sz="1400" dirty="0"/>
              <a:t>15</a:t>
            </a:r>
          </a:p>
        </p:txBody>
      </p:sp>
      <p:sp>
        <p:nvSpPr>
          <p:cNvPr id="162" name="TextBox 161"/>
          <p:cNvSpPr txBox="1"/>
          <p:nvPr/>
        </p:nvSpPr>
        <p:spPr>
          <a:xfrm>
            <a:off x="6553213" y="4767753"/>
            <a:ext cx="358588" cy="307777"/>
          </a:xfrm>
          <a:prstGeom prst="rect">
            <a:avLst/>
          </a:prstGeom>
          <a:noFill/>
        </p:spPr>
        <p:txBody>
          <a:bodyPr wrap="square" rtlCol="0">
            <a:spAutoFit/>
          </a:bodyPr>
          <a:lstStyle/>
          <a:p>
            <a:r>
              <a:rPr lang="en-IN" sz="1400" dirty="0"/>
              <a:t>25</a:t>
            </a:r>
          </a:p>
        </p:txBody>
      </p:sp>
      <p:sp>
        <p:nvSpPr>
          <p:cNvPr id="163" name="TextBox 162"/>
          <p:cNvSpPr txBox="1"/>
          <p:nvPr/>
        </p:nvSpPr>
        <p:spPr>
          <a:xfrm>
            <a:off x="6580106" y="4229871"/>
            <a:ext cx="358588" cy="307777"/>
          </a:xfrm>
          <a:prstGeom prst="rect">
            <a:avLst/>
          </a:prstGeom>
          <a:noFill/>
        </p:spPr>
        <p:txBody>
          <a:bodyPr wrap="square" rtlCol="0">
            <a:spAutoFit/>
          </a:bodyPr>
          <a:lstStyle/>
          <a:p>
            <a:r>
              <a:rPr lang="en-IN" sz="1400" dirty="0"/>
              <a:t>35</a:t>
            </a:r>
          </a:p>
        </p:txBody>
      </p:sp>
      <p:sp>
        <p:nvSpPr>
          <p:cNvPr id="164" name="Oval 163"/>
          <p:cNvSpPr/>
          <p:nvPr/>
        </p:nvSpPr>
        <p:spPr>
          <a:xfrm>
            <a:off x="7413823" y="5548070"/>
            <a:ext cx="89647" cy="805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5" name="Oval 164"/>
          <p:cNvSpPr/>
          <p:nvPr/>
        </p:nvSpPr>
        <p:spPr>
          <a:xfrm>
            <a:off x="8045835" y="5181621"/>
            <a:ext cx="89647" cy="805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6" name="Oval 165"/>
          <p:cNvSpPr/>
          <p:nvPr/>
        </p:nvSpPr>
        <p:spPr>
          <a:xfrm>
            <a:off x="8583717" y="4746441"/>
            <a:ext cx="89647" cy="805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7" name="Flowchart: Terminator 166"/>
          <p:cNvSpPr/>
          <p:nvPr/>
        </p:nvSpPr>
        <p:spPr>
          <a:xfrm>
            <a:off x="7001447" y="4501636"/>
            <a:ext cx="2138081" cy="355142"/>
          </a:xfrm>
          <a:prstGeom prst="flowChartTerminator">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68" name="Flowchart: Terminator 167"/>
          <p:cNvSpPr/>
          <p:nvPr/>
        </p:nvSpPr>
        <p:spPr>
          <a:xfrm>
            <a:off x="7001446" y="5027437"/>
            <a:ext cx="2138081" cy="355142"/>
          </a:xfrm>
          <a:prstGeom prst="flowChartTerminator">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69" name="Flowchart: Terminator 168"/>
          <p:cNvSpPr/>
          <p:nvPr/>
        </p:nvSpPr>
        <p:spPr>
          <a:xfrm>
            <a:off x="7001446" y="5504738"/>
            <a:ext cx="2138081" cy="355142"/>
          </a:xfrm>
          <a:prstGeom prst="flowChartTerminator">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70" name="Flowchart: Terminator 169"/>
          <p:cNvSpPr/>
          <p:nvPr/>
        </p:nvSpPr>
        <p:spPr>
          <a:xfrm rot="5400000">
            <a:off x="7307091" y="4971908"/>
            <a:ext cx="1531434" cy="355142"/>
          </a:xfrm>
          <a:prstGeom prst="flowChartTerminator">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71" name="Flowchart: Terminator 170"/>
          <p:cNvSpPr/>
          <p:nvPr/>
        </p:nvSpPr>
        <p:spPr>
          <a:xfrm rot="5400000">
            <a:off x="6654304" y="4980869"/>
            <a:ext cx="1513515" cy="355142"/>
          </a:xfrm>
          <a:prstGeom prst="flowChartTerminator">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72" name="Flowchart: Terminator 171"/>
          <p:cNvSpPr/>
          <p:nvPr/>
        </p:nvSpPr>
        <p:spPr>
          <a:xfrm rot="5400000">
            <a:off x="7892088" y="4994697"/>
            <a:ext cx="1541172" cy="355142"/>
          </a:xfrm>
          <a:prstGeom prst="flowChartTerminator">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73" name="Oval 172"/>
          <p:cNvSpPr/>
          <p:nvPr/>
        </p:nvSpPr>
        <p:spPr>
          <a:xfrm>
            <a:off x="7398855" y="5189303"/>
            <a:ext cx="89647" cy="805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5" name="Oval 174"/>
          <p:cNvSpPr/>
          <p:nvPr/>
        </p:nvSpPr>
        <p:spPr>
          <a:xfrm>
            <a:off x="8042436" y="4616599"/>
            <a:ext cx="89647" cy="805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6" name="Oval 175"/>
          <p:cNvSpPr/>
          <p:nvPr/>
        </p:nvSpPr>
        <p:spPr>
          <a:xfrm>
            <a:off x="8006553" y="5563673"/>
            <a:ext cx="89647" cy="805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8" name="Oval 177"/>
          <p:cNvSpPr/>
          <p:nvPr/>
        </p:nvSpPr>
        <p:spPr>
          <a:xfrm>
            <a:off x="8625862" y="5580031"/>
            <a:ext cx="89647" cy="805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9" name="Oval 178"/>
          <p:cNvSpPr/>
          <p:nvPr/>
        </p:nvSpPr>
        <p:spPr>
          <a:xfrm>
            <a:off x="8625862" y="5148586"/>
            <a:ext cx="89647" cy="805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0" name="Oval 179"/>
          <p:cNvSpPr/>
          <p:nvPr/>
        </p:nvSpPr>
        <p:spPr>
          <a:xfrm>
            <a:off x="7361837" y="4643403"/>
            <a:ext cx="89647" cy="805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18918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par>
                                <p:cTn id="45" presetID="10" presetClass="entr" presetSubtype="0"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par>
                                <p:cTn id="48" presetID="10" presetClass="entr" presetSubtype="0" fill="hold" nodeType="with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fade">
                                      <p:cBhvr>
                                        <p:cTn id="50" dur="500"/>
                                        <p:tgtEl>
                                          <p:spTgt spid="20"/>
                                        </p:tgtEl>
                                      </p:cBhvr>
                                    </p:animEffect>
                                  </p:childTnLst>
                                </p:cTn>
                              </p:par>
                              <p:par>
                                <p:cTn id="51" presetID="10" presetClass="entr" presetSubtype="0" fill="hold" nodeType="with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par>
                                <p:cTn id="54" presetID="10" presetClass="entr" presetSubtype="0" fill="hold" nodeType="with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500"/>
                                        <p:tgtEl>
                                          <p:spTgt spid="16"/>
                                        </p:tgtEl>
                                      </p:cBhvr>
                                    </p:animEffect>
                                  </p:childTnLst>
                                </p:cTn>
                              </p:par>
                              <p:par>
                                <p:cTn id="57" presetID="10" presetClass="entr" presetSubtype="0" fill="hold"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500"/>
                                        <p:tgtEl>
                                          <p:spTgt spid="15"/>
                                        </p:tgtEl>
                                      </p:cBhvr>
                                    </p:animEffect>
                                  </p:childTnLst>
                                </p:cTn>
                              </p:par>
                              <p:par>
                                <p:cTn id="60" presetID="10" presetClass="entr" presetSubtype="0" fill="hold" nodeType="with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500"/>
                                        <p:tgtEl>
                                          <p:spTgt spid="1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500"/>
                                        <p:tgtEl>
                                          <p:spTgt spid="30"/>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1"/>
                                        </p:tgtEl>
                                        <p:attrNameLst>
                                          <p:attrName>style.visibility</p:attrName>
                                        </p:attrNameLst>
                                      </p:cBhvr>
                                      <p:to>
                                        <p:strVal val="visible"/>
                                      </p:to>
                                    </p:set>
                                    <p:animEffect transition="in" filter="fade">
                                      <p:cBhvr>
                                        <p:cTn id="70" dur="500"/>
                                        <p:tgtEl>
                                          <p:spTgt spid="31"/>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fade">
                                      <p:cBhvr>
                                        <p:cTn id="73" dur="500"/>
                                        <p:tgtEl>
                                          <p:spTgt spid="32"/>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34"/>
                                        </p:tgtEl>
                                        <p:attrNameLst>
                                          <p:attrName>style.visibility</p:attrName>
                                        </p:attrNameLst>
                                      </p:cBhvr>
                                      <p:to>
                                        <p:strVal val="visible"/>
                                      </p:to>
                                    </p:set>
                                    <p:animEffect transition="in" filter="fade">
                                      <p:cBhvr>
                                        <p:cTn id="78" dur="500"/>
                                        <p:tgtEl>
                                          <p:spTgt spid="34"/>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6"/>
                                        </p:tgtEl>
                                        <p:attrNameLst>
                                          <p:attrName>style.visibility</p:attrName>
                                        </p:attrNameLst>
                                      </p:cBhvr>
                                      <p:to>
                                        <p:strVal val="visible"/>
                                      </p:to>
                                    </p:set>
                                    <p:animEffect transition="in" filter="fade">
                                      <p:cBhvr>
                                        <p:cTn id="81" dur="500"/>
                                        <p:tgtEl>
                                          <p:spTgt spid="36"/>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37"/>
                                        </p:tgtEl>
                                        <p:attrNameLst>
                                          <p:attrName>style.visibility</p:attrName>
                                        </p:attrNameLst>
                                      </p:cBhvr>
                                      <p:to>
                                        <p:strVal val="visible"/>
                                      </p:to>
                                    </p:set>
                                    <p:animEffect transition="in" filter="fade">
                                      <p:cBhvr>
                                        <p:cTn id="84" dur="500"/>
                                        <p:tgtEl>
                                          <p:spTgt spid="37"/>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52"/>
                                        </p:tgtEl>
                                        <p:attrNameLst>
                                          <p:attrName>style.visibility</p:attrName>
                                        </p:attrNameLst>
                                      </p:cBhvr>
                                      <p:to>
                                        <p:strVal val="visible"/>
                                      </p:to>
                                    </p:set>
                                    <p:animEffect transition="in" filter="fade">
                                      <p:cBhvr>
                                        <p:cTn id="89" dur="500"/>
                                        <p:tgtEl>
                                          <p:spTgt spid="52"/>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51"/>
                                        </p:tgtEl>
                                        <p:attrNameLst>
                                          <p:attrName>style.visibility</p:attrName>
                                        </p:attrNameLst>
                                      </p:cBhvr>
                                      <p:to>
                                        <p:strVal val="visible"/>
                                      </p:to>
                                    </p:set>
                                    <p:animEffect transition="in" filter="fade">
                                      <p:cBhvr>
                                        <p:cTn id="92" dur="500"/>
                                        <p:tgtEl>
                                          <p:spTgt spid="51"/>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53"/>
                                        </p:tgtEl>
                                        <p:attrNameLst>
                                          <p:attrName>style.visibility</p:attrName>
                                        </p:attrNameLst>
                                      </p:cBhvr>
                                      <p:to>
                                        <p:strVal val="visible"/>
                                      </p:to>
                                    </p:set>
                                    <p:animEffect transition="in" filter="fade">
                                      <p:cBhvr>
                                        <p:cTn id="95" dur="500"/>
                                        <p:tgtEl>
                                          <p:spTgt spid="53"/>
                                        </p:tgtEl>
                                      </p:cBhvr>
                                    </p:animEffect>
                                  </p:childTnLst>
                                </p:cTn>
                              </p:par>
                              <p:par>
                                <p:cTn id="96" presetID="1" presetClass="entr" presetSubtype="0" fill="hold" nodeType="withEffect">
                                  <p:stCondLst>
                                    <p:cond delay="0"/>
                                  </p:stCondLst>
                                  <p:childTnLst>
                                    <p:set>
                                      <p:cBhvr>
                                        <p:cTn id="97" dur="1" fill="hold">
                                          <p:stCondLst>
                                            <p:cond delay="0"/>
                                          </p:stCondLst>
                                        </p:cTn>
                                        <p:tgtEl>
                                          <p:spTgt spid="55"/>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58"/>
                                        </p:tgtEl>
                                        <p:attrNameLst>
                                          <p:attrName>style.visibility</p:attrName>
                                        </p:attrNameLst>
                                      </p:cBhvr>
                                      <p:to>
                                        <p:strVal val="visible"/>
                                      </p:to>
                                    </p:set>
                                    <p:animEffect transition="in" filter="fade">
                                      <p:cBhvr>
                                        <p:cTn id="102" dur="500"/>
                                        <p:tgtEl>
                                          <p:spTgt spid="58"/>
                                        </p:tgtEl>
                                      </p:cBhvr>
                                    </p:animEffec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57">
                                            <p:txEl>
                                              <p:pRg st="0" end="0"/>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57">
                                            <p:txEl>
                                              <p:pRg st="1" end="1"/>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nodeType="clickEffect">
                                  <p:stCondLst>
                                    <p:cond delay="0"/>
                                  </p:stCondLst>
                                  <p:childTnLst>
                                    <p:set>
                                      <p:cBhvr>
                                        <p:cTn id="114" dur="1" fill="hold">
                                          <p:stCondLst>
                                            <p:cond delay="0"/>
                                          </p:stCondLst>
                                        </p:cTn>
                                        <p:tgtEl>
                                          <p:spTgt spid="149"/>
                                        </p:tgtEl>
                                        <p:attrNameLst>
                                          <p:attrName>style.visibility</p:attrName>
                                        </p:attrNameLst>
                                      </p:cBhvr>
                                      <p:to>
                                        <p:strVal val="visible"/>
                                      </p:to>
                                    </p:set>
                                    <p:animEffect transition="in" filter="fade">
                                      <p:cBhvr>
                                        <p:cTn id="115" dur="500"/>
                                        <p:tgtEl>
                                          <p:spTgt spid="149"/>
                                        </p:tgtEl>
                                      </p:cBhvr>
                                    </p:animEffect>
                                  </p:childTnLst>
                                </p:cTn>
                              </p:par>
                              <p:par>
                                <p:cTn id="116" presetID="10" presetClass="entr" presetSubtype="0" fill="hold" nodeType="withEffect">
                                  <p:stCondLst>
                                    <p:cond delay="0"/>
                                  </p:stCondLst>
                                  <p:childTnLst>
                                    <p:set>
                                      <p:cBhvr>
                                        <p:cTn id="117" dur="1" fill="hold">
                                          <p:stCondLst>
                                            <p:cond delay="0"/>
                                          </p:stCondLst>
                                        </p:cTn>
                                        <p:tgtEl>
                                          <p:spTgt spid="150"/>
                                        </p:tgtEl>
                                        <p:attrNameLst>
                                          <p:attrName>style.visibility</p:attrName>
                                        </p:attrNameLst>
                                      </p:cBhvr>
                                      <p:to>
                                        <p:strVal val="visible"/>
                                      </p:to>
                                    </p:set>
                                    <p:animEffect transition="in" filter="fade">
                                      <p:cBhvr>
                                        <p:cTn id="118" dur="500"/>
                                        <p:tgtEl>
                                          <p:spTgt spid="150"/>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57"/>
                                        </p:tgtEl>
                                        <p:attrNameLst>
                                          <p:attrName>style.visibility</p:attrName>
                                        </p:attrNameLst>
                                      </p:cBhvr>
                                      <p:to>
                                        <p:strVal val="visible"/>
                                      </p:to>
                                    </p:set>
                                    <p:animEffect transition="in" filter="fade">
                                      <p:cBhvr>
                                        <p:cTn id="121" dur="500"/>
                                        <p:tgtEl>
                                          <p:spTgt spid="157"/>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58"/>
                                        </p:tgtEl>
                                        <p:attrNameLst>
                                          <p:attrName>style.visibility</p:attrName>
                                        </p:attrNameLst>
                                      </p:cBhvr>
                                      <p:to>
                                        <p:strVal val="visible"/>
                                      </p:to>
                                    </p:set>
                                    <p:animEffect transition="in" filter="fade">
                                      <p:cBhvr>
                                        <p:cTn id="124" dur="500"/>
                                        <p:tgtEl>
                                          <p:spTgt spid="158"/>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59"/>
                                        </p:tgtEl>
                                        <p:attrNameLst>
                                          <p:attrName>style.visibility</p:attrName>
                                        </p:attrNameLst>
                                      </p:cBhvr>
                                      <p:to>
                                        <p:strVal val="visible"/>
                                      </p:to>
                                    </p:set>
                                    <p:animEffect transition="in" filter="fade">
                                      <p:cBhvr>
                                        <p:cTn id="127" dur="500"/>
                                        <p:tgtEl>
                                          <p:spTgt spid="159"/>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60"/>
                                        </p:tgtEl>
                                        <p:attrNameLst>
                                          <p:attrName>style.visibility</p:attrName>
                                        </p:attrNameLst>
                                      </p:cBhvr>
                                      <p:to>
                                        <p:strVal val="visible"/>
                                      </p:to>
                                    </p:set>
                                    <p:animEffect transition="in" filter="fade">
                                      <p:cBhvr>
                                        <p:cTn id="130" dur="500"/>
                                        <p:tgtEl>
                                          <p:spTgt spid="160"/>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61"/>
                                        </p:tgtEl>
                                        <p:attrNameLst>
                                          <p:attrName>style.visibility</p:attrName>
                                        </p:attrNameLst>
                                      </p:cBhvr>
                                      <p:to>
                                        <p:strVal val="visible"/>
                                      </p:to>
                                    </p:set>
                                    <p:animEffect transition="in" filter="fade">
                                      <p:cBhvr>
                                        <p:cTn id="133" dur="500"/>
                                        <p:tgtEl>
                                          <p:spTgt spid="161"/>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62"/>
                                        </p:tgtEl>
                                        <p:attrNameLst>
                                          <p:attrName>style.visibility</p:attrName>
                                        </p:attrNameLst>
                                      </p:cBhvr>
                                      <p:to>
                                        <p:strVal val="visible"/>
                                      </p:to>
                                    </p:set>
                                    <p:animEffect transition="in" filter="fade">
                                      <p:cBhvr>
                                        <p:cTn id="136" dur="500"/>
                                        <p:tgtEl>
                                          <p:spTgt spid="162"/>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63"/>
                                        </p:tgtEl>
                                        <p:attrNameLst>
                                          <p:attrName>style.visibility</p:attrName>
                                        </p:attrNameLst>
                                      </p:cBhvr>
                                      <p:to>
                                        <p:strVal val="visible"/>
                                      </p:to>
                                    </p:set>
                                    <p:animEffect transition="in" filter="fade">
                                      <p:cBhvr>
                                        <p:cTn id="139" dur="500"/>
                                        <p:tgtEl>
                                          <p:spTgt spid="163"/>
                                        </p:tgtEl>
                                      </p:cBhvr>
                                    </p:animEffect>
                                  </p:childTnLst>
                                </p:cTn>
                              </p:par>
                              <p:par>
                                <p:cTn id="140" presetID="10" presetClass="entr" presetSubtype="0" fill="hold" nodeType="withEffect">
                                  <p:stCondLst>
                                    <p:cond delay="0"/>
                                  </p:stCondLst>
                                  <p:childTnLst>
                                    <p:set>
                                      <p:cBhvr>
                                        <p:cTn id="141" dur="1" fill="hold">
                                          <p:stCondLst>
                                            <p:cond delay="0"/>
                                          </p:stCondLst>
                                        </p:cTn>
                                        <p:tgtEl>
                                          <p:spTgt spid="154"/>
                                        </p:tgtEl>
                                        <p:attrNameLst>
                                          <p:attrName>style.visibility</p:attrName>
                                        </p:attrNameLst>
                                      </p:cBhvr>
                                      <p:to>
                                        <p:strVal val="visible"/>
                                      </p:to>
                                    </p:set>
                                    <p:animEffect transition="in" filter="fade">
                                      <p:cBhvr>
                                        <p:cTn id="142" dur="500"/>
                                        <p:tgtEl>
                                          <p:spTgt spid="154"/>
                                        </p:tgtEl>
                                      </p:cBhvr>
                                    </p:animEffect>
                                  </p:childTnLst>
                                </p:cTn>
                              </p:par>
                              <p:par>
                                <p:cTn id="143" presetID="10" presetClass="entr" presetSubtype="0" fill="hold" nodeType="withEffect">
                                  <p:stCondLst>
                                    <p:cond delay="0"/>
                                  </p:stCondLst>
                                  <p:childTnLst>
                                    <p:set>
                                      <p:cBhvr>
                                        <p:cTn id="144" dur="1" fill="hold">
                                          <p:stCondLst>
                                            <p:cond delay="0"/>
                                          </p:stCondLst>
                                        </p:cTn>
                                        <p:tgtEl>
                                          <p:spTgt spid="155"/>
                                        </p:tgtEl>
                                        <p:attrNameLst>
                                          <p:attrName>style.visibility</p:attrName>
                                        </p:attrNameLst>
                                      </p:cBhvr>
                                      <p:to>
                                        <p:strVal val="visible"/>
                                      </p:to>
                                    </p:set>
                                    <p:animEffect transition="in" filter="fade">
                                      <p:cBhvr>
                                        <p:cTn id="145" dur="500"/>
                                        <p:tgtEl>
                                          <p:spTgt spid="155"/>
                                        </p:tgtEl>
                                      </p:cBhvr>
                                    </p:animEffect>
                                  </p:childTnLst>
                                </p:cTn>
                              </p:par>
                              <p:par>
                                <p:cTn id="146" presetID="10" presetClass="entr" presetSubtype="0" fill="hold" nodeType="withEffect">
                                  <p:stCondLst>
                                    <p:cond delay="0"/>
                                  </p:stCondLst>
                                  <p:childTnLst>
                                    <p:set>
                                      <p:cBhvr>
                                        <p:cTn id="147" dur="1" fill="hold">
                                          <p:stCondLst>
                                            <p:cond delay="0"/>
                                          </p:stCondLst>
                                        </p:cTn>
                                        <p:tgtEl>
                                          <p:spTgt spid="156"/>
                                        </p:tgtEl>
                                        <p:attrNameLst>
                                          <p:attrName>style.visibility</p:attrName>
                                        </p:attrNameLst>
                                      </p:cBhvr>
                                      <p:to>
                                        <p:strVal val="visible"/>
                                      </p:to>
                                    </p:set>
                                    <p:animEffect transition="in" filter="fade">
                                      <p:cBhvr>
                                        <p:cTn id="148" dur="500"/>
                                        <p:tgtEl>
                                          <p:spTgt spid="156"/>
                                        </p:tgtEl>
                                      </p:cBhvr>
                                    </p:animEffect>
                                  </p:childTnLst>
                                </p:cTn>
                              </p:par>
                              <p:par>
                                <p:cTn id="149" presetID="10" presetClass="entr" presetSubtype="0" fill="hold" nodeType="withEffect">
                                  <p:stCondLst>
                                    <p:cond delay="0"/>
                                  </p:stCondLst>
                                  <p:childTnLst>
                                    <p:set>
                                      <p:cBhvr>
                                        <p:cTn id="150" dur="1" fill="hold">
                                          <p:stCondLst>
                                            <p:cond delay="0"/>
                                          </p:stCondLst>
                                        </p:cTn>
                                        <p:tgtEl>
                                          <p:spTgt spid="153"/>
                                        </p:tgtEl>
                                        <p:attrNameLst>
                                          <p:attrName>style.visibility</p:attrName>
                                        </p:attrNameLst>
                                      </p:cBhvr>
                                      <p:to>
                                        <p:strVal val="visible"/>
                                      </p:to>
                                    </p:set>
                                    <p:animEffect transition="in" filter="fade">
                                      <p:cBhvr>
                                        <p:cTn id="151" dur="500"/>
                                        <p:tgtEl>
                                          <p:spTgt spid="153"/>
                                        </p:tgtEl>
                                      </p:cBhvr>
                                    </p:animEffect>
                                  </p:childTnLst>
                                </p:cTn>
                              </p:par>
                              <p:par>
                                <p:cTn id="152" presetID="10" presetClass="entr" presetSubtype="0" fill="hold" nodeType="withEffect">
                                  <p:stCondLst>
                                    <p:cond delay="0"/>
                                  </p:stCondLst>
                                  <p:childTnLst>
                                    <p:set>
                                      <p:cBhvr>
                                        <p:cTn id="153" dur="1" fill="hold">
                                          <p:stCondLst>
                                            <p:cond delay="0"/>
                                          </p:stCondLst>
                                        </p:cTn>
                                        <p:tgtEl>
                                          <p:spTgt spid="152"/>
                                        </p:tgtEl>
                                        <p:attrNameLst>
                                          <p:attrName>style.visibility</p:attrName>
                                        </p:attrNameLst>
                                      </p:cBhvr>
                                      <p:to>
                                        <p:strVal val="visible"/>
                                      </p:to>
                                    </p:set>
                                    <p:animEffect transition="in" filter="fade">
                                      <p:cBhvr>
                                        <p:cTn id="154" dur="500"/>
                                        <p:tgtEl>
                                          <p:spTgt spid="152"/>
                                        </p:tgtEl>
                                      </p:cBhvr>
                                    </p:animEffect>
                                  </p:childTnLst>
                                </p:cTn>
                              </p:par>
                              <p:par>
                                <p:cTn id="155" presetID="10" presetClass="entr" presetSubtype="0" fill="hold" nodeType="withEffect">
                                  <p:stCondLst>
                                    <p:cond delay="0"/>
                                  </p:stCondLst>
                                  <p:childTnLst>
                                    <p:set>
                                      <p:cBhvr>
                                        <p:cTn id="156" dur="1" fill="hold">
                                          <p:stCondLst>
                                            <p:cond delay="0"/>
                                          </p:stCondLst>
                                        </p:cTn>
                                        <p:tgtEl>
                                          <p:spTgt spid="151"/>
                                        </p:tgtEl>
                                        <p:attrNameLst>
                                          <p:attrName>style.visibility</p:attrName>
                                        </p:attrNameLst>
                                      </p:cBhvr>
                                      <p:to>
                                        <p:strVal val="visible"/>
                                      </p:to>
                                    </p:set>
                                    <p:animEffect transition="in" filter="fade">
                                      <p:cBhvr>
                                        <p:cTn id="157" dur="500"/>
                                        <p:tgtEl>
                                          <p:spTgt spid="151"/>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grpId="0" nodeType="clickEffect">
                                  <p:stCondLst>
                                    <p:cond delay="0"/>
                                  </p:stCondLst>
                                  <p:childTnLst>
                                    <p:set>
                                      <p:cBhvr>
                                        <p:cTn id="161" dur="1" fill="hold">
                                          <p:stCondLst>
                                            <p:cond delay="0"/>
                                          </p:stCondLst>
                                        </p:cTn>
                                        <p:tgtEl>
                                          <p:spTgt spid="164"/>
                                        </p:tgtEl>
                                        <p:attrNameLst>
                                          <p:attrName>style.visibility</p:attrName>
                                        </p:attrNameLst>
                                      </p:cBhvr>
                                      <p:to>
                                        <p:strVal val="visible"/>
                                      </p:to>
                                    </p:set>
                                    <p:animEffect transition="in" filter="fade">
                                      <p:cBhvr>
                                        <p:cTn id="162" dur="500"/>
                                        <p:tgtEl>
                                          <p:spTgt spid="164"/>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165"/>
                                        </p:tgtEl>
                                        <p:attrNameLst>
                                          <p:attrName>style.visibility</p:attrName>
                                        </p:attrNameLst>
                                      </p:cBhvr>
                                      <p:to>
                                        <p:strVal val="visible"/>
                                      </p:to>
                                    </p:set>
                                    <p:animEffect transition="in" filter="fade">
                                      <p:cBhvr>
                                        <p:cTn id="165" dur="500"/>
                                        <p:tgtEl>
                                          <p:spTgt spid="165"/>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166"/>
                                        </p:tgtEl>
                                        <p:attrNameLst>
                                          <p:attrName>style.visibility</p:attrName>
                                        </p:attrNameLst>
                                      </p:cBhvr>
                                      <p:to>
                                        <p:strVal val="visible"/>
                                      </p:to>
                                    </p:set>
                                    <p:animEffect transition="in" filter="fade">
                                      <p:cBhvr>
                                        <p:cTn id="168" dur="500"/>
                                        <p:tgtEl>
                                          <p:spTgt spid="166"/>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173"/>
                                        </p:tgtEl>
                                        <p:attrNameLst>
                                          <p:attrName>style.visibility</p:attrName>
                                        </p:attrNameLst>
                                      </p:cBhvr>
                                      <p:to>
                                        <p:strVal val="visible"/>
                                      </p:to>
                                    </p:set>
                                    <p:animEffect transition="in" filter="fade">
                                      <p:cBhvr>
                                        <p:cTn id="171" dur="500"/>
                                        <p:tgtEl>
                                          <p:spTgt spid="173"/>
                                        </p:tgtEl>
                                      </p:cBhvr>
                                    </p:animEffect>
                                  </p:childTnLst>
                                </p:cTn>
                              </p:par>
                              <p:par>
                                <p:cTn id="172" presetID="10" presetClass="entr" presetSubtype="0" fill="hold" grpId="0" nodeType="withEffect">
                                  <p:stCondLst>
                                    <p:cond delay="0"/>
                                  </p:stCondLst>
                                  <p:childTnLst>
                                    <p:set>
                                      <p:cBhvr>
                                        <p:cTn id="173" dur="1" fill="hold">
                                          <p:stCondLst>
                                            <p:cond delay="0"/>
                                          </p:stCondLst>
                                        </p:cTn>
                                        <p:tgtEl>
                                          <p:spTgt spid="175"/>
                                        </p:tgtEl>
                                        <p:attrNameLst>
                                          <p:attrName>style.visibility</p:attrName>
                                        </p:attrNameLst>
                                      </p:cBhvr>
                                      <p:to>
                                        <p:strVal val="visible"/>
                                      </p:to>
                                    </p:set>
                                    <p:animEffect transition="in" filter="fade">
                                      <p:cBhvr>
                                        <p:cTn id="174" dur="500"/>
                                        <p:tgtEl>
                                          <p:spTgt spid="175"/>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176"/>
                                        </p:tgtEl>
                                        <p:attrNameLst>
                                          <p:attrName>style.visibility</p:attrName>
                                        </p:attrNameLst>
                                      </p:cBhvr>
                                      <p:to>
                                        <p:strVal val="visible"/>
                                      </p:to>
                                    </p:set>
                                    <p:animEffect transition="in" filter="fade">
                                      <p:cBhvr>
                                        <p:cTn id="177" dur="500"/>
                                        <p:tgtEl>
                                          <p:spTgt spid="176"/>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178"/>
                                        </p:tgtEl>
                                        <p:attrNameLst>
                                          <p:attrName>style.visibility</p:attrName>
                                        </p:attrNameLst>
                                      </p:cBhvr>
                                      <p:to>
                                        <p:strVal val="visible"/>
                                      </p:to>
                                    </p:set>
                                    <p:animEffect transition="in" filter="fade">
                                      <p:cBhvr>
                                        <p:cTn id="180" dur="500"/>
                                        <p:tgtEl>
                                          <p:spTgt spid="178"/>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179"/>
                                        </p:tgtEl>
                                        <p:attrNameLst>
                                          <p:attrName>style.visibility</p:attrName>
                                        </p:attrNameLst>
                                      </p:cBhvr>
                                      <p:to>
                                        <p:strVal val="visible"/>
                                      </p:to>
                                    </p:set>
                                    <p:animEffect transition="in" filter="fade">
                                      <p:cBhvr>
                                        <p:cTn id="183" dur="500"/>
                                        <p:tgtEl>
                                          <p:spTgt spid="179"/>
                                        </p:tgtEl>
                                      </p:cBhvr>
                                    </p:animEffect>
                                  </p:childTnLst>
                                </p:cTn>
                              </p:par>
                              <p:par>
                                <p:cTn id="184" presetID="10" presetClass="entr" presetSubtype="0" fill="hold" grpId="0" nodeType="withEffect">
                                  <p:stCondLst>
                                    <p:cond delay="0"/>
                                  </p:stCondLst>
                                  <p:childTnLst>
                                    <p:set>
                                      <p:cBhvr>
                                        <p:cTn id="185" dur="1" fill="hold">
                                          <p:stCondLst>
                                            <p:cond delay="0"/>
                                          </p:stCondLst>
                                        </p:cTn>
                                        <p:tgtEl>
                                          <p:spTgt spid="180"/>
                                        </p:tgtEl>
                                        <p:attrNameLst>
                                          <p:attrName>style.visibility</p:attrName>
                                        </p:attrNameLst>
                                      </p:cBhvr>
                                      <p:to>
                                        <p:strVal val="visible"/>
                                      </p:to>
                                    </p:set>
                                    <p:animEffect transition="in" filter="fade">
                                      <p:cBhvr>
                                        <p:cTn id="186" dur="500"/>
                                        <p:tgtEl>
                                          <p:spTgt spid="180"/>
                                        </p:tgtEl>
                                      </p:cBhvr>
                                    </p:animEffect>
                                  </p:childTnLst>
                                </p:cTn>
                              </p:par>
                            </p:childTnLst>
                          </p:cTn>
                        </p:par>
                      </p:childTnLst>
                    </p:cTn>
                  </p:par>
                  <p:par>
                    <p:cTn id="187" fill="hold">
                      <p:stCondLst>
                        <p:cond delay="indefinite"/>
                      </p:stCondLst>
                      <p:childTnLst>
                        <p:par>
                          <p:cTn id="188" fill="hold">
                            <p:stCondLst>
                              <p:cond delay="0"/>
                            </p:stCondLst>
                            <p:childTnLst>
                              <p:par>
                                <p:cTn id="189" presetID="10" presetClass="entr" presetSubtype="0" fill="hold" grpId="0" nodeType="clickEffect">
                                  <p:stCondLst>
                                    <p:cond delay="0"/>
                                  </p:stCondLst>
                                  <p:childTnLst>
                                    <p:set>
                                      <p:cBhvr>
                                        <p:cTn id="190" dur="1" fill="hold">
                                          <p:stCondLst>
                                            <p:cond delay="0"/>
                                          </p:stCondLst>
                                        </p:cTn>
                                        <p:tgtEl>
                                          <p:spTgt spid="167"/>
                                        </p:tgtEl>
                                        <p:attrNameLst>
                                          <p:attrName>style.visibility</p:attrName>
                                        </p:attrNameLst>
                                      </p:cBhvr>
                                      <p:to>
                                        <p:strVal val="visible"/>
                                      </p:to>
                                    </p:set>
                                    <p:animEffect transition="in" filter="fade">
                                      <p:cBhvr>
                                        <p:cTn id="191" dur="500"/>
                                        <p:tgtEl>
                                          <p:spTgt spid="167"/>
                                        </p:tgtEl>
                                      </p:cBhvr>
                                    </p:animEffect>
                                  </p:childTnLst>
                                </p:cTn>
                              </p:par>
                              <p:par>
                                <p:cTn id="192" presetID="10" presetClass="entr" presetSubtype="0" fill="hold" grpId="0" nodeType="withEffect">
                                  <p:stCondLst>
                                    <p:cond delay="0"/>
                                  </p:stCondLst>
                                  <p:childTnLst>
                                    <p:set>
                                      <p:cBhvr>
                                        <p:cTn id="193" dur="1" fill="hold">
                                          <p:stCondLst>
                                            <p:cond delay="0"/>
                                          </p:stCondLst>
                                        </p:cTn>
                                        <p:tgtEl>
                                          <p:spTgt spid="168"/>
                                        </p:tgtEl>
                                        <p:attrNameLst>
                                          <p:attrName>style.visibility</p:attrName>
                                        </p:attrNameLst>
                                      </p:cBhvr>
                                      <p:to>
                                        <p:strVal val="visible"/>
                                      </p:to>
                                    </p:set>
                                    <p:animEffect transition="in" filter="fade">
                                      <p:cBhvr>
                                        <p:cTn id="194" dur="500"/>
                                        <p:tgtEl>
                                          <p:spTgt spid="168"/>
                                        </p:tgtEl>
                                      </p:cBhvr>
                                    </p:animEffect>
                                  </p:childTnLst>
                                </p:cTn>
                              </p:par>
                              <p:par>
                                <p:cTn id="195" presetID="10" presetClass="entr" presetSubtype="0" fill="hold" grpId="0" nodeType="withEffect">
                                  <p:stCondLst>
                                    <p:cond delay="0"/>
                                  </p:stCondLst>
                                  <p:childTnLst>
                                    <p:set>
                                      <p:cBhvr>
                                        <p:cTn id="196" dur="1" fill="hold">
                                          <p:stCondLst>
                                            <p:cond delay="0"/>
                                          </p:stCondLst>
                                        </p:cTn>
                                        <p:tgtEl>
                                          <p:spTgt spid="169"/>
                                        </p:tgtEl>
                                        <p:attrNameLst>
                                          <p:attrName>style.visibility</p:attrName>
                                        </p:attrNameLst>
                                      </p:cBhvr>
                                      <p:to>
                                        <p:strVal val="visible"/>
                                      </p:to>
                                    </p:set>
                                    <p:animEffect transition="in" filter="fade">
                                      <p:cBhvr>
                                        <p:cTn id="197" dur="500"/>
                                        <p:tgtEl>
                                          <p:spTgt spid="169"/>
                                        </p:tgtEl>
                                      </p:cBhvr>
                                    </p:animEffect>
                                  </p:childTnLst>
                                </p:cTn>
                              </p:par>
                            </p:childTnLst>
                          </p:cTn>
                        </p:par>
                      </p:childTnLst>
                    </p:cTn>
                  </p:par>
                  <p:par>
                    <p:cTn id="198" fill="hold">
                      <p:stCondLst>
                        <p:cond delay="indefinite"/>
                      </p:stCondLst>
                      <p:childTnLst>
                        <p:par>
                          <p:cTn id="199" fill="hold">
                            <p:stCondLst>
                              <p:cond delay="0"/>
                            </p:stCondLst>
                            <p:childTnLst>
                              <p:par>
                                <p:cTn id="200" presetID="10" presetClass="entr" presetSubtype="0" fill="hold" grpId="0" nodeType="clickEffect">
                                  <p:stCondLst>
                                    <p:cond delay="0"/>
                                  </p:stCondLst>
                                  <p:childTnLst>
                                    <p:set>
                                      <p:cBhvr>
                                        <p:cTn id="201" dur="1" fill="hold">
                                          <p:stCondLst>
                                            <p:cond delay="0"/>
                                          </p:stCondLst>
                                        </p:cTn>
                                        <p:tgtEl>
                                          <p:spTgt spid="171"/>
                                        </p:tgtEl>
                                        <p:attrNameLst>
                                          <p:attrName>style.visibility</p:attrName>
                                        </p:attrNameLst>
                                      </p:cBhvr>
                                      <p:to>
                                        <p:strVal val="visible"/>
                                      </p:to>
                                    </p:set>
                                    <p:animEffect transition="in" filter="fade">
                                      <p:cBhvr>
                                        <p:cTn id="202" dur="500"/>
                                        <p:tgtEl>
                                          <p:spTgt spid="171"/>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70"/>
                                        </p:tgtEl>
                                        <p:attrNameLst>
                                          <p:attrName>style.visibility</p:attrName>
                                        </p:attrNameLst>
                                      </p:cBhvr>
                                      <p:to>
                                        <p:strVal val="visible"/>
                                      </p:to>
                                    </p:set>
                                    <p:animEffect transition="in" filter="fade">
                                      <p:cBhvr>
                                        <p:cTn id="205" dur="500"/>
                                        <p:tgtEl>
                                          <p:spTgt spid="170"/>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72"/>
                                        </p:tgtEl>
                                        <p:attrNameLst>
                                          <p:attrName>style.visibility</p:attrName>
                                        </p:attrNameLst>
                                      </p:cBhvr>
                                      <p:to>
                                        <p:strVal val="visible"/>
                                      </p:to>
                                    </p:set>
                                    <p:animEffect transition="in" filter="fade">
                                      <p:cBhvr>
                                        <p:cTn id="208" dur="500"/>
                                        <p:tgtEl>
                                          <p:spTgt spid="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2" grpId="0"/>
      <p:bldP spid="23" grpId="0"/>
      <p:bldP spid="24" grpId="0"/>
      <p:bldP spid="25" grpId="0"/>
      <p:bldP spid="26" grpId="0"/>
      <p:bldP spid="27" grpId="0"/>
      <p:bldP spid="28" grpId="0"/>
      <p:bldP spid="30" grpId="0" animBg="1"/>
      <p:bldP spid="31" grpId="0" animBg="1"/>
      <p:bldP spid="32" grpId="0" animBg="1"/>
      <p:bldP spid="34" grpId="0" animBg="1"/>
      <p:bldP spid="36" grpId="0" animBg="1"/>
      <p:bldP spid="37" grpId="0" animBg="1"/>
      <p:bldP spid="51" grpId="0" animBg="1"/>
      <p:bldP spid="52" grpId="0" animBg="1"/>
      <p:bldP spid="53" grpId="0" animBg="1"/>
      <p:bldP spid="54" grpId="0" animBg="1"/>
      <p:bldP spid="57" grpId="0" uiExpand="1" build="p"/>
      <p:bldP spid="58" grpId="0" animBg="1"/>
      <p:bldP spid="157" grpId="0"/>
      <p:bldP spid="158" grpId="0"/>
      <p:bldP spid="159" grpId="0"/>
      <p:bldP spid="160" grpId="0"/>
      <p:bldP spid="161" grpId="0"/>
      <p:bldP spid="162" grpId="0"/>
      <p:bldP spid="163" grpId="0"/>
      <p:bldP spid="164"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5" grpId="0" animBg="1"/>
      <p:bldP spid="176" grpId="0" animBg="1"/>
      <p:bldP spid="178" grpId="0" animBg="1"/>
      <p:bldP spid="179" grpId="0" animBg="1"/>
      <p:bldP spid="18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a:t>
            </a:r>
            <a:r>
              <a:rPr lang="en-US" sz="3600" dirty="0"/>
              <a:t>Equivalence </a:t>
            </a:r>
            <a:r>
              <a:rPr lang="en-IN" dirty="0"/>
              <a:t>Testing</a:t>
            </a:r>
          </a:p>
        </p:txBody>
      </p:sp>
      <p:sp>
        <p:nvSpPr>
          <p:cNvPr id="3" name="Content Placeholder 2"/>
          <p:cNvSpPr>
            <a:spLocks noGrp="1"/>
          </p:cNvSpPr>
          <p:nvPr>
            <p:ph idx="1"/>
          </p:nvPr>
        </p:nvSpPr>
        <p:spPr>
          <a:xfrm>
            <a:off x="182123" y="1305844"/>
            <a:ext cx="5265571" cy="1834929"/>
          </a:xfrm>
        </p:spPr>
        <p:txBody>
          <a:bodyPr/>
          <a:lstStyle/>
          <a:p>
            <a:r>
              <a:rPr lang="en-US" b="1" dirty="0">
                <a:solidFill>
                  <a:srgbClr val="B71B1C"/>
                </a:solidFill>
              </a:rPr>
              <a:t>Up to now </a:t>
            </a:r>
            <a:r>
              <a:rPr lang="en-US" dirty="0"/>
              <a:t>we have only considered partitioning the </a:t>
            </a:r>
            <a:r>
              <a:rPr lang="en-US" b="1" dirty="0">
                <a:solidFill>
                  <a:srgbClr val="B71B1C"/>
                </a:solidFill>
              </a:rPr>
              <a:t>valid</a:t>
            </a:r>
            <a:r>
              <a:rPr lang="en-US" dirty="0"/>
              <a:t> input space.</a:t>
            </a:r>
          </a:p>
          <a:p>
            <a:r>
              <a:rPr lang="en-US" b="1" dirty="0">
                <a:solidFill>
                  <a:srgbClr val="B71B1C"/>
                </a:solidFill>
              </a:rPr>
              <a:t>Weak robust</a:t>
            </a:r>
            <a:r>
              <a:rPr lang="en-US" dirty="0"/>
              <a:t> is similar to weak normal equivalence test except the </a:t>
            </a:r>
            <a:r>
              <a:rPr lang="en-US" b="1" dirty="0">
                <a:solidFill>
                  <a:srgbClr val="B71B1C"/>
                </a:solidFill>
              </a:rPr>
              <a:t>invalid input</a:t>
            </a:r>
            <a:r>
              <a:rPr lang="en-US" dirty="0"/>
              <a:t> variables are </a:t>
            </a:r>
            <a:r>
              <a:rPr lang="en-US" b="1" dirty="0">
                <a:solidFill>
                  <a:srgbClr val="B71B1C"/>
                </a:solidFill>
              </a:rPr>
              <a:t>now considered</a:t>
            </a:r>
            <a:r>
              <a:rPr lang="en-US" dirty="0"/>
              <a:t>.</a:t>
            </a:r>
            <a:endParaRPr lang="en-IN" dirty="0"/>
          </a:p>
        </p:txBody>
      </p:sp>
      <p:cxnSp>
        <p:nvCxnSpPr>
          <p:cNvPr id="9" name="Straight Arrow Connector 8"/>
          <p:cNvCxnSpPr/>
          <p:nvPr/>
        </p:nvCxnSpPr>
        <p:spPr>
          <a:xfrm flipV="1">
            <a:off x="1255047" y="3603820"/>
            <a:ext cx="17930" cy="237564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246082" y="5988431"/>
            <a:ext cx="327211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246082" y="5477443"/>
            <a:ext cx="327211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246082" y="4939562"/>
            <a:ext cx="327211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272977" y="4401680"/>
            <a:ext cx="327211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972224" y="3603820"/>
            <a:ext cx="0" cy="238461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743188" y="3594856"/>
            <a:ext cx="0" cy="238461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541046" y="3594856"/>
            <a:ext cx="0" cy="238461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272977" y="5969481"/>
            <a:ext cx="672354" cy="307777"/>
          </a:xfrm>
          <a:prstGeom prst="rect">
            <a:avLst/>
          </a:prstGeom>
          <a:noFill/>
        </p:spPr>
        <p:txBody>
          <a:bodyPr wrap="square" rtlCol="0">
            <a:spAutoFit/>
          </a:bodyPr>
          <a:lstStyle/>
          <a:p>
            <a:r>
              <a:rPr lang="en-IN" sz="1400" dirty="0"/>
              <a:t>School</a:t>
            </a:r>
          </a:p>
        </p:txBody>
      </p:sp>
      <p:sp>
        <p:nvSpPr>
          <p:cNvPr id="23" name="TextBox 22"/>
          <p:cNvSpPr txBox="1"/>
          <p:nvPr/>
        </p:nvSpPr>
        <p:spPr>
          <a:xfrm>
            <a:off x="2142554" y="6015324"/>
            <a:ext cx="672354" cy="307777"/>
          </a:xfrm>
          <a:prstGeom prst="rect">
            <a:avLst/>
          </a:prstGeom>
          <a:noFill/>
        </p:spPr>
        <p:txBody>
          <a:bodyPr wrap="square" rtlCol="0">
            <a:spAutoFit/>
          </a:bodyPr>
          <a:lstStyle/>
          <a:p>
            <a:r>
              <a:rPr lang="en-IN" sz="1400" dirty="0"/>
              <a:t>UG</a:t>
            </a:r>
          </a:p>
        </p:txBody>
      </p:sp>
      <p:sp>
        <p:nvSpPr>
          <p:cNvPr id="24" name="TextBox 23"/>
          <p:cNvSpPr txBox="1"/>
          <p:nvPr/>
        </p:nvSpPr>
        <p:spPr>
          <a:xfrm>
            <a:off x="2909035" y="6007382"/>
            <a:ext cx="672354" cy="307777"/>
          </a:xfrm>
          <a:prstGeom prst="rect">
            <a:avLst/>
          </a:prstGeom>
          <a:noFill/>
        </p:spPr>
        <p:txBody>
          <a:bodyPr wrap="square" rtlCol="0">
            <a:spAutoFit/>
          </a:bodyPr>
          <a:lstStyle/>
          <a:p>
            <a:r>
              <a:rPr lang="en-IN" sz="1400" dirty="0"/>
              <a:t>PG</a:t>
            </a:r>
          </a:p>
        </p:txBody>
      </p:sp>
      <p:sp>
        <p:nvSpPr>
          <p:cNvPr id="25" name="TextBox 24"/>
          <p:cNvSpPr txBox="1"/>
          <p:nvPr/>
        </p:nvSpPr>
        <p:spPr>
          <a:xfrm>
            <a:off x="1017485" y="5815592"/>
            <a:ext cx="255492" cy="307777"/>
          </a:xfrm>
          <a:prstGeom prst="rect">
            <a:avLst/>
          </a:prstGeom>
          <a:noFill/>
        </p:spPr>
        <p:txBody>
          <a:bodyPr wrap="square" rtlCol="0">
            <a:spAutoFit/>
          </a:bodyPr>
          <a:lstStyle/>
          <a:p>
            <a:r>
              <a:rPr lang="en-IN" sz="1400" dirty="0"/>
              <a:t>5</a:t>
            </a:r>
          </a:p>
        </p:txBody>
      </p:sp>
      <p:sp>
        <p:nvSpPr>
          <p:cNvPr id="26" name="TextBox 25"/>
          <p:cNvSpPr txBox="1"/>
          <p:nvPr/>
        </p:nvSpPr>
        <p:spPr>
          <a:xfrm>
            <a:off x="896459" y="5323554"/>
            <a:ext cx="358588" cy="307777"/>
          </a:xfrm>
          <a:prstGeom prst="rect">
            <a:avLst/>
          </a:prstGeom>
          <a:noFill/>
        </p:spPr>
        <p:txBody>
          <a:bodyPr wrap="square" rtlCol="0">
            <a:spAutoFit/>
          </a:bodyPr>
          <a:lstStyle/>
          <a:p>
            <a:r>
              <a:rPr lang="en-IN" sz="1400" dirty="0"/>
              <a:t>15</a:t>
            </a:r>
          </a:p>
        </p:txBody>
      </p:sp>
      <p:sp>
        <p:nvSpPr>
          <p:cNvPr id="27" name="TextBox 26"/>
          <p:cNvSpPr txBox="1"/>
          <p:nvPr/>
        </p:nvSpPr>
        <p:spPr>
          <a:xfrm>
            <a:off x="878531" y="4785673"/>
            <a:ext cx="358588" cy="307777"/>
          </a:xfrm>
          <a:prstGeom prst="rect">
            <a:avLst/>
          </a:prstGeom>
          <a:noFill/>
        </p:spPr>
        <p:txBody>
          <a:bodyPr wrap="square" rtlCol="0">
            <a:spAutoFit/>
          </a:bodyPr>
          <a:lstStyle/>
          <a:p>
            <a:r>
              <a:rPr lang="en-IN" sz="1400" dirty="0"/>
              <a:t>25</a:t>
            </a:r>
          </a:p>
        </p:txBody>
      </p:sp>
      <p:sp>
        <p:nvSpPr>
          <p:cNvPr id="28" name="TextBox 27"/>
          <p:cNvSpPr txBox="1"/>
          <p:nvPr/>
        </p:nvSpPr>
        <p:spPr>
          <a:xfrm>
            <a:off x="905424" y="4247791"/>
            <a:ext cx="358588" cy="307777"/>
          </a:xfrm>
          <a:prstGeom prst="rect">
            <a:avLst/>
          </a:prstGeom>
          <a:noFill/>
        </p:spPr>
        <p:txBody>
          <a:bodyPr wrap="square" rtlCol="0">
            <a:spAutoFit/>
          </a:bodyPr>
          <a:lstStyle/>
          <a:p>
            <a:r>
              <a:rPr lang="en-IN" sz="1400" dirty="0"/>
              <a:t>35</a:t>
            </a:r>
          </a:p>
        </p:txBody>
      </p:sp>
      <p:sp>
        <p:nvSpPr>
          <p:cNvPr id="30" name="Oval 29"/>
          <p:cNvSpPr/>
          <p:nvPr/>
        </p:nvSpPr>
        <p:spPr>
          <a:xfrm>
            <a:off x="1739141" y="5565990"/>
            <a:ext cx="89647" cy="805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p:cNvSpPr/>
          <p:nvPr/>
        </p:nvSpPr>
        <p:spPr>
          <a:xfrm>
            <a:off x="2371153" y="5199541"/>
            <a:ext cx="89647" cy="805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p:cNvSpPr/>
          <p:nvPr/>
        </p:nvSpPr>
        <p:spPr>
          <a:xfrm>
            <a:off x="2909035" y="4764361"/>
            <a:ext cx="89647" cy="805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Flowchart: Terminator 33"/>
          <p:cNvSpPr/>
          <p:nvPr/>
        </p:nvSpPr>
        <p:spPr>
          <a:xfrm>
            <a:off x="1326765" y="4519556"/>
            <a:ext cx="2138081" cy="355142"/>
          </a:xfrm>
          <a:prstGeom prst="flowChartTerminator">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6" name="Flowchart: Terminator 35"/>
          <p:cNvSpPr/>
          <p:nvPr/>
        </p:nvSpPr>
        <p:spPr>
          <a:xfrm>
            <a:off x="1326764" y="5045357"/>
            <a:ext cx="2138081" cy="355142"/>
          </a:xfrm>
          <a:prstGeom prst="flowChartTerminator">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7" name="Flowchart: Terminator 36"/>
          <p:cNvSpPr/>
          <p:nvPr/>
        </p:nvSpPr>
        <p:spPr>
          <a:xfrm>
            <a:off x="1326764" y="5522658"/>
            <a:ext cx="2138081" cy="355142"/>
          </a:xfrm>
          <a:prstGeom prst="flowChartTerminator">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1" name="Flowchart: Terminator 50"/>
          <p:cNvSpPr/>
          <p:nvPr/>
        </p:nvSpPr>
        <p:spPr>
          <a:xfrm rot="5400000">
            <a:off x="1632409" y="4989828"/>
            <a:ext cx="1531434" cy="355142"/>
          </a:xfrm>
          <a:prstGeom prst="flowChartTerminator">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2" name="Flowchart: Terminator 51"/>
          <p:cNvSpPr/>
          <p:nvPr/>
        </p:nvSpPr>
        <p:spPr>
          <a:xfrm rot="5400000">
            <a:off x="970662" y="4989829"/>
            <a:ext cx="1531435" cy="355142"/>
          </a:xfrm>
          <a:prstGeom prst="flowChartTerminator">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3" name="Flowchart: Terminator 52"/>
          <p:cNvSpPr/>
          <p:nvPr/>
        </p:nvSpPr>
        <p:spPr>
          <a:xfrm rot="5400000">
            <a:off x="2208446" y="5003657"/>
            <a:ext cx="1559092" cy="355142"/>
          </a:xfrm>
          <a:prstGeom prst="flowChartTerminator">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4" name="Rectangle 53"/>
          <p:cNvSpPr/>
          <p:nvPr/>
        </p:nvSpPr>
        <p:spPr>
          <a:xfrm>
            <a:off x="277906" y="800847"/>
            <a:ext cx="5169788" cy="461665"/>
          </a:xfrm>
          <a:prstGeom prst="rect">
            <a:avLst/>
          </a:prstGeom>
          <a:solidFill>
            <a:srgbClr val="686868"/>
          </a:solidFill>
          <a:ln>
            <a:solidFill>
              <a:srgbClr val="686868"/>
            </a:solid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dirty="0"/>
              <a:t>Weak</a:t>
            </a:r>
            <a:r>
              <a:rPr lang="en-US" sz="2400" b="1" dirty="0"/>
              <a:t> </a:t>
            </a:r>
            <a:r>
              <a:rPr lang="en-US" sz="2400" dirty="0"/>
              <a:t>Robust</a:t>
            </a:r>
            <a:r>
              <a:rPr lang="en-US" sz="2400" b="1" dirty="0"/>
              <a:t>  </a:t>
            </a:r>
            <a:r>
              <a:rPr lang="en-US" sz="2400" dirty="0"/>
              <a:t>Equivalence Class Testing</a:t>
            </a:r>
          </a:p>
        </p:txBody>
      </p:sp>
      <p:cxnSp>
        <p:nvCxnSpPr>
          <p:cNvPr id="55" name="Straight Connector 54"/>
          <p:cNvCxnSpPr/>
          <p:nvPr/>
        </p:nvCxnSpPr>
        <p:spPr>
          <a:xfrm flipH="1">
            <a:off x="5749626" y="800847"/>
            <a:ext cx="58455" cy="570968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7" name="Content Placeholder 2"/>
          <p:cNvSpPr txBox="1"/>
          <p:nvPr/>
        </p:nvSpPr>
        <p:spPr>
          <a:xfrm>
            <a:off x="6094756" y="1330366"/>
            <a:ext cx="5265571" cy="1834929"/>
          </a:xfrm>
          <a:prstGeom prst="rect">
            <a:avLst/>
          </a:prstGeom>
        </p:spPr>
        <p:txBody>
          <a:bodyPr vert="horz" lIns="91440" tIns="45720" rIns="91440" bIns="45720" rtlCol="0">
            <a:noAutofit/>
          </a:bodyPr>
          <a:lstStyle>
            <a:lvl1pPr marL="265430" indent="-265430"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686868"/>
              </a:buClr>
            </a:pPr>
            <a:r>
              <a:rPr lang="en-US" dirty="0"/>
              <a:t>This form of class testing is </a:t>
            </a:r>
            <a:r>
              <a:rPr lang="en-US" b="1" dirty="0">
                <a:solidFill>
                  <a:srgbClr val="B71B1C"/>
                </a:solidFill>
              </a:rPr>
              <a:t>redundant</a:t>
            </a:r>
            <a:r>
              <a:rPr lang="en-US" dirty="0"/>
              <a:t>. </a:t>
            </a:r>
          </a:p>
          <a:p>
            <a:pPr>
              <a:buClr>
                <a:srgbClr val="686868"/>
              </a:buClr>
            </a:pPr>
            <a:r>
              <a:rPr lang="en-US" dirty="0"/>
              <a:t>So </a:t>
            </a:r>
            <a:r>
              <a:rPr lang="en-US" b="1" dirty="0">
                <a:solidFill>
                  <a:srgbClr val="B71B1C"/>
                </a:solidFill>
              </a:rPr>
              <a:t>multiple fault assumptions </a:t>
            </a:r>
            <a:r>
              <a:rPr lang="en-US" dirty="0"/>
              <a:t>are present and the equivalence classes are measured in terms of </a:t>
            </a:r>
            <a:r>
              <a:rPr lang="en-US" b="1" dirty="0">
                <a:solidFill>
                  <a:srgbClr val="B71B1C"/>
                </a:solidFill>
              </a:rPr>
              <a:t>valid and invalid </a:t>
            </a:r>
            <a:r>
              <a:rPr lang="en-US" dirty="0"/>
              <a:t>inputs from test cases.</a:t>
            </a:r>
            <a:endParaRPr lang="en-IN" dirty="0"/>
          </a:p>
        </p:txBody>
      </p:sp>
      <p:sp>
        <p:nvSpPr>
          <p:cNvPr id="58" name="Rectangle 57"/>
          <p:cNvSpPr/>
          <p:nvPr/>
        </p:nvSpPr>
        <p:spPr>
          <a:xfrm>
            <a:off x="6210009" y="806166"/>
            <a:ext cx="5328831" cy="461665"/>
          </a:xfrm>
          <a:prstGeom prst="rect">
            <a:avLst/>
          </a:prstGeom>
          <a:solidFill>
            <a:srgbClr val="686868"/>
          </a:solidFill>
          <a:ln>
            <a:solidFill>
              <a:srgbClr val="686868"/>
            </a:solid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dirty="0"/>
              <a:t>Strong Robust Equivalence Class Testing</a:t>
            </a:r>
          </a:p>
        </p:txBody>
      </p:sp>
      <p:cxnSp>
        <p:nvCxnSpPr>
          <p:cNvPr id="149" name="Straight Arrow Connector 148"/>
          <p:cNvCxnSpPr/>
          <p:nvPr/>
        </p:nvCxnSpPr>
        <p:spPr>
          <a:xfrm flipV="1">
            <a:off x="6929729" y="3585900"/>
            <a:ext cx="17930" cy="237564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a:off x="6920764" y="5970511"/>
            <a:ext cx="327211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6920764" y="5459523"/>
            <a:ext cx="327211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6920764" y="4921642"/>
            <a:ext cx="327211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6947659" y="4383760"/>
            <a:ext cx="327211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7646906" y="3585900"/>
            <a:ext cx="0" cy="238461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8417870" y="3576936"/>
            <a:ext cx="0" cy="238461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9215728" y="3576936"/>
            <a:ext cx="0" cy="238461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57" name="TextBox 156"/>
          <p:cNvSpPr txBox="1"/>
          <p:nvPr/>
        </p:nvSpPr>
        <p:spPr>
          <a:xfrm>
            <a:off x="6947659" y="5951561"/>
            <a:ext cx="672354" cy="307777"/>
          </a:xfrm>
          <a:prstGeom prst="rect">
            <a:avLst/>
          </a:prstGeom>
          <a:noFill/>
        </p:spPr>
        <p:txBody>
          <a:bodyPr wrap="square" rtlCol="0">
            <a:spAutoFit/>
          </a:bodyPr>
          <a:lstStyle/>
          <a:p>
            <a:r>
              <a:rPr lang="en-IN" sz="1400" dirty="0"/>
              <a:t>School</a:t>
            </a:r>
          </a:p>
        </p:txBody>
      </p:sp>
      <p:sp>
        <p:nvSpPr>
          <p:cNvPr id="158" name="TextBox 157"/>
          <p:cNvSpPr txBox="1"/>
          <p:nvPr/>
        </p:nvSpPr>
        <p:spPr>
          <a:xfrm>
            <a:off x="7817236" y="5997404"/>
            <a:ext cx="672354" cy="307777"/>
          </a:xfrm>
          <a:prstGeom prst="rect">
            <a:avLst/>
          </a:prstGeom>
          <a:noFill/>
        </p:spPr>
        <p:txBody>
          <a:bodyPr wrap="square" rtlCol="0">
            <a:spAutoFit/>
          </a:bodyPr>
          <a:lstStyle/>
          <a:p>
            <a:r>
              <a:rPr lang="en-IN" sz="1400" dirty="0"/>
              <a:t>UG</a:t>
            </a:r>
          </a:p>
        </p:txBody>
      </p:sp>
      <p:sp>
        <p:nvSpPr>
          <p:cNvPr id="159" name="TextBox 158"/>
          <p:cNvSpPr txBox="1"/>
          <p:nvPr/>
        </p:nvSpPr>
        <p:spPr>
          <a:xfrm>
            <a:off x="8583717" y="5989462"/>
            <a:ext cx="672354" cy="307777"/>
          </a:xfrm>
          <a:prstGeom prst="rect">
            <a:avLst/>
          </a:prstGeom>
          <a:noFill/>
        </p:spPr>
        <p:txBody>
          <a:bodyPr wrap="square" rtlCol="0">
            <a:spAutoFit/>
          </a:bodyPr>
          <a:lstStyle/>
          <a:p>
            <a:r>
              <a:rPr lang="en-IN" sz="1400" dirty="0"/>
              <a:t>PG</a:t>
            </a:r>
          </a:p>
        </p:txBody>
      </p:sp>
      <p:sp>
        <p:nvSpPr>
          <p:cNvPr id="160" name="TextBox 159"/>
          <p:cNvSpPr txBox="1"/>
          <p:nvPr/>
        </p:nvSpPr>
        <p:spPr>
          <a:xfrm>
            <a:off x="6692167" y="5797672"/>
            <a:ext cx="255492" cy="307777"/>
          </a:xfrm>
          <a:prstGeom prst="rect">
            <a:avLst/>
          </a:prstGeom>
          <a:noFill/>
        </p:spPr>
        <p:txBody>
          <a:bodyPr wrap="square" rtlCol="0">
            <a:spAutoFit/>
          </a:bodyPr>
          <a:lstStyle/>
          <a:p>
            <a:r>
              <a:rPr lang="en-IN" sz="1400" dirty="0"/>
              <a:t>5</a:t>
            </a:r>
          </a:p>
        </p:txBody>
      </p:sp>
      <p:sp>
        <p:nvSpPr>
          <p:cNvPr id="161" name="TextBox 160"/>
          <p:cNvSpPr txBox="1"/>
          <p:nvPr/>
        </p:nvSpPr>
        <p:spPr>
          <a:xfrm>
            <a:off x="6571141" y="5305634"/>
            <a:ext cx="358588" cy="307777"/>
          </a:xfrm>
          <a:prstGeom prst="rect">
            <a:avLst/>
          </a:prstGeom>
          <a:noFill/>
        </p:spPr>
        <p:txBody>
          <a:bodyPr wrap="square" rtlCol="0">
            <a:spAutoFit/>
          </a:bodyPr>
          <a:lstStyle/>
          <a:p>
            <a:r>
              <a:rPr lang="en-IN" sz="1400" dirty="0"/>
              <a:t>15</a:t>
            </a:r>
          </a:p>
        </p:txBody>
      </p:sp>
      <p:sp>
        <p:nvSpPr>
          <p:cNvPr id="162" name="TextBox 161"/>
          <p:cNvSpPr txBox="1"/>
          <p:nvPr/>
        </p:nvSpPr>
        <p:spPr>
          <a:xfrm>
            <a:off x="6553213" y="4767753"/>
            <a:ext cx="358588" cy="307777"/>
          </a:xfrm>
          <a:prstGeom prst="rect">
            <a:avLst/>
          </a:prstGeom>
          <a:noFill/>
        </p:spPr>
        <p:txBody>
          <a:bodyPr wrap="square" rtlCol="0">
            <a:spAutoFit/>
          </a:bodyPr>
          <a:lstStyle/>
          <a:p>
            <a:r>
              <a:rPr lang="en-IN" sz="1400" dirty="0"/>
              <a:t>25</a:t>
            </a:r>
          </a:p>
        </p:txBody>
      </p:sp>
      <p:sp>
        <p:nvSpPr>
          <p:cNvPr id="163" name="TextBox 162"/>
          <p:cNvSpPr txBox="1"/>
          <p:nvPr/>
        </p:nvSpPr>
        <p:spPr>
          <a:xfrm>
            <a:off x="6580106" y="4229871"/>
            <a:ext cx="358588" cy="307777"/>
          </a:xfrm>
          <a:prstGeom prst="rect">
            <a:avLst/>
          </a:prstGeom>
          <a:noFill/>
        </p:spPr>
        <p:txBody>
          <a:bodyPr wrap="square" rtlCol="0">
            <a:spAutoFit/>
          </a:bodyPr>
          <a:lstStyle/>
          <a:p>
            <a:r>
              <a:rPr lang="en-IN" sz="1400" dirty="0"/>
              <a:t>35</a:t>
            </a:r>
          </a:p>
        </p:txBody>
      </p:sp>
      <p:sp>
        <p:nvSpPr>
          <p:cNvPr id="164" name="Oval 163"/>
          <p:cNvSpPr/>
          <p:nvPr/>
        </p:nvSpPr>
        <p:spPr>
          <a:xfrm>
            <a:off x="7413823" y="5548070"/>
            <a:ext cx="89647" cy="805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5" name="Oval 164"/>
          <p:cNvSpPr/>
          <p:nvPr/>
        </p:nvSpPr>
        <p:spPr>
          <a:xfrm>
            <a:off x="8045835" y="5181621"/>
            <a:ext cx="89647" cy="805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6" name="Oval 165"/>
          <p:cNvSpPr/>
          <p:nvPr/>
        </p:nvSpPr>
        <p:spPr>
          <a:xfrm>
            <a:off x="8583717" y="4746441"/>
            <a:ext cx="89647" cy="805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7" name="Flowchart: Terminator 166"/>
          <p:cNvSpPr/>
          <p:nvPr/>
        </p:nvSpPr>
        <p:spPr>
          <a:xfrm>
            <a:off x="7001447" y="4501636"/>
            <a:ext cx="2138081" cy="355142"/>
          </a:xfrm>
          <a:prstGeom prst="flowChartTerminator">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68" name="Flowchart: Terminator 167"/>
          <p:cNvSpPr/>
          <p:nvPr/>
        </p:nvSpPr>
        <p:spPr>
          <a:xfrm>
            <a:off x="7001446" y="5027437"/>
            <a:ext cx="2138081" cy="355142"/>
          </a:xfrm>
          <a:prstGeom prst="flowChartTerminator">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69" name="Flowchart: Terminator 168"/>
          <p:cNvSpPr/>
          <p:nvPr/>
        </p:nvSpPr>
        <p:spPr>
          <a:xfrm>
            <a:off x="7001446" y="5504738"/>
            <a:ext cx="2138081" cy="355142"/>
          </a:xfrm>
          <a:prstGeom prst="flowChartTerminator">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70" name="Flowchart: Terminator 169"/>
          <p:cNvSpPr/>
          <p:nvPr/>
        </p:nvSpPr>
        <p:spPr>
          <a:xfrm rot="5400000">
            <a:off x="7316051" y="4980868"/>
            <a:ext cx="1513514" cy="355142"/>
          </a:xfrm>
          <a:prstGeom prst="flowChartTerminator">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71" name="Flowchart: Terminator 170"/>
          <p:cNvSpPr/>
          <p:nvPr/>
        </p:nvSpPr>
        <p:spPr>
          <a:xfrm rot="5400000">
            <a:off x="6654304" y="4980869"/>
            <a:ext cx="1513515" cy="355142"/>
          </a:xfrm>
          <a:prstGeom prst="flowChartTerminator">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72" name="Flowchart: Terminator 171"/>
          <p:cNvSpPr/>
          <p:nvPr/>
        </p:nvSpPr>
        <p:spPr>
          <a:xfrm rot="5400000">
            <a:off x="7892088" y="4994697"/>
            <a:ext cx="1541172" cy="355142"/>
          </a:xfrm>
          <a:prstGeom prst="flowChartTerminator">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73" name="Oval 172"/>
          <p:cNvSpPr/>
          <p:nvPr/>
        </p:nvSpPr>
        <p:spPr>
          <a:xfrm>
            <a:off x="7398855" y="5189303"/>
            <a:ext cx="89647" cy="805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5" name="Oval 174"/>
          <p:cNvSpPr/>
          <p:nvPr/>
        </p:nvSpPr>
        <p:spPr>
          <a:xfrm>
            <a:off x="8042436" y="4616599"/>
            <a:ext cx="89647" cy="805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6" name="Oval 175"/>
          <p:cNvSpPr/>
          <p:nvPr/>
        </p:nvSpPr>
        <p:spPr>
          <a:xfrm>
            <a:off x="8006553" y="5563673"/>
            <a:ext cx="89647" cy="805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8" name="Oval 177"/>
          <p:cNvSpPr/>
          <p:nvPr/>
        </p:nvSpPr>
        <p:spPr>
          <a:xfrm>
            <a:off x="8625862" y="5580031"/>
            <a:ext cx="89647" cy="805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9" name="Oval 178"/>
          <p:cNvSpPr/>
          <p:nvPr/>
        </p:nvSpPr>
        <p:spPr>
          <a:xfrm>
            <a:off x="8625862" y="5148586"/>
            <a:ext cx="89647" cy="805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0" name="Oval 179"/>
          <p:cNvSpPr/>
          <p:nvPr/>
        </p:nvSpPr>
        <p:spPr>
          <a:xfrm>
            <a:off x="7361837" y="4643403"/>
            <a:ext cx="89647" cy="805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Oval 3"/>
          <p:cNvSpPr/>
          <p:nvPr/>
        </p:nvSpPr>
        <p:spPr>
          <a:xfrm>
            <a:off x="2959893" y="4160462"/>
            <a:ext cx="89647" cy="80528"/>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p:cNvSpPr/>
          <p:nvPr/>
        </p:nvSpPr>
        <p:spPr>
          <a:xfrm>
            <a:off x="3693445" y="4715597"/>
            <a:ext cx="89647" cy="80528"/>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p:cNvSpPr/>
          <p:nvPr/>
        </p:nvSpPr>
        <p:spPr>
          <a:xfrm>
            <a:off x="7337622" y="4200726"/>
            <a:ext cx="89647" cy="80528"/>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7990235" y="4176549"/>
            <a:ext cx="89647" cy="80528"/>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p:nvPr/>
        </p:nvSpPr>
        <p:spPr>
          <a:xfrm>
            <a:off x="8626948" y="4200726"/>
            <a:ext cx="89647" cy="80528"/>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p:nvPr/>
        </p:nvSpPr>
        <p:spPr>
          <a:xfrm>
            <a:off x="9395010" y="4583064"/>
            <a:ext cx="89647" cy="80528"/>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p:cNvSpPr/>
          <p:nvPr/>
        </p:nvSpPr>
        <p:spPr>
          <a:xfrm>
            <a:off x="9394166" y="5127135"/>
            <a:ext cx="89647" cy="80528"/>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p:cNvSpPr/>
          <p:nvPr/>
        </p:nvSpPr>
        <p:spPr>
          <a:xfrm>
            <a:off x="9389900" y="5698805"/>
            <a:ext cx="89647" cy="80528"/>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14818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par>
                                <p:cTn id="45" presetID="10" presetClass="entr" presetSubtype="0"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par>
                                <p:cTn id="48" presetID="10" presetClass="entr" presetSubtype="0" fill="hold" nodeType="with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fade">
                                      <p:cBhvr>
                                        <p:cTn id="50" dur="500"/>
                                        <p:tgtEl>
                                          <p:spTgt spid="20"/>
                                        </p:tgtEl>
                                      </p:cBhvr>
                                    </p:animEffect>
                                  </p:childTnLst>
                                </p:cTn>
                              </p:par>
                              <p:par>
                                <p:cTn id="51" presetID="10" presetClass="entr" presetSubtype="0" fill="hold" nodeType="with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par>
                                <p:cTn id="54" presetID="10" presetClass="entr" presetSubtype="0" fill="hold" nodeType="with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500"/>
                                        <p:tgtEl>
                                          <p:spTgt spid="16"/>
                                        </p:tgtEl>
                                      </p:cBhvr>
                                    </p:animEffect>
                                  </p:childTnLst>
                                </p:cTn>
                              </p:par>
                              <p:par>
                                <p:cTn id="57" presetID="10" presetClass="entr" presetSubtype="0" fill="hold"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500"/>
                                        <p:tgtEl>
                                          <p:spTgt spid="15"/>
                                        </p:tgtEl>
                                      </p:cBhvr>
                                    </p:animEffect>
                                  </p:childTnLst>
                                </p:cTn>
                              </p:par>
                              <p:par>
                                <p:cTn id="60" presetID="10" presetClass="entr" presetSubtype="0" fill="hold" nodeType="with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500"/>
                                        <p:tgtEl>
                                          <p:spTgt spid="1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500"/>
                                        <p:tgtEl>
                                          <p:spTgt spid="30"/>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1"/>
                                        </p:tgtEl>
                                        <p:attrNameLst>
                                          <p:attrName>style.visibility</p:attrName>
                                        </p:attrNameLst>
                                      </p:cBhvr>
                                      <p:to>
                                        <p:strVal val="visible"/>
                                      </p:to>
                                    </p:set>
                                    <p:animEffect transition="in" filter="fade">
                                      <p:cBhvr>
                                        <p:cTn id="70" dur="500"/>
                                        <p:tgtEl>
                                          <p:spTgt spid="31"/>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fade">
                                      <p:cBhvr>
                                        <p:cTn id="73" dur="500"/>
                                        <p:tgtEl>
                                          <p:spTgt spid="3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
                                        </p:tgtEl>
                                        <p:attrNameLst>
                                          <p:attrName>style.visibility</p:attrName>
                                        </p:attrNameLst>
                                      </p:cBhvr>
                                      <p:to>
                                        <p:strVal val="visible"/>
                                      </p:to>
                                    </p:set>
                                    <p:animEffect transition="in" filter="fade">
                                      <p:cBhvr>
                                        <p:cTn id="76" dur="500"/>
                                        <p:tgtEl>
                                          <p:spTgt spid="4"/>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5"/>
                                        </p:tgtEl>
                                        <p:attrNameLst>
                                          <p:attrName>style.visibility</p:attrName>
                                        </p:attrNameLst>
                                      </p:cBhvr>
                                      <p:to>
                                        <p:strVal val="visible"/>
                                      </p:to>
                                    </p:set>
                                    <p:animEffect transition="in" filter="fade">
                                      <p:cBhvr>
                                        <p:cTn id="79" dur="500"/>
                                        <p:tgtEl>
                                          <p:spTgt spid="5"/>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34"/>
                                        </p:tgtEl>
                                        <p:attrNameLst>
                                          <p:attrName>style.visibility</p:attrName>
                                        </p:attrNameLst>
                                      </p:cBhvr>
                                      <p:to>
                                        <p:strVal val="visible"/>
                                      </p:to>
                                    </p:set>
                                    <p:animEffect transition="in" filter="fade">
                                      <p:cBhvr>
                                        <p:cTn id="84" dur="500"/>
                                        <p:tgtEl>
                                          <p:spTgt spid="34"/>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36"/>
                                        </p:tgtEl>
                                        <p:attrNameLst>
                                          <p:attrName>style.visibility</p:attrName>
                                        </p:attrNameLst>
                                      </p:cBhvr>
                                      <p:to>
                                        <p:strVal val="visible"/>
                                      </p:to>
                                    </p:set>
                                    <p:animEffect transition="in" filter="fade">
                                      <p:cBhvr>
                                        <p:cTn id="87" dur="500"/>
                                        <p:tgtEl>
                                          <p:spTgt spid="36"/>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37"/>
                                        </p:tgtEl>
                                        <p:attrNameLst>
                                          <p:attrName>style.visibility</p:attrName>
                                        </p:attrNameLst>
                                      </p:cBhvr>
                                      <p:to>
                                        <p:strVal val="visible"/>
                                      </p:to>
                                    </p:set>
                                    <p:animEffect transition="in" filter="fade">
                                      <p:cBhvr>
                                        <p:cTn id="90" dur="500"/>
                                        <p:tgtEl>
                                          <p:spTgt spid="37"/>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52"/>
                                        </p:tgtEl>
                                        <p:attrNameLst>
                                          <p:attrName>style.visibility</p:attrName>
                                        </p:attrNameLst>
                                      </p:cBhvr>
                                      <p:to>
                                        <p:strVal val="visible"/>
                                      </p:to>
                                    </p:set>
                                    <p:animEffect transition="in" filter="fade">
                                      <p:cBhvr>
                                        <p:cTn id="95" dur="500"/>
                                        <p:tgtEl>
                                          <p:spTgt spid="52"/>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51"/>
                                        </p:tgtEl>
                                        <p:attrNameLst>
                                          <p:attrName>style.visibility</p:attrName>
                                        </p:attrNameLst>
                                      </p:cBhvr>
                                      <p:to>
                                        <p:strVal val="visible"/>
                                      </p:to>
                                    </p:set>
                                    <p:animEffect transition="in" filter="fade">
                                      <p:cBhvr>
                                        <p:cTn id="98" dur="500"/>
                                        <p:tgtEl>
                                          <p:spTgt spid="51"/>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53"/>
                                        </p:tgtEl>
                                        <p:attrNameLst>
                                          <p:attrName>style.visibility</p:attrName>
                                        </p:attrNameLst>
                                      </p:cBhvr>
                                      <p:to>
                                        <p:strVal val="visible"/>
                                      </p:to>
                                    </p:set>
                                    <p:animEffect transition="in" filter="fade">
                                      <p:cBhvr>
                                        <p:cTn id="101" dur="500"/>
                                        <p:tgtEl>
                                          <p:spTgt spid="53"/>
                                        </p:tgtEl>
                                      </p:cBhvr>
                                    </p:animEffect>
                                  </p:childTnLst>
                                </p:cTn>
                              </p:par>
                              <p:par>
                                <p:cTn id="102" presetID="1" presetClass="entr" presetSubtype="0" fill="hold" nodeType="withEffect">
                                  <p:stCondLst>
                                    <p:cond delay="0"/>
                                  </p:stCondLst>
                                  <p:childTnLst>
                                    <p:set>
                                      <p:cBhvr>
                                        <p:cTn id="103" dur="1" fill="hold">
                                          <p:stCondLst>
                                            <p:cond delay="0"/>
                                          </p:stCondLst>
                                        </p:cTn>
                                        <p:tgtEl>
                                          <p:spTgt spid="55"/>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58"/>
                                        </p:tgtEl>
                                        <p:attrNameLst>
                                          <p:attrName>style.visibility</p:attrName>
                                        </p:attrNameLst>
                                      </p:cBhvr>
                                      <p:to>
                                        <p:strVal val="visible"/>
                                      </p:to>
                                    </p:set>
                                    <p:animEffect transition="in" filter="fade">
                                      <p:cBhvr>
                                        <p:cTn id="108" dur="500"/>
                                        <p:tgtEl>
                                          <p:spTgt spid="58"/>
                                        </p:tgtEl>
                                      </p:cBhvr>
                                    </p:animEffec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57">
                                            <p:txEl>
                                              <p:pRg st="0" end="0"/>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57">
                                            <p:txEl>
                                              <p:pRg st="1" end="1"/>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nodeType="clickEffect">
                                  <p:stCondLst>
                                    <p:cond delay="0"/>
                                  </p:stCondLst>
                                  <p:childTnLst>
                                    <p:set>
                                      <p:cBhvr>
                                        <p:cTn id="120" dur="1" fill="hold">
                                          <p:stCondLst>
                                            <p:cond delay="0"/>
                                          </p:stCondLst>
                                        </p:cTn>
                                        <p:tgtEl>
                                          <p:spTgt spid="149"/>
                                        </p:tgtEl>
                                        <p:attrNameLst>
                                          <p:attrName>style.visibility</p:attrName>
                                        </p:attrNameLst>
                                      </p:cBhvr>
                                      <p:to>
                                        <p:strVal val="visible"/>
                                      </p:to>
                                    </p:set>
                                    <p:animEffect transition="in" filter="fade">
                                      <p:cBhvr>
                                        <p:cTn id="121" dur="500"/>
                                        <p:tgtEl>
                                          <p:spTgt spid="149"/>
                                        </p:tgtEl>
                                      </p:cBhvr>
                                    </p:animEffect>
                                  </p:childTnLst>
                                </p:cTn>
                              </p:par>
                              <p:par>
                                <p:cTn id="122" presetID="10" presetClass="entr" presetSubtype="0" fill="hold" nodeType="withEffect">
                                  <p:stCondLst>
                                    <p:cond delay="0"/>
                                  </p:stCondLst>
                                  <p:childTnLst>
                                    <p:set>
                                      <p:cBhvr>
                                        <p:cTn id="123" dur="1" fill="hold">
                                          <p:stCondLst>
                                            <p:cond delay="0"/>
                                          </p:stCondLst>
                                        </p:cTn>
                                        <p:tgtEl>
                                          <p:spTgt spid="150"/>
                                        </p:tgtEl>
                                        <p:attrNameLst>
                                          <p:attrName>style.visibility</p:attrName>
                                        </p:attrNameLst>
                                      </p:cBhvr>
                                      <p:to>
                                        <p:strVal val="visible"/>
                                      </p:to>
                                    </p:set>
                                    <p:animEffect transition="in" filter="fade">
                                      <p:cBhvr>
                                        <p:cTn id="124" dur="500"/>
                                        <p:tgtEl>
                                          <p:spTgt spid="150"/>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57"/>
                                        </p:tgtEl>
                                        <p:attrNameLst>
                                          <p:attrName>style.visibility</p:attrName>
                                        </p:attrNameLst>
                                      </p:cBhvr>
                                      <p:to>
                                        <p:strVal val="visible"/>
                                      </p:to>
                                    </p:set>
                                    <p:animEffect transition="in" filter="fade">
                                      <p:cBhvr>
                                        <p:cTn id="127" dur="500"/>
                                        <p:tgtEl>
                                          <p:spTgt spid="157"/>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58"/>
                                        </p:tgtEl>
                                        <p:attrNameLst>
                                          <p:attrName>style.visibility</p:attrName>
                                        </p:attrNameLst>
                                      </p:cBhvr>
                                      <p:to>
                                        <p:strVal val="visible"/>
                                      </p:to>
                                    </p:set>
                                    <p:animEffect transition="in" filter="fade">
                                      <p:cBhvr>
                                        <p:cTn id="130" dur="500"/>
                                        <p:tgtEl>
                                          <p:spTgt spid="158"/>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59"/>
                                        </p:tgtEl>
                                        <p:attrNameLst>
                                          <p:attrName>style.visibility</p:attrName>
                                        </p:attrNameLst>
                                      </p:cBhvr>
                                      <p:to>
                                        <p:strVal val="visible"/>
                                      </p:to>
                                    </p:set>
                                    <p:animEffect transition="in" filter="fade">
                                      <p:cBhvr>
                                        <p:cTn id="133" dur="500"/>
                                        <p:tgtEl>
                                          <p:spTgt spid="159"/>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60"/>
                                        </p:tgtEl>
                                        <p:attrNameLst>
                                          <p:attrName>style.visibility</p:attrName>
                                        </p:attrNameLst>
                                      </p:cBhvr>
                                      <p:to>
                                        <p:strVal val="visible"/>
                                      </p:to>
                                    </p:set>
                                    <p:animEffect transition="in" filter="fade">
                                      <p:cBhvr>
                                        <p:cTn id="136" dur="500"/>
                                        <p:tgtEl>
                                          <p:spTgt spid="160"/>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61"/>
                                        </p:tgtEl>
                                        <p:attrNameLst>
                                          <p:attrName>style.visibility</p:attrName>
                                        </p:attrNameLst>
                                      </p:cBhvr>
                                      <p:to>
                                        <p:strVal val="visible"/>
                                      </p:to>
                                    </p:set>
                                    <p:animEffect transition="in" filter="fade">
                                      <p:cBhvr>
                                        <p:cTn id="139" dur="500"/>
                                        <p:tgtEl>
                                          <p:spTgt spid="161"/>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62"/>
                                        </p:tgtEl>
                                        <p:attrNameLst>
                                          <p:attrName>style.visibility</p:attrName>
                                        </p:attrNameLst>
                                      </p:cBhvr>
                                      <p:to>
                                        <p:strVal val="visible"/>
                                      </p:to>
                                    </p:set>
                                    <p:animEffect transition="in" filter="fade">
                                      <p:cBhvr>
                                        <p:cTn id="142" dur="500"/>
                                        <p:tgtEl>
                                          <p:spTgt spid="162"/>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63"/>
                                        </p:tgtEl>
                                        <p:attrNameLst>
                                          <p:attrName>style.visibility</p:attrName>
                                        </p:attrNameLst>
                                      </p:cBhvr>
                                      <p:to>
                                        <p:strVal val="visible"/>
                                      </p:to>
                                    </p:set>
                                    <p:animEffect transition="in" filter="fade">
                                      <p:cBhvr>
                                        <p:cTn id="145" dur="500"/>
                                        <p:tgtEl>
                                          <p:spTgt spid="163"/>
                                        </p:tgtEl>
                                      </p:cBhvr>
                                    </p:animEffect>
                                  </p:childTnLst>
                                </p:cTn>
                              </p:par>
                              <p:par>
                                <p:cTn id="146" presetID="10" presetClass="entr" presetSubtype="0" fill="hold" nodeType="withEffect">
                                  <p:stCondLst>
                                    <p:cond delay="0"/>
                                  </p:stCondLst>
                                  <p:childTnLst>
                                    <p:set>
                                      <p:cBhvr>
                                        <p:cTn id="147" dur="1" fill="hold">
                                          <p:stCondLst>
                                            <p:cond delay="0"/>
                                          </p:stCondLst>
                                        </p:cTn>
                                        <p:tgtEl>
                                          <p:spTgt spid="154"/>
                                        </p:tgtEl>
                                        <p:attrNameLst>
                                          <p:attrName>style.visibility</p:attrName>
                                        </p:attrNameLst>
                                      </p:cBhvr>
                                      <p:to>
                                        <p:strVal val="visible"/>
                                      </p:to>
                                    </p:set>
                                    <p:animEffect transition="in" filter="fade">
                                      <p:cBhvr>
                                        <p:cTn id="148" dur="500"/>
                                        <p:tgtEl>
                                          <p:spTgt spid="154"/>
                                        </p:tgtEl>
                                      </p:cBhvr>
                                    </p:animEffect>
                                  </p:childTnLst>
                                </p:cTn>
                              </p:par>
                              <p:par>
                                <p:cTn id="149" presetID="10" presetClass="entr" presetSubtype="0" fill="hold" nodeType="withEffect">
                                  <p:stCondLst>
                                    <p:cond delay="0"/>
                                  </p:stCondLst>
                                  <p:childTnLst>
                                    <p:set>
                                      <p:cBhvr>
                                        <p:cTn id="150" dur="1" fill="hold">
                                          <p:stCondLst>
                                            <p:cond delay="0"/>
                                          </p:stCondLst>
                                        </p:cTn>
                                        <p:tgtEl>
                                          <p:spTgt spid="155"/>
                                        </p:tgtEl>
                                        <p:attrNameLst>
                                          <p:attrName>style.visibility</p:attrName>
                                        </p:attrNameLst>
                                      </p:cBhvr>
                                      <p:to>
                                        <p:strVal val="visible"/>
                                      </p:to>
                                    </p:set>
                                    <p:animEffect transition="in" filter="fade">
                                      <p:cBhvr>
                                        <p:cTn id="151" dur="500"/>
                                        <p:tgtEl>
                                          <p:spTgt spid="155"/>
                                        </p:tgtEl>
                                      </p:cBhvr>
                                    </p:animEffect>
                                  </p:childTnLst>
                                </p:cTn>
                              </p:par>
                              <p:par>
                                <p:cTn id="152" presetID="10" presetClass="entr" presetSubtype="0" fill="hold" nodeType="withEffect">
                                  <p:stCondLst>
                                    <p:cond delay="0"/>
                                  </p:stCondLst>
                                  <p:childTnLst>
                                    <p:set>
                                      <p:cBhvr>
                                        <p:cTn id="153" dur="1" fill="hold">
                                          <p:stCondLst>
                                            <p:cond delay="0"/>
                                          </p:stCondLst>
                                        </p:cTn>
                                        <p:tgtEl>
                                          <p:spTgt spid="156"/>
                                        </p:tgtEl>
                                        <p:attrNameLst>
                                          <p:attrName>style.visibility</p:attrName>
                                        </p:attrNameLst>
                                      </p:cBhvr>
                                      <p:to>
                                        <p:strVal val="visible"/>
                                      </p:to>
                                    </p:set>
                                    <p:animEffect transition="in" filter="fade">
                                      <p:cBhvr>
                                        <p:cTn id="154" dur="500"/>
                                        <p:tgtEl>
                                          <p:spTgt spid="156"/>
                                        </p:tgtEl>
                                      </p:cBhvr>
                                    </p:animEffect>
                                  </p:childTnLst>
                                </p:cTn>
                              </p:par>
                              <p:par>
                                <p:cTn id="155" presetID="10" presetClass="entr" presetSubtype="0" fill="hold" nodeType="withEffect">
                                  <p:stCondLst>
                                    <p:cond delay="0"/>
                                  </p:stCondLst>
                                  <p:childTnLst>
                                    <p:set>
                                      <p:cBhvr>
                                        <p:cTn id="156" dur="1" fill="hold">
                                          <p:stCondLst>
                                            <p:cond delay="0"/>
                                          </p:stCondLst>
                                        </p:cTn>
                                        <p:tgtEl>
                                          <p:spTgt spid="153"/>
                                        </p:tgtEl>
                                        <p:attrNameLst>
                                          <p:attrName>style.visibility</p:attrName>
                                        </p:attrNameLst>
                                      </p:cBhvr>
                                      <p:to>
                                        <p:strVal val="visible"/>
                                      </p:to>
                                    </p:set>
                                    <p:animEffect transition="in" filter="fade">
                                      <p:cBhvr>
                                        <p:cTn id="157" dur="500"/>
                                        <p:tgtEl>
                                          <p:spTgt spid="153"/>
                                        </p:tgtEl>
                                      </p:cBhvr>
                                    </p:animEffect>
                                  </p:childTnLst>
                                </p:cTn>
                              </p:par>
                              <p:par>
                                <p:cTn id="158" presetID="10" presetClass="entr" presetSubtype="0" fill="hold" nodeType="withEffect">
                                  <p:stCondLst>
                                    <p:cond delay="0"/>
                                  </p:stCondLst>
                                  <p:childTnLst>
                                    <p:set>
                                      <p:cBhvr>
                                        <p:cTn id="159" dur="1" fill="hold">
                                          <p:stCondLst>
                                            <p:cond delay="0"/>
                                          </p:stCondLst>
                                        </p:cTn>
                                        <p:tgtEl>
                                          <p:spTgt spid="152"/>
                                        </p:tgtEl>
                                        <p:attrNameLst>
                                          <p:attrName>style.visibility</p:attrName>
                                        </p:attrNameLst>
                                      </p:cBhvr>
                                      <p:to>
                                        <p:strVal val="visible"/>
                                      </p:to>
                                    </p:set>
                                    <p:animEffect transition="in" filter="fade">
                                      <p:cBhvr>
                                        <p:cTn id="160" dur="500"/>
                                        <p:tgtEl>
                                          <p:spTgt spid="152"/>
                                        </p:tgtEl>
                                      </p:cBhvr>
                                    </p:animEffect>
                                  </p:childTnLst>
                                </p:cTn>
                              </p:par>
                              <p:par>
                                <p:cTn id="161" presetID="10" presetClass="entr" presetSubtype="0" fill="hold" nodeType="withEffect">
                                  <p:stCondLst>
                                    <p:cond delay="0"/>
                                  </p:stCondLst>
                                  <p:childTnLst>
                                    <p:set>
                                      <p:cBhvr>
                                        <p:cTn id="162" dur="1" fill="hold">
                                          <p:stCondLst>
                                            <p:cond delay="0"/>
                                          </p:stCondLst>
                                        </p:cTn>
                                        <p:tgtEl>
                                          <p:spTgt spid="151"/>
                                        </p:tgtEl>
                                        <p:attrNameLst>
                                          <p:attrName>style.visibility</p:attrName>
                                        </p:attrNameLst>
                                      </p:cBhvr>
                                      <p:to>
                                        <p:strVal val="visible"/>
                                      </p:to>
                                    </p:set>
                                    <p:animEffect transition="in" filter="fade">
                                      <p:cBhvr>
                                        <p:cTn id="163" dur="500"/>
                                        <p:tgtEl>
                                          <p:spTgt spid="151"/>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164"/>
                                        </p:tgtEl>
                                        <p:attrNameLst>
                                          <p:attrName>style.visibility</p:attrName>
                                        </p:attrNameLst>
                                      </p:cBhvr>
                                      <p:to>
                                        <p:strVal val="visible"/>
                                      </p:to>
                                    </p:set>
                                    <p:animEffect transition="in" filter="fade">
                                      <p:cBhvr>
                                        <p:cTn id="168" dur="500"/>
                                        <p:tgtEl>
                                          <p:spTgt spid="164"/>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165"/>
                                        </p:tgtEl>
                                        <p:attrNameLst>
                                          <p:attrName>style.visibility</p:attrName>
                                        </p:attrNameLst>
                                      </p:cBhvr>
                                      <p:to>
                                        <p:strVal val="visible"/>
                                      </p:to>
                                    </p:set>
                                    <p:animEffect transition="in" filter="fade">
                                      <p:cBhvr>
                                        <p:cTn id="171" dur="500"/>
                                        <p:tgtEl>
                                          <p:spTgt spid="165"/>
                                        </p:tgtEl>
                                      </p:cBhvr>
                                    </p:animEffect>
                                  </p:childTnLst>
                                </p:cTn>
                              </p:par>
                              <p:par>
                                <p:cTn id="172" presetID="10" presetClass="entr" presetSubtype="0" fill="hold" grpId="0" nodeType="withEffect">
                                  <p:stCondLst>
                                    <p:cond delay="0"/>
                                  </p:stCondLst>
                                  <p:childTnLst>
                                    <p:set>
                                      <p:cBhvr>
                                        <p:cTn id="173" dur="1" fill="hold">
                                          <p:stCondLst>
                                            <p:cond delay="0"/>
                                          </p:stCondLst>
                                        </p:cTn>
                                        <p:tgtEl>
                                          <p:spTgt spid="166"/>
                                        </p:tgtEl>
                                        <p:attrNameLst>
                                          <p:attrName>style.visibility</p:attrName>
                                        </p:attrNameLst>
                                      </p:cBhvr>
                                      <p:to>
                                        <p:strVal val="visible"/>
                                      </p:to>
                                    </p:set>
                                    <p:animEffect transition="in" filter="fade">
                                      <p:cBhvr>
                                        <p:cTn id="174" dur="500"/>
                                        <p:tgtEl>
                                          <p:spTgt spid="166"/>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173"/>
                                        </p:tgtEl>
                                        <p:attrNameLst>
                                          <p:attrName>style.visibility</p:attrName>
                                        </p:attrNameLst>
                                      </p:cBhvr>
                                      <p:to>
                                        <p:strVal val="visible"/>
                                      </p:to>
                                    </p:set>
                                    <p:animEffect transition="in" filter="fade">
                                      <p:cBhvr>
                                        <p:cTn id="177" dur="500"/>
                                        <p:tgtEl>
                                          <p:spTgt spid="173"/>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175"/>
                                        </p:tgtEl>
                                        <p:attrNameLst>
                                          <p:attrName>style.visibility</p:attrName>
                                        </p:attrNameLst>
                                      </p:cBhvr>
                                      <p:to>
                                        <p:strVal val="visible"/>
                                      </p:to>
                                    </p:set>
                                    <p:animEffect transition="in" filter="fade">
                                      <p:cBhvr>
                                        <p:cTn id="180" dur="500"/>
                                        <p:tgtEl>
                                          <p:spTgt spid="175"/>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176"/>
                                        </p:tgtEl>
                                        <p:attrNameLst>
                                          <p:attrName>style.visibility</p:attrName>
                                        </p:attrNameLst>
                                      </p:cBhvr>
                                      <p:to>
                                        <p:strVal val="visible"/>
                                      </p:to>
                                    </p:set>
                                    <p:animEffect transition="in" filter="fade">
                                      <p:cBhvr>
                                        <p:cTn id="183" dur="500"/>
                                        <p:tgtEl>
                                          <p:spTgt spid="176"/>
                                        </p:tgtEl>
                                      </p:cBhvr>
                                    </p:animEffect>
                                  </p:childTnLst>
                                </p:cTn>
                              </p:par>
                              <p:par>
                                <p:cTn id="184" presetID="10" presetClass="entr" presetSubtype="0" fill="hold" grpId="0" nodeType="withEffect">
                                  <p:stCondLst>
                                    <p:cond delay="0"/>
                                  </p:stCondLst>
                                  <p:childTnLst>
                                    <p:set>
                                      <p:cBhvr>
                                        <p:cTn id="185" dur="1" fill="hold">
                                          <p:stCondLst>
                                            <p:cond delay="0"/>
                                          </p:stCondLst>
                                        </p:cTn>
                                        <p:tgtEl>
                                          <p:spTgt spid="178"/>
                                        </p:tgtEl>
                                        <p:attrNameLst>
                                          <p:attrName>style.visibility</p:attrName>
                                        </p:attrNameLst>
                                      </p:cBhvr>
                                      <p:to>
                                        <p:strVal val="visible"/>
                                      </p:to>
                                    </p:set>
                                    <p:animEffect transition="in" filter="fade">
                                      <p:cBhvr>
                                        <p:cTn id="186" dur="500"/>
                                        <p:tgtEl>
                                          <p:spTgt spid="178"/>
                                        </p:tgtEl>
                                      </p:cBhvr>
                                    </p:animEffect>
                                  </p:childTnLst>
                                </p:cTn>
                              </p:par>
                              <p:par>
                                <p:cTn id="187" presetID="10" presetClass="entr" presetSubtype="0" fill="hold" grpId="0" nodeType="withEffect">
                                  <p:stCondLst>
                                    <p:cond delay="0"/>
                                  </p:stCondLst>
                                  <p:childTnLst>
                                    <p:set>
                                      <p:cBhvr>
                                        <p:cTn id="188" dur="1" fill="hold">
                                          <p:stCondLst>
                                            <p:cond delay="0"/>
                                          </p:stCondLst>
                                        </p:cTn>
                                        <p:tgtEl>
                                          <p:spTgt spid="179"/>
                                        </p:tgtEl>
                                        <p:attrNameLst>
                                          <p:attrName>style.visibility</p:attrName>
                                        </p:attrNameLst>
                                      </p:cBhvr>
                                      <p:to>
                                        <p:strVal val="visible"/>
                                      </p:to>
                                    </p:set>
                                    <p:animEffect transition="in" filter="fade">
                                      <p:cBhvr>
                                        <p:cTn id="189" dur="500"/>
                                        <p:tgtEl>
                                          <p:spTgt spid="179"/>
                                        </p:tgtEl>
                                      </p:cBhvr>
                                    </p:animEffect>
                                  </p:childTnLst>
                                </p:cTn>
                              </p:par>
                              <p:par>
                                <p:cTn id="190" presetID="10" presetClass="entr" presetSubtype="0" fill="hold" grpId="0" nodeType="withEffect">
                                  <p:stCondLst>
                                    <p:cond delay="0"/>
                                  </p:stCondLst>
                                  <p:childTnLst>
                                    <p:set>
                                      <p:cBhvr>
                                        <p:cTn id="191" dur="1" fill="hold">
                                          <p:stCondLst>
                                            <p:cond delay="0"/>
                                          </p:stCondLst>
                                        </p:cTn>
                                        <p:tgtEl>
                                          <p:spTgt spid="180"/>
                                        </p:tgtEl>
                                        <p:attrNameLst>
                                          <p:attrName>style.visibility</p:attrName>
                                        </p:attrNameLst>
                                      </p:cBhvr>
                                      <p:to>
                                        <p:strVal val="visible"/>
                                      </p:to>
                                    </p:set>
                                    <p:animEffect transition="in" filter="fade">
                                      <p:cBhvr>
                                        <p:cTn id="192" dur="500"/>
                                        <p:tgtEl>
                                          <p:spTgt spid="180"/>
                                        </p:tgtEl>
                                      </p:cBhvr>
                                    </p:animEffect>
                                  </p:childTnLst>
                                </p:cTn>
                              </p:par>
                            </p:childTnLst>
                          </p:cTn>
                        </p:par>
                      </p:childTnLst>
                    </p:cTn>
                  </p:par>
                  <p:par>
                    <p:cTn id="193" fill="hold">
                      <p:stCondLst>
                        <p:cond delay="indefinite"/>
                      </p:stCondLst>
                      <p:childTnLst>
                        <p:par>
                          <p:cTn id="194" fill="hold">
                            <p:stCondLst>
                              <p:cond delay="0"/>
                            </p:stCondLst>
                            <p:childTnLst>
                              <p:par>
                                <p:cTn id="195" presetID="10" presetClass="entr" presetSubtype="0" fill="hold" grpId="0" nodeType="clickEffect">
                                  <p:stCondLst>
                                    <p:cond delay="0"/>
                                  </p:stCondLst>
                                  <p:childTnLst>
                                    <p:set>
                                      <p:cBhvr>
                                        <p:cTn id="196" dur="1" fill="hold">
                                          <p:stCondLst>
                                            <p:cond delay="0"/>
                                          </p:stCondLst>
                                        </p:cTn>
                                        <p:tgtEl>
                                          <p:spTgt spid="167"/>
                                        </p:tgtEl>
                                        <p:attrNameLst>
                                          <p:attrName>style.visibility</p:attrName>
                                        </p:attrNameLst>
                                      </p:cBhvr>
                                      <p:to>
                                        <p:strVal val="visible"/>
                                      </p:to>
                                    </p:set>
                                    <p:animEffect transition="in" filter="fade">
                                      <p:cBhvr>
                                        <p:cTn id="197" dur="500"/>
                                        <p:tgtEl>
                                          <p:spTgt spid="167"/>
                                        </p:tgtEl>
                                      </p:cBhvr>
                                    </p:animEffect>
                                  </p:childTnLst>
                                </p:cTn>
                              </p:par>
                              <p:par>
                                <p:cTn id="198" presetID="10" presetClass="entr" presetSubtype="0" fill="hold" grpId="0" nodeType="withEffect">
                                  <p:stCondLst>
                                    <p:cond delay="0"/>
                                  </p:stCondLst>
                                  <p:childTnLst>
                                    <p:set>
                                      <p:cBhvr>
                                        <p:cTn id="199" dur="1" fill="hold">
                                          <p:stCondLst>
                                            <p:cond delay="0"/>
                                          </p:stCondLst>
                                        </p:cTn>
                                        <p:tgtEl>
                                          <p:spTgt spid="168"/>
                                        </p:tgtEl>
                                        <p:attrNameLst>
                                          <p:attrName>style.visibility</p:attrName>
                                        </p:attrNameLst>
                                      </p:cBhvr>
                                      <p:to>
                                        <p:strVal val="visible"/>
                                      </p:to>
                                    </p:set>
                                    <p:animEffect transition="in" filter="fade">
                                      <p:cBhvr>
                                        <p:cTn id="200" dur="500"/>
                                        <p:tgtEl>
                                          <p:spTgt spid="168"/>
                                        </p:tgtEl>
                                      </p:cBhvr>
                                    </p:animEffect>
                                  </p:childTnLst>
                                </p:cTn>
                              </p:par>
                              <p:par>
                                <p:cTn id="201" presetID="10" presetClass="entr" presetSubtype="0" fill="hold" grpId="0" nodeType="withEffect">
                                  <p:stCondLst>
                                    <p:cond delay="0"/>
                                  </p:stCondLst>
                                  <p:childTnLst>
                                    <p:set>
                                      <p:cBhvr>
                                        <p:cTn id="202" dur="1" fill="hold">
                                          <p:stCondLst>
                                            <p:cond delay="0"/>
                                          </p:stCondLst>
                                        </p:cTn>
                                        <p:tgtEl>
                                          <p:spTgt spid="169"/>
                                        </p:tgtEl>
                                        <p:attrNameLst>
                                          <p:attrName>style.visibility</p:attrName>
                                        </p:attrNameLst>
                                      </p:cBhvr>
                                      <p:to>
                                        <p:strVal val="visible"/>
                                      </p:to>
                                    </p:set>
                                    <p:animEffect transition="in" filter="fade">
                                      <p:cBhvr>
                                        <p:cTn id="203" dur="500"/>
                                        <p:tgtEl>
                                          <p:spTgt spid="169"/>
                                        </p:tgtEl>
                                      </p:cBhvr>
                                    </p:animEffect>
                                  </p:childTnLst>
                                </p:cTn>
                              </p:par>
                            </p:childTnLst>
                          </p:cTn>
                        </p:par>
                      </p:childTnLst>
                    </p:cTn>
                  </p:par>
                  <p:par>
                    <p:cTn id="204" fill="hold">
                      <p:stCondLst>
                        <p:cond delay="indefinite"/>
                      </p:stCondLst>
                      <p:childTnLst>
                        <p:par>
                          <p:cTn id="205" fill="hold">
                            <p:stCondLst>
                              <p:cond delay="0"/>
                            </p:stCondLst>
                            <p:childTnLst>
                              <p:par>
                                <p:cTn id="206" presetID="10" presetClass="entr" presetSubtype="0" fill="hold" grpId="0" nodeType="clickEffect">
                                  <p:stCondLst>
                                    <p:cond delay="0"/>
                                  </p:stCondLst>
                                  <p:childTnLst>
                                    <p:set>
                                      <p:cBhvr>
                                        <p:cTn id="207" dur="1" fill="hold">
                                          <p:stCondLst>
                                            <p:cond delay="0"/>
                                          </p:stCondLst>
                                        </p:cTn>
                                        <p:tgtEl>
                                          <p:spTgt spid="171"/>
                                        </p:tgtEl>
                                        <p:attrNameLst>
                                          <p:attrName>style.visibility</p:attrName>
                                        </p:attrNameLst>
                                      </p:cBhvr>
                                      <p:to>
                                        <p:strVal val="visible"/>
                                      </p:to>
                                    </p:set>
                                    <p:animEffect transition="in" filter="fade">
                                      <p:cBhvr>
                                        <p:cTn id="208" dur="500"/>
                                        <p:tgtEl>
                                          <p:spTgt spid="171"/>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70"/>
                                        </p:tgtEl>
                                        <p:attrNameLst>
                                          <p:attrName>style.visibility</p:attrName>
                                        </p:attrNameLst>
                                      </p:cBhvr>
                                      <p:to>
                                        <p:strVal val="visible"/>
                                      </p:to>
                                    </p:set>
                                    <p:animEffect transition="in" filter="fade">
                                      <p:cBhvr>
                                        <p:cTn id="211" dur="500"/>
                                        <p:tgtEl>
                                          <p:spTgt spid="170"/>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72"/>
                                        </p:tgtEl>
                                        <p:attrNameLst>
                                          <p:attrName>style.visibility</p:attrName>
                                        </p:attrNameLst>
                                      </p:cBhvr>
                                      <p:to>
                                        <p:strVal val="visible"/>
                                      </p:to>
                                    </p:set>
                                    <p:animEffect transition="in" filter="fade">
                                      <p:cBhvr>
                                        <p:cTn id="214" dur="500"/>
                                        <p:tgtEl>
                                          <p:spTgt spid="172"/>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6"/>
                                        </p:tgtEl>
                                        <p:attrNameLst>
                                          <p:attrName>style.visibility</p:attrName>
                                        </p:attrNameLst>
                                      </p:cBhvr>
                                      <p:to>
                                        <p:strVal val="visible"/>
                                      </p:to>
                                    </p:set>
                                    <p:animEffect transition="in" filter="fade">
                                      <p:cBhvr>
                                        <p:cTn id="217" dur="500"/>
                                        <p:tgtEl>
                                          <p:spTgt spid="6"/>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7"/>
                                        </p:tgtEl>
                                        <p:attrNameLst>
                                          <p:attrName>style.visibility</p:attrName>
                                        </p:attrNameLst>
                                      </p:cBhvr>
                                      <p:to>
                                        <p:strVal val="visible"/>
                                      </p:to>
                                    </p:set>
                                    <p:animEffect transition="in" filter="fade">
                                      <p:cBhvr>
                                        <p:cTn id="220" dur="500"/>
                                        <p:tgtEl>
                                          <p:spTgt spid="7"/>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8"/>
                                        </p:tgtEl>
                                        <p:attrNameLst>
                                          <p:attrName>style.visibility</p:attrName>
                                        </p:attrNameLst>
                                      </p:cBhvr>
                                      <p:to>
                                        <p:strVal val="visible"/>
                                      </p:to>
                                    </p:set>
                                    <p:animEffect transition="in" filter="fade">
                                      <p:cBhvr>
                                        <p:cTn id="223" dur="500"/>
                                        <p:tgtEl>
                                          <p:spTgt spid="8"/>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0"/>
                                        </p:tgtEl>
                                        <p:attrNameLst>
                                          <p:attrName>style.visibility</p:attrName>
                                        </p:attrNameLst>
                                      </p:cBhvr>
                                      <p:to>
                                        <p:strVal val="visible"/>
                                      </p:to>
                                    </p:set>
                                    <p:animEffect transition="in" filter="fade">
                                      <p:cBhvr>
                                        <p:cTn id="226" dur="500"/>
                                        <p:tgtEl>
                                          <p:spTgt spid="10"/>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2"/>
                                        </p:tgtEl>
                                        <p:attrNameLst>
                                          <p:attrName>style.visibility</p:attrName>
                                        </p:attrNameLst>
                                      </p:cBhvr>
                                      <p:to>
                                        <p:strVal val="visible"/>
                                      </p:to>
                                    </p:set>
                                    <p:animEffect transition="in" filter="fade">
                                      <p:cBhvr>
                                        <p:cTn id="229" dur="500"/>
                                        <p:tgtEl>
                                          <p:spTgt spid="12"/>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3"/>
                                        </p:tgtEl>
                                        <p:attrNameLst>
                                          <p:attrName>style.visibility</p:attrName>
                                        </p:attrNameLst>
                                      </p:cBhvr>
                                      <p:to>
                                        <p:strVal val="visible"/>
                                      </p:to>
                                    </p:set>
                                    <p:animEffect transition="in" filter="fade">
                                      <p:cBhvr>
                                        <p:cTn id="2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2" grpId="0"/>
      <p:bldP spid="23" grpId="0"/>
      <p:bldP spid="24" grpId="0"/>
      <p:bldP spid="25" grpId="0"/>
      <p:bldP spid="26" grpId="0"/>
      <p:bldP spid="27" grpId="0"/>
      <p:bldP spid="28" grpId="0"/>
      <p:bldP spid="30" grpId="0" animBg="1"/>
      <p:bldP spid="31" grpId="0" animBg="1"/>
      <p:bldP spid="32" grpId="0" animBg="1"/>
      <p:bldP spid="34" grpId="0" animBg="1"/>
      <p:bldP spid="36" grpId="0" animBg="1"/>
      <p:bldP spid="37" grpId="0" animBg="1"/>
      <p:bldP spid="51" grpId="0" animBg="1"/>
      <p:bldP spid="52" grpId="0" animBg="1"/>
      <p:bldP spid="53" grpId="0" animBg="1"/>
      <p:bldP spid="54" grpId="0" animBg="1"/>
      <p:bldP spid="57" grpId="0" uiExpand="1" build="p"/>
      <p:bldP spid="58" grpId="0" animBg="1"/>
      <p:bldP spid="157" grpId="0"/>
      <p:bldP spid="158" grpId="0"/>
      <p:bldP spid="159" grpId="0"/>
      <p:bldP spid="160" grpId="0"/>
      <p:bldP spid="161" grpId="0"/>
      <p:bldP spid="162" grpId="0"/>
      <p:bldP spid="163" grpId="0"/>
      <p:bldP spid="164"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5" grpId="0" animBg="1"/>
      <p:bldP spid="176" grpId="0" animBg="1"/>
      <p:bldP spid="178" grpId="0" animBg="1"/>
      <p:bldP spid="179" grpId="0" animBg="1"/>
      <p:bldP spid="180" grpId="0" animBg="1"/>
      <p:bldP spid="4" grpId="0" animBg="1"/>
      <p:bldP spid="5" grpId="0" animBg="1"/>
      <p:bldP spid="6" grpId="0" animBg="1"/>
      <p:bldP spid="7" grpId="0" animBg="1"/>
      <p:bldP spid="8" grpId="0" animBg="1"/>
      <p:bldP spid="10" grpId="0" animBg="1"/>
      <p:bldP spid="12"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Where to use equivalence partitioning ?</a:t>
            </a:r>
          </a:p>
        </p:txBody>
      </p:sp>
      <p:sp>
        <p:nvSpPr>
          <p:cNvPr id="3" name="Content Placeholder 2"/>
          <p:cNvSpPr>
            <a:spLocks noGrp="1"/>
          </p:cNvSpPr>
          <p:nvPr>
            <p:ph idx="1"/>
          </p:nvPr>
        </p:nvSpPr>
        <p:spPr/>
        <p:txBody>
          <a:bodyPr/>
          <a:lstStyle/>
          <a:p>
            <a:r>
              <a:rPr lang="en-IN" dirty="0"/>
              <a:t>Age Field</a:t>
            </a:r>
          </a:p>
          <a:p>
            <a:r>
              <a:rPr lang="en-IN" dirty="0"/>
              <a:t>Mobile number</a:t>
            </a:r>
          </a:p>
          <a:p>
            <a:r>
              <a:rPr lang="en-IN" dirty="0"/>
              <a:t>Only positive numbers</a:t>
            </a:r>
          </a:p>
          <a:p>
            <a:r>
              <a:rPr lang="en-IN" dirty="0"/>
              <a:t>Only credit cards</a:t>
            </a:r>
          </a:p>
          <a:p>
            <a:r>
              <a:rPr lang="en-IN" dirty="0"/>
              <a:t>10 to 20 alphabets (Range &amp; Types)</a:t>
            </a:r>
          </a:p>
          <a:p>
            <a:r>
              <a:rPr lang="en-IN" dirty="0"/>
              <a:t>10 numerical digits only (Size &amp; Type)</a:t>
            </a:r>
          </a:p>
          <a:p>
            <a:endParaRPr lang="en-IN" dirty="0"/>
          </a:p>
          <a:p>
            <a:endParaRPr lang="en-IN" dirty="0"/>
          </a:p>
        </p:txBody>
      </p:sp>
    </p:spTree>
    <p:extLst>
      <p:ext uri="{BB962C8B-B14F-4D97-AF65-F5344CB8AC3E}">
        <p14:creationId xmlns:p14="http://schemas.microsoft.com/office/powerpoint/2010/main" val="2843823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solidFill>
                  <a:srgbClr val="556E7B"/>
                </a:solidFill>
              </a:rPr>
              <a:t>Boundary Value Analysis</a:t>
            </a:r>
          </a:p>
        </p:txBody>
      </p:sp>
      <p:sp>
        <p:nvSpPr>
          <p:cNvPr id="4" name="Text Placeholder 3"/>
          <p:cNvSpPr>
            <a:spLocks noGrp="1"/>
          </p:cNvSpPr>
          <p:nvPr>
            <p:ph type="body" idx="1"/>
          </p:nvPr>
        </p:nvSpPr>
        <p:spPr/>
        <p:txBody>
          <a:bodyPr/>
          <a:lstStyle/>
          <a:p>
            <a:r>
              <a:rPr lang="en-US" dirty="0"/>
              <a:t>Section 4</a:t>
            </a:r>
          </a:p>
          <a:p>
            <a:endParaRPr lang="en-US" dirty="0"/>
          </a:p>
          <a:p>
            <a:endParaRPr lang="en-US" dirty="0"/>
          </a:p>
        </p:txBody>
      </p:sp>
    </p:spTree>
    <p:extLst>
      <p:ext uri="{BB962C8B-B14F-4D97-AF65-F5344CB8AC3E}">
        <p14:creationId xmlns:p14="http://schemas.microsoft.com/office/powerpoint/2010/main" val="2149109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p:cNvCxnSpPr/>
          <p:nvPr/>
        </p:nvCxnSpPr>
        <p:spPr>
          <a:xfrm>
            <a:off x="1191446" y="1157468"/>
            <a:ext cx="0" cy="506345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459230" y="222250"/>
            <a:ext cx="4005580" cy="7258685"/>
          </a:xfrm>
          <a:prstGeom prst="rect">
            <a:avLst/>
          </a:prstGeom>
          <a:noFill/>
        </p:spPr>
        <p:txBody>
          <a:bodyPr wrap="none" rtlCol="0">
            <a:noAutofit/>
          </a:bodyPr>
          <a:lstStyle/>
          <a:p>
            <a:pPr algn="l"/>
            <a:r>
              <a:rPr lang="en-US" sz="3600" b="1" dirty="0">
                <a:solidFill>
                  <a:sysClr val="windowText" lastClr="000000"/>
                </a:solidFill>
              </a:rPr>
              <a:t>Topics to be covered</a:t>
            </a:r>
          </a:p>
          <a:p>
            <a:pPr algn="l"/>
            <a:endParaRPr lang="en-US" sz="2000" b="1" dirty="0">
              <a:solidFill>
                <a:sysClr val="windowText" lastClr="000000"/>
              </a:solidFill>
            </a:endParaRPr>
          </a:p>
          <a:p>
            <a:pPr marL="742950" lvl="1" indent="-285750" algn="l">
              <a:lnSpc>
                <a:spcPts val="3040"/>
              </a:lnSpc>
              <a:buClrTx/>
              <a:buSzTx/>
              <a:buFont typeface="Arial" panose="020B0604020202020204" pitchFamily="34" charset="0"/>
              <a:buChar char="•"/>
            </a:pPr>
            <a:r>
              <a:rPr lang="en-US" sz="2200" dirty="0">
                <a:sym typeface="+mn-ea"/>
              </a:rPr>
              <a:t>Types of Manual Testing </a:t>
            </a:r>
            <a:endParaRPr lang="en-US" sz="2200" dirty="0"/>
          </a:p>
          <a:p>
            <a:pPr marL="742950" lvl="1" indent="-285750" algn="l">
              <a:lnSpc>
                <a:spcPts val="3040"/>
              </a:lnSpc>
              <a:buClrTx/>
              <a:buSzTx/>
              <a:buFont typeface="Arial" panose="020B0604020202020204" pitchFamily="34" charset="0"/>
              <a:buChar char="•"/>
            </a:pPr>
            <a:r>
              <a:rPr lang="en-US" sz="2200" b="1" dirty="0">
                <a:sym typeface="+mn-ea"/>
              </a:rPr>
              <a:t>Black Box Testing</a:t>
            </a:r>
            <a:endParaRPr lang="en-US" sz="2200" b="1" dirty="0"/>
          </a:p>
          <a:p>
            <a:pPr marL="742950" lvl="1" indent="-285750" algn="l">
              <a:lnSpc>
                <a:spcPts val="3040"/>
              </a:lnSpc>
              <a:buClrTx/>
              <a:buSzTx/>
              <a:buFont typeface="Arial" panose="020B0604020202020204" pitchFamily="34" charset="0"/>
              <a:buChar char="•"/>
            </a:pPr>
            <a:r>
              <a:rPr lang="en-US" sz="2200" dirty="0">
                <a:sym typeface="+mn-ea"/>
              </a:rPr>
              <a:t>Equivalence Partitioning</a:t>
            </a:r>
            <a:endParaRPr lang="en-US" sz="2200" dirty="0"/>
          </a:p>
          <a:p>
            <a:pPr marL="742950" lvl="1" indent="-285750" algn="l">
              <a:lnSpc>
                <a:spcPts val="3040"/>
              </a:lnSpc>
              <a:buClrTx/>
              <a:buSzTx/>
              <a:buFont typeface="Arial" panose="020B0604020202020204" pitchFamily="34" charset="0"/>
              <a:buChar char="•"/>
            </a:pPr>
            <a:r>
              <a:rPr lang="en-US" sz="2200" dirty="0">
                <a:sym typeface="+mn-ea"/>
              </a:rPr>
              <a:t>Boundary-Value Analysis</a:t>
            </a:r>
            <a:endParaRPr lang="en-US" sz="2200" dirty="0"/>
          </a:p>
          <a:p>
            <a:pPr marL="742950" lvl="1" indent="-285750" algn="l">
              <a:lnSpc>
                <a:spcPts val="3040"/>
              </a:lnSpc>
              <a:buClrTx/>
              <a:buSzTx/>
              <a:buFont typeface="Arial" panose="020B0604020202020204" pitchFamily="34" charset="0"/>
              <a:buChar char="•"/>
            </a:pPr>
            <a:r>
              <a:rPr lang="en-US" sz="2200" dirty="0">
                <a:sym typeface="+mn-ea"/>
              </a:rPr>
              <a:t>Decision Table Testing</a:t>
            </a:r>
            <a:endParaRPr lang="en-US" sz="2200" dirty="0"/>
          </a:p>
          <a:p>
            <a:pPr marL="742950" lvl="1" indent="-285750" algn="l">
              <a:lnSpc>
                <a:spcPts val="3040"/>
              </a:lnSpc>
              <a:buClrTx/>
              <a:buSzTx/>
              <a:buFont typeface="Arial" panose="020B0604020202020204" pitchFamily="34" charset="0"/>
              <a:buChar char="•"/>
            </a:pPr>
            <a:r>
              <a:rPr lang="en-US" sz="2200" dirty="0">
                <a:sym typeface="+mn-ea"/>
              </a:rPr>
              <a:t>State-Transition Testing</a:t>
            </a:r>
            <a:endParaRPr lang="en-US" sz="2200" dirty="0"/>
          </a:p>
          <a:p>
            <a:pPr marL="742950" lvl="1" indent="-285750" algn="l">
              <a:lnSpc>
                <a:spcPts val="3040"/>
              </a:lnSpc>
              <a:buClrTx/>
              <a:buSzTx/>
              <a:buFont typeface="Arial" panose="020B0604020202020204" pitchFamily="34" charset="0"/>
              <a:buChar char="•"/>
            </a:pPr>
            <a:r>
              <a:rPr lang="en-US" sz="2200" b="1" dirty="0">
                <a:sym typeface="+mn-ea"/>
              </a:rPr>
              <a:t>White Box Testing</a:t>
            </a:r>
            <a:endParaRPr lang="en-US" sz="2200" b="1" dirty="0"/>
          </a:p>
          <a:p>
            <a:pPr marL="742950" lvl="1" indent="-285750" algn="l">
              <a:lnSpc>
                <a:spcPts val="3040"/>
              </a:lnSpc>
              <a:buClrTx/>
              <a:buSzTx/>
              <a:buFont typeface="Arial" panose="020B0604020202020204" pitchFamily="34" charset="0"/>
              <a:buChar char="•"/>
            </a:pPr>
            <a:r>
              <a:rPr lang="en-US" sz="2200" dirty="0">
                <a:sym typeface="+mn-ea"/>
              </a:rPr>
              <a:t>Statement Coverage</a:t>
            </a:r>
            <a:endParaRPr lang="en-US" sz="2200" dirty="0"/>
          </a:p>
          <a:p>
            <a:pPr marL="742950" lvl="1" indent="-285750" algn="l">
              <a:lnSpc>
                <a:spcPts val="3040"/>
              </a:lnSpc>
              <a:buClrTx/>
              <a:buSzTx/>
              <a:buFont typeface="Arial" panose="020B0604020202020204" pitchFamily="34" charset="0"/>
              <a:buChar char="•"/>
            </a:pPr>
            <a:r>
              <a:rPr lang="en-US" sz="2200" dirty="0">
                <a:sym typeface="+mn-ea"/>
              </a:rPr>
              <a:t>Decision Coverage</a:t>
            </a:r>
            <a:endParaRPr lang="en-US" sz="2200" dirty="0"/>
          </a:p>
          <a:p>
            <a:pPr marL="742950" lvl="1" indent="-285750" algn="l">
              <a:lnSpc>
                <a:spcPts val="3040"/>
              </a:lnSpc>
              <a:buClrTx/>
              <a:buSzTx/>
              <a:buFont typeface="Arial" panose="020B0604020202020204" pitchFamily="34" charset="0"/>
              <a:buChar char="•"/>
            </a:pPr>
            <a:r>
              <a:rPr lang="en-US" sz="2200" dirty="0">
                <a:sym typeface="+mn-ea"/>
              </a:rPr>
              <a:t>Condition Coverage</a:t>
            </a:r>
            <a:endParaRPr lang="en-US" sz="2200" dirty="0"/>
          </a:p>
          <a:p>
            <a:pPr marL="742950" lvl="1" indent="-285750" algn="l">
              <a:lnSpc>
                <a:spcPts val="3040"/>
              </a:lnSpc>
              <a:buClrTx/>
              <a:buSzTx/>
              <a:buFont typeface="Arial" panose="020B0604020202020204" pitchFamily="34" charset="0"/>
              <a:buChar char="•"/>
            </a:pPr>
            <a:r>
              <a:rPr lang="en-US" sz="2200" dirty="0">
                <a:sym typeface="+mn-ea"/>
              </a:rPr>
              <a:t>Path Coverage</a:t>
            </a:r>
            <a:endParaRPr lang="en-US" sz="2200" dirty="0"/>
          </a:p>
          <a:p>
            <a:pPr marL="742950" lvl="1" indent="-285750" algn="l">
              <a:lnSpc>
                <a:spcPts val="3040"/>
              </a:lnSpc>
              <a:buClrTx/>
              <a:buSzTx/>
              <a:buFont typeface="Arial" panose="020B0604020202020204" pitchFamily="34" charset="0"/>
              <a:buChar char="•"/>
            </a:pPr>
            <a:r>
              <a:rPr lang="en-US" sz="2200" dirty="0">
                <a:sym typeface="+mn-ea"/>
              </a:rPr>
              <a:t>Loop Testing</a:t>
            </a:r>
            <a:endParaRPr lang="en-US" sz="2200" dirty="0"/>
          </a:p>
          <a:p>
            <a:pPr marL="742950" lvl="1" indent="-285750">
              <a:lnSpc>
                <a:spcPct val="150000"/>
              </a:lnSpc>
              <a:buFont typeface="Arial" panose="020B0604020202020204" pitchFamily="34" charset="0"/>
              <a:buChar char="•"/>
            </a:pPr>
            <a:endParaRPr lang="en-US" sz="2100" dirty="0"/>
          </a:p>
        </p:txBody>
      </p:sp>
    </p:spTree>
    <p:extLst>
      <p:ext uri="{BB962C8B-B14F-4D97-AF65-F5344CB8AC3E}">
        <p14:creationId xmlns:p14="http://schemas.microsoft.com/office/powerpoint/2010/main" val="2748030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par>
                          <p:cTn id="18" fill="hold">
                            <p:stCondLst>
                              <p:cond delay="1500"/>
                            </p:stCondLst>
                            <p:childTnLst>
                              <p:par>
                                <p:cTn id="19" presetID="1" presetClass="entr" presetSubtype="0" fill="hold" nodeType="after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childTnLst>
                                </p:cTn>
                              </p:par>
                            </p:childTnLst>
                          </p:cTn>
                        </p:par>
                        <p:par>
                          <p:cTn id="21" fill="hold">
                            <p:stCondLst>
                              <p:cond delay="1500"/>
                            </p:stCondLst>
                            <p:childTnLst>
                              <p:par>
                                <p:cTn id="22" presetID="1" presetClass="entr" presetSubtype="0" fill="hold" nodeType="afterEffect">
                                  <p:stCondLst>
                                    <p:cond delay="500"/>
                                  </p:stCondLst>
                                  <p:childTnLst>
                                    <p:set>
                                      <p:cBhvr>
                                        <p:cTn id="23" dur="1" fill="hold">
                                          <p:stCondLst>
                                            <p:cond delay="0"/>
                                          </p:stCondLst>
                                        </p:cTn>
                                        <p:tgtEl>
                                          <p:spTgt spid="9">
                                            <p:txEl>
                                              <p:pRg st="2" end="2"/>
                                            </p:txEl>
                                          </p:spTgt>
                                        </p:tgtEl>
                                        <p:attrNameLst>
                                          <p:attrName>style.visibility</p:attrName>
                                        </p:attrNameLst>
                                      </p:cBhvr>
                                      <p:to>
                                        <p:strVal val="visible"/>
                                      </p:to>
                                    </p:set>
                                  </p:childTnLst>
                                </p:cTn>
                              </p:par>
                            </p:childTnLst>
                          </p:cTn>
                        </p:par>
                        <p:par>
                          <p:cTn id="24" fill="hold">
                            <p:stCondLst>
                              <p:cond delay="2000"/>
                            </p:stCondLst>
                            <p:childTnLst>
                              <p:par>
                                <p:cTn id="25" presetID="1" presetClass="entr" presetSubtype="0" fill="hold" nodeType="afterEffect">
                                  <p:stCondLst>
                                    <p:cond delay="500"/>
                                  </p:stCondLst>
                                  <p:childTnLst>
                                    <p:set>
                                      <p:cBhvr>
                                        <p:cTn id="26" dur="1" fill="hold">
                                          <p:stCondLst>
                                            <p:cond delay="0"/>
                                          </p:stCondLst>
                                        </p:cTn>
                                        <p:tgtEl>
                                          <p:spTgt spid="9">
                                            <p:txEl>
                                              <p:pRg st="3" end="3"/>
                                            </p:txEl>
                                          </p:spTgt>
                                        </p:tgtEl>
                                        <p:attrNameLst>
                                          <p:attrName>style.visibility</p:attrName>
                                        </p:attrNameLst>
                                      </p:cBhvr>
                                      <p:to>
                                        <p:strVal val="visible"/>
                                      </p:to>
                                    </p:set>
                                  </p:childTnLst>
                                </p:cTn>
                              </p:par>
                            </p:childTnLst>
                          </p:cTn>
                        </p:par>
                        <p:par>
                          <p:cTn id="27" fill="hold">
                            <p:stCondLst>
                              <p:cond delay="2500"/>
                            </p:stCondLst>
                            <p:childTnLst>
                              <p:par>
                                <p:cTn id="28" presetID="1" presetClass="entr" presetSubtype="0" fill="hold" nodeType="afterEffect">
                                  <p:stCondLst>
                                    <p:cond delay="500"/>
                                  </p:stCondLst>
                                  <p:childTnLst>
                                    <p:set>
                                      <p:cBhvr>
                                        <p:cTn id="29" dur="1" fill="hold">
                                          <p:stCondLst>
                                            <p:cond delay="0"/>
                                          </p:stCondLst>
                                        </p:cTn>
                                        <p:tgtEl>
                                          <p:spTgt spid="9">
                                            <p:txEl>
                                              <p:pRg st="4" end="4"/>
                                            </p:txEl>
                                          </p:spTgt>
                                        </p:tgtEl>
                                        <p:attrNameLst>
                                          <p:attrName>style.visibility</p:attrName>
                                        </p:attrNameLst>
                                      </p:cBhvr>
                                      <p:to>
                                        <p:strVal val="visible"/>
                                      </p:to>
                                    </p:set>
                                  </p:childTnLst>
                                </p:cTn>
                              </p:par>
                            </p:childTnLst>
                          </p:cTn>
                        </p:par>
                        <p:par>
                          <p:cTn id="30" fill="hold">
                            <p:stCondLst>
                              <p:cond delay="3000"/>
                            </p:stCondLst>
                            <p:childTnLst>
                              <p:par>
                                <p:cTn id="31" presetID="1" presetClass="entr" presetSubtype="0" fill="hold" nodeType="afterEffect">
                                  <p:stCondLst>
                                    <p:cond delay="500"/>
                                  </p:stCondLst>
                                  <p:childTnLst>
                                    <p:set>
                                      <p:cBhvr>
                                        <p:cTn id="32" dur="1" fill="hold">
                                          <p:stCondLst>
                                            <p:cond delay="0"/>
                                          </p:stCondLst>
                                        </p:cTn>
                                        <p:tgtEl>
                                          <p:spTgt spid="9">
                                            <p:txEl>
                                              <p:pRg st="5" end="5"/>
                                            </p:txEl>
                                          </p:spTgt>
                                        </p:tgtEl>
                                        <p:attrNameLst>
                                          <p:attrName>style.visibility</p:attrName>
                                        </p:attrNameLst>
                                      </p:cBhvr>
                                      <p:to>
                                        <p:strVal val="visible"/>
                                      </p:to>
                                    </p:set>
                                  </p:childTnLst>
                                </p:cTn>
                              </p:par>
                            </p:childTnLst>
                          </p:cTn>
                        </p:par>
                        <p:par>
                          <p:cTn id="33" fill="hold">
                            <p:stCondLst>
                              <p:cond delay="3500"/>
                            </p:stCondLst>
                            <p:childTnLst>
                              <p:par>
                                <p:cTn id="34" presetID="1" presetClass="entr" presetSubtype="0" fill="hold" nodeType="afterEffect">
                                  <p:stCondLst>
                                    <p:cond delay="500"/>
                                  </p:stCondLst>
                                  <p:childTnLst>
                                    <p:set>
                                      <p:cBhvr>
                                        <p:cTn id="35" dur="1" fill="hold">
                                          <p:stCondLst>
                                            <p:cond delay="0"/>
                                          </p:stCondLst>
                                        </p:cTn>
                                        <p:tgtEl>
                                          <p:spTgt spid="9">
                                            <p:txEl>
                                              <p:pRg st="6" end="6"/>
                                            </p:txEl>
                                          </p:spTgt>
                                        </p:tgtEl>
                                        <p:attrNameLst>
                                          <p:attrName>style.visibility</p:attrName>
                                        </p:attrNameLst>
                                      </p:cBhvr>
                                      <p:to>
                                        <p:strVal val="visible"/>
                                      </p:to>
                                    </p:set>
                                  </p:childTnLst>
                                </p:cTn>
                              </p:par>
                            </p:childTnLst>
                          </p:cTn>
                        </p:par>
                        <p:par>
                          <p:cTn id="36" fill="hold">
                            <p:stCondLst>
                              <p:cond delay="4000"/>
                            </p:stCondLst>
                            <p:childTnLst>
                              <p:par>
                                <p:cTn id="37" presetID="1" presetClass="entr" presetSubtype="0" fill="hold" nodeType="afterEffect">
                                  <p:stCondLst>
                                    <p:cond delay="500"/>
                                  </p:stCondLst>
                                  <p:childTnLst>
                                    <p:set>
                                      <p:cBhvr>
                                        <p:cTn id="38" dur="1" fill="hold">
                                          <p:stCondLst>
                                            <p:cond delay="0"/>
                                          </p:stCondLst>
                                        </p:cTn>
                                        <p:tgtEl>
                                          <p:spTgt spid="9">
                                            <p:txEl>
                                              <p:pRg st="7" end="7"/>
                                            </p:txEl>
                                          </p:spTgt>
                                        </p:tgtEl>
                                        <p:attrNameLst>
                                          <p:attrName>style.visibility</p:attrName>
                                        </p:attrNameLst>
                                      </p:cBhvr>
                                      <p:to>
                                        <p:strVal val="visible"/>
                                      </p:to>
                                    </p:set>
                                  </p:childTnLst>
                                </p:cTn>
                              </p:par>
                            </p:childTnLst>
                          </p:cTn>
                        </p:par>
                        <p:par>
                          <p:cTn id="39" fill="hold">
                            <p:stCondLst>
                              <p:cond delay="4500"/>
                            </p:stCondLst>
                            <p:childTnLst>
                              <p:par>
                                <p:cTn id="40" presetID="1" presetClass="entr" presetSubtype="0" fill="hold" nodeType="afterEffect">
                                  <p:stCondLst>
                                    <p:cond delay="500"/>
                                  </p:stCondLst>
                                  <p:childTnLst>
                                    <p:set>
                                      <p:cBhvr>
                                        <p:cTn id="41" dur="1" fill="hold">
                                          <p:stCondLst>
                                            <p:cond delay="0"/>
                                          </p:stCondLst>
                                        </p:cTn>
                                        <p:tgtEl>
                                          <p:spTgt spid="9">
                                            <p:txEl>
                                              <p:pRg st="8" end="8"/>
                                            </p:txEl>
                                          </p:spTgt>
                                        </p:tgtEl>
                                        <p:attrNameLst>
                                          <p:attrName>style.visibility</p:attrName>
                                        </p:attrNameLst>
                                      </p:cBhvr>
                                      <p:to>
                                        <p:strVal val="visible"/>
                                      </p:to>
                                    </p:set>
                                  </p:childTnLst>
                                </p:cTn>
                              </p:par>
                            </p:childTnLst>
                          </p:cTn>
                        </p:par>
                        <p:par>
                          <p:cTn id="42" fill="hold">
                            <p:stCondLst>
                              <p:cond delay="5000"/>
                            </p:stCondLst>
                            <p:childTnLst>
                              <p:par>
                                <p:cTn id="43" presetID="1" presetClass="entr" presetSubtype="0" fill="hold" nodeType="afterEffect">
                                  <p:stCondLst>
                                    <p:cond delay="500"/>
                                  </p:stCondLst>
                                  <p:childTnLst>
                                    <p:set>
                                      <p:cBhvr>
                                        <p:cTn id="44" dur="1" fill="hold">
                                          <p:stCondLst>
                                            <p:cond delay="0"/>
                                          </p:stCondLst>
                                        </p:cTn>
                                        <p:tgtEl>
                                          <p:spTgt spid="9">
                                            <p:txEl>
                                              <p:pRg st="9" end="9"/>
                                            </p:txEl>
                                          </p:spTgt>
                                        </p:tgtEl>
                                        <p:attrNameLst>
                                          <p:attrName>style.visibility</p:attrName>
                                        </p:attrNameLst>
                                      </p:cBhvr>
                                      <p:to>
                                        <p:strVal val="visible"/>
                                      </p:to>
                                    </p:set>
                                  </p:childTnLst>
                                </p:cTn>
                              </p:par>
                            </p:childTnLst>
                          </p:cTn>
                        </p:par>
                        <p:par>
                          <p:cTn id="45" fill="hold">
                            <p:stCondLst>
                              <p:cond delay="5500"/>
                            </p:stCondLst>
                            <p:childTnLst>
                              <p:par>
                                <p:cTn id="46" presetID="1" presetClass="entr" presetSubtype="0" fill="hold" nodeType="afterEffect">
                                  <p:stCondLst>
                                    <p:cond delay="500"/>
                                  </p:stCondLst>
                                  <p:childTnLst>
                                    <p:set>
                                      <p:cBhvr>
                                        <p:cTn id="47" dur="1" fill="hold">
                                          <p:stCondLst>
                                            <p:cond delay="0"/>
                                          </p:stCondLst>
                                        </p:cTn>
                                        <p:tgtEl>
                                          <p:spTgt spid="9">
                                            <p:txEl>
                                              <p:pRg st="10" end="10"/>
                                            </p:txEl>
                                          </p:spTgt>
                                        </p:tgtEl>
                                        <p:attrNameLst>
                                          <p:attrName>style.visibility</p:attrName>
                                        </p:attrNameLst>
                                      </p:cBhvr>
                                      <p:to>
                                        <p:strVal val="visible"/>
                                      </p:to>
                                    </p:set>
                                  </p:childTnLst>
                                </p:cTn>
                              </p:par>
                            </p:childTnLst>
                          </p:cTn>
                        </p:par>
                        <p:par>
                          <p:cTn id="48" fill="hold">
                            <p:stCondLst>
                              <p:cond delay="6000"/>
                            </p:stCondLst>
                            <p:childTnLst>
                              <p:par>
                                <p:cTn id="49" presetID="1" presetClass="entr" presetSubtype="0" fill="hold" nodeType="afterEffect">
                                  <p:stCondLst>
                                    <p:cond delay="500"/>
                                  </p:stCondLst>
                                  <p:childTnLst>
                                    <p:set>
                                      <p:cBhvr>
                                        <p:cTn id="50" dur="1" fill="hold">
                                          <p:stCondLst>
                                            <p:cond delay="0"/>
                                          </p:stCondLst>
                                        </p:cTn>
                                        <p:tgtEl>
                                          <p:spTgt spid="9">
                                            <p:txEl>
                                              <p:pRg st="11" end="11"/>
                                            </p:txEl>
                                          </p:spTgt>
                                        </p:tgtEl>
                                        <p:attrNameLst>
                                          <p:attrName>style.visibility</p:attrName>
                                        </p:attrNameLst>
                                      </p:cBhvr>
                                      <p:to>
                                        <p:strVal val="visible"/>
                                      </p:to>
                                    </p:set>
                                  </p:childTnLst>
                                </p:cTn>
                              </p:par>
                            </p:childTnLst>
                          </p:cTn>
                        </p:par>
                        <p:par>
                          <p:cTn id="51" fill="hold">
                            <p:stCondLst>
                              <p:cond delay="6500"/>
                            </p:stCondLst>
                            <p:childTnLst>
                              <p:par>
                                <p:cTn id="52" presetID="1" presetClass="entr" presetSubtype="0" fill="hold" nodeType="afterEffect">
                                  <p:stCondLst>
                                    <p:cond delay="500"/>
                                  </p:stCondLst>
                                  <p:childTnLst>
                                    <p:set>
                                      <p:cBhvr>
                                        <p:cTn id="53" dur="1" fill="hold">
                                          <p:stCondLst>
                                            <p:cond delay="0"/>
                                          </p:stCondLst>
                                        </p:cTn>
                                        <p:tgtEl>
                                          <p:spTgt spid="9">
                                            <p:txEl>
                                              <p:pRg st="12" end="12"/>
                                            </p:txEl>
                                          </p:spTgt>
                                        </p:tgtEl>
                                        <p:attrNameLst>
                                          <p:attrName>style.visibility</p:attrName>
                                        </p:attrNameLst>
                                      </p:cBhvr>
                                      <p:to>
                                        <p:strVal val="visible"/>
                                      </p:to>
                                    </p:set>
                                  </p:childTnLst>
                                </p:cTn>
                              </p:par>
                            </p:childTnLst>
                          </p:cTn>
                        </p:par>
                        <p:par>
                          <p:cTn id="54" fill="hold">
                            <p:stCondLst>
                              <p:cond delay="7000"/>
                            </p:stCondLst>
                            <p:childTnLst>
                              <p:par>
                                <p:cTn id="55" presetID="1" presetClass="entr" presetSubtype="0" fill="hold" nodeType="afterEffect">
                                  <p:stCondLst>
                                    <p:cond delay="500"/>
                                  </p:stCondLst>
                                  <p:childTnLst>
                                    <p:set>
                                      <p:cBhvr>
                                        <p:cTn id="56"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Boundary Value Analysis (BVA) (Black Box Testing)</a:t>
            </a:r>
            <a:endParaRPr lang="en-US" dirty="0"/>
          </a:p>
        </p:txBody>
      </p:sp>
      <p:sp>
        <p:nvSpPr>
          <p:cNvPr id="3" name="Content Placeholder 2"/>
          <p:cNvSpPr>
            <a:spLocks noGrp="1"/>
          </p:cNvSpPr>
          <p:nvPr>
            <p:ph idx="1"/>
          </p:nvPr>
        </p:nvSpPr>
        <p:spPr>
          <a:xfrm>
            <a:off x="131180" y="863444"/>
            <a:ext cx="11929641" cy="2750613"/>
          </a:xfrm>
        </p:spPr>
        <p:txBody>
          <a:bodyPr/>
          <a:lstStyle/>
          <a:p>
            <a:r>
              <a:rPr lang="en-US" dirty="0"/>
              <a:t>It arises from the </a:t>
            </a:r>
            <a:r>
              <a:rPr lang="en-US" b="1" dirty="0">
                <a:solidFill>
                  <a:srgbClr val="C00000"/>
                </a:solidFill>
              </a:rPr>
              <a:t>fact that most program fail at input boundaries.</a:t>
            </a:r>
          </a:p>
          <a:p>
            <a:r>
              <a:rPr lang="en-US" dirty="0"/>
              <a:t>Boundary testing is the </a:t>
            </a:r>
            <a:r>
              <a:rPr lang="en-US" b="1" dirty="0">
                <a:solidFill>
                  <a:srgbClr val="C00000"/>
                </a:solidFill>
              </a:rPr>
              <a:t>process</a:t>
            </a:r>
            <a:r>
              <a:rPr lang="en-US" dirty="0"/>
              <a:t> of </a:t>
            </a:r>
            <a:r>
              <a:rPr lang="en-US" b="1" dirty="0">
                <a:solidFill>
                  <a:srgbClr val="C00000"/>
                </a:solidFill>
              </a:rPr>
              <a:t>testing between extreme ends </a:t>
            </a:r>
            <a:r>
              <a:rPr lang="en-US" dirty="0"/>
              <a:t>or boundaries between partitions of the input values.</a:t>
            </a:r>
          </a:p>
          <a:p>
            <a:r>
              <a:rPr lang="en-US" dirty="0"/>
              <a:t>In Boundary Testing, Equivalence Class Partitioning plays a good role.</a:t>
            </a:r>
          </a:p>
          <a:p>
            <a:r>
              <a:rPr lang="en-US" b="1" dirty="0">
                <a:solidFill>
                  <a:srgbClr val="C00000"/>
                </a:solidFill>
              </a:rPr>
              <a:t>Boundary Testing </a:t>
            </a:r>
            <a:r>
              <a:rPr lang="en-US" dirty="0"/>
              <a:t>comes after the </a:t>
            </a:r>
            <a:r>
              <a:rPr lang="en-US" b="1" dirty="0"/>
              <a:t>Equivalence Class Partitioning.</a:t>
            </a:r>
          </a:p>
          <a:p>
            <a:r>
              <a:rPr lang="en-US" dirty="0"/>
              <a:t>The basic idea in boundary value testing is to </a:t>
            </a:r>
            <a:r>
              <a:rPr lang="en-US" b="1" dirty="0">
                <a:solidFill>
                  <a:srgbClr val="C00000"/>
                </a:solidFill>
              </a:rPr>
              <a:t>select input variable values at their</a:t>
            </a:r>
            <a:r>
              <a:rPr lang="en-US" dirty="0"/>
              <a:t>:</a:t>
            </a:r>
          </a:p>
          <a:p>
            <a:endParaRPr lang="en-US" dirty="0"/>
          </a:p>
        </p:txBody>
      </p:sp>
      <p:sp>
        <p:nvSpPr>
          <p:cNvPr id="4" name="Rectangle 3"/>
          <p:cNvSpPr/>
          <p:nvPr/>
        </p:nvSpPr>
        <p:spPr>
          <a:xfrm>
            <a:off x="4774884" y="3638569"/>
            <a:ext cx="1752600" cy="461665"/>
          </a:xfrm>
          <a:prstGeom prst="rect">
            <a:avLst/>
          </a:prstGeom>
          <a:ln w="28575">
            <a:solidFill>
              <a:srgbClr val="686868"/>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b="1" dirty="0"/>
              <a:t>Minimum</a:t>
            </a:r>
          </a:p>
        </p:txBody>
      </p:sp>
      <p:sp>
        <p:nvSpPr>
          <p:cNvPr id="5" name="Rectangle 4"/>
          <p:cNvSpPr/>
          <p:nvPr/>
        </p:nvSpPr>
        <p:spPr>
          <a:xfrm>
            <a:off x="6723190" y="3614057"/>
            <a:ext cx="3519714" cy="461665"/>
          </a:xfrm>
          <a:prstGeom prst="rect">
            <a:avLst/>
          </a:prstGeom>
          <a:ln w="28575">
            <a:solidFill>
              <a:srgbClr val="686868"/>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dirty="0"/>
              <a:t>Just above the minimum</a:t>
            </a:r>
          </a:p>
        </p:txBody>
      </p:sp>
      <p:sp>
        <p:nvSpPr>
          <p:cNvPr id="6" name="Rectangle 5"/>
          <p:cNvSpPr/>
          <p:nvPr/>
        </p:nvSpPr>
        <p:spPr>
          <a:xfrm>
            <a:off x="1357031" y="3638568"/>
            <a:ext cx="3222147" cy="461665"/>
          </a:xfrm>
          <a:prstGeom prst="rect">
            <a:avLst/>
          </a:prstGeom>
          <a:ln w="28575">
            <a:solidFill>
              <a:srgbClr val="686868"/>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dirty="0"/>
              <a:t>Just below the minimum</a:t>
            </a:r>
          </a:p>
        </p:txBody>
      </p:sp>
      <p:sp>
        <p:nvSpPr>
          <p:cNvPr id="7" name="Rectangle 6"/>
          <p:cNvSpPr/>
          <p:nvPr/>
        </p:nvSpPr>
        <p:spPr>
          <a:xfrm>
            <a:off x="1353615" y="4257343"/>
            <a:ext cx="3225563" cy="461665"/>
          </a:xfrm>
          <a:prstGeom prst="rect">
            <a:avLst/>
          </a:prstGeom>
          <a:ln w="28575">
            <a:solidFill>
              <a:srgbClr val="686868"/>
            </a:solidFill>
          </a:ln>
        </p:spPr>
        <p:style>
          <a:lnRef idx="2">
            <a:schemeClr val="accent1"/>
          </a:lnRef>
          <a:fillRef idx="1">
            <a:schemeClr val="lt1"/>
          </a:fillRef>
          <a:effectRef idx="0">
            <a:schemeClr val="accent1"/>
          </a:effectRef>
          <a:fontRef idx="minor">
            <a:schemeClr val="dk1"/>
          </a:fontRef>
        </p:style>
        <p:txBody>
          <a:bodyPr wrap="none">
            <a:spAutoFit/>
          </a:bodyPr>
          <a:lstStyle/>
          <a:p>
            <a:pPr algn="ctr"/>
            <a:r>
              <a:rPr lang="en-US" sz="2400" dirty="0"/>
              <a:t>Just below the maximum</a:t>
            </a:r>
          </a:p>
        </p:txBody>
      </p:sp>
      <p:sp>
        <p:nvSpPr>
          <p:cNvPr id="8" name="Rectangle 7"/>
          <p:cNvSpPr/>
          <p:nvPr/>
        </p:nvSpPr>
        <p:spPr>
          <a:xfrm>
            <a:off x="4774885" y="4245115"/>
            <a:ext cx="1752599" cy="461665"/>
          </a:xfrm>
          <a:prstGeom prst="rect">
            <a:avLst/>
          </a:prstGeom>
          <a:ln w="28575">
            <a:solidFill>
              <a:srgbClr val="686868"/>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b="1" dirty="0"/>
              <a:t>Maximum</a:t>
            </a:r>
          </a:p>
        </p:txBody>
      </p:sp>
      <p:sp>
        <p:nvSpPr>
          <p:cNvPr id="9" name="Rectangle 8"/>
          <p:cNvSpPr/>
          <p:nvPr/>
        </p:nvSpPr>
        <p:spPr>
          <a:xfrm>
            <a:off x="6723190" y="4232468"/>
            <a:ext cx="3519714" cy="461665"/>
          </a:xfrm>
          <a:prstGeom prst="rect">
            <a:avLst/>
          </a:prstGeom>
          <a:ln w="28575">
            <a:solidFill>
              <a:srgbClr val="686868"/>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dirty="0"/>
              <a:t>Just above the maximum</a:t>
            </a:r>
          </a:p>
        </p:txBody>
      </p:sp>
      <p:cxnSp>
        <p:nvCxnSpPr>
          <p:cNvPr id="10" name="Straight Arrow Connector 9"/>
          <p:cNvCxnSpPr/>
          <p:nvPr/>
        </p:nvCxnSpPr>
        <p:spPr>
          <a:xfrm>
            <a:off x="2286000" y="5487370"/>
            <a:ext cx="7239000" cy="0"/>
          </a:xfrm>
          <a:prstGeom prst="straightConnector1">
            <a:avLst/>
          </a:prstGeom>
          <a:ln w="28575">
            <a:headEnd type="triangle"/>
            <a:tailEnd type="triangle"/>
          </a:ln>
        </p:spPr>
        <p:style>
          <a:lnRef idx="3">
            <a:schemeClr val="accent1"/>
          </a:lnRef>
          <a:fillRef idx="0">
            <a:schemeClr val="accent1"/>
          </a:fillRef>
          <a:effectRef idx="2">
            <a:schemeClr val="accent1"/>
          </a:effectRef>
          <a:fontRef idx="minor">
            <a:schemeClr val="tx1"/>
          </a:fontRef>
        </p:style>
      </p:cxnSp>
      <p:sp>
        <p:nvSpPr>
          <p:cNvPr id="11" name="Rectangle 10"/>
          <p:cNvSpPr/>
          <p:nvPr/>
        </p:nvSpPr>
        <p:spPr>
          <a:xfrm>
            <a:off x="3445240" y="5293405"/>
            <a:ext cx="13616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p:cNvSpPr/>
          <p:nvPr/>
        </p:nvSpPr>
        <p:spPr>
          <a:xfrm>
            <a:off x="8001000" y="5293405"/>
            <a:ext cx="13616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extBox 12"/>
          <p:cNvSpPr txBox="1"/>
          <p:nvPr/>
        </p:nvSpPr>
        <p:spPr>
          <a:xfrm>
            <a:off x="2941820" y="4908810"/>
            <a:ext cx="1143000" cy="369332"/>
          </a:xfrm>
          <a:prstGeom prst="rect">
            <a:avLst/>
          </a:prstGeom>
          <a:noFill/>
        </p:spPr>
        <p:txBody>
          <a:bodyPr wrap="square" rtlCol="0">
            <a:spAutoFit/>
          </a:bodyPr>
          <a:lstStyle/>
          <a:p>
            <a:pPr algn="ctr"/>
            <a:r>
              <a:rPr lang="en-US" b="1" dirty="0"/>
              <a:t>Boundary</a:t>
            </a:r>
          </a:p>
        </p:txBody>
      </p:sp>
      <p:cxnSp>
        <p:nvCxnSpPr>
          <p:cNvPr id="14" name="Straight Arrow Connector 13"/>
          <p:cNvCxnSpPr/>
          <p:nvPr/>
        </p:nvCxnSpPr>
        <p:spPr>
          <a:xfrm flipV="1">
            <a:off x="3276600" y="5674405"/>
            <a:ext cx="0" cy="4572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flipV="1">
            <a:off x="3505200" y="5826805"/>
            <a:ext cx="0" cy="4572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a:xfrm flipV="1">
            <a:off x="3733800" y="5674405"/>
            <a:ext cx="0" cy="4572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flipV="1">
            <a:off x="7848600" y="5674405"/>
            <a:ext cx="0" cy="4572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flipV="1">
            <a:off x="8077200" y="5826805"/>
            <a:ext cx="0" cy="4572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flipV="1">
            <a:off x="8305800" y="5674405"/>
            <a:ext cx="0" cy="4572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TextBox 19"/>
          <p:cNvSpPr txBox="1"/>
          <p:nvPr/>
        </p:nvSpPr>
        <p:spPr>
          <a:xfrm>
            <a:off x="3932421" y="5716126"/>
            <a:ext cx="3717559" cy="461665"/>
          </a:xfrm>
          <a:prstGeom prst="rect">
            <a:avLst/>
          </a:prstGeom>
          <a:noFill/>
        </p:spPr>
        <p:txBody>
          <a:bodyPr wrap="square" rtlCol="0">
            <a:spAutoFit/>
          </a:bodyPr>
          <a:lstStyle/>
          <a:p>
            <a:pPr algn="ctr"/>
            <a:r>
              <a:rPr lang="en-US" sz="2400" b="1" dirty="0">
                <a:solidFill>
                  <a:srgbClr val="C00000"/>
                </a:solidFill>
              </a:rPr>
              <a:t>Boundary Values</a:t>
            </a:r>
          </a:p>
        </p:txBody>
      </p:sp>
    </p:spTree>
    <p:extLst>
      <p:ext uri="{BB962C8B-B14F-4D97-AF65-F5344CB8AC3E}">
        <p14:creationId xmlns:p14="http://schemas.microsoft.com/office/powerpoint/2010/main" val="303795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right)">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left)">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ipe(right)">
                                      <p:cBhvr>
                                        <p:cTn id="45" dur="500"/>
                                        <p:tgtEl>
                                          <p:spTgt spid="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left)">
                                      <p:cBhvr>
                                        <p:cTn id="50" dur="500"/>
                                        <p:tgtEl>
                                          <p:spTgt spid="9"/>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14"/>
                                        </p:tgtEl>
                                        <p:attrNameLst>
                                          <p:attrName>style.visibility</p:attrName>
                                        </p:attrNameLst>
                                      </p:cBhvr>
                                      <p:to>
                                        <p:strVal val="visible"/>
                                      </p:to>
                                    </p:set>
                                    <p:anim calcmode="lin" valueType="num">
                                      <p:cBhvr additive="base">
                                        <p:cTn id="71" dur="500" fill="hold"/>
                                        <p:tgtEl>
                                          <p:spTgt spid="14"/>
                                        </p:tgtEl>
                                        <p:attrNameLst>
                                          <p:attrName>ppt_x</p:attrName>
                                        </p:attrNameLst>
                                      </p:cBhvr>
                                      <p:tavLst>
                                        <p:tav tm="0">
                                          <p:val>
                                            <p:strVal val="#ppt_x"/>
                                          </p:val>
                                        </p:tav>
                                        <p:tav tm="100000">
                                          <p:val>
                                            <p:strVal val="#ppt_x"/>
                                          </p:val>
                                        </p:tav>
                                      </p:tavLst>
                                    </p:anim>
                                    <p:anim calcmode="lin" valueType="num">
                                      <p:cBhvr additive="base">
                                        <p:cTn id="72" dur="500" fill="hold"/>
                                        <p:tgtEl>
                                          <p:spTgt spid="14"/>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15"/>
                                        </p:tgtEl>
                                        <p:attrNameLst>
                                          <p:attrName>style.visibility</p:attrName>
                                        </p:attrNameLst>
                                      </p:cBhvr>
                                      <p:to>
                                        <p:strVal val="visible"/>
                                      </p:to>
                                    </p:set>
                                    <p:anim calcmode="lin" valueType="num">
                                      <p:cBhvr additive="base">
                                        <p:cTn id="75" dur="500" fill="hold"/>
                                        <p:tgtEl>
                                          <p:spTgt spid="15"/>
                                        </p:tgtEl>
                                        <p:attrNameLst>
                                          <p:attrName>ppt_x</p:attrName>
                                        </p:attrNameLst>
                                      </p:cBhvr>
                                      <p:tavLst>
                                        <p:tav tm="0">
                                          <p:val>
                                            <p:strVal val="#ppt_x"/>
                                          </p:val>
                                        </p:tav>
                                        <p:tav tm="100000">
                                          <p:val>
                                            <p:strVal val="#ppt_x"/>
                                          </p:val>
                                        </p:tav>
                                      </p:tavLst>
                                    </p:anim>
                                    <p:anim calcmode="lin" valueType="num">
                                      <p:cBhvr additive="base">
                                        <p:cTn id="76" dur="500" fill="hold"/>
                                        <p:tgtEl>
                                          <p:spTgt spid="15"/>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16"/>
                                        </p:tgtEl>
                                        <p:attrNameLst>
                                          <p:attrName>style.visibility</p:attrName>
                                        </p:attrNameLst>
                                      </p:cBhvr>
                                      <p:to>
                                        <p:strVal val="visible"/>
                                      </p:to>
                                    </p:set>
                                    <p:anim calcmode="lin" valueType="num">
                                      <p:cBhvr additive="base">
                                        <p:cTn id="79" dur="500" fill="hold"/>
                                        <p:tgtEl>
                                          <p:spTgt spid="16"/>
                                        </p:tgtEl>
                                        <p:attrNameLst>
                                          <p:attrName>ppt_x</p:attrName>
                                        </p:attrNameLst>
                                      </p:cBhvr>
                                      <p:tavLst>
                                        <p:tav tm="0">
                                          <p:val>
                                            <p:strVal val="#ppt_x"/>
                                          </p:val>
                                        </p:tav>
                                        <p:tav tm="100000">
                                          <p:val>
                                            <p:strVal val="#ppt_x"/>
                                          </p:val>
                                        </p:tav>
                                      </p:tavLst>
                                    </p:anim>
                                    <p:anim calcmode="lin" valueType="num">
                                      <p:cBhvr additive="base">
                                        <p:cTn id="80" dur="500" fill="hold"/>
                                        <p:tgtEl>
                                          <p:spTgt spid="16"/>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17"/>
                                        </p:tgtEl>
                                        <p:attrNameLst>
                                          <p:attrName>style.visibility</p:attrName>
                                        </p:attrNameLst>
                                      </p:cBhvr>
                                      <p:to>
                                        <p:strVal val="visible"/>
                                      </p:to>
                                    </p:set>
                                    <p:anim calcmode="lin" valueType="num">
                                      <p:cBhvr additive="base">
                                        <p:cTn id="83" dur="500" fill="hold"/>
                                        <p:tgtEl>
                                          <p:spTgt spid="17"/>
                                        </p:tgtEl>
                                        <p:attrNameLst>
                                          <p:attrName>ppt_x</p:attrName>
                                        </p:attrNameLst>
                                      </p:cBhvr>
                                      <p:tavLst>
                                        <p:tav tm="0">
                                          <p:val>
                                            <p:strVal val="#ppt_x"/>
                                          </p:val>
                                        </p:tav>
                                        <p:tav tm="100000">
                                          <p:val>
                                            <p:strVal val="#ppt_x"/>
                                          </p:val>
                                        </p:tav>
                                      </p:tavLst>
                                    </p:anim>
                                    <p:anim calcmode="lin" valueType="num">
                                      <p:cBhvr additive="base">
                                        <p:cTn id="84" dur="500" fill="hold"/>
                                        <p:tgtEl>
                                          <p:spTgt spid="17"/>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18"/>
                                        </p:tgtEl>
                                        <p:attrNameLst>
                                          <p:attrName>style.visibility</p:attrName>
                                        </p:attrNameLst>
                                      </p:cBhvr>
                                      <p:to>
                                        <p:strVal val="visible"/>
                                      </p:to>
                                    </p:set>
                                    <p:anim calcmode="lin" valueType="num">
                                      <p:cBhvr additive="base">
                                        <p:cTn id="87" dur="500" fill="hold"/>
                                        <p:tgtEl>
                                          <p:spTgt spid="18"/>
                                        </p:tgtEl>
                                        <p:attrNameLst>
                                          <p:attrName>ppt_x</p:attrName>
                                        </p:attrNameLst>
                                      </p:cBhvr>
                                      <p:tavLst>
                                        <p:tav tm="0">
                                          <p:val>
                                            <p:strVal val="#ppt_x"/>
                                          </p:val>
                                        </p:tav>
                                        <p:tav tm="100000">
                                          <p:val>
                                            <p:strVal val="#ppt_x"/>
                                          </p:val>
                                        </p:tav>
                                      </p:tavLst>
                                    </p:anim>
                                    <p:anim calcmode="lin" valueType="num">
                                      <p:cBhvr additive="base">
                                        <p:cTn id="88" dur="500" fill="hold"/>
                                        <p:tgtEl>
                                          <p:spTgt spid="18"/>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P spid="8" grpId="0" animBg="1"/>
      <p:bldP spid="9" grpId="0" animBg="1"/>
      <p:bldP spid="11" grpId="0" animBg="1"/>
      <p:bldP spid="12" grpId="0" animBg="1"/>
      <p:bldP spid="13" grpId="0"/>
      <p:bldP spid="2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Boundary Value Analysis (BVA)</a:t>
            </a:r>
            <a:r>
              <a:rPr lang="en-US" sz="3200" dirty="0"/>
              <a:t> (Black Box Testing)</a:t>
            </a:r>
            <a:endParaRPr lang="en-US" dirty="0"/>
          </a:p>
        </p:txBody>
      </p:sp>
      <p:sp>
        <p:nvSpPr>
          <p:cNvPr id="3" name="Content Placeholder 2"/>
          <p:cNvSpPr>
            <a:spLocks noGrp="1"/>
          </p:cNvSpPr>
          <p:nvPr>
            <p:ph idx="1"/>
          </p:nvPr>
        </p:nvSpPr>
        <p:spPr>
          <a:xfrm>
            <a:off x="131180" y="863445"/>
            <a:ext cx="8766077" cy="1487870"/>
          </a:xfrm>
        </p:spPr>
        <p:txBody>
          <a:bodyPr/>
          <a:lstStyle/>
          <a:p>
            <a:r>
              <a:rPr lang="en-US" dirty="0"/>
              <a:t>Suppose </a:t>
            </a:r>
            <a:r>
              <a:rPr lang="en-US" dirty="0">
                <a:solidFill>
                  <a:srgbClr val="C00000"/>
                </a:solidFill>
              </a:rPr>
              <a:t>system asks </a:t>
            </a:r>
            <a:r>
              <a:rPr lang="en-US" dirty="0"/>
              <a:t>for a </a:t>
            </a:r>
            <a:r>
              <a:rPr lang="en-US" dirty="0">
                <a:solidFill>
                  <a:srgbClr val="C00000"/>
                </a:solidFill>
              </a:rPr>
              <a:t>number between </a:t>
            </a:r>
            <a:r>
              <a:rPr lang="en-US" b="1" dirty="0"/>
              <a:t>100</a:t>
            </a:r>
            <a:r>
              <a:rPr lang="en-US" dirty="0"/>
              <a:t> and </a:t>
            </a:r>
            <a:r>
              <a:rPr lang="en-US" b="1" dirty="0"/>
              <a:t>999</a:t>
            </a:r>
            <a:r>
              <a:rPr lang="en-US" dirty="0"/>
              <a:t> </a:t>
            </a:r>
            <a:r>
              <a:rPr lang="en-US" b="1" dirty="0">
                <a:solidFill>
                  <a:srgbClr val="C00000"/>
                </a:solidFill>
              </a:rPr>
              <a:t>inclusive</a:t>
            </a:r>
            <a:endParaRPr lang="en-US" dirty="0"/>
          </a:p>
          <a:p>
            <a:r>
              <a:rPr lang="en-US" dirty="0"/>
              <a:t>The </a:t>
            </a:r>
            <a:r>
              <a:rPr lang="en-US" b="1" dirty="0">
                <a:solidFill>
                  <a:srgbClr val="C00000"/>
                </a:solidFill>
              </a:rPr>
              <a:t>boundaries</a:t>
            </a:r>
            <a:r>
              <a:rPr lang="en-US" dirty="0">
                <a:solidFill>
                  <a:srgbClr val="C00000"/>
                </a:solidFill>
              </a:rPr>
              <a:t> </a:t>
            </a:r>
            <a:r>
              <a:rPr lang="en-US" dirty="0"/>
              <a:t>are </a:t>
            </a:r>
            <a:r>
              <a:rPr lang="en-US" b="1" dirty="0">
                <a:solidFill>
                  <a:srgbClr val="C00000"/>
                </a:solidFill>
              </a:rPr>
              <a:t>100</a:t>
            </a:r>
            <a:r>
              <a:rPr lang="en-US" dirty="0">
                <a:solidFill>
                  <a:srgbClr val="C00000"/>
                </a:solidFill>
              </a:rPr>
              <a:t> </a:t>
            </a:r>
            <a:r>
              <a:rPr lang="en-US" dirty="0"/>
              <a:t>and </a:t>
            </a:r>
            <a:r>
              <a:rPr lang="en-US" b="1" dirty="0">
                <a:solidFill>
                  <a:srgbClr val="C00000"/>
                </a:solidFill>
              </a:rPr>
              <a:t>999</a:t>
            </a:r>
          </a:p>
          <a:p>
            <a:r>
              <a:rPr lang="en-US" dirty="0"/>
              <a:t>We therefore </a:t>
            </a:r>
            <a:r>
              <a:rPr lang="en-US" b="1" dirty="0">
                <a:solidFill>
                  <a:srgbClr val="C00000"/>
                </a:solidFill>
              </a:rPr>
              <a:t>test for values</a:t>
            </a:r>
          </a:p>
          <a:p>
            <a:endParaRPr lang="en-US" dirty="0"/>
          </a:p>
        </p:txBody>
      </p:sp>
      <p:sp>
        <p:nvSpPr>
          <p:cNvPr id="4" name="Rectangle 3"/>
          <p:cNvSpPr/>
          <p:nvPr/>
        </p:nvSpPr>
        <p:spPr>
          <a:xfrm>
            <a:off x="7177314" y="1523484"/>
            <a:ext cx="2286000" cy="457200"/>
          </a:xfrm>
          <a:prstGeom prst="rect">
            <a:avLst/>
          </a:prstGeom>
          <a:ln w="28575">
            <a:solidFill>
              <a:srgbClr val="686868"/>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99    100    101</a:t>
            </a:r>
          </a:p>
        </p:txBody>
      </p:sp>
      <p:sp>
        <p:nvSpPr>
          <p:cNvPr id="5" name="Rectangle 4"/>
          <p:cNvSpPr/>
          <p:nvPr/>
        </p:nvSpPr>
        <p:spPr>
          <a:xfrm>
            <a:off x="9691914" y="1523484"/>
            <a:ext cx="2286000" cy="457200"/>
          </a:xfrm>
          <a:prstGeom prst="rect">
            <a:avLst/>
          </a:prstGeom>
          <a:ln w="28575">
            <a:solidFill>
              <a:srgbClr val="686868"/>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a:t>998    </a:t>
            </a:r>
            <a:r>
              <a:rPr lang="en-US" sz="2400" b="1" dirty="0"/>
              <a:t>999    1000</a:t>
            </a:r>
          </a:p>
        </p:txBody>
      </p:sp>
      <p:sp>
        <p:nvSpPr>
          <p:cNvPr id="6" name="Rectangle 5"/>
          <p:cNvSpPr/>
          <p:nvPr/>
        </p:nvSpPr>
        <p:spPr>
          <a:xfrm>
            <a:off x="7248441" y="2041894"/>
            <a:ext cx="2117887" cy="461665"/>
          </a:xfrm>
          <a:prstGeom prst="rect">
            <a:avLst/>
          </a:prstGeom>
        </p:spPr>
        <p:txBody>
          <a:bodyPr wrap="none">
            <a:spAutoFit/>
          </a:bodyPr>
          <a:lstStyle/>
          <a:p>
            <a:pPr algn="ctr"/>
            <a:r>
              <a:rPr lang="en-US" sz="2400" dirty="0"/>
              <a:t>Lower boundary</a:t>
            </a:r>
          </a:p>
        </p:txBody>
      </p:sp>
      <p:sp>
        <p:nvSpPr>
          <p:cNvPr id="7" name="Rectangle 6"/>
          <p:cNvSpPr/>
          <p:nvPr/>
        </p:nvSpPr>
        <p:spPr>
          <a:xfrm>
            <a:off x="9787192" y="2041894"/>
            <a:ext cx="2095445" cy="461665"/>
          </a:xfrm>
          <a:prstGeom prst="rect">
            <a:avLst/>
          </a:prstGeom>
        </p:spPr>
        <p:txBody>
          <a:bodyPr wrap="none">
            <a:spAutoFit/>
          </a:bodyPr>
          <a:lstStyle/>
          <a:p>
            <a:pPr algn="ctr"/>
            <a:r>
              <a:rPr lang="en-US" sz="2400" dirty="0"/>
              <a:t>Upper boundary</a:t>
            </a:r>
          </a:p>
        </p:txBody>
      </p:sp>
      <p:sp>
        <p:nvSpPr>
          <p:cNvPr id="8" name="Content Placeholder 2"/>
          <p:cNvSpPr txBox="1"/>
          <p:nvPr/>
        </p:nvSpPr>
        <p:spPr>
          <a:xfrm>
            <a:off x="159603" y="3025745"/>
            <a:ext cx="11795907" cy="2885196"/>
          </a:xfrm>
          <a:prstGeom prst="rect">
            <a:avLst/>
          </a:prstGeom>
        </p:spPr>
        <p:txBody>
          <a:bodyPr vert="horz" lIns="91440" tIns="45720" rIns="91440" bIns="45720" rtlCol="0">
            <a:normAutofit/>
          </a:bodyPr>
          <a:lstStyle>
            <a:lvl1pPr marL="265430" indent="-265430"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686868"/>
              </a:buClr>
            </a:pPr>
            <a:r>
              <a:rPr lang="en-US" dirty="0"/>
              <a:t>It is </a:t>
            </a:r>
            <a:r>
              <a:rPr lang="en-US" b="1" dirty="0">
                <a:solidFill>
                  <a:srgbClr val="C00000"/>
                </a:solidFill>
              </a:rPr>
              <a:t>easier and faster </a:t>
            </a:r>
            <a:r>
              <a:rPr lang="en-US" dirty="0"/>
              <a:t>to find defects using this technique. This is because the </a:t>
            </a:r>
            <a:r>
              <a:rPr lang="en-US" b="1" dirty="0">
                <a:solidFill>
                  <a:srgbClr val="C00000"/>
                </a:solidFill>
              </a:rPr>
              <a:t>probability of defects at boundaries </a:t>
            </a:r>
            <a:r>
              <a:rPr lang="en-US" dirty="0"/>
              <a:t>is more.</a:t>
            </a:r>
          </a:p>
          <a:p>
            <a:pPr>
              <a:buClr>
                <a:srgbClr val="686868"/>
              </a:buClr>
            </a:pPr>
            <a:r>
              <a:rPr lang="en-US" dirty="0"/>
              <a:t>Instead of testing will all sets of test data, we only </a:t>
            </a:r>
            <a:r>
              <a:rPr lang="en-US" b="1" dirty="0">
                <a:solidFill>
                  <a:srgbClr val="C00000"/>
                </a:solidFill>
              </a:rPr>
              <a:t>pick the one at the boundaries</a:t>
            </a:r>
            <a:r>
              <a:rPr lang="en-US" dirty="0"/>
              <a:t>. So, the overall test execution </a:t>
            </a:r>
            <a:r>
              <a:rPr lang="en-US" b="1" dirty="0">
                <a:solidFill>
                  <a:srgbClr val="C00000"/>
                </a:solidFill>
              </a:rPr>
              <a:t>time reduces</a:t>
            </a:r>
            <a:r>
              <a:rPr lang="en-US" dirty="0"/>
              <a:t>.</a:t>
            </a:r>
          </a:p>
          <a:p>
            <a:pPr>
              <a:buClr>
                <a:srgbClr val="686868"/>
              </a:buClr>
            </a:pPr>
            <a:r>
              <a:rPr lang="en-US" dirty="0"/>
              <a:t>The </a:t>
            </a:r>
            <a:r>
              <a:rPr lang="en-US" b="1" dirty="0">
                <a:solidFill>
                  <a:srgbClr val="C00000"/>
                </a:solidFill>
              </a:rPr>
              <a:t>procedure and guidelines are crystal clear </a:t>
            </a:r>
            <a:r>
              <a:rPr lang="en-US" dirty="0"/>
              <a:t>and easy when it comes to determining the test cases through BVA.</a:t>
            </a:r>
          </a:p>
          <a:p>
            <a:pPr>
              <a:buClr>
                <a:srgbClr val="686868"/>
              </a:buClr>
            </a:pPr>
            <a:r>
              <a:rPr lang="en-US" dirty="0"/>
              <a:t>The</a:t>
            </a:r>
            <a:r>
              <a:rPr lang="en-US" b="1" dirty="0">
                <a:solidFill>
                  <a:srgbClr val="C00000"/>
                </a:solidFill>
              </a:rPr>
              <a:t> test cases</a:t>
            </a:r>
            <a:r>
              <a:rPr lang="en-US" dirty="0"/>
              <a:t> generated through BVA are </a:t>
            </a:r>
            <a:r>
              <a:rPr lang="en-US" b="1" dirty="0">
                <a:solidFill>
                  <a:srgbClr val="C00000"/>
                </a:solidFill>
              </a:rPr>
              <a:t>very small</a:t>
            </a:r>
            <a:r>
              <a:rPr lang="en-US" dirty="0"/>
              <a:t>.</a:t>
            </a:r>
          </a:p>
        </p:txBody>
      </p:sp>
      <p:sp>
        <p:nvSpPr>
          <p:cNvPr id="9" name="Rectangle 8"/>
          <p:cNvSpPr/>
          <p:nvPr/>
        </p:nvSpPr>
        <p:spPr>
          <a:xfrm>
            <a:off x="159602" y="2445503"/>
            <a:ext cx="3791891" cy="461665"/>
          </a:xfrm>
          <a:prstGeom prst="rect">
            <a:avLst/>
          </a:prstGeom>
          <a:solidFill>
            <a:srgbClr val="686868"/>
          </a:solidFill>
          <a:ln>
            <a:solidFill>
              <a:srgbClr val="686868"/>
            </a:solid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BVA - Advantages</a:t>
            </a:r>
          </a:p>
        </p:txBody>
      </p:sp>
      <p:cxnSp>
        <p:nvCxnSpPr>
          <p:cNvPr id="10" name="Straight Connector 9"/>
          <p:cNvCxnSpPr/>
          <p:nvPr/>
        </p:nvCxnSpPr>
        <p:spPr>
          <a:xfrm>
            <a:off x="2051395" y="2905482"/>
            <a:ext cx="9926519" cy="0"/>
          </a:xfrm>
          <a:prstGeom prst="line">
            <a:avLst/>
          </a:prstGeom>
          <a:ln>
            <a:solidFill>
              <a:srgbClr val="686868"/>
            </a:solidFill>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181042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22" presetClass="entr" presetSubtype="8"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p:bldP spid="7" grpId="0"/>
      <p:bldP spid="8" grpId="0" build="p"/>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Boundary Value Analysis (BVA) (Black Box Testing) Cont.</a:t>
            </a:r>
            <a:endParaRPr lang="en-US" dirty="0"/>
          </a:p>
        </p:txBody>
      </p:sp>
      <p:sp>
        <p:nvSpPr>
          <p:cNvPr id="4" name="Content Placeholder 2"/>
          <p:cNvSpPr txBox="1"/>
          <p:nvPr/>
        </p:nvSpPr>
        <p:spPr>
          <a:xfrm>
            <a:off x="174117" y="1472716"/>
            <a:ext cx="11795907" cy="4797455"/>
          </a:xfrm>
          <a:prstGeom prst="rect">
            <a:avLst/>
          </a:prstGeom>
        </p:spPr>
        <p:txBody>
          <a:bodyPr vert="horz" lIns="91440" tIns="45720" rIns="91440" bIns="45720" rtlCol="0">
            <a:normAutofit/>
          </a:bodyPr>
          <a:lstStyle>
            <a:lvl1pPr marL="265430" indent="-265430"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686868"/>
              </a:buClr>
            </a:pPr>
            <a:r>
              <a:rPr lang="en-US" dirty="0"/>
              <a:t>The success of the testing using this technique </a:t>
            </a:r>
            <a:r>
              <a:rPr lang="en-US" b="1" dirty="0">
                <a:solidFill>
                  <a:srgbClr val="C00000"/>
                </a:solidFill>
              </a:rPr>
              <a:t>depends on the equivalence classes </a:t>
            </a:r>
            <a:r>
              <a:rPr lang="en-US" dirty="0"/>
              <a:t>identified, which further depends on the expertise of the tester and his knowledge of the application. </a:t>
            </a:r>
            <a:r>
              <a:rPr lang="en-US" b="1" dirty="0">
                <a:solidFill>
                  <a:srgbClr val="C00000"/>
                </a:solidFill>
              </a:rPr>
              <a:t>Hence, incorrect identification of equivalence classes leads to incorrect boundary value testing.</a:t>
            </a:r>
          </a:p>
          <a:p>
            <a:pPr>
              <a:buClr>
                <a:srgbClr val="686868"/>
              </a:buClr>
            </a:pPr>
            <a:r>
              <a:rPr lang="en-US" dirty="0"/>
              <a:t>Applications with </a:t>
            </a:r>
            <a:r>
              <a:rPr lang="en-US" b="1" dirty="0">
                <a:solidFill>
                  <a:srgbClr val="C00000"/>
                </a:solidFill>
              </a:rPr>
              <a:t>open boundaries or applications not having one-dimensional boundaries </a:t>
            </a:r>
            <a:r>
              <a:rPr lang="en-US" dirty="0"/>
              <a:t>are not suitable for this technique. In those cases, other black-box techniques like “Domain Analysis” are used.</a:t>
            </a:r>
          </a:p>
          <a:p>
            <a:pPr>
              <a:buClr>
                <a:srgbClr val="686868"/>
              </a:buClr>
            </a:pPr>
            <a:r>
              <a:rPr lang="en-US" dirty="0"/>
              <a:t>This technique </a:t>
            </a:r>
            <a:r>
              <a:rPr lang="en-US" b="1" dirty="0">
                <a:solidFill>
                  <a:srgbClr val="C00000"/>
                </a:solidFill>
              </a:rPr>
              <a:t>doesn’t fit </a:t>
            </a:r>
            <a:r>
              <a:rPr lang="en-US" dirty="0"/>
              <a:t>well when it comes to </a:t>
            </a:r>
            <a:r>
              <a:rPr lang="en-US" b="1" dirty="0">
                <a:solidFill>
                  <a:srgbClr val="C00000"/>
                </a:solidFill>
              </a:rPr>
              <a:t>Boolean Variables</a:t>
            </a:r>
            <a:r>
              <a:rPr lang="en-US" dirty="0"/>
              <a:t>.</a:t>
            </a:r>
          </a:p>
        </p:txBody>
      </p:sp>
      <p:sp>
        <p:nvSpPr>
          <p:cNvPr id="5" name="Rectangle 4"/>
          <p:cNvSpPr/>
          <p:nvPr/>
        </p:nvSpPr>
        <p:spPr>
          <a:xfrm>
            <a:off x="174116" y="892474"/>
            <a:ext cx="3791891" cy="461665"/>
          </a:xfrm>
          <a:prstGeom prst="rect">
            <a:avLst/>
          </a:prstGeom>
          <a:solidFill>
            <a:srgbClr val="686868"/>
          </a:solidFill>
          <a:ln>
            <a:solidFill>
              <a:srgbClr val="686868"/>
            </a:solid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BVA - Disadvantages</a:t>
            </a:r>
          </a:p>
        </p:txBody>
      </p:sp>
      <p:cxnSp>
        <p:nvCxnSpPr>
          <p:cNvPr id="6" name="Straight Connector 5"/>
          <p:cNvCxnSpPr/>
          <p:nvPr/>
        </p:nvCxnSpPr>
        <p:spPr>
          <a:xfrm>
            <a:off x="2065909" y="1352453"/>
            <a:ext cx="9926519" cy="0"/>
          </a:xfrm>
          <a:prstGeom prst="line">
            <a:avLst/>
          </a:prstGeom>
          <a:ln>
            <a:solidFill>
              <a:srgbClr val="686868"/>
            </a:solidFill>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621827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wipe(left)">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solidFill>
                  <a:srgbClr val="556E7B"/>
                </a:solidFill>
              </a:rPr>
              <a:t>Decision Table Testing</a:t>
            </a:r>
          </a:p>
        </p:txBody>
      </p:sp>
      <p:sp>
        <p:nvSpPr>
          <p:cNvPr id="4" name="Text Placeholder 3"/>
          <p:cNvSpPr>
            <a:spLocks noGrp="1"/>
          </p:cNvSpPr>
          <p:nvPr>
            <p:ph type="body" idx="1"/>
          </p:nvPr>
        </p:nvSpPr>
        <p:spPr/>
        <p:txBody>
          <a:bodyPr/>
          <a:lstStyle/>
          <a:p>
            <a:r>
              <a:rPr lang="en-US" dirty="0"/>
              <a:t>Section 5</a:t>
            </a:r>
          </a:p>
          <a:p>
            <a:endParaRPr lang="en-US" dirty="0"/>
          </a:p>
          <a:p>
            <a:endParaRPr lang="en-US" dirty="0"/>
          </a:p>
        </p:txBody>
      </p:sp>
    </p:spTree>
    <p:extLst>
      <p:ext uri="{BB962C8B-B14F-4D97-AF65-F5344CB8AC3E}">
        <p14:creationId xmlns:p14="http://schemas.microsoft.com/office/powerpoint/2010/main" val="3171683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t>Decision Table Testing</a:t>
            </a:r>
          </a:p>
        </p:txBody>
      </p:sp>
      <p:sp>
        <p:nvSpPr>
          <p:cNvPr id="3" name="Content Placeholder 2"/>
          <p:cNvSpPr>
            <a:spLocks noGrp="1"/>
          </p:cNvSpPr>
          <p:nvPr>
            <p:ph idx="1"/>
          </p:nvPr>
        </p:nvSpPr>
        <p:spPr/>
        <p:txBody>
          <a:bodyPr/>
          <a:lstStyle/>
          <a:p>
            <a:r>
              <a:rPr lang="en-US" dirty="0"/>
              <a:t>Decision tables give </a:t>
            </a:r>
            <a:r>
              <a:rPr lang="en-US" b="1" dirty="0">
                <a:solidFill>
                  <a:srgbClr val="C00000"/>
                </a:solidFill>
              </a:rPr>
              <a:t>a tabular view </a:t>
            </a:r>
            <a:r>
              <a:rPr lang="en-US" dirty="0"/>
              <a:t>of various combinations of input conditions and these conditions are in the </a:t>
            </a:r>
            <a:r>
              <a:rPr lang="en-US" b="1" dirty="0">
                <a:solidFill>
                  <a:srgbClr val="C00000"/>
                </a:solidFill>
              </a:rPr>
              <a:t>form of True(T) and False(F).</a:t>
            </a:r>
          </a:p>
          <a:p>
            <a:r>
              <a:rPr lang="en-US" dirty="0"/>
              <a:t>This is a </a:t>
            </a:r>
            <a:r>
              <a:rPr lang="en-US" b="1" dirty="0">
                <a:solidFill>
                  <a:srgbClr val="B71B1C"/>
                </a:solidFill>
              </a:rPr>
              <a:t>systematic approach </a:t>
            </a:r>
            <a:r>
              <a:rPr lang="en-US" dirty="0"/>
              <a:t>where </a:t>
            </a:r>
            <a:r>
              <a:rPr lang="en-US" b="1" dirty="0">
                <a:solidFill>
                  <a:srgbClr val="B71B1C"/>
                </a:solidFill>
              </a:rPr>
              <a:t>various input combinations </a:t>
            </a:r>
            <a:r>
              <a:rPr lang="en-US" dirty="0"/>
              <a:t>and their respective system </a:t>
            </a:r>
            <a:r>
              <a:rPr lang="en-US" b="1" dirty="0">
                <a:solidFill>
                  <a:srgbClr val="B71B1C"/>
                </a:solidFill>
              </a:rPr>
              <a:t>behavior are captured in a tabular form</a:t>
            </a:r>
            <a:r>
              <a:rPr lang="en-US" dirty="0"/>
              <a:t>.</a:t>
            </a:r>
          </a:p>
          <a:p>
            <a:r>
              <a:rPr lang="en-US" dirty="0"/>
              <a:t>It is also known as a </a:t>
            </a:r>
            <a:r>
              <a:rPr lang="en-US" b="1" dirty="0">
                <a:solidFill>
                  <a:srgbClr val="B71B1C"/>
                </a:solidFill>
              </a:rPr>
              <a:t>cause-effect technique</a:t>
            </a:r>
            <a:r>
              <a:rPr lang="en-US" dirty="0"/>
              <a:t>, where the cause and effects of the test are written.</a:t>
            </a:r>
          </a:p>
          <a:p>
            <a:r>
              <a:rPr lang="en-US" dirty="0"/>
              <a:t>Decision table technique is appropriate for the functions that have a </a:t>
            </a:r>
            <a:r>
              <a:rPr lang="en-US" b="1" dirty="0">
                <a:solidFill>
                  <a:srgbClr val="C00000"/>
                </a:solidFill>
              </a:rPr>
              <a:t>logical relationship between two and more than two inputs.</a:t>
            </a:r>
          </a:p>
          <a:p>
            <a:r>
              <a:rPr lang="en-US" dirty="0"/>
              <a:t>Through this table, we can </a:t>
            </a:r>
            <a:r>
              <a:rPr lang="en-US" b="1" dirty="0"/>
              <a:t>check</a:t>
            </a:r>
            <a:r>
              <a:rPr lang="en-US" dirty="0"/>
              <a:t> and </a:t>
            </a:r>
            <a:r>
              <a:rPr lang="en-US" b="1" dirty="0"/>
              <a:t>verify</a:t>
            </a:r>
            <a:r>
              <a:rPr lang="en-US" dirty="0"/>
              <a:t> </a:t>
            </a:r>
            <a:r>
              <a:rPr lang="en-US" b="1" dirty="0">
                <a:solidFill>
                  <a:srgbClr val="B71B1C"/>
                </a:solidFill>
              </a:rPr>
              <a:t>all possible combinations </a:t>
            </a:r>
            <a:r>
              <a:rPr lang="en-US" dirty="0"/>
              <a:t>of testing conditions. </a:t>
            </a:r>
            <a:endParaRPr lang="en-IN" dirty="0"/>
          </a:p>
        </p:txBody>
      </p:sp>
    </p:spTree>
    <p:extLst>
      <p:ext uri="{BB962C8B-B14F-4D97-AF65-F5344CB8AC3E}">
        <p14:creationId xmlns:p14="http://schemas.microsoft.com/office/powerpoint/2010/main" val="255197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Decision Table Examples 1</a:t>
            </a:r>
          </a:p>
        </p:txBody>
      </p:sp>
      <p:sp>
        <p:nvSpPr>
          <p:cNvPr id="7" name="Content Placeholder 2"/>
          <p:cNvSpPr txBox="1"/>
          <p:nvPr/>
        </p:nvSpPr>
        <p:spPr>
          <a:xfrm>
            <a:off x="181044" y="3871484"/>
            <a:ext cx="11829911" cy="2667123"/>
          </a:xfrm>
          <a:prstGeom prst="rect">
            <a:avLst/>
          </a:prstGeom>
        </p:spPr>
        <p:txBody>
          <a:bodyPr vert="horz" lIns="91440" tIns="45720" rIns="91440" bIns="45720" rtlCol="0">
            <a:noAutofit/>
          </a:bodyPr>
          <a:lstStyle>
            <a:lvl1pPr marL="265430" indent="-265430"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686868"/>
              </a:buClr>
            </a:pPr>
            <a:r>
              <a:rPr lang="en-US" b="1" dirty="0">
                <a:solidFill>
                  <a:srgbClr val="C00000"/>
                </a:solidFill>
              </a:rPr>
              <a:t>Case 1</a:t>
            </a:r>
            <a:r>
              <a:rPr lang="en-US" dirty="0"/>
              <a:t> – Username and password both are wrong. The user is shown an error message.</a:t>
            </a:r>
          </a:p>
          <a:p>
            <a:pPr>
              <a:buClr>
                <a:srgbClr val="686868"/>
              </a:buClr>
            </a:pPr>
            <a:r>
              <a:rPr lang="en-US" b="1" dirty="0">
                <a:solidFill>
                  <a:srgbClr val="C00000"/>
                </a:solidFill>
              </a:rPr>
              <a:t>Case 2</a:t>
            </a:r>
            <a:r>
              <a:rPr lang="en-US" dirty="0"/>
              <a:t> – Username was correct, but the password was wrong. The user is shown an error message.</a:t>
            </a:r>
          </a:p>
          <a:p>
            <a:pPr>
              <a:buClr>
                <a:srgbClr val="686868"/>
              </a:buClr>
            </a:pPr>
            <a:r>
              <a:rPr lang="en-US" b="1" dirty="0">
                <a:solidFill>
                  <a:srgbClr val="C00000"/>
                </a:solidFill>
              </a:rPr>
              <a:t>Case 3</a:t>
            </a:r>
            <a:r>
              <a:rPr lang="en-US" dirty="0"/>
              <a:t> – Username was wrong, but the password was correct. The user is shown an error message.</a:t>
            </a:r>
          </a:p>
          <a:p>
            <a:pPr>
              <a:buClr>
                <a:srgbClr val="686868"/>
              </a:buClr>
            </a:pPr>
            <a:r>
              <a:rPr lang="en-US" b="1" dirty="0">
                <a:solidFill>
                  <a:srgbClr val="C00000"/>
                </a:solidFill>
              </a:rPr>
              <a:t>Case 4</a:t>
            </a:r>
            <a:r>
              <a:rPr lang="en-US" dirty="0"/>
              <a:t> – Username and password both were correct, and the user navigated to the home Screen</a:t>
            </a:r>
            <a:endParaRPr lang="en-IN" dirty="0"/>
          </a:p>
        </p:txBody>
      </p:sp>
      <p:sp>
        <p:nvSpPr>
          <p:cNvPr id="3" name="Content Placeholder 2"/>
          <p:cNvSpPr>
            <a:spLocks noGrp="1"/>
          </p:cNvSpPr>
          <p:nvPr>
            <p:ph idx="1"/>
          </p:nvPr>
        </p:nvSpPr>
        <p:spPr>
          <a:xfrm>
            <a:off x="131180" y="863444"/>
            <a:ext cx="11929641" cy="711201"/>
          </a:xfrm>
        </p:spPr>
        <p:txBody>
          <a:bodyPr/>
          <a:lstStyle/>
          <a:p>
            <a:r>
              <a:rPr lang="en-US" dirty="0"/>
              <a:t>In this example, how to create the decision table for a </a:t>
            </a:r>
            <a:r>
              <a:rPr lang="en-US" b="1" dirty="0">
                <a:solidFill>
                  <a:srgbClr val="C00000"/>
                </a:solidFill>
              </a:rPr>
              <a:t>login screen</a:t>
            </a:r>
            <a:r>
              <a:rPr lang="en-US" b="1" dirty="0"/>
              <a:t> </a:t>
            </a:r>
            <a:r>
              <a:rPr lang="en-US" dirty="0"/>
              <a:t>for Username and Password.</a:t>
            </a:r>
            <a:endParaRPr lang="en-IN" dirty="0"/>
          </a:p>
        </p:txBody>
      </p:sp>
      <p:sp>
        <p:nvSpPr>
          <p:cNvPr id="5" name="TextBox 4"/>
          <p:cNvSpPr txBox="1"/>
          <p:nvPr/>
        </p:nvSpPr>
        <p:spPr>
          <a:xfrm>
            <a:off x="4828494" y="1420466"/>
            <a:ext cx="2435282" cy="369332"/>
          </a:xfrm>
          <a:prstGeom prst="rect">
            <a:avLst/>
          </a:prstGeom>
          <a:noFill/>
        </p:spPr>
        <p:txBody>
          <a:bodyPr wrap="none" rtlCol="0">
            <a:spAutoFit/>
          </a:bodyPr>
          <a:lstStyle/>
          <a:p>
            <a:r>
              <a:rPr lang="en-IN" b="1" dirty="0"/>
              <a:t>Decision Table for Login</a:t>
            </a:r>
          </a:p>
        </p:txBody>
      </p:sp>
      <p:graphicFrame>
        <p:nvGraphicFramePr>
          <p:cNvPr id="6" name="Table 5"/>
          <p:cNvGraphicFramePr>
            <a:graphicFrameLocks noGrp="1"/>
          </p:cNvGraphicFramePr>
          <p:nvPr>
            <p:extLst>
              <p:ext uri="{D42A27DB-BD31-4B8C-83A1-F6EECF244321}">
                <p14:modId xmlns:p14="http://schemas.microsoft.com/office/powerpoint/2010/main" val="3046131518"/>
              </p:ext>
            </p:extLst>
          </p:nvPr>
        </p:nvGraphicFramePr>
        <p:xfrm>
          <a:off x="1982135" y="1867923"/>
          <a:ext cx="8128000" cy="370840"/>
        </p:xfrm>
        <a:graphic>
          <a:graphicData uri="http://schemas.openxmlformats.org/drawingml/2006/table">
            <a:tbl>
              <a:tblPr firstRow="1" bandRow="1">
                <a:tableStyleId>{5C22544A-7EE6-4342-B048-85BDC9FD1C3A}</a:tableStyleId>
              </a:tblPr>
              <a:tblGrid>
                <a:gridCol w="1880417">
                  <a:extLst>
                    <a:ext uri="{9D8B030D-6E8A-4147-A177-3AD203B41FA5}">
                      <a16:colId xmlns:a16="http://schemas.microsoft.com/office/drawing/2014/main" val="127061349"/>
                    </a:ext>
                  </a:extLst>
                </a:gridCol>
                <a:gridCol w="1702676">
                  <a:extLst>
                    <a:ext uri="{9D8B030D-6E8A-4147-A177-3AD203B41FA5}">
                      <a16:colId xmlns:a16="http://schemas.microsoft.com/office/drawing/2014/main" val="2925338292"/>
                    </a:ext>
                  </a:extLst>
                </a:gridCol>
                <a:gridCol w="1891862">
                  <a:extLst>
                    <a:ext uri="{9D8B030D-6E8A-4147-A177-3AD203B41FA5}">
                      <a16:colId xmlns:a16="http://schemas.microsoft.com/office/drawing/2014/main" val="1470582314"/>
                    </a:ext>
                  </a:extLst>
                </a:gridCol>
                <a:gridCol w="2653045">
                  <a:extLst>
                    <a:ext uri="{9D8B030D-6E8A-4147-A177-3AD203B41FA5}">
                      <a16:colId xmlns:a16="http://schemas.microsoft.com/office/drawing/2014/main" val="84943689"/>
                    </a:ext>
                  </a:extLst>
                </a:gridCol>
              </a:tblGrid>
              <a:tr h="370840">
                <a:tc>
                  <a:txBody>
                    <a:bodyPr/>
                    <a:lstStyle/>
                    <a:p>
                      <a:r>
                        <a:rPr lang="en-US" dirty="0"/>
                        <a:t>Conditions</a:t>
                      </a:r>
                      <a:endParaRPr lang="en-IN" dirty="0"/>
                    </a:p>
                  </a:txBody>
                  <a:tcPr/>
                </a:tc>
                <a:tc>
                  <a:txBody>
                    <a:bodyPr/>
                    <a:lstStyle/>
                    <a:p>
                      <a:r>
                        <a:rPr lang="en-US" dirty="0"/>
                        <a:t>Username</a:t>
                      </a:r>
                      <a:endParaRPr lang="en-IN" dirty="0"/>
                    </a:p>
                  </a:txBody>
                  <a:tcPr/>
                </a:tc>
                <a:tc>
                  <a:txBody>
                    <a:bodyPr/>
                    <a:lstStyle/>
                    <a:p>
                      <a:r>
                        <a:rPr lang="en-US" dirty="0"/>
                        <a:t>Password</a:t>
                      </a:r>
                      <a:endParaRPr lang="en-IN" dirty="0"/>
                    </a:p>
                  </a:txBody>
                  <a:tcPr/>
                </a:tc>
                <a:tc>
                  <a:txBody>
                    <a:bodyPr/>
                    <a:lstStyle/>
                    <a:p>
                      <a:r>
                        <a:rPr lang="en-US" dirty="0"/>
                        <a:t>Output</a:t>
                      </a:r>
                      <a:endParaRPr lang="en-IN" dirty="0"/>
                    </a:p>
                  </a:txBody>
                  <a:tcPr/>
                </a:tc>
                <a:extLst>
                  <a:ext uri="{0D108BD9-81ED-4DB2-BD59-A6C34878D82A}">
                    <a16:rowId xmlns:a16="http://schemas.microsoft.com/office/drawing/2014/main" val="2392110354"/>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363728192"/>
              </p:ext>
            </p:extLst>
          </p:nvPr>
        </p:nvGraphicFramePr>
        <p:xfrm>
          <a:off x="1982135" y="2241400"/>
          <a:ext cx="8128000" cy="365760"/>
        </p:xfrm>
        <a:graphic>
          <a:graphicData uri="http://schemas.openxmlformats.org/drawingml/2006/table">
            <a:tbl>
              <a:tblPr firstRow="1" bandRow="1">
                <a:tableStyleId>{5C22544A-7EE6-4342-B048-85BDC9FD1C3A}</a:tableStyleId>
              </a:tblPr>
              <a:tblGrid>
                <a:gridCol w="1880417">
                  <a:extLst>
                    <a:ext uri="{9D8B030D-6E8A-4147-A177-3AD203B41FA5}">
                      <a16:colId xmlns:a16="http://schemas.microsoft.com/office/drawing/2014/main" val="1816420080"/>
                    </a:ext>
                  </a:extLst>
                </a:gridCol>
                <a:gridCol w="1702676">
                  <a:extLst>
                    <a:ext uri="{9D8B030D-6E8A-4147-A177-3AD203B41FA5}">
                      <a16:colId xmlns:a16="http://schemas.microsoft.com/office/drawing/2014/main" val="1792995034"/>
                    </a:ext>
                  </a:extLst>
                </a:gridCol>
                <a:gridCol w="1891862">
                  <a:extLst>
                    <a:ext uri="{9D8B030D-6E8A-4147-A177-3AD203B41FA5}">
                      <a16:colId xmlns:a16="http://schemas.microsoft.com/office/drawing/2014/main" val="3689848956"/>
                    </a:ext>
                  </a:extLst>
                </a:gridCol>
                <a:gridCol w="2653045">
                  <a:extLst>
                    <a:ext uri="{9D8B030D-6E8A-4147-A177-3AD203B41FA5}">
                      <a16:colId xmlns:a16="http://schemas.microsoft.com/office/drawing/2014/main" val="4154560452"/>
                    </a:ext>
                  </a:extLst>
                </a:gridCol>
              </a:tblGrid>
              <a:tr h="169151">
                <a:tc>
                  <a:txBody>
                    <a:bodyPr/>
                    <a:lstStyle/>
                    <a:p>
                      <a:r>
                        <a:rPr lang="en-US" b="0" dirty="0">
                          <a:solidFill>
                            <a:schemeClr val="tx1"/>
                          </a:solidFill>
                        </a:rPr>
                        <a:t>Case 1</a:t>
                      </a:r>
                      <a:endParaRPr lang="en-IN" b="0" dirty="0">
                        <a:solidFill>
                          <a:schemeClr val="tx1"/>
                        </a:solidFill>
                      </a:endParaRPr>
                    </a:p>
                  </a:txBody>
                  <a:tcPr>
                    <a:solidFill>
                      <a:schemeClr val="bg1">
                        <a:lumMod val="75000"/>
                      </a:schemeClr>
                    </a:solidFill>
                  </a:tcPr>
                </a:tc>
                <a:tc>
                  <a:txBody>
                    <a:bodyPr/>
                    <a:lstStyle/>
                    <a:p>
                      <a:r>
                        <a:rPr lang="en-US" b="0" dirty="0">
                          <a:solidFill>
                            <a:schemeClr val="tx1"/>
                          </a:solidFill>
                        </a:rPr>
                        <a:t>False</a:t>
                      </a:r>
                      <a:endParaRPr lang="en-IN" b="0" dirty="0">
                        <a:solidFill>
                          <a:schemeClr val="tx1"/>
                        </a:solidFill>
                      </a:endParaRPr>
                    </a:p>
                  </a:txBody>
                  <a:tcPr>
                    <a:solidFill>
                      <a:schemeClr val="bg1">
                        <a:lumMod val="75000"/>
                      </a:schemeClr>
                    </a:solidFill>
                  </a:tcPr>
                </a:tc>
                <a:tc>
                  <a:txBody>
                    <a:bodyPr/>
                    <a:lstStyle/>
                    <a:p>
                      <a:r>
                        <a:rPr lang="en-US" b="0" dirty="0">
                          <a:solidFill>
                            <a:schemeClr val="tx1"/>
                          </a:solidFill>
                        </a:rPr>
                        <a:t>False</a:t>
                      </a:r>
                      <a:endParaRPr lang="en-IN" b="0" dirty="0">
                        <a:solidFill>
                          <a:schemeClr val="tx1"/>
                        </a:solidFill>
                      </a:endParaRPr>
                    </a:p>
                  </a:txBody>
                  <a:tcPr>
                    <a:solidFill>
                      <a:schemeClr val="bg1">
                        <a:lumMod val="75000"/>
                      </a:schemeClr>
                    </a:solidFill>
                  </a:tcPr>
                </a:tc>
                <a:tc>
                  <a:txBody>
                    <a:bodyPr/>
                    <a:lstStyle/>
                    <a:p>
                      <a:r>
                        <a:rPr lang="en-US" b="0" dirty="0">
                          <a:solidFill>
                            <a:schemeClr val="tx1"/>
                          </a:solidFill>
                        </a:rPr>
                        <a:t>Error</a:t>
                      </a:r>
                      <a:r>
                        <a:rPr lang="en-US" b="0" baseline="0" dirty="0">
                          <a:solidFill>
                            <a:schemeClr val="tx1"/>
                          </a:solidFill>
                        </a:rPr>
                        <a:t> Message</a:t>
                      </a:r>
                      <a:endParaRPr lang="en-IN" b="0" dirty="0">
                        <a:solidFill>
                          <a:schemeClr val="tx1"/>
                        </a:solidFill>
                      </a:endParaRPr>
                    </a:p>
                  </a:txBody>
                  <a:tcPr>
                    <a:solidFill>
                      <a:schemeClr val="bg1">
                        <a:lumMod val="75000"/>
                      </a:schemeClr>
                    </a:solidFill>
                  </a:tcPr>
                </a:tc>
                <a:extLst>
                  <a:ext uri="{0D108BD9-81ED-4DB2-BD59-A6C34878D82A}">
                    <a16:rowId xmlns:a16="http://schemas.microsoft.com/office/drawing/2014/main" val="198925063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651272105"/>
              </p:ext>
            </p:extLst>
          </p:nvPr>
        </p:nvGraphicFramePr>
        <p:xfrm>
          <a:off x="1982135" y="2622501"/>
          <a:ext cx="8128000" cy="365760"/>
        </p:xfrm>
        <a:graphic>
          <a:graphicData uri="http://schemas.openxmlformats.org/drawingml/2006/table">
            <a:tbl>
              <a:tblPr firstRow="1" bandRow="1">
                <a:tableStyleId>{5C22544A-7EE6-4342-B048-85BDC9FD1C3A}</a:tableStyleId>
              </a:tblPr>
              <a:tblGrid>
                <a:gridCol w="1848886">
                  <a:extLst>
                    <a:ext uri="{9D8B030D-6E8A-4147-A177-3AD203B41FA5}">
                      <a16:colId xmlns:a16="http://schemas.microsoft.com/office/drawing/2014/main" val="1178027379"/>
                    </a:ext>
                  </a:extLst>
                </a:gridCol>
                <a:gridCol w="1702676">
                  <a:extLst>
                    <a:ext uri="{9D8B030D-6E8A-4147-A177-3AD203B41FA5}">
                      <a16:colId xmlns:a16="http://schemas.microsoft.com/office/drawing/2014/main" val="508632606"/>
                    </a:ext>
                  </a:extLst>
                </a:gridCol>
                <a:gridCol w="1907627">
                  <a:extLst>
                    <a:ext uri="{9D8B030D-6E8A-4147-A177-3AD203B41FA5}">
                      <a16:colId xmlns:a16="http://schemas.microsoft.com/office/drawing/2014/main" val="3914130100"/>
                    </a:ext>
                  </a:extLst>
                </a:gridCol>
                <a:gridCol w="2668811">
                  <a:extLst>
                    <a:ext uri="{9D8B030D-6E8A-4147-A177-3AD203B41FA5}">
                      <a16:colId xmlns:a16="http://schemas.microsoft.com/office/drawing/2014/main" val="3484199187"/>
                    </a:ext>
                  </a:extLst>
                </a:gridCol>
              </a:tblGrid>
              <a:tr h="170180">
                <a:tc>
                  <a:txBody>
                    <a:bodyPr/>
                    <a:lstStyle/>
                    <a:p>
                      <a:r>
                        <a:rPr lang="en-US" b="0" dirty="0">
                          <a:solidFill>
                            <a:schemeClr val="tx1"/>
                          </a:solidFill>
                        </a:rPr>
                        <a:t>Case</a:t>
                      </a:r>
                      <a:r>
                        <a:rPr lang="en-US" b="0" baseline="0" dirty="0">
                          <a:solidFill>
                            <a:schemeClr val="tx1"/>
                          </a:solidFill>
                        </a:rPr>
                        <a:t> 2</a:t>
                      </a:r>
                      <a:endParaRPr lang="en-IN" b="0" dirty="0">
                        <a:solidFill>
                          <a:schemeClr val="tx1"/>
                        </a:solidFill>
                      </a:endParaRPr>
                    </a:p>
                  </a:txBody>
                  <a:tcPr>
                    <a:solidFill>
                      <a:schemeClr val="bg1">
                        <a:lumMod val="95000"/>
                      </a:schemeClr>
                    </a:solidFill>
                  </a:tcPr>
                </a:tc>
                <a:tc>
                  <a:txBody>
                    <a:bodyPr/>
                    <a:lstStyle/>
                    <a:p>
                      <a:r>
                        <a:rPr lang="en-US" b="0" dirty="0">
                          <a:solidFill>
                            <a:schemeClr val="tx1"/>
                          </a:solidFill>
                        </a:rPr>
                        <a:t>True</a:t>
                      </a:r>
                      <a:endParaRPr lang="en-IN" b="0" dirty="0">
                        <a:solidFill>
                          <a:schemeClr val="tx1"/>
                        </a:solidFill>
                      </a:endParaRPr>
                    </a:p>
                  </a:txBody>
                  <a:tcPr>
                    <a:solidFill>
                      <a:schemeClr val="bg1">
                        <a:lumMod val="95000"/>
                      </a:schemeClr>
                    </a:solidFill>
                  </a:tcPr>
                </a:tc>
                <a:tc>
                  <a:txBody>
                    <a:bodyPr/>
                    <a:lstStyle/>
                    <a:p>
                      <a:r>
                        <a:rPr lang="en-US" b="0" dirty="0">
                          <a:solidFill>
                            <a:schemeClr val="tx1"/>
                          </a:solidFill>
                        </a:rPr>
                        <a:t>False </a:t>
                      </a:r>
                      <a:endParaRPr lang="en-IN" b="0" dirty="0">
                        <a:solidFill>
                          <a:schemeClr val="tx1"/>
                        </a:solidFill>
                      </a:endParaRPr>
                    </a:p>
                  </a:txBody>
                  <a:tcPr>
                    <a:solidFill>
                      <a:schemeClr val="bg1">
                        <a:lumMod val="95000"/>
                      </a:schemeClr>
                    </a:solidFill>
                  </a:tcPr>
                </a:tc>
                <a:tc>
                  <a:txBody>
                    <a:bodyPr/>
                    <a:lstStyle/>
                    <a:p>
                      <a:r>
                        <a:rPr lang="en-US" b="0" dirty="0">
                          <a:solidFill>
                            <a:schemeClr val="tx1"/>
                          </a:solidFill>
                        </a:rPr>
                        <a:t>Error Message</a:t>
                      </a:r>
                      <a:endParaRPr lang="en-IN" b="0" dirty="0">
                        <a:solidFill>
                          <a:schemeClr val="tx1"/>
                        </a:solidFill>
                      </a:endParaRPr>
                    </a:p>
                  </a:txBody>
                  <a:tcPr>
                    <a:solidFill>
                      <a:schemeClr val="bg1">
                        <a:lumMod val="95000"/>
                      </a:schemeClr>
                    </a:solidFill>
                  </a:tcPr>
                </a:tc>
                <a:extLst>
                  <a:ext uri="{0D108BD9-81ED-4DB2-BD59-A6C34878D82A}">
                    <a16:rowId xmlns:a16="http://schemas.microsoft.com/office/drawing/2014/main" val="239019958"/>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358119065"/>
              </p:ext>
            </p:extLst>
          </p:nvPr>
        </p:nvGraphicFramePr>
        <p:xfrm>
          <a:off x="1982135" y="3003602"/>
          <a:ext cx="8128000" cy="370840"/>
        </p:xfrm>
        <a:graphic>
          <a:graphicData uri="http://schemas.openxmlformats.org/drawingml/2006/table">
            <a:tbl>
              <a:tblPr firstRow="1" bandRow="1">
                <a:tableStyleId>{5C22544A-7EE6-4342-B048-85BDC9FD1C3A}</a:tableStyleId>
              </a:tblPr>
              <a:tblGrid>
                <a:gridCol w="1848886">
                  <a:extLst>
                    <a:ext uri="{9D8B030D-6E8A-4147-A177-3AD203B41FA5}">
                      <a16:colId xmlns:a16="http://schemas.microsoft.com/office/drawing/2014/main" val="2126120716"/>
                    </a:ext>
                  </a:extLst>
                </a:gridCol>
                <a:gridCol w="1686910">
                  <a:extLst>
                    <a:ext uri="{9D8B030D-6E8A-4147-A177-3AD203B41FA5}">
                      <a16:colId xmlns:a16="http://schemas.microsoft.com/office/drawing/2014/main" val="3261339962"/>
                    </a:ext>
                  </a:extLst>
                </a:gridCol>
                <a:gridCol w="1923393">
                  <a:extLst>
                    <a:ext uri="{9D8B030D-6E8A-4147-A177-3AD203B41FA5}">
                      <a16:colId xmlns:a16="http://schemas.microsoft.com/office/drawing/2014/main" val="2180927357"/>
                    </a:ext>
                  </a:extLst>
                </a:gridCol>
                <a:gridCol w="2668811">
                  <a:extLst>
                    <a:ext uri="{9D8B030D-6E8A-4147-A177-3AD203B41FA5}">
                      <a16:colId xmlns:a16="http://schemas.microsoft.com/office/drawing/2014/main" val="822189819"/>
                    </a:ext>
                  </a:extLst>
                </a:gridCol>
              </a:tblGrid>
              <a:tr h="370840">
                <a:tc>
                  <a:txBody>
                    <a:bodyPr/>
                    <a:lstStyle/>
                    <a:p>
                      <a:pPr algn="just"/>
                      <a:r>
                        <a:rPr lang="en-US" b="0" dirty="0">
                          <a:solidFill>
                            <a:schemeClr val="tx1"/>
                          </a:solidFill>
                        </a:rPr>
                        <a:t>Case 3</a:t>
                      </a:r>
                      <a:endParaRPr lang="en-IN" b="0" dirty="0">
                        <a:solidFill>
                          <a:schemeClr val="tx1"/>
                        </a:solidFill>
                      </a:endParaRPr>
                    </a:p>
                  </a:txBody>
                  <a:tcPr>
                    <a:solidFill>
                      <a:schemeClr val="bg1">
                        <a:lumMod val="75000"/>
                      </a:schemeClr>
                    </a:solidFill>
                  </a:tcPr>
                </a:tc>
                <a:tc>
                  <a:txBody>
                    <a:bodyPr/>
                    <a:lstStyle/>
                    <a:p>
                      <a:pPr algn="just"/>
                      <a:r>
                        <a:rPr lang="en-US" b="0" dirty="0">
                          <a:solidFill>
                            <a:schemeClr val="tx1"/>
                          </a:solidFill>
                        </a:rPr>
                        <a:t>False </a:t>
                      </a:r>
                      <a:endParaRPr lang="en-IN" b="0" dirty="0">
                        <a:solidFill>
                          <a:schemeClr val="tx1"/>
                        </a:solidFill>
                      </a:endParaRPr>
                    </a:p>
                  </a:txBody>
                  <a:tcPr>
                    <a:solidFill>
                      <a:schemeClr val="bg1">
                        <a:lumMod val="75000"/>
                      </a:schemeClr>
                    </a:solidFill>
                  </a:tcPr>
                </a:tc>
                <a:tc>
                  <a:txBody>
                    <a:bodyPr/>
                    <a:lstStyle/>
                    <a:p>
                      <a:pPr algn="just"/>
                      <a:r>
                        <a:rPr lang="en-US" b="0" dirty="0">
                          <a:solidFill>
                            <a:schemeClr val="tx1"/>
                          </a:solidFill>
                        </a:rPr>
                        <a:t>True</a:t>
                      </a:r>
                      <a:endParaRPr lang="en-IN" b="0" dirty="0">
                        <a:solidFill>
                          <a:schemeClr val="tx1"/>
                        </a:solidFill>
                      </a:endParaRPr>
                    </a:p>
                  </a:txBody>
                  <a:tcPr>
                    <a:solidFill>
                      <a:schemeClr val="bg1">
                        <a:lumMod val="75000"/>
                      </a:schemeClr>
                    </a:solidFill>
                  </a:tcPr>
                </a:tc>
                <a:tc>
                  <a:txBody>
                    <a:bodyPr/>
                    <a:lstStyle/>
                    <a:p>
                      <a:pPr algn="just"/>
                      <a:r>
                        <a:rPr lang="en-US" b="0" dirty="0">
                          <a:solidFill>
                            <a:schemeClr val="tx1"/>
                          </a:solidFill>
                        </a:rPr>
                        <a:t>Error Message</a:t>
                      </a:r>
                      <a:endParaRPr lang="en-IN" b="0" dirty="0">
                        <a:solidFill>
                          <a:schemeClr val="tx1"/>
                        </a:solidFill>
                      </a:endParaRPr>
                    </a:p>
                  </a:txBody>
                  <a:tcPr>
                    <a:solidFill>
                      <a:schemeClr val="bg1">
                        <a:lumMod val="75000"/>
                      </a:schemeClr>
                    </a:solidFill>
                  </a:tcPr>
                </a:tc>
                <a:extLst>
                  <a:ext uri="{0D108BD9-81ED-4DB2-BD59-A6C34878D82A}">
                    <a16:rowId xmlns:a16="http://schemas.microsoft.com/office/drawing/2014/main" val="593742938"/>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182761520"/>
              </p:ext>
            </p:extLst>
          </p:nvPr>
        </p:nvGraphicFramePr>
        <p:xfrm>
          <a:off x="1982135" y="3374017"/>
          <a:ext cx="8128000" cy="365760"/>
        </p:xfrm>
        <a:graphic>
          <a:graphicData uri="http://schemas.openxmlformats.org/drawingml/2006/table">
            <a:tbl>
              <a:tblPr firstRow="1" bandRow="1">
                <a:tableStyleId>{5C22544A-7EE6-4342-B048-85BDC9FD1C3A}</a:tableStyleId>
              </a:tblPr>
              <a:tblGrid>
                <a:gridCol w="1833120">
                  <a:extLst>
                    <a:ext uri="{9D8B030D-6E8A-4147-A177-3AD203B41FA5}">
                      <a16:colId xmlns:a16="http://schemas.microsoft.com/office/drawing/2014/main" val="1178027379"/>
                    </a:ext>
                  </a:extLst>
                </a:gridCol>
                <a:gridCol w="1686911">
                  <a:extLst>
                    <a:ext uri="{9D8B030D-6E8A-4147-A177-3AD203B41FA5}">
                      <a16:colId xmlns:a16="http://schemas.microsoft.com/office/drawing/2014/main" val="508632606"/>
                    </a:ext>
                  </a:extLst>
                </a:gridCol>
                <a:gridCol w="1939158">
                  <a:extLst>
                    <a:ext uri="{9D8B030D-6E8A-4147-A177-3AD203B41FA5}">
                      <a16:colId xmlns:a16="http://schemas.microsoft.com/office/drawing/2014/main" val="3914130100"/>
                    </a:ext>
                  </a:extLst>
                </a:gridCol>
                <a:gridCol w="2668811">
                  <a:extLst>
                    <a:ext uri="{9D8B030D-6E8A-4147-A177-3AD203B41FA5}">
                      <a16:colId xmlns:a16="http://schemas.microsoft.com/office/drawing/2014/main" val="3484199187"/>
                    </a:ext>
                  </a:extLst>
                </a:gridCol>
              </a:tblGrid>
              <a:tr h="170180">
                <a:tc>
                  <a:txBody>
                    <a:bodyPr/>
                    <a:lstStyle/>
                    <a:p>
                      <a:r>
                        <a:rPr lang="en-US" b="0" dirty="0">
                          <a:solidFill>
                            <a:schemeClr val="tx1"/>
                          </a:solidFill>
                        </a:rPr>
                        <a:t>Case</a:t>
                      </a:r>
                      <a:r>
                        <a:rPr lang="en-US" b="0" baseline="0" dirty="0">
                          <a:solidFill>
                            <a:schemeClr val="tx1"/>
                          </a:solidFill>
                        </a:rPr>
                        <a:t> 4</a:t>
                      </a:r>
                      <a:endParaRPr lang="en-IN" b="0" dirty="0">
                        <a:solidFill>
                          <a:schemeClr val="tx1"/>
                        </a:solidFill>
                      </a:endParaRPr>
                    </a:p>
                  </a:txBody>
                  <a:tcPr>
                    <a:solidFill>
                      <a:schemeClr val="bg1">
                        <a:lumMod val="95000"/>
                      </a:schemeClr>
                    </a:solidFill>
                  </a:tcPr>
                </a:tc>
                <a:tc>
                  <a:txBody>
                    <a:bodyPr/>
                    <a:lstStyle/>
                    <a:p>
                      <a:r>
                        <a:rPr lang="en-US" b="0" dirty="0">
                          <a:solidFill>
                            <a:schemeClr val="tx1"/>
                          </a:solidFill>
                        </a:rPr>
                        <a:t>True</a:t>
                      </a:r>
                      <a:endParaRPr lang="en-IN" b="0" dirty="0">
                        <a:solidFill>
                          <a:schemeClr val="tx1"/>
                        </a:solidFill>
                      </a:endParaRPr>
                    </a:p>
                  </a:txBody>
                  <a:tcPr>
                    <a:solidFill>
                      <a:schemeClr val="bg1">
                        <a:lumMod val="95000"/>
                      </a:schemeClr>
                    </a:solidFill>
                  </a:tcPr>
                </a:tc>
                <a:tc>
                  <a:txBody>
                    <a:bodyPr/>
                    <a:lstStyle/>
                    <a:p>
                      <a:r>
                        <a:rPr lang="en-US" b="0" dirty="0">
                          <a:solidFill>
                            <a:schemeClr val="tx1"/>
                          </a:solidFill>
                        </a:rPr>
                        <a:t>True</a:t>
                      </a:r>
                      <a:endParaRPr lang="en-IN" b="0" dirty="0">
                        <a:solidFill>
                          <a:schemeClr val="tx1"/>
                        </a:solidFill>
                      </a:endParaRPr>
                    </a:p>
                  </a:txBody>
                  <a:tcPr>
                    <a:solidFill>
                      <a:schemeClr val="bg1">
                        <a:lumMod val="95000"/>
                      </a:schemeClr>
                    </a:solidFill>
                  </a:tcPr>
                </a:tc>
                <a:tc>
                  <a:txBody>
                    <a:bodyPr/>
                    <a:lstStyle/>
                    <a:p>
                      <a:r>
                        <a:rPr lang="en-US" b="0" dirty="0">
                          <a:solidFill>
                            <a:schemeClr val="tx1"/>
                          </a:solidFill>
                        </a:rPr>
                        <a:t>Home Screen</a:t>
                      </a:r>
                      <a:endParaRPr lang="en-IN" b="0" dirty="0">
                        <a:solidFill>
                          <a:schemeClr val="tx1"/>
                        </a:solidFill>
                      </a:endParaRPr>
                    </a:p>
                  </a:txBody>
                  <a:tcPr>
                    <a:solidFill>
                      <a:schemeClr val="bg1">
                        <a:lumMod val="95000"/>
                      </a:schemeClr>
                    </a:solidFill>
                  </a:tcPr>
                </a:tc>
                <a:extLst>
                  <a:ext uri="{0D108BD9-81ED-4DB2-BD59-A6C34878D82A}">
                    <a16:rowId xmlns:a16="http://schemas.microsoft.com/office/drawing/2014/main" val="239019958"/>
                  </a:ext>
                </a:extLst>
              </a:tr>
            </a:tbl>
          </a:graphicData>
        </a:graphic>
      </p:graphicFrame>
    </p:spTree>
    <p:extLst>
      <p:ext uri="{BB962C8B-B14F-4D97-AF65-F5344CB8AC3E}">
        <p14:creationId xmlns:p14="http://schemas.microsoft.com/office/powerpoint/2010/main" val="270147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 presetClass="entr" presetSubtype="0" fill="hold" nodeType="withEffect">
                                  <p:stCondLst>
                                    <p:cond delay="0"/>
                                  </p:stCondLst>
                                  <p:childTnLst>
                                    <p:set>
                                      <p:cBhvr>
                                        <p:cTn id="23"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 presetClass="entr" presetSubtype="0" fill="hold" nodeType="withEffect">
                                  <p:stCondLst>
                                    <p:cond delay="0"/>
                                  </p:stCondLst>
                                  <p:childTnLst>
                                    <p:set>
                                      <p:cBhvr>
                                        <p:cTn id="3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 presetClass="entr" presetSubtype="0" fill="hold" nodeType="withEffect">
                                  <p:stCondLst>
                                    <p:cond delay="0"/>
                                  </p:stCondLst>
                                  <p:childTnLst>
                                    <p:set>
                                      <p:cBhvr>
                                        <p:cTn id="37"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par>
                                <p:cTn id="43" presetID="1" presetClass="entr" presetSubtype="0" fill="hold" nodeType="withEffect">
                                  <p:stCondLst>
                                    <p:cond delay="0"/>
                                  </p:stCondLst>
                                  <p:childTnLst>
                                    <p:set>
                                      <p:cBhvr>
                                        <p:cTn id="4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Decision Table Examples 1</a:t>
            </a:r>
          </a:p>
        </p:txBody>
      </p:sp>
      <p:sp>
        <p:nvSpPr>
          <p:cNvPr id="3" name="Content Placeholder 2"/>
          <p:cNvSpPr>
            <a:spLocks noGrp="1"/>
          </p:cNvSpPr>
          <p:nvPr>
            <p:ph idx="1"/>
          </p:nvPr>
        </p:nvSpPr>
        <p:spPr>
          <a:xfrm>
            <a:off x="131180" y="1188959"/>
            <a:ext cx="11929641" cy="4911536"/>
          </a:xfrm>
        </p:spPr>
        <p:txBody>
          <a:bodyPr/>
          <a:lstStyle/>
          <a:p>
            <a:r>
              <a:rPr lang="en-US" dirty="0"/>
              <a:t>Enter the </a:t>
            </a:r>
            <a:r>
              <a:rPr lang="en-US" b="1" dirty="0">
                <a:solidFill>
                  <a:srgbClr val="B71B1C"/>
                </a:solidFill>
              </a:rPr>
              <a:t>correct username </a:t>
            </a:r>
            <a:r>
              <a:rPr lang="en-US" dirty="0"/>
              <a:t>and </a:t>
            </a:r>
            <a:r>
              <a:rPr lang="en-US" b="1" dirty="0">
                <a:solidFill>
                  <a:srgbClr val="B71B1C"/>
                </a:solidFill>
              </a:rPr>
              <a:t>correct</a:t>
            </a:r>
            <a:r>
              <a:rPr lang="en-US" dirty="0"/>
              <a:t> </a:t>
            </a:r>
            <a:r>
              <a:rPr lang="en-US" b="1" dirty="0">
                <a:solidFill>
                  <a:srgbClr val="B71B1C"/>
                </a:solidFill>
              </a:rPr>
              <a:t>password</a:t>
            </a:r>
            <a:r>
              <a:rPr lang="en-US" dirty="0"/>
              <a:t> and click on login, and the expected result will be the user should be navigated to the </a:t>
            </a:r>
            <a:r>
              <a:rPr lang="en-US" b="1" dirty="0">
                <a:solidFill>
                  <a:srgbClr val="B71B1C"/>
                </a:solidFill>
              </a:rPr>
              <a:t>home screen</a:t>
            </a:r>
            <a:r>
              <a:rPr lang="en-US" dirty="0"/>
              <a:t>. </a:t>
            </a:r>
          </a:p>
          <a:p>
            <a:r>
              <a:rPr lang="en-US" dirty="0"/>
              <a:t>Enter </a:t>
            </a:r>
            <a:r>
              <a:rPr lang="en-US" b="1" dirty="0">
                <a:solidFill>
                  <a:srgbClr val="B71B1C"/>
                </a:solidFill>
              </a:rPr>
              <a:t>wrong username </a:t>
            </a:r>
            <a:r>
              <a:rPr lang="en-US" dirty="0"/>
              <a:t>and </a:t>
            </a:r>
            <a:r>
              <a:rPr lang="en-US" b="1" dirty="0">
                <a:solidFill>
                  <a:srgbClr val="B71B1C"/>
                </a:solidFill>
              </a:rPr>
              <a:t>wrong password </a:t>
            </a:r>
            <a:r>
              <a:rPr lang="en-US" dirty="0"/>
              <a:t>and click on login, and the expected result will be the user should show an </a:t>
            </a:r>
            <a:r>
              <a:rPr lang="en-US" b="1" dirty="0">
                <a:solidFill>
                  <a:srgbClr val="B71B1C"/>
                </a:solidFill>
              </a:rPr>
              <a:t>error message</a:t>
            </a:r>
            <a:r>
              <a:rPr lang="en-US" dirty="0"/>
              <a:t>.</a:t>
            </a:r>
          </a:p>
          <a:p>
            <a:r>
              <a:rPr lang="en-US" dirty="0"/>
              <a:t>Enter </a:t>
            </a:r>
            <a:r>
              <a:rPr lang="en-US" b="1" dirty="0">
                <a:solidFill>
                  <a:srgbClr val="B71B1C"/>
                </a:solidFill>
              </a:rPr>
              <a:t>correct username </a:t>
            </a:r>
            <a:r>
              <a:rPr lang="en-US" dirty="0"/>
              <a:t>and </a:t>
            </a:r>
            <a:r>
              <a:rPr lang="en-US" b="1" dirty="0">
                <a:solidFill>
                  <a:srgbClr val="B71B1C"/>
                </a:solidFill>
              </a:rPr>
              <a:t>wrong password </a:t>
            </a:r>
            <a:r>
              <a:rPr lang="en-US" dirty="0"/>
              <a:t>and click on login, and the expected result will be the user should show an </a:t>
            </a:r>
            <a:r>
              <a:rPr lang="en-US" b="1" dirty="0">
                <a:solidFill>
                  <a:srgbClr val="B71B1C"/>
                </a:solidFill>
              </a:rPr>
              <a:t>error message</a:t>
            </a:r>
            <a:r>
              <a:rPr lang="en-US" dirty="0"/>
              <a:t>.</a:t>
            </a:r>
          </a:p>
          <a:p>
            <a:r>
              <a:rPr lang="en-US" dirty="0"/>
              <a:t>Enter </a:t>
            </a:r>
            <a:r>
              <a:rPr lang="en-US" b="1" dirty="0">
                <a:solidFill>
                  <a:srgbClr val="B71B1C"/>
                </a:solidFill>
              </a:rPr>
              <a:t>wrong username </a:t>
            </a:r>
            <a:r>
              <a:rPr lang="en-US" dirty="0"/>
              <a:t>and </a:t>
            </a:r>
            <a:r>
              <a:rPr lang="en-US" b="1" dirty="0">
                <a:solidFill>
                  <a:srgbClr val="B71B1C"/>
                </a:solidFill>
              </a:rPr>
              <a:t>correct password </a:t>
            </a:r>
            <a:r>
              <a:rPr lang="en-US" dirty="0"/>
              <a:t>and click on login, and the expected result will be the user should show an </a:t>
            </a:r>
            <a:r>
              <a:rPr lang="en-US" b="1" dirty="0">
                <a:solidFill>
                  <a:srgbClr val="B71B1C"/>
                </a:solidFill>
              </a:rPr>
              <a:t>error message</a:t>
            </a:r>
            <a:r>
              <a:rPr lang="en-US" dirty="0"/>
              <a:t>.</a:t>
            </a:r>
          </a:p>
          <a:p>
            <a:endParaRPr lang="en-IN" dirty="0"/>
          </a:p>
        </p:txBody>
      </p:sp>
      <p:sp>
        <p:nvSpPr>
          <p:cNvPr id="5" name="TextBox 4"/>
          <p:cNvSpPr txBox="1"/>
          <p:nvPr/>
        </p:nvSpPr>
        <p:spPr>
          <a:xfrm>
            <a:off x="131179" y="757505"/>
            <a:ext cx="11929641" cy="461665"/>
          </a:xfrm>
          <a:prstGeom prst="rect">
            <a:avLst/>
          </a:prstGeom>
          <a:noFill/>
        </p:spPr>
        <p:txBody>
          <a:bodyPr wrap="square">
            <a:spAutoFit/>
          </a:bodyPr>
          <a:lstStyle/>
          <a:p>
            <a:r>
              <a:rPr lang="en-US" sz="2400" b="1" i="0" dirty="0">
                <a:solidFill>
                  <a:srgbClr val="222222"/>
                </a:solidFill>
                <a:effectLst/>
              </a:rPr>
              <a:t>While converting this to a test case, we can create different scenarios</a:t>
            </a:r>
            <a:endParaRPr lang="en-IN" sz="2400" b="1" dirty="0"/>
          </a:p>
        </p:txBody>
      </p:sp>
    </p:spTree>
    <p:extLst>
      <p:ext uri="{BB962C8B-B14F-4D97-AF65-F5344CB8AC3E}">
        <p14:creationId xmlns:p14="http://schemas.microsoft.com/office/powerpoint/2010/main" val="3858590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Decision Table Examples 2</a:t>
            </a:r>
          </a:p>
        </p:txBody>
      </p:sp>
      <p:sp>
        <p:nvSpPr>
          <p:cNvPr id="3" name="Content Placeholder 2"/>
          <p:cNvSpPr>
            <a:spLocks noGrp="1"/>
          </p:cNvSpPr>
          <p:nvPr>
            <p:ph idx="1"/>
          </p:nvPr>
        </p:nvSpPr>
        <p:spPr/>
        <p:txBody>
          <a:bodyPr/>
          <a:lstStyle/>
          <a:p>
            <a:r>
              <a:rPr lang="en-US" dirty="0"/>
              <a:t>Consider a image upload screen that will ask the user to upload a photo with certain conditions like –</a:t>
            </a:r>
          </a:p>
          <a:p>
            <a:pPr lvl="1"/>
            <a:r>
              <a:rPr lang="en-US" dirty="0"/>
              <a:t>You can upload only .jpeg format image</a:t>
            </a:r>
          </a:p>
          <a:p>
            <a:pPr lvl="1"/>
            <a:r>
              <a:rPr lang="en-US" dirty="0"/>
              <a:t>file size less than 50kb</a:t>
            </a:r>
          </a:p>
          <a:p>
            <a:pPr lvl="1"/>
            <a:r>
              <a:rPr lang="en-US" dirty="0"/>
              <a:t>resolution 130*170.</a:t>
            </a:r>
          </a:p>
          <a:p>
            <a:r>
              <a:rPr lang="en-US" dirty="0"/>
              <a:t>If any conditions fails the system will throw a error message and if all conditions are met photo will be updated successfully.</a:t>
            </a:r>
            <a:endParaRPr lang="en-IN" dirty="0"/>
          </a:p>
        </p:txBody>
      </p:sp>
    </p:spTree>
    <p:extLst>
      <p:ext uri="{BB962C8B-B14F-4D97-AF65-F5344CB8AC3E}">
        <p14:creationId xmlns:p14="http://schemas.microsoft.com/office/powerpoint/2010/main" val="3589628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Decision Table Examples 2</a:t>
            </a:r>
          </a:p>
        </p:txBody>
      </p:sp>
      <p:graphicFrame>
        <p:nvGraphicFramePr>
          <p:cNvPr id="5" name="Content Placeholder 3"/>
          <p:cNvGraphicFramePr>
            <a:graphicFrameLocks/>
          </p:cNvGraphicFramePr>
          <p:nvPr>
            <p:extLst>
              <p:ext uri="{D42A27DB-BD31-4B8C-83A1-F6EECF244321}">
                <p14:modId xmlns:p14="http://schemas.microsoft.com/office/powerpoint/2010/main" val="1308690803"/>
              </p:ext>
            </p:extLst>
          </p:nvPr>
        </p:nvGraphicFramePr>
        <p:xfrm>
          <a:off x="147003" y="1244600"/>
          <a:ext cx="11928475" cy="370840"/>
        </p:xfrm>
        <a:graphic>
          <a:graphicData uri="http://schemas.openxmlformats.org/drawingml/2006/table">
            <a:tbl>
              <a:tblPr firstRow="1" bandRow="1">
                <a:tableStyleId>{5C22544A-7EE6-4342-B048-85BDC9FD1C3A}</a:tableStyleId>
              </a:tblPr>
              <a:tblGrid>
                <a:gridCol w="1209357">
                  <a:extLst>
                    <a:ext uri="{9D8B030D-6E8A-4147-A177-3AD203B41FA5}">
                      <a16:colId xmlns:a16="http://schemas.microsoft.com/office/drawing/2014/main" val="3998153608"/>
                    </a:ext>
                  </a:extLst>
                </a:gridCol>
                <a:gridCol w="1219200">
                  <a:extLst>
                    <a:ext uri="{9D8B030D-6E8A-4147-A177-3AD203B41FA5}">
                      <a16:colId xmlns:a16="http://schemas.microsoft.com/office/drawing/2014/main" val="3925845813"/>
                    </a:ext>
                  </a:extLst>
                </a:gridCol>
                <a:gridCol w="1859280">
                  <a:extLst>
                    <a:ext uri="{9D8B030D-6E8A-4147-A177-3AD203B41FA5}">
                      <a16:colId xmlns:a16="http://schemas.microsoft.com/office/drawing/2014/main" val="2200791100"/>
                    </a:ext>
                  </a:extLst>
                </a:gridCol>
                <a:gridCol w="1661160">
                  <a:extLst>
                    <a:ext uri="{9D8B030D-6E8A-4147-A177-3AD203B41FA5}">
                      <a16:colId xmlns:a16="http://schemas.microsoft.com/office/drawing/2014/main" val="1812255987"/>
                    </a:ext>
                  </a:extLst>
                </a:gridCol>
                <a:gridCol w="5979478">
                  <a:extLst>
                    <a:ext uri="{9D8B030D-6E8A-4147-A177-3AD203B41FA5}">
                      <a16:colId xmlns:a16="http://schemas.microsoft.com/office/drawing/2014/main" val="463424335"/>
                    </a:ext>
                  </a:extLst>
                </a:gridCol>
              </a:tblGrid>
              <a:tr h="370840">
                <a:tc>
                  <a:txBody>
                    <a:bodyPr/>
                    <a:lstStyle/>
                    <a:p>
                      <a:r>
                        <a:rPr lang="en-US" b="0" dirty="0">
                          <a:solidFill>
                            <a:schemeClr val="tx1"/>
                          </a:solidFill>
                        </a:rPr>
                        <a:t>Case</a:t>
                      </a:r>
                      <a:r>
                        <a:rPr lang="en-US" b="0" baseline="0" dirty="0">
                          <a:solidFill>
                            <a:schemeClr val="tx1"/>
                          </a:solidFill>
                        </a:rPr>
                        <a:t> 1</a:t>
                      </a:r>
                      <a:endParaRPr lang="en-IN" b="0" dirty="0">
                        <a:solidFill>
                          <a:schemeClr val="tx1"/>
                        </a:solidFill>
                      </a:endParaRPr>
                    </a:p>
                  </a:txBody>
                  <a:tcPr>
                    <a:solidFill>
                      <a:schemeClr val="bg1">
                        <a:lumMod val="75000"/>
                      </a:schemeClr>
                    </a:solidFill>
                  </a:tcPr>
                </a:tc>
                <a:tc>
                  <a:txBody>
                    <a:bodyPr/>
                    <a:lstStyle/>
                    <a:p>
                      <a:r>
                        <a:rPr lang="en-US" b="0" dirty="0">
                          <a:solidFill>
                            <a:schemeClr val="tx1"/>
                          </a:solidFill>
                        </a:rPr>
                        <a:t>.jpeg</a:t>
                      </a:r>
                      <a:endParaRPr lang="en-IN" b="0" dirty="0">
                        <a:solidFill>
                          <a:schemeClr val="tx1"/>
                        </a:solidFill>
                      </a:endParaRPr>
                    </a:p>
                  </a:txBody>
                  <a:tcP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solidFill>
                            <a:schemeClr val="tx1"/>
                          </a:solidFill>
                        </a:rPr>
                        <a:t>Less than 50 kb</a:t>
                      </a:r>
                    </a:p>
                  </a:txBody>
                  <a:tcPr>
                    <a:solidFill>
                      <a:schemeClr val="bg1">
                        <a:lumMod val="75000"/>
                      </a:schemeClr>
                    </a:solidFill>
                  </a:tcPr>
                </a:tc>
                <a:tc>
                  <a:txBody>
                    <a:bodyPr/>
                    <a:lstStyle/>
                    <a:p>
                      <a:r>
                        <a:rPr lang="en-IN" b="0" dirty="0">
                          <a:solidFill>
                            <a:schemeClr val="tx1"/>
                          </a:solidFill>
                        </a:rPr>
                        <a:t>130*170</a:t>
                      </a:r>
                    </a:p>
                  </a:txBody>
                  <a:tcPr>
                    <a:solidFill>
                      <a:schemeClr val="bg1">
                        <a:lumMod val="75000"/>
                      </a:schemeClr>
                    </a:solidFill>
                  </a:tcPr>
                </a:tc>
                <a:tc>
                  <a:txBody>
                    <a:bodyPr/>
                    <a:lstStyle/>
                    <a:p>
                      <a:r>
                        <a:rPr lang="en-IN" sz="1800" b="0" kern="1200" dirty="0">
                          <a:solidFill>
                            <a:schemeClr val="dk1"/>
                          </a:solidFill>
                          <a:effectLst/>
                        </a:rPr>
                        <a:t>Image uploaded</a:t>
                      </a:r>
                      <a:endParaRPr lang="en-IN" dirty="0"/>
                    </a:p>
                  </a:txBody>
                  <a:tcPr>
                    <a:solidFill>
                      <a:schemeClr val="bg1">
                        <a:lumMod val="75000"/>
                      </a:schemeClr>
                    </a:solidFill>
                  </a:tcPr>
                </a:tc>
                <a:extLst>
                  <a:ext uri="{0D108BD9-81ED-4DB2-BD59-A6C34878D82A}">
                    <a16:rowId xmlns:a16="http://schemas.microsoft.com/office/drawing/2014/main" val="4075592804"/>
                  </a:ext>
                </a:extLst>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3206172976"/>
              </p:ext>
            </p:extLst>
          </p:nvPr>
        </p:nvGraphicFramePr>
        <p:xfrm>
          <a:off x="147003" y="848360"/>
          <a:ext cx="11928475" cy="370840"/>
        </p:xfrm>
        <a:graphic>
          <a:graphicData uri="http://schemas.openxmlformats.org/drawingml/2006/table">
            <a:tbl>
              <a:tblPr firstRow="1" bandRow="1">
                <a:tableStyleId>{5C22544A-7EE6-4342-B048-85BDC9FD1C3A}</a:tableStyleId>
              </a:tblPr>
              <a:tblGrid>
                <a:gridCol w="1209357">
                  <a:extLst>
                    <a:ext uri="{9D8B030D-6E8A-4147-A177-3AD203B41FA5}">
                      <a16:colId xmlns:a16="http://schemas.microsoft.com/office/drawing/2014/main" val="3998153608"/>
                    </a:ext>
                  </a:extLst>
                </a:gridCol>
                <a:gridCol w="1219200">
                  <a:extLst>
                    <a:ext uri="{9D8B030D-6E8A-4147-A177-3AD203B41FA5}">
                      <a16:colId xmlns:a16="http://schemas.microsoft.com/office/drawing/2014/main" val="3925845813"/>
                    </a:ext>
                  </a:extLst>
                </a:gridCol>
                <a:gridCol w="1859280">
                  <a:extLst>
                    <a:ext uri="{9D8B030D-6E8A-4147-A177-3AD203B41FA5}">
                      <a16:colId xmlns:a16="http://schemas.microsoft.com/office/drawing/2014/main" val="2200791100"/>
                    </a:ext>
                  </a:extLst>
                </a:gridCol>
                <a:gridCol w="1661160">
                  <a:extLst>
                    <a:ext uri="{9D8B030D-6E8A-4147-A177-3AD203B41FA5}">
                      <a16:colId xmlns:a16="http://schemas.microsoft.com/office/drawing/2014/main" val="1812255987"/>
                    </a:ext>
                  </a:extLst>
                </a:gridCol>
                <a:gridCol w="5979478">
                  <a:extLst>
                    <a:ext uri="{9D8B030D-6E8A-4147-A177-3AD203B41FA5}">
                      <a16:colId xmlns:a16="http://schemas.microsoft.com/office/drawing/2014/main" val="463424335"/>
                    </a:ext>
                  </a:extLst>
                </a:gridCol>
              </a:tblGrid>
              <a:tr h="370840">
                <a:tc>
                  <a:txBody>
                    <a:bodyPr/>
                    <a:lstStyle/>
                    <a:p>
                      <a:r>
                        <a:rPr lang="en-US" dirty="0"/>
                        <a:t>Conditions</a:t>
                      </a:r>
                      <a:endParaRPr lang="en-IN" dirty="0"/>
                    </a:p>
                  </a:txBody>
                  <a:tcPr/>
                </a:tc>
                <a:tc>
                  <a:txBody>
                    <a:bodyPr/>
                    <a:lstStyle/>
                    <a:p>
                      <a:r>
                        <a:rPr lang="en-US" dirty="0"/>
                        <a:t>Format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Size</a:t>
                      </a:r>
                    </a:p>
                  </a:txBody>
                  <a:tcPr/>
                </a:tc>
                <a:tc>
                  <a:txBody>
                    <a:bodyPr/>
                    <a:lstStyle/>
                    <a:p>
                      <a:r>
                        <a:rPr lang="en-IN" dirty="0"/>
                        <a:t>Resolution</a:t>
                      </a:r>
                    </a:p>
                  </a:txBody>
                  <a:tcPr/>
                </a:tc>
                <a:tc>
                  <a:txBody>
                    <a:bodyPr/>
                    <a:lstStyle/>
                    <a:p>
                      <a:r>
                        <a:rPr lang="en-US" sz="1800" b="1" kern="1200" dirty="0">
                          <a:solidFill>
                            <a:schemeClr val="bg1"/>
                          </a:solidFill>
                          <a:effectLst/>
                        </a:rPr>
                        <a:t>Output</a:t>
                      </a:r>
                      <a:endParaRPr lang="en-IN" b="1" dirty="0">
                        <a:solidFill>
                          <a:schemeClr val="bg1"/>
                        </a:solidFill>
                      </a:endParaRPr>
                    </a:p>
                  </a:txBody>
                  <a:tcPr/>
                </a:tc>
                <a:extLst>
                  <a:ext uri="{0D108BD9-81ED-4DB2-BD59-A6C34878D82A}">
                    <a16:rowId xmlns:a16="http://schemas.microsoft.com/office/drawing/2014/main" val="4075592804"/>
                  </a:ext>
                </a:extLst>
              </a:tr>
            </a:tbl>
          </a:graphicData>
        </a:graphic>
      </p:graphicFrame>
      <p:graphicFrame>
        <p:nvGraphicFramePr>
          <p:cNvPr id="8" name="Content Placeholder 3"/>
          <p:cNvGraphicFramePr>
            <a:graphicFrameLocks/>
          </p:cNvGraphicFramePr>
          <p:nvPr>
            <p:extLst>
              <p:ext uri="{D42A27DB-BD31-4B8C-83A1-F6EECF244321}">
                <p14:modId xmlns:p14="http://schemas.microsoft.com/office/powerpoint/2010/main" val="1991341766"/>
              </p:ext>
            </p:extLst>
          </p:nvPr>
        </p:nvGraphicFramePr>
        <p:xfrm>
          <a:off x="147003" y="1625600"/>
          <a:ext cx="11928475" cy="370840"/>
        </p:xfrm>
        <a:graphic>
          <a:graphicData uri="http://schemas.openxmlformats.org/drawingml/2006/table">
            <a:tbl>
              <a:tblPr firstRow="1" bandRow="1">
                <a:tableStyleId>{5C22544A-7EE6-4342-B048-85BDC9FD1C3A}</a:tableStyleId>
              </a:tblPr>
              <a:tblGrid>
                <a:gridCol w="1209357">
                  <a:extLst>
                    <a:ext uri="{9D8B030D-6E8A-4147-A177-3AD203B41FA5}">
                      <a16:colId xmlns:a16="http://schemas.microsoft.com/office/drawing/2014/main" val="3998153608"/>
                    </a:ext>
                  </a:extLst>
                </a:gridCol>
                <a:gridCol w="1219200">
                  <a:extLst>
                    <a:ext uri="{9D8B030D-6E8A-4147-A177-3AD203B41FA5}">
                      <a16:colId xmlns:a16="http://schemas.microsoft.com/office/drawing/2014/main" val="3925845813"/>
                    </a:ext>
                  </a:extLst>
                </a:gridCol>
                <a:gridCol w="1859280">
                  <a:extLst>
                    <a:ext uri="{9D8B030D-6E8A-4147-A177-3AD203B41FA5}">
                      <a16:colId xmlns:a16="http://schemas.microsoft.com/office/drawing/2014/main" val="2200791100"/>
                    </a:ext>
                  </a:extLst>
                </a:gridCol>
                <a:gridCol w="1661160">
                  <a:extLst>
                    <a:ext uri="{9D8B030D-6E8A-4147-A177-3AD203B41FA5}">
                      <a16:colId xmlns:a16="http://schemas.microsoft.com/office/drawing/2014/main" val="1812255987"/>
                    </a:ext>
                  </a:extLst>
                </a:gridCol>
                <a:gridCol w="5979478">
                  <a:extLst>
                    <a:ext uri="{9D8B030D-6E8A-4147-A177-3AD203B41FA5}">
                      <a16:colId xmlns:a16="http://schemas.microsoft.com/office/drawing/2014/main" val="463424335"/>
                    </a:ext>
                  </a:extLst>
                </a:gridCol>
              </a:tblGrid>
              <a:tr h="370840">
                <a:tc>
                  <a:txBody>
                    <a:bodyPr/>
                    <a:lstStyle/>
                    <a:p>
                      <a:r>
                        <a:rPr lang="en-US" b="0" dirty="0">
                          <a:solidFill>
                            <a:schemeClr val="tx1"/>
                          </a:solidFill>
                        </a:rPr>
                        <a:t>Case</a:t>
                      </a:r>
                      <a:r>
                        <a:rPr lang="en-US" b="0" baseline="0" dirty="0">
                          <a:solidFill>
                            <a:schemeClr val="tx1"/>
                          </a:solidFill>
                        </a:rPr>
                        <a:t> 2</a:t>
                      </a:r>
                      <a:endParaRPr lang="en-IN" b="0" dirty="0">
                        <a:solidFill>
                          <a:schemeClr val="tx1"/>
                        </a:solidFill>
                      </a:endParaRPr>
                    </a:p>
                  </a:txBody>
                  <a:tcPr>
                    <a:solidFill>
                      <a:schemeClr val="bg1">
                        <a:lumMod val="95000"/>
                      </a:schemeClr>
                    </a:solidFill>
                  </a:tcPr>
                </a:tc>
                <a:tc>
                  <a:txBody>
                    <a:bodyPr/>
                    <a:lstStyle/>
                    <a:p>
                      <a:r>
                        <a:rPr lang="en-US" b="0" dirty="0">
                          <a:solidFill>
                            <a:schemeClr val="tx1"/>
                          </a:solidFill>
                        </a:rPr>
                        <a:t>.jpeg</a:t>
                      </a:r>
                      <a:endParaRPr lang="en-IN" b="0" dirty="0">
                        <a:solidFill>
                          <a:schemeClr val="tx1"/>
                        </a:solidFill>
                      </a:endParaRPr>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solidFill>
                            <a:schemeClr val="tx1"/>
                          </a:solidFill>
                        </a:rPr>
                        <a:t>Less than 50 kb</a:t>
                      </a:r>
                    </a:p>
                  </a:txBody>
                  <a:tcPr>
                    <a:solidFill>
                      <a:schemeClr val="bg1">
                        <a:lumMod val="95000"/>
                      </a:schemeClr>
                    </a:solidFill>
                  </a:tcPr>
                </a:tc>
                <a:tc>
                  <a:txBody>
                    <a:bodyPr/>
                    <a:lstStyle/>
                    <a:p>
                      <a:r>
                        <a:rPr lang="en-IN" b="0" dirty="0">
                          <a:solidFill>
                            <a:schemeClr val="tx1"/>
                          </a:solidFill>
                        </a:rPr>
                        <a:t>Not 130*170</a:t>
                      </a:r>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solidFill>
                            <a:schemeClr val="tx1"/>
                          </a:solidFill>
                        </a:rPr>
                        <a:t>Error message resolution mismatch</a:t>
                      </a:r>
                    </a:p>
                  </a:txBody>
                  <a:tcPr>
                    <a:solidFill>
                      <a:schemeClr val="bg1">
                        <a:lumMod val="95000"/>
                      </a:schemeClr>
                    </a:solidFill>
                  </a:tcPr>
                </a:tc>
                <a:extLst>
                  <a:ext uri="{0D108BD9-81ED-4DB2-BD59-A6C34878D82A}">
                    <a16:rowId xmlns:a16="http://schemas.microsoft.com/office/drawing/2014/main" val="4075592804"/>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079092529"/>
              </p:ext>
            </p:extLst>
          </p:nvPr>
        </p:nvGraphicFramePr>
        <p:xfrm>
          <a:off x="147003" y="1992154"/>
          <a:ext cx="11928475" cy="370840"/>
        </p:xfrm>
        <a:graphic>
          <a:graphicData uri="http://schemas.openxmlformats.org/drawingml/2006/table">
            <a:tbl>
              <a:tblPr firstRow="1" bandRow="1">
                <a:tableStyleId>{5C22544A-7EE6-4342-B048-85BDC9FD1C3A}</a:tableStyleId>
              </a:tblPr>
              <a:tblGrid>
                <a:gridCol w="1209357">
                  <a:extLst>
                    <a:ext uri="{9D8B030D-6E8A-4147-A177-3AD203B41FA5}">
                      <a16:colId xmlns:a16="http://schemas.microsoft.com/office/drawing/2014/main" val="3302246681"/>
                    </a:ext>
                  </a:extLst>
                </a:gridCol>
                <a:gridCol w="1219200">
                  <a:extLst>
                    <a:ext uri="{9D8B030D-6E8A-4147-A177-3AD203B41FA5}">
                      <a16:colId xmlns:a16="http://schemas.microsoft.com/office/drawing/2014/main" val="1080178761"/>
                    </a:ext>
                  </a:extLst>
                </a:gridCol>
                <a:gridCol w="1859280">
                  <a:extLst>
                    <a:ext uri="{9D8B030D-6E8A-4147-A177-3AD203B41FA5}">
                      <a16:colId xmlns:a16="http://schemas.microsoft.com/office/drawing/2014/main" val="1142058203"/>
                    </a:ext>
                  </a:extLst>
                </a:gridCol>
                <a:gridCol w="1661160">
                  <a:extLst>
                    <a:ext uri="{9D8B030D-6E8A-4147-A177-3AD203B41FA5}">
                      <a16:colId xmlns:a16="http://schemas.microsoft.com/office/drawing/2014/main" val="2635164206"/>
                    </a:ext>
                  </a:extLst>
                </a:gridCol>
                <a:gridCol w="5979478">
                  <a:extLst>
                    <a:ext uri="{9D8B030D-6E8A-4147-A177-3AD203B41FA5}">
                      <a16:colId xmlns:a16="http://schemas.microsoft.com/office/drawing/2014/main" val="3851671132"/>
                    </a:ext>
                  </a:extLst>
                </a:gridCol>
              </a:tblGrid>
              <a:tr h="370840">
                <a:tc>
                  <a:txBody>
                    <a:bodyPr/>
                    <a:lstStyle/>
                    <a:p>
                      <a:r>
                        <a:rPr lang="en-US" b="0" dirty="0">
                          <a:solidFill>
                            <a:schemeClr val="tx1"/>
                          </a:solidFill>
                        </a:rPr>
                        <a:t>Case</a:t>
                      </a:r>
                      <a:r>
                        <a:rPr lang="en-US" b="0" baseline="0" dirty="0">
                          <a:solidFill>
                            <a:schemeClr val="tx1"/>
                          </a:solidFill>
                        </a:rPr>
                        <a:t> 3</a:t>
                      </a:r>
                      <a:endParaRPr lang="en-IN" b="0" dirty="0">
                        <a:solidFill>
                          <a:schemeClr val="tx1"/>
                        </a:solidFill>
                      </a:endParaRPr>
                    </a:p>
                  </a:txBody>
                  <a:tcPr>
                    <a:solidFill>
                      <a:schemeClr val="bg1">
                        <a:lumMod val="75000"/>
                      </a:schemeClr>
                    </a:solidFill>
                  </a:tcPr>
                </a:tc>
                <a:tc>
                  <a:txBody>
                    <a:bodyPr/>
                    <a:lstStyle/>
                    <a:p>
                      <a:r>
                        <a:rPr lang="en-US" b="0" dirty="0">
                          <a:solidFill>
                            <a:schemeClr val="tx1"/>
                          </a:solidFill>
                        </a:rPr>
                        <a:t>.jpeg</a:t>
                      </a:r>
                      <a:endParaRPr lang="en-IN" b="0" dirty="0">
                        <a:solidFill>
                          <a:schemeClr val="tx1"/>
                        </a:solidFill>
                      </a:endParaRPr>
                    </a:p>
                  </a:txBody>
                  <a:tcP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solidFill>
                            <a:schemeClr val="tx1"/>
                          </a:solidFill>
                        </a:rPr>
                        <a:t>More than 50 kb</a:t>
                      </a:r>
                    </a:p>
                  </a:txBody>
                  <a:tcPr>
                    <a:solidFill>
                      <a:schemeClr val="bg1">
                        <a:lumMod val="75000"/>
                      </a:schemeClr>
                    </a:solidFill>
                  </a:tcPr>
                </a:tc>
                <a:tc>
                  <a:txBody>
                    <a:bodyPr/>
                    <a:lstStyle/>
                    <a:p>
                      <a:r>
                        <a:rPr lang="en-IN" b="0" dirty="0">
                          <a:solidFill>
                            <a:schemeClr val="tx1"/>
                          </a:solidFill>
                        </a:rPr>
                        <a:t>130*170</a:t>
                      </a:r>
                    </a:p>
                  </a:txBody>
                  <a:tcP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rPr>
                        <a:t>Error message size mismatch</a:t>
                      </a:r>
                      <a:endParaRPr lang="en-IN" dirty="0"/>
                    </a:p>
                  </a:txBody>
                  <a:tcPr>
                    <a:solidFill>
                      <a:schemeClr val="bg1">
                        <a:lumMod val="75000"/>
                      </a:schemeClr>
                    </a:solidFill>
                  </a:tcPr>
                </a:tc>
                <a:extLst>
                  <a:ext uri="{0D108BD9-81ED-4DB2-BD59-A6C34878D82A}">
                    <a16:rowId xmlns:a16="http://schemas.microsoft.com/office/drawing/2014/main" val="3216897806"/>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720000166"/>
              </p:ext>
            </p:extLst>
          </p:nvPr>
        </p:nvGraphicFramePr>
        <p:xfrm>
          <a:off x="147003" y="2377440"/>
          <a:ext cx="11928475" cy="370840"/>
        </p:xfrm>
        <a:graphic>
          <a:graphicData uri="http://schemas.openxmlformats.org/drawingml/2006/table">
            <a:tbl>
              <a:tblPr firstRow="1" bandRow="1">
                <a:tableStyleId>{5C22544A-7EE6-4342-B048-85BDC9FD1C3A}</a:tableStyleId>
              </a:tblPr>
              <a:tblGrid>
                <a:gridCol w="1209357">
                  <a:extLst>
                    <a:ext uri="{9D8B030D-6E8A-4147-A177-3AD203B41FA5}">
                      <a16:colId xmlns:a16="http://schemas.microsoft.com/office/drawing/2014/main" val="1038324723"/>
                    </a:ext>
                  </a:extLst>
                </a:gridCol>
                <a:gridCol w="1219200">
                  <a:extLst>
                    <a:ext uri="{9D8B030D-6E8A-4147-A177-3AD203B41FA5}">
                      <a16:colId xmlns:a16="http://schemas.microsoft.com/office/drawing/2014/main" val="3270964406"/>
                    </a:ext>
                  </a:extLst>
                </a:gridCol>
                <a:gridCol w="1859280">
                  <a:extLst>
                    <a:ext uri="{9D8B030D-6E8A-4147-A177-3AD203B41FA5}">
                      <a16:colId xmlns:a16="http://schemas.microsoft.com/office/drawing/2014/main" val="374346644"/>
                    </a:ext>
                  </a:extLst>
                </a:gridCol>
                <a:gridCol w="1661160">
                  <a:extLst>
                    <a:ext uri="{9D8B030D-6E8A-4147-A177-3AD203B41FA5}">
                      <a16:colId xmlns:a16="http://schemas.microsoft.com/office/drawing/2014/main" val="2394907554"/>
                    </a:ext>
                  </a:extLst>
                </a:gridCol>
                <a:gridCol w="5979478">
                  <a:extLst>
                    <a:ext uri="{9D8B030D-6E8A-4147-A177-3AD203B41FA5}">
                      <a16:colId xmlns:a16="http://schemas.microsoft.com/office/drawing/2014/main" val="1853491576"/>
                    </a:ext>
                  </a:extLst>
                </a:gridCol>
              </a:tblGrid>
              <a:tr h="370840">
                <a:tc>
                  <a:txBody>
                    <a:bodyPr/>
                    <a:lstStyle/>
                    <a:p>
                      <a:r>
                        <a:rPr lang="en-US" b="0" dirty="0">
                          <a:solidFill>
                            <a:schemeClr val="tx1"/>
                          </a:solidFill>
                        </a:rPr>
                        <a:t>Case</a:t>
                      </a:r>
                      <a:r>
                        <a:rPr lang="en-US" b="0" baseline="0" dirty="0">
                          <a:solidFill>
                            <a:schemeClr val="tx1"/>
                          </a:solidFill>
                        </a:rPr>
                        <a:t> 4</a:t>
                      </a:r>
                      <a:endParaRPr lang="en-IN" b="0" dirty="0">
                        <a:solidFill>
                          <a:schemeClr val="tx1"/>
                        </a:solidFill>
                      </a:endParaRPr>
                    </a:p>
                  </a:txBody>
                  <a:tcPr>
                    <a:solidFill>
                      <a:schemeClr val="bg1">
                        <a:lumMod val="95000"/>
                      </a:schemeClr>
                    </a:solidFill>
                  </a:tcPr>
                </a:tc>
                <a:tc>
                  <a:txBody>
                    <a:bodyPr/>
                    <a:lstStyle/>
                    <a:p>
                      <a:r>
                        <a:rPr lang="en-US" b="0" dirty="0">
                          <a:solidFill>
                            <a:schemeClr val="tx1"/>
                          </a:solidFill>
                        </a:rPr>
                        <a:t>.jpeg</a:t>
                      </a:r>
                      <a:endParaRPr lang="en-IN" b="0" dirty="0">
                        <a:solidFill>
                          <a:schemeClr val="tx1"/>
                        </a:solidFill>
                      </a:endParaRPr>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solidFill>
                            <a:schemeClr val="tx1"/>
                          </a:solidFill>
                        </a:rPr>
                        <a:t>More than 50 kb</a:t>
                      </a:r>
                    </a:p>
                  </a:txBody>
                  <a:tcPr>
                    <a:solidFill>
                      <a:schemeClr val="bg1">
                        <a:lumMod val="95000"/>
                      </a:schemeClr>
                    </a:solidFill>
                  </a:tcPr>
                </a:tc>
                <a:tc>
                  <a:txBody>
                    <a:bodyPr/>
                    <a:lstStyle/>
                    <a:p>
                      <a:r>
                        <a:rPr lang="en-IN" b="0" dirty="0">
                          <a:solidFill>
                            <a:schemeClr val="tx1"/>
                          </a:solidFill>
                        </a:rPr>
                        <a:t>Not 130*170</a:t>
                      </a:r>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rPr>
                        <a:t>Error message size and resolution mismatch</a:t>
                      </a:r>
                      <a:endParaRPr lang="en-IN" b="0" dirty="0">
                        <a:solidFill>
                          <a:schemeClr val="tx1"/>
                        </a:solidFill>
                      </a:endParaRPr>
                    </a:p>
                  </a:txBody>
                  <a:tcPr>
                    <a:solidFill>
                      <a:schemeClr val="bg1">
                        <a:lumMod val="95000"/>
                      </a:schemeClr>
                    </a:solidFill>
                  </a:tcPr>
                </a:tc>
                <a:extLst>
                  <a:ext uri="{0D108BD9-81ED-4DB2-BD59-A6C34878D82A}">
                    <a16:rowId xmlns:a16="http://schemas.microsoft.com/office/drawing/2014/main" val="15508864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254783720"/>
              </p:ext>
            </p:extLst>
          </p:nvPr>
        </p:nvGraphicFramePr>
        <p:xfrm>
          <a:off x="147003" y="2748280"/>
          <a:ext cx="11928475" cy="370840"/>
        </p:xfrm>
        <a:graphic>
          <a:graphicData uri="http://schemas.openxmlformats.org/drawingml/2006/table">
            <a:tbl>
              <a:tblPr firstRow="1" bandRow="1">
                <a:tableStyleId>{5C22544A-7EE6-4342-B048-85BDC9FD1C3A}</a:tableStyleId>
              </a:tblPr>
              <a:tblGrid>
                <a:gridCol w="1209357">
                  <a:extLst>
                    <a:ext uri="{9D8B030D-6E8A-4147-A177-3AD203B41FA5}">
                      <a16:colId xmlns:a16="http://schemas.microsoft.com/office/drawing/2014/main" val="555893000"/>
                    </a:ext>
                  </a:extLst>
                </a:gridCol>
                <a:gridCol w="1219200">
                  <a:extLst>
                    <a:ext uri="{9D8B030D-6E8A-4147-A177-3AD203B41FA5}">
                      <a16:colId xmlns:a16="http://schemas.microsoft.com/office/drawing/2014/main" val="1102332506"/>
                    </a:ext>
                  </a:extLst>
                </a:gridCol>
                <a:gridCol w="1859280">
                  <a:extLst>
                    <a:ext uri="{9D8B030D-6E8A-4147-A177-3AD203B41FA5}">
                      <a16:colId xmlns:a16="http://schemas.microsoft.com/office/drawing/2014/main" val="1294435956"/>
                    </a:ext>
                  </a:extLst>
                </a:gridCol>
                <a:gridCol w="1661160">
                  <a:extLst>
                    <a:ext uri="{9D8B030D-6E8A-4147-A177-3AD203B41FA5}">
                      <a16:colId xmlns:a16="http://schemas.microsoft.com/office/drawing/2014/main" val="398366394"/>
                    </a:ext>
                  </a:extLst>
                </a:gridCol>
                <a:gridCol w="5979478">
                  <a:extLst>
                    <a:ext uri="{9D8B030D-6E8A-4147-A177-3AD203B41FA5}">
                      <a16:colId xmlns:a16="http://schemas.microsoft.com/office/drawing/2014/main" val="2234492109"/>
                    </a:ext>
                  </a:extLst>
                </a:gridCol>
              </a:tblGrid>
              <a:tr h="370840">
                <a:tc>
                  <a:txBody>
                    <a:bodyPr/>
                    <a:lstStyle/>
                    <a:p>
                      <a:r>
                        <a:rPr lang="en-US" b="0" dirty="0">
                          <a:solidFill>
                            <a:schemeClr val="tx1"/>
                          </a:solidFill>
                        </a:rPr>
                        <a:t>Case</a:t>
                      </a:r>
                      <a:r>
                        <a:rPr lang="en-US" b="0" baseline="0" dirty="0">
                          <a:solidFill>
                            <a:schemeClr val="tx1"/>
                          </a:solidFill>
                        </a:rPr>
                        <a:t> 5</a:t>
                      </a:r>
                      <a:endParaRPr lang="en-IN" b="0" dirty="0">
                        <a:solidFill>
                          <a:schemeClr val="tx1"/>
                        </a:solidFill>
                      </a:endParaRPr>
                    </a:p>
                  </a:txBody>
                  <a:tcPr>
                    <a:solidFill>
                      <a:schemeClr val="bg1">
                        <a:lumMod val="75000"/>
                      </a:schemeClr>
                    </a:solidFill>
                  </a:tcPr>
                </a:tc>
                <a:tc>
                  <a:txBody>
                    <a:bodyPr/>
                    <a:lstStyle/>
                    <a:p>
                      <a:r>
                        <a:rPr lang="en-US" b="0" dirty="0">
                          <a:solidFill>
                            <a:schemeClr val="tx1"/>
                          </a:solidFill>
                        </a:rPr>
                        <a:t>Not .jpeg</a:t>
                      </a:r>
                      <a:endParaRPr lang="en-IN" b="0" dirty="0">
                        <a:solidFill>
                          <a:schemeClr val="tx1"/>
                        </a:solidFill>
                      </a:endParaRPr>
                    </a:p>
                  </a:txBody>
                  <a:tcP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solidFill>
                            <a:schemeClr val="tx1"/>
                          </a:solidFill>
                        </a:rPr>
                        <a:t>Less than 50 kb</a:t>
                      </a:r>
                    </a:p>
                  </a:txBody>
                  <a:tcPr>
                    <a:solidFill>
                      <a:schemeClr val="bg1">
                        <a:lumMod val="75000"/>
                      </a:schemeClr>
                    </a:solidFill>
                  </a:tcPr>
                </a:tc>
                <a:tc>
                  <a:txBody>
                    <a:bodyPr/>
                    <a:lstStyle/>
                    <a:p>
                      <a:r>
                        <a:rPr lang="en-IN" b="0" dirty="0">
                          <a:solidFill>
                            <a:schemeClr val="tx1"/>
                          </a:solidFill>
                        </a:rPr>
                        <a:t>130*170</a:t>
                      </a:r>
                    </a:p>
                  </a:txBody>
                  <a:tcP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a-DK" sz="1800" b="0" kern="1200" dirty="0">
                          <a:solidFill>
                            <a:schemeClr val="dk1"/>
                          </a:solidFill>
                          <a:effectLst/>
                        </a:rPr>
                        <a:t>Error message for format mismatch</a:t>
                      </a:r>
                      <a:endParaRPr lang="en-IN" dirty="0"/>
                    </a:p>
                  </a:txBody>
                  <a:tcPr>
                    <a:solidFill>
                      <a:schemeClr val="bg1">
                        <a:lumMod val="75000"/>
                      </a:schemeClr>
                    </a:solidFill>
                  </a:tcPr>
                </a:tc>
                <a:extLst>
                  <a:ext uri="{0D108BD9-81ED-4DB2-BD59-A6C34878D82A}">
                    <a16:rowId xmlns:a16="http://schemas.microsoft.com/office/drawing/2014/main" val="2440975531"/>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62265309"/>
              </p:ext>
            </p:extLst>
          </p:nvPr>
        </p:nvGraphicFramePr>
        <p:xfrm>
          <a:off x="822960" y="8714105"/>
          <a:ext cx="11928475" cy="370840"/>
        </p:xfrm>
        <a:graphic>
          <a:graphicData uri="http://schemas.openxmlformats.org/drawingml/2006/table">
            <a:tbl>
              <a:tblPr firstRow="1" bandRow="1">
                <a:tableStyleId>{5C22544A-7EE6-4342-B048-85BDC9FD1C3A}</a:tableStyleId>
              </a:tblPr>
              <a:tblGrid>
                <a:gridCol w="1209357">
                  <a:extLst>
                    <a:ext uri="{9D8B030D-6E8A-4147-A177-3AD203B41FA5}">
                      <a16:colId xmlns:a16="http://schemas.microsoft.com/office/drawing/2014/main" val="670744353"/>
                    </a:ext>
                  </a:extLst>
                </a:gridCol>
                <a:gridCol w="1219200">
                  <a:extLst>
                    <a:ext uri="{9D8B030D-6E8A-4147-A177-3AD203B41FA5}">
                      <a16:colId xmlns:a16="http://schemas.microsoft.com/office/drawing/2014/main" val="1598216571"/>
                    </a:ext>
                  </a:extLst>
                </a:gridCol>
                <a:gridCol w="1859280">
                  <a:extLst>
                    <a:ext uri="{9D8B030D-6E8A-4147-A177-3AD203B41FA5}">
                      <a16:colId xmlns:a16="http://schemas.microsoft.com/office/drawing/2014/main" val="1216683046"/>
                    </a:ext>
                  </a:extLst>
                </a:gridCol>
                <a:gridCol w="1661160">
                  <a:extLst>
                    <a:ext uri="{9D8B030D-6E8A-4147-A177-3AD203B41FA5}">
                      <a16:colId xmlns:a16="http://schemas.microsoft.com/office/drawing/2014/main" val="1098244220"/>
                    </a:ext>
                  </a:extLst>
                </a:gridCol>
                <a:gridCol w="5979478">
                  <a:extLst>
                    <a:ext uri="{9D8B030D-6E8A-4147-A177-3AD203B41FA5}">
                      <a16:colId xmlns:a16="http://schemas.microsoft.com/office/drawing/2014/main" val="2436031964"/>
                    </a:ext>
                  </a:extLst>
                </a:gridCol>
              </a:tblGrid>
              <a:tr h="370840">
                <a:tc>
                  <a:txBody>
                    <a:bodyPr/>
                    <a:lstStyle/>
                    <a:p>
                      <a:r>
                        <a:rPr lang="en-US" b="0" dirty="0">
                          <a:solidFill>
                            <a:schemeClr val="tx1"/>
                          </a:solidFill>
                        </a:rPr>
                        <a:t>Case</a:t>
                      </a:r>
                      <a:r>
                        <a:rPr lang="en-US" b="0" baseline="0" dirty="0">
                          <a:solidFill>
                            <a:schemeClr val="tx1"/>
                          </a:solidFill>
                        </a:rPr>
                        <a:t> 4</a:t>
                      </a:r>
                      <a:endParaRPr lang="en-IN" b="0" dirty="0">
                        <a:solidFill>
                          <a:schemeClr val="tx1"/>
                        </a:solidFill>
                      </a:endParaRPr>
                    </a:p>
                  </a:txBody>
                  <a:tcPr>
                    <a:solidFill>
                      <a:schemeClr val="bg1">
                        <a:lumMod val="95000"/>
                      </a:schemeClr>
                    </a:solidFill>
                  </a:tcPr>
                </a:tc>
                <a:tc>
                  <a:txBody>
                    <a:bodyPr/>
                    <a:lstStyle/>
                    <a:p>
                      <a:r>
                        <a:rPr lang="en-US" b="0" dirty="0">
                          <a:solidFill>
                            <a:schemeClr val="tx1"/>
                          </a:solidFill>
                        </a:rPr>
                        <a:t>Not .jpeg</a:t>
                      </a:r>
                      <a:endParaRPr lang="en-IN" b="0" dirty="0">
                        <a:solidFill>
                          <a:schemeClr val="tx1"/>
                        </a:solidFill>
                      </a:endParaRPr>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solidFill>
                            <a:schemeClr val="tx1"/>
                          </a:solidFill>
                        </a:rPr>
                        <a:t>Less than 50 kb</a:t>
                      </a:r>
                    </a:p>
                  </a:txBody>
                  <a:tcPr>
                    <a:solidFill>
                      <a:schemeClr val="bg1">
                        <a:lumMod val="95000"/>
                      </a:schemeClr>
                    </a:solidFill>
                  </a:tcPr>
                </a:tc>
                <a:tc>
                  <a:txBody>
                    <a:bodyPr/>
                    <a:lstStyle/>
                    <a:p>
                      <a:r>
                        <a:rPr lang="en-IN" b="0" dirty="0">
                          <a:solidFill>
                            <a:schemeClr val="tx1"/>
                          </a:solidFill>
                        </a:rPr>
                        <a:t>Not 130*170</a:t>
                      </a:r>
                    </a:p>
                  </a:txBody>
                  <a:tcPr>
                    <a:solidFill>
                      <a:schemeClr val="bg1">
                        <a:lumMod val="95000"/>
                      </a:schemeClr>
                    </a:solidFill>
                  </a:tcPr>
                </a:tc>
                <a:tc>
                  <a:txBody>
                    <a:bodyPr/>
                    <a:lstStyle/>
                    <a:p>
                      <a:r>
                        <a:rPr lang="en-US" sz="1800" b="0" kern="1200" dirty="0">
                          <a:solidFill>
                            <a:schemeClr val="tx1"/>
                          </a:solidFill>
                          <a:effectLst/>
                        </a:rPr>
                        <a:t>Error message for format, size, and resolution mismatch</a:t>
                      </a:r>
                      <a:endParaRPr lang="en-IN" b="0" dirty="0">
                        <a:solidFill>
                          <a:schemeClr val="tx1"/>
                        </a:solidFill>
                      </a:endParaRPr>
                    </a:p>
                  </a:txBody>
                  <a:tcPr>
                    <a:solidFill>
                      <a:schemeClr val="bg1">
                        <a:lumMod val="95000"/>
                      </a:schemeClr>
                    </a:solidFill>
                  </a:tcPr>
                </a:tc>
                <a:extLst>
                  <a:ext uri="{0D108BD9-81ED-4DB2-BD59-A6C34878D82A}">
                    <a16:rowId xmlns:a16="http://schemas.microsoft.com/office/drawing/2014/main" val="3795095383"/>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333121104"/>
              </p:ext>
            </p:extLst>
          </p:nvPr>
        </p:nvGraphicFramePr>
        <p:xfrm>
          <a:off x="131762" y="3137853"/>
          <a:ext cx="11928475" cy="370840"/>
        </p:xfrm>
        <a:graphic>
          <a:graphicData uri="http://schemas.openxmlformats.org/drawingml/2006/table">
            <a:tbl>
              <a:tblPr firstRow="1" bandRow="1">
                <a:tableStyleId>{5C22544A-7EE6-4342-B048-85BDC9FD1C3A}</a:tableStyleId>
              </a:tblPr>
              <a:tblGrid>
                <a:gridCol w="1209357">
                  <a:extLst>
                    <a:ext uri="{9D8B030D-6E8A-4147-A177-3AD203B41FA5}">
                      <a16:colId xmlns:a16="http://schemas.microsoft.com/office/drawing/2014/main" val="2766446674"/>
                    </a:ext>
                  </a:extLst>
                </a:gridCol>
                <a:gridCol w="1219200">
                  <a:extLst>
                    <a:ext uri="{9D8B030D-6E8A-4147-A177-3AD203B41FA5}">
                      <a16:colId xmlns:a16="http://schemas.microsoft.com/office/drawing/2014/main" val="3845281364"/>
                    </a:ext>
                  </a:extLst>
                </a:gridCol>
                <a:gridCol w="1859280">
                  <a:extLst>
                    <a:ext uri="{9D8B030D-6E8A-4147-A177-3AD203B41FA5}">
                      <a16:colId xmlns:a16="http://schemas.microsoft.com/office/drawing/2014/main" val="544248561"/>
                    </a:ext>
                  </a:extLst>
                </a:gridCol>
                <a:gridCol w="1661160">
                  <a:extLst>
                    <a:ext uri="{9D8B030D-6E8A-4147-A177-3AD203B41FA5}">
                      <a16:colId xmlns:a16="http://schemas.microsoft.com/office/drawing/2014/main" val="768902535"/>
                    </a:ext>
                  </a:extLst>
                </a:gridCol>
                <a:gridCol w="5979478">
                  <a:extLst>
                    <a:ext uri="{9D8B030D-6E8A-4147-A177-3AD203B41FA5}">
                      <a16:colId xmlns:a16="http://schemas.microsoft.com/office/drawing/2014/main" val="1227418441"/>
                    </a:ext>
                  </a:extLst>
                </a:gridCol>
              </a:tblGrid>
              <a:tr h="370840">
                <a:tc>
                  <a:txBody>
                    <a:bodyPr/>
                    <a:lstStyle/>
                    <a:p>
                      <a:r>
                        <a:rPr lang="en-US" b="0" dirty="0">
                          <a:solidFill>
                            <a:schemeClr val="tx1"/>
                          </a:solidFill>
                        </a:rPr>
                        <a:t>Case</a:t>
                      </a:r>
                      <a:r>
                        <a:rPr lang="en-US" b="0" baseline="0" dirty="0">
                          <a:solidFill>
                            <a:schemeClr val="tx1"/>
                          </a:solidFill>
                        </a:rPr>
                        <a:t> 6</a:t>
                      </a:r>
                      <a:endParaRPr lang="en-IN" b="0" dirty="0">
                        <a:solidFill>
                          <a:schemeClr val="tx1"/>
                        </a:solidFill>
                      </a:endParaRPr>
                    </a:p>
                  </a:txBody>
                  <a:tcPr>
                    <a:solidFill>
                      <a:schemeClr val="bg1">
                        <a:lumMod val="95000"/>
                      </a:schemeClr>
                    </a:solidFill>
                  </a:tcPr>
                </a:tc>
                <a:tc>
                  <a:txBody>
                    <a:bodyPr/>
                    <a:lstStyle/>
                    <a:p>
                      <a:r>
                        <a:rPr lang="en-US" b="0" dirty="0">
                          <a:solidFill>
                            <a:schemeClr val="tx1"/>
                          </a:solidFill>
                        </a:rPr>
                        <a:t>Not .jpeg</a:t>
                      </a:r>
                      <a:endParaRPr lang="en-IN" b="0" dirty="0">
                        <a:solidFill>
                          <a:schemeClr val="tx1"/>
                        </a:solidFill>
                      </a:endParaRPr>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solidFill>
                            <a:schemeClr val="tx1"/>
                          </a:solidFill>
                        </a:rPr>
                        <a:t>Less than 50 kb</a:t>
                      </a:r>
                    </a:p>
                  </a:txBody>
                  <a:tcPr>
                    <a:solidFill>
                      <a:schemeClr val="bg1">
                        <a:lumMod val="95000"/>
                      </a:schemeClr>
                    </a:solidFill>
                  </a:tcPr>
                </a:tc>
                <a:tc>
                  <a:txBody>
                    <a:bodyPr/>
                    <a:lstStyle/>
                    <a:p>
                      <a:r>
                        <a:rPr lang="en-IN" b="0" dirty="0">
                          <a:solidFill>
                            <a:schemeClr val="tx1"/>
                          </a:solidFill>
                        </a:rPr>
                        <a:t>Not 130*170</a:t>
                      </a:r>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rPr>
                        <a:t>Error message format and resolution mismatch</a:t>
                      </a:r>
                      <a:endParaRPr lang="en-IN" b="0" dirty="0">
                        <a:solidFill>
                          <a:schemeClr val="tx1"/>
                        </a:solidFill>
                      </a:endParaRPr>
                    </a:p>
                  </a:txBody>
                  <a:tcPr>
                    <a:solidFill>
                      <a:schemeClr val="bg1">
                        <a:lumMod val="95000"/>
                      </a:schemeClr>
                    </a:solidFill>
                  </a:tcPr>
                </a:tc>
                <a:extLst>
                  <a:ext uri="{0D108BD9-81ED-4DB2-BD59-A6C34878D82A}">
                    <a16:rowId xmlns:a16="http://schemas.microsoft.com/office/drawing/2014/main" val="4284193255"/>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00312452"/>
              </p:ext>
            </p:extLst>
          </p:nvPr>
        </p:nvGraphicFramePr>
        <p:xfrm>
          <a:off x="147003" y="3509486"/>
          <a:ext cx="11928475" cy="370840"/>
        </p:xfrm>
        <a:graphic>
          <a:graphicData uri="http://schemas.openxmlformats.org/drawingml/2006/table">
            <a:tbl>
              <a:tblPr firstRow="1" bandRow="1">
                <a:tableStyleId>{5C22544A-7EE6-4342-B048-85BDC9FD1C3A}</a:tableStyleId>
              </a:tblPr>
              <a:tblGrid>
                <a:gridCol w="1209357">
                  <a:extLst>
                    <a:ext uri="{9D8B030D-6E8A-4147-A177-3AD203B41FA5}">
                      <a16:colId xmlns:a16="http://schemas.microsoft.com/office/drawing/2014/main" val="3353404122"/>
                    </a:ext>
                  </a:extLst>
                </a:gridCol>
                <a:gridCol w="1219200">
                  <a:extLst>
                    <a:ext uri="{9D8B030D-6E8A-4147-A177-3AD203B41FA5}">
                      <a16:colId xmlns:a16="http://schemas.microsoft.com/office/drawing/2014/main" val="3350731229"/>
                    </a:ext>
                  </a:extLst>
                </a:gridCol>
                <a:gridCol w="1859280">
                  <a:extLst>
                    <a:ext uri="{9D8B030D-6E8A-4147-A177-3AD203B41FA5}">
                      <a16:colId xmlns:a16="http://schemas.microsoft.com/office/drawing/2014/main" val="1826660156"/>
                    </a:ext>
                  </a:extLst>
                </a:gridCol>
                <a:gridCol w="1661160">
                  <a:extLst>
                    <a:ext uri="{9D8B030D-6E8A-4147-A177-3AD203B41FA5}">
                      <a16:colId xmlns:a16="http://schemas.microsoft.com/office/drawing/2014/main" val="2450484990"/>
                    </a:ext>
                  </a:extLst>
                </a:gridCol>
                <a:gridCol w="5979478">
                  <a:extLst>
                    <a:ext uri="{9D8B030D-6E8A-4147-A177-3AD203B41FA5}">
                      <a16:colId xmlns:a16="http://schemas.microsoft.com/office/drawing/2014/main" val="3248112016"/>
                    </a:ext>
                  </a:extLst>
                </a:gridCol>
              </a:tblGrid>
              <a:tr h="370840">
                <a:tc>
                  <a:txBody>
                    <a:bodyPr/>
                    <a:lstStyle/>
                    <a:p>
                      <a:r>
                        <a:rPr lang="en-US" b="0" dirty="0">
                          <a:solidFill>
                            <a:schemeClr val="tx1"/>
                          </a:solidFill>
                        </a:rPr>
                        <a:t>Case</a:t>
                      </a:r>
                      <a:r>
                        <a:rPr lang="en-US" b="0" baseline="0" dirty="0">
                          <a:solidFill>
                            <a:schemeClr val="tx1"/>
                          </a:solidFill>
                        </a:rPr>
                        <a:t> 7</a:t>
                      </a:r>
                      <a:endParaRPr lang="en-IN" b="0" dirty="0">
                        <a:solidFill>
                          <a:schemeClr val="tx1"/>
                        </a:solidFill>
                      </a:endParaRPr>
                    </a:p>
                  </a:txBody>
                  <a:tcPr>
                    <a:solidFill>
                      <a:schemeClr val="bg1">
                        <a:lumMod val="75000"/>
                      </a:schemeClr>
                    </a:solidFill>
                  </a:tcPr>
                </a:tc>
                <a:tc>
                  <a:txBody>
                    <a:bodyPr/>
                    <a:lstStyle/>
                    <a:p>
                      <a:r>
                        <a:rPr lang="en-US" b="0" dirty="0">
                          <a:solidFill>
                            <a:schemeClr val="tx1"/>
                          </a:solidFill>
                        </a:rPr>
                        <a:t>Not .jpeg</a:t>
                      </a:r>
                      <a:endParaRPr lang="en-IN" b="0" dirty="0">
                        <a:solidFill>
                          <a:schemeClr val="tx1"/>
                        </a:solidFill>
                      </a:endParaRPr>
                    </a:p>
                  </a:txBody>
                  <a:tcP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solidFill>
                            <a:schemeClr val="tx1"/>
                          </a:solidFill>
                        </a:rPr>
                        <a:t>More than 50 kb</a:t>
                      </a:r>
                    </a:p>
                  </a:txBody>
                  <a:tcPr>
                    <a:solidFill>
                      <a:schemeClr val="bg1">
                        <a:lumMod val="75000"/>
                      </a:schemeClr>
                    </a:solidFill>
                  </a:tcPr>
                </a:tc>
                <a:tc>
                  <a:txBody>
                    <a:bodyPr/>
                    <a:lstStyle/>
                    <a:p>
                      <a:r>
                        <a:rPr lang="en-IN" b="0" dirty="0">
                          <a:solidFill>
                            <a:schemeClr val="tx1"/>
                          </a:solidFill>
                        </a:rPr>
                        <a:t>130*170</a:t>
                      </a:r>
                    </a:p>
                  </a:txBody>
                  <a:tcP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rPr>
                        <a:t>Error message for format and size mismatch</a:t>
                      </a:r>
                      <a:endParaRPr lang="en-IN" dirty="0"/>
                    </a:p>
                  </a:txBody>
                  <a:tcPr>
                    <a:solidFill>
                      <a:schemeClr val="bg1">
                        <a:lumMod val="75000"/>
                      </a:schemeClr>
                    </a:solidFill>
                  </a:tcPr>
                </a:tc>
                <a:extLst>
                  <a:ext uri="{0D108BD9-81ED-4DB2-BD59-A6C34878D82A}">
                    <a16:rowId xmlns:a16="http://schemas.microsoft.com/office/drawing/2014/main" val="1446949007"/>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02306726"/>
              </p:ext>
            </p:extLst>
          </p:nvPr>
        </p:nvGraphicFramePr>
        <p:xfrm>
          <a:off x="131761" y="3879533"/>
          <a:ext cx="11928475" cy="370840"/>
        </p:xfrm>
        <a:graphic>
          <a:graphicData uri="http://schemas.openxmlformats.org/drawingml/2006/table">
            <a:tbl>
              <a:tblPr firstRow="1" bandRow="1">
                <a:tableStyleId>{5C22544A-7EE6-4342-B048-85BDC9FD1C3A}</a:tableStyleId>
              </a:tblPr>
              <a:tblGrid>
                <a:gridCol w="1209357">
                  <a:extLst>
                    <a:ext uri="{9D8B030D-6E8A-4147-A177-3AD203B41FA5}">
                      <a16:colId xmlns:a16="http://schemas.microsoft.com/office/drawing/2014/main" val="412238201"/>
                    </a:ext>
                  </a:extLst>
                </a:gridCol>
                <a:gridCol w="1219200">
                  <a:extLst>
                    <a:ext uri="{9D8B030D-6E8A-4147-A177-3AD203B41FA5}">
                      <a16:colId xmlns:a16="http://schemas.microsoft.com/office/drawing/2014/main" val="233665103"/>
                    </a:ext>
                  </a:extLst>
                </a:gridCol>
                <a:gridCol w="1859280">
                  <a:extLst>
                    <a:ext uri="{9D8B030D-6E8A-4147-A177-3AD203B41FA5}">
                      <a16:colId xmlns:a16="http://schemas.microsoft.com/office/drawing/2014/main" val="2767503022"/>
                    </a:ext>
                  </a:extLst>
                </a:gridCol>
                <a:gridCol w="1661160">
                  <a:extLst>
                    <a:ext uri="{9D8B030D-6E8A-4147-A177-3AD203B41FA5}">
                      <a16:colId xmlns:a16="http://schemas.microsoft.com/office/drawing/2014/main" val="2305978549"/>
                    </a:ext>
                  </a:extLst>
                </a:gridCol>
                <a:gridCol w="5979478">
                  <a:extLst>
                    <a:ext uri="{9D8B030D-6E8A-4147-A177-3AD203B41FA5}">
                      <a16:colId xmlns:a16="http://schemas.microsoft.com/office/drawing/2014/main" val="1988982808"/>
                    </a:ext>
                  </a:extLst>
                </a:gridCol>
              </a:tblGrid>
              <a:tr h="370840">
                <a:tc>
                  <a:txBody>
                    <a:bodyPr/>
                    <a:lstStyle/>
                    <a:p>
                      <a:r>
                        <a:rPr lang="en-US" b="0" dirty="0">
                          <a:solidFill>
                            <a:schemeClr val="tx1"/>
                          </a:solidFill>
                        </a:rPr>
                        <a:t>Case</a:t>
                      </a:r>
                      <a:r>
                        <a:rPr lang="en-US" b="0" baseline="0" dirty="0">
                          <a:solidFill>
                            <a:schemeClr val="tx1"/>
                          </a:solidFill>
                        </a:rPr>
                        <a:t> 8</a:t>
                      </a:r>
                      <a:endParaRPr lang="en-IN" b="0" dirty="0">
                        <a:solidFill>
                          <a:schemeClr val="tx1"/>
                        </a:solidFill>
                      </a:endParaRPr>
                    </a:p>
                  </a:txBody>
                  <a:tcPr>
                    <a:solidFill>
                      <a:schemeClr val="bg1">
                        <a:lumMod val="95000"/>
                      </a:schemeClr>
                    </a:solidFill>
                  </a:tcPr>
                </a:tc>
                <a:tc>
                  <a:txBody>
                    <a:bodyPr/>
                    <a:lstStyle/>
                    <a:p>
                      <a:r>
                        <a:rPr lang="en-US" b="0" dirty="0">
                          <a:solidFill>
                            <a:schemeClr val="tx1"/>
                          </a:solidFill>
                        </a:rPr>
                        <a:t>Not .jpeg</a:t>
                      </a:r>
                      <a:endParaRPr lang="en-IN" b="0" dirty="0">
                        <a:solidFill>
                          <a:schemeClr val="tx1"/>
                        </a:solidFill>
                      </a:endParaRPr>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solidFill>
                            <a:schemeClr val="tx1"/>
                          </a:solidFill>
                        </a:rPr>
                        <a:t>More than 50 kb</a:t>
                      </a:r>
                    </a:p>
                  </a:txBody>
                  <a:tcPr>
                    <a:solidFill>
                      <a:schemeClr val="bg1">
                        <a:lumMod val="95000"/>
                      </a:schemeClr>
                    </a:solidFill>
                  </a:tcPr>
                </a:tc>
                <a:tc>
                  <a:txBody>
                    <a:bodyPr/>
                    <a:lstStyle/>
                    <a:p>
                      <a:r>
                        <a:rPr lang="en-IN" b="0" dirty="0">
                          <a:solidFill>
                            <a:schemeClr val="tx1"/>
                          </a:solidFill>
                        </a:rPr>
                        <a:t>Not 130*170</a:t>
                      </a:r>
                    </a:p>
                  </a:txBody>
                  <a:tcPr>
                    <a:solidFill>
                      <a:schemeClr val="bg1">
                        <a:lumMod val="95000"/>
                      </a:schemeClr>
                    </a:solidFill>
                  </a:tcPr>
                </a:tc>
                <a:tc>
                  <a:txBody>
                    <a:bodyPr/>
                    <a:lstStyle/>
                    <a:p>
                      <a:r>
                        <a:rPr lang="en-US" sz="1800" b="0" kern="1200" dirty="0">
                          <a:solidFill>
                            <a:schemeClr val="dk1"/>
                          </a:solidFill>
                          <a:effectLst/>
                        </a:rPr>
                        <a:t>Error message for format, size, and resolution mismatch</a:t>
                      </a:r>
                      <a:endParaRPr lang="en-IN" dirty="0"/>
                    </a:p>
                  </a:txBody>
                  <a:tcPr>
                    <a:solidFill>
                      <a:schemeClr val="bg1">
                        <a:lumMod val="95000"/>
                      </a:schemeClr>
                    </a:solidFill>
                  </a:tcPr>
                </a:tc>
                <a:extLst>
                  <a:ext uri="{0D108BD9-81ED-4DB2-BD59-A6C34878D82A}">
                    <a16:rowId xmlns:a16="http://schemas.microsoft.com/office/drawing/2014/main" val="2315849226"/>
                  </a:ext>
                </a:extLst>
              </a:tr>
            </a:tbl>
          </a:graphicData>
        </a:graphic>
      </p:graphicFrame>
    </p:spTree>
    <p:extLst>
      <p:ext uri="{BB962C8B-B14F-4D97-AF65-F5344CB8AC3E}">
        <p14:creationId xmlns:p14="http://schemas.microsoft.com/office/powerpoint/2010/main" val="378776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solidFill>
                  <a:srgbClr val="556E7B"/>
                </a:solidFill>
              </a:rPr>
              <a:t>State Transition Technique</a:t>
            </a:r>
          </a:p>
        </p:txBody>
      </p:sp>
      <p:sp>
        <p:nvSpPr>
          <p:cNvPr id="4" name="Text Placeholder 3"/>
          <p:cNvSpPr>
            <a:spLocks noGrp="1"/>
          </p:cNvSpPr>
          <p:nvPr>
            <p:ph type="body" idx="1"/>
          </p:nvPr>
        </p:nvSpPr>
        <p:spPr/>
        <p:txBody>
          <a:bodyPr/>
          <a:lstStyle/>
          <a:p>
            <a:r>
              <a:rPr lang="en-US" dirty="0"/>
              <a:t>Section 6</a:t>
            </a:r>
          </a:p>
          <a:p>
            <a:endParaRPr lang="en-US" dirty="0"/>
          </a:p>
          <a:p>
            <a:endParaRPr lang="en-US" dirty="0"/>
          </a:p>
        </p:txBody>
      </p:sp>
    </p:spTree>
    <p:extLst>
      <p:ext uri="{BB962C8B-B14F-4D97-AF65-F5344CB8AC3E}">
        <p14:creationId xmlns:p14="http://schemas.microsoft.com/office/powerpoint/2010/main" val="3144964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solidFill>
                  <a:srgbClr val="556E7B"/>
                </a:solidFill>
              </a:rPr>
              <a:t>Types of Manual Testing</a:t>
            </a:r>
          </a:p>
        </p:txBody>
      </p:sp>
      <p:sp>
        <p:nvSpPr>
          <p:cNvPr id="4" name="Text Placeholder 3"/>
          <p:cNvSpPr>
            <a:spLocks noGrp="1"/>
          </p:cNvSpPr>
          <p:nvPr>
            <p:ph type="body" idx="1"/>
          </p:nvPr>
        </p:nvSpPr>
        <p:spPr/>
        <p:txBody>
          <a:bodyPr/>
          <a:lstStyle/>
          <a:p>
            <a:r>
              <a:rPr lang="en-US" dirty="0"/>
              <a:t>Section 1</a:t>
            </a:r>
          </a:p>
          <a:p>
            <a:endParaRPr lang="en-US" dirty="0"/>
          </a:p>
        </p:txBody>
      </p:sp>
    </p:spTree>
    <p:extLst>
      <p:ext uri="{BB962C8B-B14F-4D97-AF65-F5344CB8AC3E}">
        <p14:creationId xmlns:p14="http://schemas.microsoft.com/office/powerpoint/2010/main" val="1156152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State Transition Technique</a:t>
            </a:r>
          </a:p>
        </p:txBody>
      </p:sp>
      <p:sp>
        <p:nvSpPr>
          <p:cNvPr id="3" name="Content Placeholder 2"/>
          <p:cNvSpPr>
            <a:spLocks noGrp="1"/>
          </p:cNvSpPr>
          <p:nvPr>
            <p:ph idx="1"/>
          </p:nvPr>
        </p:nvSpPr>
        <p:spPr/>
        <p:txBody>
          <a:bodyPr/>
          <a:lstStyle/>
          <a:p>
            <a:r>
              <a:rPr lang="en-IN" dirty="0"/>
              <a:t>State Transition is one of the </a:t>
            </a:r>
            <a:r>
              <a:rPr lang="en-IN" b="1" dirty="0">
                <a:solidFill>
                  <a:srgbClr val="B71B1C"/>
                </a:solidFill>
              </a:rPr>
              <a:t>Black Box Test design techniques</a:t>
            </a:r>
            <a:r>
              <a:rPr lang="en-IN" dirty="0"/>
              <a:t>.</a:t>
            </a:r>
          </a:p>
          <a:p>
            <a:r>
              <a:rPr lang="en-IN" dirty="0"/>
              <a:t>Which can be used for </a:t>
            </a:r>
            <a:r>
              <a:rPr lang="en-IN" b="1" dirty="0">
                <a:solidFill>
                  <a:srgbClr val="B71B1C"/>
                </a:solidFill>
              </a:rPr>
              <a:t>deriving test cases </a:t>
            </a:r>
            <a:r>
              <a:rPr lang="en-IN" dirty="0"/>
              <a:t>for the application </a:t>
            </a:r>
            <a:r>
              <a:rPr lang="en-IN" b="1" dirty="0">
                <a:solidFill>
                  <a:srgbClr val="B71B1C"/>
                </a:solidFill>
              </a:rPr>
              <a:t>functionalities</a:t>
            </a:r>
            <a:r>
              <a:rPr lang="en-IN" dirty="0"/>
              <a:t> which go through </a:t>
            </a:r>
            <a:r>
              <a:rPr lang="en-IN" b="1" dirty="0">
                <a:solidFill>
                  <a:srgbClr val="B71B1C"/>
                </a:solidFill>
              </a:rPr>
              <a:t>several states</a:t>
            </a:r>
            <a:r>
              <a:rPr lang="en-IN" dirty="0"/>
              <a:t>.</a:t>
            </a:r>
          </a:p>
          <a:p>
            <a:r>
              <a:rPr lang="en-US" dirty="0"/>
              <a:t>State transition testing helps to </a:t>
            </a:r>
            <a:r>
              <a:rPr lang="en-US" b="1" dirty="0">
                <a:solidFill>
                  <a:srgbClr val="B71B1C"/>
                </a:solidFill>
              </a:rPr>
              <a:t>analyze the behavior </a:t>
            </a:r>
            <a:r>
              <a:rPr lang="en-US" dirty="0"/>
              <a:t>of an application for </a:t>
            </a:r>
            <a:r>
              <a:rPr lang="en-US" b="1" dirty="0">
                <a:solidFill>
                  <a:srgbClr val="B71B1C"/>
                </a:solidFill>
              </a:rPr>
              <a:t>different input conditions</a:t>
            </a:r>
            <a:r>
              <a:rPr lang="en-US" dirty="0"/>
              <a:t>. </a:t>
            </a:r>
          </a:p>
          <a:p>
            <a:r>
              <a:rPr lang="en-US" dirty="0"/>
              <a:t>Testers can provide </a:t>
            </a:r>
            <a:r>
              <a:rPr lang="en-US" b="1" dirty="0">
                <a:solidFill>
                  <a:srgbClr val="B71B1C"/>
                </a:solidFill>
              </a:rPr>
              <a:t>positive</a:t>
            </a:r>
            <a:r>
              <a:rPr lang="en-US" dirty="0"/>
              <a:t> and </a:t>
            </a:r>
            <a:r>
              <a:rPr lang="en-US" b="1" dirty="0">
                <a:solidFill>
                  <a:srgbClr val="B71B1C"/>
                </a:solidFill>
              </a:rPr>
              <a:t>negative</a:t>
            </a:r>
            <a:r>
              <a:rPr lang="en-US" dirty="0"/>
              <a:t> input test values and </a:t>
            </a:r>
            <a:r>
              <a:rPr lang="en-US" b="1" dirty="0">
                <a:solidFill>
                  <a:srgbClr val="B71B1C"/>
                </a:solidFill>
              </a:rPr>
              <a:t>record</a:t>
            </a:r>
            <a:r>
              <a:rPr lang="en-US" dirty="0"/>
              <a:t> the </a:t>
            </a:r>
            <a:r>
              <a:rPr lang="en-US" b="1" dirty="0">
                <a:solidFill>
                  <a:srgbClr val="B71B1C"/>
                </a:solidFill>
              </a:rPr>
              <a:t>system behavior</a:t>
            </a:r>
            <a:r>
              <a:rPr lang="en-US" dirty="0"/>
              <a:t>.</a:t>
            </a:r>
          </a:p>
          <a:p>
            <a:r>
              <a:rPr lang="en-US" dirty="0"/>
              <a:t>State Transition Testing is basically used where </a:t>
            </a:r>
            <a:r>
              <a:rPr lang="en-US" b="1" dirty="0">
                <a:solidFill>
                  <a:srgbClr val="B71B1C"/>
                </a:solidFill>
              </a:rPr>
              <a:t>different system transitions </a:t>
            </a:r>
            <a:r>
              <a:rPr lang="en-US" dirty="0"/>
              <a:t>are needed to be tested.</a:t>
            </a:r>
          </a:p>
        </p:txBody>
      </p:sp>
    </p:spTree>
    <p:extLst>
      <p:ext uri="{BB962C8B-B14F-4D97-AF65-F5344CB8AC3E}">
        <p14:creationId xmlns:p14="http://schemas.microsoft.com/office/powerpoint/2010/main" val="379876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State Transition Technique</a:t>
            </a:r>
          </a:p>
        </p:txBody>
      </p:sp>
      <p:sp>
        <p:nvSpPr>
          <p:cNvPr id="5" name="Content Placeholder 4"/>
          <p:cNvSpPr>
            <a:spLocks noGrp="1"/>
          </p:cNvSpPr>
          <p:nvPr>
            <p:ph idx="1"/>
          </p:nvPr>
        </p:nvSpPr>
        <p:spPr/>
        <p:txBody>
          <a:bodyPr/>
          <a:lstStyle/>
          <a:p>
            <a:r>
              <a:rPr lang="en-US" dirty="0"/>
              <a:t>A state transition diagram illustrates the possible software states and how the software enters, exits, and transitions between states. </a:t>
            </a:r>
          </a:p>
          <a:p>
            <a:r>
              <a:rPr lang="en-US" b="1" dirty="0"/>
              <a:t>States</a:t>
            </a:r>
            <a:r>
              <a:rPr lang="en-US" dirty="0"/>
              <a:t>: </a:t>
            </a:r>
          </a:p>
          <a:p>
            <a:pPr lvl="1"/>
            <a:r>
              <a:rPr lang="en-US" dirty="0"/>
              <a:t>State the software might get, or it is the </a:t>
            </a:r>
            <a:r>
              <a:rPr lang="en-US" b="1" dirty="0">
                <a:solidFill>
                  <a:srgbClr val="B71B1C"/>
                </a:solidFill>
              </a:rPr>
              <a:t>current stage </a:t>
            </a:r>
            <a:r>
              <a:rPr lang="en-US" dirty="0"/>
              <a:t>we are in while operating it. </a:t>
            </a:r>
          </a:p>
          <a:p>
            <a:pPr lvl="1"/>
            <a:r>
              <a:rPr lang="en-US" b="1" dirty="0"/>
              <a:t>For example</a:t>
            </a:r>
            <a:r>
              <a:rPr lang="en-US" dirty="0"/>
              <a:t>: </a:t>
            </a:r>
            <a:r>
              <a:rPr lang="en-US" b="1" dirty="0">
                <a:solidFill>
                  <a:srgbClr val="B71B1C"/>
                </a:solidFill>
              </a:rPr>
              <a:t>waiting for the pin</a:t>
            </a:r>
            <a:r>
              <a:rPr lang="en-US" dirty="0"/>
              <a:t>, and </a:t>
            </a:r>
            <a:r>
              <a:rPr lang="en-US" b="1" dirty="0">
                <a:solidFill>
                  <a:srgbClr val="B71B1C"/>
                </a:solidFill>
              </a:rPr>
              <a:t>accessing an account</a:t>
            </a:r>
            <a:r>
              <a:rPr lang="en-US" dirty="0"/>
              <a:t>.</a:t>
            </a:r>
          </a:p>
          <a:p>
            <a:r>
              <a:rPr lang="en-US" b="1" dirty="0"/>
              <a:t>Transition</a:t>
            </a:r>
            <a:r>
              <a:rPr lang="en-US" dirty="0"/>
              <a:t>: </a:t>
            </a:r>
          </a:p>
          <a:p>
            <a:pPr lvl="1"/>
            <a:r>
              <a:rPr lang="en-US" dirty="0"/>
              <a:t>A transition is </a:t>
            </a:r>
            <a:r>
              <a:rPr lang="en-US" b="1" dirty="0">
                <a:solidFill>
                  <a:srgbClr val="B71B1C"/>
                </a:solidFill>
              </a:rPr>
              <a:t>initiated by an event </a:t>
            </a:r>
            <a:r>
              <a:rPr lang="en-US" dirty="0"/>
              <a:t>(One State to another).</a:t>
            </a:r>
          </a:p>
          <a:p>
            <a:r>
              <a:rPr lang="en-US" b="1" dirty="0"/>
              <a:t>Events</a:t>
            </a:r>
            <a:r>
              <a:rPr lang="en-US" dirty="0"/>
              <a:t>: </a:t>
            </a:r>
          </a:p>
          <a:p>
            <a:pPr lvl="1"/>
            <a:r>
              <a:rPr lang="en-US" dirty="0"/>
              <a:t>The </a:t>
            </a:r>
            <a:r>
              <a:rPr lang="en-US" b="1" dirty="0">
                <a:solidFill>
                  <a:srgbClr val="B71B1C"/>
                </a:solidFill>
              </a:rPr>
              <a:t>event results </a:t>
            </a:r>
            <a:r>
              <a:rPr lang="en-US" dirty="0"/>
              <a:t>in a transition. </a:t>
            </a:r>
          </a:p>
          <a:p>
            <a:pPr lvl="1"/>
            <a:r>
              <a:rPr lang="en-US" dirty="0"/>
              <a:t>Here, Event1: </a:t>
            </a:r>
            <a:r>
              <a:rPr lang="en-US" b="1" dirty="0"/>
              <a:t>Card inserted</a:t>
            </a:r>
            <a:r>
              <a:rPr lang="en-US" dirty="0"/>
              <a:t>, Event 2: </a:t>
            </a:r>
            <a:r>
              <a:rPr lang="en-US" b="1" dirty="0"/>
              <a:t>Enter Pin</a:t>
            </a:r>
            <a:r>
              <a:rPr lang="en-US" dirty="0"/>
              <a:t>, Event 3: </a:t>
            </a:r>
            <a:r>
              <a:rPr lang="en-US" b="1" dirty="0"/>
              <a:t>Correct</a:t>
            </a:r>
            <a:r>
              <a:rPr lang="en-US" dirty="0"/>
              <a:t> </a:t>
            </a:r>
            <a:r>
              <a:rPr lang="en-US" b="1" dirty="0"/>
              <a:t>Pin</a:t>
            </a:r>
            <a:r>
              <a:rPr lang="en-US" dirty="0"/>
              <a:t>, Event 4:</a:t>
            </a:r>
            <a:r>
              <a:rPr lang="en-US" b="1" dirty="0"/>
              <a:t>Wrong</a:t>
            </a:r>
            <a:r>
              <a:rPr lang="en-US" dirty="0"/>
              <a:t> </a:t>
            </a:r>
            <a:r>
              <a:rPr lang="en-US" b="1" dirty="0"/>
              <a:t>Pin</a:t>
            </a:r>
          </a:p>
          <a:p>
            <a:r>
              <a:rPr lang="en-US" b="1" dirty="0"/>
              <a:t>Actions</a:t>
            </a:r>
            <a:r>
              <a:rPr lang="en-US" dirty="0"/>
              <a:t>: </a:t>
            </a:r>
          </a:p>
          <a:p>
            <a:pPr lvl="1"/>
            <a:r>
              <a:rPr lang="en-US" dirty="0"/>
              <a:t>The </a:t>
            </a:r>
            <a:r>
              <a:rPr lang="en-US" b="1" dirty="0">
                <a:solidFill>
                  <a:srgbClr val="B71B1C"/>
                </a:solidFill>
              </a:rPr>
              <a:t>state change </a:t>
            </a:r>
            <a:r>
              <a:rPr lang="en-US" dirty="0"/>
              <a:t>may result in the software taking action. </a:t>
            </a:r>
          </a:p>
          <a:p>
            <a:pPr lvl="1"/>
            <a:r>
              <a:rPr lang="en-US" b="1" dirty="0"/>
              <a:t>For example:</a:t>
            </a:r>
            <a:r>
              <a:rPr lang="en-US" dirty="0"/>
              <a:t> outputting an invalid pin message.</a:t>
            </a:r>
            <a:endParaRPr lang="en-IN" dirty="0"/>
          </a:p>
        </p:txBody>
      </p:sp>
    </p:spTree>
    <p:extLst>
      <p:ext uri="{BB962C8B-B14F-4D97-AF65-F5344CB8AC3E}">
        <p14:creationId xmlns:p14="http://schemas.microsoft.com/office/powerpoint/2010/main" val="727382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State Transition Technique </a:t>
            </a:r>
          </a:p>
        </p:txBody>
      </p:sp>
      <p:sp>
        <p:nvSpPr>
          <p:cNvPr id="3" name="Content Placeholder 2"/>
          <p:cNvSpPr>
            <a:spLocks noGrp="1"/>
          </p:cNvSpPr>
          <p:nvPr>
            <p:ph idx="1"/>
          </p:nvPr>
        </p:nvSpPr>
        <p:spPr/>
        <p:txBody>
          <a:bodyPr/>
          <a:lstStyle/>
          <a:p>
            <a:r>
              <a:rPr lang="en-US" dirty="0"/>
              <a:t>Let’s consider an ATM system function where if the user enters the </a:t>
            </a:r>
            <a:r>
              <a:rPr lang="en-US" b="1" dirty="0">
                <a:solidFill>
                  <a:srgbClr val="C00000"/>
                </a:solidFill>
              </a:rPr>
              <a:t>invalid password three times the account will be locked</a:t>
            </a:r>
            <a:r>
              <a:rPr lang="en-US" dirty="0">
                <a:solidFill>
                  <a:srgbClr val="C00000"/>
                </a:solidFill>
              </a:rPr>
              <a:t>.</a:t>
            </a:r>
          </a:p>
          <a:p>
            <a:r>
              <a:rPr lang="en-US" dirty="0"/>
              <a:t>In this system, if the user enters a </a:t>
            </a:r>
            <a:r>
              <a:rPr lang="en-US" b="1" dirty="0">
                <a:solidFill>
                  <a:srgbClr val="C00000"/>
                </a:solidFill>
              </a:rPr>
              <a:t>valid password</a:t>
            </a:r>
            <a:r>
              <a:rPr lang="en-US" b="1" dirty="0"/>
              <a:t> </a:t>
            </a:r>
            <a:r>
              <a:rPr lang="en-US" dirty="0"/>
              <a:t>in any of the </a:t>
            </a:r>
            <a:r>
              <a:rPr lang="en-US" b="1" dirty="0">
                <a:solidFill>
                  <a:srgbClr val="C00000"/>
                </a:solidFill>
              </a:rPr>
              <a:t>first three attempts</a:t>
            </a:r>
            <a:r>
              <a:rPr lang="en-US" b="1" dirty="0"/>
              <a:t> </a:t>
            </a:r>
            <a:r>
              <a:rPr lang="en-US" dirty="0"/>
              <a:t>the user will be </a:t>
            </a:r>
            <a:r>
              <a:rPr lang="en-US" b="1" dirty="0">
                <a:solidFill>
                  <a:srgbClr val="C00000"/>
                </a:solidFill>
              </a:rPr>
              <a:t>logged in successfully</a:t>
            </a:r>
            <a:r>
              <a:rPr lang="en-US" dirty="0">
                <a:solidFill>
                  <a:srgbClr val="C00000"/>
                </a:solidFill>
              </a:rPr>
              <a:t>.</a:t>
            </a:r>
            <a:r>
              <a:rPr lang="en-US" dirty="0"/>
              <a:t> </a:t>
            </a:r>
          </a:p>
          <a:p>
            <a:r>
              <a:rPr lang="en-US" dirty="0"/>
              <a:t>If the user enters the </a:t>
            </a:r>
            <a:r>
              <a:rPr lang="en-US" b="1" dirty="0">
                <a:solidFill>
                  <a:srgbClr val="C00000"/>
                </a:solidFill>
              </a:rPr>
              <a:t>invalid password</a:t>
            </a:r>
            <a:r>
              <a:rPr lang="en-US" dirty="0"/>
              <a:t> in the </a:t>
            </a:r>
            <a:r>
              <a:rPr lang="en-US" b="1" dirty="0">
                <a:solidFill>
                  <a:srgbClr val="C00000"/>
                </a:solidFill>
              </a:rPr>
              <a:t>first or second try</a:t>
            </a:r>
            <a:r>
              <a:rPr lang="en-US" dirty="0"/>
              <a:t>, the user will be asked </a:t>
            </a:r>
            <a:r>
              <a:rPr lang="en-US" b="1" dirty="0">
                <a:solidFill>
                  <a:srgbClr val="C00000"/>
                </a:solidFill>
              </a:rPr>
              <a:t>to re-enter the password</a:t>
            </a:r>
            <a:r>
              <a:rPr lang="en-US" dirty="0">
                <a:solidFill>
                  <a:srgbClr val="C00000"/>
                </a:solidFill>
              </a:rPr>
              <a:t>.</a:t>
            </a:r>
            <a:r>
              <a:rPr lang="en-US" dirty="0"/>
              <a:t> </a:t>
            </a:r>
          </a:p>
          <a:p>
            <a:r>
              <a:rPr lang="en-US" dirty="0"/>
              <a:t>And finally, if the user enters an </a:t>
            </a:r>
            <a:r>
              <a:rPr lang="en-US" b="1" dirty="0">
                <a:solidFill>
                  <a:srgbClr val="C00000"/>
                </a:solidFill>
              </a:rPr>
              <a:t>incorrect password 3rd time</a:t>
            </a:r>
            <a:r>
              <a:rPr lang="en-US" dirty="0">
                <a:solidFill>
                  <a:srgbClr val="C00000"/>
                </a:solidFill>
              </a:rPr>
              <a:t>,</a:t>
            </a:r>
            <a:r>
              <a:rPr lang="en-US" dirty="0"/>
              <a:t> the </a:t>
            </a:r>
            <a:r>
              <a:rPr lang="en-US" b="1" dirty="0">
                <a:solidFill>
                  <a:srgbClr val="C00000"/>
                </a:solidFill>
              </a:rPr>
              <a:t>account</a:t>
            </a:r>
            <a:r>
              <a:rPr lang="en-US" dirty="0"/>
              <a:t> will be </a:t>
            </a:r>
            <a:r>
              <a:rPr lang="en-US" b="1" dirty="0">
                <a:solidFill>
                  <a:srgbClr val="C00000"/>
                </a:solidFill>
              </a:rPr>
              <a:t>blocked</a:t>
            </a:r>
            <a:r>
              <a:rPr lang="en-US" dirty="0">
                <a:solidFill>
                  <a:srgbClr val="C00000"/>
                </a:solidFill>
              </a:rPr>
              <a:t>.</a:t>
            </a:r>
            <a:endParaRPr lang="en-IN" dirty="0">
              <a:solidFill>
                <a:srgbClr val="C00000"/>
              </a:solidFill>
            </a:endParaRPr>
          </a:p>
        </p:txBody>
      </p:sp>
    </p:spTree>
    <p:extLst>
      <p:ext uri="{BB962C8B-B14F-4D97-AF65-F5344CB8AC3E}">
        <p14:creationId xmlns:p14="http://schemas.microsoft.com/office/powerpoint/2010/main" val="1445026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State transition diagram</a:t>
            </a:r>
          </a:p>
        </p:txBody>
      </p:sp>
      <p:sp>
        <p:nvSpPr>
          <p:cNvPr id="4" name="Rectangle: Rounded Corners 3"/>
          <p:cNvSpPr/>
          <p:nvPr/>
        </p:nvSpPr>
        <p:spPr>
          <a:xfrm>
            <a:off x="131782" y="1829548"/>
            <a:ext cx="1613647" cy="627530"/>
          </a:xfrm>
          <a:prstGeom prst="roundRect">
            <a:avLst/>
          </a:prstGeom>
          <a:solidFill>
            <a:srgbClr val="686868"/>
          </a:solidFill>
          <a:ln>
            <a:solidFill>
              <a:srgbClr val="686868"/>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t>S1: Start</a:t>
            </a:r>
          </a:p>
        </p:txBody>
      </p:sp>
      <p:sp>
        <p:nvSpPr>
          <p:cNvPr id="5" name="Rectangle: Rounded Corners 4"/>
          <p:cNvSpPr/>
          <p:nvPr/>
        </p:nvSpPr>
        <p:spPr>
          <a:xfrm>
            <a:off x="2700167" y="1829548"/>
            <a:ext cx="1613647" cy="627530"/>
          </a:xfrm>
          <a:prstGeom prst="roundRect">
            <a:avLst/>
          </a:prstGeom>
          <a:solidFill>
            <a:srgbClr val="686868"/>
          </a:solidFill>
          <a:ln>
            <a:solidFill>
              <a:srgbClr val="686868"/>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t>S2: Wait for pin</a:t>
            </a:r>
          </a:p>
        </p:txBody>
      </p:sp>
      <p:sp>
        <p:nvSpPr>
          <p:cNvPr id="6" name="Rectangle: Rounded Corners 5"/>
          <p:cNvSpPr/>
          <p:nvPr/>
        </p:nvSpPr>
        <p:spPr>
          <a:xfrm>
            <a:off x="7836937" y="1829548"/>
            <a:ext cx="1613647" cy="627530"/>
          </a:xfrm>
          <a:prstGeom prst="roundRect">
            <a:avLst/>
          </a:prstGeom>
          <a:solidFill>
            <a:srgbClr val="686868"/>
          </a:solidFill>
          <a:ln>
            <a:solidFill>
              <a:srgbClr val="686868"/>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t>S4:2</a:t>
            </a:r>
            <a:r>
              <a:rPr lang="en-IN" baseline="30000" dirty="0"/>
              <a:t>nd</a:t>
            </a:r>
            <a:r>
              <a:rPr lang="en-IN" dirty="0"/>
              <a:t> attempt</a:t>
            </a:r>
          </a:p>
        </p:txBody>
      </p:sp>
      <p:sp>
        <p:nvSpPr>
          <p:cNvPr id="7" name="Rectangle: Rounded Corners 6"/>
          <p:cNvSpPr/>
          <p:nvPr/>
        </p:nvSpPr>
        <p:spPr>
          <a:xfrm>
            <a:off x="5268552" y="1830295"/>
            <a:ext cx="1613647" cy="627530"/>
          </a:xfrm>
          <a:prstGeom prst="roundRect">
            <a:avLst/>
          </a:prstGeom>
          <a:solidFill>
            <a:srgbClr val="686868"/>
          </a:solidFill>
          <a:ln>
            <a:solidFill>
              <a:srgbClr val="686868"/>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t>S3:1</a:t>
            </a:r>
            <a:r>
              <a:rPr lang="en-IN" baseline="30000" dirty="0"/>
              <a:t>st</a:t>
            </a:r>
            <a:r>
              <a:rPr lang="en-IN" dirty="0"/>
              <a:t> attempt</a:t>
            </a:r>
          </a:p>
        </p:txBody>
      </p:sp>
      <p:sp>
        <p:nvSpPr>
          <p:cNvPr id="8" name="Rectangle: Rounded Corners 7"/>
          <p:cNvSpPr/>
          <p:nvPr/>
        </p:nvSpPr>
        <p:spPr>
          <a:xfrm>
            <a:off x="10405322" y="1829548"/>
            <a:ext cx="1613647" cy="627530"/>
          </a:xfrm>
          <a:prstGeom prst="roundRect">
            <a:avLst/>
          </a:prstGeom>
          <a:solidFill>
            <a:srgbClr val="686868"/>
          </a:solidFill>
          <a:ln>
            <a:solidFill>
              <a:srgbClr val="686868"/>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t>S5:3</a:t>
            </a:r>
            <a:r>
              <a:rPr lang="en-IN" baseline="30000" dirty="0"/>
              <a:t>rd</a:t>
            </a:r>
            <a:r>
              <a:rPr lang="en-IN" dirty="0"/>
              <a:t> attempt</a:t>
            </a:r>
          </a:p>
        </p:txBody>
      </p:sp>
      <p:sp>
        <p:nvSpPr>
          <p:cNvPr id="9" name="Rectangle: Rounded Corners 8"/>
          <p:cNvSpPr/>
          <p:nvPr/>
        </p:nvSpPr>
        <p:spPr>
          <a:xfrm>
            <a:off x="6223290" y="3429000"/>
            <a:ext cx="1613647" cy="627530"/>
          </a:xfrm>
          <a:prstGeom prst="roundRect">
            <a:avLst/>
          </a:prstGeom>
          <a:solidFill>
            <a:srgbClr val="686868"/>
          </a:solidFill>
          <a:ln>
            <a:solidFill>
              <a:srgbClr val="686868"/>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t>S6:Access Account</a:t>
            </a:r>
          </a:p>
        </p:txBody>
      </p:sp>
      <p:sp>
        <p:nvSpPr>
          <p:cNvPr id="10" name="Rectangle: Rounded Corners 9"/>
          <p:cNvSpPr/>
          <p:nvPr/>
        </p:nvSpPr>
        <p:spPr>
          <a:xfrm>
            <a:off x="10405321" y="3427509"/>
            <a:ext cx="1613647" cy="627530"/>
          </a:xfrm>
          <a:prstGeom prst="roundRect">
            <a:avLst/>
          </a:prstGeom>
          <a:solidFill>
            <a:srgbClr val="686868"/>
          </a:solidFill>
          <a:ln>
            <a:solidFill>
              <a:srgbClr val="686868"/>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t>S7:Account blocked</a:t>
            </a:r>
          </a:p>
        </p:txBody>
      </p:sp>
      <p:cxnSp>
        <p:nvCxnSpPr>
          <p:cNvPr id="12" name="Straight Arrow Connector 11"/>
          <p:cNvCxnSpPr>
            <a:stCxn id="4" idx="3"/>
            <a:endCxn id="5" idx="1"/>
          </p:cNvCxnSpPr>
          <p:nvPr/>
        </p:nvCxnSpPr>
        <p:spPr>
          <a:xfrm>
            <a:off x="1745429" y="2143313"/>
            <a:ext cx="954738" cy="0"/>
          </a:xfrm>
          <a:prstGeom prst="straightConnector1">
            <a:avLst/>
          </a:prstGeom>
          <a:ln>
            <a:solidFill>
              <a:srgbClr val="686868"/>
            </a:solidFill>
            <a:tailEnd type="triangle"/>
          </a:ln>
        </p:spPr>
        <p:style>
          <a:lnRef idx="3">
            <a:schemeClr val="accent6"/>
          </a:lnRef>
          <a:fillRef idx="0">
            <a:schemeClr val="accent6"/>
          </a:fillRef>
          <a:effectRef idx="2">
            <a:schemeClr val="accent6"/>
          </a:effectRef>
          <a:fontRef idx="minor">
            <a:schemeClr val="tx1"/>
          </a:fontRef>
        </p:style>
      </p:cxnSp>
      <p:cxnSp>
        <p:nvCxnSpPr>
          <p:cNvPr id="22" name="Straight Arrow Connector 21"/>
          <p:cNvCxnSpPr>
            <a:stCxn id="5" idx="3"/>
            <a:endCxn id="7" idx="1"/>
          </p:cNvCxnSpPr>
          <p:nvPr/>
        </p:nvCxnSpPr>
        <p:spPr>
          <a:xfrm>
            <a:off x="4313814" y="2143313"/>
            <a:ext cx="954738" cy="747"/>
          </a:xfrm>
          <a:prstGeom prst="straightConnector1">
            <a:avLst/>
          </a:prstGeom>
          <a:ln>
            <a:solidFill>
              <a:srgbClr val="686868"/>
            </a:solidFill>
            <a:tailEnd type="triangle"/>
          </a:ln>
        </p:spPr>
        <p:style>
          <a:lnRef idx="3">
            <a:schemeClr val="accent6"/>
          </a:lnRef>
          <a:fillRef idx="0">
            <a:schemeClr val="accent6"/>
          </a:fillRef>
          <a:effectRef idx="2">
            <a:schemeClr val="accent6"/>
          </a:effectRef>
          <a:fontRef idx="minor">
            <a:schemeClr val="tx1"/>
          </a:fontRef>
        </p:style>
      </p:cxnSp>
      <p:cxnSp>
        <p:nvCxnSpPr>
          <p:cNvPr id="25" name="Straight Arrow Connector 24"/>
          <p:cNvCxnSpPr>
            <a:stCxn id="7" idx="3"/>
            <a:endCxn id="6" idx="1"/>
          </p:cNvCxnSpPr>
          <p:nvPr/>
        </p:nvCxnSpPr>
        <p:spPr>
          <a:xfrm flipV="1">
            <a:off x="6882199" y="2143313"/>
            <a:ext cx="954738" cy="747"/>
          </a:xfrm>
          <a:prstGeom prst="straightConnector1">
            <a:avLst/>
          </a:prstGeom>
          <a:ln>
            <a:solidFill>
              <a:srgbClr val="686868"/>
            </a:solidFill>
            <a:tailEnd type="triangle"/>
          </a:ln>
        </p:spPr>
        <p:style>
          <a:lnRef idx="3">
            <a:schemeClr val="accent6"/>
          </a:lnRef>
          <a:fillRef idx="0">
            <a:schemeClr val="accent6"/>
          </a:fillRef>
          <a:effectRef idx="2">
            <a:schemeClr val="accent6"/>
          </a:effectRef>
          <a:fontRef idx="minor">
            <a:schemeClr val="tx1"/>
          </a:fontRef>
        </p:style>
      </p:cxnSp>
      <p:cxnSp>
        <p:nvCxnSpPr>
          <p:cNvPr id="34" name="Straight Arrow Connector 33"/>
          <p:cNvCxnSpPr>
            <a:stCxn id="6" idx="3"/>
            <a:endCxn id="8" idx="1"/>
          </p:cNvCxnSpPr>
          <p:nvPr/>
        </p:nvCxnSpPr>
        <p:spPr>
          <a:xfrm>
            <a:off x="9450584" y="2143313"/>
            <a:ext cx="954738" cy="0"/>
          </a:xfrm>
          <a:prstGeom prst="straightConnector1">
            <a:avLst/>
          </a:prstGeom>
          <a:ln>
            <a:solidFill>
              <a:srgbClr val="686868"/>
            </a:solidFill>
            <a:tailEnd type="triangle"/>
          </a:ln>
        </p:spPr>
        <p:style>
          <a:lnRef idx="3">
            <a:schemeClr val="accent6"/>
          </a:lnRef>
          <a:fillRef idx="0">
            <a:schemeClr val="accent6"/>
          </a:fillRef>
          <a:effectRef idx="2">
            <a:schemeClr val="accent6"/>
          </a:effectRef>
          <a:fontRef idx="minor">
            <a:schemeClr val="tx1"/>
          </a:fontRef>
        </p:style>
      </p:cxnSp>
      <p:cxnSp>
        <p:nvCxnSpPr>
          <p:cNvPr id="39" name="Straight Arrow Connector 38"/>
          <p:cNvCxnSpPr>
            <a:stCxn id="7" idx="2"/>
            <a:endCxn id="9" idx="0"/>
          </p:cNvCxnSpPr>
          <p:nvPr/>
        </p:nvCxnSpPr>
        <p:spPr>
          <a:xfrm>
            <a:off x="6075376" y="2457825"/>
            <a:ext cx="954738" cy="971175"/>
          </a:xfrm>
          <a:prstGeom prst="straightConnector1">
            <a:avLst/>
          </a:prstGeom>
          <a:ln>
            <a:solidFill>
              <a:srgbClr val="686868"/>
            </a:solidFill>
            <a:tailEnd type="triangle"/>
          </a:ln>
        </p:spPr>
        <p:style>
          <a:lnRef idx="3">
            <a:schemeClr val="accent6"/>
          </a:lnRef>
          <a:fillRef idx="0">
            <a:schemeClr val="accent6"/>
          </a:fillRef>
          <a:effectRef idx="2">
            <a:schemeClr val="accent6"/>
          </a:effectRef>
          <a:fontRef idx="minor">
            <a:schemeClr val="tx1"/>
          </a:fontRef>
        </p:style>
      </p:cxnSp>
      <p:cxnSp>
        <p:nvCxnSpPr>
          <p:cNvPr id="42" name="Straight Arrow Connector 41"/>
          <p:cNvCxnSpPr>
            <a:stCxn id="6" idx="2"/>
            <a:endCxn id="9" idx="0"/>
          </p:cNvCxnSpPr>
          <p:nvPr/>
        </p:nvCxnSpPr>
        <p:spPr>
          <a:xfrm flipH="1">
            <a:off x="7030114" y="2457078"/>
            <a:ext cx="1613647" cy="971922"/>
          </a:xfrm>
          <a:prstGeom prst="straightConnector1">
            <a:avLst/>
          </a:prstGeom>
          <a:ln>
            <a:solidFill>
              <a:srgbClr val="686868"/>
            </a:solidFill>
            <a:tailEnd type="triangle"/>
          </a:ln>
        </p:spPr>
        <p:style>
          <a:lnRef idx="3">
            <a:schemeClr val="accent6"/>
          </a:lnRef>
          <a:fillRef idx="0">
            <a:schemeClr val="accent6"/>
          </a:fillRef>
          <a:effectRef idx="2">
            <a:schemeClr val="accent6"/>
          </a:effectRef>
          <a:fontRef idx="minor">
            <a:schemeClr val="tx1"/>
          </a:fontRef>
        </p:style>
      </p:cxnSp>
      <p:cxnSp>
        <p:nvCxnSpPr>
          <p:cNvPr id="45" name="Straight Arrow Connector 44"/>
          <p:cNvCxnSpPr>
            <a:stCxn id="8" idx="2"/>
            <a:endCxn id="9" idx="0"/>
          </p:cNvCxnSpPr>
          <p:nvPr/>
        </p:nvCxnSpPr>
        <p:spPr>
          <a:xfrm flipH="1">
            <a:off x="7030114" y="2457078"/>
            <a:ext cx="4182032" cy="971922"/>
          </a:xfrm>
          <a:prstGeom prst="straightConnector1">
            <a:avLst/>
          </a:prstGeom>
          <a:ln>
            <a:solidFill>
              <a:srgbClr val="686868"/>
            </a:solidFill>
            <a:tailEnd type="triangle"/>
          </a:ln>
        </p:spPr>
        <p:style>
          <a:lnRef idx="3">
            <a:schemeClr val="accent6"/>
          </a:lnRef>
          <a:fillRef idx="0">
            <a:schemeClr val="accent6"/>
          </a:fillRef>
          <a:effectRef idx="2">
            <a:schemeClr val="accent6"/>
          </a:effectRef>
          <a:fontRef idx="minor">
            <a:schemeClr val="tx1"/>
          </a:fontRef>
        </p:style>
      </p:cxnSp>
      <p:cxnSp>
        <p:nvCxnSpPr>
          <p:cNvPr id="48" name="Straight Arrow Connector 47"/>
          <p:cNvCxnSpPr>
            <a:stCxn id="8" idx="2"/>
            <a:endCxn id="10" idx="0"/>
          </p:cNvCxnSpPr>
          <p:nvPr/>
        </p:nvCxnSpPr>
        <p:spPr>
          <a:xfrm flipH="1">
            <a:off x="11212145" y="2457078"/>
            <a:ext cx="1" cy="970431"/>
          </a:xfrm>
          <a:prstGeom prst="straightConnector1">
            <a:avLst/>
          </a:prstGeom>
          <a:ln>
            <a:solidFill>
              <a:srgbClr val="686868"/>
            </a:solidFill>
            <a:tailEnd type="triangle"/>
          </a:ln>
        </p:spPr>
        <p:style>
          <a:lnRef idx="3">
            <a:schemeClr val="accent6"/>
          </a:lnRef>
          <a:fillRef idx="0">
            <a:schemeClr val="accent6"/>
          </a:fillRef>
          <a:effectRef idx="2">
            <a:schemeClr val="accent6"/>
          </a:effectRef>
          <a:fontRef idx="minor">
            <a:schemeClr val="tx1"/>
          </a:fontRef>
        </p:style>
      </p:cxnSp>
      <p:sp>
        <p:nvSpPr>
          <p:cNvPr id="51" name="TextBox 50"/>
          <p:cNvSpPr txBox="1"/>
          <p:nvPr/>
        </p:nvSpPr>
        <p:spPr>
          <a:xfrm>
            <a:off x="345334" y="873259"/>
            <a:ext cx="1186543" cy="369332"/>
          </a:xfrm>
          <a:prstGeom prst="rect">
            <a:avLst/>
          </a:prstGeom>
          <a:noFill/>
        </p:spPr>
        <p:txBody>
          <a:bodyPr wrap="none" rtlCol="0">
            <a:spAutoFit/>
          </a:bodyPr>
          <a:lstStyle/>
          <a:p>
            <a:r>
              <a:rPr lang="en-IN" dirty="0"/>
              <a:t>Insert Card</a:t>
            </a:r>
          </a:p>
        </p:txBody>
      </p:sp>
      <p:cxnSp>
        <p:nvCxnSpPr>
          <p:cNvPr id="53" name="Straight Arrow Connector 52"/>
          <p:cNvCxnSpPr>
            <a:stCxn id="51" idx="2"/>
            <a:endCxn id="4" idx="0"/>
          </p:cNvCxnSpPr>
          <p:nvPr/>
        </p:nvCxnSpPr>
        <p:spPr>
          <a:xfrm>
            <a:off x="938606" y="1242591"/>
            <a:ext cx="0" cy="586957"/>
          </a:xfrm>
          <a:prstGeom prst="straightConnector1">
            <a:avLst/>
          </a:prstGeom>
          <a:ln>
            <a:solidFill>
              <a:srgbClr val="686868"/>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4313814" y="1617099"/>
            <a:ext cx="1040670" cy="369332"/>
          </a:xfrm>
          <a:prstGeom prst="rect">
            <a:avLst/>
          </a:prstGeom>
          <a:noFill/>
        </p:spPr>
        <p:txBody>
          <a:bodyPr wrap="none" rtlCol="0">
            <a:spAutoFit/>
          </a:bodyPr>
          <a:lstStyle/>
          <a:p>
            <a:r>
              <a:rPr lang="en-IN" dirty="0"/>
              <a:t>Enter PIN</a:t>
            </a:r>
          </a:p>
        </p:txBody>
      </p:sp>
      <p:sp>
        <p:nvSpPr>
          <p:cNvPr id="56" name="TextBox 55"/>
          <p:cNvSpPr txBox="1"/>
          <p:nvPr/>
        </p:nvSpPr>
        <p:spPr>
          <a:xfrm>
            <a:off x="6823296" y="1556494"/>
            <a:ext cx="1055097" cy="646331"/>
          </a:xfrm>
          <a:prstGeom prst="rect">
            <a:avLst/>
          </a:prstGeom>
          <a:noFill/>
        </p:spPr>
        <p:txBody>
          <a:bodyPr wrap="none" rtlCol="0">
            <a:spAutoFit/>
          </a:bodyPr>
          <a:lstStyle/>
          <a:p>
            <a:pPr algn="ctr"/>
            <a:r>
              <a:rPr lang="en-IN" dirty="0"/>
              <a:t>Incorrect </a:t>
            </a:r>
          </a:p>
          <a:p>
            <a:pPr algn="ctr"/>
            <a:r>
              <a:rPr lang="en-IN" dirty="0"/>
              <a:t>PIN</a:t>
            </a:r>
          </a:p>
        </p:txBody>
      </p:sp>
      <p:sp>
        <p:nvSpPr>
          <p:cNvPr id="57" name="TextBox 56"/>
          <p:cNvSpPr txBox="1"/>
          <p:nvPr/>
        </p:nvSpPr>
        <p:spPr>
          <a:xfrm>
            <a:off x="9380704" y="1552416"/>
            <a:ext cx="1055097" cy="646331"/>
          </a:xfrm>
          <a:prstGeom prst="rect">
            <a:avLst/>
          </a:prstGeom>
          <a:noFill/>
        </p:spPr>
        <p:txBody>
          <a:bodyPr wrap="none" rtlCol="0">
            <a:spAutoFit/>
          </a:bodyPr>
          <a:lstStyle/>
          <a:p>
            <a:pPr algn="ctr"/>
            <a:r>
              <a:rPr lang="en-IN" dirty="0"/>
              <a:t>Incorrect </a:t>
            </a:r>
          </a:p>
          <a:p>
            <a:pPr algn="ctr"/>
            <a:r>
              <a:rPr lang="en-IN" dirty="0"/>
              <a:t>PIN</a:t>
            </a:r>
          </a:p>
        </p:txBody>
      </p:sp>
      <p:sp>
        <p:nvSpPr>
          <p:cNvPr id="58" name="TextBox 57"/>
          <p:cNvSpPr txBox="1"/>
          <p:nvPr/>
        </p:nvSpPr>
        <p:spPr>
          <a:xfrm>
            <a:off x="11147633" y="2625789"/>
            <a:ext cx="1055097" cy="646331"/>
          </a:xfrm>
          <a:prstGeom prst="rect">
            <a:avLst/>
          </a:prstGeom>
          <a:noFill/>
        </p:spPr>
        <p:txBody>
          <a:bodyPr wrap="none" rtlCol="0">
            <a:spAutoFit/>
          </a:bodyPr>
          <a:lstStyle/>
          <a:p>
            <a:pPr algn="ctr"/>
            <a:r>
              <a:rPr lang="en-IN" dirty="0"/>
              <a:t>Incorrect </a:t>
            </a:r>
          </a:p>
          <a:p>
            <a:pPr algn="ctr"/>
            <a:r>
              <a:rPr lang="en-IN" dirty="0"/>
              <a:t>PIN</a:t>
            </a:r>
          </a:p>
        </p:txBody>
      </p:sp>
      <p:sp>
        <p:nvSpPr>
          <p:cNvPr id="59" name="TextBox 58"/>
          <p:cNvSpPr txBox="1"/>
          <p:nvPr/>
        </p:nvSpPr>
        <p:spPr>
          <a:xfrm>
            <a:off x="5504228" y="2619127"/>
            <a:ext cx="909224" cy="646331"/>
          </a:xfrm>
          <a:prstGeom prst="rect">
            <a:avLst/>
          </a:prstGeom>
          <a:noFill/>
        </p:spPr>
        <p:txBody>
          <a:bodyPr wrap="none" rtlCol="0">
            <a:spAutoFit/>
          </a:bodyPr>
          <a:lstStyle/>
          <a:p>
            <a:pPr algn="ctr"/>
            <a:r>
              <a:rPr lang="en-IN" dirty="0"/>
              <a:t>Correct </a:t>
            </a:r>
          </a:p>
          <a:p>
            <a:pPr algn="ctr"/>
            <a:r>
              <a:rPr lang="en-IN" dirty="0"/>
              <a:t>PIN</a:t>
            </a:r>
          </a:p>
        </p:txBody>
      </p:sp>
      <p:sp>
        <p:nvSpPr>
          <p:cNvPr id="60" name="TextBox 59"/>
          <p:cNvSpPr txBox="1"/>
          <p:nvPr/>
        </p:nvSpPr>
        <p:spPr>
          <a:xfrm>
            <a:off x="7056272" y="2379229"/>
            <a:ext cx="909224" cy="646331"/>
          </a:xfrm>
          <a:prstGeom prst="rect">
            <a:avLst/>
          </a:prstGeom>
          <a:noFill/>
        </p:spPr>
        <p:txBody>
          <a:bodyPr wrap="none" rtlCol="0">
            <a:spAutoFit/>
          </a:bodyPr>
          <a:lstStyle/>
          <a:p>
            <a:pPr algn="ctr"/>
            <a:r>
              <a:rPr lang="en-IN" dirty="0"/>
              <a:t>Correct </a:t>
            </a:r>
          </a:p>
          <a:p>
            <a:pPr algn="ctr"/>
            <a:r>
              <a:rPr lang="en-IN" dirty="0"/>
              <a:t>PIN</a:t>
            </a:r>
          </a:p>
        </p:txBody>
      </p:sp>
      <p:sp>
        <p:nvSpPr>
          <p:cNvPr id="61" name="TextBox 60"/>
          <p:cNvSpPr txBox="1"/>
          <p:nvPr/>
        </p:nvSpPr>
        <p:spPr>
          <a:xfrm>
            <a:off x="9380385" y="2454091"/>
            <a:ext cx="909224" cy="646331"/>
          </a:xfrm>
          <a:prstGeom prst="rect">
            <a:avLst/>
          </a:prstGeom>
          <a:noFill/>
        </p:spPr>
        <p:txBody>
          <a:bodyPr wrap="none" rtlCol="0">
            <a:spAutoFit/>
          </a:bodyPr>
          <a:lstStyle/>
          <a:p>
            <a:pPr algn="ctr"/>
            <a:r>
              <a:rPr lang="en-IN" dirty="0"/>
              <a:t>Correct </a:t>
            </a:r>
          </a:p>
          <a:p>
            <a:pPr algn="ctr"/>
            <a:r>
              <a:rPr lang="en-IN" dirty="0"/>
              <a:t>PIN</a:t>
            </a:r>
          </a:p>
        </p:txBody>
      </p:sp>
      <p:sp>
        <p:nvSpPr>
          <p:cNvPr id="64" name="TextBox 63"/>
          <p:cNvSpPr txBox="1"/>
          <p:nvPr/>
        </p:nvSpPr>
        <p:spPr>
          <a:xfrm>
            <a:off x="1905324" y="3113770"/>
            <a:ext cx="2325892" cy="369332"/>
          </a:xfrm>
          <a:prstGeom prst="rect">
            <a:avLst/>
          </a:prstGeom>
          <a:noFill/>
        </p:spPr>
        <p:txBody>
          <a:bodyPr wrap="square">
            <a:spAutoFit/>
          </a:bodyPr>
          <a:lstStyle/>
          <a:p>
            <a:r>
              <a:rPr lang="en-IN" b="1" dirty="0">
                <a:solidFill>
                  <a:srgbClr val="B71B1C"/>
                </a:solidFill>
              </a:rPr>
              <a:t>State Transition Table</a:t>
            </a:r>
          </a:p>
        </p:txBody>
      </p:sp>
      <p:graphicFrame>
        <p:nvGraphicFramePr>
          <p:cNvPr id="3" name="Table 2"/>
          <p:cNvGraphicFramePr>
            <a:graphicFrameLocks noGrp="1"/>
          </p:cNvGraphicFramePr>
          <p:nvPr>
            <p:extLst>
              <p:ext uri="{D42A27DB-BD31-4B8C-83A1-F6EECF244321}">
                <p14:modId xmlns:p14="http://schemas.microsoft.com/office/powerpoint/2010/main" val="2100585650"/>
              </p:ext>
            </p:extLst>
          </p:nvPr>
        </p:nvGraphicFramePr>
        <p:xfrm>
          <a:off x="101302" y="3497691"/>
          <a:ext cx="5933936" cy="370840"/>
        </p:xfrm>
        <a:graphic>
          <a:graphicData uri="http://schemas.openxmlformats.org/drawingml/2006/table">
            <a:tbl>
              <a:tblPr firstRow="1" bandRow="1">
                <a:tableStyleId>{5C22544A-7EE6-4342-B048-85BDC9FD1C3A}</a:tableStyleId>
              </a:tblPr>
              <a:tblGrid>
                <a:gridCol w="1211334">
                  <a:extLst>
                    <a:ext uri="{9D8B030D-6E8A-4147-A177-3AD203B41FA5}">
                      <a16:colId xmlns:a16="http://schemas.microsoft.com/office/drawing/2014/main" val="2262869926"/>
                    </a:ext>
                  </a:extLst>
                </a:gridCol>
                <a:gridCol w="1985094">
                  <a:extLst>
                    <a:ext uri="{9D8B030D-6E8A-4147-A177-3AD203B41FA5}">
                      <a16:colId xmlns:a16="http://schemas.microsoft.com/office/drawing/2014/main" val="2392318616"/>
                    </a:ext>
                  </a:extLst>
                </a:gridCol>
                <a:gridCol w="1328732">
                  <a:extLst>
                    <a:ext uri="{9D8B030D-6E8A-4147-A177-3AD203B41FA5}">
                      <a16:colId xmlns:a16="http://schemas.microsoft.com/office/drawing/2014/main" val="555990092"/>
                    </a:ext>
                  </a:extLst>
                </a:gridCol>
                <a:gridCol w="1408776">
                  <a:extLst>
                    <a:ext uri="{9D8B030D-6E8A-4147-A177-3AD203B41FA5}">
                      <a16:colId xmlns:a16="http://schemas.microsoft.com/office/drawing/2014/main" val="1156918305"/>
                    </a:ext>
                  </a:extLst>
                </a:gridCol>
              </a:tblGrid>
              <a:tr h="370840">
                <a:tc>
                  <a:txBody>
                    <a:bodyPr/>
                    <a:lstStyle/>
                    <a:p>
                      <a:endParaRPr lang="en-IN" dirty="0"/>
                    </a:p>
                  </a:txBody>
                  <a:tcPr/>
                </a:tc>
                <a:tc>
                  <a:txBody>
                    <a:bodyPr/>
                    <a:lstStyle/>
                    <a:p>
                      <a:r>
                        <a:rPr lang="en-US" dirty="0"/>
                        <a:t>State</a:t>
                      </a:r>
                      <a:endParaRPr lang="en-IN" dirty="0"/>
                    </a:p>
                  </a:txBody>
                  <a:tcPr/>
                </a:tc>
                <a:tc>
                  <a:txBody>
                    <a:bodyPr/>
                    <a:lstStyle/>
                    <a:p>
                      <a:r>
                        <a:rPr lang="en-US" dirty="0"/>
                        <a:t>Correct PIN </a:t>
                      </a:r>
                      <a:endParaRPr lang="en-IN" dirty="0"/>
                    </a:p>
                  </a:txBody>
                  <a:tcPr/>
                </a:tc>
                <a:tc>
                  <a:txBody>
                    <a:bodyPr/>
                    <a:lstStyle/>
                    <a:p>
                      <a:r>
                        <a:rPr lang="en-US" dirty="0"/>
                        <a:t>Incorrect PIN</a:t>
                      </a:r>
                      <a:endParaRPr lang="en-IN" dirty="0"/>
                    </a:p>
                  </a:txBody>
                  <a:tcPr/>
                </a:tc>
                <a:extLst>
                  <a:ext uri="{0D108BD9-81ED-4DB2-BD59-A6C34878D82A}">
                    <a16:rowId xmlns:a16="http://schemas.microsoft.com/office/drawing/2014/main" val="2705458783"/>
                  </a:ext>
                </a:extLst>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1903542452"/>
              </p:ext>
            </p:extLst>
          </p:nvPr>
        </p:nvGraphicFramePr>
        <p:xfrm>
          <a:off x="101302" y="3843661"/>
          <a:ext cx="5933936" cy="370840"/>
        </p:xfrm>
        <a:graphic>
          <a:graphicData uri="http://schemas.openxmlformats.org/drawingml/2006/table">
            <a:tbl>
              <a:tblPr firstRow="1" bandRow="1">
                <a:tableStyleId>{5C22544A-7EE6-4342-B048-85BDC9FD1C3A}</a:tableStyleId>
              </a:tblPr>
              <a:tblGrid>
                <a:gridCol w="1211334">
                  <a:extLst>
                    <a:ext uri="{9D8B030D-6E8A-4147-A177-3AD203B41FA5}">
                      <a16:colId xmlns:a16="http://schemas.microsoft.com/office/drawing/2014/main" val="2262869926"/>
                    </a:ext>
                  </a:extLst>
                </a:gridCol>
                <a:gridCol w="1985094">
                  <a:extLst>
                    <a:ext uri="{9D8B030D-6E8A-4147-A177-3AD203B41FA5}">
                      <a16:colId xmlns:a16="http://schemas.microsoft.com/office/drawing/2014/main" val="2392318616"/>
                    </a:ext>
                  </a:extLst>
                </a:gridCol>
                <a:gridCol w="1328732">
                  <a:extLst>
                    <a:ext uri="{9D8B030D-6E8A-4147-A177-3AD203B41FA5}">
                      <a16:colId xmlns:a16="http://schemas.microsoft.com/office/drawing/2014/main" val="555990092"/>
                    </a:ext>
                  </a:extLst>
                </a:gridCol>
                <a:gridCol w="1408776">
                  <a:extLst>
                    <a:ext uri="{9D8B030D-6E8A-4147-A177-3AD203B41FA5}">
                      <a16:colId xmlns:a16="http://schemas.microsoft.com/office/drawing/2014/main" val="1156918305"/>
                    </a:ext>
                  </a:extLst>
                </a:gridCol>
              </a:tblGrid>
              <a:tr h="370840">
                <a:tc>
                  <a:txBody>
                    <a:bodyPr/>
                    <a:lstStyle/>
                    <a:p>
                      <a:r>
                        <a:rPr lang="en-US" b="0" dirty="0">
                          <a:solidFill>
                            <a:schemeClr val="tx1"/>
                          </a:solidFill>
                        </a:rPr>
                        <a:t>S1</a:t>
                      </a:r>
                      <a:endParaRPr lang="en-IN" b="0" dirty="0">
                        <a:solidFill>
                          <a:schemeClr val="tx1"/>
                        </a:solidFill>
                      </a:endParaRPr>
                    </a:p>
                  </a:txBody>
                  <a:tcPr>
                    <a:solidFill>
                      <a:schemeClr val="bg1">
                        <a:lumMod val="75000"/>
                      </a:schemeClr>
                    </a:solidFill>
                  </a:tcPr>
                </a:tc>
                <a:tc>
                  <a:txBody>
                    <a:bodyPr/>
                    <a:lstStyle/>
                    <a:p>
                      <a:r>
                        <a:rPr lang="en-US" b="0" dirty="0">
                          <a:solidFill>
                            <a:schemeClr val="tx1"/>
                          </a:solidFill>
                        </a:rPr>
                        <a:t>Start</a:t>
                      </a:r>
                      <a:endParaRPr lang="en-IN" b="0" dirty="0">
                        <a:solidFill>
                          <a:schemeClr val="tx1"/>
                        </a:solidFill>
                      </a:endParaRPr>
                    </a:p>
                  </a:txBody>
                  <a:tcPr>
                    <a:solidFill>
                      <a:schemeClr val="bg1">
                        <a:lumMod val="75000"/>
                      </a:schemeClr>
                    </a:solidFill>
                  </a:tcPr>
                </a:tc>
                <a:tc>
                  <a:txBody>
                    <a:bodyPr/>
                    <a:lstStyle/>
                    <a:p>
                      <a:r>
                        <a:rPr lang="en-US" b="0" dirty="0">
                          <a:solidFill>
                            <a:schemeClr val="tx1"/>
                          </a:solidFill>
                        </a:rPr>
                        <a:t>-</a:t>
                      </a:r>
                      <a:endParaRPr lang="en-IN" b="0" dirty="0">
                        <a:solidFill>
                          <a:schemeClr val="tx1"/>
                        </a:solidFill>
                      </a:endParaRPr>
                    </a:p>
                  </a:txBody>
                  <a:tcPr>
                    <a:solidFill>
                      <a:schemeClr val="bg1">
                        <a:lumMod val="75000"/>
                      </a:schemeClr>
                    </a:solidFill>
                  </a:tcPr>
                </a:tc>
                <a:tc>
                  <a:txBody>
                    <a:bodyPr/>
                    <a:lstStyle/>
                    <a:p>
                      <a:r>
                        <a:rPr lang="en-US" b="0" dirty="0">
                          <a:solidFill>
                            <a:schemeClr val="tx1"/>
                          </a:solidFill>
                        </a:rPr>
                        <a:t>-</a:t>
                      </a:r>
                      <a:endParaRPr lang="en-IN" b="0" dirty="0">
                        <a:solidFill>
                          <a:schemeClr val="tx1"/>
                        </a:solidFill>
                      </a:endParaRPr>
                    </a:p>
                  </a:txBody>
                  <a:tcPr>
                    <a:solidFill>
                      <a:schemeClr val="bg1">
                        <a:lumMod val="75000"/>
                      </a:schemeClr>
                    </a:solidFill>
                  </a:tcPr>
                </a:tc>
                <a:extLst>
                  <a:ext uri="{0D108BD9-81ED-4DB2-BD59-A6C34878D82A}">
                    <a16:rowId xmlns:a16="http://schemas.microsoft.com/office/drawing/2014/main" val="2705458783"/>
                  </a:ext>
                </a:extLst>
              </a:tr>
            </a:tbl>
          </a:graphicData>
        </a:graphic>
      </p:graphicFrame>
      <p:graphicFrame>
        <p:nvGraphicFramePr>
          <p:cNvPr id="40" name="Table 39"/>
          <p:cNvGraphicFramePr>
            <a:graphicFrameLocks noGrp="1"/>
          </p:cNvGraphicFramePr>
          <p:nvPr>
            <p:extLst>
              <p:ext uri="{D42A27DB-BD31-4B8C-83A1-F6EECF244321}">
                <p14:modId xmlns:p14="http://schemas.microsoft.com/office/powerpoint/2010/main" val="1044619935"/>
              </p:ext>
            </p:extLst>
          </p:nvPr>
        </p:nvGraphicFramePr>
        <p:xfrm>
          <a:off x="101302" y="4194808"/>
          <a:ext cx="5933936" cy="370840"/>
        </p:xfrm>
        <a:graphic>
          <a:graphicData uri="http://schemas.openxmlformats.org/drawingml/2006/table">
            <a:tbl>
              <a:tblPr firstRow="1" bandRow="1">
                <a:tableStyleId>{5C22544A-7EE6-4342-B048-85BDC9FD1C3A}</a:tableStyleId>
              </a:tblPr>
              <a:tblGrid>
                <a:gridCol w="1211334">
                  <a:extLst>
                    <a:ext uri="{9D8B030D-6E8A-4147-A177-3AD203B41FA5}">
                      <a16:colId xmlns:a16="http://schemas.microsoft.com/office/drawing/2014/main" val="2262869926"/>
                    </a:ext>
                  </a:extLst>
                </a:gridCol>
                <a:gridCol w="1985094">
                  <a:extLst>
                    <a:ext uri="{9D8B030D-6E8A-4147-A177-3AD203B41FA5}">
                      <a16:colId xmlns:a16="http://schemas.microsoft.com/office/drawing/2014/main" val="2392318616"/>
                    </a:ext>
                  </a:extLst>
                </a:gridCol>
                <a:gridCol w="1328732">
                  <a:extLst>
                    <a:ext uri="{9D8B030D-6E8A-4147-A177-3AD203B41FA5}">
                      <a16:colId xmlns:a16="http://schemas.microsoft.com/office/drawing/2014/main" val="555990092"/>
                    </a:ext>
                  </a:extLst>
                </a:gridCol>
                <a:gridCol w="1408776">
                  <a:extLst>
                    <a:ext uri="{9D8B030D-6E8A-4147-A177-3AD203B41FA5}">
                      <a16:colId xmlns:a16="http://schemas.microsoft.com/office/drawing/2014/main" val="1156918305"/>
                    </a:ext>
                  </a:extLst>
                </a:gridCol>
              </a:tblGrid>
              <a:tr h="370840">
                <a:tc>
                  <a:txBody>
                    <a:bodyPr/>
                    <a:lstStyle/>
                    <a:p>
                      <a:r>
                        <a:rPr lang="en-US" b="0" dirty="0">
                          <a:solidFill>
                            <a:schemeClr val="tx1"/>
                          </a:solidFill>
                        </a:rPr>
                        <a:t>S2</a:t>
                      </a:r>
                      <a:endParaRPr lang="en-IN" b="0" dirty="0">
                        <a:solidFill>
                          <a:schemeClr val="tx1"/>
                        </a:solidFill>
                      </a:endParaRPr>
                    </a:p>
                  </a:txBody>
                  <a:tcPr>
                    <a:solidFill>
                      <a:schemeClr val="bg1">
                        <a:lumMod val="95000"/>
                      </a:schemeClr>
                    </a:solidFill>
                  </a:tcPr>
                </a:tc>
                <a:tc>
                  <a:txBody>
                    <a:bodyPr/>
                    <a:lstStyle/>
                    <a:p>
                      <a:r>
                        <a:rPr lang="en-US" b="0" dirty="0">
                          <a:solidFill>
                            <a:schemeClr val="tx1"/>
                          </a:solidFill>
                        </a:rPr>
                        <a:t>Wait</a:t>
                      </a:r>
                      <a:r>
                        <a:rPr lang="en-US" b="0" baseline="0" dirty="0">
                          <a:solidFill>
                            <a:schemeClr val="tx1"/>
                          </a:solidFill>
                        </a:rPr>
                        <a:t> for pin</a:t>
                      </a:r>
                      <a:endParaRPr lang="en-IN" b="0" dirty="0">
                        <a:solidFill>
                          <a:schemeClr val="tx1"/>
                        </a:solidFill>
                      </a:endParaRPr>
                    </a:p>
                  </a:txBody>
                  <a:tcPr>
                    <a:solidFill>
                      <a:schemeClr val="bg1">
                        <a:lumMod val="95000"/>
                      </a:schemeClr>
                    </a:solidFill>
                  </a:tcPr>
                </a:tc>
                <a:tc>
                  <a:txBody>
                    <a:bodyPr/>
                    <a:lstStyle/>
                    <a:p>
                      <a:r>
                        <a:rPr lang="en-US" b="0" dirty="0">
                          <a:solidFill>
                            <a:schemeClr val="tx1"/>
                          </a:solidFill>
                        </a:rPr>
                        <a:t>-</a:t>
                      </a:r>
                      <a:endParaRPr lang="en-IN" b="0" dirty="0">
                        <a:solidFill>
                          <a:schemeClr val="tx1"/>
                        </a:solidFill>
                      </a:endParaRPr>
                    </a:p>
                  </a:txBody>
                  <a:tcPr>
                    <a:solidFill>
                      <a:schemeClr val="bg1">
                        <a:lumMod val="95000"/>
                      </a:schemeClr>
                    </a:solidFill>
                  </a:tcPr>
                </a:tc>
                <a:tc>
                  <a:txBody>
                    <a:bodyPr/>
                    <a:lstStyle/>
                    <a:p>
                      <a:r>
                        <a:rPr lang="en-US" b="0" dirty="0">
                          <a:solidFill>
                            <a:schemeClr val="tx1"/>
                          </a:solidFill>
                        </a:rPr>
                        <a:t>-</a:t>
                      </a:r>
                      <a:endParaRPr lang="en-IN" b="0" dirty="0">
                        <a:solidFill>
                          <a:schemeClr val="tx1"/>
                        </a:solidFill>
                      </a:endParaRPr>
                    </a:p>
                  </a:txBody>
                  <a:tcPr>
                    <a:solidFill>
                      <a:schemeClr val="bg1">
                        <a:lumMod val="95000"/>
                      </a:schemeClr>
                    </a:solidFill>
                  </a:tcPr>
                </a:tc>
                <a:extLst>
                  <a:ext uri="{0D108BD9-81ED-4DB2-BD59-A6C34878D82A}">
                    <a16:rowId xmlns:a16="http://schemas.microsoft.com/office/drawing/2014/main" val="2705458783"/>
                  </a:ext>
                </a:extLst>
              </a:tr>
            </a:tbl>
          </a:graphicData>
        </a:graphic>
      </p:graphicFrame>
      <p:graphicFrame>
        <p:nvGraphicFramePr>
          <p:cNvPr id="46" name="Table 45"/>
          <p:cNvGraphicFramePr>
            <a:graphicFrameLocks noGrp="1"/>
          </p:cNvGraphicFramePr>
          <p:nvPr>
            <p:extLst>
              <p:ext uri="{D42A27DB-BD31-4B8C-83A1-F6EECF244321}">
                <p14:modId xmlns:p14="http://schemas.microsoft.com/office/powerpoint/2010/main" val="2240612086"/>
              </p:ext>
            </p:extLst>
          </p:nvPr>
        </p:nvGraphicFramePr>
        <p:xfrm>
          <a:off x="101302" y="5597948"/>
          <a:ext cx="5933936" cy="370840"/>
        </p:xfrm>
        <a:graphic>
          <a:graphicData uri="http://schemas.openxmlformats.org/drawingml/2006/table">
            <a:tbl>
              <a:tblPr firstRow="1" bandRow="1">
                <a:tableStyleId>{5C22544A-7EE6-4342-B048-85BDC9FD1C3A}</a:tableStyleId>
              </a:tblPr>
              <a:tblGrid>
                <a:gridCol w="1211334">
                  <a:extLst>
                    <a:ext uri="{9D8B030D-6E8A-4147-A177-3AD203B41FA5}">
                      <a16:colId xmlns:a16="http://schemas.microsoft.com/office/drawing/2014/main" val="2262869926"/>
                    </a:ext>
                  </a:extLst>
                </a:gridCol>
                <a:gridCol w="1985094">
                  <a:extLst>
                    <a:ext uri="{9D8B030D-6E8A-4147-A177-3AD203B41FA5}">
                      <a16:colId xmlns:a16="http://schemas.microsoft.com/office/drawing/2014/main" val="2392318616"/>
                    </a:ext>
                  </a:extLst>
                </a:gridCol>
                <a:gridCol w="1328732">
                  <a:extLst>
                    <a:ext uri="{9D8B030D-6E8A-4147-A177-3AD203B41FA5}">
                      <a16:colId xmlns:a16="http://schemas.microsoft.com/office/drawing/2014/main" val="555990092"/>
                    </a:ext>
                  </a:extLst>
                </a:gridCol>
                <a:gridCol w="1408776">
                  <a:extLst>
                    <a:ext uri="{9D8B030D-6E8A-4147-A177-3AD203B41FA5}">
                      <a16:colId xmlns:a16="http://schemas.microsoft.com/office/drawing/2014/main" val="1156918305"/>
                    </a:ext>
                  </a:extLst>
                </a:gridCol>
              </a:tblGrid>
              <a:tr h="370840">
                <a:tc>
                  <a:txBody>
                    <a:bodyPr/>
                    <a:lstStyle/>
                    <a:p>
                      <a:r>
                        <a:rPr lang="en-US" b="0" dirty="0">
                          <a:solidFill>
                            <a:schemeClr val="tx1"/>
                          </a:solidFill>
                        </a:rPr>
                        <a:t>S6</a:t>
                      </a:r>
                      <a:endParaRPr lang="en-IN" b="0" dirty="0">
                        <a:solidFill>
                          <a:schemeClr val="tx1"/>
                        </a:solidFill>
                      </a:endParaRPr>
                    </a:p>
                  </a:txBody>
                  <a:tcPr>
                    <a:solidFill>
                      <a:schemeClr val="bg1">
                        <a:lumMod val="95000"/>
                      </a:schemeClr>
                    </a:solidFill>
                  </a:tcPr>
                </a:tc>
                <a:tc>
                  <a:txBody>
                    <a:bodyPr/>
                    <a:lstStyle/>
                    <a:p>
                      <a:r>
                        <a:rPr lang="en-US" b="0" dirty="0">
                          <a:solidFill>
                            <a:schemeClr val="tx1"/>
                          </a:solidFill>
                        </a:rPr>
                        <a:t>Access</a:t>
                      </a:r>
                      <a:r>
                        <a:rPr lang="en-US" b="0" baseline="0" dirty="0">
                          <a:solidFill>
                            <a:schemeClr val="tx1"/>
                          </a:solidFill>
                        </a:rPr>
                        <a:t> Granted</a:t>
                      </a:r>
                      <a:endParaRPr lang="en-IN" b="0" dirty="0">
                        <a:solidFill>
                          <a:schemeClr val="tx1"/>
                        </a:solidFill>
                      </a:endParaRPr>
                    </a:p>
                  </a:txBody>
                  <a:tcPr>
                    <a:solidFill>
                      <a:schemeClr val="bg1">
                        <a:lumMod val="95000"/>
                      </a:schemeClr>
                    </a:solidFill>
                  </a:tcPr>
                </a:tc>
                <a:tc>
                  <a:txBody>
                    <a:bodyPr/>
                    <a:lstStyle/>
                    <a:p>
                      <a:r>
                        <a:rPr lang="en-US" b="0" dirty="0">
                          <a:solidFill>
                            <a:schemeClr val="tx1"/>
                          </a:solidFill>
                        </a:rPr>
                        <a:t>-</a:t>
                      </a:r>
                      <a:endParaRPr lang="en-IN" b="0" dirty="0">
                        <a:solidFill>
                          <a:schemeClr val="tx1"/>
                        </a:solidFill>
                      </a:endParaRPr>
                    </a:p>
                  </a:txBody>
                  <a:tcPr>
                    <a:solidFill>
                      <a:schemeClr val="bg1">
                        <a:lumMod val="95000"/>
                      </a:schemeClr>
                    </a:solidFill>
                  </a:tcPr>
                </a:tc>
                <a:tc>
                  <a:txBody>
                    <a:bodyPr/>
                    <a:lstStyle/>
                    <a:p>
                      <a:r>
                        <a:rPr lang="en-US" b="0" dirty="0">
                          <a:solidFill>
                            <a:schemeClr val="tx1"/>
                          </a:solidFill>
                        </a:rPr>
                        <a:t>-</a:t>
                      </a:r>
                      <a:endParaRPr lang="en-IN" b="0" dirty="0">
                        <a:solidFill>
                          <a:schemeClr val="tx1"/>
                        </a:solidFill>
                      </a:endParaRPr>
                    </a:p>
                  </a:txBody>
                  <a:tcPr>
                    <a:solidFill>
                      <a:schemeClr val="bg1">
                        <a:lumMod val="95000"/>
                      </a:schemeClr>
                    </a:solidFill>
                  </a:tcPr>
                </a:tc>
                <a:extLst>
                  <a:ext uri="{0D108BD9-81ED-4DB2-BD59-A6C34878D82A}">
                    <a16:rowId xmlns:a16="http://schemas.microsoft.com/office/drawing/2014/main" val="2705458783"/>
                  </a:ext>
                </a:extLst>
              </a:tr>
            </a:tbl>
          </a:graphicData>
        </a:graphic>
      </p:graphicFrame>
      <p:graphicFrame>
        <p:nvGraphicFramePr>
          <p:cNvPr id="47" name="Table 46"/>
          <p:cNvGraphicFramePr>
            <a:graphicFrameLocks noGrp="1"/>
          </p:cNvGraphicFramePr>
          <p:nvPr>
            <p:extLst>
              <p:ext uri="{D42A27DB-BD31-4B8C-83A1-F6EECF244321}">
                <p14:modId xmlns:p14="http://schemas.microsoft.com/office/powerpoint/2010/main" val="2830861599"/>
              </p:ext>
            </p:extLst>
          </p:nvPr>
        </p:nvGraphicFramePr>
        <p:xfrm>
          <a:off x="101302" y="5950455"/>
          <a:ext cx="5933936" cy="370840"/>
        </p:xfrm>
        <a:graphic>
          <a:graphicData uri="http://schemas.openxmlformats.org/drawingml/2006/table">
            <a:tbl>
              <a:tblPr firstRow="1" bandRow="1">
                <a:tableStyleId>{5C22544A-7EE6-4342-B048-85BDC9FD1C3A}</a:tableStyleId>
              </a:tblPr>
              <a:tblGrid>
                <a:gridCol w="1211334">
                  <a:extLst>
                    <a:ext uri="{9D8B030D-6E8A-4147-A177-3AD203B41FA5}">
                      <a16:colId xmlns:a16="http://schemas.microsoft.com/office/drawing/2014/main" val="2262869926"/>
                    </a:ext>
                  </a:extLst>
                </a:gridCol>
                <a:gridCol w="1985094">
                  <a:extLst>
                    <a:ext uri="{9D8B030D-6E8A-4147-A177-3AD203B41FA5}">
                      <a16:colId xmlns:a16="http://schemas.microsoft.com/office/drawing/2014/main" val="2392318616"/>
                    </a:ext>
                  </a:extLst>
                </a:gridCol>
                <a:gridCol w="1328732">
                  <a:extLst>
                    <a:ext uri="{9D8B030D-6E8A-4147-A177-3AD203B41FA5}">
                      <a16:colId xmlns:a16="http://schemas.microsoft.com/office/drawing/2014/main" val="555990092"/>
                    </a:ext>
                  </a:extLst>
                </a:gridCol>
                <a:gridCol w="1408776">
                  <a:extLst>
                    <a:ext uri="{9D8B030D-6E8A-4147-A177-3AD203B41FA5}">
                      <a16:colId xmlns:a16="http://schemas.microsoft.com/office/drawing/2014/main" val="1156918305"/>
                    </a:ext>
                  </a:extLst>
                </a:gridCol>
              </a:tblGrid>
              <a:tr h="370840">
                <a:tc>
                  <a:txBody>
                    <a:bodyPr/>
                    <a:lstStyle/>
                    <a:p>
                      <a:r>
                        <a:rPr lang="en-US" b="0" dirty="0">
                          <a:solidFill>
                            <a:schemeClr val="tx1"/>
                          </a:solidFill>
                        </a:rPr>
                        <a:t>S7</a:t>
                      </a:r>
                      <a:endParaRPr lang="en-IN" b="0" dirty="0">
                        <a:solidFill>
                          <a:schemeClr val="tx1"/>
                        </a:solidFill>
                      </a:endParaRPr>
                    </a:p>
                  </a:txBody>
                  <a:tcPr>
                    <a:solidFill>
                      <a:schemeClr val="bg1">
                        <a:lumMod val="75000"/>
                      </a:schemeClr>
                    </a:solidFill>
                  </a:tcPr>
                </a:tc>
                <a:tc>
                  <a:txBody>
                    <a:bodyPr/>
                    <a:lstStyle/>
                    <a:p>
                      <a:r>
                        <a:rPr lang="en-US" b="0" dirty="0">
                          <a:solidFill>
                            <a:schemeClr val="tx1"/>
                          </a:solidFill>
                        </a:rPr>
                        <a:t>Account</a:t>
                      </a:r>
                      <a:r>
                        <a:rPr lang="en-US" b="0" baseline="0" dirty="0">
                          <a:solidFill>
                            <a:schemeClr val="tx1"/>
                          </a:solidFill>
                        </a:rPr>
                        <a:t> blocked</a:t>
                      </a:r>
                      <a:endParaRPr lang="en-IN" b="0" dirty="0">
                        <a:solidFill>
                          <a:schemeClr val="tx1"/>
                        </a:solidFill>
                      </a:endParaRPr>
                    </a:p>
                  </a:txBody>
                  <a:tcPr>
                    <a:solidFill>
                      <a:schemeClr val="bg1">
                        <a:lumMod val="75000"/>
                      </a:schemeClr>
                    </a:solidFill>
                  </a:tcPr>
                </a:tc>
                <a:tc>
                  <a:txBody>
                    <a:bodyPr/>
                    <a:lstStyle/>
                    <a:p>
                      <a:r>
                        <a:rPr lang="en-US" b="0" dirty="0">
                          <a:solidFill>
                            <a:schemeClr val="tx1"/>
                          </a:solidFill>
                        </a:rPr>
                        <a:t>-</a:t>
                      </a:r>
                      <a:endParaRPr lang="en-IN" b="0" dirty="0">
                        <a:solidFill>
                          <a:schemeClr val="tx1"/>
                        </a:solidFill>
                      </a:endParaRPr>
                    </a:p>
                  </a:txBody>
                  <a:tcPr>
                    <a:solidFill>
                      <a:schemeClr val="bg1">
                        <a:lumMod val="75000"/>
                      </a:schemeClr>
                    </a:solidFill>
                  </a:tcPr>
                </a:tc>
                <a:tc>
                  <a:txBody>
                    <a:bodyPr/>
                    <a:lstStyle/>
                    <a:p>
                      <a:r>
                        <a:rPr lang="en-US" b="0" dirty="0">
                          <a:solidFill>
                            <a:schemeClr val="tx1"/>
                          </a:solidFill>
                        </a:rPr>
                        <a:t>-</a:t>
                      </a:r>
                      <a:endParaRPr lang="en-IN" b="0" dirty="0">
                        <a:solidFill>
                          <a:schemeClr val="tx1"/>
                        </a:solidFill>
                      </a:endParaRPr>
                    </a:p>
                  </a:txBody>
                  <a:tcPr>
                    <a:solidFill>
                      <a:schemeClr val="bg1">
                        <a:lumMod val="75000"/>
                      </a:schemeClr>
                    </a:solidFill>
                  </a:tcPr>
                </a:tc>
                <a:extLst>
                  <a:ext uri="{0D108BD9-81ED-4DB2-BD59-A6C34878D82A}">
                    <a16:rowId xmlns:a16="http://schemas.microsoft.com/office/drawing/2014/main" val="2705458783"/>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65748577"/>
              </p:ext>
            </p:extLst>
          </p:nvPr>
        </p:nvGraphicFramePr>
        <p:xfrm>
          <a:off x="101302" y="4512119"/>
          <a:ext cx="3221018" cy="370840"/>
        </p:xfrm>
        <a:graphic>
          <a:graphicData uri="http://schemas.openxmlformats.org/drawingml/2006/table">
            <a:tbl>
              <a:tblPr firstRow="1" bandRow="1">
                <a:tableStyleId>{5C22544A-7EE6-4342-B048-85BDC9FD1C3A}</a:tableStyleId>
              </a:tblPr>
              <a:tblGrid>
                <a:gridCol w="1224578">
                  <a:extLst>
                    <a:ext uri="{9D8B030D-6E8A-4147-A177-3AD203B41FA5}">
                      <a16:colId xmlns:a16="http://schemas.microsoft.com/office/drawing/2014/main" val="3012132058"/>
                    </a:ext>
                  </a:extLst>
                </a:gridCol>
                <a:gridCol w="1996440">
                  <a:extLst>
                    <a:ext uri="{9D8B030D-6E8A-4147-A177-3AD203B41FA5}">
                      <a16:colId xmlns:a16="http://schemas.microsoft.com/office/drawing/2014/main" val="3301834602"/>
                    </a:ext>
                  </a:extLst>
                </a:gridCol>
              </a:tblGrid>
              <a:tr h="370840">
                <a:tc>
                  <a:txBody>
                    <a:bodyPr/>
                    <a:lstStyle/>
                    <a:p>
                      <a:r>
                        <a:rPr lang="en-US" b="0" dirty="0">
                          <a:solidFill>
                            <a:schemeClr val="tx1"/>
                          </a:solidFill>
                        </a:rPr>
                        <a:t>S3</a:t>
                      </a:r>
                      <a:endParaRPr lang="en-IN" b="0" dirty="0">
                        <a:solidFill>
                          <a:schemeClr val="tx1"/>
                        </a:solidFill>
                      </a:endParaRPr>
                    </a:p>
                  </a:txBody>
                  <a:tcPr>
                    <a:solidFill>
                      <a:schemeClr val="bg1">
                        <a:lumMod val="75000"/>
                      </a:schemeClr>
                    </a:solidFill>
                  </a:tcPr>
                </a:tc>
                <a:tc>
                  <a:txBody>
                    <a:bodyPr/>
                    <a:lstStyle/>
                    <a:p>
                      <a:r>
                        <a:rPr lang="en-US" b="0" dirty="0">
                          <a:solidFill>
                            <a:schemeClr val="tx1"/>
                          </a:solidFill>
                        </a:rPr>
                        <a:t>1</a:t>
                      </a:r>
                      <a:r>
                        <a:rPr lang="en-US" b="0" baseline="30000" dirty="0">
                          <a:solidFill>
                            <a:schemeClr val="tx1"/>
                          </a:solidFill>
                        </a:rPr>
                        <a:t>st</a:t>
                      </a:r>
                      <a:r>
                        <a:rPr lang="en-US" b="0" dirty="0">
                          <a:solidFill>
                            <a:schemeClr val="tx1"/>
                          </a:solidFill>
                        </a:rPr>
                        <a:t> attempt</a:t>
                      </a:r>
                      <a:endParaRPr lang="en-IN" b="0" dirty="0">
                        <a:solidFill>
                          <a:schemeClr val="tx1"/>
                        </a:solidFill>
                      </a:endParaRPr>
                    </a:p>
                  </a:txBody>
                  <a:tcPr>
                    <a:solidFill>
                      <a:schemeClr val="bg1">
                        <a:lumMod val="75000"/>
                      </a:schemeClr>
                    </a:solidFill>
                  </a:tcPr>
                </a:tc>
                <a:extLst>
                  <a:ext uri="{0D108BD9-81ED-4DB2-BD59-A6C34878D82A}">
                    <a16:rowId xmlns:a16="http://schemas.microsoft.com/office/drawing/2014/main" val="1362061813"/>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996296745"/>
              </p:ext>
            </p:extLst>
          </p:nvPr>
        </p:nvGraphicFramePr>
        <p:xfrm>
          <a:off x="3322320" y="4512517"/>
          <a:ext cx="1325880" cy="370840"/>
        </p:xfrm>
        <a:graphic>
          <a:graphicData uri="http://schemas.openxmlformats.org/drawingml/2006/table">
            <a:tbl>
              <a:tblPr firstRow="1" bandRow="1">
                <a:tableStyleId>{5C22544A-7EE6-4342-B048-85BDC9FD1C3A}</a:tableStyleId>
              </a:tblPr>
              <a:tblGrid>
                <a:gridCol w="1325880">
                  <a:extLst>
                    <a:ext uri="{9D8B030D-6E8A-4147-A177-3AD203B41FA5}">
                      <a16:colId xmlns:a16="http://schemas.microsoft.com/office/drawing/2014/main" val="137806698"/>
                    </a:ext>
                  </a:extLst>
                </a:gridCol>
              </a:tblGrid>
              <a:tr h="370840">
                <a:tc>
                  <a:txBody>
                    <a:bodyPr/>
                    <a:lstStyle/>
                    <a:p>
                      <a:r>
                        <a:rPr lang="en-US" b="0" dirty="0">
                          <a:solidFill>
                            <a:schemeClr val="tx1"/>
                          </a:solidFill>
                        </a:rPr>
                        <a:t>S6</a:t>
                      </a:r>
                      <a:endParaRPr lang="en-IN" b="0" dirty="0">
                        <a:solidFill>
                          <a:schemeClr val="tx1"/>
                        </a:solidFill>
                      </a:endParaRPr>
                    </a:p>
                  </a:txBody>
                  <a:tcPr>
                    <a:solidFill>
                      <a:schemeClr val="bg1">
                        <a:lumMod val="75000"/>
                      </a:schemeClr>
                    </a:solidFill>
                  </a:tcPr>
                </a:tc>
                <a:extLst>
                  <a:ext uri="{0D108BD9-81ED-4DB2-BD59-A6C34878D82A}">
                    <a16:rowId xmlns:a16="http://schemas.microsoft.com/office/drawing/2014/main" val="4097986945"/>
                  </a:ext>
                </a:extLst>
              </a:tr>
            </a:tbl>
          </a:graphicData>
        </a:graphic>
      </p:graphicFrame>
      <p:graphicFrame>
        <p:nvGraphicFramePr>
          <p:cNvPr id="49" name="Table 48"/>
          <p:cNvGraphicFramePr>
            <a:graphicFrameLocks noGrp="1"/>
          </p:cNvGraphicFramePr>
          <p:nvPr>
            <p:extLst>
              <p:ext uri="{D42A27DB-BD31-4B8C-83A1-F6EECF244321}">
                <p14:modId xmlns:p14="http://schemas.microsoft.com/office/powerpoint/2010/main" val="2929736139"/>
              </p:ext>
            </p:extLst>
          </p:nvPr>
        </p:nvGraphicFramePr>
        <p:xfrm>
          <a:off x="4648200" y="4518829"/>
          <a:ext cx="1387038" cy="370840"/>
        </p:xfrm>
        <a:graphic>
          <a:graphicData uri="http://schemas.openxmlformats.org/drawingml/2006/table">
            <a:tbl>
              <a:tblPr firstRow="1" bandRow="1">
                <a:tableStyleId>{5C22544A-7EE6-4342-B048-85BDC9FD1C3A}</a:tableStyleId>
              </a:tblPr>
              <a:tblGrid>
                <a:gridCol w="1387038">
                  <a:extLst>
                    <a:ext uri="{9D8B030D-6E8A-4147-A177-3AD203B41FA5}">
                      <a16:colId xmlns:a16="http://schemas.microsoft.com/office/drawing/2014/main" val="137806698"/>
                    </a:ext>
                  </a:extLst>
                </a:gridCol>
              </a:tblGrid>
              <a:tr h="370840">
                <a:tc>
                  <a:txBody>
                    <a:bodyPr/>
                    <a:lstStyle/>
                    <a:p>
                      <a:r>
                        <a:rPr lang="en-US" b="0" dirty="0">
                          <a:solidFill>
                            <a:schemeClr val="tx1"/>
                          </a:solidFill>
                        </a:rPr>
                        <a:t>S4</a:t>
                      </a:r>
                      <a:endParaRPr lang="en-IN" b="0" dirty="0">
                        <a:solidFill>
                          <a:schemeClr val="tx1"/>
                        </a:solidFill>
                      </a:endParaRPr>
                    </a:p>
                  </a:txBody>
                  <a:tcPr>
                    <a:solidFill>
                      <a:schemeClr val="bg1">
                        <a:lumMod val="75000"/>
                      </a:schemeClr>
                    </a:solidFill>
                  </a:tcPr>
                </a:tc>
                <a:extLst>
                  <a:ext uri="{0D108BD9-81ED-4DB2-BD59-A6C34878D82A}">
                    <a16:rowId xmlns:a16="http://schemas.microsoft.com/office/drawing/2014/main" val="4097986945"/>
                  </a:ext>
                </a:extLst>
              </a:tr>
            </a:tbl>
          </a:graphicData>
        </a:graphic>
      </p:graphicFrame>
      <p:graphicFrame>
        <p:nvGraphicFramePr>
          <p:cNvPr id="50" name="Table 49"/>
          <p:cNvGraphicFramePr>
            <a:graphicFrameLocks noGrp="1"/>
          </p:cNvGraphicFramePr>
          <p:nvPr>
            <p:extLst>
              <p:ext uri="{D42A27DB-BD31-4B8C-83A1-F6EECF244321}">
                <p14:modId xmlns:p14="http://schemas.microsoft.com/office/powerpoint/2010/main" val="3668576115"/>
              </p:ext>
            </p:extLst>
          </p:nvPr>
        </p:nvGraphicFramePr>
        <p:xfrm>
          <a:off x="101302" y="4877879"/>
          <a:ext cx="3221018" cy="370840"/>
        </p:xfrm>
        <a:graphic>
          <a:graphicData uri="http://schemas.openxmlformats.org/drawingml/2006/table">
            <a:tbl>
              <a:tblPr firstRow="1" bandRow="1">
                <a:tableStyleId>{5C22544A-7EE6-4342-B048-85BDC9FD1C3A}</a:tableStyleId>
              </a:tblPr>
              <a:tblGrid>
                <a:gridCol w="1224578">
                  <a:extLst>
                    <a:ext uri="{9D8B030D-6E8A-4147-A177-3AD203B41FA5}">
                      <a16:colId xmlns:a16="http://schemas.microsoft.com/office/drawing/2014/main" val="3012132058"/>
                    </a:ext>
                  </a:extLst>
                </a:gridCol>
                <a:gridCol w="1996440">
                  <a:extLst>
                    <a:ext uri="{9D8B030D-6E8A-4147-A177-3AD203B41FA5}">
                      <a16:colId xmlns:a16="http://schemas.microsoft.com/office/drawing/2014/main" val="3301834602"/>
                    </a:ext>
                  </a:extLst>
                </a:gridCol>
              </a:tblGrid>
              <a:tr h="370840">
                <a:tc>
                  <a:txBody>
                    <a:bodyPr/>
                    <a:lstStyle/>
                    <a:p>
                      <a:r>
                        <a:rPr lang="en-US" b="0" dirty="0">
                          <a:solidFill>
                            <a:schemeClr val="tx1"/>
                          </a:solidFill>
                        </a:rPr>
                        <a:t>S4</a:t>
                      </a:r>
                      <a:endParaRPr lang="en-IN" b="0" dirty="0">
                        <a:solidFill>
                          <a:schemeClr val="tx1"/>
                        </a:solidFill>
                      </a:endParaRPr>
                    </a:p>
                  </a:txBody>
                  <a:tcPr>
                    <a:solidFill>
                      <a:schemeClr val="bg1">
                        <a:lumMod val="95000"/>
                      </a:schemeClr>
                    </a:solidFill>
                  </a:tcPr>
                </a:tc>
                <a:tc>
                  <a:txBody>
                    <a:bodyPr/>
                    <a:lstStyle/>
                    <a:p>
                      <a:r>
                        <a:rPr lang="en-US" b="0" dirty="0">
                          <a:solidFill>
                            <a:schemeClr val="tx1"/>
                          </a:solidFill>
                        </a:rPr>
                        <a:t>2</a:t>
                      </a:r>
                      <a:r>
                        <a:rPr lang="en-US" b="0" baseline="30000" dirty="0">
                          <a:solidFill>
                            <a:schemeClr val="tx1"/>
                          </a:solidFill>
                        </a:rPr>
                        <a:t>nd</a:t>
                      </a:r>
                      <a:r>
                        <a:rPr lang="en-US" b="0" dirty="0">
                          <a:solidFill>
                            <a:schemeClr val="tx1"/>
                          </a:solidFill>
                        </a:rPr>
                        <a:t> attempt</a:t>
                      </a:r>
                      <a:endParaRPr lang="en-IN" b="0" dirty="0">
                        <a:solidFill>
                          <a:schemeClr val="tx1"/>
                        </a:solidFill>
                      </a:endParaRPr>
                    </a:p>
                  </a:txBody>
                  <a:tcPr>
                    <a:solidFill>
                      <a:schemeClr val="bg1">
                        <a:lumMod val="95000"/>
                      </a:schemeClr>
                    </a:solidFill>
                  </a:tcPr>
                </a:tc>
                <a:extLst>
                  <a:ext uri="{0D108BD9-81ED-4DB2-BD59-A6C34878D82A}">
                    <a16:rowId xmlns:a16="http://schemas.microsoft.com/office/drawing/2014/main" val="1362061813"/>
                  </a:ext>
                </a:extLst>
              </a:tr>
            </a:tbl>
          </a:graphicData>
        </a:graphic>
      </p:graphicFrame>
      <p:graphicFrame>
        <p:nvGraphicFramePr>
          <p:cNvPr id="52" name="Table 51"/>
          <p:cNvGraphicFramePr>
            <a:graphicFrameLocks noGrp="1"/>
          </p:cNvGraphicFramePr>
          <p:nvPr>
            <p:extLst>
              <p:ext uri="{D42A27DB-BD31-4B8C-83A1-F6EECF244321}">
                <p14:modId xmlns:p14="http://schemas.microsoft.com/office/powerpoint/2010/main" val="1826596608"/>
              </p:ext>
            </p:extLst>
          </p:nvPr>
        </p:nvGraphicFramePr>
        <p:xfrm>
          <a:off x="3322320" y="4878277"/>
          <a:ext cx="1325880" cy="370840"/>
        </p:xfrm>
        <a:graphic>
          <a:graphicData uri="http://schemas.openxmlformats.org/drawingml/2006/table">
            <a:tbl>
              <a:tblPr firstRow="1" bandRow="1">
                <a:tableStyleId>{5C22544A-7EE6-4342-B048-85BDC9FD1C3A}</a:tableStyleId>
              </a:tblPr>
              <a:tblGrid>
                <a:gridCol w="1325880">
                  <a:extLst>
                    <a:ext uri="{9D8B030D-6E8A-4147-A177-3AD203B41FA5}">
                      <a16:colId xmlns:a16="http://schemas.microsoft.com/office/drawing/2014/main" val="137806698"/>
                    </a:ext>
                  </a:extLst>
                </a:gridCol>
              </a:tblGrid>
              <a:tr h="370840">
                <a:tc>
                  <a:txBody>
                    <a:bodyPr/>
                    <a:lstStyle/>
                    <a:p>
                      <a:r>
                        <a:rPr lang="en-US" b="0" dirty="0">
                          <a:solidFill>
                            <a:schemeClr val="tx1"/>
                          </a:solidFill>
                        </a:rPr>
                        <a:t>S6</a:t>
                      </a:r>
                      <a:endParaRPr lang="en-IN" b="0" dirty="0">
                        <a:solidFill>
                          <a:schemeClr val="tx1"/>
                        </a:solidFill>
                      </a:endParaRPr>
                    </a:p>
                  </a:txBody>
                  <a:tcPr>
                    <a:solidFill>
                      <a:schemeClr val="bg1">
                        <a:lumMod val="95000"/>
                      </a:schemeClr>
                    </a:solidFill>
                  </a:tcPr>
                </a:tc>
                <a:extLst>
                  <a:ext uri="{0D108BD9-81ED-4DB2-BD59-A6C34878D82A}">
                    <a16:rowId xmlns:a16="http://schemas.microsoft.com/office/drawing/2014/main" val="4097986945"/>
                  </a:ext>
                </a:extLst>
              </a:tr>
            </a:tbl>
          </a:graphicData>
        </a:graphic>
      </p:graphicFrame>
      <p:graphicFrame>
        <p:nvGraphicFramePr>
          <p:cNvPr id="54" name="Table 53"/>
          <p:cNvGraphicFramePr>
            <a:graphicFrameLocks noGrp="1"/>
          </p:cNvGraphicFramePr>
          <p:nvPr>
            <p:extLst>
              <p:ext uri="{D42A27DB-BD31-4B8C-83A1-F6EECF244321}">
                <p14:modId xmlns:p14="http://schemas.microsoft.com/office/powerpoint/2010/main" val="679695180"/>
              </p:ext>
            </p:extLst>
          </p:nvPr>
        </p:nvGraphicFramePr>
        <p:xfrm>
          <a:off x="4648200" y="4884589"/>
          <a:ext cx="1387038" cy="370840"/>
        </p:xfrm>
        <a:graphic>
          <a:graphicData uri="http://schemas.openxmlformats.org/drawingml/2006/table">
            <a:tbl>
              <a:tblPr firstRow="1" bandRow="1">
                <a:tableStyleId>{5C22544A-7EE6-4342-B048-85BDC9FD1C3A}</a:tableStyleId>
              </a:tblPr>
              <a:tblGrid>
                <a:gridCol w="1387038">
                  <a:extLst>
                    <a:ext uri="{9D8B030D-6E8A-4147-A177-3AD203B41FA5}">
                      <a16:colId xmlns:a16="http://schemas.microsoft.com/office/drawing/2014/main" val="137806698"/>
                    </a:ext>
                  </a:extLst>
                </a:gridCol>
              </a:tblGrid>
              <a:tr h="370840">
                <a:tc>
                  <a:txBody>
                    <a:bodyPr/>
                    <a:lstStyle/>
                    <a:p>
                      <a:r>
                        <a:rPr lang="en-US" b="0" dirty="0">
                          <a:solidFill>
                            <a:schemeClr val="tx1"/>
                          </a:solidFill>
                        </a:rPr>
                        <a:t>S5</a:t>
                      </a:r>
                      <a:endParaRPr lang="en-IN" b="0" dirty="0">
                        <a:solidFill>
                          <a:schemeClr val="tx1"/>
                        </a:solidFill>
                      </a:endParaRPr>
                    </a:p>
                  </a:txBody>
                  <a:tcPr>
                    <a:solidFill>
                      <a:schemeClr val="bg1">
                        <a:lumMod val="95000"/>
                      </a:schemeClr>
                    </a:solidFill>
                  </a:tcPr>
                </a:tc>
                <a:extLst>
                  <a:ext uri="{0D108BD9-81ED-4DB2-BD59-A6C34878D82A}">
                    <a16:rowId xmlns:a16="http://schemas.microsoft.com/office/drawing/2014/main" val="4097986945"/>
                  </a:ext>
                </a:extLst>
              </a:tr>
            </a:tbl>
          </a:graphicData>
        </a:graphic>
      </p:graphicFrame>
      <p:graphicFrame>
        <p:nvGraphicFramePr>
          <p:cNvPr id="63" name="Table 62"/>
          <p:cNvGraphicFramePr>
            <a:graphicFrameLocks noGrp="1"/>
          </p:cNvGraphicFramePr>
          <p:nvPr>
            <p:extLst>
              <p:ext uri="{D42A27DB-BD31-4B8C-83A1-F6EECF244321}">
                <p14:modId xmlns:p14="http://schemas.microsoft.com/office/powerpoint/2010/main" val="4054809891"/>
              </p:ext>
            </p:extLst>
          </p:nvPr>
        </p:nvGraphicFramePr>
        <p:xfrm>
          <a:off x="101302" y="5228399"/>
          <a:ext cx="3221018" cy="370840"/>
        </p:xfrm>
        <a:graphic>
          <a:graphicData uri="http://schemas.openxmlformats.org/drawingml/2006/table">
            <a:tbl>
              <a:tblPr firstRow="1" bandRow="1">
                <a:tableStyleId>{5C22544A-7EE6-4342-B048-85BDC9FD1C3A}</a:tableStyleId>
              </a:tblPr>
              <a:tblGrid>
                <a:gridCol w="1224578">
                  <a:extLst>
                    <a:ext uri="{9D8B030D-6E8A-4147-A177-3AD203B41FA5}">
                      <a16:colId xmlns:a16="http://schemas.microsoft.com/office/drawing/2014/main" val="3012132058"/>
                    </a:ext>
                  </a:extLst>
                </a:gridCol>
                <a:gridCol w="1996440">
                  <a:extLst>
                    <a:ext uri="{9D8B030D-6E8A-4147-A177-3AD203B41FA5}">
                      <a16:colId xmlns:a16="http://schemas.microsoft.com/office/drawing/2014/main" val="3301834602"/>
                    </a:ext>
                  </a:extLst>
                </a:gridCol>
              </a:tblGrid>
              <a:tr h="370840">
                <a:tc>
                  <a:txBody>
                    <a:bodyPr/>
                    <a:lstStyle/>
                    <a:p>
                      <a:r>
                        <a:rPr lang="en-US" b="0" dirty="0">
                          <a:solidFill>
                            <a:schemeClr val="tx1"/>
                          </a:solidFill>
                        </a:rPr>
                        <a:t>S5</a:t>
                      </a:r>
                      <a:endParaRPr lang="en-IN" b="0" dirty="0">
                        <a:solidFill>
                          <a:schemeClr val="tx1"/>
                        </a:solidFill>
                      </a:endParaRPr>
                    </a:p>
                  </a:txBody>
                  <a:tcPr>
                    <a:solidFill>
                      <a:schemeClr val="bg1">
                        <a:lumMod val="75000"/>
                      </a:schemeClr>
                    </a:solidFill>
                  </a:tcPr>
                </a:tc>
                <a:tc>
                  <a:txBody>
                    <a:bodyPr/>
                    <a:lstStyle/>
                    <a:p>
                      <a:r>
                        <a:rPr lang="en-US" b="0" dirty="0">
                          <a:solidFill>
                            <a:schemeClr val="tx1"/>
                          </a:solidFill>
                        </a:rPr>
                        <a:t>3</a:t>
                      </a:r>
                      <a:r>
                        <a:rPr lang="en-US" b="0" baseline="30000" dirty="0">
                          <a:solidFill>
                            <a:schemeClr val="tx1"/>
                          </a:solidFill>
                        </a:rPr>
                        <a:t>rd</a:t>
                      </a:r>
                      <a:r>
                        <a:rPr lang="en-US" b="0" dirty="0">
                          <a:solidFill>
                            <a:schemeClr val="tx1"/>
                          </a:solidFill>
                        </a:rPr>
                        <a:t> attempt</a:t>
                      </a:r>
                      <a:endParaRPr lang="en-IN" b="0" dirty="0">
                        <a:solidFill>
                          <a:schemeClr val="tx1"/>
                        </a:solidFill>
                      </a:endParaRPr>
                    </a:p>
                  </a:txBody>
                  <a:tcPr>
                    <a:solidFill>
                      <a:schemeClr val="bg1">
                        <a:lumMod val="75000"/>
                      </a:schemeClr>
                    </a:solidFill>
                  </a:tcPr>
                </a:tc>
                <a:extLst>
                  <a:ext uri="{0D108BD9-81ED-4DB2-BD59-A6C34878D82A}">
                    <a16:rowId xmlns:a16="http://schemas.microsoft.com/office/drawing/2014/main" val="1362061813"/>
                  </a:ext>
                </a:extLst>
              </a:tr>
            </a:tbl>
          </a:graphicData>
        </a:graphic>
      </p:graphicFrame>
      <p:graphicFrame>
        <p:nvGraphicFramePr>
          <p:cNvPr id="65" name="Table 64"/>
          <p:cNvGraphicFramePr>
            <a:graphicFrameLocks noGrp="1"/>
          </p:cNvGraphicFramePr>
          <p:nvPr>
            <p:extLst>
              <p:ext uri="{D42A27DB-BD31-4B8C-83A1-F6EECF244321}">
                <p14:modId xmlns:p14="http://schemas.microsoft.com/office/powerpoint/2010/main" val="281317695"/>
              </p:ext>
            </p:extLst>
          </p:nvPr>
        </p:nvGraphicFramePr>
        <p:xfrm>
          <a:off x="3322320" y="5228797"/>
          <a:ext cx="1325880" cy="370840"/>
        </p:xfrm>
        <a:graphic>
          <a:graphicData uri="http://schemas.openxmlformats.org/drawingml/2006/table">
            <a:tbl>
              <a:tblPr firstRow="1" bandRow="1">
                <a:tableStyleId>{5C22544A-7EE6-4342-B048-85BDC9FD1C3A}</a:tableStyleId>
              </a:tblPr>
              <a:tblGrid>
                <a:gridCol w="1325880">
                  <a:extLst>
                    <a:ext uri="{9D8B030D-6E8A-4147-A177-3AD203B41FA5}">
                      <a16:colId xmlns:a16="http://schemas.microsoft.com/office/drawing/2014/main" val="137806698"/>
                    </a:ext>
                  </a:extLst>
                </a:gridCol>
              </a:tblGrid>
              <a:tr h="370840">
                <a:tc>
                  <a:txBody>
                    <a:bodyPr/>
                    <a:lstStyle/>
                    <a:p>
                      <a:r>
                        <a:rPr lang="en-US" b="0" dirty="0">
                          <a:solidFill>
                            <a:schemeClr val="tx1"/>
                          </a:solidFill>
                        </a:rPr>
                        <a:t>S6</a:t>
                      </a:r>
                      <a:endParaRPr lang="en-IN" b="0" dirty="0">
                        <a:solidFill>
                          <a:schemeClr val="tx1"/>
                        </a:solidFill>
                      </a:endParaRPr>
                    </a:p>
                  </a:txBody>
                  <a:tcPr>
                    <a:solidFill>
                      <a:schemeClr val="bg1">
                        <a:lumMod val="75000"/>
                      </a:schemeClr>
                    </a:solidFill>
                  </a:tcPr>
                </a:tc>
                <a:extLst>
                  <a:ext uri="{0D108BD9-81ED-4DB2-BD59-A6C34878D82A}">
                    <a16:rowId xmlns:a16="http://schemas.microsoft.com/office/drawing/2014/main" val="4097986945"/>
                  </a:ext>
                </a:extLst>
              </a:tr>
            </a:tbl>
          </a:graphicData>
        </a:graphic>
      </p:graphicFrame>
      <p:graphicFrame>
        <p:nvGraphicFramePr>
          <p:cNvPr id="66" name="Table 65"/>
          <p:cNvGraphicFramePr>
            <a:graphicFrameLocks noGrp="1"/>
          </p:cNvGraphicFramePr>
          <p:nvPr>
            <p:extLst>
              <p:ext uri="{D42A27DB-BD31-4B8C-83A1-F6EECF244321}">
                <p14:modId xmlns:p14="http://schemas.microsoft.com/office/powerpoint/2010/main" val="2128210081"/>
              </p:ext>
            </p:extLst>
          </p:nvPr>
        </p:nvGraphicFramePr>
        <p:xfrm>
          <a:off x="4648200" y="5235109"/>
          <a:ext cx="1387038" cy="370840"/>
        </p:xfrm>
        <a:graphic>
          <a:graphicData uri="http://schemas.openxmlformats.org/drawingml/2006/table">
            <a:tbl>
              <a:tblPr firstRow="1" bandRow="1">
                <a:tableStyleId>{5C22544A-7EE6-4342-B048-85BDC9FD1C3A}</a:tableStyleId>
              </a:tblPr>
              <a:tblGrid>
                <a:gridCol w="1387038">
                  <a:extLst>
                    <a:ext uri="{9D8B030D-6E8A-4147-A177-3AD203B41FA5}">
                      <a16:colId xmlns:a16="http://schemas.microsoft.com/office/drawing/2014/main" val="137806698"/>
                    </a:ext>
                  </a:extLst>
                </a:gridCol>
              </a:tblGrid>
              <a:tr h="370840">
                <a:tc>
                  <a:txBody>
                    <a:bodyPr/>
                    <a:lstStyle/>
                    <a:p>
                      <a:r>
                        <a:rPr lang="en-US" b="0" dirty="0">
                          <a:solidFill>
                            <a:schemeClr val="tx1"/>
                          </a:solidFill>
                        </a:rPr>
                        <a:t>S7</a:t>
                      </a:r>
                      <a:endParaRPr lang="en-IN" b="0" dirty="0">
                        <a:solidFill>
                          <a:schemeClr val="tx1"/>
                        </a:solidFill>
                      </a:endParaRPr>
                    </a:p>
                  </a:txBody>
                  <a:tcPr>
                    <a:solidFill>
                      <a:schemeClr val="bg1">
                        <a:lumMod val="75000"/>
                      </a:schemeClr>
                    </a:solidFill>
                  </a:tcPr>
                </a:tc>
                <a:extLst>
                  <a:ext uri="{0D108BD9-81ED-4DB2-BD59-A6C34878D82A}">
                    <a16:rowId xmlns:a16="http://schemas.microsoft.com/office/drawing/2014/main" val="4097986945"/>
                  </a:ext>
                </a:extLst>
              </a:tr>
            </a:tbl>
          </a:graphicData>
        </a:graphic>
      </p:graphicFrame>
    </p:spTree>
    <p:extLst>
      <p:ext uri="{BB962C8B-B14F-4D97-AF65-F5344CB8AC3E}">
        <p14:creationId xmlns:p14="http://schemas.microsoft.com/office/powerpoint/2010/main" val="2457256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1"/>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53"/>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childTnLst>
                                </p:cTn>
                              </p:par>
                              <p:par>
                                <p:cTn id="18" presetID="10" presetClass="entr" presetSubtype="0" fill="hold" nodeType="with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0" presetClass="entr" presetSubtype="0" fill="hold" nodeType="with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fade">
                                      <p:cBhvr>
                                        <p:cTn id="29" dur="500"/>
                                        <p:tgtEl>
                                          <p:spTgt spid="40"/>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55"/>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childTnLst>
                                </p:cTn>
                              </p:par>
                              <p:par>
                                <p:cTn id="38" presetID="10" presetClass="entr" presetSubtype="0" fill="hold"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childTnLst>
                                </p:cTn>
                              </p:par>
                              <p:par>
                                <p:cTn id="49" presetID="10" presetClass="entr" presetSubtype="0" fill="hold"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25"/>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56"/>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6"/>
                                        </p:tgtEl>
                                        <p:attrNameLst>
                                          <p:attrName>style.visibility</p:attrName>
                                        </p:attrNameLst>
                                      </p:cBhvr>
                                      <p:to>
                                        <p:strVal val="visible"/>
                                      </p:to>
                                    </p:set>
                                  </p:childTnLst>
                                </p:cTn>
                              </p:par>
                              <p:par>
                                <p:cTn id="60" presetID="10" presetClass="entr" presetSubtype="0" fill="hold" nodeType="with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fade">
                                      <p:cBhvr>
                                        <p:cTn id="62" dur="500"/>
                                        <p:tgtEl>
                                          <p:spTgt spid="49"/>
                                        </p:tgtEl>
                                      </p:cBhvr>
                                    </p:animEffect>
                                  </p:childTnLst>
                                </p:cTn>
                              </p:par>
                            </p:childTnLst>
                          </p:cTn>
                        </p:par>
                        <p:par>
                          <p:cTn id="63" fill="hold">
                            <p:stCondLst>
                              <p:cond delay="500"/>
                            </p:stCondLst>
                            <p:childTnLst>
                              <p:par>
                                <p:cTn id="64" presetID="10" presetClass="entr" presetSubtype="0" fill="hold" nodeType="afterEffect">
                                  <p:stCondLst>
                                    <p:cond delay="2000"/>
                                  </p:stCondLst>
                                  <p:childTnLst>
                                    <p:set>
                                      <p:cBhvr>
                                        <p:cTn id="65" dur="1" fill="hold">
                                          <p:stCondLst>
                                            <p:cond delay="0"/>
                                          </p:stCondLst>
                                        </p:cTn>
                                        <p:tgtEl>
                                          <p:spTgt spid="50"/>
                                        </p:tgtEl>
                                        <p:attrNameLst>
                                          <p:attrName>style.visibility</p:attrName>
                                        </p:attrNameLst>
                                      </p:cBhvr>
                                      <p:to>
                                        <p:strVal val="visible"/>
                                      </p:to>
                                    </p:set>
                                    <p:animEffect transition="in" filter="fade">
                                      <p:cBhvr>
                                        <p:cTn id="66" dur="500"/>
                                        <p:tgtEl>
                                          <p:spTgt spid="50"/>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6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2"/>
                                        </p:tgtEl>
                                        <p:attrNameLst>
                                          <p:attrName>style.visibility</p:attrName>
                                        </p:attrNameLst>
                                      </p:cBhvr>
                                      <p:to>
                                        <p:strVal val="visible"/>
                                      </p:to>
                                    </p:set>
                                  </p:childTnLst>
                                </p:cTn>
                              </p:par>
                              <p:par>
                                <p:cTn id="73" presetID="10" presetClass="entr" presetSubtype="0" fill="hold" nodeType="withEffect">
                                  <p:stCondLst>
                                    <p:cond delay="0"/>
                                  </p:stCondLst>
                                  <p:childTnLst>
                                    <p:set>
                                      <p:cBhvr>
                                        <p:cTn id="74" dur="1" fill="hold">
                                          <p:stCondLst>
                                            <p:cond delay="0"/>
                                          </p:stCondLst>
                                        </p:cTn>
                                        <p:tgtEl>
                                          <p:spTgt spid="52"/>
                                        </p:tgtEl>
                                        <p:attrNameLst>
                                          <p:attrName>style.visibility</p:attrName>
                                        </p:attrNameLst>
                                      </p:cBhvr>
                                      <p:to>
                                        <p:strVal val="visible"/>
                                      </p:to>
                                    </p:set>
                                    <p:animEffect transition="in" filter="fade">
                                      <p:cBhvr>
                                        <p:cTn id="75" dur="500"/>
                                        <p:tgtEl>
                                          <p:spTgt spid="52"/>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34"/>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57"/>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8"/>
                                        </p:tgtEl>
                                        <p:attrNameLst>
                                          <p:attrName>style.visibility</p:attrName>
                                        </p:attrNameLst>
                                      </p:cBhvr>
                                      <p:to>
                                        <p:strVal val="visible"/>
                                      </p:to>
                                    </p:set>
                                  </p:childTnLst>
                                </p:cTn>
                              </p:par>
                              <p:par>
                                <p:cTn id="84" presetID="10" presetClass="entr" presetSubtype="0" fill="hold" nodeType="withEffect">
                                  <p:stCondLst>
                                    <p:cond delay="0"/>
                                  </p:stCondLst>
                                  <p:childTnLst>
                                    <p:set>
                                      <p:cBhvr>
                                        <p:cTn id="85" dur="1" fill="hold">
                                          <p:stCondLst>
                                            <p:cond delay="0"/>
                                          </p:stCondLst>
                                        </p:cTn>
                                        <p:tgtEl>
                                          <p:spTgt spid="54"/>
                                        </p:tgtEl>
                                        <p:attrNameLst>
                                          <p:attrName>style.visibility</p:attrName>
                                        </p:attrNameLst>
                                      </p:cBhvr>
                                      <p:to>
                                        <p:strVal val="visible"/>
                                      </p:to>
                                    </p:set>
                                    <p:animEffect transition="in" filter="fade">
                                      <p:cBhvr>
                                        <p:cTn id="86" dur="500"/>
                                        <p:tgtEl>
                                          <p:spTgt spid="54"/>
                                        </p:tgtEl>
                                      </p:cBhvr>
                                    </p:animEffect>
                                  </p:childTnLst>
                                </p:cTn>
                              </p:par>
                            </p:childTnLst>
                          </p:cTn>
                        </p:par>
                        <p:par>
                          <p:cTn id="87" fill="hold">
                            <p:stCondLst>
                              <p:cond delay="500"/>
                            </p:stCondLst>
                            <p:childTnLst>
                              <p:par>
                                <p:cTn id="88" presetID="10" presetClass="entr" presetSubtype="0" fill="hold" nodeType="afterEffect">
                                  <p:stCondLst>
                                    <p:cond delay="1500"/>
                                  </p:stCondLst>
                                  <p:childTnLst>
                                    <p:set>
                                      <p:cBhvr>
                                        <p:cTn id="89" dur="1" fill="hold">
                                          <p:stCondLst>
                                            <p:cond delay="0"/>
                                          </p:stCondLst>
                                        </p:cTn>
                                        <p:tgtEl>
                                          <p:spTgt spid="63"/>
                                        </p:tgtEl>
                                        <p:attrNameLst>
                                          <p:attrName>style.visibility</p:attrName>
                                        </p:attrNameLst>
                                      </p:cBhvr>
                                      <p:to>
                                        <p:strVal val="visible"/>
                                      </p:to>
                                    </p:set>
                                    <p:animEffect transition="in" filter="fade">
                                      <p:cBhvr>
                                        <p:cTn id="90" dur="500"/>
                                        <p:tgtEl>
                                          <p:spTgt spid="63"/>
                                        </p:tgtEl>
                                      </p:cBhvr>
                                    </p:animEffec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61"/>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5"/>
                                        </p:tgtEl>
                                        <p:attrNameLst>
                                          <p:attrName>style.visibility</p:attrName>
                                        </p:attrNameLst>
                                      </p:cBhvr>
                                      <p:to>
                                        <p:strVal val="visible"/>
                                      </p:to>
                                    </p:set>
                                  </p:childTnLst>
                                </p:cTn>
                              </p:par>
                              <p:par>
                                <p:cTn id="97" presetID="10" presetClass="entr" presetSubtype="0" fill="hold" nodeType="withEffect">
                                  <p:stCondLst>
                                    <p:cond delay="0"/>
                                  </p:stCondLst>
                                  <p:childTnLst>
                                    <p:set>
                                      <p:cBhvr>
                                        <p:cTn id="98" dur="1" fill="hold">
                                          <p:stCondLst>
                                            <p:cond delay="0"/>
                                          </p:stCondLst>
                                        </p:cTn>
                                        <p:tgtEl>
                                          <p:spTgt spid="65"/>
                                        </p:tgtEl>
                                        <p:attrNameLst>
                                          <p:attrName>style.visibility</p:attrName>
                                        </p:attrNameLst>
                                      </p:cBhvr>
                                      <p:to>
                                        <p:strVal val="visible"/>
                                      </p:to>
                                    </p:set>
                                    <p:animEffect transition="in" filter="fade">
                                      <p:cBhvr>
                                        <p:cTn id="99" dur="500"/>
                                        <p:tgtEl>
                                          <p:spTgt spid="65"/>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48"/>
                                        </p:tgtEl>
                                        <p:attrNameLst>
                                          <p:attrName>style.visibility</p:attrName>
                                        </p:attrNameLst>
                                      </p:cBhvr>
                                      <p:to>
                                        <p:strVal val="visible"/>
                                      </p:to>
                                    </p:set>
                                    <p:animEffect transition="in" filter="fade">
                                      <p:cBhvr>
                                        <p:cTn id="104" dur="500"/>
                                        <p:tgtEl>
                                          <p:spTgt spid="48"/>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58"/>
                                        </p:tgtEl>
                                        <p:attrNameLst>
                                          <p:attrName>style.visibility</p:attrName>
                                        </p:attrNameLst>
                                      </p:cBhvr>
                                      <p:to>
                                        <p:strVal val="visible"/>
                                      </p:to>
                                    </p:set>
                                    <p:animEffect transition="in" filter="fade">
                                      <p:cBhvr>
                                        <p:cTn id="107" dur="500"/>
                                        <p:tgtEl>
                                          <p:spTgt spid="58"/>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10"/>
                                        </p:tgtEl>
                                        <p:attrNameLst>
                                          <p:attrName>style.visibility</p:attrName>
                                        </p:attrNameLst>
                                      </p:cBhvr>
                                      <p:to>
                                        <p:strVal val="visible"/>
                                      </p:to>
                                    </p:set>
                                    <p:animEffect transition="in" filter="fade">
                                      <p:cBhvr>
                                        <p:cTn id="110" dur="500"/>
                                        <p:tgtEl>
                                          <p:spTgt spid="10"/>
                                        </p:tgtEl>
                                      </p:cBhvr>
                                    </p:animEffect>
                                  </p:childTnLst>
                                </p:cTn>
                              </p:par>
                              <p:par>
                                <p:cTn id="111" presetID="10" presetClass="entr" presetSubtype="0" fill="hold" nodeType="withEffect">
                                  <p:stCondLst>
                                    <p:cond delay="0"/>
                                  </p:stCondLst>
                                  <p:childTnLst>
                                    <p:set>
                                      <p:cBhvr>
                                        <p:cTn id="112" dur="1" fill="hold">
                                          <p:stCondLst>
                                            <p:cond delay="0"/>
                                          </p:stCondLst>
                                        </p:cTn>
                                        <p:tgtEl>
                                          <p:spTgt spid="66"/>
                                        </p:tgtEl>
                                        <p:attrNameLst>
                                          <p:attrName>style.visibility</p:attrName>
                                        </p:attrNameLst>
                                      </p:cBhvr>
                                      <p:to>
                                        <p:strVal val="visible"/>
                                      </p:to>
                                    </p:set>
                                    <p:animEffect transition="in" filter="fade">
                                      <p:cBhvr>
                                        <p:cTn id="113" dur="500"/>
                                        <p:tgtEl>
                                          <p:spTgt spid="66"/>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46"/>
                                        </p:tgtEl>
                                        <p:attrNameLst>
                                          <p:attrName>style.visibility</p:attrName>
                                        </p:attrNameLst>
                                      </p:cBhvr>
                                      <p:to>
                                        <p:strVal val="visible"/>
                                      </p:to>
                                    </p:set>
                                    <p:animEffect transition="in" filter="fade">
                                      <p:cBhvr>
                                        <p:cTn id="118" dur="500"/>
                                        <p:tgtEl>
                                          <p:spTgt spid="46"/>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47"/>
                                        </p:tgtEl>
                                        <p:attrNameLst>
                                          <p:attrName>style.visibility</p:attrName>
                                        </p:attrNameLst>
                                      </p:cBhvr>
                                      <p:to>
                                        <p:strVal val="visible"/>
                                      </p:to>
                                    </p:set>
                                    <p:animEffect transition="in" filter="fade">
                                      <p:cBhvr>
                                        <p:cTn id="12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51" grpId="0"/>
      <p:bldP spid="55" grpId="0"/>
      <p:bldP spid="56" grpId="0"/>
      <p:bldP spid="57" grpId="0"/>
      <p:bldP spid="58" grpId="0"/>
      <p:bldP spid="59" grpId="0"/>
      <p:bldP spid="60" grpId="0"/>
      <p:bldP spid="61" grpId="0"/>
      <p:bldP spid="6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solidFill>
                  <a:srgbClr val="556E7B"/>
                </a:solidFill>
              </a:rPr>
              <a:t>White Box Testing</a:t>
            </a:r>
          </a:p>
        </p:txBody>
      </p:sp>
      <p:sp>
        <p:nvSpPr>
          <p:cNvPr id="4" name="Text Placeholder 3"/>
          <p:cNvSpPr>
            <a:spLocks noGrp="1"/>
          </p:cNvSpPr>
          <p:nvPr>
            <p:ph type="body" idx="1"/>
          </p:nvPr>
        </p:nvSpPr>
        <p:spPr/>
        <p:txBody>
          <a:bodyPr/>
          <a:lstStyle/>
          <a:p>
            <a:r>
              <a:rPr lang="en-US" dirty="0"/>
              <a:t>Section 7</a:t>
            </a:r>
          </a:p>
          <a:p>
            <a:endParaRPr lang="en-US" dirty="0"/>
          </a:p>
          <a:p>
            <a:endParaRPr lang="en-US" dirty="0"/>
          </a:p>
        </p:txBody>
      </p:sp>
    </p:spTree>
    <p:extLst>
      <p:ext uri="{BB962C8B-B14F-4D97-AF65-F5344CB8AC3E}">
        <p14:creationId xmlns:p14="http://schemas.microsoft.com/office/powerpoint/2010/main" val="15890880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White Box Testing</a:t>
            </a:r>
          </a:p>
        </p:txBody>
      </p:sp>
      <p:sp>
        <p:nvSpPr>
          <p:cNvPr id="3" name="Content Placeholder 2"/>
          <p:cNvSpPr>
            <a:spLocks noGrp="1"/>
          </p:cNvSpPr>
          <p:nvPr>
            <p:ph idx="1"/>
          </p:nvPr>
        </p:nvSpPr>
        <p:spPr>
          <a:xfrm>
            <a:off x="131180" y="863444"/>
            <a:ext cx="11929641" cy="4024242"/>
          </a:xfrm>
        </p:spPr>
        <p:txBody>
          <a:bodyPr/>
          <a:lstStyle/>
          <a:p>
            <a:r>
              <a:rPr lang="en-US" dirty="0"/>
              <a:t>White Box Testing is also known as </a:t>
            </a:r>
            <a:r>
              <a:rPr lang="en-US" b="1" dirty="0">
                <a:solidFill>
                  <a:srgbClr val="C00000"/>
                </a:solidFill>
              </a:rPr>
              <a:t>Structural Testing.</a:t>
            </a:r>
          </a:p>
          <a:p>
            <a:r>
              <a:rPr lang="en-US" dirty="0"/>
              <a:t>It is a software testing </a:t>
            </a:r>
            <a:r>
              <a:rPr lang="en-US" b="1" dirty="0">
                <a:solidFill>
                  <a:srgbClr val="C00000"/>
                </a:solidFill>
              </a:rPr>
              <a:t>method</a:t>
            </a:r>
            <a:r>
              <a:rPr lang="en-US" dirty="0">
                <a:solidFill>
                  <a:srgbClr val="C00000"/>
                </a:solidFill>
              </a:rPr>
              <a:t> </a:t>
            </a:r>
            <a:r>
              <a:rPr lang="en-US" dirty="0"/>
              <a:t>in which the </a:t>
            </a:r>
            <a:r>
              <a:rPr lang="en-US" b="1" dirty="0">
                <a:solidFill>
                  <a:srgbClr val="C00000"/>
                </a:solidFill>
              </a:rPr>
              <a:t>internal </a:t>
            </a:r>
          </a:p>
          <a:p>
            <a:pPr marL="0" indent="0">
              <a:buNone/>
            </a:pPr>
            <a:r>
              <a:rPr lang="en-US" b="1" dirty="0">
                <a:solidFill>
                  <a:srgbClr val="C00000"/>
                </a:solidFill>
              </a:rPr>
              <a:t>    structure/design/implementation </a:t>
            </a:r>
            <a:r>
              <a:rPr lang="en-US" dirty="0"/>
              <a:t>of the module being tested</a:t>
            </a:r>
          </a:p>
          <a:p>
            <a:pPr marL="0" indent="0">
              <a:buNone/>
            </a:pPr>
            <a:r>
              <a:rPr lang="en-US" dirty="0"/>
              <a:t>    is </a:t>
            </a:r>
            <a:r>
              <a:rPr lang="en-US" b="1" dirty="0">
                <a:solidFill>
                  <a:srgbClr val="C00000"/>
                </a:solidFill>
              </a:rPr>
              <a:t>known to the tester.</a:t>
            </a:r>
            <a:endParaRPr lang="en-US" dirty="0"/>
          </a:p>
          <a:p>
            <a:r>
              <a:rPr lang="en-US" dirty="0"/>
              <a:t>Using white-box testing methods, you can </a:t>
            </a:r>
            <a:r>
              <a:rPr lang="en-US" b="1" dirty="0">
                <a:solidFill>
                  <a:srgbClr val="C00000"/>
                </a:solidFill>
              </a:rPr>
              <a:t>derive test cases</a:t>
            </a:r>
            <a:r>
              <a:rPr lang="en-US" dirty="0"/>
              <a:t> that </a:t>
            </a:r>
          </a:p>
          <a:p>
            <a:pPr lvl="1"/>
            <a:r>
              <a:rPr lang="en-US" sz="2200" b="1" dirty="0">
                <a:solidFill>
                  <a:srgbClr val="C00000"/>
                </a:solidFill>
              </a:rPr>
              <a:t>Guarantee</a:t>
            </a:r>
            <a:r>
              <a:rPr lang="en-US" sz="2200" dirty="0">
                <a:solidFill>
                  <a:srgbClr val="C00000"/>
                </a:solidFill>
              </a:rPr>
              <a:t> </a:t>
            </a:r>
            <a:r>
              <a:rPr lang="en-US" sz="2200" dirty="0"/>
              <a:t>that all </a:t>
            </a:r>
            <a:r>
              <a:rPr lang="en-US" sz="2200" b="1" dirty="0">
                <a:solidFill>
                  <a:srgbClr val="C00000"/>
                </a:solidFill>
              </a:rPr>
              <a:t>independent paths</a:t>
            </a:r>
            <a:r>
              <a:rPr lang="en-US" sz="2200" dirty="0">
                <a:solidFill>
                  <a:srgbClr val="C00000"/>
                </a:solidFill>
              </a:rPr>
              <a:t> </a:t>
            </a:r>
            <a:r>
              <a:rPr lang="en-US" sz="2200" dirty="0"/>
              <a:t>within a module have been </a:t>
            </a:r>
            <a:r>
              <a:rPr lang="en-US" sz="2200" b="1" dirty="0">
                <a:solidFill>
                  <a:srgbClr val="C00000"/>
                </a:solidFill>
              </a:rPr>
              <a:t>exercised at least once</a:t>
            </a:r>
            <a:endParaRPr lang="en-US" sz="2200" b="1" dirty="0"/>
          </a:p>
          <a:p>
            <a:pPr lvl="1"/>
            <a:r>
              <a:rPr lang="en-US" sz="2200" b="1" dirty="0">
                <a:solidFill>
                  <a:srgbClr val="C00000"/>
                </a:solidFill>
              </a:rPr>
              <a:t>Exercise</a:t>
            </a:r>
            <a:r>
              <a:rPr lang="en-US" sz="2200" dirty="0">
                <a:solidFill>
                  <a:srgbClr val="C00000"/>
                </a:solidFill>
              </a:rPr>
              <a:t> </a:t>
            </a:r>
            <a:r>
              <a:rPr lang="en-US" sz="2200" dirty="0"/>
              <a:t>all </a:t>
            </a:r>
            <a:r>
              <a:rPr lang="en-US" sz="2200" b="1" dirty="0">
                <a:solidFill>
                  <a:srgbClr val="C00000"/>
                </a:solidFill>
              </a:rPr>
              <a:t>logical decisions</a:t>
            </a:r>
            <a:r>
              <a:rPr lang="en-US" sz="2200" dirty="0"/>
              <a:t> on their true and false sides</a:t>
            </a:r>
          </a:p>
          <a:p>
            <a:pPr lvl="1"/>
            <a:r>
              <a:rPr lang="en-US" sz="2200" b="1" dirty="0">
                <a:solidFill>
                  <a:srgbClr val="C00000"/>
                </a:solidFill>
              </a:rPr>
              <a:t>Execute</a:t>
            </a:r>
            <a:r>
              <a:rPr lang="en-US" sz="2200" dirty="0">
                <a:solidFill>
                  <a:srgbClr val="C00000"/>
                </a:solidFill>
              </a:rPr>
              <a:t> </a:t>
            </a:r>
            <a:r>
              <a:rPr lang="en-US" sz="2200" dirty="0"/>
              <a:t>all </a:t>
            </a:r>
            <a:r>
              <a:rPr lang="en-US" sz="2200" b="1" dirty="0">
                <a:solidFill>
                  <a:srgbClr val="C00000"/>
                </a:solidFill>
              </a:rPr>
              <a:t>loops</a:t>
            </a:r>
            <a:r>
              <a:rPr lang="en-US" sz="2200" dirty="0">
                <a:solidFill>
                  <a:srgbClr val="C00000"/>
                </a:solidFill>
              </a:rPr>
              <a:t> </a:t>
            </a:r>
            <a:r>
              <a:rPr lang="en-US" sz="2200" dirty="0"/>
              <a:t>at their boundaries</a:t>
            </a:r>
          </a:p>
          <a:p>
            <a:pPr lvl="1"/>
            <a:r>
              <a:rPr lang="en-US" sz="2200" b="1" dirty="0">
                <a:solidFill>
                  <a:srgbClr val="C00000"/>
                </a:solidFill>
              </a:rPr>
              <a:t>Exercise</a:t>
            </a:r>
            <a:r>
              <a:rPr lang="en-US" sz="2200" dirty="0">
                <a:solidFill>
                  <a:srgbClr val="C00000"/>
                </a:solidFill>
              </a:rPr>
              <a:t> </a:t>
            </a:r>
            <a:r>
              <a:rPr lang="en-US" sz="2200" b="1" dirty="0">
                <a:solidFill>
                  <a:srgbClr val="C00000"/>
                </a:solidFill>
              </a:rPr>
              <a:t>internal data structures </a:t>
            </a:r>
            <a:r>
              <a:rPr lang="en-US" sz="2200" dirty="0"/>
              <a:t>to </a:t>
            </a:r>
            <a:r>
              <a:rPr lang="en-US" sz="2200" dirty="0">
                <a:solidFill>
                  <a:srgbClr val="C00000"/>
                </a:solidFill>
              </a:rPr>
              <a:t>ensure</a:t>
            </a:r>
            <a:r>
              <a:rPr lang="en-US" sz="2200" dirty="0"/>
              <a:t> their </a:t>
            </a:r>
            <a:r>
              <a:rPr lang="en-US" sz="2200" dirty="0">
                <a:solidFill>
                  <a:srgbClr val="C00000"/>
                </a:solidFill>
              </a:rPr>
              <a:t>validity</a:t>
            </a:r>
          </a:p>
          <a:p>
            <a:endParaRPr lang="en-US" dirty="0"/>
          </a:p>
        </p:txBody>
      </p:sp>
      <p:pic>
        <p:nvPicPr>
          <p:cNvPr id="6" name="Picture 5"/>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7588316" y="3907971"/>
            <a:ext cx="4472504" cy="2609380"/>
          </a:xfrm>
          <a:prstGeom prst="rect">
            <a:avLst/>
          </a:prstGeom>
        </p:spPr>
      </p:pic>
      <p:sp>
        <p:nvSpPr>
          <p:cNvPr id="7" name="Rounded Rectangular Callout 6"/>
          <p:cNvSpPr/>
          <p:nvPr/>
        </p:nvSpPr>
        <p:spPr>
          <a:xfrm>
            <a:off x="2579915" y="5015123"/>
            <a:ext cx="4631030" cy="1295400"/>
          </a:xfrm>
          <a:prstGeom prst="wedgeRoundRectCallout">
            <a:avLst>
              <a:gd name="adj1" fmla="val 66702"/>
              <a:gd name="adj2" fmla="val 1437"/>
              <a:gd name="adj3" fmla="val 16667"/>
            </a:avLst>
          </a:prstGeom>
          <a:ln>
            <a:solidFill>
              <a:srgbClr val="686868"/>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...our goal is to </a:t>
            </a:r>
            <a:r>
              <a:rPr lang="en-US" sz="2400" b="1" dirty="0">
                <a:solidFill>
                  <a:srgbClr val="C00000"/>
                </a:solidFill>
              </a:rPr>
              <a:t>ensure</a:t>
            </a:r>
            <a:r>
              <a:rPr lang="en-US" sz="2400" b="1" dirty="0"/>
              <a:t> that </a:t>
            </a:r>
            <a:r>
              <a:rPr lang="en-US" sz="2400" b="1" dirty="0">
                <a:solidFill>
                  <a:srgbClr val="C00000"/>
                </a:solidFill>
              </a:rPr>
              <a:t>all statements</a:t>
            </a:r>
            <a:r>
              <a:rPr lang="en-US" sz="2400" b="1" dirty="0"/>
              <a:t> and </a:t>
            </a:r>
            <a:r>
              <a:rPr lang="en-US" sz="2400" b="1" dirty="0">
                <a:solidFill>
                  <a:srgbClr val="C00000"/>
                </a:solidFill>
              </a:rPr>
              <a:t>conditions</a:t>
            </a:r>
            <a:r>
              <a:rPr lang="en-US" sz="2400" b="1" dirty="0"/>
              <a:t> have been </a:t>
            </a:r>
            <a:r>
              <a:rPr lang="en-US" sz="2400" b="1" dirty="0">
                <a:solidFill>
                  <a:srgbClr val="C00000"/>
                </a:solidFill>
              </a:rPr>
              <a:t>executed at least once </a:t>
            </a:r>
            <a:r>
              <a:rPr lang="en-US" sz="2400" b="1" dirty="0"/>
              <a:t>...</a:t>
            </a:r>
          </a:p>
        </p:txBody>
      </p:sp>
      <p:pic>
        <p:nvPicPr>
          <p:cNvPr id="8" name="Picture 7">
            <a:extLst>
              <a:ext uri="{FF2B5EF4-FFF2-40B4-BE49-F238E27FC236}">
                <a16:creationId xmlns:a16="http://schemas.microsoft.com/office/drawing/2014/main" id="{15581C0D-5AE5-46D9-88EA-783E7C7005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5913" y="837485"/>
            <a:ext cx="4104907" cy="1314178"/>
          </a:xfrm>
          <a:prstGeom prst="rect">
            <a:avLst/>
          </a:prstGeom>
          <a:ln>
            <a:solidFill>
              <a:schemeClr val="tx1"/>
            </a:solidFill>
          </a:ln>
        </p:spPr>
      </p:pic>
    </p:spTree>
    <p:extLst>
      <p:ext uri="{BB962C8B-B14F-4D97-AF65-F5344CB8AC3E}">
        <p14:creationId xmlns:p14="http://schemas.microsoft.com/office/powerpoint/2010/main" val="305185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par>
                                <p:cTn id="47" presetID="22" presetClass="entr" presetSubtype="2" fill="hold" grpId="0" nodeType="with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wipe(right)">
                                      <p:cBhvr>
                                        <p:cTn id="4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White Box Testing (Cont.)</a:t>
            </a:r>
          </a:p>
        </p:txBody>
      </p:sp>
      <p:sp>
        <p:nvSpPr>
          <p:cNvPr id="5" name="Content Placeholder 4"/>
          <p:cNvSpPr>
            <a:spLocks noGrp="1"/>
          </p:cNvSpPr>
          <p:nvPr>
            <p:ph idx="1"/>
          </p:nvPr>
        </p:nvSpPr>
        <p:spPr>
          <a:xfrm>
            <a:off x="131180" y="863444"/>
            <a:ext cx="11929641" cy="1589471"/>
          </a:xfrm>
        </p:spPr>
        <p:txBody>
          <a:bodyPr/>
          <a:lstStyle/>
          <a:p>
            <a:r>
              <a:rPr lang="en-US" b="1" dirty="0"/>
              <a:t>It is applicable to the following levels of software testing</a:t>
            </a:r>
          </a:p>
          <a:p>
            <a:pPr lvl="1"/>
            <a:r>
              <a:rPr lang="en-US" sz="2200" b="1" dirty="0">
                <a:solidFill>
                  <a:srgbClr val="C00000"/>
                </a:solidFill>
              </a:rPr>
              <a:t>Unit Testing:</a:t>
            </a:r>
            <a:r>
              <a:rPr lang="en-US" sz="2200" dirty="0"/>
              <a:t> For testing </a:t>
            </a:r>
            <a:r>
              <a:rPr lang="en-US" sz="2200" i="1" dirty="0">
                <a:solidFill>
                  <a:srgbClr val="C00000"/>
                </a:solidFill>
              </a:rPr>
              <a:t>paths within a unit</a:t>
            </a:r>
          </a:p>
          <a:p>
            <a:pPr lvl="1"/>
            <a:r>
              <a:rPr lang="en-US" sz="2200" b="1" dirty="0">
                <a:solidFill>
                  <a:srgbClr val="C00000"/>
                </a:solidFill>
              </a:rPr>
              <a:t>Integration Testing:</a:t>
            </a:r>
            <a:r>
              <a:rPr lang="en-US" sz="2200" dirty="0"/>
              <a:t> For testing </a:t>
            </a:r>
            <a:r>
              <a:rPr lang="en-US" sz="2200" i="1" dirty="0">
                <a:solidFill>
                  <a:srgbClr val="C00000"/>
                </a:solidFill>
              </a:rPr>
              <a:t>paths between units</a:t>
            </a:r>
          </a:p>
          <a:p>
            <a:pPr lvl="1"/>
            <a:r>
              <a:rPr lang="en-US" sz="2200" b="1" dirty="0">
                <a:solidFill>
                  <a:srgbClr val="C00000"/>
                </a:solidFill>
              </a:rPr>
              <a:t>System Testing:</a:t>
            </a:r>
            <a:r>
              <a:rPr lang="en-US" sz="2200" dirty="0"/>
              <a:t> For testing </a:t>
            </a:r>
            <a:r>
              <a:rPr lang="en-US" sz="2200" i="1" dirty="0">
                <a:solidFill>
                  <a:srgbClr val="C00000"/>
                </a:solidFill>
              </a:rPr>
              <a:t>paths between subsystems</a:t>
            </a:r>
          </a:p>
          <a:p>
            <a:endParaRPr lang="en-US" dirty="0"/>
          </a:p>
        </p:txBody>
      </p:sp>
      <p:sp>
        <p:nvSpPr>
          <p:cNvPr id="6" name="Content Placeholder 2"/>
          <p:cNvSpPr txBox="1"/>
          <p:nvPr/>
        </p:nvSpPr>
        <p:spPr>
          <a:xfrm>
            <a:off x="286686" y="3664523"/>
            <a:ext cx="4016800" cy="3193476"/>
          </a:xfrm>
          <a:prstGeom prst="rect">
            <a:avLst/>
          </a:prstGeom>
        </p:spPr>
        <p:txBody>
          <a:bodyPr vert="horz" lIns="91440" tIns="45720" rIns="91440" bIns="45720" rtlCol="0">
            <a:normAutofit/>
          </a:bodyPr>
          <a:lstStyle>
            <a:lvl1pPr marL="265430" indent="-265430"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686868"/>
              </a:buClr>
            </a:pPr>
            <a:r>
              <a:rPr lang="en-US" b="1" dirty="0">
                <a:solidFill>
                  <a:srgbClr val="C00000"/>
                </a:solidFill>
              </a:rPr>
              <a:t>Testing</a:t>
            </a:r>
            <a:r>
              <a:rPr lang="en-US" dirty="0">
                <a:solidFill>
                  <a:srgbClr val="C00000"/>
                </a:solidFill>
              </a:rPr>
              <a:t> </a:t>
            </a:r>
            <a:r>
              <a:rPr lang="en-US" dirty="0"/>
              <a:t>can be </a:t>
            </a:r>
            <a:r>
              <a:rPr lang="en-US" b="1" dirty="0">
                <a:solidFill>
                  <a:srgbClr val="C00000"/>
                </a:solidFill>
              </a:rPr>
              <a:t>started</a:t>
            </a:r>
            <a:r>
              <a:rPr lang="en-US" dirty="0">
                <a:solidFill>
                  <a:srgbClr val="C00000"/>
                </a:solidFill>
              </a:rPr>
              <a:t> </a:t>
            </a:r>
            <a:r>
              <a:rPr lang="en-US" dirty="0"/>
              <a:t>at an </a:t>
            </a:r>
            <a:r>
              <a:rPr lang="en-US" b="1" dirty="0">
                <a:solidFill>
                  <a:srgbClr val="C00000"/>
                </a:solidFill>
              </a:rPr>
              <a:t>earlier stage </a:t>
            </a:r>
            <a:r>
              <a:rPr lang="en-US" dirty="0"/>
              <a:t>as one need not have to wait for the GUI to be available.</a:t>
            </a:r>
          </a:p>
          <a:p>
            <a:pPr>
              <a:buClr>
                <a:srgbClr val="686868"/>
              </a:buClr>
            </a:pPr>
            <a:r>
              <a:rPr lang="en-US" b="1" dirty="0">
                <a:solidFill>
                  <a:srgbClr val="C00000"/>
                </a:solidFill>
              </a:rPr>
              <a:t>Testing</a:t>
            </a:r>
            <a:r>
              <a:rPr lang="en-US" dirty="0">
                <a:solidFill>
                  <a:srgbClr val="C00000"/>
                </a:solidFill>
              </a:rPr>
              <a:t> </a:t>
            </a:r>
            <a:r>
              <a:rPr lang="en-US" dirty="0"/>
              <a:t>is </a:t>
            </a:r>
            <a:r>
              <a:rPr lang="en-US" b="1" dirty="0">
                <a:solidFill>
                  <a:srgbClr val="C00000"/>
                </a:solidFill>
              </a:rPr>
              <a:t>more in-depth</a:t>
            </a:r>
            <a:r>
              <a:rPr lang="en-US" dirty="0"/>
              <a:t>, with the possibility of </a:t>
            </a:r>
            <a:r>
              <a:rPr lang="en-US" b="1" dirty="0">
                <a:solidFill>
                  <a:srgbClr val="C00000"/>
                </a:solidFill>
              </a:rPr>
              <a:t>covering most paths.</a:t>
            </a:r>
          </a:p>
        </p:txBody>
      </p:sp>
      <p:sp>
        <p:nvSpPr>
          <p:cNvPr id="7" name="Rectangle 6"/>
          <p:cNvSpPr/>
          <p:nvPr/>
        </p:nvSpPr>
        <p:spPr>
          <a:xfrm>
            <a:off x="286684" y="3084280"/>
            <a:ext cx="2086401" cy="461665"/>
          </a:xfrm>
          <a:prstGeom prst="rect">
            <a:avLst/>
          </a:prstGeom>
          <a:solidFill>
            <a:srgbClr val="686868"/>
          </a:solidFill>
          <a:ln>
            <a:solidFill>
              <a:srgbClr val="686868"/>
            </a:solid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Advantages</a:t>
            </a:r>
          </a:p>
        </p:txBody>
      </p:sp>
      <p:cxnSp>
        <p:nvCxnSpPr>
          <p:cNvPr id="8" name="Straight Connector 7"/>
          <p:cNvCxnSpPr/>
          <p:nvPr/>
        </p:nvCxnSpPr>
        <p:spPr>
          <a:xfrm>
            <a:off x="2178477" y="3544259"/>
            <a:ext cx="2125009" cy="0"/>
          </a:xfrm>
          <a:prstGeom prst="line">
            <a:avLst/>
          </a:prstGeom>
          <a:ln>
            <a:solidFill>
              <a:srgbClr val="686868"/>
            </a:solidFill>
          </a:ln>
        </p:spPr>
        <p:style>
          <a:lnRef idx="2">
            <a:schemeClr val="accent6"/>
          </a:lnRef>
          <a:fillRef idx="0">
            <a:schemeClr val="accent6"/>
          </a:fillRef>
          <a:effectRef idx="1">
            <a:schemeClr val="accent6"/>
          </a:effectRef>
          <a:fontRef idx="minor">
            <a:schemeClr val="tx1"/>
          </a:fontRef>
        </p:style>
      </p:cxnSp>
      <p:sp>
        <p:nvSpPr>
          <p:cNvPr id="9" name="Content Placeholder 2"/>
          <p:cNvSpPr txBox="1"/>
          <p:nvPr/>
        </p:nvSpPr>
        <p:spPr>
          <a:xfrm>
            <a:off x="4634345" y="3664522"/>
            <a:ext cx="7303651" cy="3193477"/>
          </a:xfrm>
          <a:prstGeom prst="rect">
            <a:avLst/>
          </a:prstGeom>
        </p:spPr>
        <p:txBody>
          <a:bodyPr vert="horz" lIns="91440" tIns="45720" rIns="91440" bIns="45720" rtlCol="0">
            <a:normAutofit/>
          </a:bodyPr>
          <a:lstStyle>
            <a:lvl1pPr marL="265430" indent="-265430"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686868"/>
              </a:buClr>
            </a:pPr>
            <a:r>
              <a:rPr lang="en-US" dirty="0"/>
              <a:t>Requires a </a:t>
            </a:r>
            <a:r>
              <a:rPr lang="en-US" b="1" dirty="0">
                <a:solidFill>
                  <a:srgbClr val="C00000"/>
                </a:solidFill>
              </a:rPr>
              <a:t>deep understanding </a:t>
            </a:r>
            <a:r>
              <a:rPr lang="en-US" dirty="0"/>
              <a:t>of the </a:t>
            </a:r>
            <a:r>
              <a:rPr lang="en-US" b="1" dirty="0">
                <a:solidFill>
                  <a:srgbClr val="C00000"/>
                </a:solidFill>
              </a:rPr>
              <a:t>internal structure</a:t>
            </a:r>
            <a:r>
              <a:rPr lang="en-US" dirty="0"/>
              <a:t>, </a:t>
            </a:r>
            <a:r>
              <a:rPr lang="en-US" b="1" dirty="0">
                <a:solidFill>
                  <a:srgbClr val="C00000"/>
                </a:solidFill>
              </a:rPr>
              <a:t>logic</a:t>
            </a:r>
            <a:r>
              <a:rPr lang="en-US" dirty="0"/>
              <a:t>, and </a:t>
            </a:r>
            <a:r>
              <a:rPr lang="en-US" b="1" dirty="0">
                <a:solidFill>
                  <a:srgbClr val="C00000"/>
                </a:solidFill>
              </a:rPr>
              <a:t>implementation </a:t>
            </a:r>
            <a:r>
              <a:rPr lang="en-US" dirty="0"/>
              <a:t>of the code</a:t>
            </a:r>
            <a:endParaRPr lang="en-US" b="1" dirty="0">
              <a:solidFill>
                <a:srgbClr val="C00000"/>
              </a:solidFill>
            </a:endParaRPr>
          </a:p>
          <a:p>
            <a:pPr>
              <a:buClr>
                <a:srgbClr val="686868"/>
              </a:buClr>
            </a:pPr>
            <a:r>
              <a:rPr lang="en-US" dirty="0"/>
              <a:t>Adding </a:t>
            </a:r>
            <a:r>
              <a:rPr lang="en-US" b="1" dirty="0">
                <a:solidFill>
                  <a:srgbClr val="C00000"/>
                </a:solidFill>
              </a:rPr>
              <a:t>new features </a:t>
            </a:r>
            <a:r>
              <a:rPr lang="en-US" dirty="0"/>
              <a:t>requires </a:t>
            </a:r>
            <a:r>
              <a:rPr lang="en-US" b="1" dirty="0">
                <a:solidFill>
                  <a:srgbClr val="C00000"/>
                </a:solidFill>
              </a:rPr>
              <a:t>updating</a:t>
            </a:r>
            <a:r>
              <a:rPr lang="en-US" dirty="0"/>
              <a:t> or </a:t>
            </a:r>
            <a:r>
              <a:rPr lang="en-US" b="1" dirty="0">
                <a:solidFill>
                  <a:srgbClr val="C00000"/>
                </a:solidFill>
              </a:rPr>
              <a:t>rewriting</a:t>
            </a:r>
            <a:r>
              <a:rPr lang="en-US" dirty="0"/>
              <a:t> existing </a:t>
            </a:r>
            <a:r>
              <a:rPr lang="en-US" b="1" dirty="0">
                <a:solidFill>
                  <a:srgbClr val="C00000"/>
                </a:solidFill>
              </a:rPr>
              <a:t>test cases</a:t>
            </a:r>
            <a:r>
              <a:rPr lang="en-US" dirty="0"/>
              <a:t> which adds maintenance overhead</a:t>
            </a:r>
          </a:p>
          <a:p>
            <a:pPr>
              <a:buClr>
                <a:srgbClr val="686868"/>
              </a:buClr>
            </a:pPr>
            <a:r>
              <a:rPr lang="en-US" dirty="0"/>
              <a:t>Designing and executing test cases for white box testing can be </a:t>
            </a:r>
            <a:r>
              <a:rPr lang="en-US" b="1" dirty="0">
                <a:solidFill>
                  <a:srgbClr val="C00000"/>
                </a:solidFill>
              </a:rPr>
              <a:t>more time-consuming </a:t>
            </a:r>
            <a:r>
              <a:rPr lang="en-US" dirty="0"/>
              <a:t>compared to black box testing.</a:t>
            </a:r>
          </a:p>
        </p:txBody>
      </p:sp>
      <p:sp>
        <p:nvSpPr>
          <p:cNvPr id="10" name="Rectangle 9"/>
          <p:cNvSpPr/>
          <p:nvPr/>
        </p:nvSpPr>
        <p:spPr>
          <a:xfrm>
            <a:off x="4634343" y="3084280"/>
            <a:ext cx="2063997" cy="461665"/>
          </a:xfrm>
          <a:prstGeom prst="rect">
            <a:avLst/>
          </a:prstGeom>
          <a:solidFill>
            <a:srgbClr val="686868"/>
          </a:solidFill>
          <a:ln>
            <a:solidFill>
              <a:srgbClr val="686868"/>
            </a:solid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Disadvantages</a:t>
            </a:r>
          </a:p>
        </p:txBody>
      </p:sp>
      <p:cxnSp>
        <p:nvCxnSpPr>
          <p:cNvPr id="11" name="Straight Connector 10"/>
          <p:cNvCxnSpPr/>
          <p:nvPr/>
        </p:nvCxnSpPr>
        <p:spPr>
          <a:xfrm>
            <a:off x="6526136" y="3544259"/>
            <a:ext cx="5411860" cy="0"/>
          </a:xfrm>
          <a:prstGeom prst="line">
            <a:avLst/>
          </a:prstGeom>
          <a:ln>
            <a:solidFill>
              <a:srgbClr val="686868"/>
            </a:solidFill>
          </a:ln>
        </p:spPr>
        <p:style>
          <a:lnRef idx="2">
            <a:schemeClr val="accent6"/>
          </a:lnRef>
          <a:fillRef idx="0">
            <a:schemeClr val="accent6"/>
          </a:fillRef>
          <a:effectRef idx="1">
            <a:schemeClr val="accent6"/>
          </a:effectRef>
          <a:fontRef idx="minor">
            <a:schemeClr val="tx1"/>
          </a:fontRef>
        </p:style>
      </p:cxnSp>
      <p:cxnSp>
        <p:nvCxnSpPr>
          <p:cNvPr id="15" name="Straight Connector 14"/>
          <p:cNvCxnSpPr/>
          <p:nvPr/>
        </p:nvCxnSpPr>
        <p:spPr>
          <a:xfrm>
            <a:off x="4499389" y="3130604"/>
            <a:ext cx="0" cy="3444363"/>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4799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22" presetClass="entr" presetSubtype="8"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childTnLst>
                                </p:cTn>
                              </p:par>
                              <p:par>
                                <p:cTn id="34" presetID="22" presetClass="entr" presetSubtype="1"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up)">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par>
                                <p:cTn id="41" presetID="22" presetClass="entr" presetSubtype="8" fill="hold"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ipe(left)">
                                      <p:cBhvr>
                                        <p:cTn id="43" dur="5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build="p"/>
      <p:bldP spid="7" grpId="0" animBg="1"/>
      <p:bldP spid="9" grpId="0" build="p"/>
      <p:bldP spid="1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White-box  testing strategies</a:t>
            </a:r>
          </a:p>
        </p:txBody>
      </p:sp>
      <p:sp>
        <p:nvSpPr>
          <p:cNvPr id="5" name="Content Placeholder 4"/>
          <p:cNvSpPr>
            <a:spLocks noGrp="1"/>
          </p:cNvSpPr>
          <p:nvPr>
            <p:ph idx="1"/>
          </p:nvPr>
        </p:nvSpPr>
        <p:spPr>
          <a:xfrm>
            <a:off x="131180" y="863444"/>
            <a:ext cx="11929641" cy="1212099"/>
          </a:xfrm>
        </p:spPr>
        <p:txBody>
          <a:bodyPr/>
          <a:lstStyle/>
          <a:p>
            <a:r>
              <a:rPr lang="en-US" dirty="0"/>
              <a:t>One white-box testing strategy is said to be stronger than another strategy, it means all types of errors detected by the first testing strategy is also detected by the second testing strategy, and the second testing strategy additionally detects some more types of errors.</a:t>
            </a:r>
          </a:p>
          <a:p>
            <a:endParaRPr lang="en-US" dirty="0"/>
          </a:p>
        </p:txBody>
      </p:sp>
      <p:grpSp>
        <p:nvGrpSpPr>
          <p:cNvPr id="8" name="Group 7"/>
          <p:cNvGrpSpPr/>
          <p:nvPr/>
        </p:nvGrpSpPr>
        <p:grpSpPr>
          <a:xfrm>
            <a:off x="270782" y="2800815"/>
            <a:ext cx="3880303" cy="461665"/>
            <a:chOff x="688300" y="4331466"/>
            <a:chExt cx="3880303" cy="461665"/>
          </a:xfrm>
        </p:grpSpPr>
        <p:sp>
          <p:nvSpPr>
            <p:cNvPr id="9" name="Rectangle 8"/>
            <p:cNvSpPr/>
            <p:nvPr/>
          </p:nvSpPr>
          <p:spPr>
            <a:xfrm>
              <a:off x="1244832" y="4331466"/>
              <a:ext cx="3323771"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b="1" dirty="0">
                  <a:solidFill>
                    <a:srgbClr val="C00000"/>
                  </a:solidFill>
                </a:rPr>
                <a:t>Statement</a:t>
              </a:r>
              <a:r>
                <a:rPr lang="en-US" sz="2400" dirty="0"/>
                <a:t> coverage</a:t>
              </a:r>
            </a:p>
          </p:txBody>
        </p:sp>
        <p:sp>
          <p:nvSpPr>
            <p:cNvPr id="10" name="Rectangle 9"/>
            <p:cNvSpPr/>
            <p:nvPr/>
          </p:nvSpPr>
          <p:spPr>
            <a:xfrm>
              <a:off x="688300" y="4331467"/>
              <a:ext cx="556532" cy="461664"/>
            </a:xfrm>
            <a:prstGeom prst="rect">
              <a:avLst/>
            </a:prstGeom>
            <a:solidFill>
              <a:srgbClr val="6471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1</a:t>
              </a:r>
            </a:p>
          </p:txBody>
        </p:sp>
      </p:grpSp>
      <p:grpSp>
        <p:nvGrpSpPr>
          <p:cNvPr id="11" name="Group 10"/>
          <p:cNvGrpSpPr/>
          <p:nvPr/>
        </p:nvGrpSpPr>
        <p:grpSpPr>
          <a:xfrm>
            <a:off x="270782" y="3461797"/>
            <a:ext cx="3880304" cy="461665"/>
            <a:chOff x="688300" y="4863407"/>
            <a:chExt cx="3193728" cy="461665"/>
          </a:xfrm>
        </p:grpSpPr>
        <p:sp>
          <p:nvSpPr>
            <p:cNvPr id="12" name="Rectangle 11"/>
            <p:cNvSpPr/>
            <p:nvPr/>
          </p:nvSpPr>
          <p:spPr>
            <a:xfrm>
              <a:off x="1109214" y="4863407"/>
              <a:ext cx="2772814"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b="1" dirty="0">
                  <a:solidFill>
                    <a:srgbClr val="C00000"/>
                  </a:solidFill>
                </a:rPr>
                <a:t>Decision</a:t>
              </a:r>
              <a:r>
                <a:rPr lang="en-US" sz="2400" dirty="0"/>
                <a:t> coverage</a:t>
              </a:r>
            </a:p>
          </p:txBody>
        </p:sp>
        <p:sp>
          <p:nvSpPr>
            <p:cNvPr id="13" name="Rectangle 12"/>
            <p:cNvSpPr/>
            <p:nvPr/>
          </p:nvSpPr>
          <p:spPr>
            <a:xfrm>
              <a:off x="688300" y="4863408"/>
              <a:ext cx="420914" cy="461664"/>
            </a:xfrm>
            <a:prstGeom prst="rect">
              <a:avLst/>
            </a:prstGeom>
            <a:solidFill>
              <a:srgbClr val="6471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2</a:t>
              </a:r>
            </a:p>
          </p:txBody>
        </p:sp>
      </p:grpSp>
      <p:grpSp>
        <p:nvGrpSpPr>
          <p:cNvPr id="15" name="Group 14"/>
          <p:cNvGrpSpPr/>
          <p:nvPr/>
        </p:nvGrpSpPr>
        <p:grpSpPr>
          <a:xfrm>
            <a:off x="270782" y="4122779"/>
            <a:ext cx="3880303" cy="461665"/>
            <a:chOff x="688299" y="4863407"/>
            <a:chExt cx="3880303" cy="461665"/>
          </a:xfrm>
        </p:grpSpPr>
        <p:sp>
          <p:nvSpPr>
            <p:cNvPr id="16" name="Rectangle 15"/>
            <p:cNvSpPr/>
            <p:nvPr/>
          </p:nvSpPr>
          <p:spPr>
            <a:xfrm>
              <a:off x="1199696" y="4863407"/>
              <a:ext cx="3368906"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b="1" dirty="0">
                  <a:solidFill>
                    <a:srgbClr val="C00000"/>
                  </a:solidFill>
                </a:rPr>
                <a:t>Condition</a:t>
              </a:r>
              <a:r>
                <a:rPr lang="en-US" sz="2400" dirty="0"/>
                <a:t> coverage</a:t>
              </a:r>
            </a:p>
          </p:txBody>
        </p:sp>
        <p:sp>
          <p:nvSpPr>
            <p:cNvPr id="17" name="Rectangle 16"/>
            <p:cNvSpPr/>
            <p:nvPr/>
          </p:nvSpPr>
          <p:spPr>
            <a:xfrm>
              <a:off x="688299" y="4863408"/>
              <a:ext cx="511397" cy="461664"/>
            </a:xfrm>
            <a:prstGeom prst="rect">
              <a:avLst/>
            </a:prstGeom>
            <a:solidFill>
              <a:srgbClr val="6471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3</a:t>
              </a:r>
            </a:p>
          </p:txBody>
        </p:sp>
      </p:grpSp>
      <p:grpSp>
        <p:nvGrpSpPr>
          <p:cNvPr id="18" name="Group 17"/>
          <p:cNvGrpSpPr/>
          <p:nvPr/>
        </p:nvGrpSpPr>
        <p:grpSpPr>
          <a:xfrm>
            <a:off x="270782" y="5444743"/>
            <a:ext cx="3880303" cy="461665"/>
            <a:chOff x="688300" y="4863407"/>
            <a:chExt cx="3004458" cy="461665"/>
          </a:xfrm>
        </p:grpSpPr>
        <p:sp>
          <p:nvSpPr>
            <p:cNvPr id="19" name="Rectangle 18"/>
            <p:cNvSpPr/>
            <p:nvPr/>
          </p:nvSpPr>
          <p:spPr>
            <a:xfrm>
              <a:off x="1109214" y="4863407"/>
              <a:ext cx="2583544"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b="1" dirty="0">
                  <a:solidFill>
                    <a:srgbClr val="C00000"/>
                  </a:solidFill>
                </a:rPr>
                <a:t>Loop</a:t>
              </a:r>
              <a:r>
                <a:rPr lang="en-US" sz="2400" dirty="0"/>
                <a:t> coverage</a:t>
              </a:r>
            </a:p>
          </p:txBody>
        </p:sp>
        <p:sp>
          <p:nvSpPr>
            <p:cNvPr id="23" name="Rectangle 22"/>
            <p:cNvSpPr/>
            <p:nvPr/>
          </p:nvSpPr>
          <p:spPr>
            <a:xfrm>
              <a:off x="688300" y="4863408"/>
              <a:ext cx="420914" cy="461664"/>
            </a:xfrm>
            <a:prstGeom prst="rect">
              <a:avLst/>
            </a:prstGeom>
            <a:solidFill>
              <a:srgbClr val="6471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5</a:t>
              </a:r>
            </a:p>
          </p:txBody>
        </p:sp>
      </p:grpSp>
      <p:grpSp>
        <p:nvGrpSpPr>
          <p:cNvPr id="24" name="Group 23"/>
          <p:cNvGrpSpPr/>
          <p:nvPr/>
        </p:nvGrpSpPr>
        <p:grpSpPr>
          <a:xfrm>
            <a:off x="270782" y="4773726"/>
            <a:ext cx="3880303" cy="461665"/>
            <a:chOff x="688299" y="4863407"/>
            <a:chExt cx="3880303" cy="461665"/>
          </a:xfrm>
        </p:grpSpPr>
        <p:sp>
          <p:nvSpPr>
            <p:cNvPr id="25" name="Rectangle 24"/>
            <p:cNvSpPr/>
            <p:nvPr/>
          </p:nvSpPr>
          <p:spPr>
            <a:xfrm>
              <a:off x="1199696" y="4863407"/>
              <a:ext cx="3368906"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b="1" dirty="0">
                  <a:solidFill>
                    <a:srgbClr val="C00000"/>
                  </a:solidFill>
                </a:rPr>
                <a:t>Path</a:t>
              </a:r>
              <a:r>
                <a:rPr lang="en-US" sz="2400" dirty="0"/>
                <a:t> coverage</a:t>
              </a:r>
            </a:p>
          </p:txBody>
        </p:sp>
        <p:sp>
          <p:nvSpPr>
            <p:cNvPr id="26" name="Rectangle 25"/>
            <p:cNvSpPr/>
            <p:nvPr/>
          </p:nvSpPr>
          <p:spPr>
            <a:xfrm>
              <a:off x="688299" y="4863408"/>
              <a:ext cx="511397" cy="461664"/>
            </a:xfrm>
            <a:prstGeom prst="rect">
              <a:avLst/>
            </a:prstGeom>
            <a:solidFill>
              <a:srgbClr val="6471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4</a:t>
              </a:r>
            </a:p>
          </p:txBody>
        </p:sp>
      </p:grpSp>
      <p:sp>
        <p:nvSpPr>
          <p:cNvPr id="21" name="Rectangle 20"/>
          <p:cNvSpPr/>
          <p:nvPr/>
        </p:nvSpPr>
        <p:spPr>
          <a:xfrm>
            <a:off x="159602" y="2184249"/>
            <a:ext cx="3791891" cy="461665"/>
          </a:xfrm>
          <a:prstGeom prst="rect">
            <a:avLst/>
          </a:prstGeom>
          <a:solidFill>
            <a:srgbClr val="647177"/>
          </a:solidFill>
          <a:ln>
            <a:solidFill>
              <a:srgbClr val="686868"/>
            </a:solid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dirty="0"/>
              <a:t>White-box  testing strategies</a:t>
            </a:r>
          </a:p>
        </p:txBody>
      </p:sp>
      <p:cxnSp>
        <p:nvCxnSpPr>
          <p:cNvPr id="22" name="Straight Connector 21"/>
          <p:cNvCxnSpPr/>
          <p:nvPr/>
        </p:nvCxnSpPr>
        <p:spPr>
          <a:xfrm>
            <a:off x="2051395" y="2644228"/>
            <a:ext cx="9926519" cy="0"/>
          </a:xfrm>
          <a:prstGeom prst="line">
            <a:avLst/>
          </a:prstGeom>
          <a:ln>
            <a:solidFill>
              <a:srgbClr val="686868"/>
            </a:solidFill>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433342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22" presetClass="entr" presetSubtype="8"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left)">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2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solidFill>
                  <a:srgbClr val="556E7B"/>
                </a:solidFill>
              </a:rPr>
              <a:t>Statement Coverage</a:t>
            </a:r>
          </a:p>
        </p:txBody>
      </p:sp>
      <p:sp>
        <p:nvSpPr>
          <p:cNvPr id="4" name="Text Placeholder 3"/>
          <p:cNvSpPr>
            <a:spLocks noGrp="1"/>
          </p:cNvSpPr>
          <p:nvPr>
            <p:ph type="body" idx="1"/>
          </p:nvPr>
        </p:nvSpPr>
        <p:spPr/>
        <p:txBody>
          <a:bodyPr/>
          <a:lstStyle/>
          <a:p>
            <a:r>
              <a:rPr lang="en-US" dirty="0"/>
              <a:t>Section 8</a:t>
            </a:r>
          </a:p>
          <a:p>
            <a:endParaRPr lang="en-US" dirty="0"/>
          </a:p>
          <a:p>
            <a:endParaRPr lang="en-US" dirty="0"/>
          </a:p>
        </p:txBody>
      </p:sp>
    </p:spTree>
    <p:extLst>
      <p:ext uri="{BB962C8B-B14F-4D97-AF65-F5344CB8AC3E}">
        <p14:creationId xmlns:p14="http://schemas.microsoft.com/office/powerpoint/2010/main" val="1883675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Statement Coverage</a:t>
            </a:r>
          </a:p>
        </p:txBody>
      </p:sp>
      <p:sp>
        <p:nvSpPr>
          <p:cNvPr id="3" name="Content Placeholder 2"/>
          <p:cNvSpPr>
            <a:spLocks noGrp="1"/>
          </p:cNvSpPr>
          <p:nvPr>
            <p:ph idx="1"/>
          </p:nvPr>
        </p:nvSpPr>
        <p:spPr>
          <a:xfrm>
            <a:off x="131180" y="863445"/>
            <a:ext cx="11929641" cy="3511332"/>
          </a:xfrm>
        </p:spPr>
        <p:txBody>
          <a:bodyPr/>
          <a:lstStyle/>
          <a:p>
            <a:r>
              <a:rPr lang="en-US" dirty="0"/>
              <a:t>It aims to design test cases so that </a:t>
            </a:r>
            <a:r>
              <a:rPr lang="en-US" b="1" dirty="0">
                <a:solidFill>
                  <a:srgbClr val="C00000"/>
                </a:solidFill>
              </a:rPr>
              <a:t>every statement in a program is executed at least once.</a:t>
            </a:r>
          </a:p>
          <a:p>
            <a:r>
              <a:rPr lang="en-US" dirty="0"/>
              <a:t>Principal idea is </a:t>
            </a:r>
            <a:r>
              <a:rPr lang="en-US" dirty="0">
                <a:solidFill>
                  <a:srgbClr val="C00000"/>
                </a:solidFill>
              </a:rPr>
              <a:t>until a statement is executed</a:t>
            </a:r>
            <a:r>
              <a:rPr lang="en-US" dirty="0"/>
              <a:t>, </a:t>
            </a:r>
          </a:p>
          <a:p>
            <a:pPr lvl="1"/>
            <a:r>
              <a:rPr lang="en-US" sz="2200" dirty="0"/>
              <a:t>it is very </a:t>
            </a:r>
            <a:r>
              <a:rPr lang="en-US" sz="2200" dirty="0">
                <a:solidFill>
                  <a:srgbClr val="C00000"/>
                </a:solidFill>
              </a:rPr>
              <a:t>hard to determine if an error exists</a:t>
            </a:r>
            <a:r>
              <a:rPr lang="en-US" sz="2200" dirty="0"/>
              <a:t> in that statement or not.</a:t>
            </a:r>
          </a:p>
          <a:p>
            <a:pPr lvl="1"/>
            <a:r>
              <a:rPr lang="en-US" sz="2200" dirty="0"/>
              <a:t>It is very difficult to observe whether </a:t>
            </a:r>
            <a:r>
              <a:rPr lang="en-US" sz="2400" dirty="0">
                <a:solidFill>
                  <a:srgbClr val="C00000"/>
                </a:solidFill>
              </a:rPr>
              <a:t>it causes failure due to some illegal memory access</a:t>
            </a:r>
            <a:r>
              <a:rPr lang="en-US" dirty="0"/>
              <a:t>, </a:t>
            </a:r>
            <a:r>
              <a:rPr lang="en-US" sz="2400" dirty="0">
                <a:solidFill>
                  <a:srgbClr val="C00000"/>
                </a:solidFill>
              </a:rPr>
              <a:t>wrong result computation</a:t>
            </a:r>
            <a:r>
              <a:rPr lang="en-US" sz="2200" dirty="0"/>
              <a:t>, etc.</a:t>
            </a:r>
          </a:p>
          <a:p>
            <a:endParaRPr lang="en-US" dirty="0"/>
          </a:p>
          <a:p>
            <a:endParaRPr lang="en-US" dirty="0"/>
          </a:p>
          <a:p>
            <a:r>
              <a:rPr lang="en-US" dirty="0"/>
              <a:t>It is used to calculate the </a:t>
            </a:r>
            <a:r>
              <a:rPr lang="en-US" b="1" dirty="0">
                <a:solidFill>
                  <a:srgbClr val="B71B1C"/>
                </a:solidFill>
              </a:rPr>
              <a:t>total number of executed statements </a:t>
            </a:r>
            <a:r>
              <a:rPr lang="en-US" dirty="0"/>
              <a:t>in the source code out of</a:t>
            </a:r>
            <a:r>
              <a:rPr lang="en-US" b="1" dirty="0">
                <a:solidFill>
                  <a:srgbClr val="B71B1C"/>
                </a:solidFill>
              </a:rPr>
              <a:t> total statements present</a:t>
            </a:r>
            <a:r>
              <a:rPr lang="en-US" dirty="0"/>
              <a:t> in the source code.</a:t>
            </a:r>
          </a:p>
          <a:p>
            <a:r>
              <a:rPr lang="en-US" dirty="0"/>
              <a:t>This technique covers </a:t>
            </a:r>
            <a:r>
              <a:rPr lang="en-US" b="1" dirty="0"/>
              <a:t>dead code</a:t>
            </a:r>
            <a:r>
              <a:rPr lang="en-US" dirty="0"/>
              <a:t>, </a:t>
            </a:r>
            <a:r>
              <a:rPr lang="en-US" b="1" dirty="0"/>
              <a:t>unused code </a:t>
            </a:r>
            <a:r>
              <a:rPr lang="en-US" dirty="0"/>
              <a:t>and </a:t>
            </a:r>
            <a:r>
              <a:rPr lang="en-US" b="1" dirty="0"/>
              <a:t>branches </a:t>
            </a:r>
            <a:r>
              <a:rPr lang="en-US" dirty="0"/>
              <a:t>also.</a:t>
            </a:r>
          </a:p>
          <a:p>
            <a:endParaRPr lang="en-IN" dirty="0"/>
          </a:p>
        </p:txBody>
      </p:sp>
      <p:sp>
        <p:nvSpPr>
          <p:cNvPr id="5" name="TextBox 4">
            <a:extLst>
              <a:ext uri="{FF2B5EF4-FFF2-40B4-BE49-F238E27FC236}">
                <a16:creationId xmlns:a16="http://schemas.microsoft.com/office/drawing/2014/main" id="{C0ADA3C8-60FF-462E-81E3-BE66A35B135E}"/>
              </a:ext>
            </a:extLst>
          </p:cNvPr>
          <p:cNvSpPr txBox="1"/>
          <p:nvPr/>
        </p:nvSpPr>
        <p:spPr>
          <a:xfrm>
            <a:off x="434340" y="3096085"/>
            <a:ext cx="11323320" cy="430887"/>
          </a:xfrm>
          <a:prstGeom prst="rect">
            <a:avLst/>
          </a:prstGeom>
          <a:noFill/>
          <a:ln>
            <a:solidFill>
              <a:schemeClr val="tx1"/>
            </a:solidFill>
          </a:ln>
        </p:spPr>
        <p:txBody>
          <a:bodyPr wrap="square">
            <a:spAutoFit/>
          </a:bodyPr>
          <a:lstStyle/>
          <a:p>
            <a:r>
              <a:rPr lang="en-US" sz="2200" b="1" dirty="0">
                <a:solidFill>
                  <a:srgbClr val="B71B1C"/>
                </a:solidFill>
              </a:rPr>
              <a:t>Statement coverage </a:t>
            </a:r>
            <a:r>
              <a:rPr lang="en-US" sz="2200" dirty="0"/>
              <a:t>= </a:t>
            </a:r>
            <a:r>
              <a:rPr lang="en-US" sz="2200" b="1" dirty="0"/>
              <a:t>No of statements Executed </a:t>
            </a:r>
            <a:r>
              <a:rPr lang="en-US" sz="2200" dirty="0"/>
              <a:t>/ </a:t>
            </a:r>
            <a:r>
              <a:rPr lang="en-US" sz="2200" b="1" dirty="0"/>
              <a:t>Total no of statements in the source code </a:t>
            </a:r>
            <a:r>
              <a:rPr lang="en-US" sz="2200" dirty="0"/>
              <a:t>* 100</a:t>
            </a:r>
            <a:endParaRPr lang="en-IN" sz="2200" dirty="0"/>
          </a:p>
        </p:txBody>
      </p:sp>
    </p:spTree>
    <p:extLst>
      <p:ext uri="{BB962C8B-B14F-4D97-AF65-F5344CB8AC3E}">
        <p14:creationId xmlns:p14="http://schemas.microsoft.com/office/powerpoint/2010/main" val="1217658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Manual Testing</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3115" t="11111" r="2219"/>
          <a:stretch>
            <a:fillRect/>
          </a:stretch>
        </p:blipFill>
        <p:spPr>
          <a:xfrm>
            <a:off x="3078009" y="2952131"/>
            <a:ext cx="5468773" cy="3417983"/>
          </a:xfrm>
          <a:prstGeom prst="rect">
            <a:avLst/>
          </a:prstGeom>
        </p:spPr>
      </p:pic>
      <p:sp>
        <p:nvSpPr>
          <p:cNvPr id="6" name="Rectangle 5"/>
          <p:cNvSpPr/>
          <p:nvPr/>
        </p:nvSpPr>
        <p:spPr>
          <a:xfrm>
            <a:off x="552085" y="1025015"/>
            <a:ext cx="3231731"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algn="ctr"/>
            <a:r>
              <a:rPr lang="en-US" sz="2400" b="1" dirty="0"/>
              <a:t>Black Box Testing</a:t>
            </a:r>
          </a:p>
        </p:txBody>
      </p:sp>
      <p:sp>
        <p:nvSpPr>
          <p:cNvPr id="7" name="Rectangle 6"/>
          <p:cNvSpPr/>
          <p:nvPr/>
        </p:nvSpPr>
        <p:spPr>
          <a:xfrm>
            <a:off x="552085" y="1478055"/>
            <a:ext cx="3231732"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2400" dirty="0"/>
              <a:t>Close Box Testing</a:t>
            </a:r>
          </a:p>
          <a:p>
            <a:pPr algn="ctr"/>
            <a:r>
              <a:rPr lang="en-US" sz="2400" dirty="0"/>
              <a:t>Testing based only on specification</a:t>
            </a:r>
          </a:p>
        </p:txBody>
      </p:sp>
      <p:sp>
        <p:nvSpPr>
          <p:cNvPr id="8" name="Rectangle 7"/>
          <p:cNvSpPr/>
          <p:nvPr/>
        </p:nvSpPr>
        <p:spPr>
          <a:xfrm>
            <a:off x="8243253" y="1025015"/>
            <a:ext cx="3355881"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2400" b="1" dirty="0"/>
              <a:t>White Box Testing</a:t>
            </a:r>
          </a:p>
        </p:txBody>
      </p:sp>
      <p:sp>
        <p:nvSpPr>
          <p:cNvPr id="9" name="Rectangle 8"/>
          <p:cNvSpPr/>
          <p:nvPr/>
        </p:nvSpPr>
        <p:spPr>
          <a:xfrm>
            <a:off x="8243251" y="1478055"/>
            <a:ext cx="3355883"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2400" dirty="0"/>
              <a:t>Open Box Testing</a:t>
            </a:r>
          </a:p>
          <a:p>
            <a:pPr algn="ctr"/>
            <a:r>
              <a:rPr lang="en-US" sz="2400" dirty="0"/>
              <a:t>Testing based on actual source code</a:t>
            </a:r>
          </a:p>
        </p:txBody>
      </p:sp>
      <p:sp>
        <p:nvSpPr>
          <p:cNvPr id="10" name="Rectangle 9"/>
          <p:cNvSpPr/>
          <p:nvPr/>
        </p:nvSpPr>
        <p:spPr>
          <a:xfrm>
            <a:off x="4318084" y="1025015"/>
            <a:ext cx="3390902" cy="461665"/>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2400" b="1" dirty="0"/>
              <a:t>Grey Box Testing</a:t>
            </a:r>
          </a:p>
        </p:txBody>
      </p:sp>
      <p:sp>
        <p:nvSpPr>
          <p:cNvPr id="11" name="Rectangle 10"/>
          <p:cNvSpPr/>
          <p:nvPr/>
        </p:nvSpPr>
        <p:spPr>
          <a:xfrm>
            <a:off x="4318084" y="1478055"/>
            <a:ext cx="3390902"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2400" dirty="0"/>
              <a:t>Partial knowledge of source code</a:t>
            </a:r>
          </a:p>
          <a:p>
            <a:pPr algn="ctr"/>
            <a:endParaRPr lang="en-US" sz="2400" dirty="0"/>
          </a:p>
        </p:txBody>
      </p:sp>
    </p:spTree>
    <p:extLst>
      <p:ext uri="{BB962C8B-B14F-4D97-AF65-F5344CB8AC3E}">
        <p14:creationId xmlns:p14="http://schemas.microsoft.com/office/powerpoint/2010/main" val="2526674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Statement Coverage</a:t>
            </a:r>
          </a:p>
        </p:txBody>
      </p:sp>
      <p:sp>
        <p:nvSpPr>
          <p:cNvPr id="5" name="Content Placeholder 4"/>
          <p:cNvSpPr>
            <a:spLocks noGrp="1"/>
          </p:cNvSpPr>
          <p:nvPr>
            <p:ph idx="1"/>
          </p:nvPr>
        </p:nvSpPr>
        <p:spPr>
          <a:xfrm>
            <a:off x="131180" y="863444"/>
            <a:ext cx="4225667" cy="5590565"/>
          </a:xfrm>
        </p:spPr>
        <p:txBody>
          <a:bodyPr/>
          <a:lstStyle/>
          <a:p>
            <a:r>
              <a:rPr lang="en-US" dirty="0"/>
              <a:t>Read A</a:t>
            </a:r>
          </a:p>
          <a:p>
            <a:r>
              <a:rPr lang="en-US" dirty="0"/>
              <a:t>Read B</a:t>
            </a:r>
          </a:p>
          <a:p>
            <a:r>
              <a:rPr lang="en-US" dirty="0"/>
              <a:t>if A &gt; B</a:t>
            </a:r>
          </a:p>
          <a:p>
            <a:r>
              <a:rPr lang="en-US" dirty="0"/>
              <a:t>  Print “A is greater than B”</a:t>
            </a:r>
          </a:p>
          <a:p>
            <a:r>
              <a:rPr lang="en-US" dirty="0"/>
              <a:t>else</a:t>
            </a:r>
          </a:p>
          <a:p>
            <a:r>
              <a:rPr lang="en-US" dirty="0"/>
              <a:t>  Print "B is greater than A"</a:t>
            </a:r>
          </a:p>
          <a:p>
            <a:r>
              <a:rPr lang="en-US" dirty="0"/>
              <a:t>endif</a:t>
            </a:r>
            <a:endParaRPr lang="en-IN" dirty="0"/>
          </a:p>
        </p:txBody>
      </p:sp>
      <p:sp>
        <p:nvSpPr>
          <p:cNvPr id="13" name="Content Placeholder 2"/>
          <p:cNvSpPr txBox="1"/>
          <p:nvPr/>
        </p:nvSpPr>
        <p:spPr>
          <a:xfrm>
            <a:off x="4567974" y="1574468"/>
            <a:ext cx="7552308" cy="1419743"/>
          </a:xfrm>
          <a:prstGeom prst="rect">
            <a:avLst/>
          </a:prstGeom>
        </p:spPr>
        <p:txBody>
          <a:bodyPr vert="horz" lIns="91440" tIns="45720" rIns="91440" bIns="45720" rtlCol="0">
            <a:normAutofit/>
          </a:bodyPr>
          <a:lstStyle>
            <a:lvl1pPr marL="265430" indent="-265430"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686868"/>
              </a:buClr>
            </a:pPr>
            <a:r>
              <a:rPr lang="en-US" dirty="0"/>
              <a:t>No of statements Executed: 5</a:t>
            </a:r>
          </a:p>
          <a:p>
            <a:pPr>
              <a:buClr>
                <a:srgbClr val="686868"/>
              </a:buClr>
            </a:pPr>
            <a:r>
              <a:rPr lang="en-US" dirty="0"/>
              <a:t>Total no of statements in the source code: 7</a:t>
            </a:r>
          </a:p>
          <a:p>
            <a:pPr>
              <a:buClr>
                <a:srgbClr val="686868"/>
              </a:buClr>
            </a:pPr>
            <a:r>
              <a:rPr lang="en-US" dirty="0"/>
              <a:t>Statement coverage =5/7*100 = 71.00 %</a:t>
            </a:r>
          </a:p>
        </p:txBody>
      </p:sp>
      <p:sp>
        <p:nvSpPr>
          <p:cNvPr id="14" name="Rectangle 13"/>
          <p:cNvSpPr/>
          <p:nvPr/>
        </p:nvSpPr>
        <p:spPr>
          <a:xfrm>
            <a:off x="4576937" y="994225"/>
            <a:ext cx="2738263" cy="461665"/>
          </a:xfrm>
          <a:prstGeom prst="rect">
            <a:avLst/>
          </a:prstGeom>
          <a:solidFill>
            <a:srgbClr val="686868"/>
          </a:solidFill>
          <a:ln>
            <a:solidFill>
              <a:srgbClr val="686868"/>
            </a:solid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Case 1: A=6 &amp; B=3</a:t>
            </a:r>
          </a:p>
        </p:txBody>
      </p:sp>
      <p:cxnSp>
        <p:nvCxnSpPr>
          <p:cNvPr id="15" name="Straight Connector 14"/>
          <p:cNvCxnSpPr/>
          <p:nvPr/>
        </p:nvCxnSpPr>
        <p:spPr>
          <a:xfrm>
            <a:off x="6459765" y="1454204"/>
            <a:ext cx="5660517" cy="0"/>
          </a:xfrm>
          <a:prstGeom prst="line">
            <a:avLst/>
          </a:prstGeom>
          <a:ln>
            <a:solidFill>
              <a:srgbClr val="686868"/>
            </a:solidFill>
          </a:ln>
        </p:spPr>
        <p:style>
          <a:lnRef idx="2">
            <a:schemeClr val="accent6"/>
          </a:lnRef>
          <a:fillRef idx="0">
            <a:schemeClr val="accent6"/>
          </a:fillRef>
          <a:effectRef idx="1">
            <a:schemeClr val="accent6"/>
          </a:effectRef>
          <a:fontRef idx="minor">
            <a:schemeClr val="tx1"/>
          </a:fontRef>
        </p:style>
      </p:cxnSp>
      <p:sp>
        <p:nvSpPr>
          <p:cNvPr id="17" name="Content Placeholder 2"/>
          <p:cNvSpPr txBox="1"/>
          <p:nvPr/>
        </p:nvSpPr>
        <p:spPr>
          <a:xfrm>
            <a:off x="4576937" y="3693032"/>
            <a:ext cx="7552308" cy="1419743"/>
          </a:xfrm>
          <a:prstGeom prst="rect">
            <a:avLst/>
          </a:prstGeom>
        </p:spPr>
        <p:txBody>
          <a:bodyPr vert="horz" lIns="91440" tIns="45720" rIns="91440" bIns="45720" rtlCol="0">
            <a:normAutofit/>
          </a:bodyPr>
          <a:lstStyle>
            <a:lvl1pPr marL="265430" indent="-265430"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686868"/>
              </a:buClr>
            </a:pPr>
            <a:r>
              <a:rPr lang="en-US" dirty="0"/>
              <a:t>No of statements Executed: 6</a:t>
            </a:r>
          </a:p>
          <a:p>
            <a:pPr>
              <a:buClr>
                <a:srgbClr val="686868"/>
              </a:buClr>
            </a:pPr>
            <a:r>
              <a:rPr lang="en-US" dirty="0"/>
              <a:t>Total no of statements in the source code: 7</a:t>
            </a:r>
          </a:p>
          <a:p>
            <a:pPr>
              <a:buClr>
                <a:srgbClr val="686868"/>
              </a:buClr>
            </a:pPr>
            <a:r>
              <a:rPr lang="en-US" dirty="0"/>
              <a:t>Statement coverage =6/7*100 = 85.20 %</a:t>
            </a:r>
          </a:p>
        </p:txBody>
      </p:sp>
      <p:sp>
        <p:nvSpPr>
          <p:cNvPr id="18" name="Rectangle 17"/>
          <p:cNvSpPr/>
          <p:nvPr/>
        </p:nvSpPr>
        <p:spPr>
          <a:xfrm>
            <a:off x="4585900" y="3112789"/>
            <a:ext cx="2738263" cy="461665"/>
          </a:xfrm>
          <a:prstGeom prst="rect">
            <a:avLst/>
          </a:prstGeom>
          <a:solidFill>
            <a:srgbClr val="686868"/>
          </a:solidFill>
          <a:ln>
            <a:solidFill>
              <a:srgbClr val="686868"/>
            </a:solid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Case 2: A=3 &amp; B=6</a:t>
            </a:r>
          </a:p>
        </p:txBody>
      </p:sp>
      <p:cxnSp>
        <p:nvCxnSpPr>
          <p:cNvPr id="19" name="Straight Connector 18"/>
          <p:cNvCxnSpPr/>
          <p:nvPr/>
        </p:nvCxnSpPr>
        <p:spPr>
          <a:xfrm>
            <a:off x="6468728" y="3572768"/>
            <a:ext cx="5660517" cy="0"/>
          </a:xfrm>
          <a:prstGeom prst="line">
            <a:avLst/>
          </a:prstGeom>
          <a:ln>
            <a:solidFill>
              <a:srgbClr val="686868"/>
            </a:solidFill>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644397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22" presetClass="entr" presetSubtype="8"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childTnLst>
                                </p:cTn>
                              </p:par>
                              <p:par>
                                <p:cTn id="30" presetID="22" presetClass="entr" presetSubtype="8" fill="hold"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build="p"/>
      <p:bldP spid="14" grpId="0" animBg="1"/>
      <p:bldP spid="17" grpId="0" build="p"/>
      <p:bldP spid="1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Statement Coverage</a:t>
            </a:r>
          </a:p>
        </p:txBody>
      </p:sp>
      <p:sp>
        <p:nvSpPr>
          <p:cNvPr id="13" name="Content Placeholder 2"/>
          <p:cNvSpPr txBox="1"/>
          <p:nvPr/>
        </p:nvSpPr>
        <p:spPr>
          <a:xfrm>
            <a:off x="193198" y="4205190"/>
            <a:ext cx="5570168" cy="1419743"/>
          </a:xfrm>
          <a:prstGeom prst="rect">
            <a:avLst/>
          </a:prstGeom>
        </p:spPr>
        <p:txBody>
          <a:bodyPr vert="horz" lIns="91440" tIns="45720" rIns="91440" bIns="45720" rtlCol="0">
            <a:normAutofit fontScale="92500"/>
          </a:bodyPr>
          <a:lstStyle>
            <a:lvl1pPr marL="265430" indent="-265430"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686868"/>
              </a:buClr>
            </a:pPr>
            <a:r>
              <a:rPr lang="en-US" dirty="0"/>
              <a:t>No of statements Executed: 6</a:t>
            </a:r>
          </a:p>
          <a:p>
            <a:pPr>
              <a:buClr>
                <a:srgbClr val="686868"/>
              </a:buClr>
            </a:pPr>
            <a:r>
              <a:rPr lang="en-US" dirty="0"/>
              <a:t>Total no of statements in the source code: 7</a:t>
            </a:r>
          </a:p>
          <a:p>
            <a:pPr>
              <a:buClr>
                <a:srgbClr val="686868"/>
              </a:buClr>
            </a:pPr>
            <a:r>
              <a:rPr lang="en-US" dirty="0"/>
              <a:t>Statement coverage =6/7*100 = 85.20 %</a:t>
            </a:r>
          </a:p>
        </p:txBody>
      </p:sp>
      <p:sp>
        <p:nvSpPr>
          <p:cNvPr id="14" name="Rectangle 13"/>
          <p:cNvSpPr/>
          <p:nvPr/>
        </p:nvSpPr>
        <p:spPr>
          <a:xfrm>
            <a:off x="202161" y="3624947"/>
            <a:ext cx="2657580" cy="461665"/>
          </a:xfrm>
          <a:prstGeom prst="rect">
            <a:avLst/>
          </a:prstGeom>
          <a:solidFill>
            <a:srgbClr val="686868"/>
          </a:solidFill>
          <a:ln>
            <a:solidFill>
              <a:schemeClr val="accent1"/>
            </a:solid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Case 1: num=-1</a:t>
            </a:r>
          </a:p>
        </p:txBody>
      </p:sp>
      <p:cxnSp>
        <p:nvCxnSpPr>
          <p:cNvPr id="15" name="Straight Connector 14"/>
          <p:cNvCxnSpPr/>
          <p:nvPr/>
        </p:nvCxnSpPr>
        <p:spPr>
          <a:xfrm>
            <a:off x="2084989" y="4084926"/>
            <a:ext cx="3678377" cy="0"/>
          </a:xfrm>
          <a:prstGeom prst="line">
            <a:avLst/>
          </a:prstGeom>
          <a:ln>
            <a:solidFill>
              <a:schemeClr val="accent1"/>
            </a:solidFill>
          </a:ln>
        </p:spPr>
        <p:style>
          <a:lnRef idx="2">
            <a:schemeClr val="accent6"/>
          </a:lnRef>
          <a:fillRef idx="0">
            <a:schemeClr val="accent6"/>
          </a:fillRef>
          <a:effectRef idx="1">
            <a:schemeClr val="accent6"/>
          </a:effectRef>
          <a:fontRef idx="minor">
            <a:schemeClr val="tx1"/>
          </a:fontRef>
        </p:style>
      </p:cxnSp>
      <p:sp>
        <p:nvSpPr>
          <p:cNvPr id="17" name="Content Placeholder 2"/>
          <p:cNvSpPr txBox="1"/>
          <p:nvPr/>
        </p:nvSpPr>
        <p:spPr>
          <a:xfrm>
            <a:off x="6268098" y="4205190"/>
            <a:ext cx="5386019" cy="1419743"/>
          </a:xfrm>
          <a:prstGeom prst="rect">
            <a:avLst/>
          </a:prstGeom>
        </p:spPr>
        <p:txBody>
          <a:bodyPr vert="horz" lIns="91440" tIns="45720" rIns="91440" bIns="45720" rtlCol="0">
            <a:normAutofit fontScale="92500"/>
          </a:bodyPr>
          <a:lstStyle>
            <a:lvl1pPr marL="265430" indent="-265430"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686868"/>
              </a:buClr>
            </a:pPr>
            <a:r>
              <a:rPr lang="en-US" dirty="0"/>
              <a:t>No of statements Executed: 5</a:t>
            </a:r>
          </a:p>
          <a:p>
            <a:pPr>
              <a:buClr>
                <a:srgbClr val="686868"/>
              </a:buClr>
            </a:pPr>
            <a:r>
              <a:rPr lang="en-US" dirty="0"/>
              <a:t>Total no of statements in the source code: 7</a:t>
            </a:r>
          </a:p>
          <a:p>
            <a:pPr>
              <a:buClr>
                <a:srgbClr val="686868"/>
              </a:buClr>
            </a:pPr>
            <a:r>
              <a:rPr lang="en-US" dirty="0"/>
              <a:t>Statement coverage =5/7*100 = 71.00%</a:t>
            </a:r>
          </a:p>
        </p:txBody>
      </p:sp>
      <p:sp>
        <p:nvSpPr>
          <p:cNvPr id="18" name="Rectangle 17"/>
          <p:cNvSpPr/>
          <p:nvPr/>
        </p:nvSpPr>
        <p:spPr>
          <a:xfrm>
            <a:off x="6277062" y="3624947"/>
            <a:ext cx="2738263" cy="461665"/>
          </a:xfrm>
          <a:prstGeom prst="rect">
            <a:avLst/>
          </a:prstGeom>
          <a:solidFill>
            <a:srgbClr val="686868"/>
          </a:solidFill>
          <a:ln>
            <a:solidFill>
              <a:schemeClr val="accent1"/>
            </a:solid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Case 2: num= 5</a:t>
            </a:r>
          </a:p>
        </p:txBody>
      </p:sp>
      <p:cxnSp>
        <p:nvCxnSpPr>
          <p:cNvPr id="19" name="Straight Connector 18"/>
          <p:cNvCxnSpPr/>
          <p:nvPr/>
        </p:nvCxnSpPr>
        <p:spPr>
          <a:xfrm>
            <a:off x="8159890" y="4084926"/>
            <a:ext cx="3494228" cy="0"/>
          </a:xfrm>
          <a:prstGeom prst="line">
            <a:avLst/>
          </a:prstGeom>
          <a:ln>
            <a:solidFill>
              <a:schemeClr val="accent1"/>
            </a:solidFill>
          </a:ln>
        </p:spPr>
        <p:style>
          <a:lnRef idx="2">
            <a:schemeClr val="accent6"/>
          </a:lnRef>
          <a:fillRef idx="0">
            <a:schemeClr val="accent6"/>
          </a:fillRef>
          <a:effectRef idx="1">
            <a:schemeClr val="accent6"/>
          </a:effectRef>
          <a:fontRef idx="minor">
            <a:schemeClr val="tx1"/>
          </a:fontRef>
        </p:style>
      </p:cxnSp>
      <p:sp>
        <p:nvSpPr>
          <p:cNvPr id="6" name="TextBox 5"/>
          <p:cNvSpPr txBox="1"/>
          <p:nvPr/>
        </p:nvSpPr>
        <p:spPr>
          <a:xfrm>
            <a:off x="3376111" y="924729"/>
            <a:ext cx="5190240" cy="2031325"/>
          </a:xfrm>
          <a:prstGeom prst="rect">
            <a:avLst/>
          </a:prstGeom>
          <a:solidFill>
            <a:schemeClr val="bg1">
              <a:lumMod val="95000"/>
            </a:schemeClr>
          </a:solidFill>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err="1">
                <a:solidFill>
                  <a:schemeClr val="tx1"/>
                </a:solidFill>
                <a:latin typeface="Consolas" panose="020B0609020204030204" pitchFamily="49" charset="0"/>
                <a:cs typeface="Consolas" panose="020B0609020204030204" pitchFamily="49" charset="0"/>
              </a:rPr>
              <a:t>printNumberType</a:t>
            </a:r>
            <a:r>
              <a:rPr lang="en-US" dirty="0">
                <a:solidFill>
                  <a:schemeClr val="tx1"/>
                </a:solidFill>
                <a:latin typeface="Consolas" panose="020B0609020204030204" pitchFamily="49" charset="0"/>
                <a:cs typeface="Consolas" panose="020B0609020204030204" pitchFamily="49" charset="0"/>
              </a:rPr>
              <a:t> (int num) </a:t>
            </a:r>
          </a:p>
          <a:p>
            <a:r>
              <a:rPr lang="en-US" dirty="0">
                <a:solidFill>
                  <a:schemeClr val="tx1"/>
                </a:solidFill>
                <a:latin typeface="Consolas" panose="020B0609020204030204" pitchFamily="49" charset="0"/>
                <a:cs typeface="Consolas" panose="020B0609020204030204" pitchFamily="49" charset="0"/>
              </a:rPr>
              <a:t>{   </a:t>
            </a:r>
          </a:p>
          <a:p>
            <a:r>
              <a:rPr lang="en-US" dirty="0">
                <a:solidFill>
                  <a:schemeClr val="tx1"/>
                </a:solidFill>
                <a:latin typeface="Consolas" panose="020B0609020204030204" pitchFamily="49" charset="0"/>
                <a:cs typeface="Consolas" panose="020B0609020204030204" pitchFamily="49" charset="0"/>
              </a:rPr>
              <a:t>    if (num &gt; 0)   </a:t>
            </a:r>
          </a:p>
          <a:p>
            <a:r>
              <a:rPr lang="en-US" dirty="0">
                <a:solidFill>
                  <a:schemeClr val="tx1"/>
                </a:solidFill>
                <a:latin typeface="Consolas" panose="020B0609020204030204" pitchFamily="49" charset="0"/>
                <a:cs typeface="Consolas" panose="020B0609020204030204" pitchFamily="49" charset="0"/>
              </a:rPr>
              <a:t>       print (“Number is positive”)   </a:t>
            </a:r>
          </a:p>
          <a:p>
            <a:r>
              <a:rPr lang="en-US" dirty="0">
                <a:solidFill>
                  <a:schemeClr val="tx1"/>
                </a:solidFill>
                <a:latin typeface="Consolas" panose="020B0609020204030204" pitchFamily="49" charset="0"/>
                <a:cs typeface="Consolas" panose="020B0609020204030204" pitchFamily="49" charset="0"/>
              </a:rPr>
              <a:t>   else   </a:t>
            </a:r>
          </a:p>
          <a:p>
            <a:r>
              <a:rPr lang="en-US" dirty="0">
                <a:solidFill>
                  <a:schemeClr val="tx1"/>
                </a:solidFill>
                <a:latin typeface="Consolas" panose="020B0609020204030204" pitchFamily="49" charset="0"/>
                <a:cs typeface="Consolas" panose="020B0609020204030204" pitchFamily="49" charset="0"/>
              </a:rPr>
              <a:t>      print (“Number is negative”)   </a:t>
            </a:r>
          </a:p>
          <a:p>
            <a:r>
              <a:rPr lang="en-US" dirty="0">
                <a:solidFill>
                  <a:schemeClr val="tx1"/>
                </a:solidFill>
                <a:latin typeface="Consolas" panose="020B0609020204030204" pitchFamily="49" charset="0"/>
                <a:cs typeface="Consolas" panose="020B0609020204030204" pitchFamily="49" charset="0"/>
              </a:rPr>
              <a:t>} </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60357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22" presetClass="entr" presetSubtype="8"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childTnLst>
                                </p:cTn>
                              </p:par>
                              <p:par>
                                <p:cTn id="30" presetID="22" presetClass="entr" presetSubtype="8" fill="hold"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4" grpId="0" animBg="1"/>
      <p:bldP spid="17" grpId="0" build="p"/>
      <p:bldP spid="18" grpId="0" animBg="1"/>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solidFill>
                  <a:srgbClr val="556E7B"/>
                </a:solidFill>
              </a:rPr>
              <a:t>Decision Coverage</a:t>
            </a:r>
          </a:p>
        </p:txBody>
      </p:sp>
      <p:sp>
        <p:nvSpPr>
          <p:cNvPr id="4" name="Text Placeholder 3"/>
          <p:cNvSpPr>
            <a:spLocks noGrp="1"/>
          </p:cNvSpPr>
          <p:nvPr>
            <p:ph type="body" idx="1"/>
          </p:nvPr>
        </p:nvSpPr>
        <p:spPr/>
        <p:txBody>
          <a:bodyPr/>
          <a:lstStyle/>
          <a:p>
            <a:r>
              <a:rPr lang="en-US" dirty="0"/>
              <a:t>Section 9</a:t>
            </a:r>
          </a:p>
          <a:p>
            <a:endParaRPr lang="en-US" dirty="0"/>
          </a:p>
          <a:p>
            <a:endParaRPr lang="en-US" dirty="0"/>
          </a:p>
        </p:txBody>
      </p:sp>
    </p:spTree>
    <p:extLst>
      <p:ext uri="{BB962C8B-B14F-4D97-AF65-F5344CB8AC3E}">
        <p14:creationId xmlns:p14="http://schemas.microsoft.com/office/powerpoint/2010/main" val="19258037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Decision Coverage (</a:t>
            </a:r>
            <a:r>
              <a:rPr lang="en-IN"/>
              <a:t>branch coverage)</a:t>
            </a:r>
            <a:endParaRPr lang="en-IN" dirty="0"/>
          </a:p>
        </p:txBody>
      </p:sp>
      <p:sp>
        <p:nvSpPr>
          <p:cNvPr id="3" name="Content Placeholder 2"/>
          <p:cNvSpPr>
            <a:spLocks noGrp="1"/>
          </p:cNvSpPr>
          <p:nvPr>
            <p:ph idx="1"/>
          </p:nvPr>
        </p:nvSpPr>
        <p:spPr>
          <a:xfrm>
            <a:off x="131180" y="863444"/>
            <a:ext cx="11929641" cy="5519427"/>
          </a:xfrm>
        </p:spPr>
        <p:txBody>
          <a:bodyPr/>
          <a:lstStyle/>
          <a:p>
            <a:r>
              <a:rPr lang="en-US" sz="2300" dirty="0"/>
              <a:t>Decision coverage (or branch coverage) testing is a </a:t>
            </a:r>
            <a:r>
              <a:rPr lang="en-US" sz="2300" b="1" dirty="0">
                <a:solidFill>
                  <a:srgbClr val="B71B1C"/>
                </a:solidFill>
              </a:rPr>
              <a:t>form of white box testing </a:t>
            </a:r>
            <a:r>
              <a:rPr lang="en-US" sz="2300" dirty="0"/>
              <a:t>which gives decision coverage to Boolean values.</a:t>
            </a:r>
          </a:p>
          <a:p>
            <a:r>
              <a:rPr lang="en-US" sz="2300" dirty="0"/>
              <a:t>Whenever there is a possibility of two or more outcomes from the statements like </a:t>
            </a:r>
            <a:r>
              <a:rPr lang="en-US" sz="2300" b="1" dirty="0"/>
              <a:t>do while statement, if statement and case statement</a:t>
            </a:r>
            <a:r>
              <a:rPr lang="en-US" sz="2300" dirty="0"/>
              <a:t> (Control flow statements), it is considered as decision point because there are two outcomes either true or false.</a:t>
            </a:r>
          </a:p>
          <a:p>
            <a:r>
              <a:rPr lang="en-US" sz="2300" dirty="0"/>
              <a:t>Within the scope of decision coverage testing, </a:t>
            </a:r>
            <a:r>
              <a:rPr lang="en-US" sz="2300" b="1" dirty="0">
                <a:solidFill>
                  <a:srgbClr val="B71B1C"/>
                </a:solidFill>
              </a:rPr>
              <a:t>all possible branches </a:t>
            </a:r>
            <a:r>
              <a:rPr lang="en-US" sz="2300" dirty="0"/>
              <a:t>from </a:t>
            </a:r>
            <a:r>
              <a:rPr lang="en-US" sz="2300" b="1" dirty="0">
                <a:solidFill>
                  <a:srgbClr val="B71B1C"/>
                </a:solidFill>
              </a:rPr>
              <a:t>each decision point </a:t>
            </a:r>
            <a:r>
              <a:rPr lang="en-US" sz="2300" dirty="0"/>
              <a:t>are </a:t>
            </a:r>
            <a:r>
              <a:rPr lang="en-US" sz="2300" b="1" dirty="0">
                <a:solidFill>
                  <a:srgbClr val="B71B1C"/>
                </a:solidFill>
              </a:rPr>
              <a:t>executed at least once</a:t>
            </a:r>
            <a:r>
              <a:rPr lang="en-US" sz="2300" dirty="0"/>
              <a:t>. </a:t>
            </a:r>
          </a:p>
          <a:p>
            <a:r>
              <a:rPr lang="en-US" sz="2300" dirty="0"/>
              <a:t>This implies that </a:t>
            </a:r>
            <a:r>
              <a:rPr lang="en-US" sz="2300" b="1" dirty="0">
                <a:solidFill>
                  <a:srgbClr val="B71B1C"/>
                </a:solidFill>
              </a:rPr>
              <a:t>all the edges </a:t>
            </a:r>
            <a:r>
              <a:rPr lang="en-US" sz="2300" dirty="0"/>
              <a:t>of the </a:t>
            </a:r>
            <a:r>
              <a:rPr lang="en-US" sz="2300" b="1" dirty="0"/>
              <a:t>control flow graph </a:t>
            </a:r>
            <a:r>
              <a:rPr lang="en-US" sz="2300" dirty="0"/>
              <a:t>are </a:t>
            </a:r>
            <a:r>
              <a:rPr lang="en-US" sz="2300" b="1" dirty="0">
                <a:solidFill>
                  <a:srgbClr val="B71B1C"/>
                </a:solidFill>
              </a:rPr>
              <a:t>visited at least once</a:t>
            </a:r>
            <a:r>
              <a:rPr lang="en-US" sz="2300" dirty="0"/>
              <a:t>.</a:t>
            </a:r>
          </a:p>
          <a:p>
            <a:r>
              <a:rPr lang="en-US" sz="2300" dirty="0"/>
              <a:t>Generally, a decision point has </a:t>
            </a:r>
            <a:r>
              <a:rPr lang="en-US" sz="2300" b="1" dirty="0">
                <a:solidFill>
                  <a:srgbClr val="B71B1C"/>
                </a:solidFill>
              </a:rPr>
              <a:t>two decision </a:t>
            </a:r>
            <a:r>
              <a:rPr lang="en-US" sz="2300" dirty="0"/>
              <a:t>values one is </a:t>
            </a:r>
            <a:r>
              <a:rPr lang="en-US" sz="2300" b="1" dirty="0">
                <a:solidFill>
                  <a:srgbClr val="B71B1C"/>
                </a:solidFill>
              </a:rPr>
              <a:t>true</a:t>
            </a:r>
            <a:r>
              <a:rPr lang="en-US" sz="2300" dirty="0"/>
              <a:t>, and another is </a:t>
            </a:r>
            <a:r>
              <a:rPr lang="en-US" sz="2300" b="1" dirty="0">
                <a:solidFill>
                  <a:srgbClr val="B71B1C"/>
                </a:solidFill>
              </a:rPr>
              <a:t>false</a:t>
            </a:r>
            <a:r>
              <a:rPr lang="en-US" sz="2300" dirty="0"/>
              <a:t> that's why most of the times the </a:t>
            </a:r>
            <a:r>
              <a:rPr lang="en-US" sz="2300" b="1" dirty="0">
                <a:solidFill>
                  <a:srgbClr val="B71B1C"/>
                </a:solidFill>
              </a:rPr>
              <a:t>total number of outcomes is two</a:t>
            </a:r>
            <a:r>
              <a:rPr lang="en-US" sz="2300" dirty="0"/>
              <a:t>. </a:t>
            </a:r>
          </a:p>
          <a:p>
            <a:r>
              <a:rPr lang="en-US" sz="2300" dirty="0"/>
              <a:t>Decision coverage can be calculated using the formula below:</a:t>
            </a:r>
          </a:p>
          <a:p>
            <a:endParaRPr lang="en-US" sz="2300" dirty="0"/>
          </a:p>
          <a:p>
            <a:endParaRPr lang="en-US" sz="2300" dirty="0"/>
          </a:p>
          <a:p>
            <a:r>
              <a:rPr lang="en-US" sz="2300" dirty="0"/>
              <a:t>Common examples include </a:t>
            </a:r>
            <a:r>
              <a:rPr lang="en-US" sz="2300" b="1" dirty="0">
                <a:solidFill>
                  <a:srgbClr val="B71B1C"/>
                </a:solidFill>
              </a:rPr>
              <a:t>do-while</a:t>
            </a:r>
            <a:r>
              <a:rPr lang="en-US" sz="2300" dirty="0"/>
              <a:t> statements, </a:t>
            </a:r>
            <a:r>
              <a:rPr lang="en-US" sz="2300" b="1" dirty="0">
                <a:solidFill>
                  <a:srgbClr val="B71B1C"/>
                </a:solidFill>
              </a:rPr>
              <a:t>if</a:t>
            </a:r>
            <a:r>
              <a:rPr lang="en-US" sz="2300" dirty="0"/>
              <a:t> statements, and </a:t>
            </a:r>
            <a:r>
              <a:rPr lang="en-US" sz="2300" b="1" dirty="0">
                <a:solidFill>
                  <a:srgbClr val="B71B1C"/>
                </a:solidFill>
              </a:rPr>
              <a:t>case</a:t>
            </a:r>
            <a:r>
              <a:rPr lang="en-US" sz="2300" dirty="0"/>
              <a:t> statements.</a:t>
            </a:r>
            <a:endParaRPr lang="en-IN" sz="2300" dirty="0"/>
          </a:p>
        </p:txBody>
      </p:sp>
      <p:sp>
        <p:nvSpPr>
          <p:cNvPr id="4" name="TextBox 3"/>
          <p:cNvSpPr txBox="1"/>
          <p:nvPr/>
        </p:nvSpPr>
        <p:spPr>
          <a:xfrm>
            <a:off x="1154205" y="5178535"/>
            <a:ext cx="10645590" cy="461665"/>
          </a:xfrm>
          <a:prstGeom prst="rect">
            <a:avLst/>
          </a:prstGeom>
          <a:noFill/>
        </p:spPr>
        <p:txBody>
          <a:bodyPr wrap="square">
            <a:spAutoFit/>
          </a:bodyPr>
          <a:lstStyle/>
          <a:p>
            <a:r>
              <a:rPr lang="en-US" sz="2400" b="1" dirty="0">
                <a:solidFill>
                  <a:srgbClr val="B71B1C"/>
                </a:solidFill>
              </a:rPr>
              <a:t>Decision coverage </a:t>
            </a:r>
            <a:r>
              <a:rPr lang="en-US" sz="2400" dirty="0"/>
              <a:t>= (</a:t>
            </a:r>
            <a:r>
              <a:rPr lang="en-US" sz="2400" b="1" dirty="0"/>
              <a:t>No of Decision Executed </a:t>
            </a:r>
            <a:r>
              <a:rPr lang="en-US" sz="2400" dirty="0"/>
              <a:t>/ </a:t>
            </a:r>
            <a:r>
              <a:rPr lang="en-US" sz="2400" b="1" dirty="0"/>
              <a:t>Total no of Decision )</a:t>
            </a:r>
            <a:r>
              <a:rPr lang="en-US" sz="2400" dirty="0"/>
              <a:t>* 100</a:t>
            </a:r>
            <a:endParaRPr lang="en-IN" sz="2400" dirty="0"/>
          </a:p>
        </p:txBody>
      </p:sp>
      <p:sp>
        <p:nvSpPr>
          <p:cNvPr id="5" name="Content Placeholder 2"/>
          <p:cNvSpPr txBox="1"/>
          <p:nvPr/>
        </p:nvSpPr>
        <p:spPr>
          <a:xfrm>
            <a:off x="131180" y="3974198"/>
            <a:ext cx="11929641" cy="2408674"/>
          </a:xfrm>
          <a:prstGeom prst="rect">
            <a:avLst/>
          </a:prstGeom>
        </p:spPr>
        <p:txBody>
          <a:bodyPr vert="horz" lIns="91440" tIns="45720" rIns="91440" bIns="45720" rtlCol="0">
            <a:noAutofit/>
          </a:bodyPr>
          <a:lstStyle>
            <a:lvl1pPr marL="265430" indent="-265430"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Tree>
    <p:extLst>
      <p:ext uri="{BB962C8B-B14F-4D97-AF65-F5344CB8AC3E}">
        <p14:creationId xmlns:p14="http://schemas.microsoft.com/office/powerpoint/2010/main" val="2004338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create Control Flow Graph </a:t>
            </a:r>
            <a:endParaRPr lang="en-IN" dirty="0"/>
          </a:p>
        </p:txBody>
      </p:sp>
      <p:sp>
        <p:nvSpPr>
          <p:cNvPr id="3" name="Content Placeholder 2"/>
          <p:cNvSpPr>
            <a:spLocks noGrp="1"/>
          </p:cNvSpPr>
          <p:nvPr>
            <p:ph idx="1"/>
          </p:nvPr>
        </p:nvSpPr>
        <p:spPr>
          <a:xfrm>
            <a:off x="131180" y="863445"/>
            <a:ext cx="11929641" cy="1567511"/>
          </a:xfrm>
        </p:spPr>
        <p:txBody>
          <a:bodyPr/>
          <a:lstStyle/>
          <a:p>
            <a:r>
              <a:rPr lang="en-US" dirty="0"/>
              <a:t>A program, </a:t>
            </a:r>
            <a:r>
              <a:rPr lang="en-US" b="1" dirty="0">
                <a:solidFill>
                  <a:srgbClr val="B71B1C"/>
                </a:solidFill>
              </a:rPr>
              <a:t>doesn't</a:t>
            </a:r>
            <a:r>
              <a:rPr lang="en-US" b="1" dirty="0"/>
              <a:t> </a:t>
            </a:r>
            <a:r>
              <a:rPr lang="en-US" dirty="0"/>
              <a:t>always </a:t>
            </a:r>
            <a:r>
              <a:rPr lang="en-US" b="1" dirty="0">
                <a:solidFill>
                  <a:srgbClr val="B71B1C"/>
                </a:solidFill>
              </a:rPr>
              <a:t>consist</a:t>
            </a:r>
            <a:r>
              <a:rPr lang="en-US" dirty="0"/>
              <a:t> of only </a:t>
            </a:r>
            <a:r>
              <a:rPr lang="en-US" b="1" dirty="0">
                <a:solidFill>
                  <a:srgbClr val="B71B1C"/>
                </a:solidFill>
              </a:rPr>
              <a:t>sequential</a:t>
            </a:r>
            <a:r>
              <a:rPr lang="en-US" dirty="0">
                <a:solidFill>
                  <a:srgbClr val="B71B1C"/>
                </a:solidFill>
              </a:rPr>
              <a:t> </a:t>
            </a:r>
            <a:r>
              <a:rPr lang="en-US" b="1" dirty="0">
                <a:solidFill>
                  <a:srgbClr val="B71B1C"/>
                </a:solidFill>
              </a:rPr>
              <a:t>statements</a:t>
            </a:r>
            <a:r>
              <a:rPr lang="en-US" dirty="0"/>
              <a:t>. </a:t>
            </a:r>
          </a:p>
          <a:p>
            <a:r>
              <a:rPr lang="en-US" dirty="0"/>
              <a:t>There could be </a:t>
            </a:r>
            <a:r>
              <a:rPr lang="en-US" b="1" dirty="0">
                <a:solidFill>
                  <a:srgbClr val="B71B1C"/>
                </a:solidFill>
              </a:rPr>
              <a:t>branching and looping </a:t>
            </a:r>
            <a:r>
              <a:rPr lang="en-US" dirty="0"/>
              <a:t>involved in it as well. </a:t>
            </a:r>
          </a:p>
          <a:p>
            <a:r>
              <a:rPr lang="en-US" dirty="0"/>
              <a:t>Lets see how a CFG would look like if there are sequential, selection and iteration kind of statements in order.</a:t>
            </a:r>
          </a:p>
        </p:txBody>
      </p:sp>
      <p:sp>
        <p:nvSpPr>
          <p:cNvPr id="4" name="Oval 3"/>
          <p:cNvSpPr/>
          <p:nvPr/>
        </p:nvSpPr>
        <p:spPr>
          <a:xfrm>
            <a:off x="1519518" y="2749578"/>
            <a:ext cx="516228" cy="570702"/>
          </a:xfrm>
          <a:prstGeom prst="ellipse">
            <a:avLst/>
          </a:prstGeom>
          <a:solidFill>
            <a:srgbClr val="C00000"/>
          </a:solidFill>
          <a:ln>
            <a:solidFill>
              <a:srgbClr val="B71B1C"/>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dirty="0"/>
              <a:t>1</a:t>
            </a:r>
          </a:p>
        </p:txBody>
      </p:sp>
      <p:sp>
        <p:nvSpPr>
          <p:cNvPr id="5" name="Oval 4"/>
          <p:cNvSpPr/>
          <p:nvPr/>
        </p:nvSpPr>
        <p:spPr>
          <a:xfrm>
            <a:off x="1519518" y="4979383"/>
            <a:ext cx="516228" cy="570702"/>
          </a:xfrm>
          <a:prstGeom prst="ellipse">
            <a:avLst/>
          </a:prstGeom>
          <a:solidFill>
            <a:srgbClr val="C00000"/>
          </a:solidFill>
          <a:ln>
            <a:solidFill>
              <a:srgbClr val="B71B1C"/>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dirty="0"/>
              <a:t>2</a:t>
            </a:r>
          </a:p>
        </p:txBody>
      </p:sp>
      <p:sp>
        <p:nvSpPr>
          <p:cNvPr id="6" name="Oval 5"/>
          <p:cNvSpPr/>
          <p:nvPr/>
        </p:nvSpPr>
        <p:spPr>
          <a:xfrm>
            <a:off x="3424518" y="2716307"/>
            <a:ext cx="516228" cy="570702"/>
          </a:xfrm>
          <a:prstGeom prst="ellipse">
            <a:avLst/>
          </a:prstGeom>
          <a:solidFill>
            <a:srgbClr val="C00000"/>
          </a:solidFill>
          <a:ln>
            <a:solidFill>
              <a:srgbClr val="B71B1C"/>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a:t>1</a:t>
            </a:r>
          </a:p>
        </p:txBody>
      </p:sp>
      <p:sp>
        <p:nvSpPr>
          <p:cNvPr id="7" name="Oval 6"/>
          <p:cNvSpPr/>
          <p:nvPr/>
        </p:nvSpPr>
        <p:spPr>
          <a:xfrm>
            <a:off x="2674860" y="3879313"/>
            <a:ext cx="516228" cy="570702"/>
          </a:xfrm>
          <a:prstGeom prst="ellipse">
            <a:avLst/>
          </a:prstGeom>
          <a:solidFill>
            <a:srgbClr val="C00000"/>
          </a:solidFill>
          <a:ln>
            <a:solidFill>
              <a:srgbClr val="B71B1C"/>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a:t>2</a:t>
            </a:r>
          </a:p>
        </p:txBody>
      </p:sp>
      <p:sp>
        <p:nvSpPr>
          <p:cNvPr id="8" name="Oval 7"/>
          <p:cNvSpPr/>
          <p:nvPr/>
        </p:nvSpPr>
        <p:spPr>
          <a:xfrm>
            <a:off x="4198860" y="3879313"/>
            <a:ext cx="516228" cy="570702"/>
          </a:xfrm>
          <a:prstGeom prst="ellipse">
            <a:avLst/>
          </a:prstGeom>
          <a:solidFill>
            <a:srgbClr val="C00000"/>
          </a:solidFill>
          <a:ln>
            <a:solidFill>
              <a:srgbClr val="B71B1C"/>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a:t>3</a:t>
            </a:r>
          </a:p>
        </p:txBody>
      </p:sp>
      <p:sp>
        <p:nvSpPr>
          <p:cNvPr id="9" name="Oval 8"/>
          <p:cNvSpPr/>
          <p:nvPr/>
        </p:nvSpPr>
        <p:spPr>
          <a:xfrm>
            <a:off x="3424518" y="4979383"/>
            <a:ext cx="516228" cy="570702"/>
          </a:xfrm>
          <a:prstGeom prst="ellipse">
            <a:avLst/>
          </a:prstGeom>
          <a:solidFill>
            <a:srgbClr val="C00000"/>
          </a:solidFill>
          <a:ln>
            <a:solidFill>
              <a:srgbClr val="B71B1C"/>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a:t>4</a:t>
            </a:r>
          </a:p>
        </p:txBody>
      </p:sp>
      <p:sp>
        <p:nvSpPr>
          <p:cNvPr id="10" name="Oval 9"/>
          <p:cNvSpPr/>
          <p:nvPr/>
        </p:nvSpPr>
        <p:spPr>
          <a:xfrm>
            <a:off x="5510896" y="2824018"/>
            <a:ext cx="516228" cy="570702"/>
          </a:xfrm>
          <a:prstGeom prst="ellipse">
            <a:avLst/>
          </a:prstGeom>
          <a:solidFill>
            <a:srgbClr val="C00000"/>
          </a:solidFill>
          <a:ln>
            <a:solidFill>
              <a:srgbClr val="B71B1C"/>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b="1" dirty="0"/>
              <a:t>1</a:t>
            </a:r>
          </a:p>
        </p:txBody>
      </p:sp>
      <p:sp>
        <p:nvSpPr>
          <p:cNvPr id="11" name="Oval 10"/>
          <p:cNvSpPr/>
          <p:nvPr/>
        </p:nvSpPr>
        <p:spPr>
          <a:xfrm>
            <a:off x="5510896" y="5053823"/>
            <a:ext cx="516228" cy="570702"/>
          </a:xfrm>
          <a:prstGeom prst="ellipse">
            <a:avLst/>
          </a:prstGeom>
          <a:solidFill>
            <a:srgbClr val="C00000"/>
          </a:solidFill>
          <a:ln>
            <a:solidFill>
              <a:srgbClr val="B71B1C"/>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b="1" dirty="0"/>
              <a:t>3</a:t>
            </a:r>
          </a:p>
        </p:txBody>
      </p:sp>
      <p:sp>
        <p:nvSpPr>
          <p:cNvPr id="12" name="Oval 11"/>
          <p:cNvSpPr/>
          <p:nvPr/>
        </p:nvSpPr>
        <p:spPr>
          <a:xfrm>
            <a:off x="5489431" y="3929068"/>
            <a:ext cx="516228" cy="570702"/>
          </a:xfrm>
          <a:prstGeom prst="ellipse">
            <a:avLst/>
          </a:prstGeom>
          <a:solidFill>
            <a:srgbClr val="C00000"/>
          </a:solidFill>
          <a:ln>
            <a:solidFill>
              <a:srgbClr val="B71B1C"/>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b="1" dirty="0"/>
              <a:t>2</a:t>
            </a:r>
          </a:p>
        </p:txBody>
      </p:sp>
      <p:sp>
        <p:nvSpPr>
          <p:cNvPr id="13" name="Oval 12"/>
          <p:cNvSpPr/>
          <p:nvPr/>
        </p:nvSpPr>
        <p:spPr>
          <a:xfrm>
            <a:off x="7731245" y="2730701"/>
            <a:ext cx="516228" cy="570702"/>
          </a:xfrm>
          <a:prstGeom prst="ellipse">
            <a:avLst/>
          </a:prstGeom>
          <a:solidFill>
            <a:srgbClr val="C00000"/>
          </a:solidFill>
          <a:ln>
            <a:solidFill>
              <a:srgbClr val="B71B1C"/>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a:t>1</a:t>
            </a:r>
          </a:p>
        </p:txBody>
      </p:sp>
      <p:sp>
        <p:nvSpPr>
          <p:cNvPr id="14" name="Oval 13"/>
          <p:cNvSpPr/>
          <p:nvPr/>
        </p:nvSpPr>
        <p:spPr>
          <a:xfrm>
            <a:off x="6982660" y="3929256"/>
            <a:ext cx="516228" cy="570702"/>
          </a:xfrm>
          <a:prstGeom prst="ellipse">
            <a:avLst/>
          </a:prstGeom>
          <a:solidFill>
            <a:srgbClr val="C00000"/>
          </a:solidFill>
          <a:ln>
            <a:solidFill>
              <a:srgbClr val="B71B1C"/>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a:t>2</a:t>
            </a:r>
          </a:p>
        </p:txBody>
      </p:sp>
      <p:sp>
        <p:nvSpPr>
          <p:cNvPr id="15" name="Oval 14"/>
          <p:cNvSpPr/>
          <p:nvPr/>
        </p:nvSpPr>
        <p:spPr>
          <a:xfrm>
            <a:off x="8404165" y="3929256"/>
            <a:ext cx="516228" cy="570702"/>
          </a:xfrm>
          <a:prstGeom prst="ellipse">
            <a:avLst/>
          </a:prstGeom>
          <a:solidFill>
            <a:srgbClr val="C00000"/>
          </a:solidFill>
          <a:ln>
            <a:solidFill>
              <a:srgbClr val="B71B1C"/>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a:t>3</a:t>
            </a:r>
          </a:p>
        </p:txBody>
      </p:sp>
      <p:sp>
        <p:nvSpPr>
          <p:cNvPr id="16" name="Oval 15"/>
          <p:cNvSpPr/>
          <p:nvPr/>
        </p:nvSpPr>
        <p:spPr>
          <a:xfrm>
            <a:off x="7731245" y="5035248"/>
            <a:ext cx="516228" cy="570702"/>
          </a:xfrm>
          <a:prstGeom prst="ellipse">
            <a:avLst/>
          </a:prstGeom>
          <a:solidFill>
            <a:srgbClr val="C00000"/>
          </a:solidFill>
          <a:ln>
            <a:solidFill>
              <a:srgbClr val="B71B1C"/>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a:t>5</a:t>
            </a:r>
          </a:p>
        </p:txBody>
      </p:sp>
      <p:sp>
        <p:nvSpPr>
          <p:cNvPr id="17" name="Oval 16"/>
          <p:cNvSpPr/>
          <p:nvPr/>
        </p:nvSpPr>
        <p:spPr>
          <a:xfrm>
            <a:off x="9586339" y="3893707"/>
            <a:ext cx="516228" cy="570702"/>
          </a:xfrm>
          <a:prstGeom prst="ellipse">
            <a:avLst/>
          </a:prstGeom>
          <a:solidFill>
            <a:srgbClr val="C00000"/>
          </a:solidFill>
          <a:ln>
            <a:solidFill>
              <a:srgbClr val="B71B1C"/>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a:t>4</a:t>
            </a:r>
          </a:p>
        </p:txBody>
      </p:sp>
      <p:cxnSp>
        <p:nvCxnSpPr>
          <p:cNvPr id="18" name="Straight Arrow Connector 17"/>
          <p:cNvCxnSpPr>
            <a:endCxn id="5" idx="0"/>
          </p:cNvCxnSpPr>
          <p:nvPr/>
        </p:nvCxnSpPr>
        <p:spPr>
          <a:xfrm>
            <a:off x="1777632" y="3320280"/>
            <a:ext cx="0" cy="1659103"/>
          </a:xfrm>
          <a:prstGeom prst="straightConnector1">
            <a:avLst/>
          </a:prstGeom>
          <a:ln w="28575">
            <a:solidFill>
              <a:srgbClr val="B71B1C"/>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2"/>
            <a:endCxn id="7" idx="0"/>
          </p:cNvCxnSpPr>
          <p:nvPr/>
        </p:nvCxnSpPr>
        <p:spPr>
          <a:xfrm flipH="1">
            <a:off x="2932974" y="3001658"/>
            <a:ext cx="491544" cy="877655"/>
          </a:xfrm>
          <a:prstGeom prst="straightConnector1">
            <a:avLst/>
          </a:prstGeom>
          <a:ln w="28575">
            <a:solidFill>
              <a:srgbClr val="B71B1C"/>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8" idx="0"/>
          </p:cNvCxnSpPr>
          <p:nvPr/>
        </p:nvCxnSpPr>
        <p:spPr>
          <a:xfrm>
            <a:off x="3940746" y="3001658"/>
            <a:ext cx="516228" cy="877655"/>
          </a:xfrm>
          <a:prstGeom prst="straightConnector1">
            <a:avLst/>
          </a:prstGeom>
          <a:ln w="28575">
            <a:solidFill>
              <a:srgbClr val="B71B1C"/>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4"/>
            <a:endCxn id="9" idx="2"/>
          </p:cNvCxnSpPr>
          <p:nvPr/>
        </p:nvCxnSpPr>
        <p:spPr>
          <a:xfrm>
            <a:off x="2932974" y="4450015"/>
            <a:ext cx="491544" cy="814719"/>
          </a:xfrm>
          <a:prstGeom prst="straightConnector1">
            <a:avLst/>
          </a:prstGeom>
          <a:ln w="28575">
            <a:solidFill>
              <a:srgbClr val="B71B1C"/>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9" idx="6"/>
          </p:cNvCxnSpPr>
          <p:nvPr/>
        </p:nvCxnSpPr>
        <p:spPr>
          <a:xfrm flipH="1">
            <a:off x="3940746" y="4450015"/>
            <a:ext cx="516228" cy="814719"/>
          </a:xfrm>
          <a:prstGeom prst="straightConnector1">
            <a:avLst/>
          </a:prstGeom>
          <a:ln w="28575">
            <a:solidFill>
              <a:srgbClr val="B71B1C"/>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2" idx="0"/>
          </p:cNvCxnSpPr>
          <p:nvPr/>
        </p:nvCxnSpPr>
        <p:spPr>
          <a:xfrm>
            <a:off x="5747545" y="3394720"/>
            <a:ext cx="0" cy="534348"/>
          </a:xfrm>
          <a:prstGeom prst="straightConnector1">
            <a:avLst/>
          </a:prstGeom>
          <a:ln w="28575">
            <a:solidFill>
              <a:srgbClr val="B71B1C"/>
            </a:solidFill>
            <a:tailEnd type="triangle"/>
          </a:ln>
        </p:spPr>
        <p:style>
          <a:lnRef idx="1">
            <a:schemeClr val="accent1"/>
          </a:lnRef>
          <a:fillRef idx="0">
            <a:schemeClr val="accent1"/>
          </a:fillRef>
          <a:effectRef idx="0">
            <a:schemeClr val="accent1"/>
          </a:effectRef>
          <a:fontRef idx="minor">
            <a:schemeClr val="tx1"/>
          </a:fontRef>
        </p:style>
      </p:cxnSp>
      <p:sp>
        <p:nvSpPr>
          <p:cNvPr id="24" name="Arc 23"/>
          <p:cNvSpPr/>
          <p:nvPr/>
        </p:nvSpPr>
        <p:spPr>
          <a:xfrm rot="10800000" flipH="1">
            <a:off x="5958035" y="2936764"/>
            <a:ext cx="327203" cy="1383911"/>
          </a:xfrm>
          <a:prstGeom prst="arc">
            <a:avLst>
              <a:gd name="adj1" fmla="val 15908298"/>
              <a:gd name="adj2" fmla="val 5811026"/>
            </a:avLst>
          </a:prstGeom>
          <a:noFill/>
          <a:ln w="28575">
            <a:solidFill>
              <a:srgbClr val="B71B1C"/>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Arc 24"/>
          <p:cNvSpPr/>
          <p:nvPr/>
        </p:nvSpPr>
        <p:spPr>
          <a:xfrm>
            <a:off x="5053559" y="3029913"/>
            <a:ext cx="646362" cy="2462161"/>
          </a:xfrm>
          <a:prstGeom prst="arc">
            <a:avLst>
              <a:gd name="adj1" fmla="val 5114974"/>
              <a:gd name="adj2" fmla="val 16563780"/>
            </a:avLst>
          </a:prstGeom>
          <a:noFill/>
          <a:ln w="28575">
            <a:solidFill>
              <a:srgbClr val="B71B1C"/>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6" name="Straight Arrow Connector 25"/>
          <p:cNvCxnSpPr/>
          <p:nvPr/>
        </p:nvCxnSpPr>
        <p:spPr>
          <a:xfrm flipH="1">
            <a:off x="7240774" y="3016052"/>
            <a:ext cx="490471" cy="877655"/>
          </a:xfrm>
          <a:prstGeom prst="straightConnector1">
            <a:avLst/>
          </a:prstGeom>
          <a:ln w="28575">
            <a:solidFill>
              <a:srgbClr val="B71B1C"/>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8247473" y="3016052"/>
            <a:ext cx="414806" cy="877655"/>
          </a:xfrm>
          <a:prstGeom prst="straightConnector1">
            <a:avLst/>
          </a:prstGeom>
          <a:ln w="28575">
            <a:solidFill>
              <a:srgbClr val="B71B1C"/>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4" idx="4"/>
            <a:endCxn id="16" idx="2"/>
          </p:cNvCxnSpPr>
          <p:nvPr/>
        </p:nvCxnSpPr>
        <p:spPr>
          <a:xfrm>
            <a:off x="7240774" y="4499958"/>
            <a:ext cx="490471" cy="820641"/>
          </a:xfrm>
          <a:prstGeom prst="straightConnector1">
            <a:avLst/>
          </a:prstGeom>
          <a:ln w="28575">
            <a:solidFill>
              <a:srgbClr val="B71B1C"/>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5" idx="4"/>
            <a:endCxn id="16" idx="6"/>
          </p:cNvCxnSpPr>
          <p:nvPr/>
        </p:nvCxnSpPr>
        <p:spPr>
          <a:xfrm flipH="1">
            <a:off x="8247473" y="4499958"/>
            <a:ext cx="414806" cy="820641"/>
          </a:xfrm>
          <a:prstGeom prst="straightConnector1">
            <a:avLst/>
          </a:prstGeom>
          <a:ln w="28575">
            <a:solidFill>
              <a:srgbClr val="B71B1C"/>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7" idx="3"/>
          </p:cNvCxnSpPr>
          <p:nvPr/>
        </p:nvCxnSpPr>
        <p:spPr>
          <a:xfrm flipH="1">
            <a:off x="8247473" y="4380832"/>
            <a:ext cx="1414466" cy="1111242"/>
          </a:xfrm>
          <a:prstGeom prst="straightConnector1">
            <a:avLst/>
          </a:prstGeom>
          <a:ln w="28575">
            <a:solidFill>
              <a:srgbClr val="B71B1C"/>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17" idx="0"/>
          </p:cNvCxnSpPr>
          <p:nvPr/>
        </p:nvCxnSpPr>
        <p:spPr>
          <a:xfrm>
            <a:off x="8160540" y="2837170"/>
            <a:ext cx="1683913" cy="1056537"/>
          </a:xfrm>
          <a:prstGeom prst="straightConnector1">
            <a:avLst/>
          </a:prstGeom>
          <a:ln w="28575">
            <a:solidFill>
              <a:srgbClr val="B71B1C"/>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191088" y="5650770"/>
            <a:ext cx="915635" cy="369332"/>
          </a:xfrm>
          <a:prstGeom prst="rect">
            <a:avLst/>
          </a:prstGeom>
          <a:noFill/>
          <a:ln>
            <a:noFill/>
          </a:ln>
        </p:spPr>
        <p:txBody>
          <a:bodyPr wrap="none" rtlCol="0">
            <a:spAutoFit/>
          </a:bodyPr>
          <a:lstStyle/>
          <a:p>
            <a:r>
              <a:rPr lang="en-US" dirty="0">
                <a:latin typeface="LM Roman 12" panose="00000500000000000000" pitchFamily="50" charset="0"/>
              </a:rPr>
              <a:t>If - else</a:t>
            </a:r>
          </a:p>
        </p:txBody>
      </p:sp>
      <p:sp>
        <p:nvSpPr>
          <p:cNvPr id="33" name="TextBox 32"/>
          <p:cNvSpPr txBox="1"/>
          <p:nvPr/>
        </p:nvSpPr>
        <p:spPr>
          <a:xfrm>
            <a:off x="5363465" y="5687886"/>
            <a:ext cx="768159" cy="369332"/>
          </a:xfrm>
          <a:prstGeom prst="rect">
            <a:avLst/>
          </a:prstGeom>
          <a:noFill/>
          <a:ln>
            <a:noFill/>
          </a:ln>
        </p:spPr>
        <p:txBody>
          <a:bodyPr wrap="none" rtlCol="0">
            <a:spAutoFit/>
          </a:bodyPr>
          <a:lstStyle/>
          <a:p>
            <a:r>
              <a:rPr lang="en-US" dirty="0">
                <a:latin typeface="LM Roman 12" panose="00000500000000000000" pitchFamily="50" charset="0"/>
              </a:rPr>
              <a:t>While</a:t>
            </a:r>
          </a:p>
        </p:txBody>
      </p:sp>
      <p:sp>
        <p:nvSpPr>
          <p:cNvPr id="34" name="TextBox 33"/>
          <p:cNvSpPr txBox="1"/>
          <p:nvPr/>
        </p:nvSpPr>
        <p:spPr>
          <a:xfrm>
            <a:off x="7644666" y="5676124"/>
            <a:ext cx="652743" cy="369332"/>
          </a:xfrm>
          <a:prstGeom prst="rect">
            <a:avLst/>
          </a:prstGeom>
          <a:noFill/>
          <a:ln>
            <a:noFill/>
          </a:ln>
        </p:spPr>
        <p:txBody>
          <a:bodyPr wrap="none" rtlCol="0">
            <a:spAutoFit/>
          </a:bodyPr>
          <a:lstStyle/>
          <a:p>
            <a:r>
              <a:rPr lang="en-US" dirty="0">
                <a:latin typeface="LM Roman 12" panose="00000500000000000000" pitchFamily="50" charset="0"/>
              </a:rPr>
              <a:t>Case</a:t>
            </a:r>
          </a:p>
        </p:txBody>
      </p:sp>
      <p:sp>
        <p:nvSpPr>
          <p:cNvPr id="35" name="TextBox 34"/>
          <p:cNvSpPr txBox="1"/>
          <p:nvPr/>
        </p:nvSpPr>
        <p:spPr>
          <a:xfrm>
            <a:off x="1241776" y="5630656"/>
            <a:ext cx="1099981" cy="369332"/>
          </a:xfrm>
          <a:prstGeom prst="rect">
            <a:avLst/>
          </a:prstGeom>
          <a:noFill/>
          <a:ln>
            <a:noFill/>
          </a:ln>
        </p:spPr>
        <p:txBody>
          <a:bodyPr wrap="none" rtlCol="0">
            <a:spAutoFit/>
          </a:bodyPr>
          <a:lstStyle/>
          <a:p>
            <a:r>
              <a:rPr lang="en-US" dirty="0">
                <a:latin typeface="LM Roman 12" panose="00000500000000000000" pitchFamily="50" charset="0"/>
              </a:rPr>
              <a:t>Sequence</a:t>
            </a:r>
          </a:p>
        </p:txBody>
      </p:sp>
    </p:spTree>
    <p:extLst>
      <p:ext uri="{BB962C8B-B14F-4D97-AF65-F5344CB8AC3E}">
        <p14:creationId xmlns:p14="http://schemas.microsoft.com/office/powerpoint/2010/main" val="285362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500"/>
                                        <p:tgtEl>
                                          <p:spTgt spid="35"/>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barn(inVertical)">
                                      <p:cBhvr>
                                        <p:cTn id="36" dur="500"/>
                                        <p:tgtEl>
                                          <p:spTgt spid="9"/>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barn(inVertical)">
                                      <p:cBhvr>
                                        <p:cTn id="39" dur="500"/>
                                        <p:tgtEl>
                                          <p:spTgt spid="7"/>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arn(inVertical)">
                                      <p:cBhvr>
                                        <p:cTn id="42" dur="500"/>
                                        <p:tgtEl>
                                          <p:spTgt spid="6"/>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barn(inVertical)">
                                      <p:cBhvr>
                                        <p:cTn id="45" dur="500"/>
                                        <p:tgtEl>
                                          <p:spTgt spid="8"/>
                                        </p:tgtEl>
                                      </p:cBhvr>
                                    </p:animEffect>
                                  </p:childTnLst>
                                </p:cTn>
                              </p:par>
                              <p:par>
                                <p:cTn id="46" presetID="16" presetClass="entr" presetSubtype="21" fill="hold"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barn(inVertical)">
                                      <p:cBhvr>
                                        <p:cTn id="48" dur="500"/>
                                        <p:tgtEl>
                                          <p:spTgt spid="22"/>
                                        </p:tgtEl>
                                      </p:cBhvr>
                                    </p:animEffect>
                                  </p:childTnLst>
                                </p:cTn>
                              </p:par>
                              <p:par>
                                <p:cTn id="49" presetID="16" presetClass="entr" presetSubtype="21"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barn(inVertical)">
                                      <p:cBhvr>
                                        <p:cTn id="51" dur="500"/>
                                        <p:tgtEl>
                                          <p:spTgt spid="21"/>
                                        </p:tgtEl>
                                      </p:cBhvr>
                                    </p:animEffect>
                                  </p:childTnLst>
                                </p:cTn>
                              </p:par>
                              <p:par>
                                <p:cTn id="52" presetID="16" presetClass="entr" presetSubtype="21" fill="hold"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barn(inVertical)">
                                      <p:cBhvr>
                                        <p:cTn id="54" dur="500"/>
                                        <p:tgtEl>
                                          <p:spTgt spid="19"/>
                                        </p:tgtEl>
                                      </p:cBhvr>
                                    </p:animEffect>
                                  </p:childTnLst>
                                </p:cTn>
                              </p:par>
                              <p:par>
                                <p:cTn id="55" presetID="16" presetClass="entr" presetSubtype="21" fill="hold"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barn(inVertical)">
                                      <p:cBhvr>
                                        <p:cTn id="57" dur="500"/>
                                        <p:tgtEl>
                                          <p:spTgt spid="20"/>
                                        </p:tgtEl>
                                      </p:cBhvr>
                                    </p:animEffect>
                                  </p:childTnLst>
                                </p:cTn>
                              </p:par>
                              <p:par>
                                <p:cTn id="58" presetID="16" presetClass="entr" presetSubtype="21" fill="hold" grpId="0" nodeType="with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barn(inVertical)">
                                      <p:cBhvr>
                                        <p:cTn id="60" dur="500"/>
                                        <p:tgtEl>
                                          <p:spTgt spid="32"/>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1"/>
                                        </p:tgtEl>
                                        <p:attrNameLst>
                                          <p:attrName>style.visibility</p:attrName>
                                        </p:attrNameLst>
                                      </p:cBhvr>
                                      <p:to>
                                        <p:strVal val="visible"/>
                                      </p:to>
                                    </p:set>
                                    <p:animEffect transition="in" filter="fade">
                                      <p:cBhvr>
                                        <p:cTn id="65" dur="500"/>
                                        <p:tgtEl>
                                          <p:spTgt spid="11"/>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3"/>
                                        </p:tgtEl>
                                        <p:attrNameLst>
                                          <p:attrName>style.visibility</p:attrName>
                                        </p:attrNameLst>
                                      </p:cBhvr>
                                      <p:to>
                                        <p:strVal val="visible"/>
                                      </p:to>
                                    </p:set>
                                    <p:animEffect transition="in" filter="fade">
                                      <p:cBhvr>
                                        <p:cTn id="68" dur="500"/>
                                        <p:tgtEl>
                                          <p:spTgt spid="33"/>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fade">
                                      <p:cBhvr>
                                        <p:cTn id="71" dur="500"/>
                                        <p:tgtEl>
                                          <p:spTgt spid="25"/>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2"/>
                                        </p:tgtEl>
                                        <p:attrNameLst>
                                          <p:attrName>style.visibility</p:attrName>
                                        </p:attrNameLst>
                                      </p:cBhvr>
                                      <p:to>
                                        <p:strVal val="visible"/>
                                      </p:to>
                                    </p:set>
                                    <p:animEffect transition="in" filter="fade">
                                      <p:cBhvr>
                                        <p:cTn id="74" dur="500"/>
                                        <p:tgtEl>
                                          <p:spTgt spid="1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par>
                                <p:cTn id="78" presetID="10" presetClass="entr" presetSubtype="0" fill="hold" nodeType="withEffect">
                                  <p:stCondLst>
                                    <p:cond delay="0"/>
                                  </p:stCondLst>
                                  <p:childTnLst>
                                    <p:set>
                                      <p:cBhvr>
                                        <p:cTn id="79" dur="1" fill="hold">
                                          <p:stCondLst>
                                            <p:cond delay="0"/>
                                          </p:stCondLst>
                                        </p:cTn>
                                        <p:tgtEl>
                                          <p:spTgt spid="23"/>
                                        </p:tgtEl>
                                        <p:attrNameLst>
                                          <p:attrName>style.visibility</p:attrName>
                                        </p:attrNameLst>
                                      </p:cBhvr>
                                      <p:to>
                                        <p:strVal val="visible"/>
                                      </p:to>
                                    </p:set>
                                    <p:animEffect transition="in" filter="fade">
                                      <p:cBhvr>
                                        <p:cTn id="80" dur="500"/>
                                        <p:tgtEl>
                                          <p:spTgt spid="23"/>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0"/>
                                        </p:tgtEl>
                                        <p:attrNameLst>
                                          <p:attrName>style.visibility</p:attrName>
                                        </p:attrNameLst>
                                      </p:cBhvr>
                                      <p:to>
                                        <p:strVal val="visible"/>
                                      </p:to>
                                    </p:set>
                                    <p:animEffect transition="in" filter="fade">
                                      <p:cBhvr>
                                        <p:cTn id="83" dur="500"/>
                                        <p:tgtEl>
                                          <p:spTgt spid="10"/>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13"/>
                                        </p:tgtEl>
                                        <p:attrNameLst>
                                          <p:attrName>style.visibility</p:attrName>
                                        </p:attrNameLst>
                                      </p:cBhvr>
                                      <p:to>
                                        <p:strVal val="visible"/>
                                      </p:to>
                                    </p:set>
                                    <p:animEffect transition="in" filter="fade">
                                      <p:cBhvr>
                                        <p:cTn id="88" dur="500"/>
                                        <p:tgtEl>
                                          <p:spTgt spid="13"/>
                                        </p:tgtEl>
                                      </p:cBhvr>
                                    </p:animEffect>
                                  </p:childTnLst>
                                </p:cTn>
                              </p:par>
                              <p:par>
                                <p:cTn id="89" presetID="10" presetClass="entr" presetSubtype="0" fill="hold" nodeType="withEffect">
                                  <p:stCondLst>
                                    <p:cond delay="0"/>
                                  </p:stCondLst>
                                  <p:childTnLst>
                                    <p:set>
                                      <p:cBhvr>
                                        <p:cTn id="90" dur="1" fill="hold">
                                          <p:stCondLst>
                                            <p:cond delay="0"/>
                                          </p:stCondLst>
                                        </p:cTn>
                                        <p:tgtEl>
                                          <p:spTgt spid="26"/>
                                        </p:tgtEl>
                                        <p:attrNameLst>
                                          <p:attrName>style.visibility</p:attrName>
                                        </p:attrNameLst>
                                      </p:cBhvr>
                                      <p:to>
                                        <p:strVal val="visible"/>
                                      </p:to>
                                    </p:set>
                                    <p:animEffect transition="in" filter="fade">
                                      <p:cBhvr>
                                        <p:cTn id="91" dur="500"/>
                                        <p:tgtEl>
                                          <p:spTgt spid="26"/>
                                        </p:tgtEl>
                                      </p:cBhvr>
                                    </p:animEffect>
                                  </p:childTnLst>
                                </p:cTn>
                              </p:par>
                              <p:par>
                                <p:cTn id="92" presetID="10" presetClass="entr" presetSubtype="0" fill="hold" nodeType="withEffect">
                                  <p:stCondLst>
                                    <p:cond delay="0"/>
                                  </p:stCondLst>
                                  <p:childTnLst>
                                    <p:set>
                                      <p:cBhvr>
                                        <p:cTn id="93" dur="1" fill="hold">
                                          <p:stCondLst>
                                            <p:cond delay="0"/>
                                          </p:stCondLst>
                                        </p:cTn>
                                        <p:tgtEl>
                                          <p:spTgt spid="27"/>
                                        </p:tgtEl>
                                        <p:attrNameLst>
                                          <p:attrName>style.visibility</p:attrName>
                                        </p:attrNameLst>
                                      </p:cBhvr>
                                      <p:to>
                                        <p:strVal val="visible"/>
                                      </p:to>
                                    </p:set>
                                    <p:animEffect transition="in" filter="fade">
                                      <p:cBhvr>
                                        <p:cTn id="94" dur="500"/>
                                        <p:tgtEl>
                                          <p:spTgt spid="27"/>
                                        </p:tgtEl>
                                      </p:cBhvr>
                                    </p:animEffect>
                                  </p:childTnLst>
                                </p:cTn>
                              </p:par>
                              <p:par>
                                <p:cTn id="95" presetID="10" presetClass="entr" presetSubtype="0" fill="hold" nodeType="withEffect">
                                  <p:stCondLst>
                                    <p:cond delay="0"/>
                                  </p:stCondLst>
                                  <p:childTnLst>
                                    <p:set>
                                      <p:cBhvr>
                                        <p:cTn id="96" dur="1" fill="hold">
                                          <p:stCondLst>
                                            <p:cond delay="0"/>
                                          </p:stCondLst>
                                        </p:cTn>
                                        <p:tgtEl>
                                          <p:spTgt spid="31"/>
                                        </p:tgtEl>
                                        <p:attrNameLst>
                                          <p:attrName>style.visibility</p:attrName>
                                        </p:attrNameLst>
                                      </p:cBhvr>
                                      <p:to>
                                        <p:strVal val="visible"/>
                                      </p:to>
                                    </p:set>
                                    <p:animEffect transition="in" filter="fade">
                                      <p:cBhvr>
                                        <p:cTn id="97" dur="500"/>
                                        <p:tgtEl>
                                          <p:spTgt spid="31"/>
                                        </p:tgtEl>
                                      </p:cBhvr>
                                    </p:animEffect>
                                  </p:childTnLst>
                                </p:cTn>
                              </p:par>
                              <p:par>
                                <p:cTn id="98" presetID="10" presetClass="entr" presetSubtype="0" fill="hold" nodeType="withEffect">
                                  <p:stCondLst>
                                    <p:cond delay="0"/>
                                  </p:stCondLst>
                                  <p:childTnLst>
                                    <p:set>
                                      <p:cBhvr>
                                        <p:cTn id="99" dur="1" fill="hold">
                                          <p:stCondLst>
                                            <p:cond delay="0"/>
                                          </p:stCondLst>
                                        </p:cTn>
                                        <p:tgtEl>
                                          <p:spTgt spid="30"/>
                                        </p:tgtEl>
                                        <p:attrNameLst>
                                          <p:attrName>style.visibility</p:attrName>
                                        </p:attrNameLst>
                                      </p:cBhvr>
                                      <p:to>
                                        <p:strVal val="visible"/>
                                      </p:to>
                                    </p:set>
                                    <p:animEffect transition="in" filter="fade">
                                      <p:cBhvr>
                                        <p:cTn id="100" dur="500"/>
                                        <p:tgtEl>
                                          <p:spTgt spid="30"/>
                                        </p:tgtEl>
                                      </p:cBhvr>
                                    </p:animEffect>
                                  </p:childTnLst>
                                </p:cTn>
                              </p:par>
                              <p:par>
                                <p:cTn id="101" presetID="10" presetClass="entr" presetSubtype="0" fill="hold" nodeType="withEffect">
                                  <p:stCondLst>
                                    <p:cond delay="0"/>
                                  </p:stCondLst>
                                  <p:childTnLst>
                                    <p:set>
                                      <p:cBhvr>
                                        <p:cTn id="102" dur="1" fill="hold">
                                          <p:stCondLst>
                                            <p:cond delay="0"/>
                                          </p:stCondLst>
                                        </p:cTn>
                                        <p:tgtEl>
                                          <p:spTgt spid="28"/>
                                        </p:tgtEl>
                                        <p:attrNameLst>
                                          <p:attrName>style.visibility</p:attrName>
                                        </p:attrNameLst>
                                      </p:cBhvr>
                                      <p:to>
                                        <p:strVal val="visible"/>
                                      </p:to>
                                    </p:set>
                                    <p:animEffect transition="in" filter="fade">
                                      <p:cBhvr>
                                        <p:cTn id="103" dur="500"/>
                                        <p:tgtEl>
                                          <p:spTgt spid="28"/>
                                        </p:tgtEl>
                                      </p:cBhvr>
                                    </p:animEffect>
                                  </p:childTnLst>
                                </p:cTn>
                              </p:par>
                              <p:par>
                                <p:cTn id="104" presetID="10" presetClass="entr" presetSubtype="0" fill="hold" nodeType="withEffect">
                                  <p:stCondLst>
                                    <p:cond delay="0"/>
                                  </p:stCondLst>
                                  <p:childTnLst>
                                    <p:set>
                                      <p:cBhvr>
                                        <p:cTn id="105" dur="1" fill="hold">
                                          <p:stCondLst>
                                            <p:cond delay="0"/>
                                          </p:stCondLst>
                                        </p:cTn>
                                        <p:tgtEl>
                                          <p:spTgt spid="29"/>
                                        </p:tgtEl>
                                        <p:attrNameLst>
                                          <p:attrName>style.visibility</p:attrName>
                                        </p:attrNameLst>
                                      </p:cBhvr>
                                      <p:to>
                                        <p:strVal val="visible"/>
                                      </p:to>
                                    </p:set>
                                    <p:animEffect transition="in" filter="fade">
                                      <p:cBhvr>
                                        <p:cTn id="106" dur="500"/>
                                        <p:tgtEl>
                                          <p:spTgt spid="29"/>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4"/>
                                        </p:tgtEl>
                                        <p:attrNameLst>
                                          <p:attrName>style.visibility</p:attrName>
                                        </p:attrNameLst>
                                      </p:cBhvr>
                                      <p:to>
                                        <p:strVal val="visible"/>
                                      </p:to>
                                    </p:set>
                                    <p:animEffect transition="in" filter="fade">
                                      <p:cBhvr>
                                        <p:cTn id="109" dur="500"/>
                                        <p:tgtEl>
                                          <p:spTgt spid="14"/>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5"/>
                                        </p:tgtEl>
                                        <p:attrNameLst>
                                          <p:attrName>style.visibility</p:attrName>
                                        </p:attrNameLst>
                                      </p:cBhvr>
                                      <p:to>
                                        <p:strVal val="visible"/>
                                      </p:to>
                                    </p:set>
                                    <p:animEffect transition="in" filter="fade">
                                      <p:cBhvr>
                                        <p:cTn id="112" dur="500"/>
                                        <p:tgtEl>
                                          <p:spTgt spid="15"/>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7"/>
                                        </p:tgtEl>
                                        <p:attrNameLst>
                                          <p:attrName>style.visibility</p:attrName>
                                        </p:attrNameLst>
                                      </p:cBhvr>
                                      <p:to>
                                        <p:strVal val="visible"/>
                                      </p:to>
                                    </p:set>
                                    <p:animEffect transition="in" filter="fade">
                                      <p:cBhvr>
                                        <p:cTn id="115" dur="500"/>
                                        <p:tgtEl>
                                          <p:spTgt spid="17"/>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6"/>
                                        </p:tgtEl>
                                        <p:attrNameLst>
                                          <p:attrName>style.visibility</p:attrName>
                                        </p:attrNameLst>
                                      </p:cBhvr>
                                      <p:to>
                                        <p:strVal val="visible"/>
                                      </p:to>
                                    </p:set>
                                    <p:animEffect transition="in" filter="fade">
                                      <p:cBhvr>
                                        <p:cTn id="118" dur="500"/>
                                        <p:tgtEl>
                                          <p:spTgt spid="16"/>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34"/>
                                        </p:tgtEl>
                                        <p:attrNameLst>
                                          <p:attrName>style.visibility</p:attrName>
                                        </p:attrNameLst>
                                      </p:cBhvr>
                                      <p:to>
                                        <p:strVal val="visible"/>
                                      </p:to>
                                    </p:set>
                                    <p:animEffect transition="in" filter="fade">
                                      <p:cBhvr>
                                        <p:cTn id="12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24" grpId="0" animBg="1"/>
      <p:bldP spid="25" grpId="0" animBg="1"/>
      <p:bldP spid="32" grpId="0"/>
      <p:bldP spid="33" grpId="0"/>
      <p:bldP spid="34" grpId="0"/>
      <p:bldP spid="3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create Control Flow Graph </a:t>
            </a:r>
            <a:endParaRPr lang="en-IN" dirty="0"/>
          </a:p>
        </p:txBody>
      </p:sp>
      <p:grpSp>
        <p:nvGrpSpPr>
          <p:cNvPr id="45" name="Group 44">
            <a:extLst>
              <a:ext uri="{FF2B5EF4-FFF2-40B4-BE49-F238E27FC236}">
                <a16:creationId xmlns:a16="http://schemas.microsoft.com/office/drawing/2014/main" id="{EB8CE1AE-DE4E-4454-8C02-C19E435BB4EA}"/>
              </a:ext>
            </a:extLst>
          </p:cNvPr>
          <p:cNvGrpSpPr/>
          <p:nvPr/>
        </p:nvGrpSpPr>
        <p:grpSpPr>
          <a:xfrm>
            <a:off x="2739110" y="817499"/>
            <a:ext cx="516228" cy="2182865"/>
            <a:chOff x="1519518" y="2749578"/>
            <a:chExt cx="516228" cy="2800507"/>
          </a:xfrm>
        </p:grpSpPr>
        <p:sp>
          <p:nvSpPr>
            <p:cNvPr id="4" name="Oval 3"/>
            <p:cNvSpPr/>
            <p:nvPr/>
          </p:nvSpPr>
          <p:spPr>
            <a:xfrm>
              <a:off x="1519518" y="2749578"/>
              <a:ext cx="516228" cy="570702"/>
            </a:xfrm>
            <a:prstGeom prst="ellipse">
              <a:avLst/>
            </a:prstGeom>
            <a:solidFill>
              <a:srgbClr val="C00000"/>
            </a:solidFill>
            <a:ln>
              <a:solidFill>
                <a:srgbClr val="B71B1C"/>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dirty="0"/>
                <a:t>1</a:t>
              </a:r>
            </a:p>
          </p:txBody>
        </p:sp>
        <p:sp>
          <p:nvSpPr>
            <p:cNvPr id="5" name="Oval 4"/>
            <p:cNvSpPr/>
            <p:nvPr/>
          </p:nvSpPr>
          <p:spPr>
            <a:xfrm>
              <a:off x="1519518" y="4979383"/>
              <a:ext cx="516228" cy="570702"/>
            </a:xfrm>
            <a:prstGeom prst="ellipse">
              <a:avLst/>
            </a:prstGeom>
            <a:solidFill>
              <a:srgbClr val="C00000"/>
            </a:solidFill>
            <a:ln>
              <a:solidFill>
                <a:srgbClr val="B71B1C"/>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dirty="0"/>
                <a:t>2</a:t>
              </a:r>
            </a:p>
          </p:txBody>
        </p:sp>
        <p:cxnSp>
          <p:nvCxnSpPr>
            <p:cNvPr id="18" name="Straight Arrow Connector 17"/>
            <p:cNvCxnSpPr>
              <a:endCxn id="5" idx="0"/>
            </p:cNvCxnSpPr>
            <p:nvPr/>
          </p:nvCxnSpPr>
          <p:spPr>
            <a:xfrm>
              <a:off x="1777632" y="3320280"/>
              <a:ext cx="0" cy="1659103"/>
            </a:xfrm>
            <a:prstGeom prst="straightConnector1">
              <a:avLst/>
            </a:prstGeom>
            <a:ln w="28575">
              <a:solidFill>
                <a:srgbClr val="B71B1C"/>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id="{7ABFBA1D-F274-4399-8AD2-04AFA6A82A3D}"/>
              </a:ext>
            </a:extLst>
          </p:cNvPr>
          <p:cNvGrpSpPr/>
          <p:nvPr/>
        </p:nvGrpSpPr>
        <p:grpSpPr>
          <a:xfrm>
            <a:off x="3229518" y="3722567"/>
            <a:ext cx="1639423" cy="2462161"/>
            <a:chOff x="2674860" y="2679703"/>
            <a:chExt cx="2040228" cy="2870382"/>
          </a:xfrm>
        </p:grpSpPr>
        <p:sp>
          <p:nvSpPr>
            <p:cNvPr id="6" name="Oval 5"/>
            <p:cNvSpPr/>
            <p:nvPr/>
          </p:nvSpPr>
          <p:spPr>
            <a:xfrm>
              <a:off x="3424518" y="2679703"/>
              <a:ext cx="516228" cy="570702"/>
            </a:xfrm>
            <a:prstGeom prst="ellipse">
              <a:avLst/>
            </a:prstGeom>
            <a:solidFill>
              <a:srgbClr val="C00000"/>
            </a:solidFill>
            <a:ln>
              <a:solidFill>
                <a:srgbClr val="B71B1C"/>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a:t>1</a:t>
              </a:r>
            </a:p>
          </p:txBody>
        </p:sp>
        <p:sp>
          <p:nvSpPr>
            <p:cNvPr id="7" name="Oval 6"/>
            <p:cNvSpPr/>
            <p:nvPr/>
          </p:nvSpPr>
          <p:spPr>
            <a:xfrm>
              <a:off x="2674860" y="3879313"/>
              <a:ext cx="516228" cy="570702"/>
            </a:xfrm>
            <a:prstGeom prst="ellipse">
              <a:avLst/>
            </a:prstGeom>
            <a:solidFill>
              <a:srgbClr val="C00000"/>
            </a:solidFill>
            <a:ln>
              <a:solidFill>
                <a:srgbClr val="B71B1C"/>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a:t>2</a:t>
              </a:r>
            </a:p>
          </p:txBody>
        </p:sp>
        <p:sp>
          <p:nvSpPr>
            <p:cNvPr id="8" name="Oval 7"/>
            <p:cNvSpPr/>
            <p:nvPr/>
          </p:nvSpPr>
          <p:spPr>
            <a:xfrm>
              <a:off x="4198860" y="3879313"/>
              <a:ext cx="516228" cy="570702"/>
            </a:xfrm>
            <a:prstGeom prst="ellipse">
              <a:avLst/>
            </a:prstGeom>
            <a:solidFill>
              <a:srgbClr val="C00000"/>
            </a:solidFill>
            <a:ln>
              <a:solidFill>
                <a:srgbClr val="B71B1C"/>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a:t>3</a:t>
              </a:r>
            </a:p>
          </p:txBody>
        </p:sp>
        <p:sp>
          <p:nvSpPr>
            <p:cNvPr id="9" name="Oval 8"/>
            <p:cNvSpPr/>
            <p:nvPr/>
          </p:nvSpPr>
          <p:spPr>
            <a:xfrm>
              <a:off x="3424518" y="4979383"/>
              <a:ext cx="516228" cy="570702"/>
            </a:xfrm>
            <a:prstGeom prst="ellipse">
              <a:avLst/>
            </a:prstGeom>
            <a:solidFill>
              <a:srgbClr val="C00000"/>
            </a:solidFill>
            <a:ln>
              <a:solidFill>
                <a:srgbClr val="B71B1C"/>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a:t>4</a:t>
              </a:r>
            </a:p>
          </p:txBody>
        </p:sp>
        <p:cxnSp>
          <p:nvCxnSpPr>
            <p:cNvPr id="19" name="Straight Arrow Connector 18"/>
            <p:cNvCxnSpPr>
              <a:cxnSpLocks/>
              <a:stCxn id="6" idx="2"/>
            </p:cNvCxnSpPr>
            <p:nvPr/>
          </p:nvCxnSpPr>
          <p:spPr>
            <a:xfrm flipH="1">
              <a:off x="2932974" y="2965054"/>
              <a:ext cx="491544" cy="877655"/>
            </a:xfrm>
            <a:prstGeom prst="straightConnector1">
              <a:avLst/>
            </a:prstGeom>
            <a:ln w="28575">
              <a:solidFill>
                <a:srgbClr val="B71B1C"/>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cxnSpLocks/>
            </p:cNvCxnSpPr>
            <p:nvPr/>
          </p:nvCxnSpPr>
          <p:spPr>
            <a:xfrm>
              <a:off x="3940746" y="2965054"/>
              <a:ext cx="516228" cy="877655"/>
            </a:xfrm>
            <a:prstGeom prst="straightConnector1">
              <a:avLst/>
            </a:prstGeom>
            <a:ln w="28575">
              <a:solidFill>
                <a:srgbClr val="B71B1C"/>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4"/>
              <a:endCxn id="9" idx="2"/>
            </p:cNvCxnSpPr>
            <p:nvPr/>
          </p:nvCxnSpPr>
          <p:spPr>
            <a:xfrm>
              <a:off x="2932974" y="4450015"/>
              <a:ext cx="491544" cy="814719"/>
            </a:xfrm>
            <a:prstGeom prst="straightConnector1">
              <a:avLst/>
            </a:prstGeom>
            <a:ln w="28575">
              <a:solidFill>
                <a:srgbClr val="B71B1C"/>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9" idx="6"/>
            </p:cNvCxnSpPr>
            <p:nvPr/>
          </p:nvCxnSpPr>
          <p:spPr>
            <a:xfrm flipH="1">
              <a:off x="3940746" y="4450015"/>
              <a:ext cx="516228" cy="814719"/>
            </a:xfrm>
            <a:prstGeom prst="straightConnector1">
              <a:avLst/>
            </a:prstGeom>
            <a:ln w="28575">
              <a:solidFill>
                <a:srgbClr val="B71B1C"/>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881019FD-080C-429D-9A9D-20A0949D15AD}"/>
              </a:ext>
            </a:extLst>
          </p:cNvPr>
          <p:cNvGrpSpPr/>
          <p:nvPr/>
        </p:nvGrpSpPr>
        <p:grpSpPr>
          <a:xfrm>
            <a:off x="10485668" y="813478"/>
            <a:ext cx="1225479" cy="2378049"/>
            <a:chOff x="6338077" y="2824018"/>
            <a:chExt cx="1231679" cy="2800507"/>
          </a:xfrm>
        </p:grpSpPr>
        <p:sp>
          <p:nvSpPr>
            <p:cNvPr id="10" name="Oval 9"/>
            <p:cNvSpPr/>
            <p:nvPr/>
          </p:nvSpPr>
          <p:spPr>
            <a:xfrm>
              <a:off x="6795414" y="2824018"/>
              <a:ext cx="516228" cy="570702"/>
            </a:xfrm>
            <a:prstGeom prst="ellipse">
              <a:avLst/>
            </a:prstGeom>
            <a:solidFill>
              <a:srgbClr val="C00000"/>
            </a:solidFill>
            <a:ln>
              <a:solidFill>
                <a:srgbClr val="B71B1C"/>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b="1" dirty="0"/>
                <a:t>1</a:t>
              </a:r>
            </a:p>
          </p:txBody>
        </p:sp>
        <p:sp>
          <p:nvSpPr>
            <p:cNvPr id="11" name="Oval 10"/>
            <p:cNvSpPr/>
            <p:nvPr/>
          </p:nvSpPr>
          <p:spPr>
            <a:xfrm>
              <a:off x="6795414" y="5053823"/>
              <a:ext cx="516228" cy="570702"/>
            </a:xfrm>
            <a:prstGeom prst="ellipse">
              <a:avLst/>
            </a:prstGeom>
            <a:solidFill>
              <a:srgbClr val="C00000"/>
            </a:solidFill>
            <a:ln>
              <a:solidFill>
                <a:srgbClr val="B71B1C"/>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b="1" dirty="0"/>
                <a:t>3</a:t>
              </a:r>
            </a:p>
          </p:txBody>
        </p:sp>
        <p:sp>
          <p:nvSpPr>
            <p:cNvPr id="12" name="Oval 11"/>
            <p:cNvSpPr/>
            <p:nvPr/>
          </p:nvSpPr>
          <p:spPr>
            <a:xfrm>
              <a:off x="6773949" y="3929068"/>
              <a:ext cx="516228" cy="570702"/>
            </a:xfrm>
            <a:prstGeom prst="ellipse">
              <a:avLst/>
            </a:prstGeom>
            <a:solidFill>
              <a:srgbClr val="C00000"/>
            </a:solidFill>
            <a:ln>
              <a:solidFill>
                <a:srgbClr val="B71B1C"/>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b="1" dirty="0"/>
                <a:t>2</a:t>
              </a:r>
            </a:p>
          </p:txBody>
        </p:sp>
        <p:cxnSp>
          <p:nvCxnSpPr>
            <p:cNvPr id="23" name="Straight Arrow Connector 22"/>
            <p:cNvCxnSpPr>
              <a:endCxn id="12" idx="0"/>
            </p:cNvCxnSpPr>
            <p:nvPr/>
          </p:nvCxnSpPr>
          <p:spPr>
            <a:xfrm>
              <a:off x="7032063" y="3394720"/>
              <a:ext cx="0" cy="534348"/>
            </a:xfrm>
            <a:prstGeom prst="straightConnector1">
              <a:avLst/>
            </a:prstGeom>
            <a:ln w="28575">
              <a:solidFill>
                <a:srgbClr val="B71B1C"/>
              </a:solidFill>
              <a:tailEnd type="triangle"/>
            </a:ln>
          </p:spPr>
          <p:style>
            <a:lnRef idx="1">
              <a:schemeClr val="accent1"/>
            </a:lnRef>
            <a:fillRef idx="0">
              <a:schemeClr val="accent1"/>
            </a:fillRef>
            <a:effectRef idx="0">
              <a:schemeClr val="accent1"/>
            </a:effectRef>
            <a:fontRef idx="minor">
              <a:schemeClr val="tx1"/>
            </a:fontRef>
          </p:style>
        </p:cxnSp>
        <p:sp>
          <p:nvSpPr>
            <p:cNvPr id="24" name="Arc 23"/>
            <p:cNvSpPr/>
            <p:nvPr/>
          </p:nvSpPr>
          <p:spPr>
            <a:xfrm rot="10800000" flipH="1">
              <a:off x="7242553" y="2936764"/>
              <a:ext cx="327203" cy="1383911"/>
            </a:xfrm>
            <a:prstGeom prst="arc">
              <a:avLst>
                <a:gd name="adj1" fmla="val 15908298"/>
                <a:gd name="adj2" fmla="val 5811026"/>
              </a:avLst>
            </a:prstGeom>
            <a:noFill/>
            <a:ln w="28575">
              <a:solidFill>
                <a:srgbClr val="B71B1C"/>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Arc 24"/>
            <p:cNvSpPr/>
            <p:nvPr/>
          </p:nvSpPr>
          <p:spPr>
            <a:xfrm>
              <a:off x="6338077" y="3029913"/>
              <a:ext cx="646362" cy="2462161"/>
            </a:xfrm>
            <a:prstGeom prst="arc">
              <a:avLst>
                <a:gd name="adj1" fmla="val 5114974"/>
                <a:gd name="adj2" fmla="val 16563780"/>
              </a:avLst>
            </a:prstGeom>
            <a:noFill/>
            <a:ln w="28575">
              <a:solidFill>
                <a:srgbClr val="B71B1C"/>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EAF4ED9F-522C-440B-9EB6-E127F288DAAD}"/>
              </a:ext>
            </a:extLst>
          </p:cNvPr>
          <p:cNvGrpSpPr/>
          <p:nvPr/>
        </p:nvGrpSpPr>
        <p:grpSpPr>
          <a:xfrm>
            <a:off x="9413439" y="3533743"/>
            <a:ext cx="2625740" cy="2374082"/>
            <a:chOff x="8898546" y="2718652"/>
            <a:chExt cx="3119907" cy="2887298"/>
          </a:xfrm>
        </p:grpSpPr>
        <p:sp>
          <p:nvSpPr>
            <p:cNvPr id="13" name="Oval 12"/>
            <p:cNvSpPr/>
            <p:nvPr/>
          </p:nvSpPr>
          <p:spPr>
            <a:xfrm>
              <a:off x="9647131" y="2718652"/>
              <a:ext cx="516228" cy="570702"/>
            </a:xfrm>
            <a:prstGeom prst="ellipse">
              <a:avLst/>
            </a:prstGeom>
            <a:solidFill>
              <a:srgbClr val="C00000"/>
            </a:solidFill>
            <a:ln>
              <a:solidFill>
                <a:srgbClr val="B71B1C"/>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a:t>1</a:t>
              </a:r>
            </a:p>
          </p:txBody>
        </p:sp>
        <p:sp>
          <p:nvSpPr>
            <p:cNvPr id="14" name="Oval 13"/>
            <p:cNvSpPr/>
            <p:nvPr/>
          </p:nvSpPr>
          <p:spPr>
            <a:xfrm>
              <a:off x="8898546" y="3881658"/>
              <a:ext cx="516228" cy="570702"/>
            </a:xfrm>
            <a:prstGeom prst="ellipse">
              <a:avLst/>
            </a:prstGeom>
            <a:solidFill>
              <a:srgbClr val="C00000"/>
            </a:solidFill>
            <a:ln>
              <a:solidFill>
                <a:srgbClr val="B71B1C"/>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a:t>2</a:t>
              </a:r>
            </a:p>
          </p:txBody>
        </p:sp>
        <p:sp>
          <p:nvSpPr>
            <p:cNvPr id="15" name="Oval 14"/>
            <p:cNvSpPr/>
            <p:nvPr/>
          </p:nvSpPr>
          <p:spPr>
            <a:xfrm>
              <a:off x="10320051" y="3881658"/>
              <a:ext cx="516228" cy="570702"/>
            </a:xfrm>
            <a:prstGeom prst="ellipse">
              <a:avLst/>
            </a:prstGeom>
            <a:solidFill>
              <a:srgbClr val="C00000"/>
            </a:solidFill>
            <a:ln>
              <a:solidFill>
                <a:srgbClr val="B71B1C"/>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a:t>3</a:t>
              </a:r>
            </a:p>
          </p:txBody>
        </p:sp>
        <p:sp>
          <p:nvSpPr>
            <p:cNvPr id="16" name="Oval 15"/>
            <p:cNvSpPr/>
            <p:nvPr/>
          </p:nvSpPr>
          <p:spPr>
            <a:xfrm>
              <a:off x="9647131" y="5035248"/>
              <a:ext cx="516228" cy="570702"/>
            </a:xfrm>
            <a:prstGeom prst="ellipse">
              <a:avLst/>
            </a:prstGeom>
            <a:solidFill>
              <a:srgbClr val="C00000"/>
            </a:solidFill>
            <a:ln>
              <a:solidFill>
                <a:srgbClr val="B71B1C"/>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a:t>5</a:t>
              </a:r>
            </a:p>
          </p:txBody>
        </p:sp>
        <p:sp>
          <p:nvSpPr>
            <p:cNvPr id="17" name="Oval 16"/>
            <p:cNvSpPr/>
            <p:nvPr/>
          </p:nvSpPr>
          <p:spPr>
            <a:xfrm>
              <a:off x="11502225" y="3846109"/>
              <a:ext cx="516228" cy="570702"/>
            </a:xfrm>
            <a:prstGeom prst="ellipse">
              <a:avLst/>
            </a:prstGeom>
            <a:solidFill>
              <a:srgbClr val="C00000"/>
            </a:solidFill>
            <a:ln>
              <a:solidFill>
                <a:srgbClr val="B71B1C"/>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a:t>4</a:t>
              </a:r>
            </a:p>
          </p:txBody>
        </p:sp>
        <p:cxnSp>
          <p:nvCxnSpPr>
            <p:cNvPr id="26" name="Straight Arrow Connector 25"/>
            <p:cNvCxnSpPr/>
            <p:nvPr/>
          </p:nvCxnSpPr>
          <p:spPr>
            <a:xfrm flipH="1">
              <a:off x="9131706" y="3061017"/>
              <a:ext cx="490471" cy="877655"/>
            </a:xfrm>
            <a:prstGeom prst="straightConnector1">
              <a:avLst/>
            </a:prstGeom>
            <a:ln w="28575">
              <a:solidFill>
                <a:srgbClr val="B71B1C"/>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0163359" y="3004003"/>
              <a:ext cx="414806" cy="877655"/>
            </a:xfrm>
            <a:prstGeom prst="straightConnector1">
              <a:avLst/>
            </a:prstGeom>
            <a:ln w="28575">
              <a:solidFill>
                <a:srgbClr val="B71B1C"/>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a:stCxn id="14" idx="4"/>
            </p:cNvCxnSpPr>
            <p:nvPr/>
          </p:nvCxnSpPr>
          <p:spPr>
            <a:xfrm>
              <a:off x="9156660" y="4452360"/>
              <a:ext cx="490471" cy="820641"/>
            </a:xfrm>
            <a:prstGeom prst="straightConnector1">
              <a:avLst/>
            </a:prstGeom>
            <a:ln w="28575">
              <a:solidFill>
                <a:srgbClr val="B71B1C"/>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5" idx="4"/>
              <a:endCxn id="16" idx="6"/>
            </p:cNvCxnSpPr>
            <p:nvPr/>
          </p:nvCxnSpPr>
          <p:spPr>
            <a:xfrm flipH="1">
              <a:off x="10163359" y="4452360"/>
              <a:ext cx="414806" cy="868239"/>
            </a:xfrm>
            <a:prstGeom prst="straightConnector1">
              <a:avLst/>
            </a:prstGeom>
            <a:ln w="28575">
              <a:solidFill>
                <a:srgbClr val="B71B1C"/>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7" idx="3"/>
            </p:cNvCxnSpPr>
            <p:nvPr/>
          </p:nvCxnSpPr>
          <p:spPr>
            <a:xfrm flipH="1">
              <a:off x="10163359" y="4333234"/>
              <a:ext cx="1414466" cy="1111242"/>
            </a:xfrm>
            <a:prstGeom prst="straightConnector1">
              <a:avLst/>
            </a:prstGeom>
            <a:ln w="28575">
              <a:solidFill>
                <a:srgbClr val="B71B1C"/>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17" idx="0"/>
            </p:cNvCxnSpPr>
            <p:nvPr/>
          </p:nvCxnSpPr>
          <p:spPr>
            <a:xfrm>
              <a:off x="10076426" y="2789572"/>
              <a:ext cx="1683913" cy="1056537"/>
            </a:xfrm>
            <a:prstGeom prst="straightConnector1">
              <a:avLst/>
            </a:prstGeom>
            <a:ln w="28575">
              <a:solidFill>
                <a:srgbClr val="B71B1C"/>
              </a:solidFill>
              <a:tailEnd type="triangle"/>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3521961" y="6163340"/>
            <a:ext cx="915635" cy="369332"/>
          </a:xfrm>
          <a:prstGeom prst="rect">
            <a:avLst/>
          </a:prstGeom>
          <a:noFill/>
          <a:ln>
            <a:noFill/>
          </a:ln>
        </p:spPr>
        <p:txBody>
          <a:bodyPr wrap="none" rtlCol="0">
            <a:spAutoFit/>
          </a:bodyPr>
          <a:lstStyle/>
          <a:p>
            <a:r>
              <a:rPr lang="en-US" dirty="0">
                <a:latin typeface="LM Roman 12" panose="00000500000000000000" pitchFamily="50" charset="0"/>
              </a:rPr>
              <a:t>If - else</a:t>
            </a:r>
          </a:p>
        </p:txBody>
      </p:sp>
      <p:sp>
        <p:nvSpPr>
          <p:cNvPr id="33" name="TextBox 32"/>
          <p:cNvSpPr txBox="1"/>
          <p:nvPr/>
        </p:nvSpPr>
        <p:spPr>
          <a:xfrm>
            <a:off x="10813437" y="3262385"/>
            <a:ext cx="768159" cy="369332"/>
          </a:xfrm>
          <a:prstGeom prst="rect">
            <a:avLst/>
          </a:prstGeom>
          <a:noFill/>
          <a:ln>
            <a:noFill/>
          </a:ln>
        </p:spPr>
        <p:txBody>
          <a:bodyPr wrap="none" rtlCol="0">
            <a:spAutoFit/>
          </a:bodyPr>
          <a:lstStyle/>
          <a:p>
            <a:r>
              <a:rPr lang="en-US" dirty="0">
                <a:latin typeface="LM Roman 12" panose="00000500000000000000" pitchFamily="50" charset="0"/>
              </a:rPr>
              <a:t>While</a:t>
            </a:r>
          </a:p>
        </p:txBody>
      </p:sp>
      <p:sp>
        <p:nvSpPr>
          <p:cNvPr id="34" name="TextBox 33"/>
          <p:cNvSpPr txBox="1"/>
          <p:nvPr/>
        </p:nvSpPr>
        <p:spPr>
          <a:xfrm>
            <a:off x="11244008" y="5372044"/>
            <a:ext cx="652743" cy="369332"/>
          </a:xfrm>
          <a:prstGeom prst="rect">
            <a:avLst/>
          </a:prstGeom>
          <a:noFill/>
          <a:ln>
            <a:noFill/>
          </a:ln>
        </p:spPr>
        <p:txBody>
          <a:bodyPr wrap="none" rtlCol="0">
            <a:spAutoFit/>
          </a:bodyPr>
          <a:lstStyle/>
          <a:p>
            <a:r>
              <a:rPr lang="en-US" dirty="0">
                <a:latin typeface="LM Roman 12" panose="00000500000000000000" pitchFamily="50" charset="0"/>
              </a:rPr>
              <a:t>Case</a:t>
            </a:r>
          </a:p>
        </p:txBody>
      </p:sp>
      <p:sp>
        <p:nvSpPr>
          <p:cNvPr id="35" name="TextBox 34"/>
          <p:cNvSpPr txBox="1"/>
          <p:nvPr/>
        </p:nvSpPr>
        <p:spPr>
          <a:xfrm>
            <a:off x="2534434" y="3057201"/>
            <a:ext cx="1099981" cy="369332"/>
          </a:xfrm>
          <a:prstGeom prst="rect">
            <a:avLst/>
          </a:prstGeom>
          <a:noFill/>
          <a:ln>
            <a:noFill/>
          </a:ln>
        </p:spPr>
        <p:txBody>
          <a:bodyPr wrap="none" rtlCol="0">
            <a:spAutoFit/>
          </a:bodyPr>
          <a:lstStyle/>
          <a:p>
            <a:r>
              <a:rPr lang="en-US" dirty="0">
                <a:latin typeface="LM Roman 12" panose="00000500000000000000" pitchFamily="50" charset="0"/>
              </a:rPr>
              <a:t>Sequence</a:t>
            </a:r>
          </a:p>
        </p:txBody>
      </p:sp>
      <p:sp>
        <p:nvSpPr>
          <p:cNvPr id="38" name="TextBox 37">
            <a:extLst>
              <a:ext uri="{FF2B5EF4-FFF2-40B4-BE49-F238E27FC236}">
                <a16:creationId xmlns:a16="http://schemas.microsoft.com/office/drawing/2014/main" id="{D89B870E-5F49-41F1-A705-609DCAE195FC}"/>
              </a:ext>
            </a:extLst>
          </p:cNvPr>
          <p:cNvSpPr txBox="1"/>
          <p:nvPr/>
        </p:nvSpPr>
        <p:spPr>
          <a:xfrm>
            <a:off x="533739" y="789460"/>
            <a:ext cx="2086528" cy="1292662"/>
          </a:xfrm>
          <a:prstGeom prst="rect">
            <a:avLst/>
          </a:prstGeom>
          <a:solidFill>
            <a:schemeClr val="bg1">
              <a:lumMod val="95000"/>
            </a:schemeClr>
          </a:solidFill>
          <a:ln>
            <a:solidFill>
              <a:schemeClr val="tx1"/>
            </a:solidFill>
          </a:ln>
        </p:spPr>
        <p:txBody>
          <a:bodyPr wrap="square" rtlCol="0">
            <a:spAutoFit/>
          </a:bodyPr>
          <a:lstStyle/>
          <a:p>
            <a:r>
              <a:rPr lang="en-US" sz="1900" b="1" dirty="0"/>
              <a:t>x=2;</a:t>
            </a:r>
          </a:p>
          <a:p>
            <a:endParaRPr lang="en-US" sz="1900" b="1" dirty="0"/>
          </a:p>
          <a:p>
            <a:r>
              <a:rPr lang="en-US" sz="1900" b="1" dirty="0" err="1"/>
              <a:t>Printf</a:t>
            </a:r>
            <a:r>
              <a:rPr lang="en-US" sz="1900" b="1" dirty="0"/>
              <a:t>(“x=%</a:t>
            </a:r>
            <a:r>
              <a:rPr lang="en-US" sz="1900" b="1" dirty="0" err="1"/>
              <a:t>d”,&amp;x</a:t>
            </a:r>
            <a:r>
              <a:rPr lang="en-US" sz="1900" b="1" dirty="0"/>
              <a:t>);</a:t>
            </a:r>
          </a:p>
          <a:p>
            <a:endParaRPr lang="en-US" dirty="0"/>
          </a:p>
        </p:txBody>
      </p:sp>
      <p:sp>
        <p:nvSpPr>
          <p:cNvPr id="39" name="TextBox 38">
            <a:extLst>
              <a:ext uri="{FF2B5EF4-FFF2-40B4-BE49-F238E27FC236}">
                <a16:creationId xmlns:a16="http://schemas.microsoft.com/office/drawing/2014/main" id="{D3E030F8-A678-43C2-9E64-E6F78CF8CD39}"/>
              </a:ext>
            </a:extLst>
          </p:cNvPr>
          <p:cNvSpPr txBox="1"/>
          <p:nvPr/>
        </p:nvSpPr>
        <p:spPr>
          <a:xfrm>
            <a:off x="521257" y="3590404"/>
            <a:ext cx="2630657" cy="2708434"/>
          </a:xfrm>
          <a:prstGeom prst="rect">
            <a:avLst/>
          </a:prstGeom>
          <a:solidFill>
            <a:schemeClr val="bg1">
              <a:lumMod val="95000"/>
            </a:schemeClr>
          </a:solidFill>
          <a:ln>
            <a:solidFill>
              <a:schemeClr val="tx1"/>
            </a:solidFill>
          </a:ln>
        </p:spPr>
        <p:txBody>
          <a:bodyPr wrap="square" rtlCol="0">
            <a:spAutoFit/>
          </a:bodyPr>
          <a:lstStyle/>
          <a:p>
            <a:r>
              <a:rPr lang="en-US" sz="1900" b="1" dirty="0"/>
              <a:t>if(x=2) </a:t>
            </a:r>
          </a:p>
          <a:p>
            <a:endParaRPr lang="en-US" sz="1900" b="1" dirty="0"/>
          </a:p>
          <a:p>
            <a:r>
              <a:rPr lang="en-US" sz="1900" b="1" dirty="0" err="1"/>
              <a:t>printf</a:t>
            </a:r>
            <a:r>
              <a:rPr lang="en-US" sz="1900" b="1" dirty="0"/>
              <a:t>(“x=%</a:t>
            </a:r>
            <a:r>
              <a:rPr lang="en-US" sz="1900" b="1" dirty="0" err="1"/>
              <a:t>d”,&amp;x</a:t>
            </a:r>
            <a:r>
              <a:rPr lang="en-US" sz="1900" b="1" dirty="0"/>
              <a:t>); </a:t>
            </a:r>
          </a:p>
          <a:p>
            <a:endParaRPr lang="en-US" sz="1900" b="1" dirty="0"/>
          </a:p>
          <a:p>
            <a:r>
              <a:rPr lang="en-US" sz="1900" b="1" dirty="0"/>
              <a:t>else </a:t>
            </a:r>
            <a:r>
              <a:rPr lang="en-US" sz="1900" b="1" dirty="0" err="1"/>
              <a:t>printf</a:t>
            </a:r>
            <a:r>
              <a:rPr lang="en-US" sz="1900" b="1" dirty="0"/>
              <a:t>(“value does  </a:t>
            </a:r>
          </a:p>
          <a:p>
            <a:r>
              <a:rPr lang="en-US" sz="1900" b="1" dirty="0"/>
              <a:t>                   not match”); </a:t>
            </a:r>
          </a:p>
          <a:p>
            <a:endParaRPr lang="en-US" sz="1900" b="1" dirty="0"/>
          </a:p>
          <a:p>
            <a:r>
              <a:rPr lang="en-US" sz="1900" b="1" dirty="0"/>
              <a:t>exit or any other </a:t>
            </a:r>
            <a:r>
              <a:rPr lang="en-US" sz="1900" b="1" dirty="0" err="1"/>
              <a:t>stmt</a:t>
            </a:r>
            <a:r>
              <a:rPr lang="en-US" sz="1900" b="1" dirty="0"/>
              <a:t>;</a:t>
            </a:r>
          </a:p>
          <a:p>
            <a:endParaRPr lang="en-US" dirty="0"/>
          </a:p>
        </p:txBody>
      </p:sp>
      <p:sp>
        <p:nvSpPr>
          <p:cNvPr id="40" name="Oval 39">
            <a:extLst>
              <a:ext uri="{FF2B5EF4-FFF2-40B4-BE49-F238E27FC236}">
                <a16:creationId xmlns:a16="http://schemas.microsoft.com/office/drawing/2014/main" id="{3FAD335C-BE9E-483D-AB79-E401DCD41418}"/>
              </a:ext>
            </a:extLst>
          </p:cNvPr>
          <p:cNvSpPr/>
          <p:nvPr/>
        </p:nvSpPr>
        <p:spPr>
          <a:xfrm>
            <a:off x="169691" y="803783"/>
            <a:ext cx="371376" cy="349155"/>
          </a:xfrm>
          <a:prstGeom prst="ellipse">
            <a:avLst/>
          </a:prstGeom>
          <a:solidFill>
            <a:srgbClr val="C00000"/>
          </a:solidFill>
          <a:ln>
            <a:solidFill>
              <a:srgbClr val="B71B1C"/>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dirty="0"/>
              <a:t>1</a:t>
            </a:r>
          </a:p>
        </p:txBody>
      </p:sp>
      <p:sp>
        <p:nvSpPr>
          <p:cNvPr id="41" name="Oval 40">
            <a:extLst>
              <a:ext uri="{FF2B5EF4-FFF2-40B4-BE49-F238E27FC236}">
                <a16:creationId xmlns:a16="http://schemas.microsoft.com/office/drawing/2014/main" id="{ABBFA194-F560-4C6D-9F9C-049CD8B7F3F6}"/>
              </a:ext>
            </a:extLst>
          </p:cNvPr>
          <p:cNvSpPr/>
          <p:nvPr/>
        </p:nvSpPr>
        <p:spPr>
          <a:xfrm>
            <a:off x="169691" y="1377402"/>
            <a:ext cx="371376" cy="349155"/>
          </a:xfrm>
          <a:prstGeom prst="ellipse">
            <a:avLst/>
          </a:prstGeom>
          <a:solidFill>
            <a:srgbClr val="C00000"/>
          </a:solidFill>
          <a:ln>
            <a:solidFill>
              <a:srgbClr val="B71B1C"/>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dirty="0"/>
              <a:t>2</a:t>
            </a:r>
          </a:p>
        </p:txBody>
      </p:sp>
      <p:sp>
        <p:nvSpPr>
          <p:cNvPr id="47" name="Oval 46">
            <a:extLst>
              <a:ext uri="{FF2B5EF4-FFF2-40B4-BE49-F238E27FC236}">
                <a16:creationId xmlns:a16="http://schemas.microsoft.com/office/drawing/2014/main" id="{EDB8D49A-F269-4BF1-8CFA-E193ABA446E2}"/>
              </a:ext>
            </a:extLst>
          </p:cNvPr>
          <p:cNvSpPr/>
          <p:nvPr/>
        </p:nvSpPr>
        <p:spPr>
          <a:xfrm>
            <a:off x="105978" y="3581302"/>
            <a:ext cx="371376" cy="354851"/>
          </a:xfrm>
          <a:prstGeom prst="ellipse">
            <a:avLst/>
          </a:prstGeom>
          <a:solidFill>
            <a:srgbClr val="C00000"/>
          </a:solidFill>
          <a:ln>
            <a:solidFill>
              <a:srgbClr val="B71B1C"/>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dirty="0"/>
              <a:t>1</a:t>
            </a:r>
          </a:p>
        </p:txBody>
      </p:sp>
      <p:sp>
        <p:nvSpPr>
          <p:cNvPr id="48" name="Oval 47">
            <a:extLst>
              <a:ext uri="{FF2B5EF4-FFF2-40B4-BE49-F238E27FC236}">
                <a16:creationId xmlns:a16="http://schemas.microsoft.com/office/drawing/2014/main" id="{386C163A-E534-468A-A18F-AD4F2CFF735D}"/>
              </a:ext>
            </a:extLst>
          </p:cNvPr>
          <p:cNvSpPr/>
          <p:nvPr/>
        </p:nvSpPr>
        <p:spPr>
          <a:xfrm>
            <a:off x="118008" y="4170655"/>
            <a:ext cx="371376" cy="349155"/>
          </a:xfrm>
          <a:prstGeom prst="ellipse">
            <a:avLst/>
          </a:prstGeom>
          <a:solidFill>
            <a:srgbClr val="C00000"/>
          </a:solidFill>
          <a:ln>
            <a:solidFill>
              <a:srgbClr val="B71B1C"/>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dirty="0"/>
              <a:t>2</a:t>
            </a:r>
          </a:p>
        </p:txBody>
      </p:sp>
      <p:sp>
        <p:nvSpPr>
          <p:cNvPr id="49" name="Oval 48">
            <a:extLst>
              <a:ext uri="{FF2B5EF4-FFF2-40B4-BE49-F238E27FC236}">
                <a16:creationId xmlns:a16="http://schemas.microsoft.com/office/drawing/2014/main" id="{580F0ADF-DE7B-4B6D-BF6C-D08BA7ED6006}"/>
              </a:ext>
            </a:extLst>
          </p:cNvPr>
          <p:cNvSpPr/>
          <p:nvPr/>
        </p:nvSpPr>
        <p:spPr>
          <a:xfrm>
            <a:off x="113318" y="4768863"/>
            <a:ext cx="371376" cy="349155"/>
          </a:xfrm>
          <a:prstGeom prst="ellipse">
            <a:avLst/>
          </a:prstGeom>
          <a:solidFill>
            <a:srgbClr val="C00000"/>
          </a:solidFill>
          <a:ln>
            <a:solidFill>
              <a:srgbClr val="B71B1C"/>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dirty="0"/>
              <a:t>3</a:t>
            </a:r>
          </a:p>
        </p:txBody>
      </p:sp>
      <p:sp>
        <p:nvSpPr>
          <p:cNvPr id="50" name="Oval 49">
            <a:extLst>
              <a:ext uri="{FF2B5EF4-FFF2-40B4-BE49-F238E27FC236}">
                <a16:creationId xmlns:a16="http://schemas.microsoft.com/office/drawing/2014/main" id="{41AEE65E-BD28-4F5B-8D1E-99296BAD76BD}"/>
              </a:ext>
            </a:extLst>
          </p:cNvPr>
          <p:cNvSpPr/>
          <p:nvPr/>
        </p:nvSpPr>
        <p:spPr>
          <a:xfrm>
            <a:off x="126470" y="5612159"/>
            <a:ext cx="371376" cy="349155"/>
          </a:xfrm>
          <a:prstGeom prst="ellipse">
            <a:avLst/>
          </a:prstGeom>
          <a:solidFill>
            <a:srgbClr val="C00000"/>
          </a:solidFill>
          <a:ln>
            <a:solidFill>
              <a:srgbClr val="B71B1C"/>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dirty="0"/>
              <a:t>4</a:t>
            </a:r>
          </a:p>
        </p:txBody>
      </p:sp>
      <p:sp>
        <p:nvSpPr>
          <p:cNvPr id="51" name="TextBox 50">
            <a:extLst>
              <a:ext uri="{FF2B5EF4-FFF2-40B4-BE49-F238E27FC236}">
                <a16:creationId xmlns:a16="http://schemas.microsoft.com/office/drawing/2014/main" id="{AB3AE9F6-97A6-4F0B-923C-A68DB30CB495}"/>
              </a:ext>
            </a:extLst>
          </p:cNvPr>
          <p:cNvSpPr txBox="1"/>
          <p:nvPr/>
        </p:nvSpPr>
        <p:spPr>
          <a:xfrm>
            <a:off x="6828674" y="852885"/>
            <a:ext cx="3101772" cy="1831271"/>
          </a:xfrm>
          <a:prstGeom prst="rect">
            <a:avLst/>
          </a:prstGeom>
          <a:solidFill>
            <a:schemeClr val="bg1">
              <a:lumMod val="95000"/>
            </a:schemeClr>
          </a:solidFill>
          <a:ln>
            <a:solidFill>
              <a:schemeClr val="tx1"/>
            </a:solidFill>
          </a:ln>
        </p:spPr>
        <p:txBody>
          <a:bodyPr wrap="square" rtlCol="0">
            <a:spAutoFit/>
          </a:bodyPr>
          <a:lstStyle/>
          <a:p>
            <a:r>
              <a:rPr lang="en-US" sz="1900" b="1" dirty="0"/>
              <a:t>while(x&lt;=2) {</a:t>
            </a:r>
          </a:p>
          <a:p>
            <a:endParaRPr lang="en-US" sz="1900" b="1" dirty="0"/>
          </a:p>
          <a:p>
            <a:r>
              <a:rPr lang="en-US" sz="1900" b="1" dirty="0" err="1"/>
              <a:t>printf</a:t>
            </a:r>
            <a:r>
              <a:rPr lang="en-US" sz="1900" b="1" dirty="0"/>
              <a:t>(“x=%</a:t>
            </a:r>
            <a:r>
              <a:rPr lang="en-US" sz="1900" b="1" dirty="0" err="1"/>
              <a:t>d”,&amp;x</a:t>
            </a:r>
            <a:r>
              <a:rPr lang="en-US" sz="1900" b="1" dirty="0"/>
              <a:t>++); }</a:t>
            </a:r>
          </a:p>
          <a:p>
            <a:endParaRPr lang="en-US" sz="1900" b="1" dirty="0"/>
          </a:p>
          <a:p>
            <a:r>
              <a:rPr lang="en-US" sz="1900" b="1" dirty="0"/>
              <a:t>exit or any other statement;</a:t>
            </a:r>
          </a:p>
          <a:p>
            <a:endParaRPr lang="en-US" dirty="0"/>
          </a:p>
        </p:txBody>
      </p:sp>
      <p:sp>
        <p:nvSpPr>
          <p:cNvPr id="56" name="Oval 55">
            <a:extLst>
              <a:ext uri="{FF2B5EF4-FFF2-40B4-BE49-F238E27FC236}">
                <a16:creationId xmlns:a16="http://schemas.microsoft.com/office/drawing/2014/main" id="{07A1C34E-EFFA-4F2C-90DD-7CDE5FD5F342}"/>
              </a:ext>
            </a:extLst>
          </p:cNvPr>
          <p:cNvSpPr/>
          <p:nvPr/>
        </p:nvSpPr>
        <p:spPr>
          <a:xfrm>
            <a:off x="6457298" y="863771"/>
            <a:ext cx="371376" cy="354851"/>
          </a:xfrm>
          <a:prstGeom prst="ellipse">
            <a:avLst/>
          </a:prstGeom>
          <a:solidFill>
            <a:srgbClr val="C00000"/>
          </a:solidFill>
          <a:ln>
            <a:solidFill>
              <a:srgbClr val="B71B1C"/>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dirty="0"/>
              <a:t>1</a:t>
            </a:r>
          </a:p>
        </p:txBody>
      </p:sp>
      <p:sp>
        <p:nvSpPr>
          <p:cNvPr id="57" name="Oval 56">
            <a:extLst>
              <a:ext uri="{FF2B5EF4-FFF2-40B4-BE49-F238E27FC236}">
                <a16:creationId xmlns:a16="http://schemas.microsoft.com/office/drawing/2014/main" id="{C7C964A1-60A1-4DAF-8E96-79EF33E41D00}"/>
              </a:ext>
            </a:extLst>
          </p:cNvPr>
          <p:cNvSpPr/>
          <p:nvPr/>
        </p:nvSpPr>
        <p:spPr>
          <a:xfrm>
            <a:off x="6457298" y="1451053"/>
            <a:ext cx="371376" cy="349155"/>
          </a:xfrm>
          <a:prstGeom prst="ellipse">
            <a:avLst/>
          </a:prstGeom>
          <a:solidFill>
            <a:srgbClr val="C00000"/>
          </a:solidFill>
          <a:ln>
            <a:solidFill>
              <a:srgbClr val="B71B1C"/>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dirty="0"/>
              <a:t>2</a:t>
            </a:r>
          </a:p>
        </p:txBody>
      </p:sp>
      <p:sp>
        <p:nvSpPr>
          <p:cNvPr id="62" name="Oval 61">
            <a:extLst>
              <a:ext uri="{FF2B5EF4-FFF2-40B4-BE49-F238E27FC236}">
                <a16:creationId xmlns:a16="http://schemas.microsoft.com/office/drawing/2014/main" id="{49A7D878-D3E3-4F22-9703-9A0D942E9D49}"/>
              </a:ext>
            </a:extLst>
          </p:cNvPr>
          <p:cNvSpPr/>
          <p:nvPr/>
        </p:nvSpPr>
        <p:spPr>
          <a:xfrm>
            <a:off x="6457298" y="2043525"/>
            <a:ext cx="371376" cy="349155"/>
          </a:xfrm>
          <a:prstGeom prst="ellipse">
            <a:avLst/>
          </a:prstGeom>
          <a:solidFill>
            <a:srgbClr val="C00000"/>
          </a:solidFill>
          <a:ln>
            <a:solidFill>
              <a:srgbClr val="B71B1C"/>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dirty="0"/>
              <a:t>3</a:t>
            </a:r>
          </a:p>
        </p:txBody>
      </p:sp>
      <p:sp>
        <p:nvSpPr>
          <p:cNvPr id="63" name="TextBox 62">
            <a:extLst>
              <a:ext uri="{FF2B5EF4-FFF2-40B4-BE49-F238E27FC236}">
                <a16:creationId xmlns:a16="http://schemas.microsoft.com/office/drawing/2014/main" id="{20560D04-0696-4291-A157-7808D587CEAE}"/>
              </a:ext>
            </a:extLst>
          </p:cNvPr>
          <p:cNvSpPr txBox="1"/>
          <p:nvPr/>
        </p:nvSpPr>
        <p:spPr>
          <a:xfrm>
            <a:off x="5899037" y="3581302"/>
            <a:ext cx="3510261" cy="3000821"/>
          </a:xfrm>
          <a:prstGeom prst="rect">
            <a:avLst/>
          </a:prstGeom>
          <a:solidFill>
            <a:schemeClr val="bg1">
              <a:lumMod val="95000"/>
            </a:schemeClr>
          </a:solidFill>
          <a:ln>
            <a:solidFill>
              <a:schemeClr val="tx1"/>
            </a:solidFill>
          </a:ln>
        </p:spPr>
        <p:txBody>
          <a:bodyPr wrap="square" rtlCol="0">
            <a:spAutoFit/>
          </a:bodyPr>
          <a:lstStyle/>
          <a:p>
            <a:r>
              <a:rPr lang="en-US" sz="1900" b="1" dirty="0"/>
              <a:t>switch(x) {</a:t>
            </a:r>
          </a:p>
          <a:p>
            <a:endParaRPr lang="en-US" sz="1900" b="1" dirty="0"/>
          </a:p>
          <a:p>
            <a:r>
              <a:rPr lang="en-US" sz="1900" b="1" dirty="0"/>
              <a:t>case 1: </a:t>
            </a:r>
            <a:r>
              <a:rPr lang="en-US" sz="1900" b="1" dirty="0" err="1"/>
              <a:t>printf</a:t>
            </a:r>
            <a:r>
              <a:rPr lang="en-US" sz="1900" b="1" dirty="0"/>
              <a:t>(“case1”); break;</a:t>
            </a:r>
          </a:p>
          <a:p>
            <a:endParaRPr lang="en-US" sz="1900" b="1" dirty="0"/>
          </a:p>
          <a:p>
            <a:r>
              <a:rPr lang="en-US" sz="1900" b="1" dirty="0"/>
              <a:t>case 2: </a:t>
            </a:r>
            <a:r>
              <a:rPr lang="en-US" sz="1900" b="1" dirty="0" err="1"/>
              <a:t>printf</a:t>
            </a:r>
            <a:r>
              <a:rPr lang="en-US" sz="1900" b="1" dirty="0"/>
              <a:t>(“case2”); break;</a:t>
            </a:r>
          </a:p>
          <a:p>
            <a:endParaRPr lang="en-US" sz="1900" b="1" dirty="0"/>
          </a:p>
          <a:p>
            <a:r>
              <a:rPr lang="en-US" sz="1900" b="1" dirty="0"/>
              <a:t>case 3: </a:t>
            </a:r>
            <a:r>
              <a:rPr lang="en-US" sz="1900" b="1" dirty="0" err="1"/>
              <a:t>printf</a:t>
            </a:r>
            <a:r>
              <a:rPr lang="en-US" sz="1900" b="1" dirty="0"/>
              <a:t>(“case3”); break; }</a:t>
            </a:r>
          </a:p>
          <a:p>
            <a:endParaRPr lang="en-US" sz="1900" b="1" dirty="0"/>
          </a:p>
          <a:p>
            <a:r>
              <a:rPr lang="en-US" sz="1900" b="1" dirty="0"/>
              <a:t>exit or any other statement;</a:t>
            </a:r>
          </a:p>
          <a:p>
            <a:endParaRPr lang="en-US" dirty="0"/>
          </a:p>
        </p:txBody>
      </p:sp>
      <p:sp>
        <p:nvSpPr>
          <p:cNvPr id="64" name="Oval 63">
            <a:extLst>
              <a:ext uri="{FF2B5EF4-FFF2-40B4-BE49-F238E27FC236}">
                <a16:creationId xmlns:a16="http://schemas.microsoft.com/office/drawing/2014/main" id="{B7D3F54E-AFC0-4EDA-BA9D-EB18B97E026B}"/>
              </a:ext>
            </a:extLst>
          </p:cNvPr>
          <p:cNvSpPr/>
          <p:nvPr/>
        </p:nvSpPr>
        <p:spPr>
          <a:xfrm>
            <a:off x="5501737" y="3594016"/>
            <a:ext cx="371376" cy="354851"/>
          </a:xfrm>
          <a:prstGeom prst="ellipse">
            <a:avLst/>
          </a:prstGeom>
          <a:solidFill>
            <a:srgbClr val="C00000"/>
          </a:solidFill>
          <a:ln>
            <a:solidFill>
              <a:srgbClr val="B71B1C"/>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dirty="0"/>
              <a:t>1</a:t>
            </a:r>
          </a:p>
        </p:txBody>
      </p:sp>
      <p:sp>
        <p:nvSpPr>
          <p:cNvPr id="65" name="Oval 64">
            <a:extLst>
              <a:ext uri="{FF2B5EF4-FFF2-40B4-BE49-F238E27FC236}">
                <a16:creationId xmlns:a16="http://schemas.microsoft.com/office/drawing/2014/main" id="{663A21D7-1722-4A98-874D-4DA34B2D7E8D}"/>
              </a:ext>
            </a:extLst>
          </p:cNvPr>
          <p:cNvSpPr/>
          <p:nvPr/>
        </p:nvSpPr>
        <p:spPr>
          <a:xfrm>
            <a:off x="5517781" y="4184504"/>
            <a:ext cx="371376" cy="349155"/>
          </a:xfrm>
          <a:prstGeom prst="ellipse">
            <a:avLst/>
          </a:prstGeom>
          <a:solidFill>
            <a:srgbClr val="C00000"/>
          </a:solidFill>
          <a:ln>
            <a:solidFill>
              <a:srgbClr val="B71B1C"/>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dirty="0"/>
              <a:t>2</a:t>
            </a:r>
          </a:p>
        </p:txBody>
      </p:sp>
      <p:sp>
        <p:nvSpPr>
          <p:cNvPr id="66" name="Oval 65">
            <a:extLst>
              <a:ext uri="{FF2B5EF4-FFF2-40B4-BE49-F238E27FC236}">
                <a16:creationId xmlns:a16="http://schemas.microsoft.com/office/drawing/2014/main" id="{1EC70422-6D33-412B-842F-A1DEB3809DCE}"/>
              </a:ext>
            </a:extLst>
          </p:cNvPr>
          <p:cNvSpPr/>
          <p:nvPr/>
        </p:nvSpPr>
        <p:spPr>
          <a:xfrm>
            <a:off x="5501587" y="4764653"/>
            <a:ext cx="371376" cy="349155"/>
          </a:xfrm>
          <a:prstGeom prst="ellipse">
            <a:avLst/>
          </a:prstGeom>
          <a:solidFill>
            <a:srgbClr val="C00000"/>
          </a:solidFill>
          <a:ln>
            <a:solidFill>
              <a:srgbClr val="B71B1C"/>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dirty="0"/>
              <a:t>3</a:t>
            </a:r>
          </a:p>
        </p:txBody>
      </p:sp>
      <p:sp>
        <p:nvSpPr>
          <p:cNvPr id="67" name="Oval 66">
            <a:extLst>
              <a:ext uri="{FF2B5EF4-FFF2-40B4-BE49-F238E27FC236}">
                <a16:creationId xmlns:a16="http://schemas.microsoft.com/office/drawing/2014/main" id="{F8A44BB5-6E18-49D2-BAE3-FE95CAE0D681}"/>
              </a:ext>
            </a:extLst>
          </p:cNvPr>
          <p:cNvSpPr/>
          <p:nvPr/>
        </p:nvSpPr>
        <p:spPr>
          <a:xfrm>
            <a:off x="5490851" y="5343642"/>
            <a:ext cx="371376" cy="349155"/>
          </a:xfrm>
          <a:prstGeom prst="ellipse">
            <a:avLst/>
          </a:prstGeom>
          <a:solidFill>
            <a:srgbClr val="C00000"/>
          </a:solidFill>
          <a:ln>
            <a:solidFill>
              <a:srgbClr val="B71B1C"/>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dirty="0"/>
              <a:t>4</a:t>
            </a:r>
          </a:p>
        </p:txBody>
      </p:sp>
      <p:sp>
        <p:nvSpPr>
          <p:cNvPr id="68" name="Oval 67">
            <a:extLst>
              <a:ext uri="{FF2B5EF4-FFF2-40B4-BE49-F238E27FC236}">
                <a16:creationId xmlns:a16="http://schemas.microsoft.com/office/drawing/2014/main" id="{289AE97A-C1D1-41BF-BAEF-8691FA75FDEC}"/>
              </a:ext>
            </a:extLst>
          </p:cNvPr>
          <p:cNvSpPr/>
          <p:nvPr/>
        </p:nvSpPr>
        <p:spPr>
          <a:xfrm>
            <a:off x="5482921" y="5937324"/>
            <a:ext cx="371376" cy="349155"/>
          </a:xfrm>
          <a:prstGeom prst="ellipse">
            <a:avLst/>
          </a:prstGeom>
          <a:solidFill>
            <a:srgbClr val="C00000"/>
          </a:solidFill>
          <a:ln>
            <a:solidFill>
              <a:srgbClr val="B71B1C"/>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dirty="0"/>
              <a:t>5</a:t>
            </a:r>
          </a:p>
        </p:txBody>
      </p:sp>
    </p:spTree>
    <p:extLst>
      <p:ext uri="{BB962C8B-B14F-4D97-AF65-F5344CB8AC3E}">
        <p14:creationId xmlns:p14="http://schemas.microsoft.com/office/powerpoint/2010/main" val="1526499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P spid="38" grpId="0" animBg="1"/>
      <p:bldP spid="39" grpId="0" animBg="1"/>
      <p:bldP spid="40" grpId="0" animBg="1"/>
      <p:bldP spid="41" grpId="0" animBg="1"/>
      <p:bldP spid="47" grpId="0" animBg="1"/>
      <p:bldP spid="48" grpId="0" animBg="1"/>
      <p:bldP spid="49" grpId="0" animBg="1"/>
      <p:bldP spid="50" grpId="0" animBg="1"/>
      <p:bldP spid="51" grpId="0" animBg="1"/>
      <p:bldP spid="56" grpId="0" animBg="1"/>
      <p:bldP spid="57" grpId="0" animBg="1"/>
      <p:bldP spid="62" grpId="0" animBg="1"/>
      <p:bldP spid="63" grpId="0" animBg="1"/>
      <p:bldP spid="64" grpId="0" animBg="1"/>
      <p:bldP spid="65" grpId="0" animBg="1"/>
      <p:bldP spid="66" grpId="0" animBg="1"/>
      <p:bldP spid="67" grpId="0" animBg="1"/>
      <p:bldP spid="6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Control Flow Graph </a:t>
            </a:r>
            <a:endParaRPr lang="en-IN" dirty="0"/>
          </a:p>
        </p:txBody>
      </p:sp>
      <p:sp>
        <p:nvSpPr>
          <p:cNvPr id="3" name="Content Placeholder 2"/>
          <p:cNvSpPr>
            <a:spLocks noGrp="1"/>
          </p:cNvSpPr>
          <p:nvPr>
            <p:ph idx="1"/>
          </p:nvPr>
        </p:nvSpPr>
        <p:spPr>
          <a:xfrm>
            <a:off x="131180" y="863444"/>
            <a:ext cx="11929641" cy="560297"/>
          </a:xfrm>
        </p:spPr>
        <p:txBody>
          <a:bodyPr/>
          <a:lstStyle/>
          <a:p>
            <a:r>
              <a:rPr lang="en-US" dirty="0"/>
              <a:t>Let's consider the following example.</a:t>
            </a:r>
          </a:p>
        </p:txBody>
      </p:sp>
      <p:grpSp>
        <p:nvGrpSpPr>
          <p:cNvPr id="4" name="Canvas 7"/>
          <p:cNvGrpSpPr/>
          <p:nvPr/>
        </p:nvGrpSpPr>
        <p:grpSpPr>
          <a:xfrm>
            <a:off x="292190" y="1861491"/>
            <a:ext cx="3904367" cy="3962400"/>
            <a:chOff x="0" y="-626294"/>
            <a:chExt cx="6745223" cy="5257253"/>
          </a:xfrm>
        </p:grpSpPr>
        <p:sp>
          <p:nvSpPr>
            <p:cNvPr id="5" name="Rectangle 4"/>
            <p:cNvSpPr/>
            <p:nvPr/>
          </p:nvSpPr>
          <p:spPr>
            <a:xfrm>
              <a:off x="0" y="0"/>
              <a:ext cx="5438140" cy="2590800"/>
            </a:xfrm>
            <a:prstGeom prst="rect">
              <a:avLst/>
            </a:prstGeom>
          </p:spPr>
          <p:txBody>
            <a:bodyPr/>
            <a:lstStyle/>
            <a:p>
              <a:endParaRPr lang="en-IN"/>
            </a:p>
          </p:txBody>
        </p:sp>
        <p:sp>
          <p:nvSpPr>
            <p:cNvPr id="6" name="Text Box 6"/>
            <p:cNvSpPr txBox="1"/>
            <p:nvPr/>
          </p:nvSpPr>
          <p:spPr>
            <a:xfrm>
              <a:off x="154319" y="-626294"/>
              <a:ext cx="6590904" cy="5257253"/>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457200" marR="0" indent="-457200">
                <a:spcBef>
                  <a:spcPts val="0"/>
                </a:spcBef>
                <a:spcAft>
                  <a:spcPts val="0"/>
                </a:spcAft>
                <a:buFont typeface="+mj-lt"/>
                <a:buAutoNum type="arabicPeriod"/>
              </a:pPr>
              <a:r>
                <a:rPr lang="en-US" sz="2000" dirty="0">
                  <a:solidFill>
                    <a:schemeClr val="tx1"/>
                  </a:solidFill>
                  <a:latin typeface="Consolas" panose="020B0609020204030204" pitchFamily="49" charset="0"/>
                  <a:ea typeface="Times New Roman" panose="02020603050405020304" pitchFamily="18" charset="0"/>
                </a:rPr>
                <a:t>sum = 0;</a:t>
              </a:r>
            </a:p>
            <a:p>
              <a:pPr marL="457200" marR="0" indent="-457200">
                <a:spcBef>
                  <a:spcPts val="0"/>
                </a:spcBef>
                <a:spcAft>
                  <a:spcPts val="0"/>
                </a:spcAft>
                <a:buFont typeface="+mj-lt"/>
                <a:buAutoNum type="arabicPeriod"/>
              </a:pPr>
              <a:r>
                <a:rPr lang="en-US" sz="2000" dirty="0" err="1">
                  <a:solidFill>
                    <a:schemeClr val="tx1"/>
                  </a:solidFill>
                  <a:latin typeface="Consolas" panose="020B0609020204030204" pitchFamily="49" charset="0"/>
                  <a:ea typeface="Times New Roman" panose="02020603050405020304" pitchFamily="18" charset="0"/>
                </a:rPr>
                <a:t>i</a:t>
              </a:r>
              <a:r>
                <a:rPr lang="en-US" sz="2000" dirty="0">
                  <a:solidFill>
                    <a:schemeClr val="tx1"/>
                  </a:solidFill>
                  <a:latin typeface="Consolas" panose="020B0609020204030204" pitchFamily="49" charset="0"/>
                  <a:ea typeface="Times New Roman" panose="02020603050405020304" pitchFamily="18" charset="0"/>
                </a:rPr>
                <a:t> = 1;</a:t>
              </a:r>
            </a:p>
            <a:p>
              <a:pPr marL="457200" marR="0" indent="-457200">
                <a:spcBef>
                  <a:spcPts val="0"/>
                </a:spcBef>
                <a:spcAft>
                  <a:spcPts val="0"/>
                </a:spcAft>
                <a:buFont typeface="+mj-lt"/>
                <a:buAutoNum type="arabicPeriod"/>
              </a:pPr>
              <a:r>
                <a:rPr lang="en-US" sz="2000" dirty="0">
                  <a:solidFill>
                    <a:schemeClr val="tx1"/>
                  </a:solidFill>
                  <a:latin typeface="Consolas" panose="020B0609020204030204" pitchFamily="49" charset="0"/>
                  <a:ea typeface="Times New Roman" panose="02020603050405020304" pitchFamily="18" charset="0"/>
                </a:rPr>
                <a:t>while (</a:t>
              </a:r>
              <a:r>
                <a:rPr lang="en-US" sz="2000" dirty="0" err="1">
                  <a:solidFill>
                    <a:schemeClr val="tx1"/>
                  </a:solidFill>
                  <a:latin typeface="Consolas" panose="020B0609020204030204" pitchFamily="49" charset="0"/>
                  <a:ea typeface="Times New Roman" panose="02020603050405020304" pitchFamily="18" charset="0"/>
                </a:rPr>
                <a:t>i</a:t>
              </a:r>
              <a:r>
                <a:rPr lang="en-US" sz="2000" dirty="0">
                  <a:solidFill>
                    <a:schemeClr val="tx1"/>
                  </a:solidFill>
                  <a:latin typeface="Consolas" panose="020B0609020204030204" pitchFamily="49" charset="0"/>
                  <a:ea typeface="Times New Roman" panose="02020603050405020304" pitchFamily="18" charset="0"/>
                </a:rPr>
                <a:t>&lt;=n){</a:t>
              </a:r>
            </a:p>
            <a:p>
              <a:pPr marL="457200" marR="0" indent="-457200">
                <a:spcBef>
                  <a:spcPts val="0"/>
                </a:spcBef>
                <a:spcAft>
                  <a:spcPts val="0"/>
                </a:spcAft>
                <a:buFont typeface="+mj-lt"/>
                <a:buAutoNum type="arabicPeriod"/>
              </a:pPr>
              <a:r>
                <a:rPr lang="en-US" sz="2000" dirty="0">
                  <a:solidFill>
                    <a:schemeClr val="tx1"/>
                  </a:solidFill>
                  <a:latin typeface="Consolas" panose="020B0609020204030204" pitchFamily="49" charset="0"/>
                  <a:ea typeface="Times New Roman" panose="02020603050405020304" pitchFamily="18" charset="0"/>
                </a:rPr>
                <a:t>	sum =</a:t>
              </a:r>
              <a:r>
                <a:rPr lang="en-US" sz="2000" dirty="0" err="1">
                  <a:solidFill>
                    <a:schemeClr val="tx1"/>
                  </a:solidFill>
                  <a:latin typeface="Consolas" panose="020B0609020204030204" pitchFamily="49" charset="0"/>
                  <a:ea typeface="Times New Roman" panose="02020603050405020304" pitchFamily="18" charset="0"/>
                </a:rPr>
                <a:t>sum+i</a:t>
              </a:r>
              <a:r>
                <a:rPr lang="en-US" sz="2000" dirty="0">
                  <a:solidFill>
                    <a:schemeClr val="tx1"/>
                  </a:solidFill>
                  <a:latin typeface="Consolas" panose="020B0609020204030204" pitchFamily="49" charset="0"/>
                  <a:ea typeface="Times New Roman" panose="02020603050405020304" pitchFamily="18" charset="0"/>
                </a:rPr>
                <a:t>;</a:t>
              </a:r>
            </a:p>
            <a:p>
              <a:pPr marL="457200" marR="0" indent="-457200">
                <a:spcBef>
                  <a:spcPts val="0"/>
                </a:spcBef>
                <a:spcAft>
                  <a:spcPts val="0"/>
                </a:spcAft>
                <a:buFont typeface="+mj-lt"/>
                <a:buAutoNum type="arabicPeriod"/>
              </a:pPr>
              <a:r>
                <a:rPr lang="en-US" sz="2000" dirty="0">
                  <a:solidFill>
                    <a:schemeClr val="tx1"/>
                  </a:solidFill>
                  <a:latin typeface="Consolas" panose="020B0609020204030204" pitchFamily="49" charset="0"/>
                  <a:ea typeface="Times New Roman" panose="02020603050405020304" pitchFamily="18" charset="0"/>
                </a:rPr>
                <a:t>	++</a:t>
              </a:r>
              <a:r>
                <a:rPr lang="en-US" sz="2000" dirty="0" err="1">
                  <a:solidFill>
                    <a:schemeClr val="tx1"/>
                  </a:solidFill>
                  <a:latin typeface="Consolas" panose="020B0609020204030204" pitchFamily="49" charset="0"/>
                  <a:ea typeface="Times New Roman" panose="02020603050405020304" pitchFamily="18" charset="0"/>
                </a:rPr>
                <a:t>i</a:t>
              </a:r>
              <a:r>
                <a:rPr lang="en-US" sz="2000" dirty="0">
                  <a:solidFill>
                    <a:schemeClr val="tx1"/>
                  </a:solidFill>
                  <a:latin typeface="Consolas" panose="020B0609020204030204" pitchFamily="49" charset="0"/>
                  <a:ea typeface="Times New Roman" panose="02020603050405020304" pitchFamily="18" charset="0"/>
                </a:rPr>
                <a:t>;</a:t>
              </a:r>
            </a:p>
            <a:p>
              <a:pPr marL="457200" marR="0" indent="-457200">
                <a:spcBef>
                  <a:spcPts val="0"/>
                </a:spcBef>
                <a:spcAft>
                  <a:spcPts val="0"/>
                </a:spcAft>
                <a:buFont typeface="+mj-lt"/>
                <a:buAutoNum type="arabicPeriod"/>
              </a:pPr>
              <a:r>
                <a:rPr lang="en-US" sz="2000" dirty="0">
                  <a:solidFill>
                    <a:schemeClr val="tx1"/>
                  </a:solidFill>
                  <a:latin typeface="Consolas" panose="020B0609020204030204" pitchFamily="49" charset="0"/>
                  <a:ea typeface="Times New Roman" panose="02020603050405020304" pitchFamily="18" charset="0"/>
                </a:rPr>
                <a:t>}</a:t>
              </a:r>
            </a:p>
            <a:p>
              <a:pPr marL="457200" marR="0" indent="-457200">
                <a:spcBef>
                  <a:spcPts val="0"/>
                </a:spcBef>
                <a:spcAft>
                  <a:spcPts val="0"/>
                </a:spcAft>
                <a:buFont typeface="+mj-lt"/>
                <a:buAutoNum type="arabicPeriod"/>
              </a:pPr>
              <a:r>
                <a:rPr lang="en-US" sz="2000" dirty="0" err="1">
                  <a:solidFill>
                    <a:schemeClr val="tx1"/>
                  </a:solidFill>
                  <a:latin typeface="Consolas" panose="020B0609020204030204" pitchFamily="49" charset="0"/>
                  <a:ea typeface="Times New Roman" panose="02020603050405020304" pitchFamily="18" charset="0"/>
                </a:rPr>
                <a:t>printf</a:t>
              </a:r>
              <a:r>
                <a:rPr lang="en-US" sz="2000" dirty="0">
                  <a:solidFill>
                    <a:schemeClr val="tx1"/>
                  </a:solidFill>
                  <a:latin typeface="Consolas" panose="020B0609020204030204" pitchFamily="49" charset="0"/>
                  <a:ea typeface="Times New Roman" panose="02020603050405020304" pitchFamily="18" charset="0"/>
                </a:rPr>
                <a:t>(“%</a:t>
              </a:r>
              <a:r>
                <a:rPr lang="en-US" sz="2000" dirty="0" err="1">
                  <a:solidFill>
                    <a:schemeClr val="tx1"/>
                  </a:solidFill>
                  <a:latin typeface="Consolas" panose="020B0609020204030204" pitchFamily="49" charset="0"/>
                  <a:ea typeface="Times New Roman" panose="02020603050405020304" pitchFamily="18" charset="0"/>
                </a:rPr>
                <a:t>d”,sum</a:t>
              </a:r>
              <a:r>
                <a:rPr lang="en-US" sz="2000" dirty="0">
                  <a:solidFill>
                    <a:schemeClr val="tx1"/>
                  </a:solidFill>
                  <a:latin typeface="Consolas" panose="020B0609020204030204" pitchFamily="49" charset="0"/>
                  <a:ea typeface="Times New Roman" panose="02020603050405020304" pitchFamily="18" charset="0"/>
                </a:rPr>
                <a:t>)</a:t>
              </a:r>
            </a:p>
            <a:p>
              <a:pPr marL="457200" marR="0" indent="-457200">
                <a:spcBef>
                  <a:spcPts val="0"/>
                </a:spcBef>
                <a:spcAft>
                  <a:spcPts val="0"/>
                </a:spcAft>
                <a:buFont typeface="+mj-lt"/>
                <a:buAutoNum type="arabicPeriod"/>
              </a:pPr>
              <a:r>
                <a:rPr lang="en-US" sz="2000" dirty="0">
                  <a:solidFill>
                    <a:schemeClr val="tx1"/>
                  </a:solidFill>
                  <a:latin typeface="Consolas" panose="020B0609020204030204" pitchFamily="49" charset="0"/>
                  <a:ea typeface="Times New Roman" panose="02020603050405020304" pitchFamily="18" charset="0"/>
                </a:rPr>
                <a:t>if(sum&gt;0){</a:t>
              </a:r>
            </a:p>
            <a:p>
              <a:pPr marL="457200" marR="0" indent="-457200">
                <a:spcBef>
                  <a:spcPts val="0"/>
                </a:spcBef>
                <a:spcAft>
                  <a:spcPts val="0"/>
                </a:spcAft>
                <a:buFont typeface="+mj-lt"/>
                <a:buAutoNum type="arabicPeriod"/>
              </a:pPr>
              <a:r>
                <a:rPr lang="en-US" sz="2000" dirty="0">
                  <a:solidFill>
                    <a:schemeClr val="tx1"/>
                  </a:solidFill>
                  <a:latin typeface="Consolas" panose="020B0609020204030204" pitchFamily="49" charset="0"/>
                  <a:ea typeface="Times New Roman" panose="02020603050405020304" pitchFamily="18" charset="0"/>
                </a:rPr>
                <a:t>	</a:t>
              </a:r>
              <a:r>
                <a:rPr lang="en-US" sz="2000" dirty="0" err="1">
                  <a:solidFill>
                    <a:schemeClr val="tx1"/>
                  </a:solidFill>
                  <a:latin typeface="Consolas" panose="020B0609020204030204" pitchFamily="49" charset="0"/>
                  <a:ea typeface="Times New Roman" panose="02020603050405020304" pitchFamily="18" charset="0"/>
                </a:rPr>
                <a:t>printf</a:t>
              </a:r>
              <a:r>
                <a:rPr lang="en-US" sz="2000" dirty="0">
                  <a:solidFill>
                    <a:schemeClr val="tx1"/>
                  </a:solidFill>
                  <a:latin typeface="Consolas" panose="020B0609020204030204" pitchFamily="49" charset="0"/>
                  <a:ea typeface="Times New Roman" panose="02020603050405020304" pitchFamily="18" charset="0"/>
                </a:rPr>
                <a:t>(“Positive”);</a:t>
              </a:r>
            </a:p>
            <a:p>
              <a:pPr marL="457200" marR="0" indent="-457200">
                <a:spcBef>
                  <a:spcPts val="0"/>
                </a:spcBef>
                <a:spcAft>
                  <a:spcPts val="0"/>
                </a:spcAft>
                <a:buFont typeface="+mj-lt"/>
                <a:buAutoNum type="arabicPeriod"/>
              </a:pPr>
              <a:r>
                <a:rPr lang="en-US" sz="2000" dirty="0">
                  <a:solidFill>
                    <a:schemeClr val="tx1"/>
                  </a:solidFill>
                  <a:latin typeface="Consolas" panose="020B0609020204030204" pitchFamily="49" charset="0"/>
                  <a:ea typeface="Times New Roman" panose="02020603050405020304" pitchFamily="18" charset="0"/>
                </a:rPr>
                <a:t>}</a:t>
              </a:r>
            </a:p>
          </p:txBody>
        </p:sp>
      </p:grpSp>
      <p:sp>
        <p:nvSpPr>
          <p:cNvPr id="7" name="Oval 6"/>
          <p:cNvSpPr/>
          <p:nvPr/>
        </p:nvSpPr>
        <p:spPr>
          <a:xfrm>
            <a:off x="5946820" y="1905000"/>
            <a:ext cx="457200" cy="409081"/>
          </a:xfrm>
          <a:prstGeom prst="ellipse">
            <a:avLst/>
          </a:prstGeom>
          <a:solidFill>
            <a:srgbClr val="C00000"/>
          </a:solidFill>
          <a:ln>
            <a:solidFill>
              <a:srgbClr val="B71B1C"/>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a:t>1</a:t>
            </a:r>
          </a:p>
        </p:txBody>
      </p:sp>
      <p:sp>
        <p:nvSpPr>
          <p:cNvPr id="8" name="Oval 7"/>
          <p:cNvSpPr/>
          <p:nvPr/>
        </p:nvSpPr>
        <p:spPr>
          <a:xfrm>
            <a:off x="5943600" y="2495151"/>
            <a:ext cx="457200" cy="409081"/>
          </a:xfrm>
          <a:prstGeom prst="ellipse">
            <a:avLst/>
          </a:prstGeom>
          <a:solidFill>
            <a:srgbClr val="C00000"/>
          </a:solidFill>
          <a:ln>
            <a:solidFill>
              <a:srgbClr val="B71B1C"/>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a:t>2</a:t>
            </a:r>
          </a:p>
        </p:txBody>
      </p:sp>
      <p:sp>
        <p:nvSpPr>
          <p:cNvPr id="9" name="Oval 8"/>
          <p:cNvSpPr/>
          <p:nvPr/>
        </p:nvSpPr>
        <p:spPr>
          <a:xfrm>
            <a:off x="5943600" y="3104751"/>
            <a:ext cx="457200" cy="409081"/>
          </a:xfrm>
          <a:prstGeom prst="ellipse">
            <a:avLst/>
          </a:prstGeom>
          <a:solidFill>
            <a:srgbClr val="C00000"/>
          </a:solidFill>
          <a:ln>
            <a:solidFill>
              <a:srgbClr val="B71B1C"/>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a:t>3</a:t>
            </a:r>
          </a:p>
        </p:txBody>
      </p:sp>
      <p:sp>
        <p:nvSpPr>
          <p:cNvPr id="10" name="Oval 9"/>
          <p:cNvSpPr/>
          <p:nvPr/>
        </p:nvSpPr>
        <p:spPr>
          <a:xfrm>
            <a:off x="5943600" y="3714351"/>
            <a:ext cx="457200" cy="409081"/>
          </a:xfrm>
          <a:prstGeom prst="ellipse">
            <a:avLst/>
          </a:prstGeom>
          <a:solidFill>
            <a:srgbClr val="C00000"/>
          </a:solidFill>
          <a:ln>
            <a:solidFill>
              <a:srgbClr val="B71B1C"/>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a:t>4</a:t>
            </a:r>
          </a:p>
        </p:txBody>
      </p:sp>
      <p:sp>
        <p:nvSpPr>
          <p:cNvPr id="11" name="Oval 10"/>
          <p:cNvSpPr/>
          <p:nvPr/>
        </p:nvSpPr>
        <p:spPr>
          <a:xfrm>
            <a:off x="5943600" y="4323951"/>
            <a:ext cx="457200" cy="409081"/>
          </a:xfrm>
          <a:prstGeom prst="ellipse">
            <a:avLst/>
          </a:prstGeom>
          <a:solidFill>
            <a:srgbClr val="C00000"/>
          </a:solidFill>
          <a:ln>
            <a:solidFill>
              <a:srgbClr val="B71B1C"/>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a:t>5</a:t>
            </a:r>
          </a:p>
        </p:txBody>
      </p:sp>
      <p:sp>
        <p:nvSpPr>
          <p:cNvPr id="12" name="Oval 11"/>
          <p:cNvSpPr/>
          <p:nvPr/>
        </p:nvSpPr>
        <p:spPr>
          <a:xfrm>
            <a:off x="5943600" y="4933551"/>
            <a:ext cx="457200" cy="409081"/>
          </a:xfrm>
          <a:prstGeom prst="ellipse">
            <a:avLst/>
          </a:prstGeom>
          <a:solidFill>
            <a:srgbClr val="C00000"/>
          </a:solidFill>
          <a:ln>
            <a:solidFill>
              <a:srgbClr val="B71B1C"/>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a:t>6</a:t>
            </a:r>
          </a:p>
        </p:txBody>
      </p:sp>
      <p:sp>
        <p:nvSpPr>
          <p:cNvPr id="13" name="Oval 12"/>
          <p:cNvSpPr/>
          <p:nvPr/>
        </p:nvSpPr>
        <p:spPr>
          <a:xfrm>
            <a:off x="5946820" y="5619351"/>
            <a:ext cx="457200" cy="409081"/>
          </a:xfrm>
          <a:prstGeom prst="ellipse">
            <a:avLst/>
          </a:prstGeom>
          <a:solidFill>
            <a:srgbClr val="C00000"/>
          </a:solidFill>
          <a:ln>
            <a:solidFill>
              <a:srgbClr val="B71B1C"/>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a:t>7</a:t>
            </a:r>
          </a:p>
        </p:txBody>
      </p:sp>
      <p:sp>
        <p:nvSpPr>
          <p:cNvPr id="14" name="Oval 13"/>
          <p:cNvSpPr/>
          <p:nvPr/>
        </p:nvSpPr>
        <p:spPr>
          <a:xfrm>
            <a:off x="6708820" y="5619351"/>
            <a:ext cx="457200" cy="409081"/>
          </a:xfrm>
          <a:prstGeom prst="ellipse">
            <a:avLst/>
          </a:prstGeom>
          <a:solidFill>
            <a:srgbClr val="C00000"/>
          </a:solidFill>
          <a:ln>
            <a:solidFill>
              <a:srgbClr val="B71B1C"/>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a:t>8</a:t>
            </a:r>
          </a:p>
        </p:txBody>
      </p:sp>
      <p:sp>
        <p:nvSpPr>
          <p:cNvPr id="15" name="Oval 14"/>
          <p:cNvSpPr/>
          <p:nvPr/>
        </p:nvSpPr>
        <p:spPr>
          <a:xfrm>
            <a:off x="7394620" y="4755121"/>
            <a:ext cx="457200" cy="409081"/>
          </a:xfrm>
          <a:prstGeom prst="ellipse">
            <a:avLst/>
          </a:prstGeom>
          <a:solidFill>
            <a:srgbClr val="C00000"/>
          </a:solidFill>
          <a:ln>
            <a:solidFill>
              <a:srgbClr val="B71B1C"/>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a:t>9</a:t>
            </a:r>
          </a:p>
        </p:txBody>
      </p:sp>
      <p:sp>
        <p:nvSpPr>
          <p:cNvPr id="16" name="Oval 15"/>
          <p:cNvSpPr/>
          <p:nvPr/>
        </p:nvSpPr>
        <p:spPr>
          <a:xfrm>
            <a:off x="7842160" y="5619351"/>
            <a:ext cx="629487" cy="409081"/>
          </a:xfrm>
          <a:prstGeom prst="ellipse">
            <a:avLst/>
          </a:prstGeom>
          <a:solidFill>
            <a:srgbClr val="C00000"/>
          </a:solidFill>
          <a:ln>
            <a:solidFill>
              <a:srgbClr val="B71B1C"/>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a:t>10</a:t>
            </a:r>
          </a:p>
        </p:txBody>
      </p:sp>
      <p:cxnSp>
        <p:nvCxnSpPr>
          <p:cNvPr id="17" name="Straight Arrow Connector 16"/>
          <p:cNvCxnSpPr>
            <a:stCxn id="7" idx="4"/>
            <a:endCxn id="8" idx="0"/>
          </p:cNvCxnSpPr>
          <p:nvPr/>
        </p:nvCxnSpPr>
        <p:spPr>
          <a:xfrm flipH="1">
            <a:off x="6172200" y="2314081"/>
            <a:ext cx="3220" cy="181070"/>
          </a:xfrm>
          <a:prstGeom prst="straightConnector1">
            <a:avLst/>
          </a:prstGeom>
          <a:ln>
            <a:solidFill>
              <a:srgbClr val="B71B1C"/>
            </a:solidFill>
            <a:tailEnd type="triangle"/>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8" idx="4"/>
            <a:endCxn id="9" idx="0"/>
          </p:cNvCxnSpPr>
          <p:nvPr/>
        </p:nvCxnSpPr>
        <p:spPr>
          <a:xfrm>
            <a:off x="6172200" y="2904232"/>
            <a:ext cx="0" cy="200519"/>
          </a:xfrm>
          <a:prstGeom prst="straightConnector1">
            <a:avLst/>
          </a:prstGeom>
          <a:ln>
            <a:solidFill>
              <a:srgbClr val="B71B1C"/>
            </a:solidFill>
            <a:tailEnd type="triangle"/>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a:stCxn id="9" idx="4"/>
            <a:endCxn id="10" idx="0"/>
          </p:cNvCxnSpPr>
          <p:nvPr/>
        </p:nvCxnSpPr>
        <p:spPr>
          <a:xfrm>
            <a:off x="6172200" y="3513832"/>
            <a:ext cx="0" cy="200519"/>
          </a:xfrm>
          <a:prstGeom prst="straightConnector1">
            <a:avLst/>
          </a:prstGeom>
          <a:ln>
            <a:solidFill>
              <a:srgbClr val="B71B1C"/>
            </a:solidFill>
            <a:tailEnd type="triangle"/>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a:stCxn id="10" idx="4"/>
            <a:endCxn id="11" idx="0"/>
          </p:cNvCxnSpPr>
          <p:nvPr/>
        </p:nvCxnSpPr>
        <p:spPr>
          <a:xfrm>
            <a:off x="6172200" y="4123432"/>
            <a:ext cx="0" cy="200519"/>
          </a:xfrm>
          <a:prstGeom prst="straightConnector1">
            <a:avLst/>
          </a:prstGeom>
          <a:ln>
            <a:solidFill>
              <a:srgbClr val="B71B1C"/>
            </a:solidFill>
            <a:tailEnd type="triangle"/>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a:stCxn id="11" idx="4"/>
            <a:endCxn id="12" idx="0"/>
          </p:cNvCxnSpPr>
          <p:nvPr/>
        </p:nvCxnSpPr>
        <p:spPr>
          <a:xfrm>
            <a:off x="6172200" y="4733032"/>
            <a:ext cx="0" cy="200519"/>
          </a:xfrm>
          <a:prstGeom prst="straightConnector1">
            <a:avLst/>
          </a:prstGeom>
          <a:ln>
            <a:solidFill>
              <a:srgbClr val="B71B1C"/>
            </a:solidFill>
            <a:tailEnd type="triangle"/>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13" idx="6"/>
            <a:endCxn id="14" idx="2"/>
          </p:cNvCxnSpPr>
          <p:nvPr/>
        </p:nvCxnSpPr>
        <p:spPr>
          <a:xfrm>
            <a:off x="6404020" y="5823892"/>
            <a:ext cx="304800" cy="0"/>
          </a:xfrm>
          <a:prstGeom prst="straightConnector1">
            <a:avLst/>
          </a:prstGeom>
          <a:ln>
            <a:solidFill>
              <a:srgbClr val="B71B1C"/>
            </a:solidFill>
            <a:tailEnd type="triangle"/>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14" idx="7"/>
            <a:endCxn id="15" idx="3"/>
          </p:cNvCxnSpPr>
          <p:nvPr/>
        </p:nvCxnSpPr>
        <p:spPr>
          <a:xfrm flipV="1">
            <a:off x="7099065" y="5104293"/>
            <a:ext cx="362510" cy="574967"/>
          </a:xfrm>
          <a:prstGeom prst="straightConnector1">
            <a:avLst/>
          </a:prstGeom>
          <a:ln>
            <a:solidFill>
              <a:srgbClr val="B71B1C"/>
            </a:solidFill>
            <a:tailEnd type="triangle"/>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endCxn id="16" idx="2"/>
          </p:cNvCxnSpPr>
          <p:nvPr/>
        </p:nvCxnSpPr>
        <p:spPr>
          <a:xfrm>
            <a:off x="7166020" y="5823892"/>
            <a:ext cx="676140" cy="0"/>
          </a:xfrm>
          <a:prstGeom prst="straightConnector1">
            <a:avLst/>
          </a:prstGeom>
          <a:ln>
            <a:solidFill>
              <a:srgbClr val="B71B1C"/>
            </a:solidFill>
            <a:tailEnd type="triangle"/>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endCxn id="16" idx="0"/>
          </p:cNvCxnSpPr>
          <p:nvPr/>
        </p:nvCxnSpPr>
        <p:spPr>
          <a:xfrm>
            <a:off x="7842160" y="5104293"/>
            <a:ext cx="314744" cy="515058"/>
          </a:xfrm>
          <a:prstGeom prst="straightConnector1">
            <a:avLst/>
          </a:prstGeom>
          <a:ln>
            <a:solidFill>
              <a:srgbClr val="B71B1C"/>
            </a:solidFill>
            <a:tailEnd type="triangle"/>
          </a:ln>
        </p:spPr>
        <p:style>
          <a:lnRef idx="2">
            <a:schemeClr val="accent2"/>
          </a:lnRef>
          <a:fillRef idx="0">
            <a:schemeClr val="accent2"/>
          </a:fillRef>
          <a:effectRef idx="1">
            <a:schemeClr val="accent2"/>
          </a:effectRef>
          <a:fontRef idx="minor">
            <a:schemeClr val="tx1"/>
          </a:fontRef>
        </p:style>
      </p:cxnSp>
      <p:cxnSp>
        <p:nvCxnSpPr>
          <p:cNvPr id="26" name="Curved Connector 49"/>
          <p:cNvCxnSpPr>
            <a:stCxn id="9" idx="2"/>
          </p:cNvCxnSpPr>
          <p:nvPr/>
        </p:nvCxnSpPr>
        <p:spPr>
          <a:xfrm rot="10800000" flipV="1">
            <a:off x="5943600" y="3309291"/>
            <a:ext cx="12700" cy="2514599"/>
          </a:xfrm>
          <a:prstGeom prst="curvedConnector4">
            <a:avLst>
              <a:gd name="adj1" fmla="val 4081685"/>
              <a:gd name="adj2" fmla="val 97089"/>
            </a:avLst>
          </a:prstGeom>
          <a:ln>
            <a:solidFill>
              <a:srgbClr val="B71B1C"/>
            </a:solidFill>
            <a:tailEnd type="triangle"/>
          </a:ln>
        </p:spPr>
        <p:style>
          <a:lnRef idx="2">
            <a:schemeClr val="accent2"/>
          </a:lnRef>
          <a:fillRef idx="0">
            <a:schemeClr val="accent2"/>
          </a:fillRef>
          <a:effectRef idx="1">
            <a:schemeClr val="accent2"/>
          </a:effectRef>
          <a:fontRef idx="minor">
            <a:schemeClr val="tx1"/>
          </a:fontRef>
        </p:style>
      </p:cxnSp>
      <p:cxnSp>
        <p:nvCxnSpPr>
          <p:cNvPr id="27" name="Curved Connector 50"/>
          <p:cNvCxnSpPr>
            <a:stCxn id="12" idx="6"/>
            <a:endCxn id="9" idx="6"/>
          </p:cNvCxnSpPr>
          <p:nvPr/>
        </p:nvCxnSpPr>
        <p:spPr>
          <a:xfrm flipV="1">
            <a:off x="6400800" y="3309292"/>
            <a:ext cx="12700" cy="1828800"/>
          </a:xfrm>
          <a:prstGeom prst="curvedConnector3">
            <a:avLst>
              <a:gd name="adj1" fmla="val 1800000"/>
            </a:avLst>
          </a:prstGeom>
          <a:ln>
            <a:solidFill>
              <a:srgbClr val="B71B1C"/>
            </a:solidFill>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129137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500"/>
                                        <p:tgtEl>
                                          <p:spTgt spid="11"/>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fade">
                                      <p:cBhvr>
                                        <p:cTn id="56" dur="500"/>
                                        <p:tgtEl>
                                          <p:spTgt spid="12"/>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500"/>
                                        <p:tgtEl>
                                          <p:spTgt spid="27"/>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fade">
                                      <p:cBhvr>
                                        <p:cTn id="66" dur="500"/>
                                        <p:tgtEl>
                                          <p:spTgt spid="13"/>
                                        </p:tgtEl>
                                      </p:cBhvr>
                                    </p:animEffect>
                                  </p:childTnLst>
                                </p:cTn>
                              </p:par>
                              <p:par>
                                <p:cTn id="67" presetID="10" presetClass="entr" presetSubtype="0" fill="hold" nodeType="with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fade">
                                      <p:cBhvr>
                                        <p:cTn id="69" dur="500"/>
                                        <p:tgtEl>
                                          <p:spTgt spid="26"/>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22"/>
                                        </p:tgtEl>
                                        <p:attrNameLst>
                                          <p:attrName>style.visibility</p:attrName>
                                        </p:attrNameLst>
                                      </p:cBhvr>
                                      <p:to>
                                        <p:strVal val="visible"/>
                                      </p:to>
                                    </p:set>
                                    <p:animEffect transition="in" filter="fade">
                                      <p:cBhvr>
                                        <p:cTn id="74" dur="500"/>
                                        <p:tgtEl>
                                          <p:spTgt spid="2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4"/>
                                        </p:tgtEl>
                                        <p:attrNameLst>
                                          <p:attrName>style.visibility</p:attrName>
                                        </p:attrNameLst>
                                      </p:cBhvr>
                                      <p:to>
                                        <p:strVal val="visible"/>
                                      </p:to>
                                    </p:set>
                                    <p:animEffect transition="in" filter="fade">
                                      <p:cBhvr>
                                        <p:cTn id="77" dur="500"/>
                                        <p:tgtEl>
                                          <p:spTgt spid="1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3"/>
                                        </p:tgtEl>
                                        <p:attrNameLst>
                                          <p:attrName>style.visibility</p:attrName>
                                        </p:attrNameLst>
                                      </p:cBhvr>
                                      <p:to>
                                        <p:strVal val="visible"/>
                                      </p:to>
                                    </p:set>
                                    <p:animEffect transition="in" filter="fade">
                                      <p:cBhvr>
                                        <p:cTn id="82" dur="500"/>
                                        <p:tgtEl>
                                          <p:spTgt spid="23"/>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5"/>
                                        </p:tgtEl>
                                        <p:attrNameLst>
                                          <p:attrName>style.visibility</p:attrName>
                                        </p:attrNameLst>
                                      </p:cBhvr>
                                      <p:to>
                                        <p:strVal val="visible"/>
                                      </p:to>
                                    </p:set>
                                    <p:animEffect transition="in" filter="fade">
                                      <p:cBhvr>
                                        <p:cTn id="85" dur="500"/>
                                        <p:tgtEl>
                                          <p:spTgt spid="15"/>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25"/>
                                        </p:tgtEl>
                                        <p:attrNameLst>
                                          <p:attrName>style.visibility</p:attrName>
                                        </p:attrNameLst>
                                      </p:cBhvr>
                                      <p:to>
                                        <p:strVal val="visible"/>
                                      </p:to>
                                    </p:set>
                                    <p:animEffect transition="in" filter="fade">
                                      <p:cBhvr>
                                        <p:cTn id="90" dur="500"/>
                                        <p:tgtEl>
                                          <p:spTgt spid="25"/>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16"/>
                                        </p:tgtEl>
                                        <p:attrNameLst>
                                          <p:attrName>style.visibility</p:attrName>
                                        </p:attrNameLst>
                                      </p:cBhvr>
                                      <p:to>
                                        <p:strVal val="visible"/>
                                      </p:to>
                                    </p:set>
                                    <p:animEffect transition="in" filter="fade">
                                      <p:cBhvr>
                                        <p:cTn id="93" dur="500"/>
                                        <p:tgtEl>
                                          <p:spTgt spid="16"/>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24"/>
                                        </p:tgtEl>
                                        <p:attrNameLst>
                                          <p:attrName>style.visibility</p:attrName>
                                        </p:attrNameLst>
                                      </p:cBhvr>
                                      <p:to>
                                        <p:strVal val="visible"/>
                                      </p:to>
                                    </p:set>
                                    <p:animEffect transition="in" filter="fade">
                                      <p:cBhvr>
                                        <p:cTn id="9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Independent Path Using CFG</a:t>
            </a:r>
            <a:endParaRPr lang="en-IN" dirty="0"/>
          </a:p>
        </p:txBody>
      </p:sp>
      <p:sp>
        <p:nvSpPr>
          <p:cNvPr id="3" name="Content Placeholder 2"/>
          <p:cNvSpPr>
            <a:spLocks noGrp="1"/>
          </p:cNvSpPr>
          <p:nvPr>
            <p:ph idx="1"/>
          </p:nvPr>
        </p:nvSpPr>
        <p:spPr>
          <a:xfrm>
            <a:off x="131180" y="863445"/>
            <a:ext cx="11929641" cy="463332"/>
          </a:xfrm>
        </p:spPr>
        <p:txBody>
          <a:bodyPr/>
          <a:lstStyle/>
          <a:p>
            <a:r>
              <a:rPr lang="en-US" dirty="0"/>
              <a:t>Create a set of linear independent path of CFG</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5126" y="1658314"/>
            <a:ext cx="3109229" cy="4316342"/>
          </a:xfrm>
          <a:prstGeom prst="rect">
            <a:avLst/>
          </a:prstGeom>
        </p:spPr>
      </p:pic>
      <p:sp>
        <p:nvSpPr>
          <p:cNvPr id="6" name="TextBox 5"/>
          <p:cNvSpPr txBox="1"/>
          <p:nvPr/>
        </p:nvSpPr>
        <p:spPr>
          <a:xfrm>
            <a:off x="4558552" y="1658314"/>
            <a:ext cx="6122894" cy="1846659"/>
          </a:xfrm>
          <a:prstGeom prst="rect">
            <a:avLst/>
          </a:prstGeom>
          <a:noFill/>
        </p:spPr>
        <p:txBody>
          <a:bodyPr wrap="square">
            <a:spAutoFit/>
          </a:bodyPr>
          <a:lstStyle/>
          <a:p>
            <a:pPr marL="0" indent="0">
              <a:buNone/>
            </a:pPr>
            <a:r>
              <a:rPr lang="en-US" sz="2400" dirty="0"/>
              <a:t>Path 1: 1 – 2 – 3 – 7 – 8  – 10</a:t>
            </a:r>
          </a:p>
          <a:p>
            <a:pPr marL="0" indent="0">
              <a:buNone/>
            </a:pPr>
            <a:r>
              <a:rPr lang="en-US" sz="2400" dirty="0"/>
              <a:t>Path 2: 1 – 2 – 3 – 7 – 8 – 9 –10</a:t>
            </a:r>
          </a:p>
          <a:p>
            <a:r>
              <a:rPr lang="en-US" sz="2400" dirty="0"/>
              <a:t>Path 3: 1 – 2 – 3 – 4 – 5 – 6 – 3 – 7 – 8 – 10</a:t>
            </a:r>
          </a:p>
          <a:p>
            <a:r>
              <a:rPr lang="en-US" sz="2400" dirty="0"/>
              <a:t>Path 4: 1 – 2 – 3 – 4 – 5 – 6 – 3 – 7 – 8 – 9 – 10</a:t>
            </a:r>
          </a:p>
          <a:p>
            <a:pPr marL="0" indent="0">
              <a:buNone/>
            </a:pPr>
            <a:endParaRPr lang="en-US" dirty="0">
              <a:latin typeface="LM Roman 12" panose="00000500000000000000" pitchFamily="50" charset="0"/>
            </a:endParaRPr>
          </a:p>
        </p:txBody>
      </p:sp>
    </p:spTree>
    <p:extLst>
      <p:ext uri="{BB962C8B-B14F-4D97-AF65-F5344CB8AC3E}">
        <p14:creationId xmlns:p14="http://schemas.microsoft.com/office/powerpoint/2010/main" val="1744608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solidFill>
                  <a:srgbClr val="556E7B"/>
                </a:solidFill>
              </a:rPr>
              <a:t>Condition Coverage</a:t>
            </a:r>
          </a:p>
        </p:txBody>
      </p:sp>
      <p:sp>
        <p:nvSpPr>
          <p:cNvPr id="4" name="Text Placeholder 3"/>
          <p:cNvSpPr>
            <a:spLocks noGrp="1"/>
          </p:cNvSpPr>
          <p:nvPr>
            <p:ph type="body" idx="1"/>
          </p:nvPr>
        </p:nvSpPr>
        <p:spPr/>
        <p:txBody>
          <a:bodyPr/>
          <a:lstStyle/>
          <a:p>
            <a:r>
              <a:rPr lang="en-US" dirty="0"/>
              <a:t>Section 10</a:t>
            </a:r>
          </a:p>
          <a:p>
            <a:endParaRPr lang="en-US" dirty="0"/>
          </a:p>
          <a:p>
            <a:endParaRPr lang="en-US" dirty="0"/>
          </a:p>
        </p:txBody>
      </p:sp>
    </p:spTree>
    <p:extLst>
      <p:ext uri="{BB962C8B-B14F-4D97-AF65-F5344CB8AC3E}">
        <p14:creationId xmlns:p14="http://schemas.microsoft.com/office/powerpoint/2010/main" val="37137220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Condition Coverage</a:t>
            </a:r>
          </a:p>
        </p:txBody>
      </p:sp>
      <p:sp>
        <p:nvSpPr>
          <p:cNvPr id="3" name="Content Placeholder 2"/>
          <p:cNvSpPr>
            <a:spLocks noGrp="1"/>
          </p:cNvSpPr>
          <p:nvPr>
            <p:ph idx="1"/>
          </p:nvPr>
        </p:nvSpPr>
        <p:spPr/>
        <p:txBody>
          <a:bodyPr/>
          <a:lstStyle/>
          <a:p>
            <a:r>
              <a:rPr lang="en-US" dirty="0"/>
              <a:t>Condition coverage testing is a type of </a:t>
            </a:r>
            <a:r>
              <a:rPr lang="en-US" b="1" dirty="0">
                <a:solidFill>
                  <a:srgbClr val="C00000"/>
                </a:solidFill>
              </a:rPr>
              <a:t>white-box testing</a:t>
            </a:r>
            <a:r>
              <a:rPr lang="en-US" dirty="0"/>
              <a:t> which is also called </a:t>
            </a:r>
            <a:r>
              <a:rPr lang="en-US" b="1" dirty="0">
                <a:solidFill>
                  <a:srgbClr val="C00000"/>
                </a:solidFill>
              </a:rPr>
              <a:t>predicate coverage</a:t>
            </a:r>
            <a:r>
              <a:rPr lang="en-US" dirty="0"/>
              <a:t>.</a:t>
            </a:r>
          </a:p>
          <a:p>
            <a:r>
              <a:rPr lang="en-US" dirty="0"/>
              <a:t>Tests </a:t>
            </a:r>
            <a:r>
              <a:rPr lang="en-US" b="1" dirty="0">
                <a:solidFill>
                  <a:srgbClr val="C00000"/>
                </a:solidFill>
              </a:rPr>
              <a:t>all the conditional expressions </a:t>
            </a:r>
            <a:r>
              <a:rPr lang="en-US" dirty="0"/>
              <a:t>in a program for all possible outcomes of the conditions. </a:t>
            </a:r>
          </a:p>
          <a:p>
            <a:r>
              <a:rPr lang="en-US" dirty="0"/>
              <a:t>In decision (branch) coverage, </a:t>
            </a:r>
            <a:r>
              <a:rPr lang="en-US" b="1" dirty="0">
                <a:solidFill>
                  <a:srgbClr val="C00000"/>
                </a:solidFill>
              </a:rPr>
              <a:t>all conditions must be executed at least once</a:t>
            </a:r>
            <a:r>
              <a:rPr lang="en-US" dirty="0"/>
              <a:t>. </a:t>
            </a:r>
          </a:p>
          <a:p>
            <a:r>
              <a:rPr lang="en-US" dirty="0"/>
              <a:t>But in condition coverage, </a:t>
            </a:r>
            <a:r>
              <a:rPr lang="en-US" b="1" dirty="0">
                <a:solidFill>
                  <a:srgbClr val="C00000"/>
                </a:solidFill>
              </a:rPr>
              <a:t>all possible outcomes </a:t>
            </a:r>
            <a:r>
              <a:rPr lang="en-US" dirty="0"/>
              <a:t>of </a:t>
            </a:r>
            <a:r>
              <a:rPr lang="en-US" b="1" dirty="0">
                <a:solidFill>
                  <a:srgbClr val="C00000"/>
                </a:solidFill>
              </a:rPr>
              <a:t>all conditions must be tested at least once</a:t>
            </a:r>
            <a:r>
              <a:rPr lang="en-US" dirty="0"/>
              <a:t>.</a:t>
            </a:r>
          </a:p>
          <a:p>
            <a:endParaRPr lang="en-US" dirty="0"/>
          </a:p>
          <a:p>
            <a:pPr marL="0" indent="0">
              <a:buNone/>
            </a:pPr>
            <a:endParaRPr lang="en-IN" dirty="0"/>
          </a:p>
        </p:txBody>
      </p:sp>
      <p:sp>
        <p:nvSpPr>
          <p:cNvPr id="15" name="Content Placeholder 2">
            <a:extLst>
              <a:ext uri="{FF2B5EF4-FFF2-40B4-BE49-F238E27FC236}">
                <a16:creationId xmlns:a16="http://schemas.microsoft.com/office/drawing/2014/main" id="{1268C6A0-5258-4E43-8F21-5532C4BF66B7}"/>
              </a:ext>
            </a:extLst>
          </p:cNvPr>
          <p:cNvSpPr txBox="1">
            <a:spLocks/>
          </p:cNvSpPr>
          <p:nvPr/>
        </p:nvSpPr>
        <p:spPr>
          <a:xfrm>
            <a:off x="6313713" y="3194299"/>
            <a:ext cx="5301344" cy="2673101"/>
          </a:xfrm>
          <a:prstGeom prst="rect">
            <a:avLst/>
          </a:prstGeom>
          <a:ln>
            <a:solidFill>
              <a:schemeClr val="tx1"/>
            </a:solidFill>
          </a:ln>
        </p:spPr>
        <p:txBody>
          <a:bodyPr vert="horz" lIns="91440" tIns="45720" rIns="91440" bIns="45720" rtlCol="0">
            <a:noAutofit/>
          </a:bodyPr>
          <a:lstStyle>
            <a:lvl1pPr marL="265113" indent="-265113" algn="just" defTabSz="914400" rtl="0" eaLnBrk="1" latinLnBrk="0" hangingPunct="1">
              <a:lnSpc>
                <a:spcPct val="90000"/>
              </a:lnSpc>
              <a:spcBef>
                <a:spcPts val="1000"/>
              </a:spcBef>
              <a:buClr>
                <a:srgbClr val="647177"/>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rgbClr val="647177"/>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rgbClr val="647177"/>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rgbClr val="647177"/>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rgbClr val="647177"/>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400"/>
              </a:spcBef>
            </a:pPr>
            <a:r>
              <a:rPr lang="en-US" u="sng" dirty="0"/>
              <a:t>Condition coverage</a:t>
            </a:r>
          </a:p>
          <a:p>
            <a:pPr marL="285750" indent="-285750">
              <a:spcBef>
                <a:spcPts val="400"/>
              </a:spcBef>
              <a:buFont typeface="Arial" panose="020B0604020202020204" pitchFamily="34" charset="0"/>
              <a:buChar char="•"/>
            </a:pPr>
            <a:r>
              <a:rPr lang="en-US" dirty="0"/>
              <a:t>Test cases for: </a:t>
            </a:r>
          </a:p>
          <a:p>
            <a:pPr marL="285750" indent="-285750">
              <a:spcBef>
                <a:spcPts val="400"/>
              </a:spcBef>
              <a:buFont typeface="Arial" panose="020B0604020202020204" pitchFamily="34" charset="0"/>
              <a:buChar char="•"/>
            </a:pPr>
            <a:r>
              <a:rPr lang="en-US" sz="2200" dirty="0"/>
              <a:t>num1&gt;0 = True</a:t>
            </a:r>
          </a:p>
          <a:p>
            <a:pPr marL="285750" indent="-285750">
              <a:buFont typeface="Arial" panose="020B0604020202020204" pitchFamily="34" charset="0"/>
              <a:buChar char="•"/>
            </a:pPr>
            <a:r>
              <a:rPr lang="en-US" sz="2200" dirty="0"/>
              <a:t>num1&gt;0 = false</a:t>
            </a:r>
          </a:p>
          <a:p>
            <a:pPr marL="285750" indent="-285750">
              <a:buFont typeface="Arial" panose="020B0604020202020204" pitchFamily="34" charset="0"/>
              <a:buChar char="•"/>
            </a:pPr>
            <a:r>
              <a:rPr lang="en-US" sz="2200" dirty="0"/>
              <a:t>num2&gt;0 = True</a:t>
            </a:r>
          </a:p>
          <a:p>
            <a:pPr marL="285750" indent="-285750">
              <a:buFont typeface="Arial" panose="020B0604020202020204" pitchFamily="34" charset="0"/>
              <a:buChar char="•"/>
            </a:pPr>
            <a:r>
              <a:rPr lang="en-US" sz="2200" dirty="0"/>
              <a:t>num2&gt;0 = false</a:t>
            </a:r>
          </a:p>
          <a:p>
            <a:endParaRPr lang="en-US" dirty="0"/>
          </a:p>
        </p:txBody>
      </p:sp>
      <p:sp>
        <p:nvSpPr>
          <p:cNvPr id="16" name="Content Placeholder 2">
            <a:extLst>
              <a:ext uri="{FF2B5EF4-FFF2-40B4-BE49-F238E27FC236}">
                <a16:creationId xmlns:a16="http://schemas.microsoft.com/office/drawing/2014/main" id="{170B0346-8CF2-42A5-95D6-FF7A497E1662}"/>
              </a:ext>
            </a:extLst>
          </p:cNvPr>
          <p:cNvSpPr txBox="1">
            <a:spLocks/>
          </p:cNvSpPr>
          <p:nvPr/>
        </p:nvSpPr>
        <p:spPr>
          <a:xfrm>
            <a:off x="272695" y="3160331"/>
            <a:ext cx="5627363" cy="2707069"/>
          </a:xfrm>
          <a:prstGeom prst="rect">
            <a:avLst/>
          </a:prstGeom>
          <a:ln>
            <a:solidFill>
              <a:schemeClr val="tx1"/>
            </a:solidFill>
          </a:ln>
        </p:spPr>
        <p:txBody>
          <a:bodyPr vert="horz" lIns="91440" tIns="45720" rIns="91440" bIns="45720" rtlCol="0">
            <a:noAutofit/>
          </a:bodyPr>
          <a:lstStyle>
            <a:lvl1pPr marL="265113" indent="-265113" algn="just" defTabSz="914400" rtl="0" eaLnBrk="1" latinLnBrk="0" hangingPunct="1">
              <a:lnSpc>
                <a:spcPct val="90000"/>
              </a:lnSpc>
              <a:spcBef>
                <a:spcPts val="1000"/>
              </a:spcBef>
              <a:buClr>
                <a:srgbClr val="647177"/>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rgbClr val="647177"/>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rgbClr val="647177"/>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rgbClr val="647177"/>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rgbClr val="647177"/>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u="sng" dirty="0"/>
              <a:t>Decision coverage (branch coverage) </a:t>
            </a:r>
          </a:p>
          <a:p>
            <a:endParaRPr lang="en-US" dirty="0"/>
          </a:p>
        </p:txBody>
      </p:sp>
      <p:grpSp>
        <p:nvGrpSpPr>
          <p:cNvPr id="18" name="Group 17">
            <a:extLst>
              <a:ext uri="{FF2B5EF4-FFF2-40B4-BE49-F238E27FC236}">
                <a16:creationId xmlns:a16="http://schemas.microsoft.com/office/drawing/2014/main" id="{A780DBCD-679C-4F52-A7B4-10E67946EFDC}"/>
              </a:ext>
            </a:extLst>
          </p:cNvPr>
          <p:cNvGrpSpPr/>
          <p:nvPr/>
        </p:nvGrpSpPr>
        <p:grpSpPr>
          <a:xfrm>
            <a:off x="576943" y="3797111"/>
            <a:ext cx="3450772" cy="1814508"/>
            <a:chOff x="620486" y="1937657"/>
            <a:chExt cx="3450772" cy="1814508"/>
          </a:xfrm>
        </p:grpSpPr>
        <p:sp>
          <p:nvSpPr>
            <p:cNvPr id="19" name="TextBox 18">
              <a:extLst>
                <a:ext uri="{FF2B5EF4-FFF2-40B4-BE49-F238E27FC236}">
                  <a16:creationId xmlns:a16="http://schemas.microsoft.com/office/drawing/2014/main" id="{6A393CBB-E6AD-4A7E-AF86-D0CA66EF1DAE}"/>
                </a:ext>
              </a:extLst>
            </p:cNvPr>
            <p:cNvSpPr txBox="1"/>
            <p:nvPr/>
          </p:nvSpPr>
          <p:spPr>
            <a:xfrm>
              <a:off x="664029" y="1937657"/>
              <a:ext cx="3407229" cy="369332"/>
            </a:xfrm>
            <a:prstGeom prst="rect">
              <a:avLst/>
            </a:prstGeom>
            <a:noFill/>
            <a:ln>
              <a:solidFill>
                <a:schemeClr val="tx1"/>
              </a:solidFill>
            </a:ln>
          </p:spPr>
          <p:txBody>
            <a:bodyPr wrap="square" rtlCol="0">
              <a:spAutoFit/>
            </a:bodyPr>
            <a:lstStyle/>
            <a:p>
              <a:r>
                <a:rPr lang="en-US" dirty="0">
                  <a:latin typeface="Consolas" panose="020B0609020204030204" pitchFamily="49" charset="0"/>
                  <a:cs typeface="Consolas" panose="020B0609020204030204" pitchFamily="49" charset="0"/>
                </a:rPr>
                <a:t>if (num1 &gt; 0 &amp; num2 &gt; 0 )</a:t>
              </a:r>
              <a:endParaRPr lang="en-US" dirty="0"/>
            </a:p>
          </p:txBody>
        </p:sp>
        <p:cxnSp>
          <p:nvCxnSpPr>
            <p:cNvPr id="20" name="Straight Arrow Connector 19">
              <a:extLst>
                <a:ext uri="{FF2B5EF4-FFF2-40B4-BE49-F238E27FC236}">
                  <a16:creationId xmlns:a16="http://schemas.microsoft.com/office/drawing/2014/main" id="{ED9222DE-5D55-4FB1-83E8-B3CED9030029}"/>
                </a:ext>
              </a:extLst>
            </p:cNvPr>
            <p:cNvCxnSpPr>
              <a:cxnSpLocks/>
            </p:cNvCxnSpPr>
            <p:nvPr/>
          </p:nvCxnSpPr>
          <p:spPr>
            <a:xfrm flipH="1">
              <a:off x="1605919" y="2306989"/>
              <a:ext cx="756282" cy="7736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8D35DC5D-BDF9-44E7-A03C-12D6D594722A}"/>
                </a:ext>
              </a:extLst>
            </p:cNvPr>
            <p:cNvCxnSpPr>
              <a:cxnSpLocks/>
            </p:cNvCxnSpPr>
            <p:nvPr/>
          </p:nvCxnSpPr>
          <p:spPr>
            <a:xfrm>
              <a:off x="2394858" y="2306989"/>
              <a:ext cx="767167" cy="7988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78A57789-E618-4406-B018-83D969A86B07}"/>
                </a:ext>
              </a:extLst>
            </p:cNvPr>
            <p:cNvSpPr txBox="1"/>
            <p:nvPr/>
          </p:nvSpPr>
          <p:spPr>
            <a:xfrm>
              <a:off x="620486" y="2579915"/>
              <a:ext cx="805543" cy="369332"/>
            </a:xfrm>
            <a:prstGeom prst="rect">
              <a:avLst/>
            </a:prstGeom>
            <a:noFill/>
          </p:spPr>
          <p:txBody>
            <a:bodyPr wrap="square" rtlCol="0">
              <a:spAutoFit/>
            </a:bodyPr>
            <a:lstStyle/>
            <a:p>
              <a:r>
                <a:rPr lang="en-US" dirty="0"/>
                <a:t>True</a:t>
              </a:r>
            </a:p>
          </p:txBody>
        </p:sp>
        <p:sp>
          <p:nvSpPr>
            <p:cNvPr id="23" name="TextBox 22">
              <a:extLst>
                <a:ext uri="{FF2B5EF4-FFF2-40B4-BE49-F238E27FC236}">
                  <a16:creationId xmlns:a16="http://schemas.microsoft.com/office/drawing/2014/main" id="{5B19CAF9-DBB3-4A93-9831-3A7B0905A3D4}"/>
                </a:ext>
              </a:extLst>
            </p:cNvPr>
            <p:cNvSpPr txBox="1"/>
            <p:nvPr/>
          </p:nvSpPr>
          <p:spPr>
            <a:xfrm>
              <a:off x="3151139" y="2486592"/>
              <a:ext cx="838200" cy="369332"/>
            </a:xfrm>
            <a:prstGeom prst="rect">
              <a:avLst/>
            </a:prstGeom>
            <a:noFill/>
          </p:spPr>
          <p:txBody>
            <a:bodyPr wrap="square" rtlCol="0">
              <a:spAutoFit/>
            </a:bodyPr>
            <a:lstStyle/>
            <a:p>
              <a:r>
                <a:rPr lang="en-US" dirty="0"/>
                <a:t>False</a:t>
              </a:r>
            </a:p>
          </p:txBody>
        </p:sp>
        <p:sp>
          <p:nvSpPr>
            <p:cNvPr id="24" name="TextBox 23">
              <a:extLst>
                <a:ext uri="{FF2B5EF4-FFF2-40B4-BE49-F238E27FC236}">
                  <a16:creationId xmlns:a16="http://schemas.microsoft.com/office/drawing/2014/main" id="{D4C5E9A5-5C70-4D56-9DBB-69CC0086652F}"/>
                </a:ext>
              </a:extLst>
            </p:cNvPr>
            <p:cNvSpPr txBox="1"/>
            <p:nvPr/>
          </p:nvSpPr>
          <p:spPr>
            <a:xfrm>
              <a:off x="2879547" y="3105834"/>
              <a:ext cx="914400" cy="646331"/>
            </a:xfrm>
            <a:prstGeom prst="rect">
              <a:avLst/>
            </a:prstGeom>
            <a:noFill/>
            <a:ln>
              <a:solidFill>
                <a:schemeClr val="tx1"/>
              </a:solidFill>
            </a:ln>
          </p:spPr>
          <p:txBody>
            <a:bodyPr wrap="square" rtlCol="0">
              <a:spAutoFit/>
            </a:bodyPr>
            <a:lstStyle/>
            <a:p>
              <a:r>
                <a:rPr lang="en-US" dirty="0"/>
                <a:t>Test case 2</a:t>
              </a:r>
            </a:p>
          </p:txBody>
        </p:sp>
        <p:sp>
          <p:nvSpPr>
            <p:cNvPr id="25" name="TextBox 24">
              <a:extLst>
                <a:ext uri="{FF2B5EF4-FFF2-40B4-BE49-F238E27FC236}">
                  <a16:creationId xmlns:a16="http://schemas.microsoft.com/office/drawing/2014/main" id="{287DE596-EB35-4580-95DA-EC69F7BFA3B5}"/>
                </a:ext>
              </a:extLst>
            </p:cNvPr>
            <p:cNvSpPr txBox="1"/>
            <p:nvPr/>
          </p:nvSpPr>
          <p:spPr>
            <a:xfrm>
              <a:off x="816429" y="3080657"/>
              <a:ext cx="914400" cy="646331"/>
            </a:xfrm>
            <a:prstGeom prst="rect">
              <a:avLst/>
            </a:prstGeom>
            <a:noFill/>
            <a:ln>
              <a:solidFill>
                <a:schemeClr val="tx1"/>
              </a:solidFill>
            </a:ln>
          </p:spPr>
          <p:txBody>
            <a:bodyPr wrap="square" rtlCol="0">
              <a:spAutoFit/>
            </a:bodyPr>
            <a:lstStyle/>
            <a:p>
              <a:r>
                <a:rPr lang="en-US" dirty="0"/>
                <a:t>Test case 1</a:t>
              </a:r>
            </a:p>
          </p:txBody>
        </p:sp>
      </p:grpSp>
    </p:spTree>
    <p:extLst>
      <p:ext uri="{BB962C8B-B14F-4D97-AF65-F5344CB8AC3E}">
        <p14:creationId xmlns:p14="http://schemas.microsoft.com/office/powerpoint/2010/main" val="785356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5"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solidFill>
                  <a:srgbClr val="556E7B"/>
                </a:solidFill>
              </a:rPr>
              <a:t>Black Box Testing</a:t>
            </a:r>
          </a:p>
        </p:txBody>
      </p:sp>
      <p:sp>
        <p:nvSpPr>
          <p:cNvPr id="4" name="Text Placeholder 3"/>
          <p:cNvSpPr>
            <a:spLocks noGrp="1"/>
          </p:cNvSpPr>
          <p:nvPr>
            <p:ph type="body" idx="1"/>
          </p:nvPr>
        </p:nvSpPr>
        <p:spPr/>
        <p:txBody>
          <a:bodyPr/>
          <a:lstStyle/>
          <a:p>
            <a:r>
              <a:rPr lang="en-US" dirty="0"/>
              <a:t>Section 2</a:t>
            </a:r>
          </a:p>
          <a:p>
            <a:endParaRPr lang="en-US" dirty="0"/>
          </a:p>
        </p:txBody>
      </p:sp>
    </p:spTree>
    <p:extLst>
      <p:ext uri="{BB962C8B-B14F-4D97-AF65-F5344CB8AC3E}">
        <p14:creationId xmlns:p14="http://schemas.microsoft.com/office/powerpoint/2010/main" val="15391206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17CC9-C10D-436B-B022-961820DFEEC6}"/>
              </a:ext>
            </a:extLst>
          </p:cNvPr>
          <p:cNvSpPr>
            <a:spLocks noGrp="1"/>
          </p:cNvSpPr>
          <p:nvPr>
            <p:ph type="title"/>
          </p:nvPr>
        </p:nvSpPr>
        <p:spPr/>
        <p:txBody>
          <a:bodyPr/>
          <a:lstStyle/>
          <a:p>
            <a:r>
              <a:rPr lang="en-US" dirty="0"/>
              <a:t>Difference between decision and condition coverage</a:t>
            </a:r>
          </a:p>
        </p:txBody>
      </p:sp>
      <p:sp>
        <p:nvSpPr>
          <p:cNvPr id="3" name="Content Placeholder 2">
            <a:extLst>
              <a:ext uri="{FF2B5EF4-FFF2-40B4-BE49-F238E27FC236}">
                <a16:creationId xmlns:a16="http://schemas.microsoft.com/office/drawing/2014/main" id="{23CD0092-C131-44C8-A588-8408DA06250F}"/>
              </a:ext>
            </a:extLst>
          </p:cNvPr>
          <p:cNvSpPr>
            <a:spLocks noGrp="1"/>
          </p:cNvSpPr>
          <p:nvPr>
            <p:ph idx="1"/>
          </p:nvPr>
        </p:nvSpPr>
        <p:spPr>
          <a:xfrm>
            <a:off x="0" y="3047014"/>
            <a:ext cx="5779765" cy="3538843"/>
          </a:xfrm>
        </p:spPr>
        <p:txBody>
          <a:bodyPr/>
          <a:lstStyle/>
          <a:p>
            <a:pPr>
              <a:buClr>
                <a:srgbClr val="686868"/>
              </a:buClr>
            </a:pPr>
            <a:r>
              <a:rPr lang="en-US" dirty="0"/>
              <a:t>Decision coverage (Branch coverage) requires that the condition </a:t>
            </a:r>
          </a:p>
          <a:p>
            <a:pPr marL="0" indent="0">
              <a:buClr>
                <a:srgbClr val="686868"/>
              </a:buClr>
              <a:buNone/>
            </a:pPr>
            <a:r>
              <a:rPr lang="en-US" b="1" dirty="0">
                <a:solidFill>
                  <a:srgbClr val="C00000"/>
                </a:solidFill>
              </a:rPr>
              <a:t>   (num1 &gt; 0 &amp; num2 &gt; 0) </a:t>
            </a:r>
            <a:r>
              <a:rPr lang="en-US" dirty="0"/>
              <a:t>should  be</a:t>
            </a:r>
            <a:r>
              <a:rPr lang="en-US" b="1" dirty="0">
                <a:solidFill>
                  <a:srgbClr val="C00000"/>
                </a:solidFill>
              </a:rPr>
              <a:t> executed</a:t>
            </a:r>
            <a:endParaRPr lang="en-US" dirty="0"/>
          </a:p>
          <a:p>
            <a:pPr lvl="1">
              <a:buClr>
                <a:srgbClr val="686868"/>
              </a:buClr>
            </a:pPr>
            <a:r>
              <a:rPr lang="en-US" dirty="0"/>
              <a:t> </a:t>
            </a:r>
            <a:r>
              <a:rPr lang="en-US" sz="2200" dirty="0"/>
              <a:t>at </a:t>
            </a:r>
            <a:r>
              <a:rPr lang="en-US" sz="2200" b="1" dirty="0">
                <a:solidFill>
                  <a:srgbClr val="C00000"/>
                </a:solidFill>
              </a:rPr>
              <a:t>least</a:t>
            </a:r>
            <a:r>
              <a:rPr lang="en-US" sz="2200" b="1" dirty="0"/>
              <a:t> </a:t>
            </a:r>
            <a:r>
              <a:rPr lang="en-US" sz="2200" b="1" dirty="0">
                <a:solidFill>
                  <a:srgbClr val="C00000"/>
                </a:solidFill>
              </a:rPr>
              <a:t>once </a:t>
            </a:r>
            <a:r>
              <a:rPr lang="en-US" sz="2200" dirty="0"/>
              <a:t>for </a:t>
            </a:r>
            <a:r>
              <a:rPr lang="en-US" sz="2200" b="1" dirty="0">
                <a:solidFill>
                  <a:srgbClr val="C00000"/>
                </a:solidFill>
              </a:rPr>
              <a:t>true part </a:t>
            </a:r>
            <a:r>
              <a:rPr lang="en-US" sz="2200" dirty="0"/>
              <a:t>(Test case 1)</a:t>
            </a:r>
          </a:p>
          <a:p>
            <a:pPr lvl="1">
              <a:buClr>
                <a:srgbClr val="686868"/>
              </a:buClr>
            </a:pPr>
            <a:r>
              <a:rPr lang="en-US" sz="2200" dirty="0"/>
              <a:t>And once for false (</a:t>
            </a:r>
            <a:r>
              <a:rPr lang="en-US" sz="2200" b="1" dirty="0">
                <a:solidFill>
                  <a:srgbClr val="C00000"/>
                </a:solidFill>
              </a:rPr>
              <a:t>else) part</a:t>
            </a:r>
            <a:r>
              <a:rPr lang="en-US" sz="2200" dirty="0"/>
              <a:t> (Test case 2)</a:t>
            </a:r>
          </a:p>
          <a:p>
            <a:pPr marL="0" indent="0">
              <a:buClr>
                <a:srgbClr val="686868"/>
              </a:buClr>
              <a:buNone/>
            </a:pPr>
            <a:r>
              <a:rPr lang="en-US" b="1" dirty="0">
                <a:solidFill>
                  <a:srgbClr val="C00000"/>
                </a:solidFill>
              </a:rPr>
              <a:t>   </a:t>
            </a:r>
            <a:endParaRPr lang="en-US" dirty="0"/>
          </a:p>
          <a:p>
            <a:pPr marL="0" indent="0">
              <a:buClr>
                <a:srgbClr val="686868"/>
              </a:buClr>
              <a:buNone/>
            </a:pPr>
            <a:r>
              <a:rPr lang="en-US" dirty="0"/>
              <a:t>	</a:t>
            </a:r>
          </a:p>
          <a:p>
            <a:endParaRPr lang="en-US" dirty="0"/>
          </a:p>
        </p:txBody>
      </p:sp>
      <p:sp>
        <p:nvSpPr>
          <p:cNvPr id="4" name="TextBox 3">
            <a:extLst>
              <a:ext uri="{FF2B5EF4-FFF2-40B4-BE49-F238E27FC236}">
                <a16:creationId xmlns:a16="http://schemas.microsoft.com/office/drawing/2014/main" id="{58EB42B4-BB8E-464A-8F6E-11BAEDC14C8C}"/>
              </a:ext>
            </a:extLst>
          </p:cNvPr>
          <p:cNvSpPr txBox="1"/>
          <p:nvPr/>
        </p:nvSpPr>
        <p:spPr>
          <a:xfrm>
            <a:off x="3728936" y="863445"/>
            <a:ext cx="4261178" cy="2031325"/>
          </a:xfrm>
          <a:prstGeom prst="rect">
            <a:avLst/>
          </a:prstGeom>
          <a:solidFill>
            <a:schemeClr val="bg1">
              <a:lumMod val="95000"/>
            </a:schemeClr>
          </a:solidFill>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err="1">
                <a:solidFill>
                  <a:schemeClr val="tx1"/>
                </a:solidFill>
                <a:latin typeface="Consolas" panose="020B0609020204030204" pitchFamily="49" charset="0"/>
                <a:cs typeface="Consolas" panose="020B0609020204030204" pitchFamily="49" charset="0"/>
              </a:rPr>
              <a:t>printNumberType</a:t>
            </a:r>
            <a:r>
              <a:rPr lang="en-US" dirty="0">
                <a:solidFill>
                  <a:schemeClr val="tx1"/>
                </a:solidFill>
                <a:latin typeface="Consolas" panose="020B0609020204030204" pitchFamily="49" charset="0"/>
                <a:cs typeface="Consolas" panose="020B0609020204030204" pitchFamily="49" charset="0"/>
              </a:rPr>
              <a:t> (int num) </a:t>
            </a:r>
          </a:p>
          <a:p>
            <a:r>
              <a:rPr lang="en-US" dirty="0">
                <a:solidFill>
                  <a:schemeClr val="tx1"/>
                </a:solidFill>
                <a:latin typeface="Consolas" panose="020B0609020204030204" pitchFamily="49" charset="0"/>
                <a:cs typeface="Consolas" panose="020B0609020204030204" pitchFamily="49" charset="0"/>
              </a:rPr>
              <a:t>{   </a:t>
            </a:r>
          </a:p>
          <a:p>
            <a:r>
              <a:rPr lang="en-US" dirty="0">
                <a:solidFill>
                  <a:schemeClr val="tx1"/>
                </a:solidFill>
                <a:latin typeface="Consolas" panose="020B0609020204030204" pitchFamily="49" charset="0"/>
                <a:cs typeface="Consolas" panose="020B0609020204030204" pitchFamily="49" charset="0"/>
              </a:rPr>
              <a:t>    if (num1 &gt; 0 &amp; num2 &gt; 0 )   </a:t>
            </a:r>
          </a:p>
          <a:p>
            <a:r>
              <a:rPr lang="en-US" dirty="0">
                <a:solidFill>
                  <a:schemeClr val="tx1"/>
                </a:solidFill>
                <a:latin typeface="Consolas" panose="020B0609020204030204" pitchFamily="49" charset="0"/>
                <a:cs typeface="Consolas" panose="020B0609020204030204" pitchFamily="49" charset="0"/>
              </a:rPr>
              <a:t>       print (“No. is positive”)   </a:t>
            </a:r>
          </a:p>
          <a:p>
            <a:r>
              <a:rPr lang="en-US" dirty="0">
                <a:solidFill>
                  <a:schemeClr val="tx1"/>
                </a:solidFill>
                <a:latin typeface="Consolas" panose="020B0609020204030204" pitchFamily="49" charset="0"/>
                <a:cs typeface="Consolas" panose="020B0609020204030204" pitchFamily="49" charset="0"/>
              </a:rPr>
              <a:t>   else   </a:t>
            </a:r>
          </a:p>
          <a:p>
            <a:r>
              <a:rPr lang="en-US" dirty="0">
                <a:solidFill>
                  <a:schemeClr val="tx1"/>
                </a:solidFill>
                <a:latin typeface="Consolas" panose="020B0609020204030204" pitchFamily="49" charset="0"/>
                <a:cs typeface="Consolas" panose="020B0609020204030204" pitchFamily="49" charset="0"/>
              </a:rPr>
              <a:t>      print (“No. is negative”)   </a:t>
            </a:r>
          </a:p>
          <a:p>
            <a:r>
              <a:rPr lang="en-US" dirty="0">
                <a:solidFill>
                  <a:schemeClr val="tx1"/>
                </a:solidFill>
                <a:latin typeface="Consolas" panose="020B0609020204030204" pitchFamily="49" charset="0"/>
                <a:cs typeface="Consolas" panose="020B0609020204030204" pitchFamily="49" charset="0"/>
              </a:rPr>
              <a:t>} </a:t>
            </a:r>
            <a:endParaRPr lang="en-US" dirty="0">
              <a:latin typeface="Consolas" panose="020B0609020204030204" pitchFamily="49" charset="0"/>
              <a:cs typeface="Consolas" panose="020B0609020204030204" pitchFamily="49" charset="0"/>
            </a:endParaRPr>
          </a:p>
        </p:txBody>
      </p:sp>
      <p:sp>
        <p:nvSpPr>
          <p:cNvPr id="5" name="Content Placeholder 2">
            <a:extLst>
              <a:ext uri="{FF2B5EF4-FFF2-40B4-BE49-F238E27FC236}">
                <a16:creationId xmlns:a16="http://schemas.microsoft.com/office/drawing/2014/main" id="{FFA36B00-7C4B-4E6F-A643-602BF1939866}"/>
              </a:ext>
            </a:extLst>
          </p:cNvPr>
          <p:cNvSpPr txBox="1">
            <a:spLocks/>
          </p:cNvSpPr>
          <p:nvPr/>
        </p:nvSpPr>
        <p:spPr>
          <a:xfrm>
            <a:off x="5878286" y="3047015"/>
            <a:ext cx="6313713" cy="3212272"/>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rgbClr val="647177"/>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rgbClr val="647177"/>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rgbClr val="647177"/>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rgbClr val="647177"/>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rgbClr val="647177"/>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400"/>
              </a:spcBef>
            </a:pPr>
            <a:r>
              <a:rPr lang="en-US" dirty="0"/>
              <a:t>Condition coverage requires that each condition is tested with both true and false values independently: </a:t>
            </a:r>
          </a:p>
          <a:p>
            <a:pPr marL="285750" indent="-285750">
              <a:spcBef>
                <a:spcPts val="400"/>
              </a:spcBef>
              <a:buFont typeface="Arial" panose="020B0604020202020204" pitchFamily="34" charset="0"/>
              <a:buChar char="•"/>
            </a:pPr>
            <a:endParaRPr lang="en-US" dirty="0"/>
          </a:p>
          <a:p>
            <a:pPr>
              <a:buClr>
                <a:srgbClr val="686868"/>
              </a:buClr>
            </a:pPr>
            <a:r>
              <a:rPr lang="en-US" sz="2200" dirty="0"/>
              <a:t>TC1: </a:t>
            </a:r>
            <a:r>
              <a:rPr lang="en-US" sz="2200" b="1" dirty="0">
                <a:solidFill>
                  <a:srgbClr val="C00000"/>
                </a:solidFill>
              </a:rPr>
              <a:t>num1&gt;0 , num2&gt;0 </a:t>
            </a:r>
            <a:r>
              <a:rPr lang="en-US" sz="2200" dirty="0"/>
              <a:t>so output: No. is  </a:t>
            </a:r>
            <a:r>
              <a:rPr lang="en-US" sz="2200" b="1" dirty="0">
                <a:solidFill>
                  <a:srgbClr val="C00000"/>
                </a:solidFill>
              </a:rPr>
              <a:t>positive</a:t>
            </a:r>
          </a:p>
          <a:p>
            <a:pPr>
              <a:buClr>
                <a:srgbClr val="686868"/>
              </a:buClr>
            </a:pPr>
            <a:r>
              <a:rPr lang="en-US" sz="2200" dirty="0"/>
              <a:t>TC2: num1&gt;0 , </a:t>
            </a:r>
            <a:r>
              <a:rPr lang="en-US" sz="2200" b="1" dirty="0">
                <a:solidFill>
                  <a:srgbClr val="C00000"/>
                </a:solidFill>
              </a:rPr>
              <a:t>num2&lt;0</a:t>
            </a:r>
            <a:r>
              <a:rPr lang="en-US" sz="2200" dirty="0"/>
              <a:t> so output: No. is  </a:t>
            </a:r>
            <a:r>
              <a:rPr lang="en-US" sz="2200" b="1" dirty="0">
                <a:solidFill>
                  <a:srgbClr val="C00000"/>
                </a:solidFill>
              </a:rPr>
              <a:t>negative</a:t>
            </a:r>
          </a:p>
          <a:p>
            <a:pPr>
              <a:buClr>
                <a:srgbClr val="686868"/>
              </a:buClr>
            </a:pPr>
            <a:r>
              <a:rPr lang="en-US" sz="2200" dirty="0"/>
              <a:t>TC3: </a:t>
            </a:r>
            <a:r>
              <a:rPr lang="en-US" sz="2200" b="1" dirty="0">
                <a:solidFill>
                  <a:srgbClr val="C00000"/>
                </a:solidFill>
              </a:rPr>
              <a:t>num1&lt;0</a:t>
            </a:r>
            <a:r>
              <a:rPr lang="en-US" sz="2200" dirty="0"/>
              <a:t> , num2&gt;0 so output: No. is  </a:t>
            </a:r>
            <a:r>
              <a:rPr lang="en-US" sz="2200" b="1" dirty="0">
                <a:solidFill>
                  <a:srgbClr val="C00000"/>
                </a:solidFill>
              </a:rPr>
              <a:t>negative</a:t>
            </a:r>
          </a:p>
          <a:p>
            <a:pPr>
              <a:buClr>
                <a:srgbClr val="686868"/>
              </a:buClr>
            </a:pPr>
            <a:r>
              <a:rPr lang="en-US" sz="2200" dirty="0"/>
              <a:t>TC4: </a:t>
            </a:r>
            <a:r>
              <a:rPr lang="en-US" sz="2200" b="1" dirty="0">
                <a:solidFill>
                  <a:srgbClr val="C00000"/>
                </a:solidFill>
              </a:rPr>
              <a:t>num1&lt;0 , num2&lt;0 </a:t>
            </a:r>
            <a:r>
              <a:rPr lang="en-US" sz="2200" dirty="0"/>
              <a:t>so output: No. is  </a:t>
            </a:r>
            <a:r>
              <a:rPr lang="en-US" sz="2200" b="1" dirty="0">
                <a:solidFill>
                  <a:srgbClr val="C00000"/>
                </a:solidFill>
              </a:rPr>
              <a:t>negative</a:t>
            </a:r>
          </a:p>
          <a:p>
            <a:endParaRPr lang="en-US" dirty="0"/>
          </a:p>
        </p:txBody>
      </p:sp>
    </p:spTree>
    <p:extLst>
      <p:ext uri="{BB962C8B-B14F-4D97-AF65-F5344CB8AC3E}">
        <p14:creationId xmlns:p14="http://schemas.microsoft.com/office/powerpoint/2010/main" val="3266650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Condition Coverage</a:t>
            </a:r>
            <a:endParaRPr lang="en-IN" dirty="0"/>
          </a:p>
        </p:txBody>
      </p:sp>
      <p:sp>
        <p:nvSpPr>
          <p:cNvPr id="4" name="TextBox 3"/>
          <p:cNvSpPr txBox="1"/>
          <p:nvPr/>
        </p:nvSpPr>
        <p:spPr>
          <a:xfrm>
            <a:off x="220535" y="916108"/>
            <a:ext cx="5190240" cy="2031325"/>
          </a:xfrm>
          <a:prstGeom prst="rect">
            <a:avLst/>
          </a:prstGeom>
          <a:solidFill>
            <a:schemeClr val="bg1">
              <a:lumMod val="95000"/>
            </a:schemeClr>
          </a:solidFill>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err="1">
                <a:solidFill>
                  <a:schemeClr val="tx1"/>
                </a:solidFill>
                <a:latin typeface="Consolas" panose="020B0609020204030204" pitchFamily="49" charset="0"/>
                <a:cs typeface="Consolas" panose="020B0609020204030204" pitchFamily="49" charset="0"/>
              </a:rPr>
              <a:t>printNumberType</a:t>
            </a:r>
            <a:r>
              <a:rPr lang="en-US" dirty="0">
                <a:solidFill>
                  <a:schemeClr val="tx1"/>
                </a:solidFill>
                <a:latin typeface="Consolas" panose="020B0609020204030204" pitchFamily="49" charset="0"/>
                <a:cs typeface="Consolas" panose="020B0609020204030204" pitchFamily="49" charset="0"/>
              </a:rPr>
              <a:t> (int num) </a:t>
            </a:r>
          </a:p>
          <a:p>
            <a:r>
              <a:rPr lang="en-US" dirty="0">
                <a:solidFill>
                  <a:schemeClr val="tx1"/>
                </a:solidFill>
                <a:latin typeface="Consolas" panose="020B0609020204030204" pitchFamily="49" charset="0"/>
                <a:cs typeface="Consolas" panose="020B0609020204030204" pitchFamily="49" charset="0"/>
              </a:rPr>
              <a:t>{   </a:t>
            </a:r>
          </a:p>
          <a:p>
            <a:r>
              <a:rPr lang="en-US" dirty="0">
                <a:solidFill>
                  <a:schemeClr val="tx1"/>
                </a:solidFill>
                <a:latin typeface="Consolas" panose="020B0609020204030204" pitchFamily="49" charset="0"/>
                <a:cs typeface="Consolas" panose="020B0609020204030204" pitchFamily="49" charset="0"/>
              </a:rPr>
              <a:t>    if (num &gt; 0)   </a:t>
            </a:r>
          </a:p>
          <a:p>
            <a:r>
              <a:rPr lang="en-US" dirty="0">
                <a:solidFill>
                  <a:schemeClr val="tx1"/>
                </a:solidFill>
                <a:latin typeface="Consolas" panose="020B0609020204030204" pitchFamily="49" charset="0"/>
                <a:cs typeface="Consolas" panose="020B0609020204030204" pitchFamily="49" charset="0"/>
              </a:rPr>
              <a:t>       print (“Number is positive”)   </a:t>
            </a:r>
          </a:p>
          <a:p>
            <a:r>
              <a:rPr lang="en-US" dirty="0">
                <a:solidFill>
                  <a:schemeClr val="tx1"/>
                </a:solidFill>
                <a:latin typeface="Consolas" panose="020B0609020204030204" pitchFamily="49" charset="0"/>
                <a:cs typeface="Consolas" panose="020B0609020204030204" pitchFamily="49" charset="0"/>
              </a:rPr>
              <a:t>   else   </a:t>
            </a:r>
          </a:p>
          <a:p>
            <a:r>
              <a:rPr lang="en-US" dirty="0">
                <a:solidFill>
                  <a:schemeClr val="tx1"/>
                </a:solidFill>
                <a:latin typeface="Consolas" panose="020B0609020204030204" pitchFamily="49" charset="0"/>
                <a:cs typeface="Consolas" panose="020B0609020204030204" pitchFamily="49" charset="0"/>
              </a:rPr>
              <a:t>      print (“Number is negative”)   </a:t>
            </a:r>
          </a:p>
          <a:p>
            <a:r>
              <a:rPr lang="en-US" dirty="0">
                <a:solidFill>
                  <a:schemeClr val="tx1"/>
                </a:solidFill>
                <a:latin typeface="Consolas" panose="020B0609020204030204" pitchFamily="49" charset="0"/>
                <a:cs typeface="Consolas" panose="020B0609020204030204" pitchFamily="49" charset="0"/>
              </a:rPr>
              <a:t>} </a:t>
            </a:r>
            <a:endParaRPr lang="en-US" dirty="0">
              <a:latin typeface="Consolas" panose="020B0609020204030204" pitchFamily="49" charset="0"/>
              <a:cs typeface="Consolas" panose="020B0609020204030204" pitchFamily="49" charset="0"/>
            </a:endParaRPr>
          </a:p>
        </p:txBody>
      </p:sp>
      <p:cxnSp>
        <p:nvCxnSpPr>
          <p:cNvPr id="8" name="Straight Connector 7"/>
          <p:cNvCxnSpPr/>
          <p:nvPr/>
        </p:nvCxnSpPr>
        <p:spPr>
          <a:xfrm>
            <a:off x="5665692" y="779929"/>
            <a:ext cx="0" cy="4159624"/>
          </a:xfrm>
          <a:prstGeom prst="line">
            <a:avLst/>
          </a:prstGeom>
          <a:ln w="9525" cap="flat" cmpd="sng" algn="ctr">
            <a:solidFill>
              <a:schemeClr val="bg1">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 name="TextBox 8"/>
          <p:cNvSpPr txBox="1"/>
          <p:nvPr/>
        </p:nvSpPr>
        <p:spPr>
          <a:xfrm>
            <a:off x="5966912" y="916108"/>
            <a:ext cx="5190240" cy="1754326"/>
          </a:xfrm>
          <a:prstGeom prst="rect">
            <a:avLst/>
          </a:prstGeom>
          <a:solidFill>
            <a:schemeClr val="bg1">
              <a:lumMod val="95000"/>
            </a:schemeClr>
          </a:solidFill>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a:solidFill>
                  <a:schemeClr val="tx1"/>
                </a:solidFill>
                <a:latin typeface="Consolas" panose="020B0609020204030204" pitchFamily="49" charset="0"/>
                <a:cs typeface="Consolas" panose="020B0609020204030204" pitchFamily="49" charset="0"/>
              </a:rPr>
              <a:t>if((A&gt;0 || B&lt;10)){</a:t>
            </a:r>
          </a:p>
          <a:p>
            <a:r>
              <a:rPr lang="en-US" dirty="0">
                <a:solidFill>
                  <a:schemeClr val="tx1"/>
                </a:solidFill>
                <a:latin typeface="Consolas" panose="020B0609020204030204" pitchFamily="49" charset="0"/>
                <a:cs typeface="Consolas" panose="020B0609020204030204" pitchFamily="49" charset="0"/>
              </a:rPr>
              <a:t>    </a:t>
            </a:r>
            <a:r>
              <a:rPr lang="en-US" dirty="0" err="1">
                <a:solidFill>
                  <a:schemeClr val="tx1"/>
                </a:solidFill>
                <a:latin typeface="Consolas" panose="020B0609020204030204" pitchFamily="49" charset="0"/>
                <a:cs typeface="Consolas" panose="020B0609020204030204" pitchFamily="49" charset="0"/>
              </a:rPr>
              <a:t>cout</a:t>
            </a:r>
            <a:r>
              <a:rPr lang="en-US" dirty="0">
                <a:solidFill>
                  <a:schemeClr val="tx1"/>
                </a:solidFill>
                <a:latin typeface="Consolas" panose="020B0609020204030204" pitchFamily="49" charset="0"/>
                <a:cs typeface="Consolas" panose="020B0609020204030204" pitchFamily="49" charset="0"/>
              </a:rPr>
              <a:t>&lt;&lt;"valid data";</a:t>
            </a:r>
          </a:p>
          <a:p>
            <a:r>
              <a:rPr lang="en-US" dirty="0">
                <a:solidFill>
                  <a:schemeClr val="tx1"/>
                </a:solidFill>
                <a:latin typeface="Consolas" panose="020B0609020204030204" pitchFamily="49" charset="0"/>
                <a:cs typeface="Consolas" panose="020B0609020204030204" pitchFamily="49" charset="0"/>
              </a:rPr>
              <a:t>}else{</a:t>
            </a:r>
          </a:p>
          <a:p>
            <a:endParaRPr lang="en-US" dirty="0">
              <a:solidFill>
                <a:schemeClr val="tx1"/>
              </a:solidFill>
              <a:latin typeface="Consolas" panose="020B0609020204030204" pitchFamily="49" charset="0"/>
              <a:cs typeface="Consolas" panose="020B0609020204030204" pitchFamily="49" charset="0"/>
            </a:endParaRPr>
          </a:p>
          <a:p>
            <a:r>
              <a:rPr lang="en-US" dirty="0">
                <a:solidFill>
                  <a:schemeClr val="tx1"/>
                </a:solidFill>
                <a:latin typeface="Consolas" panose="020B0609020204030204" pitchFamily="49" charset="0"/>
                <a:cs typeface="Consolas" panose="020B0609020204030204" pitchFamily="49" charset="0"/>
              </a:rPr>
              <a:t>    </a:t>
            </a:r>
            <a:r>
              <a:rPr lang="en-US" dirty="0" err="1">
                <a:solidFill>
                  <a:schemeClr val="tx1"/>
                </a:solidFill>
                <a:latin typeface="Consolas" panose="020B0609020204030204" pitchFamily="49" charset="0"/>
                <a:cs typeface="Consolas" panose="020B0609020204030204" pitchFamily="49" charset="0"/>
              </a:rPr>
              <a:t>cout</a:t>
            </a:r>
            <a:r>
              <a:rPr lang="en-US" dirty="0">
                <a:solidFill>
                  <a:schemeClr val="tx1"/>
                </a:solidFill>
                <a:latin typeface="Consolas" panose="020B0609020204030204" pitchFamily="49" charset="0"/>
                <a:cs typeface="Consolas" panose="020B0609020204030204" pitchFamily="49" charset="0"/>
              </a:rPr>
              <a:t>&lt;&lt;"invalid data";</a:t>
            </a:r>
          </a:p>
          <a:p>
            <a:r>
              <a:rPr lang="en-US" dirty="0">
                <a:solidFill>
                  <a:schemeClr val="tx1"/>
                </a:solidFill>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graphicFrame>
        <p:nvGraphicFramePr>
          <p:cNvPr id="3" name="Table 2"/>
          <p:cNvGraphicFramePr>
            <a:graphicFrameLocks noGrp="1"/>
          </p:cNvGraphicFramePr>
          <p:nvPr/>
        </p:nvGraphicFramePr>
        <p:xfrm>
          <a:off x="220534" y="3245875"/>
          <a:ext cx="4625785" cy="370840"/>
        </p:xfrm>
        <a:graphic>
          <a:graphicData uri="http://schemas.openxmlformats.org/drawingml/2006/table">
            <a:tbl>
              <a:tblPr firstRow="1" bandRow="1">
                <a:tableStyleId>{5C22544A-7EE6-4342-B048-85BDC9FD1C3A}</a:tableStyleId>
              </a:tblPr>
              <a:tblGrid>
                <a:gridCol w="1410146">
                  <a:extLst>
                    <a:ext uri="{9D8B030D-6E8A-4147-A177-3AD203B41FA5}">
                      <a16:colId xmlns:a16="http://schemas.microsoft.com/office/drawing/2014/main" val="558175441"/>
                    </a:ext>
                  </a:extLst>
                </a:gridCol>
                <a:gridCol w="1234440">
                  <a:extLst>
                    <a:ext uri="{9D8B030D-6E8A-4147-A177-3AD203B41FA5}">
                      <a16:colId xmlns:a16="http://schemas.microsoft.com/office/drawing/2014/main" val="4256228707"/>
                    </a:ext>
                  </a:extLst>
                </a:gridCol>
                <a:gridCol w="1981199">
                  <a:extLst>
                    <a:ext uri="{9D8B030D-6E8A-4147-A177-3AD203B41FA5}">
                      <a16:colId xmlns:a16="http://schemas.microsoft.com/office/drawing/2014/main" val="1651367671"/>
                    </a:ext>
                  </a:extLst>
                </a:gridCol>
              </a:tblGrid>
              <a:tr h="370840">
                <a:tc>
                  <a:txBody>
                    <a:bodyPr/>
                    <a:lstStyle/>
                    <a:p>
                      <a:r>
                        <a:rPr lang="en-US" dirty="0" err="1"/>
                        <a:t>TestCaseID</a:t>
                      </a:r>
                      <a:endParaRPr lang="en-IN" dirty="0"/>
                    </a:p>
                  </a:txBody>
                  <a:tcPr/>
                </a:tc>
                <a:tc>
                  <a:txBody>
                    <a:bodyPr/>
                    <a:lstStyle/>
                    <a:p>
                      <a:r>
                        <a:rPr lang="en-US" dirty="0" err="1"/>
                        <a:t>num</a:t>
                      </a:r>
                      <a:r>
                        <a:rPr lang="en-US" baseline="0" dirty="0"/>
                        <a:t> &gt; 0</a:t>
                      </a:r>
                      <a:endParaRPr lang="en-IN" dirty="0"/>
                    </a:p>
                  </a:txBody>
                  <a:tcPr/>
                </a:tc>
                <a:tc>
                  <a:txBody>
                    <a:bodyPr/>
                    <a:lstStyle/>
                    <a:p>
                      <a:r>
                        <a:rPr lang="en-US" dirty="0"/>
                        <a:t>Final</a:t>
                      </a:r>
                      <a:r>
                        <a:rPr lang="en-US" baseline="0" dirty="0"/>
                        <a:t> output</a:t>
                      </a:r>
                      <a:endParaRPr lang="en-IN" dirty="0"/>
                    </a:p>
                  </a:txBody>
                  <a:tcPr/>
                </a:tc>
                <a:extLst>
                  <a:ext uri="{0D108BD9-81ED-4DB2-BD59-A6C34878D82A}">
                    <a16:rowId xmlns:a16="http://schemas.microsoft.com/office/drawing/2014/main" val="3874841434"/>
                  </a:ext>
                </a:extLst>
              </a:tr>
            </a:tbl>
          </a:graphicData>
        </a:graphic>
      </p:graphicFrame>
      <p:graphicFrame>
        <p:nvGraphicFramePr>
          <p:cNvPr id="10" name="Table 9"/>
          <p:cNvGraphicFramePr>
            <a:graphicFrameLocks noGrp="1"/>
          </p:cNvGraphicFramePr>
          <p:nvPr/>
        </p:nvGraphicFramePr>
        <p:xfrm>
          <a:off x="220534" y="3601475"/>
          <a:ext cx="4625785" cy="370840"/>
        </p:xfrm>
        <a:graphic>
          <a:graphicData uri="http://schemas.openxmlformats.org/drawingml/2006/table">
            <a:tbl>
              <a:tblPr firstRow="1" bandRow="1">
                <a:tableStyleId>{5C22544A-7EE6-4342-B048-85BDC9FD1C3A}</a:tableStyleId>
              </a:tblPr>
              <a:tblGrid>
                <a:gridCol w="1410146">
                  <a:extLst>
                    <a:ext uri="{9D8B030D-6E8A-4147-A177-3AD203B41FA5}">
                      <a16:colId xmlns:a16="http://schemas.microsoft.com/office/drawing/2014/main" val="558175441"/>
                    </a:ext>
                  </a:extLst>
                </a:gridCol>
                <a:gridCol w="1234440">
                  <a:extLst>
                    <a:ext uri="{9D8B030D-6E8A-4147-A177-3AD203B41FA5}">
                      <a16:colId xmlns:a16="http://schemas.microsoft.com/office/drawing/2014/main" val="4256228707"/>
                    </a:ext>
                  </a:extLst>
                </a:gridCol>
                <a:gridCol w="1981199">
                  <a:extLst>
                    <a:ext uri="{9D8B030D-6E8A-4147-A177-3AD203B41FA5}">
                      <a16:colId xmlns:a16="http://schemas.microsoft.com/office/drawing/2014/main" val="1651367671"/>
                    </a:ext>
                  </a:extLst>
                </a:gridCol>
              </a:tblGrid>
              <a:tr h="370840">
                <a:tc>
                  <a:txBody>
                    <a:bodyPr/>
                    <a:lstStyle/>
                    <a:p>
                      <a:r>
                        <a:rPr lang="en-US" b="0" dirty="0">
                          <a:solidFill>
                            <a:schemeClr val="tx1"/>
                          </a:solidFill>
                        </a:rPr>
                        <a:t>1</a:t>
                      </a:r>
                      <a:endParaRPr lang="en-IN" b="0" dirty="0">
                        <a:solidFill>
                          <a:schemeClr val="tx1"/>
                        </a:solidFill>
                      </a:endParaRPr>
                    </a:p>
                  </a:txBody>
                  <a:tcPr>
                    <a:solidFill>
                      <a:schemeClr val="bg1">
                        <a:lumMod val="75000"/>
                      </a:schemeClr>
                    </a:solidFill>
                  </a:tcPr>
                </a:tc>
                <a:tc>
                  <a:txBody>
                    <a:bodyPr/>
                    <a:lstStyle/>
                    <a:p>
                      <a:r>
                        <a:rPr lang="en-US" b="0" dirty="0">
                          <a:solidFill>
                            <a:schemeClr val="tx1"/>
                          </a:solidFill>
                        </a:rPr>
                        <a:t>True</a:t>
                      </a:r>
                      <a:endParaRPr lang="en-IN" b="0" dirty="0">
                        <a:solidFill>
                          <a:schemeClr val="tx1"/>
                        </a:solidFill>
                      </a:endParaRPr>
                    </a:p>
                  </a:txBody>
                  <a:tcPr>
                    <a:solidFill>
                      <a:schemeClr val="bg1">
                        <a:lumMod val="75000"/>
                      </a:schemeClr>
                    </a:solidFill>
                  </a:tcPr>
                </a:tc>
                <a:tc>
                  <a:txBody>
                    <a:bodyPr/>
                    <a:lstStyle/>
                    <a:p>
                      <a:r>
                        <a:rPr lang="en-US" b="0" dirty="0" err="1">
                          <a:solidFill>
                            <a:schemeClr val="tx1"/>
                          </a:solidFill>
                        </a:rPr>
                        <a:t>Num</a:t>
                      </a:r>
                      <a:r>
                        <a:rPr lang="en-US" b="0" baseline="0" dirty="0">
                          <a:solidFill>
                            <a:schemeClr val="tx1"/>
                          </a:solidFill>
                        </a:rPr>
                        <a:t> is positive</a:t>
                      </a:r>
                      <a:endParaRPr lang="en-IN" b="0" dirty="0">
                        <a:solidFill>
                          <a:schemeClr val="tx1"/>
                        </a:solidFill>
                      </a:endParaRPr>
                    </a:p>
                  </a:txBody>
                  <a:tcPr>
                    <a:solidFill>
                      <a:schemeClr val="bg1">
                        <a:lumMod val="75000"/>
                      </a:schemeClr>
                    </a:solidFill>
                  </a:tcPr>
                </a:tc>
                <a:extLst>
                  <a:ext uri="{0D108BD9-81ED-4DB2-BD59-A6C34878D82A}">
                    <a16:rowId xmlns:a16="http://schemas.microsoft.com/office/drawing/2014/main" val="3874841434"/>
                  </a:ext>
                </a:extLst>
              </a:tr>
            </a:tbl>
          </a:graphicData>
        </a:graphic>
      </p:graphicFrame>
      <p:graphicFrame>
        <p:nvGraphicFramePr>
          <p:cNvPr id="12" name="Table 11"/>
          <p:cNvGraphicFramePr>
            <a:graphicFrameLocks noGrp="1"/>
          </p:cNvGraphicFramePr>
          <p:nvPr/>
        </p:nvGraphicFramePr>
        <p:xfrm>
          <a:off x="220534" y="3933831"/>
          <a:ext cx="4625785" cy="370840"/>
        </p:xfrm>
        <a:graphic>
          <a:graphicData uri="http://schemas.openxmlformats.org/drawingml/2006/table">
            <a:tbl>
              <a:tblPr firstRow="1" bandRow="1">
                <a:tableStyleId>{5C22544A-7EE6-4342-B048-85BDC9FD1C3A}</a:tableStyleId>
              </a:tblPr>
              <a:tblGrid>
                <a:gridCol w="1410146">
                  <a:extLst>
                    <a:ext uri="{9D8B030D-6E8A-4147-A177-3AD203B41FA5}">
                      <a16:colId xmlns:a16="http://schemas.microsoft.com/office/drawing/2014/main" val="558175441"/>
                    </a:ext>
                  </a:extLst>
                </a:gridCol>
                <a:gridCol w="1234440">
                  <a:extLst>
                    <a:ext uri="{9D8B030D-6E8A-4147-A177-3AD203B41FA5}">
                      <a16:colId xmlns:a16="http://schemas.microsoft.com/office/drawing/2014/main" val="4256228707"/>
                    </a:ext>
                  </a:extLst>
                </a:gridCol>
                <a:gridCol w="1981199">
                  <a:extLst>
                    <a:ext uri="{9D8B030D-6E8A-4147-A177-3AD203B41FA5}">
                      <a16:colId xmlns:a16="http://schemas.microsoft.com/office/drawing/2014/main" val="1651367671"/>
                    </a:ext>
                  </a:extLst>
                </a:gridCol>
              </a:tblGrid>
              <a:tr h="370840">
                <a:tc>
                  <a:txBody>
                    <a:bodyPr/>
                    <a:lstStyle/>
                    <a:p>
                      <a:r>
                        <a:rPr lang="en-US" b="0" dirty="0">
                          <a:solidFill>
                            <a:schemeClr val="tx1"/>
                          </a:solidFill>
                        </a:rPr>
                        <a:t>2</a:t>
                      </a:r>
                      <a:endParaRPr lang="en-IN" b="0" dirty="0">
                        <a:solidFill>
                          <a:schemeClr val="tx1"/>
                        </a:solidFill>
                      </a:endParaRPr>
                    </a:p>
                  </a:txBody>
                  <a:tcPr>
                    <a:solidFill>
                      <a:schemeClr val="bg1">
                        <a:lumMod val="95000"/>
                      </a:schemeClr>
                    </a:solidFill>
                  </a:tcPr>
                </a:tc>
                <a:tc>
                  <a:txBody>
                    <a:bodyPr/>
                    <a:lstStyle/>
                    <a:p>
                      <a:r>
                        <a:rPr lang="en-US" b="0" dirty="0">
                          <a:solidFill>
                            <a:schemeClr val="tx1"/>
                          </a:solidFill>
                        </a:rPr>
                        <a:t>False</a:t>
                      </a:r>
                      <a:endParaRPr lang="en-IN" b="0" dirty="0">
                        <a:solidFill>
                          <a:schemeClr val="tx1"/>
                        </a:solidFill>
                      </a:endParaRPr>
                    </a:p>
                  </a:txBody>
                  <a:tcPr>
                    <a:solidFill>
                      <a:schemeClr val="bg1">
                        <a:lumMod val="95000"/>
                      </a:schemeClr>
                    </a:solidFill>
                  </a:tcPr>
                </a:tc>
                <a:tc>
                  <a:txBody>
                    <a:bodyPr/>
                    <a:lstStyle/>
                    <a:p>
                      <a:r>
                        <a:rPr lang="en-US" b="0" dirty="0" err="1">
                          <a:solidFill>
                            <a:schemeClr val="tx1"/>
                          </a:solidFill>
                        </a:rPr>
                        <a:t>Num</a:t>
                      </a:r>
                      <a:r>
                        <a:rPr lang="en-US" b="0" baseline="0" dirty="0">
                          <a:solidFill>
                            <a:schemeClr val="tx1"/>
                          </a:solidFill>
                        </a:rPr>
                        <a:t> is negative</a:t>
                      </a:r>
                      <a:endParaRPr lang="en-IN" b="0" dirty="0">
                        <a:solidFill>
                          <a:schemeClr val="tx1"/>
                        </a:solidFill>
                      </a:endParaRPr>
                    </a:p>
                  </a:txBody>
                  <a:tcPr>
                    <a:solidFill>
                      <a:schemeClr val="bg1">
                        <a:lumMod val="95000"/>
                      </a:schemeClr>
                    </a:solidFill>
                  </a:tcPr>
                </a:tc>
                <a:extLst>
                  <a:ext uri="{0D108BD9-81ED-4DB2-BD59-A6C34878D82A}">
                    <a16:rowId xmlns:a16="http://schemas.microsoft.com/office/drawing/2014/main" val="3874841434"/>
                  </a:ext>
                </a:extLst>
              </a:tr>
            </a:tbl>
          </a:graphicData>
        </a:graphic>
      </p:graphicFrame>
      <p:graphicFrame>
        <p:nvGraphicFramePr>
          <p:cNvPr id="6" name="Table 5"/>
          <p:cNvGraphicFramePr>
            <a:graphicFrameLocks noGrp="1"/>
          </p:cNvGraphicFramePr>
          <p:nvPr/>
        </p:nvGraphicFramePr>
        <p:xfrm>
          <a:off x="5811520" y="3245875"/>
          <a:ext cx="5933792" cy="370840"/>
        </p:xfrm>
        <a:graphic>
          <a:graphicData uri="http://schemas.openxmlformats.org/drawingml/2006/table">
            <a:tbl>
              <a:tblPr firstRow="1" bandRow="1">
                <a:tableStyleId>{5C22544A-7EE6-4342-B048-85BDC9FD1C3A}</a:tableStyleId>
              </a:tblPr>
              <a:tblGrid>
                <a:gridCol w="1483448">
                  <a:extLst>
                    <a:ext uri="{9D8B030D-6E8A-4147-A177-3AD203B41FA5}">
                      <a16:colId xmlns:a16="http://schemas.microsoft.com/office/drawing/2014/main" val="3396373925"/>
                    </a:ext>
                  </a:extLst>
                </a:gridCol>
                <a:gridCol w="1483448">
                  <a:extLst>
                    <a:ext uri="{9D8B030D-6E8A-4147-A177-3AD203B41FA5}">
                      <a16:colId xmlns:a16="http://schemas.microsoft.com/office/drawing/2014/main" val="3073431901"/>
                    </a:ext>
                  </a:extLst>
                </a:gridCol>
                <a:gridCol w="1483448">
                  <a:extLst>
                    <a:ext uri="{9D8B030D-6E8A-4147-A177-3AD203B41FA5}">
                      <a16:colId xmlns:a16="http://schemas.microsoft.com/office/drawing/2014/main" val="279331308"/>
                    </a:ext>
                  </a:extLst>
                </a:gridCol>
                <a:gridCol w="1483448">
                  <a:extLst>
                    <a:ext uri="{9D8B030D-6E8A-4147-A177-3AD203B41FA5}">
                      <a16:colId xmlns:a16="http://schemas.microsoft.com/office/drawing/2014/main" val="15941197"/>
                    </a:ext>
                  </a:extLst>
                </a:gridCol>
              </a:tblGrid>
              <a:tr h="370840">
                <a:tc>
                  <a:txBody>
                    <a:bodyPr/>
                    <a:lstStyle/>
                    <a:p>
                      <a:r>
                        <a:rPr lang="en-US" dirty="0" err="1"/>
                        <a:t>TestCaseID</a:t>
                      </a:r>
                      <a:endParaRPr lang="en-IN" dirty="0"/>
                    </a:p>
                  </a:txBody>
                  <a:tcPr/>
                </a:tc>
                <a:tc>
                  <a:txBody>
                    <a:bodyPr/>
                    <a:lstStyle/>
                    <a:p>
                      <a:r>
                        <a:rPr lang="en-US" dirty="0"/>
                        <a:t>A &gt; 0</a:t>
                      </a:r>
                      <a:endParaRPr lang="en-IN" dirty="0"/>
                    </a:p>
                  </a:txBody>
                  <a:tcPr/>
                </a:tc>
                <a:tc>
                  <a:txBody>
                    <a:bodyPr/>
                    <a:lstStyle/>
                    <a:p>
                      <a:r>
                        <a:rPr lang="en-US" dirty="0"/>
                        <a:t>B</a:t>
                      </a:r>
                      <a:r>
                        <a:rPr lang="en-US" baseline="0" dirty="0"/>
                        <a:t> &lt; 10</a:t>
                      </a:r>
                      <a:endParaRPr lang="en-IN" dirty="0"/>
                    </a:p>
                  </a:txBody>
                  <a:tcPr/>
                </a:tc>
                <a:tc>
                  <a:txBody>
                    <a:bodyPr/>
                    <a:lstStyle/>
                    <a:p>
                      <a:r>
                        <a:rPr lang="en-US" dirty="0"/>
                        <a:t>Output</a:t>
                      </a:r>
                      <a:endParaRPr lang="en-IN" dirty="0"/>
                    </a:p>
                  </a:txBody>
                  <a:tcPr/>
                </a:tc>
                <a:extLst>
                  <a:ext uri="{0D108BD9-81ED-4DB2-BD59-A6C34878D82A}">
                    <a16:rowId xmlns:a16="http://schemas.microsoft.com/office/drawing/2014/main" val="4050239002"/>
                  </a:ext>
                </a:extLst>
              </a:tr>
            </a:tbl>
          </a:graphicData>
        </a:graphic>
      </p:graphicFrame>
      <p:graphicFrame>
        <p:nvGraphicFramePr>
          <p:cNvPr id="13" name="Table 12"/>
          <p:cNvGraphicFramePr>
            <a:graphicFrameLocks noGrp="1"/>
          </p:cNvGraphicFramePr>
          <p:nvPr/>
        </p:nvGraphicFramePr>
        <p:xfrm>
          <a:off x="5811520" y="3616715"/>
          <a:ext cx="5933792" cy="370840"/>
        </p:xfrm>
        <a:graphic>
          <a:graphicData uri="http://schemas.openxmlformats.org/drawingml/2006/table">
            <a:tbl>
              <a:tblPr firstRow="1" bandRow="1">
                <a:tableStyleId>{5C22544A-7EE6-4342-B048-85BDC9FD1C3A}</a:tableStyleId>
              </a:tblPr>
              <a:tblGrid>
                <a:gridCol w="1483448">
                  <a:extLst>
                    <a:ext uri="{9D8B030D-6E8A-4147-A177-3AD203B41FA5}">
                      <a16:colId xmlns:a16="http://schemas.microsoft.com/office/drawing/2014/main" val="3396373925"/>
                    </a:ext>
                  </a:extLst>
                </a:gridCol>
                <a:gridCol w="1483448">
                  <a:extLst>
                    <a:ext uri="{9D8B030D-6E8A-4147-A177-3AD203B41FA5}">
                      <a16:colId xmlns:a16="http://schemas.microsoft.com/office/drawing/2014/main" val="3073431901"/>
                    </a:ext>
                  </a:extLst>
                </a:gridCol>
                <a:gridCol w="1483448">
                  <a:extLst>
                    <a:ext uri="{9D8B030D-6E8A-4147-A177-3AD203B41FA5}">
                      <a16:colId xmlns:a16="http://schemas.microsoft.com/office/drawing/2014/main" val="279331308"/>
                    </a:ext>
                  </a:extLst>
                </a:gridCol>
                <a:gridCol w="1483448">
                  <a:extLst>
                    <a:ext uri="{9D8B030D-6E8A-4147-A177-3AD203B41FA5}">
                      <a16:colId xmlns:a16="http://schemas.microsoft.com/office/drawing/2014/main" val="15941197"/>
                    </a:ext>
                  </a:extLst>
                </a:gridCol>
              </a:tblGrid>
              <a:tr h="370840">
                <a:tc>
                  <a:txBody>
                    <a:bodyPr/>
                    <a:lstStyle/>
                    <a:p>
                      <a:r>
                        <a:rPr lang="en-US" b="0" dirty="0">
                          <a:solidFill>
                            <a:schemeClr val="tx1"/>
                          </a:solidFill>
                        </a:rPr>
                        <a:t>1</a:t>
                      </a:r>
                      <a:endParaRPr lang="en-IN" b="0" dirty="0">
                        <a:solidFill>
                          <a:schemeClr val="tx1"/>
                        </a:solidFill>
                      </a:endParaRPr>
                    </a:p>
                  </a:txBody>
                  <a:tcPr>
                    <a:solidFill>
                      <a:schemeClr val="bg1">
                        <a:lumMod val="75000"/>
                      </a:schemeClr>
                    </a:solidFill>
                  </a:tcPr>
                </a:tc>
                <a:tc>
                  <a:txBody>
                    <a:bodyPr/>
                    <a:lstStyle/>
                    <a:p>
                      <a:r>
                        <a:rPr lang="en-US" b="0" dirty="0">
                          <a:solidFill>
                            <a:schemeClr val="tx1"/>
                          </a:solidFill>
                        </a:rPr>
                        <a:t>True</a:t>
                      </a:r>
                      <a:endParaRPr lang="en-IN" b="0" dirty="0">
                        <a:solidFill>
                          <a:schemeClr val="tx1"/>
                        </a:solidFill>
                      </a:endParaRPr>
                    </a:p>
                  </a:txBody>
                  <a:tcPr>
                    <a:solidFill>
                      <a:schemeClr val="bg1">
                        <a:lumMod val="75000"/>
                      </a:schemeClr>
                    </a:solidFill>
                  </a:tcPr>
                </a:tc>
                <a:tc>
                  <a:txBody>
                    <a:bodyPr/>
                    <a:lstStyle/>
                    <a:p>
                      <a:r>
                        <a:rPr lang="en-US" b="0" dirty="0">
                          <a:solidFill>
                            <a:schemeClr val="tx1"/>
                          </a:solidFill>
                        </a:rPr>
                        <a:t>Not required</a:t>
                      </a:r>
                      <a:endParaRPr lang="en-IN" b="0" dirty="0">
                        <a:solidFill>
                          <a:schemeClr val="tx1"/>
                        </a:solidFill>
                      </a:endParaRPr>
                    </a:p>
                  </a:txBody>
                  <a:tcPr>
                    <a:solidFill>
                      <a:schemeClr val="bg1">
                        <a:lumMod val="75000"/>
                      </a:schemeClr>
                    </a:solidFill>
                  </a:tcPr>
                </a:tc>
                <a:tc>
                  <a:txBody>
                    <a:bodyPr/>
                    <a:lstStyle/>
                    <a:p>
                      <a:r>
                        <a:rPr lang="en-US" b="0" dirty="0">
                          <a:solidFill>
                            <a:schemeClr val="tx1"/>
                          </a:solidFill>
                        </a:rPr>
                        <a:t>True</a:t>
                      </a:r>
                      <a:endParaRPr lang="en-IN" b="0" dirty="0">
                        <a:solidFill>
                          <a:schemeClr val="tx1"/>
                        </a:solidFill>
                      </a:endParaRPr>
                    </a:p>
                  </a:txBody>
                  <a:tcPr>
                    <a:solidFill>
                      <a:schemeClr val="bg1">
                        <a:lumMod val="75000"/>
                      </a:schemeClr>
                    </a:solidFill>
                  </a:tcPr>
                </a:tc>
                <a:extLst>
                  <a:ext uri="{0D108BD9-81ED-4DB2-BD59-A6C34878D82A}">
                    <a16:rowId xmlns:a16="http://schemas.microsoft.com/office/drawing/2014/main" val="4050239002"/>
                  </a:ext>
                </a:extLst>
              </a:tr>
            </a:tbl>
          </a:graphicData>
        </a:graphic>
      </p:graphicFrame>
      <p:graphicFrame>
        <p:nvGraphicFramePr>
          <p:cNvPr id="14" name="Table 13"/>
          <p:cNvGraphicFramePr>
            <a:graphicFrameLocks noGrp="1"/>
          </p:cNvGraphicFramePr>
          <p:nvPr/>
        </p:nvGraphicFramePr>
        <p:xfrm>
          <a:off x="5811520" y="3972315"/>
          <a:ext cx="5933792" cy="370840"/>
        </p:xfrm>
        <a:graphic>
          <a:graphicData uri="http://schemas.openxmlformats.org/drawingml/2006/table">
            <a:tbl>
              <a:tblPr firstRow="1" bandRow="1">
                <a:tableStyleId>{5C22544A-7EE6-4342-B048-85BDC9FD1C3A}</a:tableStyleId>
              </a:tblPr>
              <a:tblGrid>
                <a:gridCol w="1483448">
                  <a:extLst>
                    <a:ext uri="{9D8B030D-6E8A-4147-A177-3AD203B41FA5}">
                      <a16:colId xmlns:a16="http://schemas.microsoft.com/office/drawing/2014/main" val="3396373925"/>
                    </a:ext>
                  </a:extLst>
                </a:gridCol>
                <a:gridCol w="1483448">
                  <a:extLst>
                    <a:ext uri="{9D8B030D-6E8A-4147-A177-3AD203B41FA5}">
                      <a16:colId xmlns:a16="http://schemas.microsoft.com/office/drawing/2014/main" val="3073431901"/>
                    </a:ext>
                  </a:extLst>
                </a:gridCol>
                <a:gridCol w="1483448">
                  <a:extLst>
                    <a:ext uri="{9D8B030D-6E8A-4147-A177-3AD203B41FA5}">
                      <a16:colId xmlns:a16="http://schemas.microsoft.com/office/drawing/2014/main" val="279331308"/>
                    </a:ext>
                  </a:extLst>
                </a:gridCol>
                <a:gridCol w="1483448">
                  <a:extLst>
                    <a:ext uri="{9D8B030D-6E8A-4147-A177-3AD203B41FA5}">
                      <a16:colId xmlns:a16="http://schemas.microsoft.com/office/drawing/2014/main" val="15941197"/>
                    </a:ext>
                  </a:extLst>
                </a:gridCol>
              </a:tblGrid>
              <a:tr h="370840">
                <a:tc>
                  <a:txBody>
                    <a:bodyPr/>
                    <a:lstStyle/>
                    <a:p>
                      <a:r>
                        <a:rPr lang="en-US" b="0" dirty="0">
                          <a:solidFill>
                            <a:schemeClr val="tx1"/>
                          </a:solidFill>
                        </a:rPr>
                        <a:t>2</a:t>
                      </a:r>
                      <a:endParaRPr lang="en-IN" b="0" dirty="0">
                        <a:solidFill>
                          <a:schemeClr val="tx1"/>
                        </a:solidFill>
                      </a:endParaRPr>
                    </a:p>
                  </a:txBody>
                  <a:tcPr>
                    <a:solidFill>
                      <a:schemeClr val="bg1">
                        <a:lumMod val="95000"/>
                      </a:schemeClr>
                    </a:solidFill>
                  </a:tcPr>
                </a:tc>
                <a:tc>
                  <a:txBody>
                    <a:bodyPr/>
                    <a:lstStyle/>
                    <a:p>
                      <a:r>
                        <a:rPr lang="en-US" b="0" dirty="0">
                          <a:solidFill>
                            <a:schemeClr val="tx1"/>
                          </a:solidFill>
                        </a:rPr>
                        <a:t>False</a:t>
                      </a:r>
                      <a:endParaRPr lang="en-IN" b="0" dirty="0">
                        <a:solidFill>
                          <a:schemeClr val="tx1"/>
                        </a:solidFill>
                      </a:endParaRPr>
                    </a:p>
                  </a:txBody>
                  <a:tcPr>
                    <a:solidFill>
                      <a:schemeClr val="bg1">
                        <a:lumMod val="95000"/>
                      </a:schemeClr>
                    </a:solidFill>
                  </a:tcPr>
                </a:tc>
                <a:tc>
                  <a:txBody>
                    <a:bodyPr/>
                    <a:lstStyle/>
                    <a:p>
                      <a:r>
                        <a:rPr lang="en-US" b="0" dirty="0">
                          <a:solidFill>
                            <a:schemeClr val="tx1"/>
                          </a:solidFill>
                        </a:rPr>
                        <a:t>True</a:t>
                      </a:r>
                      <a:endParaRPr lang="en-IN" b="0" dirty="0">
                        <a:solidFill>
                          <a:schemeClr val="tx1"/>
                        </a:solidFill>
                      </a:endParaRPr>
                    </a:p>
                  </a:txBody>
                  <a:tcPr>
                    <a:solidFill>
                      <a:schemeClr val="bg1">
                        <a:lumMod val="95000"/>
                      </a:schemeClr>
                    </a:solidFill>
                  </a:tcPr>
                </a:tc>
                <a:tc>
                  <a:txBody>
                    <a:bodyPr/>
                    <a:lstStyle/>
                    <a:p>
                      <a:r>
                        <a:rPr lang="en-US" b="0" dirty="0">
                          <a:solidFill>
                            <a:schemeClr val="tx1"/>
                          </a:solidFill>
                        </a:rPr>
                        <a:t>True</a:t>
                      </a:r>
                      <a:endParaRPr lang="en-IN" b="0" dirty="0">
                        <a:solidFill>
                          <a:schemeClr val="tx1"/>
                        </a:solidFill>
                      </a:endParaRPr>
                    </a:p>
                  </a:txBody>
                  <a:tcPr>
                    <a:solidFill>
                      <a:schemeClr val="bg1">
                        <a:lumMod val="95000"/>
                      </a:schemeClr>
                    </a:solidFill>
                  </a:tcPr>
                </a:tc>
                <a:extLst>
                  <a:ext uri="{0D108BD9-81ED-4DB2-BD59-A6C34878D82A}">
                    <a16:rowId xmlns:a16="http://schemas.microsoft.com/office/drawing/2014/main" val="4050239002"/>
                  </a:ext>
                </a:extLst>
              </a:tr>
            </a:tbl>
          </a:graphicData>
        </a:graphic>
      </p:graphicFrame>
      <p:graphicFrame>
        <p:nvGraphicFramePr>
          <p:cNvPr id="15" name="Table 14"/>
          <p:cNvGraphicFramePr>
            <a:graphicFrameLocks noGrp="1"/>
          </p:cNvGraphicFramePr>
          <p:nvPr/>
        </p:nvGraphicFramePr>
        <p:xfrm>
          <a:off x="5811520" y="4304671"/>
          <a:ext cx="5933792" cy="370840"/>
        </p:xfrm>
        <a:graphic>
          <a:graphicData uri="http://schemas.openxmlformats.org/drawingml/2006/table">
            <a:tbl>
              <a:tblPr firstRow="1" bandRow="1">
                <a:tableStyleId>{5C22544A-7EE6-4342-B048-85BDC9FD1C3A}</a:tableStyleId>
              </a:tblPr>
              <a:tblGrid>
                <a:gridCol w="1483448">
                  <a:extLst>
                    <a:ext uri="{9D8B030D-6E8A-4147-A177-3AD203B41FA5}">
                      <a16:colId xmlns:a16="http://schemas.microsoft.com/office/drawing/2014/main" val="3396373925"/>
                    </a:ext>
                  </a:extLst>
                </a:gridCol>
                <a:gridCol w="1483448">
                  <a:extLst>
                    <a:ext uri="{9D8B030D-6E8A-4147-A177-3AD203B41FA5}">
                      <a16:colId xmlns:a16="http://schemas.microsoft.com/office/drawing/2014/main" val="3073431901"/>
                    </a:ext>
                  </a:extLst>
                </a:gridCol>
                <a:gridCol w="1483448">
                  <a:extLst>
                    <a:ext uri="{9D8B030D-6E8A-4147-A177-3AD203B41FA5}">
                      <a16:colId xmlns:a16="http://schemas.microsoft.com/office/drawing/2014/main" val="279331308"/>
                    </a:ext>
                  </a:extLst>
                </a:gridCol>
                <a:gridCol w="1483448">
                  <a:extLst>
                    <a:ext uri="{9D8B030D-6E8A-4147-A177-3AD203B41FA5}">
                      <a16:colId xmlns:a16="http://schemas.microsoft.com/office/drawing/2014/main" val="15941197"/>
                    </a:ext>
                  </a:extLst>
                </a:gridCol>
              </a:tblGrid>
              <a:tr h="370840">
                <a:tc>
                  <a:txBody>
                    <a:bodyPr/>
                    <a:lstStyle/>
                    <a:p>
                      <a:r>
                        <a:rPr lang="en-US" sz="1800" b="0" kern="1200" dirty="0">
                          <a:solidFill>
                            <a:schemeClr val="tx1"/>
                          </a:solidFill>
                          <a:latin typeface="+mn-lt"/>
                          <a:ea typeface="+mn-ea"/>
                          <a:cs typeface="+mn-cs"/>
                        </a:rPr>
                        <a:t>3</a:t>
                      </a:r>
                      <a:endParaRPr lang="en-IN" sz="1800" b="0" kern="1200" dirty="0">
                        <a:solidFill>
                          <a:schemeClr val="tx1"/>
                        </a:solidFill>
                        <a:latin typeface="+mn-lt"/>
                        <a:ea typeface="+mn-ea"/>
                        <a:cs typeface="+mn-cs"/>
                      </a:endParaRPr>
                    </a:p>
                  </a:txBody>
                  <a:tcPr>
                    <a:solidFill>
                      <a:schemeClr val="bg1">
                        <a:lumMod val="75000"/>
                      </a:schemeClr>
                    </a:solidFill>
                  </a:tcPr>
                </a:tc>
                <a:tc>
                  <a:txBody>
                    <a:bodyPr/>
                    <a:lstStyle/>
                    <a:p>
                      <a:r>
                        <a:rPr lang="en-US" b="0" dirty="0">
                          <a:solidFill>
                            <a:schemeClr val="tx1"/>
                          </a:solidFill>
                        </a:rPr>
                        <a:t>False</a:t>
                      </a:r>
                      <a:endParaRPr lang="en-IN" b="0" dirty="0">
                        <a:solidFill>
                          <a:schemeClr val="tx1"/>
                        </a:solidFill>
                      </a:endParaRPr>
                    </a:p>
                  </a:txBody>
                  <a:tcPr>
                    <a:solidFill>
                      <a:schemeClr val="bg1">
                        <a:lumMod val="75000"/>
                      </a:schemeClr>
                    </a:solidFill>
                  </a:tcPr>
                </a:tc>
                <a:tc>
                  <a:txBody>
                    <a:bodyPr/>
                    <a:lstStyle/>
                    <a:p>
                      <a:r>
                        <a:rPr lang="en-US" b="0" dirty="0">
                          <a:solidFill>
                            <a:schemeClr val="tx1"/>
                          </a:solidFill>
                        </a:rPr>
                        <a:t>False</a:t>
                      </a:r>
                      <a:endParaRPr lang="en-IN" b="0" dirty="0">
                        <a:solidFill>
                          <a:schemeClr val="tx1"/>
                        </a:solidFill>
                      </a:endParaRPr>
                    </a:p>
                  </a:txBody>
                  <a:tcPr>
                    <a:solidFill>
                      <a:schemeClr val="bg1">
                        <a:lumMod val="75000"/>
                      </a:schemeClr>
                    </a:solidFill>
                  </a:tcPr>
                </a:tc>
                <a:tc>
                  <a:txBody>
                    <a:bodyPr/>
                    <a:lstStyle/>
                    <a:p>
                      <a:r>
                        <a:rPr lang="en-US" b="0" dirty="0">
                          <a:solidFill>
                            <a:schemeClr val="tx1"/>
                          </a:solidFill>
                        </a:rPr>
                        <a:t>False</a:t>
                      </a:r>
                      <a:endParaRPr lang="en-IN" b="0" dirty="0">
                        <a:solidFill>
                          <a:schemeClr val="tx1"/>
                        </a:solidFill>
                      </a:endParaRPr>
                    </a:p>
                  </a:txBody>
                  <a:tcPr>
                    <a:solidFill>
                      <a:schemeClr val="bg1">
                        <a:lumMod val="75000"/>
                      </a:schemeClr>
                    </a:solidFill>
                  </a:tcPr>
                </a:tc>
                <a:extLst>
                  <a:ext uri="{0D108BD9-81ED-4DB2-BD59-A6C34878D82A}">
                    <a16:rowId xmlns:a16="http://schemas.microsoft.com/office/drawing/2014/main" val="4050239002"/>
                  </a:ext>
                </a:extLst>
              </a:tr>
            </a:tbl>
          </a:graphicData>
        </a:graphic>
      </p:graphicFrame>
    </p:spTree>
    <p:extLst>
      <p:ext uri="{BB962C8B-B14F-4D97-AF65-F5344CB8AC3E}">
        <p14:creationId xmlns:p14="http://schemas.microsoft.com/office/powerpoint/2010/main" val="1659018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Condition Coverage</a:t>
            </a:r>
            <a:endParaRPr lang="en-IN" dirty="0"/>
          </a:p>
        </p:txBody>
      </p:sp>
      <p:sp>
        <p:nvSpPr>
          <p:cNvPr id="9" name="TextBox 8"/>
          <p:cNvSpPr txBox="1"/>
          <p:nvPr/>
        </p:nvSpPr>
        <p:spPr>
          <a:xfrm>
            <a:off x="274324" y="916108"/>
            <a:ext cx="5190240" cy="1477328"/>
          </a:xfrm>
          <a:prstGeom prst="rect">
            <a:avLst/>
          </a:prstGeom>
          <a:solidFill>
            <a:schemeClr val="bg1">
              <a:lumMod val="95000"/>
            </a:schemeClr>
          </a:solidFill>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a:solidFill>
                  <a:schemeClr val="tx1"/>
                </a:solidFill>
                <a:latin typeface="Consolas" panose="020B0609020204030204" pitchFamily="49" charset="0"/>
                <a:cs typeface="Consolas" panose="020B0609020204030204" pitchFamily="49" charset="0"/>
              </a:rPr>
              <a:t>if((A&gt;0 || B&lt;4) &amp;&amp; (A+B&lt;7)){</a:t>
            </a:r>
          </a:p>
          <a:p>
            <a:r>
              <a:rPr lang="en-US" dirty="0">
                <a:solidFill>
                  <a:schemeClr val="tx1"/>
                </a:solidFill>
                <a:latin typeface="Consolas" panose="020B0609020204030204" pitchFamily="49" charset="0"/>
                <a:cs typeface="Consolas" panose="020B0609020204030204" pitchFamily="49" charset="0"/>
              </a:rPr>
              <a:t>    </a:t>
            </a:r>
            <a:r>
              <a:rPr lang="en-US" dirty="0" err="1">
                <a:solidFill>
                  <a:schemeClr val="tx1"/>
                </a:solidFill>
                <a:latin typeface="Consolas" panose="020B0609020204030204" pitchFamily="49" charset="0"/>
                <a:cs typeface="Consolas" panose="020B0609020204030204" pitchFamily="49" charset="0"/>
              </a:rPr>
              <a:t>cout</a:t>
            </a:r>
            <a:r>
              <a:rPr lang="en-US" dirty="0">
                <a:solidFill>
                  <a:schemeClr val="tx1"/>
                </a:solidFill>
                <a:latin typeface="Consolas" panose="020B0609020204030204" pitchFamily="49" charset="0"/>
                <a:cs typeface="Consolas" panose="020B0609020204030204" pitchFamily="49" charset="0"/>
              </a:rPr>
              <a:t>&lt;&lt;"valid input";</a:t>
            </a:r>
          </a:p>
          <a:p>
            <a:r>
              <a:rPr lang="en-US" dirty="0">
                <a:solidFill>
                  <a:schemeClr val="tx1"/>
                </a:solidFill>
                <a:latin typeface="Consolas" panose="020B0609020204030204" pitchFamily="49" charset="0"/>
                <a:cs typeface="Consolas" panose="020B0609020204030204" pitchFamily="49" charset="0"/>
              </a:rPr>
              <a:t>}else{</a:t>
            </a:r>
          </a:p>
          <a:p>
            <a:r>
              <a:rPr lang="en-US" dirty="0">
                <a:solidFill>
                  <a:schemeClr val="tx1"/>
                </a:solidFill>
                <a:latin typeface="Consolas" panose="020B0609020204030204" pitchFamily="49" charset="0"/>
                <a:cs typeface="Consolas" panose="020B0609020204030204" pitchFamily="49" charset="0"/>
              </a:rPr>
              <a:t>    </a:t>
            </a:r>
            <a:r>
              <a:rPr lang="en-US" dirty="0" err="1">
                <a:solidFill>
                  <a:schemeClr val="tx1"/>
                </a:solidFill>
                <a:latin typeface="Consolas" panose="020B0609020204030204" pitchFamily="49" charset="0"/>
                <a:cs typeface="Consolas" panose="020B0609020204030204" pitchFamily="49" charset="0"/>
              </a:rPr>
              <a:t>cout</a:t>
            </a:r>
            <a:r>
              <a:rPr lang="en-US" dirty="0">
                <a:solidFill>
                  <a:schemeClr val="tx1"/>
                </a:solidFill>
                <a:latin typeface="Consolas" panose="020B0609020204030204" pitchFamily="49" charset="0"/>
                <a:cs typeface="Consolas" panose="020B0609020204030204" pitchFamily="49" charset="0"/>
              </a:rPr>
              <a:t>&lt;&lt;"invalid input";</a:t>
            </a:r>
          </a:p>
          <a:p>
            <a:r>
              <a:rPr lang="en-US" dirty="0">
                <a:solidFill>
                  <a:schemeClr val="tx1"/>
                </a:solidFill>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nvGraphicFramePr>
        <p:xfrm>
          <a:off x="274324" y="2795785"/>
          <a:ext cx="81280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692655328"/>
                    </a:ext>
                  </a:extLst>
                </a:gridCol>
                <a:gridCol w="1625600">
                  <a:extLst>
                    <a:ext uri="{9D8B030D-6E8A-4147-A177-3AD203B41FA5}">
                      <a16:colId xmlns:a16="http://schemas.microsoft.com/office/drawing/2014/main" val="2852953907"/>
                    </a:ext>
                  </a:extLst>
                </a:gridCol>
                <a:gridCol w="1625600">
                  <a:extLst>
                    <a:ext uri="{9D8B030D-6E8A-4147-A177-3AD203B41FA5}">
                      <a16:colId xmlns:a16="http://schemas.microsoft.com/office/drawing/2014/main" val="2384317529"/>
                    </a:ext>
                  </a:extLst>
                </a:gridCol>
                <a:gridCol w="1625600">
                  <a:extLst>
                    <a:ext uri="{9D8B030D-6E8A-4147-A177-3AD203B41FA5}">
                      <a16:colId xmlns:a16="http://schemas.microsoft.com/office/drawing/2014/main" val="2310628287"/>
                    </a:ext>
                  </a:extLst>
                </a:gridCol>
                <a:gridCol w="1625600">
                  <a:extLst>
                    <a:ext uri="{9D8B030D-6E8A-4147-A177-3AD203B41FA5}">
                      <a16:colId xmlns:a16="http://schemas.microsoft.com/office/drawing/2014/main" val="866662106"/>
                    </a:ext>
                  </a:extLst>
                </a:gridCol>
              </a:tblGrid>
              <a:tr h="370840">
                <a:tc>
                  <a:txBody>
                    <a:bodyPr/>
                    <a:lstStyle/>
                    <a:p>
                      <a:r>
                        <a:rPr lang="en-US" dirty="0" err="1"/>
                        <a:t>TestCaseID</a:t>
                      </a:r>
                      <a:endParaRPr lang="en-IN" dirty="0"/>
                    </a:p>
                  </a:txBody>
                  <a:tcPr/>
                </a:tc>
                <a:tc>
                  <a:txBody>
                    <a:bodyPr/>
                    <a:lstStyle/>
                    <a:p>
                      <a:r>
                        <a:rPr lang="en-US" dirty="0"/>
                        <a:t>A &gt; 0</a:t>
                      </a:r>
                      <a:endParaRPr lang="en-IN" dirty="0"/>
                    </a:p>
                  </a:txBody>
                  <a:tcPr/>
                </a:tc>
                <a:tc>
                  <a:txBody>
                    <a:bodyPr/>
                    <a:lstStyle/>
                    <a:p>
                      <a:r>
                        <a:rPr lang="en-US" dirty="0"/>
                        <a:t>B &lt; 4</a:t>
                      </a:r>
                      <a:endParaRPr lang="en-IN" dirty="0"/>
                    </a:p>
                  </a:txBody>
                  <a:tcPr/>
                </a:tc>
                <a:tc>
                  <a:txBody>
                    <a:bodyPr/>
                    <a:lstStyle/>
                    <a:p>
                      <a:r>
                        <a:rPr lang="en-US" dirty="0"/>
                        <a:t>A</a:t>
                      </a:r>
                      <a:r>
                        <a:rPr lang="en-US" baseline="0" dirty="0"/>
                        <a:t> + B &lt; 7</a:t>
                      </a:r>
                      <a:endParaRPr lang="en-IN" dirty="0"/>
                    </a:p>
                  </a:txBody>
                  <a:tcPr/>
                </a:tc>
                <a:tc>
                  <a:txBody>
                    <a:bodyPr/>
                    <a:lstStyle/>
                    <a:p>
                      <a:r>
                        <a:rPr lang="en-US" dirty="0"/>
                        <a:t>Output</a:t>
                      </a:r>
                      <a:endParaRPr lang="en-IN" dirty="0"/>
                    </a:p>
                  </a:txBody>
                  <a:tcPr/>
                </a:tc>
                <a:extLst>
                  <a:ext uri="{0D108BD9-81ED-4DB2-BD59-A6C34878D82A}">
                    <a16:rowId xmlns:a16="http://schemas.microsoft.com/office/drawing/2014/main" val="2671828471"/>
                  </a:ext>
                </a:extLst>
              </a:tr>
            </a:tbl>
          </a:graphicData>
        </a:graphic>
      </p:graphicFrame>
      <p:graphicFrame>
        <p:nvGraphicFramePr>
          <p:cNvPr id="6" name="Table 5"/>
          <p:cNvGraphicFramePr>
            <a:graphicFrameLocks noGrp="1"/>
          </p:cNvGraphicFramePr>
          <p:nvPr/>
        </p:nvGraphicFramePr>
        <p:xfrm>
          <a:off x="274324" y="3152414"/>
          <a:ext cx="81280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692655328"/>
                    </a:ext>
                  </a:extLst>
                </a:gridCol>
                <a:gridCol w="1625600">
                  <a:extLst>
                    <a:ext uri="{9D8B030D-6E8A-4147-A177-3AD203B41FA5}">
                      <a16:colId xmlns:a16="http://schemas.microsoft.com/office/drawing/2014/main" val="2852953907"/>
                    </a:ext>
                  </a:extLst>
                </a:gridCol>
                <a:gridCol w="1625600">
                  <a:extLst>
                    <a:ext uri="{9D8B030D-6E8A-4147-A177-3AD203B41FA5}">
                      <a16:colId xmlns:a16="http://schemas.microsoft.com/office/drawing/2014/main" val="2384317529"/>
                    </a:ext>
                  </a:extLst>
                </a:gridCol>
                <a:gridCol w="1625600">
                  <a:extLst>
                    <a:ext uri="{9D8B030D-6E8A-4147-A177-3AD203B41FA5}">
                      <a16:colId xmlns:a16="http://schemas.microsoft.com/office/drawing/2014/main" val="2310628287"/>
                    </a:ext>
                  </a:extLst>
                </a:gridCol>
                <a:gridCol w="1625600">
                  <a:extLst>
                    <a:ext uri="{9D8B030D-6E8A-4147-A177-3AD203B41FA5}">
                      <a16:colId xmlns:a16="http://schemas.microsoft.com/office/drawing/2014/main" val="866662106"/>
                    </a:ext>
                  </a:extLst>
                </a:gridCol>
              </a:tblGrid>
              <a:tr h="370840">
                <a:tc>
                  <a:txBody>
                    <a:bodyPr/>
                    <a:lstStyle/>
                    <a:p>
                      <a:r>
                        <a:rPr lang="en-US" b="0" dirty="0">
                          <a:solidFill>
                            <a:schemeClr val="tx1"/>
                          </a:solidFill>
                        </a:rPr>
                        <a:t>1</a:t>
                      </a:r>
                      <a:endParaRPr lang="en-IN" b="0" dirty="0">
                        <a:solidFill>
                          <a:schemeClr val="tx1"/>
                        </a:solidFill>
                      </a:endParaRPr>
                    </a:p>
                  </a:txBody>
                  <a:tcPr>
                    <a:solidFill>
                      <a:schemeClr val="bg1">
                        <a:lumMod val="75000"/>
                      </a:schemeClr>
                    </a:solidFill>
                  </a:tcPr>
                </a:tc>
                <a:tc>
                  <a:txBody>
                    <a:bodyPr/>
                    <a:lstStyle/>
                    <a:p>
                      <a:r>
                        <a:rPr lang="en-US" b="0" dirty="0">
                          <a:solidFill>
                            <a:schemeClr val="tx1"/>
                          </a:solidFill>
                        </a:rPr>
                        <a:t>True</a:t>
                      </a:r>
                      <a:endParaRPr lang="en-IN" b="0" dirty="0">
                        <a:solidFill>
                          <a:schemeClr val="tx1"/>
                        </a:solidFill>
                      </a:endParaRPr>
                    </a:p>
                  </a:txBody>
                  <a:tcPr>
                    <a:solidFill>
                      <a:schemeClr val="bg1">
                        <a:lumMod val="75000"/>
                      </a:schemeClr>
                    </a:solidFill>
                  </a:tcPr>
                </a:tc>
                <a:tc>
                  <a:txBody>
                    <a:bodyPr/>
                    <a:lstStyle/>
                    <a:p>
                      <a:r>
                        <a:rPr lang="en-US" b="0" dirty="0">
                          <a:solidFill>
                            <a:schemeClr val="tx1"/>
                          </a:solidFill>
                        </a:rPr>
                        <a:t>Not required</a:t>
                      </a:r>
                      <a:endParaRPr lang="en-IN" b="0" dirty="0">
                        <a:solidFill>
                          <a:schemeClr val="tx1"/>
                        </a:solidFill>
                      </a:endParaRPr>
                    </a:p>
                  </a:txBody>
                  <a:tcPr>
                    <a:solidFill>
                      <a:schemeClr val="bg1">
                        <a:lumMod val="75000"/>
                      </a:schemeClr>
                    </a:solidFill>
                  </a:tcPr>
                </a:tc>
                <a:tc>
                  <a:txBody>
                    <a:bodyPr/>
                    <a:lstStyle/>
                    <a:p>
                      <a:r>
                        <a:rPr lang="en-US" b="0" dirty="0">
                          <a:solidFill>
                            <a:schemeClr val="tx1"/>
                          </a:solidFill>
                        </a:rPr>
                        <a:t>True</a:t>
                      </a:r>
                      <a:endParaRPr lang="en-IN" b="0" dirty="0">
                        <a:solidFill>
                          <a:schemeClr val="tx1"/>
                        </a:solidFill>
                      </a:endParaRPr>
                    </a:p>
                  </a:txBody>
                  <a:tcPr>
                    <a:solidFill>
                      <a:schemeClr val="bg1">
                        <a:lumMod val="75000"/>
                      </a:schemeClr>
                    </a:solidFill>
                  </a:tcPr>
                </a:tc>
                <a:tc>
                  <a:txBody>
                    <a:bodyPr/>
                    <a:lstStyle/>
                    <a:p>
                      <a:r>
                        <a:rPr lang="en-US" b="0" dirty="0">
                          <a:solidFill>
                            <a:schemeClr val="tx1"/>
                          </a:solidFill>
                        </a:rPr>
                        <a:t>True</a:t>
                      </a:r>
                      <a:endParaRPr lang="en-IN" b="0" dirty="0">
                        <a:solidFill>
                          <a:schemeClr val="tx1"/>
                        </a:solidFill>
                      </a:endParaRPr>
                    </a:p>
                  </a:txBody>
                  <a:tcPr>
                    <a:solidFill>
                      <a:schemeClr val="bg1">
                        <a:lumMod val="75000"/>
                      </a:schemeClr>
                    </a:solidFill>
                  </a:tcPr>
                </a:tc>
                <a:extLst>
                  <a:ext uri="{0D108BD9-81ED-4DB2-BD59-A6C34878D82A}">
                    <a16:rowId xmlns:a16="http://schemas.microsoft.com/office/drawing/2014/main" val="2671828471"/>
                  </a:ext>
                </a:extLst>
              </a:tr>
            </a:tbl>
          </a:graphicData>
        </a:graphic>
      </p:graphicFrame>
      <p:graphicFrame>
        <p:nvGraphicFramePr>
          <p:cNvPr id="7" name="Table 6"/>
          <p:cNvGraphicFramePr>
            <a:graphicFrameLocks noGrp="1"/>
          </p:cNvGraphicFramePr>
          <p:nvPr/>
        </p:nvGraphicFramePr>
        <p:xfrm>
          <a:off x="274324" y="3508014"/>
          <a:ext cx="81280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692655328"/>
                    </a:ext>
                  </a:extLst>
                </a:gridCol>
                <a:gridCol w="1625600">
                  <a:extLst>
                    <a:ext uri="{9D8B030D-6E8A-4147-A177-3AD203B41FA5}">
                      <a16:colId xmlns:a16="http://schemas.microsoft.com/office/drawing/2014/main" val="2852953907"/>
                    </a:ext>
                  </a:extLst>
                </a:gridCol>
                <a:gridCol w="1625600">
                  <a:extLst>
                    <a:ext uri="{9D8B030D-6E8A-4147-A177-3AD203B41FA5}">
                      <a16:colId xmlns:a16="http://schemas.microsoft.com/office/drawing/2014/main" val="2384317529"/>
                    </a:ext>
                  </a:extLst>
                </a:gridCol>
                <a:gridCol w="1625600">
                  <a:extLst>
                    <a:ext uri="{9D8B030D-6E8A-4147-A177-3AD203B41FA5}">
                      <a16:colId xmlns:a16="http://schemas.microsoft.com/office/drawing/2014/main" val="2310628287"/>
                    </a:ext>
                  </a:extLst>
                </a:gridCol>
                <a:gridCol w="1625600">
                  <a:extLst>
                    <a:ext uri="{9D8B030D-6E8A-4147-A177-3AD203B41FA5}">
                      <a16:colId xmlns:a16="http://schemas.microsoft.com/office/drawing/2014/main" val="866662106"/>
                    </a:ext>
                  </a:extLst>
                </a:gridCol>
              </a:tblGrid>
              <a:tr h="370840">
                <a:tc>
                  <a:txBody>
                    <a:bodyPr/>
                    <a:lstStyle/>
                    <a:p>
                      <a:r>
                        <a:rPr lang="en-US" b="0" dirty="0">
                          <a:solidFill>
                            <a:schemeClr val="tx1"/>
                          </a:solidFill>
                        </a:rPr>
                        <a:t>2</a:t>
                      </a:r>
                      <a:endParaRPr lang="en-IN" b="0" dirty="0">
                        <a:solidFill>
                          <a:schemeClr val="tx1"/>
                        </a:solidFill>
                      </a:endParaRPr>
                    </a:p>
                  </a:txBody>
                  <a:tcPr>
                    <a:solidFill>
                      <a:schemeClr val="bg1">
                        <a:lumMod val="95000"/>
                      </a:schemeClr>
                    </a:solidFill>
                  </a:tcPr>
                </a:tc>
                <a:tc>
                  <a:txBody>
                    <a:bodyPr/>
                    <a:lstStyle/>
                    <a:p>
                      <a:r>
                        <a:rPr lang="en-US" b="0" dirty="0">
                          <a:solidFill>
                            <a:schemeClr val="tx1"/>
                          </a:solidFill>
                        </a:rPr>
                        <a:t>True</a:t>
                      </a:r>
                      <a:endParaRPr lang="en-IN" b="0" dirty="0">
                        <a:solidFill>
                          <a:schemeClr val="tx1"/>
                        </a:solidFill>
                      </a:endParaRPr>
                    </a:p>
                  </a:txBody>
                  <a:tcPr>
                    <a:solidFill>
                      <a:schemeClr val="bg1">
                        <a:lumMod val="95000"/>
                      </a:schemeClr>
                    </a:solidFill>
                  </a:tcPr>
                </a:tc>
                <a:tc>
                  <a:txBody>
                    <a:bodyPr/>
                    <a:lstStyle/>
                    <a:p>
                      <a:r>
                        <a:rPr lang="en-US" b="0" dirty="0">
                          <a:solidFill>
                            <a:schemeClr val="tx1"/>
                          </a:solidFill>
                        </a:rPr>
                        <a:t>Not required</a:t>
                      </a:r>
                      <a:endParaRPr lang="en-IN" b="0" dirty="0">
                        <a:solidFill>
                          <a:schemeClr val="tx1"/>
                        </a:solidFill>
                      </a:endParaRPr>
                    </a:p>
                  </a:txBody>
                  <a:tcPr>
                    <a:solidFill>
                      <a:schemeClr val="bg1">
                        <a:lumMod val="95000"/>
                      </a:schemeClr>
                    </a:solidFill>
                  </a:tcPr>
                </a:tc>
                <a:tc>
                  <a:txBody>
                    <a:bodyPr/>
                    <a:lstStyle/>
                    <a:p>
                      <a:r>
                        <a:rPr lang="en-US" b="0" dirty="0">
                          <a:solidFill>
                            <a:schemeClr val="tx1"/>
                          </a:solidFill>
                        </a:rPr>
                        <a:t>False</a:t>
                      </a:r>
                      <a:endParaRPr lang="en-IN" b="0" dirty="0">
                        <a:solidFill>
                          <a:schemeClr val="tx1"/>
                        </a:solidFill>
                      </a:endParaRPr>
                    </a:p>
                  </a:txBody>
                  <a:tcPr>
                    <a:solidFill>
                      <a:schemeClr val="bg1">
                        <a:lumMod val="95000"/>
                      </a:schemeClr>
                    </a:solidFill>
                  </a:tcPr>
                </a:tc>
                <a:tc>
                  <a:txBody>
                    <a:bodyPr/>
                    <a:lstStyle/>
                    <a:p>
                      <a:r>
                        <a:rPr lang="en-US" b="0" dirty="0">
                          <a:solidFill>
                            <a:schemeClr val="tx1"/>
                          </a:solidFill>
                        </a:rPr>
                        <a:t>False</a:t>
                      </a:r>
                      <a:endParaRPr lang="en-IN" b="0" dirty="0">
                        <a:solidFill>
                          <a:schemeClr val="tx1"/>
                        </a:solidFill>
                      </a:endParaRPr>
                    </a:p>
                  </a:txBody>
                  <a:tcPr>
                    <a:solidFill>
                      <a:schemeClr val="bg1">
                        <a:lumMod val="95000"/>
                      </a:schemeClr>
                    </a:solidFill>
                  </a:tcPr>
                </a:tc>
                <a:extLst>
                  <a:ext uri="{0D108BD9-81ED-4DB2-BD59-A6C34878D82A}">
                    <a16:rowId xmlns:a16="http://schemas.microsoft.com/office/drawing/2014/main" val="2671828471"/>
                  </a:ext>
                </a:extLst>
              </a:tr>
            </a:tbl>
          </a:graphicData>
        </a:graphic>
      </p:graphicFrame>
      <p:graphicFrame>
        <p:nvGraphicFramePr>
          <p:cNvPr id="8" name="Table 7"/>
          <p:cNvGraphicFramePr>
            <a:graphicFrameLocks noGrp="1"/>
          </p:cNvGraphicFramePr>
          <p:nvPr/>
        </p:nvGraphicFramePr>
        <p:xfrm>
          <a:off x="274324" y="3848752"/>
          <a:ext cx="81280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692655328"/>
                    </a:ext>
                  </a:extLst>
                </a:gridCol>
                <a:gridCol w="1625600">
                  <a:extLst>
                    <a:ext uri="{9D8B030D-6E8A-4147-A177-3AD203B41FA5}">
                      <a16:colId xmlns:a16="http://schemas.microsoft.com/office/drawing/2014/main" val="2852953907"/>
                    </a:ext>
                  </a:extLst>
                </a:gridCol>
                <a:gridCol w="1625600">
                  <a:extLst>
                    <a:ext uri="{9D8B030D-6E8A-4147-A177-3AD203B41FA5}">
                      <a16:colId xmlns:a16="http://schemas.microsoft.com/office/drawing/2014/main" val="2384317529"/>
                    </a:ext>
                  </a:extLst>
                </a:gridCol>
                <a:gridCol w="1625600">
                  <a:extLst>
                    <a:ext uri="{9D8B030D-6E8A-4147-A177-3AD203B41FA5}">
                      <a16:colId xmlns:a16="http://schemas.microsoft.com/office/drawing/2014/main" val="2310628287"/>
                    </a:ext>
                  </a:extLst>
                </a:gridCol>
                <a:gridCol w="1625600">
                  <a:extLst>
                    <a:ext uri="{9D8B030D-6E8A-4147-A177-3AD203B41FA5}">
                      <a16:colId xmlns:a16="http://schemas.microsoft.com/office/drawing/2014/main" val="866662106"/>
                    </a:ext>
                  </a:extLst>
                </a:gridCol>
              </a:tblGrid>
              <a:tr h="370840">
                <a:tc>
                  <a:txBody>
                    <a:bodyPr/>
                    <a:lstStyle/>
                    <a:p>
                      <a:r>
                        <a:rPr lang="en-US" b="0" dirty="0">
                          <a:solidFill>
                            <a:schemeClr val="tx1"/>
                          </a:solidFill>
                        </a:rPr>
                        <a:t>3</a:t>
                      </a:r>
                      <a:endParaRPr lang="en-IN" b="0" dirty="0">
                        <a:solidFill>
                          <a:schemeClr val="tx1"/>
                        </a:solidFill>
                      </a:endParaRPr>
                    </a:p>
                  </a:txBody>
                  <a:tcPr>
                    <a:solidFill>
                      <a:schemeClr val="bg1">
                        <a:lumMod val="75000"/>
                      </a:schemeClr>
                    </a:solidFill>
                  </a:tcPr>
                </a:tc>
                <a:tc>
                  <a:txBody>
                    <a:bodyPr/>
                    <a:lstStyle/>
                    <a:p>
                      <a:r>
                        <a:rPr lang="en-US" b="0" dirty="0">
                          <a:solidFill>
                            <a:schemeClr val="tx1"/>
                          </a:solidFill>
                        </a:rPr>
                        <a:t>False</a:t>
                      </a:r>
                      <a:endParaRPr lang="en-IN" b="0" dirty="0">
                        <a:solidFill>
                          <a:schemeClr val="tx1"/>
                        </a:solidFill>
                      </a:endParaRPr>
                    </a:p>
                  </a:txBody>
                  <a:tcPr>
                    <a:solidFill>
                      <a:schemeClr val="bg1">
                        <a:lumMod val="75000"/>
                      </a:schemeClr>
                    </a:solidFill>
                  </a:tcPr>
                </a:tc>
                <a:tc>
                  <a:txBody>
                    <a:bodyPr/>
                    <a:lstStyle/>
                    <a:p>
                      <a:r>
                        <a:rPr lang="en-US" b="0" dirty="0">
                          <a:solidFill>
                            <a:schemeClr val="tx1"/>
                          </a:solidFill>
                        </a:rPr>
                        <a:t>True</a:t>
                      </a:r>
                      <a:endParaRPr lang="en-IN" b="0" dirty="0">
                        <a:solidFill>
                          <a:schemeClr val="tx1"/>
                        </a:solidFill>
                      </a:endParaRPr>
                    </a:p>
                  </a:txBody>
                  <a:tcPr>
                    <a:solidFill>
                      <a:schemeClr val="bg1">
                        <a:lumMod val="75000"/>
                      </a:schemeClr>
                    </a:solidFill>
                  </a:tcPr>
                </a:tc>
                <a:tc>
                  <a:txBody>
                    <a:bodyPr/>
                    <a:lstStyle/>
                    <a:p>
                      <a:r>
                        <a:rPr lang="en-US" b="0" dirty="0">
                          <a:solidFill>
                            <a:schemeClr val="tx1"/>
                          </a:solidFill>
                        </a:rPr>
                        <a:t>True</a:t>
                      </a:r>
                      <a:endParaRPr lang="en-IN" b="0" dirty="0">
                        <a:solidFill>
                          <a:schemeClr val="tx1"/>
                        </a:solidFill>
                      </a:endParaRPr>
                    </a:p>
                  </a:txBody>
                  <a:tcPr>
                    <a:solidFill>
                      <a:schemeClr val="bg1">
                        <a:lumMod val="75000"/>
                      </a:schemeClr>
                    </a:solidFill>
                  </a:tcPr>
                </a:tc>
                <a:tc>
                  <a:txBody>
                    <a:bodyPr/>
                    <a:lstStyle/>
                    <a:p>
                      <a:r>
                        <a:rPr lang="en-US" b="0" dirty="0">
                          <a:solidFill>
                            <a:schemeClr val="tx1"/>
                          </a:solidFill>
                        </a:rPr>
                        <a:t>True</a:t>
                      </a:r>
                      <a:endParaRPr lang="en-IN" b="0" dirty="0">
                        <a:solidFill>
                          <a:schemeClr val="tx1"/>
                        </a:solidFill>
                      </a:endParaRPr>
                    </a:p>
                  </a:txBody>
                  <a:tcPr>
                    <a:solidFill>
                      <a:schemeClr val="bg1">
                        <a:lumMod val="75000"/>
                      </a:schemeClr>
                    </a:solidFill>
                  </a:tcPr>
                </a:tc>
                <a:extLst>
                  <a:ext uri="{0D108BD9-81ED-4DB2-BD59-A6C34878D82A}">
                    <a16:rowId xmlns:a16="http://schemas.microsoft.com/office/drawing/2014/main" val="2671828471"/>
                  </a:ext>
                </a:extLst>
              </a:tr>
            </a:tbl>
          </a:graphicData>
        </a:graphic>
      </p:graphicFrame>
      <p:graphicFrame>
        <p:nvGraphicFramePr>
          <p:cNvPr id="10" name="Table 9"/>
          <p:cNvGraphicFramePr>
            <a:graphicFrameLocks noGrp="1"/>
          </p:cNvGraphicFramePr>
          <p:nvPr/>
        </p:nvGraphicFramePr>
        <p:xfrm>
          <a:off x="274324" y="4211302"/>
          <a:ext cx="81280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692655328"/>
                    </a:ext>
                  </a:extLst>
                </a:gridCol>
                <a:gridCol w="1625600">
                  <a:extLst>
                    <a:ext uri="{9D8B030D-6E8A-4147-A177-3AD203B41FA5}">
                      <a16:colId xmlns:a16="http://schemas.microsoft.com/office/drawing/2014/main" val="2852953907"/>
                    </a:ext>
                  </a:extLst>
                </a:gridCol>
                <a:gridCol w="1625600">
                  <a:extLst>
                    <a:ext uri="{9D8B030D-6E8A-4147-A177-3AD203B41FA5}">
                      <a16:colId xmlns:a16="http://schemas.microsoft.com/office/drawing/2014/main" val="2384317529"/>
                    </a:ext>
                  </a:extLst>
                </a:gridCol>
                <a:gridCol w="1625600">
                  <a:extLst>
                    <a:ext uri="{9D8B030D-6E8A-4147-A177-3AD203B41FA5}">
                      <a16:colId xmlns:a16="http://schemas.microsoft.com/office/drawing/2014/main" val="2310628287"/>
                    </a:ext>
                  </a:extLst>
                </a:gridCol>
                <a:gridCol w="1625600">
                  <a:extLst>
                    <a:ext uri="{9D8B030D-6E8A-4147-A177-3AD203B41FA5}">
                      <a16:colId xmlns:a16="http://schemas.microsoft.com/office/drawing/2014/main" val="866662106"/>
                    </a:ext>
                  </a:extLst>
                </a:gridCol>
              </a:tblGrid>
              <a:tr h="370840">
                <a:tc>
                  <a:txBody>
                    <a:bodyPr/>
                    <a:lstStyle/>
                    <a:p>
                      <a:r>
                        <a:rPr lang="en-US" b="0" dirty="0">
                          <a:solidFill>
                            <a:schemeClr val="tx1"/>
                          </a:solidFill>
                        </a:rPr>
                        <a:t>4</a:t>
                      </a:r>
                      <a:endParaRPr lang="en-IN" b="0" dirty="0">
                        <a:solidFill>
                          <a:schemeClr val="tx1"/>
                        </a:solidFill>
                      </a:endParaRPr>
                    </a:p>
                  </a:txBody>
                  <a:tcPr>
                    <a:solidFill>
                      <a:schemeClr val="bg1">
                        <a:lumMod val="95000"/>
                      </a:schemeClr>
                    </a:solidFill>
                  </a:tcPr>
                </a:tc>
                <a:tc>
                  <a:txBody>
                    <a:bodyPr/>
                    <a:lstStyle/>
                    <a:p>
                      <a:r>
                        <a:rPr lang="en-US" b="0" dirty="0">
                          <a:solidFill>
                            <a:schemeClr val="tx1"/>
                          </a:solidFill>
                        </a:rPr>
                        <a:t>False</a:t>
                      </a:r>
                      <a:endParaRPr lang="en-IN" b="0" dirty="0">
                        <a:solidFill>
                          <a:schemeClr val="tx1"/>
                        </a:solidFill>
                      </a:endParaRPr>
                    </a:p>
                  </a:txBody>
                  <a:tcPr>
                    <a:solidFill>
                      <a:schemeClr val="bg1">
                        <a:lumMod val="95000"/>
                      </a:schemeClr>
                    </a:solidFill>
                  </a:tcPr>
                </a:tc>
                <a:tc>
                  <a:txBody>
                    <a:bodyPr/>
                    <a:lstStyle/>
                    <a:p>
                      <a:r>
                        <a:rPr lang="en-US" b="0" dirty="0">
                          <a:solidFill>
                            <a:schemeClr val="tx1"/>
                          </a:solidFill>
                        </a:rPr>
                        <a:t>True</a:t>
                      </a:r>
                      <a:endParaRPr lang="en-IN" b="0" dirty="0">
                        <a:solidFill>
                          <a:schemeClr val="tx1"/>
                        </a:solidFill>
                      </a:endParaRPr>
                    </a:p>
                  </a:txBody>
                  <a:tcPr>
                    <a:solidFill>
                      <a:schemeClr val="bg1">
                        <a:lumMod val="95000"/>
                      </a:schemeClr>
                    </a:solidFill>
                  </a:tcPr>
                </a:tc>
                <a:tc>
                  <a:txBody>
                    <a:bodyPr/>
                    <a:lstStyle/>
                    <a:p>
                      <a:r>
                        <a:rPr lang="en-US" b="0" dirty="0">
                          <a:solidFill>
                            <a:schemeClr val="tx1"/>
                          </a:solidFill>
                        </a:rPr>
                        <a:t>False</a:t>
                      </a:r>
                      <a:endParaRPr lang="en-IN" b="0" dirty="0">
                        <a:solidFill>
                          <a:schemeClr val="tx1"/>
                        </a:solidFill>
                      </a:endParaRPr>
                    </a:p>
                  </a:txBody>
                  <a:tcPr>
                    <a:solidFill>
                      <a:schemeClr val="bg1">
                        <a:lumMod val="95000"/>
                      </a:schemeClr>
                    </a:solidFill>
                  </a:tcPr>
                </a:tc>
                <a:tc>
                  <a:txBody>
                    <a:bodyPr/>
                    <a:lstStyle/>
                    <a:p>
                      <a:r>
                        <a:rPr lang="en-US" b="0" dirty="0">
                          <a:solidFill>
                            <a:schemeClr val="tx1"/>
                          </a:solidFill>
                        </a:rPr>
                        <a:t>False</a:t>
                      </a:r>
                      <a:endParaRPr lang="en-IN" b="0" dirty="0">
                        <a:solidFill>
                          <a:schemeClr val="tx1"/>
                        </a:solidFill>
                      </a:endParaRPr>
                    </a:p>
                  </a:txBody>
                  <a:tcPr>
                    <a:solidFill>
                      <a:schemeClr val="bg1">
                        <a:lumMod val="95000"/>
                      </a:schemeClr>
                    </a:solidFill>
                  </a:tcPr>
                </a:tc>
                <a:extLst>
                  <a:ext uri="{0D108BD9-81ED-4DB2-BD59-A6C34878D82A}">
                    <a16:rowId xmlns:a16="http://schemas.microsoft.com/office/drawing/2014/main" val="2671828471"/>
                  </a:ext>
                </a:extLst>
              </a:tr>
            </a:tbl>
          </a:graphicData>
        </a:graphic>
      </p:graphicFrame>
      <p:graphicFrame>
        <p:nvGraphicFramePr>
          <p:cNvPr id="11" name="Table 10"/>
          <p:cNvGraphicFramePr>
            <a:graphicFrameLocks noGrp="1"/>
          </p:cNvGraphicFramePr>
          <p:nvPr/>
        </p:nvGraphicFramePr>
        <p:xfrm>
          <a:off x="274324" y="4561445"/>
          <a:ext cx="81280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692655328"/>
                    </a:ext>
                  </a:extLst>
                </a:gridCol>
                <a:gridCol w="1625600">
                  <a:extLst>
                    <a:ext uri="{9D8B030D-6E8A-4147-A177-3AD203B41FA5}">
                      <a16:colId xmlns:a16="http://schemas.microsoft.com/office/drawing/2014/main" val="2852953907"/>
                    </a:ext>
                  </a:extLst>
                </a:gridCol>
                <a:gridCol w="1625600">
                  <a:extLst>
                    <a:ext uri="{9D8B030D-6E8A-4147-A177-3AD203B41FA5}">
                      <a16:colId xmlns:a16="http://schemas.microsoft.com/office/drawing/2014/main" val="2384317529"/>
                    </a:ext>
                  </a:extLst>
                </a:gridCol>
                <a:gridCol w="1625600">
                  <a:extLst>
                    <a:ext uri="{9D8B030D-6E8A-4147-A177-3AD203B41FA5}">
                      <a16:colId xmlns:a16="http://schemas.microsoft.com/office/drawing/2014/main" val="2310628287"/>
                    </a:ext>
                  </a:extLst>
                </a:gridCol>
                <a:gridCol w="1625600">
                  <a:extLst>
                    <a:ext uri="{9D8B030D-6E8A-4147-A177-3AD203B41FA5}">
                      <a16:colId xmlns:a16="http://schemas.microsoft.com/office/drawing/2014/main" val="866662106"/>
                    </a:ext>
                  </a:extLst>
                </a:gridCol>
              </a:tblGrid>
              <a:tr h="370840">
                <a:tc>
                  <a:txBody>
                    <a:bodyPr/>
                    <a:lstStyle/>
                    <a:p>
                      <a:r>
                        <a:rPr lang="en-US" b="0" dirty="0">
                          <a:solidFill>
                            <a:schemeClr val="tx1"/>
                          </a:solidFill>
                        </a:rPr>
                        <a:t>5</a:t>
                      </a:r>
                      <a:endParaRPr lang="en-IN" b="0" dirty="0">
                        <a:solidFill>
                          <a:schemeClr val="tx1"/>
                        </a:solidFill>
                      </a:endParaRPr>
                    </a:p>
                  </a:txBody>
                  <a:tcPr>
                    <a:solidFill>
                      <a:schemeClr val="bg1">
                        <a:lumMod val="75000"/>
                      </a:schemeClr>
                    </a:solidFill>
                  </a:tcPr>
                </a:tc>
                <a:tc>
                  <a:txBody>
                    <a:bodyPr/>
                    <a:lstStyle/>
                    <a:p>
                      <a:r>
                        <a:rPr lang="en-US" b="0" dirty="0">
                          <a:solidFill>
                            <a:schemeClr val="tx1"/>
                          </a:solidFill>
                        </a:rPr>
                        <a:t>False</a:t>
                      </a:r>
                      <a:endParaRPr lang="en-IN" b="0" dirty="0">
                        <a:solidFill>
                          <a:schemeClr val="tx1"/>
                        </a:solidFill>
                      </a:endParaRPr>
                    </a:p>
                  </a:txBody>
                  <a:tcPr>
                    <a:solidFill>
                      <a:schemeClr val="bg1">
                        <a:lumMod val="75000"/>
                      </a:schemeClr>
                    </a:solidFill>
                  </a:tcPr>
                </a:tc>
                <a:tc>
                  <a:txBody>
                    <a:bodyPr/>
                    <a:lstStyle/>
                    <a:p>
                      <a:r>
                        <a:rPr lang="en-US" b="0" dirty="0">
                          <a:solidFill>
                            <a:schemeClr val="tx1"/>
                          </a:solidFill>
                        </a:rPr>
                        <a:t>False</a:t>
                      </a:r>
                      <a:endParaRPr lang="en-IN" b="0" dirty="0">
                        <a:solidFill>
                          <a:schemeClr val="tx1"/>
                        </a:solidFill>
                      </a:endParaRPr>
                    </a:p>
                  </a:txBody>
                  <a:tcPr>
                    <a:solidFill>
                      <a:schemeClr val="bg1">
                        <a:lumMod val="75000"/>
                      </a:schemeClr>
                    </a:solidFill>
                  </a:tcPr>
                </a:tc>
                <a:tc>
                  <a:txBody>
                    <a:bodyPr/>
                    <a:lstStyle/>
                    <a:p>
                      <a:r>
                        <a:rPr lang="en-US" b="0" dirty="0">
                          <a:solidFill>
                            <a:schemeClr val="tx1"/>
                          </a:solidFill>
                        </a:rPr>
                        <a:t>Not required</a:t>
                      </a:r>
                      <a:endParaRPr lang="en-IN" b="0" dirty="0">
                        <a:solidFill>
                          <a:schemeClr val="tx1"/>
                        </a:solidFill>
                      </a:endParaRPr>
                    </a:p>
                  </a:txBody>
                  <a:tcPr>
                    <a:solidFill>
                      <a:schemeClr val="bg1">
                        <a:lumMod val="75000"/>
                      </a:schemeClr>
                    </a:solidFill>
                  </a:tcPr>
                </a:tc>
                <a:tc>
                  <a:txBody>
                    <a:bodyPr/>
                    <a:lstStyle/>
                    <a:p>
                      <a:r>
                        <a:rPr lang="en-US" b="0" dirty="0">
                          <a:solidFill>
                            <a:schemeClr val="tx1"/>
                          </a:solidFill>
                        </a:rPr>
                        <a:t>False</a:t>
                      </a:r>
                      <a:endParaRPr lang="en-IN" b="0" dirty="0">
                        <a:solidFill>
                          <a:schemeClr val="tx1"/>
                        </a:solidFill>
                      </a:endParaRPr>
                    </a:p>
                  </a:txBody>
                  <a:tcPr>
                    <a:solidFill>
                      <a:schemeClr val="bg1">
                        <a:lumMod val="75000"/>
                      </a:schemeClr>
                    </a:solidFill>
                  </a:tcPr>
                </a:tc>
                <a:extLst>
                  <a:ext uri="{0D108BD9-81ED-4DB2-BD59-A6C34878D82A}">
                    <a16:rowId xmlns:a16="http://schemas.microsoft.com/office/drawing/2014/main" val="2671828471"/>
                  </a:ext>
                </a:extLst>
              </a:tr>
            </a:tbl>
          </a:graphicData>
        </a:graphic>
      </p:graphicFrame>
    </p:spTree>
    <p:extLst>
      <p:ext uri="{BB962C8B-B14F-4D97-AF65-F5344CB8AC3E}">
        <p14:creationId xmlns:p14="http://schemas.microsoft.com/office/powerpoint/2010/main" val="3190225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solidFill>
                  <a:srgbClr val="556E7B"/>
                </a:solidFill>
              </a:rPr>
              <a:t>Path Coverage</a:t>
            </a:r>
          </a:p>
        </p:txBody>
      </p:sp>
      <p:sp>
        <p:nvSpPr>
          <p:cNvPr id="4" name="Text Placeholder 3"/>
          <p:cNvSpPr>
            <a:spLocks noGrp="1"/>
          </p:cNvSpPr>
          <p:nvPr>
            <p:ph type="body" idx="1"/>
          </p:nvPr>
        </p:nvSpPr>
        <p:spPr/>
        <p:txBody>
          <a:bodyPr/>
          <a:lstStyle/>
          <a:p>
            <a:r>
              <a:rPr lang="en-US" dirty="0"/>
              <a:t>Section 11</a:t>
            </a:r>
          </a:p>
          <a:p>
            <a:endParaRPr lang="en-US" dirty="0"/>
          </a:p>
          <a:p>
            <a:endParaRPr lang="en-US" dirty="0"/>
          </a:p>
        </p:txBody>
      </p:sp>
    </p:spTree>
    <p:extLst>
      <p:ext uri="{BB962C8B-B14F-4D97-AF65-F5344CB8AC3E}">
        <p14:creationId xmlns:p14="http://schemas.microsoft.com/office/powerpoint/2010/main" val="26658574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Path Coverage</a:t>
            </a:r>
          </a:p>
        </p:txBody>
      </p:sp>
      <p:sp>
        <p:nvSpPr>
          <p:cNvPr id="3" name="Content Placeholder 2"/>
          <p:cNvSpPr>
            <a:spLocks noGrp="1"/>
          </p:cNvSpPr>
          <p:nvPr>
            <p:ph idx="1"/>
          </p:nvPr>
        </p:nvSpPr>
        <p:spPr>
          <a:xfrm>
            <a:off x="131180" y="863445"/>
            <a:ext cx="11929641" cy="2876452"/>
          </a:xfrm>
        </p:spPr>
        <p:txBody>
          <a:bodyPr/>
          <a:lstStyle/>
          <a:p>
            <a:r>
              <a:rPr lang="en-US" dirty="0"/>
              <a:t>Path Coverage testing is a </a:t>
            </a:r>
            <a:r>
              <a:rPr lang="en-US" b="1" dirty="0">
                <a:solidFill>
                  <a:srgbClr val="C00000"/>
                </a:solidFill>
              </a:rPr>
              <a:t>structured testing technique </a:t>
            </a:r>
            <a:r>
              <a:rPr lang="en-US" dirty="0"/>
              <a:t>for designing test cases with the intention to </a:t>
            </a:r>
            <a:r>
              <a:rPr lang="en-US" b="1" dirty="0">
                <a:solidFill>
                  <a:srgbClr val="C00000"/>
                </a:solidFill>
              </a:rPr>
              <a:t>examine all possible paths of execution at least once</a:t>
            </a:r>
            <a:r>
              <a:rPr lang="en-US" dirty="0"/>
              <a:t>.</a:t>
            </a:r>
          </a:p>
          <a:p>
            <a:r>
              <a:rPr lang="en-US" dirty="0"/>
              <a:t>Creating and executing tests for all possible paths results in </a:t>
            </a:r>
            <a:r>
              <a:rPr lang="en-US" b="1" dirty="0">
                <a:solidFill>
                  <a:srgbClr val="C00000"/>
                </a:solidFill>
              </a:rPr>
              <a:t>100% statement coverage</a:t>
            </a:r>
            <a:r>
              <a:rPr lang="en-US" dirty="0"/>
              <a:t> and </a:t>
            </a:r>
            <a:r>
              <a:rPr lang="en-US" b="1" dirty="0">
                <a:solidFill>
                  <a:srgbClr val="C00000"/>
                </a:solidFill>
              </a:rPr>
              <a:t>100% branch coverage</a:t>
            </a:r>
            <a:r>
              <a:rPr lang="en-US" dirty="0"/>
              <a:t>.</a:t>
            </a:r>
          </a:p>
          <a:p>
            <a:r>
              <a:rPr lang="en-US" dirty="0"/>
              <a:t>In this type of testing every statement in the program is guaranteed to be executed at least one time. </a:t>
            </a:r>
          </a:p>
          <a:p>
            <a:r>
              <a:rPr lang="en-US" b="1" dirty="0">
                <a:solidFill>
                  <a:srgbClr val="C00000"/>
                </a:solidFill>
              </a:rPr>
              <a:t>Flow Graph</a:t>
            </a:r>
            <a:r>
              <a:rPr lang="en-US" dirty="0"/>
              <a:t>, </a:t>
            </a:r>
            <a:r>
              <a:rPr lang="en-US" b="1" dirty="0">
                <a:solidFill>
                  <a:srgbClr val="C00000"/>
                </a:solidFill>
              </a:rPr>
              <a:t>Cyclomatic Complexity </a:t>
            </a:r>
            <a:r>
              <a:rPr lang="en-US" dirty="0"/>
              <a:t>is used to arrive at the basis path.</a:t>
            </a:r>
          </a:p>
          <a:p>
            <a:endParaRPr lang="en-US" dirty="0"/>
          </a:p>
          <a:p>
            <a:endParaRPr lang="en-IN" dirty="0"/>
          </a:p>
        </p:txBody>
      </p:sp>
    </p:spTree>
    <p:extLst>
      <p:ext uri="{BB962C8B-B14F-4D97-AF65-F5344CB8AC3E}">
        <p14:creationId xmlns:p14="http://schemas.microsoft.com/office/powerpoint/2010/main" val="2311594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Cyclomatic Complexity</a:t>
            </a:r>
          </a:p>
        </p:txBody>
      </p:sp>
      <p:sp>
        <p:nvSpPr>
          <p:cNvPr id="3" name="Content Placeholder 2"/>
          <p:cNvSpPr>
            <a:spLocks noGrp="1"/>
          </p:cNvSpPr>
          <p:nvPr>
            <p:ph idx="1"/>
          </p:nvPr>
        </p:nvSpPr>
        <p:spPr/>
        <p:txBody>
          <a:bodyPr/>
          <a:lstStyle/>
          <a:p>
            <a:r>
              <a:rPr lang="en-US" dirty="0"/>
              <a:t>Cyclomatic Complexity is a </a:t>
            </a:r>
            <a:r>
              <a:rPr lang="en-US" b="1" dirty="0">
                <a:solidFill>
                  <a:srgbClr val="C00000"/>
                </a:solidFill>
              </a:rPr>
              <a:t>software metric </a:t>
            </a:r>
            <a:r>
              <a:rPr lang="en-US" dirty="0"/>
              <a:t>used to </a:t>
            </a:r>
            <a:r>
              <a:rPr lang="en-US" b="1" dirty="0">
                <a:solidFill>
                  <a:srgbClr val="C00000"/>
                </a:solidFill>
              </a:rPr>
              <a:t>indicate</a:t>
            </a:r>
            <a:r>
              <a:rPr lang="en-US" dirty="0"/>
              <a:t> the </a:t>
            </a:r>
            <a:r>
              <a:rPr lang="en-US" b="1" dirty="0">
                <a:solidFill>
                  <a:srgbClr val="C00000"/>
                </a:solidFill>
              </a:rPr>
              <a:t>complexity</a:t>
            </a:r>
            <a:r>
              <a:rPr lang="en-US" dirty="0"/>
              <a:t> of a </a:t>
            </a:r>
            <a:r>
              <a:rPr lang="en-US" b="1" dirty="0">
                <a:solidFill>
                  <a:srgbClr val="C00000"/>
                </a:solidFill>
              </a:rPr>
              <a:t>program</a:t>
            </a:r>
            <a:r>
              <a:rPr lang="en-US" dirty="0"/>
              <a:t>.</a:t>
            </a:r>
          </a:p>
          <a:p>
            <a:r>
              <a:rPr lang="en-US" dirty="0"/>
              <a:t>Cyclomatic Complexity refers to the </a:t>
            </a:r>
            <a:r>
              <a:rPr lang="en-US" b="1" dirty="0">
                <a:solidFill>
                  <a:srgbClr val="C00000"/>
                </a:solidFill>
              </a:rPr>
              <a:t>number of minimum test cases </a:t>
            </a:r>
            <a:r>
              <a:rPr lang="en-US" dirty="0"/>
              <a:t>for a white-boxed code that </a:t>
            </a:r>
            <a:r>
              <a:rPr lang="en-US" b="1" dirty="0">
                <a:solidFill>
                  <a:srgbClr val="C00000"/>
                </a:solidFill>
              </a:rPr>
              <a:t>will cover every execution path </a:t>
            </a:r>
            <a:r>
              <a:rPr lang="en-US" dirty="0"/>
              <a:t>in the flow.</a:t>
            </a:r>
          </a:p>
          <a:p>
            <a:r>
              <a:rPr lang="en-US" dirty="0"/>
              <a:t>Cyclomatic Complexity is computed in one of three ways.</a:t>
            </a:r>
          </a:p>
          <a:p>
            <a:pPr marL="0" indent="0">
              <a:buNone/>
            </a:pPr>
            <a:r>
              <a:rPr lang="en-US" dirty="0"/>
              <a:t>	1. The </a:t>
            </a:r>
            <a:r>
              <a:rPr lang="en-US" b="1" dirty="0">
                <a:solidFill>
                  <a:srgbClr val="C00000"/>
                </a:solidFill>
              </a:rPr>
              <a:t>numbers of regions </a:t>
            </a:r>
            <a:r>
              <a:rPr lang="en-US" b="1" dirty="0"/>
              <a:t>R</a:t>
            </a:r>
            <a:r>
              <a:rPr lang="en-US" b="1" dirty="0">
                <a:solidFill>
                  <a:srgbClr val="C00000"/>
                </a:solidFill>
              </a:rPr>
              <a:t> </a:t>
            </a:r>
            <a:r>
              <a:rPr lang="en-US" dirty="0"/>
              <a:t>of the </a:t>
            </a:r>
            <a:r>
              <a:rPr lang="en-US" b="1" dirty="0">
                <a:solidFill>
                  <a:srgbClr val="C00000"/>
                </a:solidFill>
              </a:rPr>
              <a:t>flow graph </a:t>
            </a:r>
            <a:r>
              <a:rPr lang="en-US" dirty="0"/>
              <a:t>correspond to the Cyclomatic complexity.</a:t>
            </a:r>
          </a:p>
          <a:p>
            <a:pPr marL="0" indent="0">
              <a:buNone/>
            </a:pPr>
            <a:r>
              <a:rPr lang="en-US" dirty="0"/>
              <a:t>	2. Cyclomatic complexity, V(G), for a flow graph G is defined as</a:t>
            </a:r>
          </a:p>
          <a:p>
            <a:pPr marL="0" indent="0">
              <a:buNone/>
            </a:pPr>
            <a:r>
              <a:rPr lang="pt-BR" dirty="0"/>
              <a:t>		</a:t>
            </a:r>
            <a:r>
              <a:rPr lang="pt-BR" b="1" dirty="0"/>
              <a:t>V(G) = E – N + 2</a:t>
            </a:r>
          </a:p>
          <a:p>
            <a:pPr marL="0" indent="0">
              <a:buNone/>
            </a:pPr>
            <a:r>
              <a:rPr lang="en-US" dirty="0"/>
              <a:t>		where E = the number of </a:t>
            </a:r>
            <a:r>
              <a:rPr lang="en-US" b="1" dirty="0">
                <a:solidFill>
                  <a:srgbClr val="C00000"/>
                </a:solidFill>
              </a:rPr>
              <a:t>flow graph edges</a:t>
            </a:r>
            <a:r>
              <a:rPr lang="en-US" dirty="0"/>
              <a:t>. </a:t>
            </a:r>
          </a:p>
          <a:p>
            <a:pPr marL="0" indent="0">
              <a:buNone/>
            </a:pPr>
            <a:r>
              <a:rPr lang="en-US" dirty="0"/>
              <a:t>	           	           N = is the number of </a:t>
            </a:r>
            <a:r>
              <a:rPr lang="en-US" b="1" dirty="0">
                <a:solidFill>
                  <a:srgbClr val="C00000"/>
                </a:solidFill>
              </a:rPr>
              <a:t>flow graph nodes</a:t>
            </a:r>
            <a:r>
              <a:rPr lang="en-US" dirty="0"/>
              <a:t>.</a:t>
            </a:r>
          </a:p>
          <a:p>
            <a:pPr marL="0" indent="0">
              <a:buNone/>
            </a:pPr>
            <a:r>
              <a:rPr lang="en-US" dirty="0"/>
              <a:t>	3. Cyclomatic complexity, V(G), for a graph flow G is also defined as</a:t>
            </a:r>
          </a:p>
          <a:p>
            <a:pPr marL="0" indent="0">
              <a:buNone/>
            </a:pPr>
            <a:r>
              <a:rPr lang="en-US" dirty="0"/>
              <a:t>		</a:t>
            </a:r>
            <a:r>
              <a:rPr lang="en-US" b="1" dirty="0"/>
              <a:t>V(G) = P + 1</a:t>
            </a:r>
          </a:p>
          <a:p>
            <a:pPr marL="0" indent="0">
              <a:buNone/>
            </a:pPr>
            <a:r>
              <a:rPr lang="en-US" dirty="0"/>
              <a:t>		where P = number of </a:t>
            </a:r>
            <a:r>
              <a:rPr lang="en-US" b="1" dirty="0">
                <a:solidFill>
                  <a:srgbClr val="C00000"/>
                </a:solidFill>
              </a:rPr>
              <a:t>predicate nodes </a:t>
            </a:r>
            <a:r>
              <a:rPr lang="en-US" dirty="0"/>
              <a:t>contained in the flow graph G.</a:t>
            </a:r>
          </a:p>
          <a:p>
            <a:endParaRPr lang="en-IN" dirty="0"/>
          </a:p>
        </p:txBody>
      </p:sp>
    </p:spTree>
    <p:extLst>
      <p:ext uri="{BB962C8B-B14F-4D97-AF65-F5344CB8AC3E}">
        <p14:creationId xmlns:p14="http://schemas.microsoft.com/office/powerpoint/2010/main" val="792856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Calculate Cyclomatic Complexity of CFG</a:t>
            </a:r>
            <a:endParaRPr lang="en-IN" dirty="0"/>
          </a:p>
        </p:txBody>
      </p:sp>
      <p:sp>
        <p:nvSpPr>
          <p:cNvPr id="3" name="Content Placeholder 2"/>
          <p:cNvSpPr>
            <a:spLocks noGrp="1"/>
          </p:cNvSpPr>
          <p:nvPr>
            <p:ph idx="1"/>
          </p:nvPr>
        </p:nvSpPr>
        <p:spPr>
          <a:xfrm>
            <a:off x="131180" y="863444"/>
            <a:ext cx="11929641" cy="642627"/>
          </a:xfrm>
        </p:spPr>
        <p:txBody>
          <a:bodyPr/>
          <a:lstStyle/>
          <a:p>
            <a:r>
              <a:rPr lang="en-US" dirty="0"/>
              <a:t>Calculate Cyclomatic complexity of given CFG.</a:t>
            </a:r>
          </a:p>
          <a:p>
            <a:endParaRPr lang="en-IN"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5126" y="1658314"/>
            <a:ext cx="3109229" cy="4316342"/>
          </a:xfrm>
          <a:prstGeom prst="rect">
            <a:avLst/>
          </a:prstGeom>
        </p:spPr>
      </p:pic>
      <p:sp>
        <p:nvSpPr>
          <p:cNvPr id="10" name="Content Placeholder 2"/>
          <p:cNvSpPr txBox="1"/>
          <p:nvPr/>
        </p:nvSpPr>
        <p:spPr>
          <a:xfrm>
            <a:off x="5682341" y="1922690"/>
            <a:ext cx="6052457" cy="1941739"/>
          </a:xfrm>
          <a:prstGeom prst="rect">
            <a:avLst/>
          </a:prstGeom>
          <a:ln>
            <a:solidFill>
              <a:schemeClr val="tx1"/>
            </a:solidFill>
          </a:ln>
        </p:spPr>
        <p:txBody>
          <a:bodyPr vert="horz" lIns="91440" tIns="45720" rIns="91440" bIns="45720" rtlCol="0">
            <a:normAutofit/>
          </a:bodyPr>
          <a:lstStyle>
            <a:lvl1pPr marL="342900" indent="-342900" algn="just" defTabSz="914400" rtl="0" eaLnBrk="1" latinLnBrk="0" hangingPunct="1">
              <a:lnSpc>
                <a:spcPct val="90000"/>
              </a:lnSpc>
              <a:spcBef>
                <a:spcPts val="600"/>
              </a:spcBef>
              <a:buClr>
                <a:schemeClr val="tx1"/>
              </a:buClr>
              <a:buFont typeface="Wingdings" panose="05000000000000000000" pitchFamily="2" charset="2"/>
              <a:buChar char="§"/>
              <a:defRPr lang="en-US" sz="2400" kern="1200" dirty="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
                <a:schemeClr val="tx1"/>
              </a:buClr>
              <a:buFont typeface="Arial" panose="020B0604020202020204" pitchFamily="34" charset="0"/>
              <a:buChar char="•"/>
              <a:defRPr lang="en-US" sz="2300" kern="1200" dirty="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buFont typeface="Arial" panose="020B0604020202020204" pitchFamily="34" charset="0"/>
              <a:buChar char="•"/>
              <a:defRPr lang="en-US" sz="2200" kern="1200" dirty="0" smtClean="0">
                <a:solidFill>
                  <a:schemeClr val="tx1"/>
                </a:solidFill>
                <a:latin typeface="+mj-lt"/>
                <a:ea typeface="Times New Roman" panose="02020603050405020304" pitchFamily="18" charset="0"/>
                <a:cs typeface="Times New Roman" panose="02020603050405020304" pitchFamily="18" charset="0"/>
              </a:defRPr>
            </a:lvl3pPr>
            <a:lvl4pPr marL="1239520" indent="-342900" algn="just" defTabSz="914400" rtl="0" eaLnBrk="1" latinLnBrk="0" hangingPunct="1">
              <a:lnSpc>
                <a:spcPct val="90000"/>
              </a:lnSpc>
              <a:spcBef>
                <a:spcPts val="600"/>
              </a:spcBef>
              <a:buClrTx/>
              <a:buFont typeface="Arial" panose="020B0604020202020204" pitchFamily="34" charset="0"/>
              <a:buChar char="–"/>
              <a:defRPr lang="en-US" sz="2000" kern="1200" dirty="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buFont typeface="Arial" panose="020B0604020202020204" pitchFamily="34" charset="0"/>
              <a:buChar char="»"/>
              <a:defRPr lang="en-US" sz="1600" kern="1200" dirty="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200" dirty="0">
                <a:latin typeface="+mn-lt"/>
                <a:ea typeface="+mn-ea"/>
                <a:cs typeface="+mn-cs"/>
              </a:rPr>
              <a:t>2. Number of </a:t>
            </a:r>
            <a:r>
              <a:rPr lang="en-US" sz="2200" b="1" dirty="0">
                <a:latin typeface="+mn-lt"/>
                <a:ea typeface="+mn-ea"/>
                <a:cs typeface="+mn-cs"/>
              </a:rPr>
              <a:t>Edges</a:t>
            </a:r>
            <a:r>
              <a:rPr lang="en-US" sz="2200" dirty="0">
                <a:latin typeface="+mn-lt"/>
                <a:ea typeface="+mn-ea"/>
                <a:cs typeface="+mn-cs"/>
              </a:rPr>
              <a:t> in given flow graphs are </a:t>
            </a:r>
            <a:r>
              <a:rPr lang="en-US" sz="2200" b="1" dirty="0">
                <a:latin typeface="+mn-lt"/>
                <a:ea typeface="+mn-ea"/>
                <a:cs typeface="+mn-cs"/>
              </a:rPr>
              <a:t>E</a:t>
            </a:r>
            <a:r>
              <a:rPr lang="en-US" sz="2200" dirty="0">
                <a:latin typeface="+mn-lt"/>
                <a:ea typeface="+mn-ea"/>
                <a:cs typeface="+mn-cs"/>
              </a:rPr>
              <a:t> = </a:t>
            </a:r>
            <a:r>
              <a:rPr lang="en-US" sz="2200" b="1" dirty="0">
                <a:latin typeface="+mn-lt"/>
                <a:ea typeface="+mn-ea"/>
                <a:cs typeface="+mn-cs"/>
              </a:rPr>
              <a:t>11</a:t>
            </a:r>
          </a:p>
          <a:p>
            <a:pPr marL="0" indent="0">
              <a:buNone/>
            </a:pPr>
            <a:r>
              <a:rPr lang="en-US" sz="2200" dirty="0">
                <a:latin typeface="+mn-lt"/>
                <a:ea typeface="+mn-ea"/>
                <a:cs typeface="+mn-cs"/>
              </a:rPr>
              <a:t>Number of </a:t>
            </a:r>
            <a:r>
              <a:rPr lang="en-US" sz="2200" b="1" dirty="0">
                <a:latin typeface="+mn-lt"/>
                <a:ea typeface="+mn-ea"/>
                <a:cs typeface="+mn-cs"/>
              </a:rPr>
              <a:t>Node</a:t>
            </a:r>
            <a:r>
              <a:rPr lang="en-US" sz="2200" dirty="0">
                <a:latin typeface="+mn-lt"/>
                <a:ea typeface="+mn-ea"/>
                <a:cs typeface="+mn-cs"/>
              </a:rPr>
              <a:t> in given flow graphs are </a:t>
            </a:r>
            <a:r>
              <a:rPr lang="en-US" sz="2200" b="1" dirty="0">
                <a:latin typeface="+mn-lt"/>
                <a:ea typeface="+mn-ea"/>
                <a:cs typeface="+mn-cs"/>
              </a:rPr>
              <a:t>N</a:t>
            </a:r>
            <a:r>
              <a:rPr lang="en-US" sz="2200" dirty="0">
                <a:latin typeface="+mn-lt"/>
                <a:ea typeface="+mn-ea"/>
                <a:cs typeface="+mn-cs"/>
              </a:rPr>
              <a:t> = </a:t>
            </a:r>
            <a:r>
              <a:rPr lang="en-US" sz="2200" b="1" dirty="0">
                <a:latin typeface="+mn-lt"/>
                <a:ea typeface="+mn-ea"/>
                <a:cs typeface="+mn-cs"/>
              </a:rPr>
              <a:t>10</a:t>
            </a:r>
          </a:p>
          <a:p>
            <a:pPr marL="0" indent="0">
              <a:buNone/>
            </a:pPr>
            <a:r>
              <a:rPr lang="en-US" sz="2200" dirty="0"/>
              <a:t>So, Cyclomatic complexity = E - N + 2</a:t>
            </a:r>
          </a:p>
          <a:p>
            <a:pPr marL="0" indent="0">
              <a:buNone/>
            </a:pPr>
            <a:r>
              <a:rPr lang="en-US" sz="2200" dirty="0"/>
              <a:t>	                                = 11 – 10+ 2</a:t>
            </a:r>
          </a:p>
          <a:p>
            <a:pPr marL="0" indent="0">
              <a:buNone/>
            </a:pPr>
            <a:r>
              <a:rPr lang="en-US" sz="2200" dirty="0"/>
              <a:t>	                                = 3</a:t>
            </a:r>
          </a:p>
          <a:p>
            <a:pPr marL="0" indent="0">
              <a:buNone/>
            </a:pPr>
            <a:endParaRPr lang="en-US" b="1" dirty="0">
              <a:latin typeface="+mn-lt"/>
              <a:ea typeface="+mn-ea"/>
              <a:cs typeface="+mn-cs"/>
            </a:endParaRPr>
          </a:p>
          <a:p>
            <a:pPr marL="0" indent="0">
              <a:buNone/>
            </a:pPr>
            <a:endParaRPr lang="en-US" dirty="0">
              <a:latin typeface="LM Roman 12" panose="00000500000000000000" pitchFamily="50" charset="0"/>
            </a:endParaRPr>
          </a:p>
        </p:txBody>
      </p:sp>
      <p:sp>
        <p:nvSpPr>
          <p:cNvPr id="11" name="Content Placeholder 2"/>
          <p:cNvSpPr txBox="1"/>
          <p:nvPr/>
        </p:nvSpPr>
        <p:spPr>
          <a:xfrm>
            <a:off x="5899532" y="2974712"/>
            <a:ext cx="3222698" cy="1499317"/>
          </a:xfrm>
          <a:prstGeom prst="rect">
            <a:avLst/>
          </a:prstGeom>
        </p:spPr>
        <p:txBody>
          <a:bodyPr vert="horz" lIns="91440" tIns="45720" rIns="91440" bIns="45720" rtlCol="0">
            <a:normAutofit/>
          </a:bodyPr>
          <a:lstStyle>
            <a:lvl1pPr marL="342900" indent="-342900" algn="just" defTabSz="914400" rtl="0" eaLnBrk="1" latinLnBrk="0" hangingPunct="1">
              <a:lnSpc>
                <a:spcPct val="90000"/>
              </a:lnSpc>
              <a:spcBef>
                <a:spcPts val="600"/>
              </a:spcBef>
              <a:buClr>
                <a:schemeClr val="tx1"/>
              </a:buClr>
              <a:buFont typeface="Wingdings" panose="05000000000000000000" pitchFamily="2" charset="2"/>
              <a:buChar char="§"/>
              <a:defRPr lang="en-US" sz="2400" kern="1200" dirty="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
                <a:schemeClr val="tx1"/>
              </a:buClr>
              <a:buFont typeface="Arial" panose="020B0604020202020204" pitchFamily="34" charset="0"/>
              <a:buChar char="•"/>
              <a:defRPr lang="en-US" sz="2300" kern="1200" dirty="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buFont typeface="Arial" panose="020B0604020202020204" pitchFamily="34" charset="0"/>
              <a:buChar char="•"/>
              <a:defRPr lang="en-US" sz="2200" kern="1200" dirty="0" smtClean="0">
                <a:solidFill>
                  <a:schemeClr val="tx1"/>
                </a:solidFill>
                <a:latin typeface="+mj-lt"/>
                <a:ea typeface="Times New Roman" panose="02020603050405020304" pitchFamily="18" charset="0"/>
                <a:cs typeface="Times New Roman" panose="02020603050405020304" pitchFamily="18" charset="0"/>
              </a:defRPr>
            </a:lvl3pPr>
            <a:lvl4pPr marL="1239520" indent="-342900" algn="just" defTabSz="914400" rtl="0" eaLnBrk="1" latinLnBrk="0" hangingPunct="1">
              <a:lnSpc>
                <a:spcPct val="90000"/>
              </a:lnSpc>
              <a:spcBef>
                <a:spcPts val="600"/>
              </a:spcBef>
              <a:buClrTx/>
              <a:buFont typeface="Arial" panose="020B0604020202020204" pitchFamily="34" charset="0"/>
              <a:buChar char="–"/>
              <a:defRPr lang="en-US" sz="2000" kern="1200" dirty="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buFont typeface="Arial" panose="020B0604020202020204" pitchFamily="34" charset="0"/>
              <a:buChar char="»"/>
              <a:defRPr lang="en-US" sz="1600" kern="1200" dirty="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US" dirty="0">
              <a:latin typeface="LM Roman 12" panose="00000500000000000000" pitchFamily="50" charset="0"/>
            </a:endParaRPr>
          </a:p>
        </p:txBody>
      </p:sp>
      <p:sp>
        <p:nvSpPr>
          <p:cNvPr id="4" name="TextBox 3">
            <a:extLst>
              <a:ext uri="{FF2B5EF4-FFF2-40B4-BE49-F238E27FC236}">
                <a16:creationId xmlns:a16="http://schemas.microsoft.com/office/drawing/2014/main" id="{E27C2F2F-7235-40CD-BFED-F785E97D0409}"/>
              </a:ext>
            </a:extLst>
          </p:cNvPr>
          <p:cNvSpPr txBox="1"/>
          <p:nvPr/>
        </p:nvSpPr>
        <p:spPr>
          <a:xfrm>
            <a:off x="5682342" y="1332336"/>
            <a:ext cx="4691743" cy="430887"/>
          </a:xfrm>
          <a:prstGeom prst="rect">
            <a:avLst/>
          </a:prstGeom>
          <a:noFill/>
          <a:ln>
            <a:solidFill>
              <a:schemeClr val="tx1"/>
            </a:solidFill>
          </a:ln>
        </p:spPr>
        <p:txBody>
          <a:bodyPr wrap="square" rtlCol="0">
            <a:spAutoFit/>
          </a:bodyPr>
          <a:lstStyle/>
          <a:p>
            <a:r>
              <a:rPr lang="en-US" sz="2200" dirty="0"/>
              <a:t>1.</a:t>
            </a:r>
            <a:r>
              <a:rPr lang="en-US" dirty="0"/>
              <a:t> </a:t>
            </a:r>
            <a:r>
              <a:rPr lang="en-US" sz="2200" dirty="0"/>
              <a:t>Number of region in flow graph = 3</a:t>
            </a:r>
          </a:p>
        </p:txBody>
      </p:sp>
      <p:sp>
        <p:nvSpPr>
          <p:cNvPr id="8" name="Content Placeholder 2">
            <a:extLst>
              <a:ext uri="{FF2B5EF4-FFF2-40B4-BE49-F238E27FC236}">
                <a16:creationId xmlns:a16="http://schemas.microsoft.com/office/drawing/2014/main" id="{E8B0D480-51B6-40B1-945F-3C0B25FD07C3}"/>
              </a:ext>
            </a:extLst>
          </p:cNvPr>
          <p:cNvSpPr txBox="1"/>
          <p:nvPr/>
        </p:nvSpPr>
        <p:spPr>
          <a:xfrm>
            <a:off x="5682340" y="4023897"/>
            <a:ext cx="6052457" cy="1843504"/>
          </a:xfrm>
          <a:prstGeom prst="rect">
            <a:avLst/>
          </a:prstGeom>
          <a:ln>
            <a:solidFill>
              <a:schemeClr val="tx1"/>
            </a:solidFill>
          </a:ln>
        </p:spPr>
        <p:txBody>
          <a:bodyPr vert="horz" lIns="91440" tIns="45720" rIns="91440" bIns="45720" rtlCol="0">
            <a:normAutofit/>
          </a:bodyPr>
          <a:lstStyle>
            <a:lvl1pPr marL="342900" indent="-342900" algn="just" defTabSz="914400" rtl="0" eaLnBrk="1" latinLnBrk="0" hangingPunct="1">
              <a:lnSpc>
                <a:spcPct val="90000"/>
              </a:lnSpc>
              <a:spcBef>
                <a:spcPts val="600"/>
              </a:spcBef>
              <a:buClr>
                <a:schemeClr val="tx1"/>
              </a:buClr>
              <a:buFont typeface="Wingdings" panose="05000000000000000000" pitchFamily="2" charset="2"/>
              <a:buChar char="§"/>
              <a:defRPr lang="en-US" sz="2400" kern="1200" dirty="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
                <a:schemeClr val="tx1"/>
              </a:buClr>
              <a:buFont typeface="Arial" panose="020B0604020202020204" pitchFamily="34" charset="0"/>
              <a:buChar char="•"/>
              <a:defRPr lang="en-US" sz="2300" kern="1200" dirty="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buFont typeface="Arial" panose="020B0604020202020204" pitchFamily="34" charset="0"/>
              <a:buChar char="•"/>
              <a:defRPr lang="en-US" sz="2200" kern="1200" dirty="0" smtClean="0">
                <a:solidFill>
                  <a:schemeClr val="tx1"/>
                </a:solidFill>
                <a:latin typeface="+mj-lt"/>
                <a:ea typeface="Times New Roman" panose="02020603050405020304" pitchFamily="18" charset="0"/>
                <a:cs typeface="Times New Roman" panose="02020603050405020304" pitchFamily="18" charset="0"/>
              </a:defRPr>
            </a:lvl3pPr>
            <a:lvl4pPr marL="1239520" indent="-342900" algn="just" defTabSz="914400" rtl="0" eaLnBrk="1" latinLnBrk="0" hangingPunct="1">
              <a:lnSpc>
                <a:spcPct val="90000"/>
              </a:lnSpc>
              <a:spcBef>
                <a:spcPts val="600"/>
              </a:spcBef>
              <a:buClrTx/>
              <a:buFont typeface="Arial" panose="020B0604020202020204" pitchFamily="34" charset="0"/>
              <a:buChar char="–"/>
              <a:defRPr lang="en-US" sz="2000" kern="1200" dirty="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buFont typeface="Arial" panose="020B0604020202020204" pitchFamily="34" charset="0"/>
              <a:buChar char="»"/>
              <a:defRPr lang="en-US" sz="1600" kern="1200" dirty="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200" dirty="0">
                <a:latin typeface="+mn-lt"/>
                <a:ea typeface="+mn-ea"/>
                <a:cs typeface="+mn-cs"/>
              </a:rPr>
              <a:t>3. Number of </a:t>
            </a:r>
            <a:r>
              <a:rPr lang="en-US" sz="2200" b="1" dirty="0">
                <a:latin typeface="+mn-lt"/>
                <a:ea typeface="+mn-ea"/>
                <a:cs typeface="+mn-cs"/>
              </a:rPr>
              <a:t>Predicate node</a:t>
            </a:r>
            <a:r>
              <a:rPr lang="en-US" sz="2200" dirty="0">
                <a:latin typeface="+mn-lt"/>
                <a:ea typeface="+mn-ea"/>
                <a:cs typeface="+mn-cs"/>
              </a:rPr>
              <a:t> in given flow graphs are </a:t>
            </a:r>
            <a:r>
              <a:rPr lang="en-US" sz="2200" b="1" dirty="0">
                <a:latin typeface="+mn-lt"/>
                <a:ea typeface="+mn-ea"/>
                <a:cs typeface="+mn-cs"/>
              </a:rPr>
              <a:t>P</a:t>
            </a:r>
            <a:r>
              <a:rPr lang="en-US" sz="2200" dirty="0">
                <a:latin typeface="+mn-lt"/>
                <a:ea typeface="+mn-ea"/>
                <a:cs typeface="+mn-cs"/>
              </a:rPr>
              <a:t> = 2</a:t>
            </a:r>
            <a:endParaRPr lang="en-US" sz="2200" b="1" dirty="0">
              <a:latin typeface="+mn-lt"/>
              <a:ea typeface="+mn-ea"/>
              <a:cs typeface="+mn-cs"/>
            </a:endParaRPr>
          </a:p>
          <a:p>
            <a:pPr marL="0" indent="0">
              <a:buNone/>
            </a:pPr>
            <a:r>
              <a:rPr lang="en-US" sz="2200" dirty="0"/>
              <a:t>So, Cyclomatic complexity = P + 1</a:t>
            </a:r>
          </a:p>
          <a:p>
            <a:pPr marL="0" indent="0">
              <a:buNone/>
            </a:pPr>
            <a:r>
              <a:rPr lang="en-US" sz="2200" dirty="0"/>
              <a:t>	                                = 2 + 1</a:t>
            </a:r>
          </a:p>
          <a:p>
            <a:pPr marL="0" indent="0">
              <a:buNone/>
            </a:pPr>
            <a:r>
              <a:rPr lang="en-US" sz="2200" dirty="0"/>
              <a:t>	                                = 3</a:t>
            </a:r>
          </a:p>
          <a:p>
            <a:pPr marL="0" indent="0">
              <a:buNone/>
            </a:pPr>
            <a:endParaRPr lang="en-US" b="1" dirty="0">
              <a:latin typeface="+mn-lt"/>
              <a:ea typeface="+mn-ea"/>
              <a:cs typeface="+mn-cs"/>
            </a:endParaRPr>
          </a:p>
          <a:p>
            <a:pPr marL="0" indent="0">
              <a:buNone/>
            </a:pPr>
            <a:endParaRPr lang="en-US" dirty="0">
              <a:latin typeface="LM Roman 12" panose="00000500000000000000" pitchFamily="50" charset="0"/>
            </a:endParaRPr>
          </a:p>
        </p:txBody>
      </p:sp>
      <p:sp>
        <p:nvSpPr>
          <p:cNvPr id="5" name="TextBox 4">
            <a:extLst>
              <a:ext uri="{FF2B5EF4-FFF2-40B4-BE49-F238E27FC236}">
                <a16:creationId xmlns:a16="http://schemas.microsoft.com/office/drawing/2014/main" id="{3D75CB52-DDD8-45AF-BA20-EEB07D5D287F}"/>
              </a:ext>
            </a:extLst>
          </p:cNvPr>
          <p:cNvSpPr txBox="1"/>
          <p:nvPr/>
        </p:nvSpPr>
        <p:spPr>
          <a:xfrm>
            <a:off x="2917371" y="3581400"/>
            <a:ext cx="468086" cy="369332"/>
          </a:xfrm>
          <a:prstGeom prst="rect">
            <a:avLst/>
          </a:prstGeom>
          <a:noFill/>
        </p:spPr>
        <p:txBody>
          <a:bodyPr wrap="square" rtlCol="0">
            <a:spAutoFit/>
          </a:bodyPr>
          <a:lstStyle/>
          <a:p>
            <a:r>
              <a:rPr lang="en-US" dirty="0"/>
              <a:t>R1</a:t>
            </a:r>
          </a:p>
        </p:txBody>
      </p:sp>
      <p:sp>
        <p:nvSpPr>
          <p:cNvPr id="6" name="TextBox 5">
            <a:extLst>
              <a:ext uri="{FF2B5EF4-FFF2-40B4-BE49-F238E27FC236}">
                <a16:creationId xmlns:a16="http://schemas.microsoft.com/office/drawing/2014/main" id="{759BD9D2-FA7A-4282-9740-C2741DE44D05}"/>
              </a:ext>
            </a:extLst>
          </p:cNvPr>
          <p:cNvSpPr txBox="1"/>
          <p:nvPr/>
        </p:nvSpPr>
        <p:spPr>
          <a:xfrm>
            <a:off x="370114" y="3287486"/>
            <a:ext cx="500743" cy="369332"/>
          </a:xfrm>
          <a:prstGeom prst="rect">
            <a:avLst/>
          </a:prstGeom>
          <a:noFill/>
        </p:spPr>
        <p:txBody>
          <a:bodyPr wrap="square" rtlCol="0">
            <a:spAutoFit/>
          </a:bodyPr>
          <a:lstStyle/>
          <a:p>
            <a:r>
              <a:rPr lang="en-US" dirty="0"/>
              <a:t>R2</a:t>
            </a:r>
          </a:p>
        </p:txBody>
      </p:sp>
      <p:sp>
        <p:nvSpPr>
          <p:cNvPr id="7" name="TextBox 6">
            <a:extLst>
              <a:ext uri="{FF2B5EF4-FFF2-40B4-BE49-F238E27FC236}">
                <a16:creationId xmlns:a16="http://schemas.microsoft.com/office/drawing/2014/main" id="{0AE8C324-A4E8-4D4A-A638-1F017BC1574E}"/>
              </a:ext>
            </a:extLst>
          </p:cNvPr>
          <p:cNvSpPr txBox="1"/>
          <p:nvPr/>
        </p:nvSpPr>
        <p:spPr>
          <a:xfrm>
            <a:off x="3322963" y="5167029"/>
            <a:ext cx="576943" cy="369332"/>
          </a:xfrm>
          <a:prstGeom prst="rect">
            <a:avLst/>
          </a:prstGeom>
          <a:noFill/>
        </p:spPr>
        <p:txBody>
          <a:bodyPr wrap="square" rtlCol="0">
            <a:spAutoFit/>
          </a:bodyPr>
          <a:lstStyle/>
          <a:p>
            <a:r>
              <a:rPr lang="en-US" dirty="0"/>
              <a:t>R3</a:t>
            </a:r>
          </a:p>
        </p:txBody>
      </p:sp>
      <p:cxnSp>
        <p:nvCxnSpPr>
          <p:cNvPr id="13" name="Straight Arrow Connector 12">
            <a:extLst>
              <a:ext uri="{FF2B5EF4-FFF2-40B4-BE49-F238E27FC236}">
                <a16:creationId xmlns:a16="http://schemas.microsoft.com/office/drawing/2014/main" id="{E2445FA6-635A-471D-91CC-40C89CC2E78D}"/>
              </a:ext>
            </a:extLst>
          </p:cNvPr>
          <p:cNvCxnSpPr>
            <a:stCxn id="5" idx="1"/>
          </p:cNvCxnSpPr>
          <p:nvPr/>
        </p:nvCxnSpPr>
        <p:spPr>
          <a:xfrm flipH="1">
            <a:off x="2405743" y="3766066"/>
            <a:ext cx="511628" cy="983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E113E1D-D256-4BBA-AD3C-8097264AA55A}"/>
              </a:ext>
            </a:extLst>
          </p:cNvPr>
          <p:cNvCxnSpPr/>
          <p:nvPr/>
        </p:nvCxnSpPr>
        <p:spPr>
          <a:xfrm>
            <a:off x="832178" y="3581400"/>
            <a:ext cx="615622" cy="4424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3814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animBg="1"/>
      <p:bldP spid="4" grpId="0" animBg="1"/>
      <p:bldP spid="8" grpId="0" animBg="1"/>
      <p:bldP spid="5" grpId="0"/>
      <p:bldP spid="6" grpId="0"/>
      <p:bldP spid="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Calculate Cyclomatic Complexity of CFG</a:t>
            </a:r>
            <a:endParaRPr lang="en-IN" dirty="0"/>
          </a:p>
        </p:txBody>
      </p:sp>
      <p:sp>
        <p:nvSpPr>
          <p:cNvPr id="3" name="Content Placeholder 2"/>
          <p:cNvSpPr>
            <a:spLocks noGrp="1"/>
          </p:cNvSpPr>
          <p:nvPr>
            <p:ph idx="1"/>
          </p:nvPr>
        </p:nvSpPr>
        <p:spPr>
          <a:xfrm>
            <a:off x="131180" y="863444"/>
            <a:ext cx="11929641" cy="538807"/>
          </a:xfrm>
        </p:spPr>
        <p:txBody>
          <a:bodyPr/>
          <a:lstStyle/>
          <a:p>
            <a:r>
              <a:rPr lang="en-US" dirty="0"/>
              <a:t>Calculate Cyclomatic complexity of given CFG.</a:t>
            </a:r>
          </a:p>
          <a:p>
            <a:endParaRPr lang="en-IN" dirty="0"/>
          </a:p>
        </p:txBody>
      </p:sp>
      <p:sp>
        <p:nvSpPr>
          <p:cNvPr id="10" name="Content Placeholder 2"/>
          <p:cNvSpPr txBox="1"/>
          <p:nvPr/>
        </p:nvSpPr>
        <p:spPr>
          <a:xfrm>
            <a:off x="5682341" y="1922690"/>
            <a:ext cx="6052457" cy="1941739"/>
          </a:xfrm>
          <a:prstGeom prst="rect">
            <a:avLst/>
          </a:prstGeom>
          <a:ln>
            <a:solidFill>
              <a:schemeClr val="tx1"/>
            </a:solidFill>
          </a:ln>
        </p:spPr>
        <p:txBody>
          <a:bodyPr vert="horz" lIns="91440" tIns="45720" rIns="91440" bIns="45720" rtlCol="0">
            <a:normAutofit/>
          </a:bodyPr>
          <a:lstStyle>
            <a:lvl1pPr marL="342900" indent="-342900" algn="just" defTabSz="914400" rtl="0" eaLnBrk="1" latinLnBrk="0" hangingPunct="1">
              <a:lnSpc>
                <a:spcPct val="90000"/>
              </a:lnSpc>
              <a:spcBef>
                <a:spcPts val="600"/>
              </a:spcBef>
              <a:buClr>
                <a:schemeClr val="tx1"/>
              </a:buClr>
              <a:buFont typeface="Wingdings" panose="05000000000000000000" pitchFamily="2" charset="2"/>
              <a:buChar char="§"/>
              <a:defRPr lang="en-US" sz="2400" kern="1200" dirty="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
                <a:schemeClr val="tx1"/>
              </a:buClr>
              <a:buFont typeface="Arial" panose="020B0604020202020204" pitchFamily="34" charset="0"/>
              <a:buChar char="•"/>
              <a:defRPr lang="en-US" sz="2300" kern="1200" dirty="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buFont typeface="Arial" panose="020B0604020202020204" pitchFamily="34" charset="0"/>
              <a:buChar char="•"/>
              <a:defRPr lang="en-US" sz="2200" kern="1200" dirty="0" smtClean="0">
                <a:solidFill>
                  <a:schemeClr val="tx1"/>
                </a:solidFill>
                <a:latin typeface="+mj-lt"/>
                <a:ea typeface="Times New Roman" panose="02020603050405020304" pitchFamily="18" charset="0"/>
                <a:cs typeface="Times New Roman" panose="02020603050405020304" pitchFamily="18" charset="0"/>
              </a:defRPr>
            </a:lvl3pPr>
            <a:lvl4pPr marL="1239520" indent="-342900" algn="just" defTabSz="914400" rtl="0" eaLnBrk="1" latinLnBrk="0" hangingPunct="1">
              <a:lnSpc>
                <a:spcPct val="90000"/>
              </a:lnSpc>
              <a:spcBef>
                <a:spcPts val="600"/>
              </a:spcBef>
              <a:buClrTx/>
              <a:buFont typeface="Arial" panose="020B0604020202020204" pitchFamily="34" charset="0"/>
              <a:buChar char="–"/>
              <a:defRPr lang="en-US" sz="2000" kern="1200" dirty="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buFont typeface="Arial" panose="020B0604020202020204" pitchFamily="34" charset="0"/>
              <a:buChar char="»"/>
              <a:defRPr lang="en-US" sz="1600" kern="1200" dirty="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200" dirty="0">
                <a:latin typeface="+mn-lt"/>
                <a:ea typeface="+mn-ea"/>
                <a:cs typeface="+mn-cs"/>
              </a:rPr>
              <a:t>2. Number of </a:t>
            </a:r>
            <a:r>
              <a:rPr lang="en-US" sz="2200" b="1" dirty="0">
                <a:latin typeface="+mn-lt"/>
                <a:ea typeface="+mn-ea"/>
                <a:cs typeface="+mn-cs"/>
              </a:rPr>
              <a:t>Edges</a:t>
            </a:r>
            <a:r>
              <a:rPr lang="en-US" sz="2200" dirty="0">
                <a:latin typeface="+mn-lt"/>
                <a:ea typeface="+mn-ea"/>
                <a:cs typeface="+mn-cs"/>
              </a:rPr>
              <a:t> in given flow graphs are </a:t>
            </a:r>
            <a:r>
              <a:rPr lang="en-US" sz="2200" b="1" dirty="0">
                <a:latin typeface="+mn-lt"/>
                <a:ea typeface="+mn-ea"/>
                <a:cs typeface="+mn-cs"/>
              </a:rPr>
              <a:t>E</a:t>
            </a:r>
            <a:r>
              <a:rPr lang="en-US" sz="2200" dirty="0">
                <a:latin typeface="+mn-lt"/>
                <a:ea typeface="+mn-ea"/>
                <a:cs typeface="+mn-cs"/>
              </a:rPr>
              <a:t> = </a:t>
            </a:r>
            <a:r>
              <a:rPr lang="en-US" sz="2200" b="1" dirty="0">
                <a:latin typeface="+mn-lt"/>
                <a:ea typeface="+mn-ea"/>
                <a:cs typeface="+mn-cs"/>
              </a:rPr>
              <a:t>11</a:t>
            </a:r>
          </a:p>
          <a:p>
            <a:pPr marL="0" indent="0">
              <a:buNone/>
            </a:pPr>
            <a:r>
              <a:rPr lang="en-US" sz="2200" dirty="0">
                <a:latin typeface="+mn-lt"/>
                <a:ea typeface="+mn-ea"/>
                <a:cs typeface="+mn-cs"/>
              </a:rPr>
              <a:t>Number of </a:t>
            </a:r>
            <a:r>
              <a:rPr lang="en-US" sz="2200" b="1" dirty="0">
                <a:latin typeface="+mn-lt"/>
                <a:ea typeface="+mn-ea"/>
                <a:cs typeface="+mn-cs"/>
              </a:rPr>
              <a:t>Node</a:t>
            </a:r>
            <a:r>
              <a:rPr lang="en-US" sz="2200" dirty="0">
                <a:latin typeface="+mn-lt"/>
                <a:ea typeface="+mn-ea"/>
                <a:cs typeface="+mn-cs"/>
              </a:rPr>
              <a:t> in given flow graphs are </a:t>
            </a:r>
            <a:r>
              <a:rPr lang="en-US" sz="2200" b="1" dirty="0">
                <a:latin typeface="+mn-lt"/>
                <a:ea typeface="+mn-ea"/>
                <a:cs typeface="+mn-cs"/>
              </a:rPr>
              <a:t>N</a:t>
            </a:r>
            <a:r>
              <a:rPr lang="en-US" sz="2200" dirty="0">
                <a:latin typeface="+mn-lt"/>
                <a:ea typeface="+mn-ea"/>
                <a:cs typeface="+mn-cs"/>
              </a:rPr>
              <a:t> = </a:t>
            </a:r>
            <a:r>
              <a:rPr lang="en-US" sz="2200" b="1" dirty="0">
                <a:latin typeface="+mn-lt"/>
                <a:ea typeface="+mn-ea"/>
                <a:cs typeface="+mn-cs"/>
              </a:rPr>
              <a:t>9</a:t>
            </a:r>
          </a:p>
          <a:p>
            <a:pPr marL="0" indent="0">
              <a:buNone/>
            </a:pPr>
            <a:r>
              <a:rPr lang="en-US" sz="2200" dirty="0"/>
              <a:t>So, Cyclomatic complexity = E - N + 2</a:t>
            </a:r>
          </a:p>
          <a:p>
            <a:pPr marL="0" indent="0">
              <a:buNone/>
            </a:pPr>
            <a:r>
              <a:rPr lang="en-US" sz="2200" dirty="0"/>
              <a:t>	                                = 11 – 9+ 2</a:t>
            </a:r>
          </a:p>
          <a:p>
            <a:pPr marL="0" indent="0">
              <a:buNone/>
            </a:pPr>
            <a:r>
              <a:rPr lang="en-US" sz="2200" dirty="0"/>
              <a:t>	                                = 4</a:t>
            </a:r>
          </a:p>
          <a:p>
            <a:pPr marL="0" indent="0">
              <a:buNone/>
            </a:pPr>
            <a:endParaRPr lang="en-US" b="1" dirty="0">
              <a:latin typeface="+mn-lt"/>
              <a:ea typeface="+mn-ea"/>
              <a:cs typeface="+mn-cs"/>
            </a:endParaRPr>
          </a:p>
          <a:p>
            <a:pPr marL="0" indent="0">
              <a:buNone/>
            </a:pPr>
            <a:endParaRPr lang="en-US" dirty="0">
              <a:latin typeface="LM Roman 12" panose="00000500000000000000" pitchFamily="50" charset="0"/>
            </a:endParaRPr>
          </a:p>
        </p:txBody>
      </p:sp>
      <p:sp>
        <p:nvSpPr>
          <p:cNvPr id="11" name="Content Placeholder 2"/>
          <p:cNvSpPr txBox="1"/>
          <p:nvPr/>
        </p:nvSpPr>
        <p:spPr>
          <a:xfrm>
            <a:off x="5899532" y="2974712"/>
            <a:ext cx="3222698" cy="1499317"/>
          </a:xfrm>
          <a:prstGeom prst="rect">
            <a:avLst/>
          </a:prstGeom>
        </p:spPr>
        <p:txBody>
          <a:bodyPr vert="horz" lIns="91440" tIns="45720" rIns="91440" bIns="45720" rtlCol="0">
            <a:normAutofit/>
          </a:bodyPr>
          <a:lstStyle>
            <a:lvl1pPr marL="342900" indent="-342900" algn="just" defTabSz="914400" rtl="0" eaLnBrk="1" latinLnBrk="0" hangingPunct="1">
              <a:lnSpc>
                <a:spcPct val="90000"/>
              </a:lnSpc>
              <a:spcBef>
                <a:spcPts val="600"/>
              </a:spcBef>
              <a:buClr>
                <a:schemeClr val="tx1"/>
              </a:buClr>
              <a:buFont typeface="Wingdings" panose="05000000000000000000" pitchFamily="2" charset="2"/>
              <a:buChar char="§"/>
              <a:defRPr lang="en-US" sz="2400" kern="1200" dirty="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
                <a:schemeClr val="tx1"/>
              </a:buClr>
              <a:buFont typeface="Arial" panose="020B0604020202020204" pitchFamily="34" charset="0"/>
              <a:buChar char="•"/>
              <a:defRPr lang="en-US" sz="2300" kern="1200" dirty="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buFont typeface="Arial" panose="020B0604020202020204" pitchFamily="34" charset="0"/>
              <a:buChar char="•"/>
              <a:defRPr lang="en-US" sz="2200" kern="1200" dirty="0" smtClean="0">
                <a:solidFill>
                  <a:schemeClr val="tx1"/>
                </a:solidFill>
                <a:latin typeface="+mj-lt"/>
                <a:ea typeface="Times New Roman" panose="02020603050405020304" pitchFamily="18" charset="0"/>
                <a:cs typeface="Times New Roman" panose="02020603050405020304" pitchFamily="18" charset="0"/>
              </a:defRPr>
            </a:lvl3pPr>
            <a:lvl4pPr marL="1239520" indent="-342900" algn="just" defTabSz="914400" rtl="0" eaLnBrk="1" latinLnBrk="0" hangingPunct="1">
              <a:lnSpc>
                <a:spcPct val="90000"/>
              </a:lnSpc>
              <a:spcBef>
                <a:spcPts val="600"/>
              </a:spcBef>
              <a:buClrTx/>
              <a:buFont typeface="Arial" panose="020B0604020202020204" pitchFamily="34" charset="0"/>
              <a:buChar char="–"/>
              <a:defRPr lang="en-US" sz="2000" kern="1200" dirty="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buFont typeface="Arial" panose="020B0604020202020204" pitchFamily="34" charset="0"/>
              <a:buChar char="»"/>
              <a:defRPr lang="en-US" sz="1600" kern="1200" dirty="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US" dirty="0">
              <a:latin typeface="LM Roman 12" panose="00000500000000000000" pitchFamily="50" charset="0"/>
            </a:endParaRPr>
          </a:p>
        </p:txBody>
      </p:sp>
      <p:sp>
        <p:nvSpPr>
          <p:cNvPr id="4" name="TextBox 3">
            <a:extLst>
              <a:ext uri="{FF2B5EF4-FFF2-40B4-BE49-F238E27FC236}">
                <a16:creationId xmlns:a16="http://schemas.microsoft.com/office/drawing/2014/main" id="{E27C2F2F-7235-40CD-BFED-F785E97D0409}"/>
              </a:ext>
            </a:extLst>
          </p:cNvPr>
          <p:cNvSpPr txBox="1"/>
          <p:nvPr/>
        </p:nvSpPr>
        <p:spPr>
          <a:xfrm>
            <a:off x="5682342" y="1332336"/>
            <a:ext cx="4691743" cy="430887"/>
          </a:xfrm>
          <a:prstGeom prst="rect">
            <a:avLst/>
          </a:prstGeom>
          <a:noFill/>
          <a:ln>
            <a:solidFill>
              <a:schemeClr val="tx1"/>
            </a:solidFill>
          </a:ln>
        </p:spPr>
        <p:txBody>
          <a:bodyPr wrap="square" rtlCol="0">
            <a:spAutoFit/>
          </a:bodyPr>
          <a:lstStyle/>
          <a:p>
            <a:r>
              <a:rPr lang="en-US" sz="2200" dirty="0"/>
              <a:t>1.</a:t>
            </a:r>
            <a:r>
              <a:rPr lang="en-US" dirty="0"/>
              <a:t> </a:t>
            </a:r>
            <a:r>
              <a:rPr lang="en-US" sz="2200" dirty="0"/>
              <a:t>Number of region in flow graph = 4</a:t>
            </a:r>
          </a:p>
        </p:txBody>
      </p:sp>
      <p:sp>
        <p:nvSpPr>
          <p:cNvPr id="8" name="Content Placeholder 2">
            <a:extLst>
              <a:ext uri="{FF2B5EF4-FFF2-40B4-BE49-F238E27FC236}">
                <a16:creationId xmlns:a16="http://schemas.microsoft.com/office/drawing/2014/main" id="{E8B0D480-51B6-40B1-945F-3C0B25FD07C3}"/>
              </a:ext>
            </a:extLst>
          </p:cNvPr>
          <p:cNvSpPr txBox="1"/>
          <p:nvPr/>
        </p:nvSpPr>
        <p:spPr>
          <a:xfrm>
            <a:off x="5682340" y="4023897"/>
            <a:ext cx="6052457" cy="1843504"/>
          </a:xfrm>
          <a:prstGeom prst="rect">
            <a:avLst/>
          </a:prstGeom>
          <a:ln>
            <a:solidFill>
              <a:schemeClr val="tx1"/>
            </a:solidFill>
          </a:ln>
        </p:spPr>
        <p:txBody>
          <a:bodyPr vert="horz" lIns="91440" tIns="45720" rIns="91440" bIns="45720" rtlCol="0">
            <a:normAutofit/>
          </a:bodyPr>
          <a:lstStyle>
            <a:lvl1pPr marL="342900" indent="-342900" algn="just" defTabSz="914400" rtl="0" eaLnBrk="1" latinLnBrk="0" hangingPunct="1">
              <a:lnSpc>
                <a:spcPct val="90000"/>
              </a:lnSpc>
              <a:spcBef>
                <a:spcPts val="600"/>
              </a:spcBef>
              <a:buClr>
                <a:schemeClr val="tx1"/>
              </a:buClr>
              <a:buFont typeface="Wingdings" panose="05000000000000000000" pitchFamily="2" charset="2"/>
              <a:buChar char="§"/>
              <a:defRPr lang="en-US" sz="2400" kern="1200" dirty="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
                <a:schemeClr val="tx1"/>
              </a:buClr>
              <a:buFont typeface="Arial" panose="020B0604020202020204" pitchFamily="34" charset="0"/>
              <a:buChar char="•"/>
              <a:defRPr lang="en-US" sz="2300" kern="1200" dirty="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buFont typeface="Arial" panose="020B0604020202020204" pitchFamily="34" charset="0"/>
              <a:buChar char="•"/>
              <a:defRPr lang="en-US" sz="2200" kern="1200" dirty="0" smtClean="0">
                <a:solidFill>
                  <a:schemeClr val="tx1"/>
                </a:solidFill>
                <a:latin typeface="+mj-lt"/>
                <a:ea typeface="Times New Roman" panose="02020603050405020304" pitchFamily="18" charset="0"/>
                <a:cs typeface="Times New Roman" panose="02020603050405020304" pitchFamily="18" charset="0"/>
              </a:defRPr>
            </a:lvl3pPr>
            <a:lvl4pPr marL="1239520" indent="-342900" algn="just" defTabSz="914400" rtl="0" eaLnBrk="1" latinLnBrk="0" hangingPunct="1">
              <a:lnSpc>
                <a:spcPct val="90000"/>
              </a:lnSpc>
              <a:spcBef>
                <a:spcPts val="600"/>
              </a:spcBef>
              <a:buClrTx/>
              <a:buFont typeface="Arial" panose="020B0604020202020204" pitchFamily="34" charset="0"/>
              <a:buChar char="–"/>
              <a:defRPr lang="en-US" sz="2000" kern="1200" dirty="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buFont typeface="Arial" panose="020B0604020202020204" pitchFamily="34" charset="0"/>
              <a:buChar char="»"/>
              <a:defRPr lang="en-US" sz="1600" kern="1200" dirty="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200" dirty="0">
                <a:latin typeface="+mn-lt"/>
                <a:ea typeface="+mn-ea"/>
                <a:cs typeface="+mn-cs"/>
              </a:rPr>
              <a:t>3. Number of </a:t>
            </a:r>
            <a:r>
              <a:rPr lang="en-US" sz="2200" b="1" dirty="0">
                <a:latin typeface="+mn-lt"/>
                <a:ea typeface="+mn-ea"/>
                <a:cs typeface="+mn-cs"/>
              </a:rPr>
              <a:t>Predicate node</a:t>
            </a:r>
            <a:r>
              <a:rPr lang="en-US" sz="2200" dirty="0">
                <a:latin typeface="+mn-lt"/>
                <a:ea typeface="+mn-ea"/>
                <a:cs typeface="+mn-cs"/>
              </a:rPr>
              <a:t> in given flow graphs are </a:t>
            </a:r>
            <a:r>
              <a:rPr lang="en-US" sz="2200" b="1" dirty="0">
                <a:latin typeface="+mn-lt"/>
                <a:ea typeface="+mn-ea"/>
                <a:cs typeface="+mn-cs"/>
              </a:rPr>
              <a:t>P</a:t>
            </a:r>
            <a:r>
              <a:rPr lang="en-US" sz="2200" dirty="0">
                <a:latin typeface="+mn-lt"/>
                <a:ea typeface="+mn-ea"/>
                <a:cs typeface="+mn-cs"/>
              </a:rPr>
              <a:t> = 2</a:t>
            </a:r>
            <a:endParaRPr lang="en-US" sz="2200" b="1" dirty="0">
              <a:latin typeface="+mn-lt"/>
              <a:ea typeface="+mn-ea"/>
              <a:cs typeface="+mn-cs"/>
            </a:endParaRPr>
          </a:p>
          <a:p>
            <a:pPr marL="0" indent="0">
              <a:buNone/>
            </a:pPr>
            <a:r>
              <a:rPr lang="en-US" sz="2200" dirty="0"/>
              <a:t>So, Cyclomatic complexity = P + 1</a:t>
            </a:r>
          </a:p>
          <a:p>
            <a:pPr marL="0" indent="0">
              <a:buNone/>
            </a:pPr>
            <a:r>
              <a:rPr lang="en-US" sz="2200" dirty="0"/>
              <a:t>	                                = 3 + 1</a:t>
            </a:r>
          </a:p>
          <a:p>
            <a:pPr marL="0" indent="0">
              <a:buNone/>
            </a:pPr>
            <a:r>
              <a:rPr lang="en-US" sz="2200" dirty="0"/>
              <a:t>	                                = 4</a:t>
            </a:r>
          </a:p>
          <a:p>
            <a:pPr marL="0" indent="0">
              <a:buNone/>
            </a:pPr>
            <a:endParaRPr lang="en-US" b="1" dirty="0">
              <a:latin typeface="+mn-lt"/>
              <a:ea typeface="+mn-ea"/>
              <a:cs typeface="+mn-cs"/>
            </a:endParaRPr>
          </a:p>
          <a:p>
            <a:pPr marL="0" indent="0">
              <a:buNone/>
            </a:pPr>
            <a:endParaRPr lang="en-US" dirty="0">
              <a:latin typeface="LM Roman 12" panose="00000500000000000000" pitchFamily="50" charset="0"/>
            </a:endParaRPr>
          </a:p>
        </p:txBody>
      </p:sp>
      <p:grpSp>
        <p:nvGrpSpPr>
          <p:cNvPr id="111" name="Group 110">
            <a:extLst>
              <a:ext uri="{FF2B5EF4-FFF2-40B4-BE49-F238E27FC236}">
                <a16:creationId xmlns:a16="http://schemas.microsoft.com/office/drawing/2014/main" id="{83B77189-D83C-47A5-9BDE-D2CA10C7A4A0}"/>
              </a:ext>
            </a:extLst>
          </p:cNvPr>
          <p:cNvGrpSpPr/>
          <p:nvPr/>
        </p:nvGrpSpPr>
        <p:grpSpPr>
          <a:xfrm>
            <a:off x="830534" y="1718148"/>
            <a:ext cx="2696438" cy="4480948"/>
            <a:chOff x="830534" y="1718148"/>
            <a:chExt cx="2696438" cy="4480948"/>
          </a:xfrm>
        </p:grpSpPr>
        <p:sp>
          <p:nvSpPr>
            <p:cNvPr id="16" name="Oval 15">
              <a:extLst>
                <a:ext uri="{FF2B5EF4-FFF2-40B4-BE49-F238E27FC236}">
                  <a16:creationId xmlns:a16="http://schemas.microsoft.com/office/drawing/2014/main" id="{F226DA69-161E-4FF2-864D-8044A9C3FEAD}"/>
                </a:ext>
              </a:extLst>
            </p:cNvPr>
            <p:cNvSpPr/>
            <p:nvPr/>
          </p:nvSpPr>
          <p:spPr>
            <a:xfrm>
              <a:off x="2004551" y="1718148"/>
              <a:ext cx="457200" cy="409081"/>
            </a:xfrm>
            <a:prstGeom prst="ellipse">
              <a:avLst/>
            </a:prstGeom>
            <a:solidFill>
              <a:srgbClr val="C00000"/>
            </a:solidFill>
            <a:ln>
              <a:solidFill>
                <a:srgbClr val="B71B1C"/>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a:t>1</a:t>
              </a:r>
            </a:p>
          </p:txBody>
        </p:sp>
        <p:sp>
          <p:nvSpPr>
            <p:cNvPr id="17" name="Oval 16">
              <a:extLst>
                <a:ext uri="{FF2B5EF4-FFF2-40B4-BE49-F238E27FC236}">
                  <a16:creationId xmlns:a16="http://schemas.microsoft.com/office/drawing/2014/main" id="{CD536C42-3BE8-420F-B924-E2D0FFE08335}"/>
                </a:ext>
              </a:extLst>
            </p:cNvPr>
            <p:cNvSpPr/>
            <p:nvPr/>
          </p:nvSpPr>
          <p:spPr>
            <a:xfrm>
              <a:off x="1952921" y="2387426"/>
              <a:ext cx="506244" cy="485749"/>
            </a:xfrm>
            <a:prstGeom prst="ellipse">
              <a:avLst/>
            </a:prstGeom>
            <a:solidFill>
              <a:srgbClr val="C00000"/>
            </a:solidFill>
            <a:ln>
              <a:solidFill>
                <a:srgbClr val="B71B1C"/>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a:t>2</a:t>
              </a:r>
            </a:p>
          </p:txBody>
        </p:sp>
        <p:sp>
          <p:nvSpPr>
            <p:cNvPr id="20" name="Oval 19">
              <a:extLst>
                <a:ext uri="{FF2B5EF4-FFF2-40B4-BE49-F238E27FC236}">
                  <a16:creationId xmlns:a16="http://schemas.microsoft.com/office/drawing/2014/main" id="{E6B597C0-E560-4DE2-9C4E-7753683217C4}"/>
                </a:ext>
              </a:extLst>
            </p:cNvPr>
            <p:cNvSpPr/>
            <p:nvPr/>
          </p:nvSpPr>
          <p:spPr>
            <a:xfrm>
              <a:off x="3027838" y="3035320"/>
              <a:ext cx="499134" cy="511869"/>
            </a:xfrm>
            <a:prstGeom prst="ellipse">
              <a:avLst/>
            </a:prstGeom>
            <a:solidFill>
              <a:srgbClr val="C00000"/>
            </a:solidFill>
            <a:ln>
              <a:solidFill>
                <a:srgbClr val="B71B1C"/>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a:t>3</a:t>
              </a:r>
            </a:p>
          </p:txBody>
        </p:sp>
        <p:sp>
          <p:nvSpPr>
            <p:cNvPr id="21" name="Oval 20">
              <a:extLst>
                <a:ext uri="{FF2B5EF4-FFF2-40B4-BE49-F238E27FC236}">
                  <a16:creationId xmlns:a16="http://schemas.microsoft.com/office/drawing/2014/main" id="{D533A5B4-9E4B-41E8-916B-70B0FB159DC7}"/>
                </a:ext>
              </a:extLst>
            </p:cNvPr>
            <p:cNvSpPr/>
            <p:nvPr/>
          </p:nvSpPr>
          <p:spPr>
            <a:xfrm>
              <a:off x="1385707" y="3202528"/>
              <a:ext cx="457200" cy="409081"/>
            </a:xfrm>
            <a:prstGeom prst="ellipse">
              <a:avLst/>
            </a:prstGeom>
            <a:solidFill>
              <a:srgbClr val="C00000"/>
            </a:solidFill>
            <a:ln>
              <a:solidFill>
                <a:srgbClr val="B71B1C"/>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a:t>4</a:t>
              </a:r>
            </a:p>
          </p:txBody>
        </p:sp>
        <p:sp>
          <p:nvSpPr>
            <p:cNvPr id="22" name="Oval 21">
              <a:extLst>
                <a:ext uri="{FF2B5EF4-FFF2-40B4-BE49-F238E27FC236}">
                  <a16:creationId xmlns:a16="http://schemas.microsoft.com/office/drawing/2014/main" id="{F5367819-C8B6-4DDD-88B6-E32DAC519C7A}"/>
                </a:ext>
              </a:extLst>
            </p:cNvPr>
            <p:cNvSpPr/>
            <p:nvPr/>
          </p:nvSpPr>
          <p:spPr>
            <a:xfrm>
              <a:off x="830534" y="3781587"/>
              <a:ext cx="457200" cy="409081"/>
            </a:xfrm>
            <a:prstGeom prst="ellipse">
              <a:avLst/>
            </a:prstGeom>
            <a:solidFill>
              <a:srgbClr val="C00000"/>
            </a:solidFill>
            <a:ln>
              <a:solidFill>
                <a:srgbClr val="B71B1C"/>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a:t>5</a:t>
              </a:r>
            </a:p>
          </p:txBody>
        </p:sp>
        <p:sp>
          <p:nvSpPr>
            <p:cNvPr id="23" name="Oval 22">
              <a:extLst>
                <a:ext uri="{FF2B5EF4-FFF2-40B4-BE49-F238E27FC236}">
                  <a16:creationId xmlns:a16="http://schemas.microsoft.com/office/drawing/2014/main" id="{B884B2EA-3522-41C1-A3BC-B55F12EA899E}"/>
                </a:ext>
              </a:extLst>
            </p:cNvPr>
            <p:cNvSpPr/>
            <p:nvPr/>
          </p:nvSpPr>
          <p:spPr>
            <a:xfrm>
              <a:off x="1842907" y="3871806"/>
              <a:ext cx="457200" cy="409081"/>
            </a:xfrm>
            <a:prstGeom prst="ellipse">
              <a:avLst/>
            </a:prstGeom>
            <a:solidFill>
              <a:srgbClr val="C00000"/>
            </a:solidFill>
            <a:ln>
              <a:solidFill>
                <a:srgbClr val="B71B1C"/>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a:t>6</a:t>
              </a:r>
            </a:p>
          </p:txBody>
        </p:sp>
        <p:sp>
          <p:nvSpPr>
            <p:cNvPr id="24" name="Oval 23">
              <a:extLst>
                <a:ext uri="{FF2B5EF4-FFF2-40B4-BE49-F238E27FC236}">
                  <a16:creationId xmlns:a16="http://schemas.microsoft.com/office/drawing/2014/main" id="{1C64334D-C032-4848-9F10-6AD4A22B3DE5}"/>
                </a:ext>
              </a:extLst>
            </p:cNvPr>
            <p:cNvSpPr/>
            <p:nvPr/>
          </p:nvSpPr>
          <p:spPr>
            <a:xfrm>
              <a:off x="1287734" y="4474029"/>
              <a:ext cx="457200" cy="409081"/>
            </a:xfrm>
            <a:prstGeom prst="ellipse">
              <a:avLst/>
            </a:prstGeom>
            <a:solidFill>
              <a:srgbClr val="C00000"/>
            </a:solidFill>
            <a:ln>
              <a:solidFill>
                <a:srgbClr val="B71B1C"/>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a:t>7</a:t>
              </a:r>
            </a:p>
          </p:txBody>
        </p:sp>
        <p:sp>
          <p:nvSpPr>
            <p:cNvPr id="25" name="Oval 24">
              <a:extLst>
                <a:ext uri="{FF2B5EF4-FFF2-40B4-BE49-F238E27FC236}">
                  <a16:creationId xmlns:a16="http://schemas.microsoft.com/office/drawing/2014/main" id="{0B6E2F88-4A2A-450C-9A4B-39579206D982}"/>
                </a:ext>
              </a:extLst>
            </p:cNvPr>
            <p:cNvSpPr/>
            <p:nvPr/>
          </p:nvSpPr>
          <p:spPr>
            <a:xfrm>
              <a:off x="2042069" y="4971937"/>
              <a:ext cx="457200" cy="409081"/>
            </a:xfrm>
            <a:prstGeom prst="ellipse">
              <a:avLst/>
            </a:prstGeom>
            <a:solidFill>
              <a:srgbClr val="C00000"/>
            </a:solidFill>
            <a:ln>
              <a:solidFill>
                <a:srgbClr val="B71B1C"/>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a:t>8</a:t>
              </a:r>
            </a:p>
          </p:txBody>
        </p:sp>
        <p:sp>
          <p:nvSpPr>
            <p:cNvPr id="26" name="Oval 25">
              <a:extLst>
                <a:ext uri="{FF2B5EF4-FFF2-40B4-BE49-F238E27FC236}">
                  <a16:creationId xmlns:a16="http://schemas.microsoft.com/office/drawing/2014/main" id="{987BE389-C394-40AC-8D0F-B19D4A602723}"/>
                </a:ext>
              </a:extLst>
            </p:cNvPr>
            <p:cNvSpPr/>
            <p:nvPr/>
          </p:nvSpPr>
          <p:spPr>
            <a:xfrm>
              <a:off x="1995306" y="5790015"/>
              <a:ext cx="457200" cy="409081"/>
            </a:xfrm>
            <a:prstGeom prst="ellipse">
              <a:avLst/>
            </a:prstGeom>
            <a:solidFill>
              <a:srgbClr val="C00000"/>
            </a:solidFill>
            <a:ln>
              <a:solidFill>
                <a:srgbClr val="B71B1C"/>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a:t>9</a:t>
              </a:r>
            </a:p>
          </p:txBody>
        </p:sp>
        <p:cxnSp>
          <p:nvCxnSpPr>
            <p:cNvPr id="27" name="Straight Arrow Connector 26">
              <a:extLst>
                <a:ext uri="{FF2B5EF4-FFF2-40B4-BE49-F238E27FC236}">
                  <a16:creationId xmlns:a16="http://schemas.microsoft.com/office/drawing/2014/main" id="{F49B6BBA-78D4-4EDD-9E9C-96D21E77ACD1}"/>
                </a:ext>
              </a:extLst>
            </p:cNvPr>
            <p:cNvCxnSpPr>
              <a:cxnSpLocks/>
              <a:endCxn id="20" idx="1"/>
            </p:cNvCxnSpPr>
            <p:nvPr/>
          </p:nvCxnSpPr>
          <p:spPr>
            <a:xfrm>
              <a:off x="2386668" y="2668635"/>
              <a:ext cx="714266" cy="441646"/>
            </a:xfrm>
            <a:prstGeom prst="straightConnector1">
              <a:avLst/>
            </a:prstGeom>
            <a:ln>
              <a:solidFill>
                <a:srgbClr val="B71B1C"/>
              </a:solidFill>
              <a:tailEnd type="triangle"/>
            </a:ln>
          </p:spPr>
          <p:style>
            <a:lnRef idx="2">
              <a:schemeClr val="accent2"/>
            </a:lnRef>
            <a:fillRef idx="0">
              <a:schemeClr val="accent2"/>
            </a:fillRef>
            <a:effectRef idx="1">
              <a:schemeClr val="accent2"/>
            </a:effectRef>
            <a:fontRef idx="minor">
              <a:schemeClr val="tx1"/>
            </a:fontRef>
          </p:style>
        </p:cxnSp>
        <p:cxnSp>
          <p:nvCxnSpPr>
            <p:cNvPr id="39" name="Straight Arrow Connector 38">
              <a:extLst>
                <a:ext uri="{FF2B5EF4-FFF2-40B4-BE49-F238E27FC236}">
                  <a16:creationId xmlns:a16="http://schemas.microsoft.com/office/drawing/2014/main" id="{6CC15D35-0F38-4799-8966-1E6CDCC1A775}"/>
                </a:ext>
              </a:extLst>
            </p:cNvPr>
            <p:cNvCxnSpPr>
              <a:cxnSpLocks/>
              <a:stCxn id="17" idx="3"/>
              <a:endCxn id="21" idx="0"/>
            </p:cNvCxnSpPr>
            <p:nvPr/>
          </p:nvCxnSpPr>
          <p:spPr>
            <a:xfrm flipH="1">
              <a:off x="1614307" y="2802039"/>
              <a:ext cx="412752" cy="400489"/>
            </a:xfrm>
            <a:prstGeom prst="straightConnector1">
              <a:avLst/>
            </a:prstGeom>
            <a:ln>
              <a:solidFill>
                <a:srgbClr val="B71B1C"/>
              </a:solidFill>
              <a:tailEnd type="triangle"/>
            </a:ln>
          </p:spPr>
          <p:style>
            <a:lnRef idx="2">
              <a:schemeClr val="accent2"/>
            </a:lnRef>
            <a:fillRef idx="0">
              <a:schemeClr val="accent2"/>
            </a:fillRef>
            <a:effectRef idx="1">
              <a:schemeClr val="accent2"/>
            </a:effectRef>
            <a:fontRef idx="minor">
              <a:schemeClr val="tx1"/>
            </a:fontRef>
          </p:style>
        </p:cxnSp>
        <p:cxnSp>
          <p:nvCxnSpPr>
            <p:cNvPr id="41" name="Straight Arrow Connector 40">
              <a:extLst>
                <a:ext uri="{FF2B5EF4-FFF2-40B4-BE49-F238E27FC236}">
                  <a16:creationId xmlns:a16="http://schemas.microsoft.com/office/drawing/2014/main" id="{03B0515A-F978-4EA7-8273-8E31EAF6C35F}"/>
                </a:ext>
              </a:extLst>
            </p:cNvPr>
            <p:cNvCxnSpPr>
              <a:cxnSpLocks/>
              <a:endCxn id="23" idx="0"/>
            </p:cNvCxnSpPr>
            <p:nvPr/>
          </p:nvCxnSpPr>
          <p:spPr>
            <a:xfrm>
              <a:off x="1709255" y="3547189"/>
              <a:ext cx="362252" cy="324617"/>
            </a:xfrm>
            <a:prstGeom prst="straightConnector1">
              <a:avLst/>
            </a:prstGeom>
            <a:ln>
              <a:solidFill>
                <a:srgbClr val="B71B1C"/>
              </a:solidFill>
              <a:tailEnd type="triangle"/>
            </a:ln>
          </p:spPr>
          <p:style>
            <a:lnRef idx="2">
              <a:schemeClr val="accent2"/>
            </a:lnRef>
            <a:fillRef idx="0">
              <a:schemeClr val="accent2"/>
            </a:fillRef>
            <a:effectRef idx="1">
              <a:schemeClr val="accent2"/>
            </a:effectRef>
            <a:fontRef idx="minor">
              <a:schemeClr val="tx1"/>
            </a:fontRef>
          </p:style>
        </p:cxnSp>
        <p:cxnSp>
          <p:nvCxnSpPr>
            <p:cNvPr id="44" name="Straight Arrow Connector 43">
              <a:extLst>
                <a:ext uri="{FF2B5EF4-FFF2-40B4-BE49-F238E27FC236}">
                  <a16:creationId xmlns:a16="http://schemas.microsoft.com/office/drawing/2014/main" id="{22804ECC-44BC-4E88-86EB-0180BEA30E10}"/>
                </a:ext>
              </a:extLst>
            </p:cNvPr>
            <p:cNvCxnSpPr>
              <a:cxnSpLocks/>
              <a:endCxn id="22" idx="7"/>
            </p:cNvCxnSpPr>
            <p:nvPr/>
          </p:nvCxnSpPr>
          <p:spPr>
            <a:xfrm flipH="1">
              <a:off x="1220779" y="3547189"/>
              <a:ext cx="210890" cy="294307"/>
            </a:xfrm>
            <a:prstGeom prst="straightConnector1">
              <a:avLst/>
            </a:prstGeom>
            <a:ln>
              <a:solidFill>
                <a:srgbClr val="B71B1C"/>
              </a:solidFill>
              <a:tailEnd type="triangle"/>
            </a:ln>
          </p:spPr>
          <p:style>
            <a:lnRef idx="2">
              <a:schemeClr val="accent2"/>
            </a:lnRef>
            <a:fillRef idx="0">
              <a:schemeClr val="accent2"/>
            </a:fillRef>
            <a:effectRef idx="1">
              <a:schemeClr val="accent2"/>
            </a:effectRef>
            <a:fontRef idx="minor">
              <a:schemeClr val="tx1"/>
            </a:fontRef>
          </p:style>
        </p:cxnSp>
        <p:cxnSp>
          <p:nvCxnSpPr>
            <p:cNvPr id="46" name="Straight Arrow Connector 45">
              <a:extLst>
                <a:ext uri="{FF2B5EF4-FFF2-40B4-BE49-F238E27FC236}">
                  <a16:creationId xmlns:a16="http://schemas.microsoft.com/office/drawing/2014/main" id="{C1E84E23-005D-48B6-9949-D7EDDBE3ECE8}"/>
                </a:ext>
              </a:extLst>
            </p:cNvPr>
            <p:cNvCxnSpPr>
              <a:cxnSpLocks/>
              <a:endCxn id="24" idx="1"/>
            </p:cNvCxnSpPr>
            <p:nvPr/>
          </p:nvCxnSpPr>
          <p:spPr>
            <a:xfrm>
              <a:off x="1041424" y="4201698"/>
              <a:ext cx="313265" cy="332240"/>
            </a:xfrm>
            <a:prstGeom prst="straightConnector1">
              <a:avLst/>
            </a:prstGeom>
            <a:ln>
              <a:solidFill>
                <a:srgbClr val="B71B1C"/>
              </a:solidFill>
              <a:tailEnd type="triangle"/>
            </a:ln>
          </p:spPr>
          <p:style>
            <a:lnRef idx="2">
              <a:schemeClr val="accent2"/>
            </a:lnRef>
            <a:fillRef idx="0">
              <a:schemeClr val="accent2"/>
            </a:fillRef>
            <a:effectRef idx="1">
              <a:schemeClr val="accent2"/>
            </a:effectRef>
            <a:fontRef idx="minor">
              <a:schemeClr val="tx1"/>
            </a:fontRef>
          </p:style>
        </p:cxnSp>
        <p:cxnSp>
          <p:nvCxnSpPr>
            <p:cNvPr id="51" name="Straight Arrow Connector 50">
              <a:extLst>
                <a:ext uri="{FF2B5EF4-FFF2-40B4-BE49-F238E27FC236}">
                  <a16:creationId xmlns:a16="http://schemas.microsoft.com/office/drawing/2014/main" id="{B1D7E591-2952-4524-8743-2F09E473DF4A}"/>
                </a:ext>
              </a:extLst>
            </p:cNvPr>
            <p:cNvCxnSpPr>
              <a:cxnSpLocks/>
              <a:endCxn id="25" idx="2"/>
            </p:cNvCxnSpPr>
            <p:nvPr/>
          </p:nvCxnSpPr>
          <p:spPr>
            <a:xfrm>
              <a:off x="1641243" y="4857724"/>
              <a:ext cx="400826" cy="318754"/>
            </a:xfrm>
            <a:prstGeom prst="straightConnector1">
              <a:avLst/>
            </a:prstGeom>
            <a:ln>
              <a:solidFill>
                <a:srgbClr val="B71B1C"/>
              </a:solidFill>
              <a:tailEnd type="triangle"/>
            </a:ln>
          </p:spPr>
          <p:style>
            <a:lnRef idx="2">
              <a:schemeClr val="accent2"/>
            </a:lnRef>
            <a:fillRef idx="0">
              <a:schemeClr val="accent2"/>
            </a:fillRef>
            <a:effectRef idx="1">
              <a:schemeClr val="accent2"/>
            </a:effectRef>
            <a:fontRef idx="minor">
              <a:schemeClr val="tx1"/>
            </a:fontRef>
          </p:style>
        </p:cxnSp>
        <p:cxnSp>
          <p:nvCxnSpPr>
            <p:cNvPr id="61" name="Straight Arrow Connector 60">
              <a:extLst>
                <a:ext uri="{FF2B5EF4-FFF2-40B4-BE49-F238E27FC236}">
                  <a16:creationId xmlns:a16="http://schemas.microsoft.com/office/drawing/2014/main" id="{C80DBCAF-D601-46C6-86DB-919603C32650}"/>
                </a:ext>
              </a:extLst>
            </p:cNvPr>
            <p:cNvCxnSpPr>
              <a:stCxn id="23" idx="3"/>
              <a:endCxn id="24" idx="7"/>
            </p:cNvCxnSpPr>
            <p:nvPr/>
          </p:nvCxnSpPr>
          <p:spPr>
            <a:xfrm flipH="1">
              <a:off x="1677979" y="4220978"/>
              <a:ext cx="231883" cy="312960"/>
            </a:xfrm>
            <a:prstGeom prst="straightConnector1">
              <a:avLst/>
            </a:prstGeom>
            <a:ln>
              <a:solidFill>
                <a:srgbClr val="B71B1C"/>
              </a:solidFill>
              <a:tailEnd type="triangle"/>
            </a:ln>
          </p:spPr>
          <p:style>
            <a:lnRef idx="2">
              <a:schemeClr val="accent2"/>
            </a:lnRef>
            <a:fillRef idx="0">
              <a:schemeClr val="accent2"/>
            </a:fillRef>
            <a:effectRef idx="1">
              <a:schemeClr val="accent2"/>
            </a:effectRef>
            <a:fontRef idx="minor">
              <a:schemeClr val="tx1"/>
            </a:fontRef>
          </p:style>
        </p:cxnSp>
        <p:cxnSp>
          <p:nvCxnSpPr>
            <p:cNvPr id="62" name="Curved Connector 50">
              <a:extLst>
                <a:ext uri="{FF2B5EF4-FFF2-40B4-BE49-F238E27FC236}">
                  <a16:creationId xmlns:a16="http://schemas.microsoft.com/office/drawing/2014/main" id="{B1B71779-0FB2-4446-9DB6-8D49EFF7C96E}"/>
                </a:ext>
              </a:extLst>
            </p:cNvPr>
            <p:cNvCxnSpPr>
              <a:cxnSpLocks/>
            </p:cNvCxnSpPr>
            <p:nvPr/>
          </p:nvCxnSpPr>
          <p:spPr>
            <a:xfrm flipH="1" flipV="1">
              <a:off x="2461752" y="1922689"/>
              <a:ext cx="37516" cy="3280908"/>
            </a:xfrm>
            <a:prstGeom prst="curvedConnector4">
              <a:avLst>
                <a:gd name="adj1" fmla="val -3772105"/>
                <a:gd name="adj2" fmla="val 100894"/>
              </a:avLst>
            </a:prstGeom>
            <a:ln>
              <a:solidFill>
                <a:srgbClr val="B71B1C"/>
              </a:solidFill>
              <a:tailEnd type="triangle"/>
            </a:ln>
          </p:spPr>
          <p:style>
            <a:lnRef idx="2">
              <a:schemeClr val="accent2"/>
            </a:lnRef>
            <a:fillRef idx="0">
              <a:schemeClr val="accent2"/>
            </a:fillRef>
            <a:effectRef idx="1">
              <a:schemeClr val="accent2"/>
            </a:effectRef>
            <a:fontRef idx="minor">
              <a:schemeClr val="tx1"/>
            </a:fontRef>
          </p:style>
        </p:cxnSp>
        <p:cxnSp>
          <p:nvCxnSpPr>
            <p:cNvPr id="90" name="Curved Connector 49">
              <a:extLst>
                <a:ext uri="{FF2B5EF4-FFF2-40B4-BE49-F238E27FC236}">
                  <a16:creationId xmlns:a16="http://schemas.microsoft.com/office/drawing/2014/main" id="{E4A0E9C6-6E09-4B82-8962-365106590D18}"/>
                </a:ext>
              </a:extLst>
            </p:cNvPr>
            <p:cNvCxnSpPr>
              <a:cxnSpLocks/>
            </p:cNvCxnSpPr>
            <p:nvPr/>
          </p:nvCxnSpPr>
          <p:spPr>
            <a:xfrm rot="10800000" flipV="1">
              <a:off x="1970209" y="1837558"/>
              <a:ext cx="12700" cy="4114800"/>
            </a:xfrm>
            <a:prstGeom prst="curvedConnector4">
              <a:avLst>
                <a:gd name="adj1" fmla="val 12395969"/>
                <a:gd name="adj2" fmla="val 97089"/>
              </a:avLst>
            </a:prstGeom>
            <a:ln>
              <a:solidFill>
                <a:srgbClr val="B71B1C"/>
              </a:solidFill>
              <a:tailEnd type="triangle"/>
            </a:ln>
          </p:spPr>
          <p:style>
            <a:lnRef idx="2">
              <a:schemeClr val="accent2"/>
            </a:lnRef>
            <a:fillRef idx="0">
              <a:schemeClr val="accent2"/>
            </a:fillRef>
            <a:effectRef idx="1">
              <a:schemeClr val="accent2"/>
            </a:effectRef>
            <a:fontRef idx="minor">
              <a:schemeClr val="tx1"/>
            </a:fontRef>
          </p:style>
        </p:cxnSp>
        <p:cxnSp>
          <p:nvCxnSpPr>
            <p:cNvPr id="94" name="Straight Arrow Connector 93">
              <a:extLst>
                <a:ext uri="{FF2B5EF4-FFF2-40B4-BE49-F238E27FC236}">
                  <a16:creationId xmlns:a16="http://schemas.microsoft.com/office/drawing/2014/main" id="{918AE437-72A1-4E82-B578-19684D8BA0DB}"/>
                </a:ext>
              </a:extLst>
            </p:cNvPr>
            <p:cNvCxnSpPr>
              <a:cxnSpLocks/>
              <a:stCxn id="20" idx="4"/>
              <a:endCxn id="25" idx="7"/>
            </p:cNvCxnSpPr>
            <p:nvPr/>
          </p:nvCxnSpPr>
          <p:spPr>
            <a:xfrm flipH="1">
              <a:off x="2432314" y="3547189"/>
              <a:ext cx="845091" cy="1484657"/>
            </a:xfrm>
            <a:prstGeom prst="straightConnector1">
              <a:avLst/>
            </a:prstGeom>
            <a:ln>
              <a:solidFill>
                <a:srgbClr val="B71B1C"/>
              </a:solidFill>
              <a:tailEnd type="triangle"/>
            </a:ln>
          </p:spPr>
          <p:style>
            <a:lnRef idx="2">
              <a:schemeClr val="accent2"/>
            </a:lnRef>
            <a:fillRef idx="0">
              <a:schemeClr val="accent2"/>
            </a:fillRef>
            <a:effectRef idx="1">
              <a:schemeClr val="accent2"/>
            </a:effectRef>
            <a:fontRef idx="minor">
              <a:schemeClr val="tx1"/>
            </a:fontRef>
          </p:style>
        </p:cxnSp>
        <p:cxnSp>
          <p:nvCxnSpPr>
            <p:cNvPr id="110" name="Straight Arrow Connector 109">
              <a:extLst>
                <a:ext uri="{FF2B5EF4-FFF2-40B4-BE49-F238E27FC236}">
                  <a16:creationId xmlns:a16="http://schemas.microsoft.com/office/drawing/2014/main" id="{B704E817-3ED6-4FF6-9039-824DA73ADF40}"/>
                </a:ext>
              </a:extLst>
            </p:cNvPr>
            <p:cNvCxnSpPr>
              <a:stCxn id="16" idx="4"/>
              <a:endCxn id="17" idx="0"/>
            </p:cNvCxnSpPr>
            <p:nvPr/>
          </p:nvCxnSpPr>
          <p:spPr>
            <a:xfrm flipH="1">
              <a:off x="2206043" y="2127229"/>
              <a:ext cx="27108" cy="260197"/>
            </a:xfrm>
            <a:prstGeom prst="straightConnector1">
              <a:avLst/>
            </a:prstGeom>
            <a:ln>
              <a:solidFill>
                <a:srgbClr val="B71B1C"/>
              </a:solidFill>
              <a:tailEnd type="triangle"/>
            </a:ln>
          </p:spPr>
          <p:style>
            <a:lnRef idx="2">
              <a:schemeClr val="accent2"/>
            </a:lnRef>
            <a:fillRef idx="0">
              <a:schemeClr val="accent2"/>
            </a:fillRef>
            <a:effectRef idx="1">
              <a:schemeClr val="accent2"/>
            </a:effectRef>
            <a:fontRef idx="minor">
              <a:schemeClr val="tx1"/>
            </a:fontRef>
          </p:style>
        </p:cxnSp>
      </p:grpSp>
    </p:spTree>
    <p:extLst>
      <p:ext uri="{BB962C8B-B14F-4D97-AF65-F5344CB8AC3E}">
        <p14:creationId xmlns:p14="http://schemas.microsoft.com/office/powerpoint/2010/main" val="354042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animBg="1"/>
      <p:bldP spid="4" grpId="0" animBg="1"/>
      <p:bldP spid="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solidFill>
                  <a:srgbClr val="556E7B"/>
                </a:solidFill>
              </a:rPr>
              <a:t>Loop Testing</a:t>
            </a:r>
          </a:p>
        </p:txBody>
      </p:sp>
      <p:sp>
        <p:nvSpPr>
          <p:cNvPr id="4" name="Text Placeholder 3"/>
          <p:cNvSpPr>
            <a:spLocks noGrp="1"/>
          </p:cNvSpPr>
          <p:nvPr>
            <p:ph type="body" idx="1"/>
          </p:nvPr>
        </p:nvSpPr>
        <p:spPr/>
        <p:txBody>
          <a:bodyPr/>
          <a:lstStyle/>
          <a:p>
            <a:r>
              <a:rPr lang="en-US" dirty="0"/>
              <a:t>Section 12</a:t>
            </a:r>
          </a:p>
          <a:p>
            <a:endParaRPr lang="en-US" dirty="0"/>
          </a:p>
          <a:p>
            <a:endParaRPr lang="en-US" dirty="0"/>
          </a:p>
        </p:txBody>
      </p:sp>
    </p:spTree>
    <p:extLst>
      <p:ext uri="{BB962C8B-B14F-4D97-AF65-F5344CB8AC3E}">
        <p14:creationId xmlns:p14="http://schemas.microsoft.com/office/powerpoint/2010/main" val="19743507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Loop Testing</a:t>
            </a:r>
          </a:p>
        </p:txBody>
      </p:sp>
      <p:sp>
        <p:nvSpPr>
          <p:cNvPr id="3" name="Content Placeholder 2"/>
          <p:cNvSpPr>
            <a:spLocks noGrp="1"/>
          </p:cNvSpPr>
          <p:nvPr>
            <p:ph idx="1"/>
          </p:nvPr>
        </p:nvSpPr>
        <p:spPr/>
        <p:txBody>
          <a:bodyPr/>
          <a:lstStyle/>
          <a:p>
            <a:r>
              <a:rPr lang="en-US" dirty="0"/>
              <a:t>Loop testing is </a:t>
            </a:r>
            <a:r>
              <a:rPr lang="en-US" b="1" dirty="0">
                <a:solidFill>
                  <a:srgbClr val="C00000"/>
                </a:solidFill>
              </a:rPr>
              <a:t>white box testing technique</a:t>
            </a:r>
            <a:r>
              <a:rPr lang="en-US" dirty="0"/>
              <a:t> used to </a:t>
            </a:r>
            <a:r>
              <a:rPr lang="en-US" b="1" dirty="0">
                <a:solidFill>
                  <a:srgbClr val="C00000"/>
                </a:solidFill>
              </a:rPr>
              <a:t>test loops in the program</a:t>
            </a:r>
            <a:r>
              <a:rPr lang="en-US" dirty="0"/>
              <a:t>.</a:t>
            </a:r>
          </a:p>
          <a:p>
            <a:r>
              <a:rPr lang="en-US" dirty="0"/>
              <a:t>In loop Testing complete </a:t>
            </a:r>
            <a:r>
              <a:rPr lang="en-US" b="1" dirty="0">
                <a:solidFill>
                  <a:srgbClr val="C00000"/>
                </a:solidFill>
              </a:rPr>
              <a:t>focus </a:t>
            </a:r>
            <a:r>
              <a:rPr lang="en-US" dirty="0"/>
              <a:t>is on the </a:t>
            </a:r>
            <a:r>
              <a:rPr lang="en-US" b="1" dirty="0">
                <a:solidFill>
                  <a:srgbClr val="C00000"/>
                </a:solidFill>
              </a:rPr>
              <a:t>validity of the loop constructs</a:t>
            </a:r>
            <a:r>
              <a:rPr lang="en-US" dirty="0"/>
              <a:t>.</a:t>
            </a:r>
          </a:p>
          <a:p>
            <a:r>
              <a:rPr lang="en-US" dirty="0"/>
              <a:t>It is used to check </a:t>
            </a:r>
            <a:r>
              <a:rPr lang="en-US" b="1" dirty="0">
                <a:solidFill>
                  <a:srgbClr val="C00000"/>
                </a:solidFill>
              </a:rPr>
              <a:t>correctness </a:t>
            </a:r>
            <a:r>
              <a:rPr lang="en-US" dirty="0"/>
              <a:t>of the loop in </a:t>
            </a:r>
            <a:r>
              <a:rPr lang="en-US" dirty="0" err="1"/>
              <a:t>souce</a:t>
            </a:r>
            <a:r>
              <a:rPr lang="en-US" dirty="0"/>
              <a:t> code.</a:t>
            </a:r>
          </a:p>
          <a:p>
            <a:r>
              <a:rPr lang="en-US" dirty="0"/>
              <a:t>Purpose of Loop Testing:</a:t>
            </a:r>
          </a:p>
          <a:p>
            <a:pPr lvl="1"/>
            <a:r>
              <a:rPr lang="en-US" sz="2200" dirty="0"/>
              <a:t>Testing can </a:t>
            </a:r>
            <a:r>
              <a:rPr lang="en-US" sz="2200" b="1" dirty="0">
                <a:solidFill>
                  <a:srgbClr val="C00000"/>
                </a:solidFill>
              </a:rPr>
              <a:t>fix</a:t>
            </a:r>
            <a:r>
              <a:rPr lang="en-US" sz="2200" dirty="0"/>
              <a:t> the </a:t>
            </a:r>
            <a:r>
              <a:rPr lang="en-US" sz="2200" b="1" dirty="0">
                <a:solidFill>
                  <a:srgbClr val="C00000"/>
                </a:solidFill>
              </a:rPr>
              <a:t>loop repetition </a:t>
            </a:r>
            <a:r>
              <a:rPr lang="en-US" sz="2200" dirty="0"/>
              <a:t>issues</a:t>
            </a:r>
          </a:p>
          <a:p>
            <a:pPr lvl="1"/>
            <a:r>
              <a:rPr lang="en-US" sz="2200" dirty="0"/>
              <a:t>Loops testing can </a:t>
            </a:r>
            <a:r>
              <a:rPr lang="en-US" sz="2200" b="1" dirty="0">
                <a:solidFill>
                  <a:srgbClr val="C00000"/>
                </a:solidFill>
              </a:rPr>
              <a:t>find performance blockage</a:t>
            </a:r>
          </a:p>
          <a:p>
            <a:pPr lvl="1"/>
            <a:r>
              <a:rPr lang="en-US" sz="2200" dirty="0"/>
              <a:t>By testing loops, the </a:t>
            </a:r>
            <a:r>
              <a:rPr lang="en-US" sz="2200" b="1" dirty="0">
                <a:solidFill>
                  <a:srgbClr val="C00000"/>
                </a:solidFill>
              </a:rPr>
              <a:t>uninitialized variables </a:t>
            </a:r>
            <a:r>
              <a:rPr lang="en-US" sz="2200" dirty="0"/>
              <a:t>in the loop can be determined</a:t>
            </a:r>
          </a:p>
          <a:p>
            <a:pPr lvl="1"/>
            <a:r>
              <a:rPr lang="en-US" sz="2200" dirty="0"/>
              <a:t>It helps to </a:t>
            </a:r>
            <a:r>
              <a:rPr lang="en-US" sz="2200" b="1" dirty="0">
                <a:solidFill>
                  <a:srgbClr val="C00000"/>
                </a:solidFill>
              </a:rPr>
              <a:t>identify</a:t>
            </a:r>
            <a:r>
              <a:rPr lang="en-US" sz="2200" dirty="0"/>
              <a:t> loop </a:t>
            </a:r>
            <a:r>
              <a:rPr lang="en-US" sz="2200" b="1" dirty="0">
                <a:solidFill>
                  <a:srgbClr val="C00000"/>
                </a:solidFill>
              </a:rPr>
              <a:t>initialization</a:t>
            </a:r>
            <a:r>
              <a:rPr lang="en-US" sz="2200" dirty="0"/>
              <a:t> </a:t>
            </a:r>
            <a:r>
              <a:rPr lang="en-US" sz="2200" b="1" dirty="0">
                <a:solidFill>
                  <a:srgbClr val="C00000"/>
                </a:solidFill>
              </a:rPr>
              <a:t>problems</a:t>
            </a:r>
            <a:r>
              <a:rPr lang="en-US" sz="2200" dirty="0"/>
              <a:t>.</a:t>
            </a:r>
          </a:p>
          <a:p>
            <a:r>
              <a:rPr lang="en-US" dirty="0"/>
              <a:t>Types of loop Tested</a:t>
            </a:r>
          </a:p>
          <a:p>
            <a:pPr lvl="1"/>
            <a:r>
              <a:rPr lang="en-US" sz="2200" dirty="0"/>
              <a:t>Simple loop</a:t>
            </a:r>
          </a:p>
          <a:p>
            <a:pPr lvl="1"/>
            <a:r>
              <a:rPr lang="en-US" sz="2200" dirty="0"/>
              <a:t>Nested loop</a:t>
            </a:r>
          </a:p>
          <a:p>
            <a:pPr lvl="1"/>
            <a:r>
              <a:rPr lang="en-US" sz="2200" dirty="0"/>
              <a:t>Concatenated loop</a:t>
            </a:r>
          </a:p>
          <a:p>
            <a:pPr lvl="1"/>
            <a:r>
              <a:rPr lang="en-US" sz="2200" dirty="0"/>
              <a:t>Unstructured loop</a:t>
            </a:r>
          </a:p>
        </p:txBody>
      </p:sp>
    </p:spTree>
    <p:extLst>
      <p:ext uri="{BB962C8B-B14F-4D97-AF65-F5344CB8AC3E}">
        <p14:creationId xmlns:p14="http://schemas.microsoft.com/office/powerpoint/2010/main" val="1416382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Black Box Testing</a:t>
            </a:r>
          </a:p>
        </p:txBody>
      </p:sp>
      <p:sp>
        <p:nvSpPr>
          <p:cNvPr id="3" name="Content Placeholder 2"/>
          <p:cNvSpPr>
            <a:spLocks noGrp="1"/>
          </p:cNvSpPr>
          <p:nvPr>
            <p:ph idx="1"/>
          </p:nvPr>
        </p:nvSpPr>
        <p:spPr/>
        <p:txBody>
          <a:bodyPr/>
          <a:lstStyle/>
          <a:p>
            <a:endParaRPr lang="en-US" dirty="0"/>
          </a:p>
          <a:p>
            <a:endParaRPr lang="en-US" dirty="0"/>
          </a:p>
          <a:p>
            <a:endParaRPr lang="en-US" dirty="0"/>
          </a:p>
          <a:p>
            <a:pPr marL="0" indent="0">
              <a:buNone/>
            </a:pPr>
            <a:endParaRPr lang="en-US" dirty="0"/>
          </a:p>
          <a:p>
            <a:r>
              <a:rPr lang="en-US" dirty="0"/>
              <a:t>Also known as </a:t>
            </a:r>
            <a:r>
              <a:rPr lang="en-US" b="1" dirty="0">
                <a:solidFill>
                  <a:srgbClr val="C00000"/>
                </a:solidFill>
              </a:rPr>
              <a:t>specification-based testing.</a:t>
            </a:r>
          </a:p>
          <a:p>
            <a:r>
              <a:rPr lang="en-US" b="1" dirty="0">
                <a:solidFill>
                  <a:srgbClr val="C00000"/>
                </a:solidFill>
              </a:rPr>
              <a:t>Tester</a:t>
            </a:r>
            <a:r>
              <a:rPr lang="en-US" dirty="0">
                <a:solidFill>
                  <a:srgbClr val="C00000"/>
                </a:solidFill>
              </a:rPr>
              <a:t> </a:t>
            </a:r>
            <a:r>
              <a:rPr lang="en-US" dirty="0"/>
              <a:t>has </a:t>
            </a:r>
            <a:r>
              <a:rPr lang="en-US" b="1" dirty="0">
                <a:solidFill>
                  <a:srgbClr val="C00000"/>
                </a:solidFill>
              </a:rPr>
              <a:t>access</a:t>
            </a:r>
            <a:r>
              <a:rPr lang="en-US" dirty="0">
                <a:solidFill>
                  <a:srgbClr val="C00000"/>
                </a:solidFill>
              </a:rPr>
              <a:t> </a:t>
            </a:r>
            <a:r>
              <a:rPr lang="en-US" dirty="0"/>
              <a:t>only to </a:t>
            </a:r>
            <a:r>
              <a:rPr lang="en-US" b="1" dirty="0">
                <a:solidFill>
                  <a:srgbClr val="C00000"/>
                </a:solidFill>
              </a:rPr>
              <a:t>running code </a:t>
            </a:r>
            <a:r>
              <a:rPr lang="en-US" dirty="0"/>
              <a:t>and the </a:t>
            </a:r>
            <a:r>
              <a:rPr lang="en-US" b="1" dirty="0">
                <a:solidFill>
                  <a:srgbClr val="C00000"/>
                </a:solidFill>
              </a:rPr>
              <a:t>specification</a:t>
            </a:r>
            <a:r>
              <a:rPr lang="en-US" dirty="0">
                <a:solidFill>
                  <a:srgbClr val="C00000"/>
                </a:solidFill>
              </a:rPr>
              <a:t> </a:t>
            </a:r>
            <a:r>
              <a:rPr lang="en-US" dirty="0"/>
              <a:t>it is supposed to satisfy.</a:t>
            </a:r>
          </a:p>
          <a:p>
            <a:r>
              <a:rPr lang="en-US" b="1" dirty="0">
                <a:solidFill>
                  <a:srgbClr val="C00000"/>
                </a:solidFill>
              </a:rPr>
              <a:t>Test cases </a:t>
            </a:r>
            <a:r>
              <a:rPr lang="en-US" dirty="0"/>
              <a:t>are </a:t>
            </a:r>
            <a:r>
              <a:rPr lang="en-US" b="1" dirty="0">
                <a:solidFill>
                  <a:srgbClr val="C00000"/>
                </a:solidFill>
              </a:rPr>
              <a:t>written</a:t>
            </a:r>
            <a:r>
              <a:rPr lang="en-US" dirty="0">
                <a:solidFill>
                  <a:srgbClr val="C00000"/>
                </a:solidFill>
              </a:rPr>
              <a:t> </a:t>
            </a:r>
            <a:r>
              <a:rPr lang="en-US" b="1" dirty="0">
                <a:solidFill>
                  <a:srgbClr val="C00000"/>
                </a:solidFill>
              </a:rPr>
              <a:t>with no knowledge of internal workings </a:t>
            </a:r>
            <a:r>
              <a:rPr lang="en-US" dirty="0"/>
              <a:t>of the code.</a:t>
            </a:r>
          </a:p>
          <a:p>
            <a:r>
              <a:rPr lang="en-US" b="1" dirty="0">
                <a:solidFill>
                  <a:srgbClr val="C00000"/>
                </a:solidFill>
              </a:rPr>
              <a:t>No access </a:t>
            </a:r>
            <a:r>
              <a:rPr lang="en-US" dirty="0"/>
              <a:t>to </a:t>
            </a:r>
            <a:r>
              <a:rPr lang="en-US" b="1" dirty="0">
                <a:solidFill>
                  <a:srgbClr val="C00000"/>
                </a:solidFill>
              </a:rPr>
              <a:t>source code.</a:t>
            </a:r>
          </a:p>
          <a:p>
            <a:r>
              <a:rPr lang="en-US" dirty="0"/>
              <a:t>So </a:t>
            </a:r>
            <a:r>
              <a:rPr lang="en-US" b="1" dirty="0">
                <a:solidFill>
                  <a:srgbClr val="C00000"/>
                </a:solidFill>
              </a:rPr>
              <a:t>test cases</a:t>
            </a:r>
            <a:r>
              <a:rPr lang="en-US" dirty="0"/>
              <a:t> </a:t>
            </a:r>
            <a:r>
              <a:rPr lang="en-US" b="1" dirty="0">
                <a:solidFill>
                  <a:srgbClr val="C00000"/>
                </a:solidFill>
              </a:rPr>
              <a:t>don’t worry </a:t>
            </a:r>
            <a:r>
              <a:rPr lang="en-US" dirty="0"/>
              <a:t>about </a:t>
            </a:r>
            <a:r>
              <a:rPr lang="en-US" b="1" dirty="0">
                <a:solidFill>
                  <a:srgbClr val="C00000"/>
                </a:solidFill>
              </a:rPr>
              <a:t>structure.</a:t>
            </a:r>
          </a:p>
          <a:p>
            <a:r>
              <a:rPr lang="en-US" b="1" dirty="0">
                <a:solidFill>
                  <a:srgbClr val="C00000"/>
                </a:solidFill>
              </a:rPr>
              <a:t>Importance </a:t>
            </a:r>
            <a:r>
              <a:rPr lang="en-US" dirty="0"/>
              <a:t>is only on</a:t>
            </a:r>
            <a:r>
              <a:rPr lang="en-US" b="1" dirty="0">
                <a:solidFill>
                  <a:srgbClr val="C00000"/>
                </a:solidFill>
              </a:rPr>
              <a:t> ensuring </a:t>
            </a:r>
            <a:r>
              <a:rPr lang="en-US" dirty="0"/>
              <a:t>that the </a:t>
            </a:r>
            <a:r>
              <a:rPr lang="en-US" b="1" dirty="0">
                <a:solidFill>
                  <a:srgbClr val="C00000"/>
                </a:solidFill>
              </a:rPr>
              <a:t>requirements are met.</a:t>
            </a:r>
          </a:p>
          <a:p>
            <a:endParaRPr lang="en-US" sz="2200" dirty="0"/>
          </a:p>
        </p:txBody>
      </p:sp>
      <p:sp>
        <p:nvSpPr>
          <p:cNvPr id="7" name="Content Placeholder 2"/>
          <p:cNvSpPr txBox="1"/>
          <p:nvPr/>
        </p:nvSpPr>
        <p:spPr>
          <a:xfrm>
            <a:off x="131181" y="4038304"/>
            <a:ext cx="11929640" cy="2510955"/>
          </a:xfrm>
          <a:prstGeom prst="rect">
            <a:avLst/>
          </a:prstGeom>
        </p:spPr>
        <p:txBody>
          <a:bodyPr vert="horz" lIns="91440" tIns="45720" rIns="91440" bIns="45720" rtlCol="0">
            <a:noAutofit/>
          </a:bodyPr>
          <a:lstStyle>
            <a:lvl1pPr marL="265430" indent="-265430"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686868"/>
              </a:buClr>
            </a:pPr>
            <a:endParaRPr lang="en-US" b="1" dirty="0">
              <a:solidFill>
                <a:srgbClr val="C00000"/>
              </a:solidFill>
            </a:endParaRPr>
          </a:p>
        </p:txBody>
      </p:sp>
      <p:pic>
        <p:nvPicPr>
          <p:cNvPr id="5" name="Picture 4">
            <a:extLst>
              <a:ext uri="{FF2B5EF4-FFF2-40B4-BE49-F238E27FC236}">
                <a16:creationId xmlns:a16="http://schemas.microsoft.com/office/drawing/2014/main" id="{3CA6C1C7-19FA-4DF2-88FD-D53E3AF517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3546" y="863445"/>
            <a:ext cx="4104907" cy="1294281"/>
          </a:xfrm>
          <a:prstGeom prst="rect">
            <a:avLst/>
          </a:prstGeom>
          <a:ln>
            <a:solidFill>
              <a:schemeClr val="tx1"/>
            </a:solidFill>
          </a:ln>
        </p:spPr>
      </p:pic>
    </p:spTree>
    <p:extLst>
      <p:ext uri="{BB962C8B-B14F-4D97-AF65-F5344CB8AC3E}">
        <p14:creationId xmlns:p14="http://schemas.microsoft.com/office/powerpoint/2010/main" val="134240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Loop Testing: Simple loop testing</a:t>
            </a:r>
          </a:p>
        </p:txBody>
      </p:sp>
      <p:sp>
        <p:nvSpPr>
          <p:cNvPr id="3" name="Content Placeholder 2"/>
          <p:cNvSpPr>
            <a:spLocks noGrp="1"/>
          </p:cNvSpPr>
          <p:nvPr>
            <p:ph idx="1"/>
          </p:nvPr>
        </p:nvSpPr>
        <p:spPr>
          <a:xfrm>
            <a:off x="131180" y="863445"/>
            <a:ext cx="11975475" cy="947067"/>
          </a:xfrm>
        </p:spPr>
        <p:txBody>
          <a:bodyPr/>
          <a:lstStyle/>
          <a:p>
            <a:r>
              <a:rPr lang="en-US" dirty="0"/>
              <a:t>In simple loop testing, a simple loop control structure (for, while, or do-while) is tested to </a:t>
            </a:r>
            <a:r>
              <a:rPr lang="en-US" b="1" dirty="0">
                <a:solidFill>
                  <a:srgbClr val="C00000"/>
                </a:solidFill>
              </a:rPr>
              <a:t>ensure</a:t>
            </a:r>
            <a:r>
              <a:rPr lang="en-US" dirty="0"/>
              <a:t> that it </a:t>
            </a:r>
            <a:r>
              <a:rPr lang="en-US" b="1" dirty="0">
                <a:solidFill>
                  <a:srgbClr val="C00000"/>
                </a:solidFill>
              </a:rPr>
              <a:t>terminates</a:t>
            </a:r>
            <a:r>
              <a:rPr lang="en-US" dirty="0"/>
              <a:t> </a:t>
            </a:r>
            <a:r>
              <a:rPr lang="en-US" b="1" dirty="0">
                <a:solidFill>
                  <a:srgbClr val="C00000"/>
                </a:solidFill>
              </a:rPr>
              <a:t>at</a:t>
            </a:r>
            <a:r>
              <a:rPr lang="en-US" dirty="0"/>
              <a:t> </a:t>
            </a:r>
            <a:r>
              <a:rPr lang="en-US" b="1" dirty="0">
                <a:solidFill>
                  <a:srgbClr val="C00000"/>
                </a:solidFill>
              </a:rPr>
              <a:t>some</a:t>
            </a:r>
            <a:r>
              <a:rPr lang="en-US" dirty="0"/>
              <a:t> </a:t>
            </a:r>
            <a:r>
              <a:rPr lang="en-US" b="1" dirty="0">
                <a:solidFill>
                  <a:srgbClr val="C00000"/>
                </a:solidFill>
              </a:rPr>
              <a:t>point</a:t>
            </a:r>
            <a:r>
              <a:rPr lang="en-US" dirty="0"/>
              <a:t>.</a:t>
            </a:r>
          </a:p>
        </p:txBody>
      </p:sp>
      <p:sp>
        <p:nvSpPr>
          <p:cNvPr id="6" name="TextBox 5"/>
          <p:cNvSpPr txBox="1"/>
          <p:nvPr/>
        </p:nvSpPr>
        <p:spPr>
          <a:xfrm>
            <a:off x="686579" y="1882768"/>
            <a:ext cx="2957523" cy="923330"/>
          </a:xfrm>
          <a:prstGeom prst="rect">
            <a:avLst/>
          </a:prstGeom>
          <a:solidFill>
            <a:schemeClr val="bg1">
              <a:lumMod val="95000"/>
            </a:schemeClr>
          </a:solidFill>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a:solidFill>
                  <a:schemeClr val="tx1"/>
                </a:solidFill>
                <a:latin typeface="Consolas" panose="020B0609020204030204" pitchFamily="49" charset="0"/>
                <a:cs typeface="Consolas" panose="020B0609020204030204" pitchFamily="49" charset="0"/>
              </a:rPr>
              <a:t>while(condition) {</a:t>
            </a:r>
          </a:p>
          <a:p>
            <a:r>
              <a:rPr lang="en-US" dirty="0">
                <a:solidFill>
                  <a:schemeClr val="tx1"/>
                </a:solidFill>
                <a:latin typeface="Consolas" panose="020B0609020204030204" pitchFamily="49" charset="0"/>
                <a:cs typeface="Consolas" panose="020B0609020204030204" pitchFamily="49" charset="0"/>
              </a:rPr>
              <a:t>   statement(s);</a:t>
            </a:r>
          </a:p>
          <a:p>
            <a:r>
              <a:rPr lang="en-US" dirty="0">
                <a:solidFill>
                  <a:schemeClr val="tx1"/>
                </a:solidFill>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grpSp>
        <p:nvGrpSpPr>
          <p:cNvPr id="5" name="Group 4">
            <a:extLst>
              <a:ext uri="{FF2B5EF4-FFF2-40B4-BE49-F238E27FC236}">
                <a16:creationId xmlns:a16="http://schemas.microsoft.com/office/drawing/2014/main" id="{9AAA2559-01D6-416B-BD48-4E1487F6B6E5}"/>
              </a:ext>
            </a:extLst>
          </p:cNvPr>
          <p:cNvGrpSpPr/>
          <p:nvPr/>
        </p:nvGrpSpPr>
        <p:grpSpPr>
          <a:xfrm>
            <a:off x="7212531" y="1488038"/>
            <a:ext cx="4379976" cy="1709928"/>
            <a:chOff x="7212531" y="1488038"/>
            <a:chExt cx="4379976" cy="1709928"/>
          </a:xfrm>
        </p:grpSpPr>
        <p:cxnSp>
          <p:nvCxnSpPr>
            <p:cNvPr id="11" name="Straight Arrow Connector 10"/>
            <p:cNvCxnSpPr>
              <a:endCxn id="9" idx="0"/>
            </p:cNvCxnSpPr>
            <p:nvPr/>
          </p:nvCxnSpPr>
          <p:spPr>
            <a:xfrm>
              <a:off x="8296095" y="1488038"/>
              <a:ext cx="0" cy="420624"/>
            </a:xfrm>
            <a:prstGeom prst="straightConnector1">
              <a:avLst/>
            </a:prstGeom>
            <a:ln w="19050">
              <a:solidFill>
                <a:srgbClr val="B71B1C"/>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0175187" y="2116540"/>
              <a:ext cx="1417320" cy="603504"/>
            </a:xfrm>
            <a:prstGeom prst="rect">
              <a:avLst/>
            </a:prstGeom>
            <a:ln w="19050">
              <a:solidFill>
                <a:srgbClr val="B71B1C"/>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rgbClr val="C00000"/>
                  </a:solidFill>
                </a:rPr>
                <a:t>Statement(s)</a:t>
              </a:r>
            </a:p>
          </p:txBody>
        </p:sp>
        <p:sp>
          <p:nvSpPr>
            <p:cNvPr id="9" name="Diamond 8"/>
            <p:cNvSpPr/>
            <p:nvPr/>
          </p:nvSpPr>
          <p:spPr>
            <a:xfrm>
              <a:off x="7212531" y="1908662"/>
              <a:ext cx="2167128" cy="977977"/>
            </a:xfrm>
            <a:prstGeom prst="diamond">
              <a:avLst/>
            </a:prstGeom>
            <a:ln w="19050">
              <a:solidFill>
                <a:srgbClr val="B71B1C"/>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rgbClr val="C00000"/>
                  </a:solidFill>
                </a:rPr>
                <a:t>Condition</a:t>
              </a:r>
            </a:p>
          </p:txBody>
        </p:sp>
        <p:cxnSp>
          <p:nvCxnSpPr>
            <p:cNvPr id="13" name="Straight Arrow Connector 12"/>
            <p:cNvCxnSpPr>
              <a:stCxn id="9" idx="3"/>
              <a:endCxn id="8" idx="1"/>
            </p:cNvCxnSpPr>
            <p:nvPr/>
          </p:nvCxnSpPr>
          <p:spPr>
            <a:xfrm>
              <a:off x="9379659" y="2397651"/>
              <a:ext cx="795528" cy="20641"/>
            </a:xfrm>
            <a:prstGeom prst="straightConnector1">
              <a:avLst/>
            </a:prstGeom>
            <a:ln w="19050">
              <a:solidFill>
                <a:srgbClr val="B71B1C"/>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2"/>
            </p:cNvCxnSpPr>
            <p:nvPr/>
          </p:nvCxnSpPr>
          <p:spPr>
            <a:xfrm>
              <a:off x="8296095" y="2886639"/>
              <a:ext cx="0" cy="311327"/>
            </a:xfrm>
            <a:prstGeom prst="straightConnector1">
              <a:avLst/>
            </a:prstGeom>
            <a:ln w="19050">
              <a:solidFill>
                <a:srgbClr val="B71B1C"/>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p:cNvCxnSpPr>
              <a:stCxn id="8" idx="0"/>
            </p:cNvCxnSpPr>
            <p:nvPr/>
          </p:nvCxnSpPr>
          <p:spPr>
            <a:xfrm rot="16200000" flipV="1">
              <a:off x="9380876" y="613569"/>
              <a:ext cx="418190" cy="2587752"/>
            </a:xfrm>
            <a:prstGeom prst="bentConnector2">
              <a:avLst/>
            </a:prstGeom>
            <a:ln w="19050">
              <a:solidFill>
                <a:srgbClr val="B71B1C"/>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9CDB5E54-4615-4D84-BD0E-F43C62EC38B4}"/>
              </a:ext>
            </a:extLst>
          </p:cNvPr>
          <p:cNvSpPr txBox="1">
            <a:spLocks/>
          </p:cNvSpPr>
          <p:nvPr/>
        </p:nvSpPr>
        <p:spPr>
          <a:xfrm>
            <a:off x="131179" y="3391140"/>
            <a:ext cx="11929641" cy="3466860"/>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rgbClr val="647177"/>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rgbClr val="647177"/>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rgbClr val="647177"/>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rgbClr val="647177"/>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rgbClr val="647177"/>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How a basic loop is tested: </a:t>
            </a:r>
            <a:r>
              <a:rPr lang="en-US" dirty="0"/>
              <a:t>(consider n is maximum allowable passes through the loop, for e.g. n=10)</a:t>
            </a:r>
          </a:p>
          <a:p>
            <a:pPr marL="0" indent="0">
              <a:buClr>
                <a:srgbClr val="686868"/>
              </a:buClr>
              <a:buFont typeface="Wingdings 3" panose="05040102010807070707" pitchFamily="18" charset="2"/>
              <a:buNone/>
            </a:pPr>
            <a:r>
              <a:rPr lang="en-US" dirty="0"/>
              <a:t>1. Skip the loop entirely</a:t>
            </a:r>
          </a:p>
          <a:p>
            <a:pPr marL="0" indent="0">
              <a:buClr>
                <a:srgbClr val="686868"/>
              </a:buClr>
              <a:buFont typeface="Wingdings 3" panose="05040102010807070707" pitchFamily="18" charset="2"/>
              <a:buNone/>
            </a:pPr>
            <a:r>
              <a:rPr lang="en-US" dirty="0"/>
              <a:t>2. Only one pass through the loop.</a:t>
            </a:r>
          </a:p>
          <a:p>
            <a:pPr marL="0" indent="0">
              <a:buClr>
                <a:srgbClr val="686868"/>
              </a:buClr>
              <a:buFont typeface="Wingdings 3" panose="05040102010807070707" pitchFamily="18" charset="2"/>
              <a:buNone/>
            </a:pPr>
            <a:r>
              <a:rPr lang="en-US" dirty="0"/>
              <a:t>3. Pass two times through the loop.</a:t>
            </a:r>
          </a:p>
          <a:p>
            <a:pPr marL="0" indent="0">
              <a:buClr>
                <a:srgbClr val="686868"/>
              </a:buClr>
              <a:buFont typeface="Wingdings 3" panose="05040102010807070707" pitchFamily="18" charset="2"/>
              <a:buNone/>
            </a:pPr>
            <a:r>
              <a:rPr lang="en-US" dirty="0"/>
              <a:t>4. m passes through the loop where m&lt;n. (m can be any number less than n)</a:t>
            </a:r>
          </a:p>
          <a:p>
            <a:pPr marL="0" indent="0">
              <a:buFont typeface="Wingdings 3" panose="05040102010807070707" pitchFamily="18" charset="2"/>
              <a:buNone/>
            </a:pPr>
            <a:r>
              <a:rPr lang="en-US" dirty="0"/>
              <a:t>5. n-1, n, n+1 passes through the loop. (in our example 9, 10 and 11 passes)</a:t>
            </a:r>
          </a:p>
        </p:txBody>
      </p:sp>
      <p:sp>
        <p:nvSpPr>
          <p:cNvPr id="17" name="TextBox 16">
            <a:extLst>
              <a:ext uri="{FF2B5EF4-FFF2-40B4-BE49-F238E27FC236}">
                <a16:creationId xmlns:a16="http://schemas.microsoft.com/office/drawing/2014/main" id="{7D770338-89DD-4109-AFF7-960D4EA6E9FC}"/>
              </a:ext>
            </a:extLst>
          </p:cNvPr>
          <p:cNvSpPr txBox="1"/>
          <p:nvPr/>
        </p:nvSpPr>
        <p:spPr>
          <a:xfrm>
            <a:off x="7389842" y="4176954"/>
            <a:ext cx="3566378" cy="1107996"/>
          </a:xfrm>
          <a:prstGeom prst="rect">
            <a:avLst/>
          </a:prstGeom>
          <a:solidFill>
            <a:schemeClr val="bg1">
              <a:lumMod val="95000"/>
            </a:schemeClr>
          </a:solidFill>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200" b="1" dirty="0">
                <a:solidFill>
                  <a:schemeClr val="tx1"/>
                </a:solidFill>
                <a:latin typeface="Consolas" panose="020B0609020204030204" pitchFamily="49" charset="0"/>
                <a:cs typeface="Consolas" panose="020B0609020204030204" pitchFamily="49" charset="0"/>
              </a:rPr>
              <a:t>while(</a:t>
            </a:r>
            <a:r>
              <a:rPr lang="en-US" sz="2200" b="1" dirty="0" err="1">
                <a:solidFill>
                  <a:schemeClr val="tx1"/>
                </a:solidFill>
                <a:latin typeface="Consolas" panose="020B0609020204030204" pitchFamily="49" charset="0"/>
                <a:cs typeface="Consolas" panose="020B0609020204030204" pitchFamily="49" charset="0"/>
              </a:rPr>
              <a:t>i</a:t>
            </a:r>
            <a:r>
              <a:rPr lang="en-US" sz="2200" b="1" dirty="0">
                <a:solidFill>
                  <a:schemeClr val="tx1"/>
                </a:solidFill>
                <a:latin typeface="Consolas" panose="020B0609020204030204" pitchFamily="49" charset="0"/>
                <a:cs typeface="Consolas" panose="020B0609020204030204" pitchFamily="49" charset="0"/>
              </a:rPr>
              <a:t>&lt;=10) {</a:t>
            </a:r>
          </a:p>
          <a:p>
            <a:r>
              <a:rPr lang="en-US" sz="2200" b="1" dirty="0">
                <a:solidFill>
                  <a:schemeClr val="tx1"/>
                </a:solidFill>
                <a:latin typeface="Consolas" panose="020B0609020204030204" pitchFamily="49" charset="0"/>
                <a:cs typeface="Consolas" panose="020B0609020204030204" pitchFamily="49" charset="0"/>
              </a:rPr>
              <a:t>   statement(s);</a:t>
            </a:r>
          </a:p>
          <a:p>
            <a:r>
              <a:rPr lang="en-US" sz="2200" b="1" dirty="0">
                <a:solidFill>
                  <a:schemeClr val="tx1"/>
                </a:solidFill>
                <a:latin typeface="Consolas" panose="020B0609020204030204" pitchFamily="49" charset="0"/>
                <a:cs typeface="Consolas" panose="020B0609020204030204" pitchFamily="49" charset="0"/>
              </a:rPr>
              <a:t>}</a:t>
            </a:r>
            <a:endParaRPr lang="en-US" sz="22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805987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Loop Testing: Nested Loop testing</a:t>
            </a:r>
          </a:p>
        </p:txBody>
      </p:sp>
      <p:sp>
        <p:nvSpPr>
          <p:cNvPr id="3" name="Content Placeholder 2"/>
          <p:cNvSpPr>
            <a:spLocks noGrp="1"/>
          </p:cNvSpPr>
          <p:nvPr>
            <p:ph idx="1"/>
          </p:nvPr>
        </p:nvSpPr>
        <p:spPr>
          <a:xfrm>
            <a:off x="131180" y="863445"/>
            <a:ext cx="11975475" cy="1718390"/>
          </a:xfrm>
        </p:spPr>
        <p:txBody>
          <a:bodyPr/>
          <a:lstStyle/>
          <a:p>
            <a:r>
              <a:rPr lang="en-US" b="1" dirty="0">
                <a:solidFill>
                  <a:srgbClr val="C00000"/>
                </a:solidFill>
              </a:rPr>
              <a:t>Nested loop </a:t>
            </a:r>
            <a:r>
              <a:rPr lang="en-US" dirty="0"/>
              <a:t>means </a:t>
            </a:r>
            <a:r>
              <a:rPr lang="en-US" b="1" dirty="0">
                <a:solidFill>
                  <a:srgbClr val="C00000"/>
                </a:solidFill>
              </a:rPr>
              <a:t>loops</a:t>
            </a:r>
            <a:r>
              <a:rPr lang="en-US" dirty="0"/>
              <a:t> </a:t>
            </a:r>
            <a:r>
              <a:rPr lang="en-US" b="1" dirty="0">
                <a:solidFill>
                  <a:srgbClr val="C00000"/>
                </a:solidFill>
              </a:rPr>
              <a:t>under</a:t>
            </a:r>
            <a:r>
              <a:rPr lang="en-US" dirty="0"/>
              <a:t> the loop. </a:t>
            </a:r>
          </a:p>
          <a:p>
            <a:r>
              <a:rPr lang="en-US" dirty="0"/>
              <a:t>Nested loop is the </a:t>
            </a:r>
            <a:r>
              <a:rPr lang="en-US" b="1" dirty="0">
                <a:solidFill>
                  <a:srgbClr val="C00000"/>
                </a:solidFill>
              </a:rPr>
              <a:t>finite</a:t>
            </a:r>
            <a:r>
              <a:rPr lang="en-US" dirty="0"/>
              <a:t> </a:t>
            </a:r>
            <a:r>
              <a:rPr lang="en-US" b="1" dirty="0">
                <a:solidFill>
                  <a:srgbClr val="C00000"/>
                </a:solidFill>
              </a:rPr>
              <a:t>number</a:t>
            </a:r>
            <a:r>
              <a:rPr lang="en-US" dirty="0"/>
              <a:t> of </a:t>
            </a:r>
            <a:r>
              <a:rPr lang="en-US" b="1" dirty="0">
                <a:solidFill>
                  <a:srgbClr val="C00000"/>
                </a:solidFill>
              </a:rPr>
              <a:t>loops</a:t>
            </a:r>
            <a:r>
              <a:rPr lang="en-US" dirty="0"/>
              <a:t> </a:t>
            </a:r>
            <a:r>
              <a:rPr lang="en-US" b="1" dirty="0">
                <a:solidFill>
                  <a:srgbClr val="C00000"/>
                </a:solidFill>
              </a:rPr>
              <a:t>inside</a:t>
            </a:r>
            <a:r>
              <a:rPr lang="en-US" dirty="0"/>
              <a:t> </a:t>
            </a:r>
            <a:r>
              <a:rPr lang="en-US" b="1" dirty="0">
                <a:solidFill>
                  <a:srgbClr val="C00000"/>
                </a:solidFill>
              </a:rPr>
              <a:t>another</a:t>
            </a:r>
            <a:r>
              <a:rPr lang="en-US" dirty="0"/>
              <a:t> </a:t>
            </a:r>
            <a:r>
              <a:rPr lang="en-US" b="1" dirty="0">
                <a:solidFill>
                  <a:srgbClr val="C00000"/>
                </a:solidFill>
              </a:rPr>
              <a:t>loop</a:t>
            </a:r>
            <a:r>
              <a:rPr lang="en-US" dirty="0"/>
              <a:t>.</a:t>
            </a:r>
          </a:p>
          <a:p>
            <a:r>
              <a:rPr lang="en-US" dirty="0"/>
              <a:t>It may be </a:t>
            </a:r>
            <a:r>
              <a:rPr lang="en-US" b="1" dirty="0">
                <a:solidFill>
                  <a:srgbClr val="C00000"/>
                </a:solidFill>
              </a:rPr>
              <a:t>for</a:t>
            </a:r>
            <a:r>
              <a:rPr lang="en-US" dirty="0"/>
              <a:t>, a </a:t>
            </a:r>
            <a:r>
              <a:rPr lang="en-US" b="1" dirty="0">
                <a:solidFill>
                  <a:srgbClr val="C00000"/>
                </a:solidFill>
              </a:rPr>
              <a:t>while</a:t>
            </a:r>
            <a:r>
              <a:rPr lang="en-US" dirty="0"/>
              <a:t>, or a </a:t>
            </a:r>
            <a:r>
              <a:rPr lang="en-US" b="1" dirty="0">
                <a:solidFill>
                  <a:srgbClr val="C00000"/>
                </a:solidFill>
              </a:rPr>
              <a:t>do-while</a:t>
            </a:r>
            <a:r>
              <a:rPr lang="en-US" dirty="0"/>
              <a:t> loop.</a:t>
            </a:r>
          </a:p>
          <a:p>
            <a:r>
              <a:rPr lang="en-US" dirty="0"/>
              <a:t>For the testing nested loops, rules of the simple loop are followed;</a:t>
            </a:r>
          </a:p>
          <a:p>
            <a:pPr lvl="1"/>
            <a:r>
              <a:rPr lang="en-US" sz="2200" dirty="0"/>
              <a:t>First inner loop tested with all rules of simple loop testing</a:t>
            </a:r>
          </a:p>
          <a:p>
            <a:pPr lvl="1"/>
            <a:r>
              <a:rPr lang="en-US" sz="2200" dirty="0"/>
              <a:t>Then outer loop tested will the rules of simple loop testing</a:t>
            </a:r>
          </a:p>
        </p:txBody>
      </p:sp>
      <p:sp>
        <p:nvSpPr>
          <p:cNvPr id="6" name="TextBox 5"/>
          <p:cNvSpPr txBox="1"/>
          <p:nvPr/>
        </p:nvSpPr>
        <p:spPr>
          <a:xfrm>
            <a:off x="500329" y="3963230"/>
            <a:ext cx="2957523" cy="2031325"/>
          </a:xfrm>
          <a:prstGeom prst="rect">
            <a:avLst/>
          </a:prstGeom>
          <a:solidFill>
            <a:schemeClr val="bg1">
              <a:lumMod val="95000"/>
            </a:schemeClr>
          </a:solidFill>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a:solidFill>
                  <a:schemeClr val="tx1"/>
                </a:solidFill>
                <a:latin typeface="Consolas" panose="020B0609020204030204" pitchFamily="49" charset="0"/>
                <a:cs typeface="Consolas" panose="020B0609020204030204" pitchFamily="49" charset="0"/>
              </a:rPr>
              <a:t>while(condition c1)</a:t>
            </a:r>
          </a:p>
          <a:p>
            <a:r>
              <a:rPr lang="en-US" dirty="0">
                <a:solidFill>
                  <a:schemeClr val="tx1"/>
                </a:solidFill>
                <a:latin typeface="Consolas" panose="020B0609020204030204" pitchFamily="49" charset="0"/>
                <a:cs typeface="Consolas" panose="020B0609020204030204" pitchFamily="49" charset="0"/>
              </a:rPr>
              <a:t>  {</a:t>
            </a:r>
          </a:p>
          <a:p>
            <a:r>
              <a:rPr lang="en-US" dirty="0">
                <a:solidFill>
                  <a:schemeClr val="tx1"/>
                </a:solidFill>
                <a:latin typeface="Consolas" panose="020B0609020204030204" pitchFamily="49" charset="0"/>
                <a:cs typeface="Consolas" panose="020B0609020204030204" pitchFamily="49" charset="0"/>
              </a:rPr>
              <a:t>   while(condition c2)</a:t>
            </a:r>
          </a:p>
          <a:p>
            <a:r>
              <a:rPr lang="en-US" dirty="0">
                <a:solidFill>
                  <a:schemeClr val="tx1"/>
                </a:solidFill>
                <a:latin typeface="Consolas" panose="020B0609020204030204" pitchFamily="49" charset="0"/>
                <a:cs typeface="Consolas" panose="020B0609020204030204" pitchFamily="49" charset="0"/>
              </a:rPr>
              <a:t>    {</a:t>
            </a:r>
          </a:p>
          <a:p>
            <a:r>
              <a:rPr lang="en-US" dirty="0">
                <a:solidFill>
                  <a:schemeClr val="tx1"/>
                </a:solidFill>
                <a:latin typeface="Consolas" panose="020B0609020204030204" pitchFamily="49" charset="0"/>
                <a:cs typeface="Consolas" panose="020B0609020204030204" pitchFamily="49" charset="0"/>
              </a:rPr>
              <a:t>     statement(s);</a:t>
            </a:r>
          </a:p>
          <a:p>
            <a:r>
              <a:rPr lang="en-US" dirty="0">
                <a:solidFill>
                  <a:schemeClr val="tx1"/>
                </a:solidFill>
                <a:latin typeface="Consolas" panose="020B0609020204030204" pitchFamily="49" charset="0"/>
                <a:cs typeface="Consolas" panose="020B0609020204030204" pitchFamily="49" charset="0"/>
              </a:rPr>
              <a:t>    }</a:t>
            </a:r>
          </a:p>
          <a:p>
            <a:r>
              <a:rPr lang="en-US" dirty="0">
                <a:solidFill>
                  <a:schemeClr val="tx1"/>
                </a:solidFill>
                <a:latin typeface="Consolas" panose="020B0609020204030204" pitchFamily="49" charset="0"/>
                <a:cs typeface="Consolas" panose="020B0609020204030204" pitchFamily="49" charset="0"/>
              </a:rPr>
              <a:t>} </a:t>
            </a:r>
            <a:endParaRPr lang="en-US" dirty="0">
              <a:latin typeface="Consolas" panose="020B0609020204030204" pitchFamily="49" charset="0"/>
              <a:cs typeface="Consolas" panose="020B0609020204030204" pitchFamily="49" charset="0"/>
            </a:endParaRPr>
          </a:p>
        </p:txBody>
      </p:sp>
      <p:pic>
        <p:nvPicPr>
          <p:cNvPr id="20" name="Picture 19" descr="C:\Users\DELL\Downloads\nested.drawio (2).png"/>
          <p:cNvPicPr/>
          <p:nvPr/>
        </p:nvPicPr>
        <p:blipFill>
          <a:blip r:embed="rId2">
            <a:extLst>
              <a:ext uri="{28A0092B-C50C-407E-A947-70E740481C1C}">
                <a14:useLocalDpi xmlns:a14="http://schemas.microsoft.com/office/drawing/2010/main" val="0"/>
              </a:ext>
            </a:extLst>
          </a:blip>
          <a:srcRect/>
          <a:stretch>
            <a:fillRect/>
          </a:stretch>
        </p:blipFill>
        <p:spPr bwMode="auto">
          <a:xfrm>
            <a:off x="7672251" y="2581835"/>
            <a:ext cx="2636520" cy="3931920"/>
          </a:xfrm>
          <a:prstGeom prst="rect">
            <a:avLst/>
          </a:prstGeom>
          <a:noFill/>
          <a:ln>
            <a:noFill/>
          </a:ln>
        </p:spPr>
      </p:pic>
    </p:spTree>
    <p:extLst>
      <p:ext uri="{BB962C8B-B14F-4D97-AF65-F5344CB8AC3E}">
        <p14:creationId xmlns:p14="http://schemas.microsoft.com/office/powerpoint/2010/main" val="92233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Loop Testing: Concatenated Loop testing</a:t>
            </a:r>
          </a:p>
        </p:txBody>
      </p:sp>
      <p:sp>
        <p:nvSpPr>
          <p:cNvPr id="3" name="Content Placeholder 2"/>
          <p:cNvSpPr>
            <a:spLocks noGrp="1"/>
          </p:cNvSpPr>
          <p:nvPr>
            <p:ph idx="1"/>
          </p:nvPr>
        </p:nvSpPr>
        <p:spPr>
          <a:xfrm>
            <a:off x="131180" y="863445"/>
            <a:ext cx="11975475" cy="1718390"/>
          </a:xfrm>
        </p:spPr>
        <p:txBody>
          <a:bodyPr/>
          <a:lstStyle/>
          <a:p>
            <a:r>
              <a:rPr lang="en-US" dirty="0"/>
              <a:t>Concatenated loops are </a:t>
            </a:r>
            <a:r>
              <a:rPr lang="en-US" b="1" dirty="0">
                <a:solidFill>
                  <a:srgbClr val="C00000"/>
                </a:solidFill>
              </a:rPr>
              <a:t>loops after the loop</a:t>
            </a:r>
            <a:r>
              <a:rPr lang="en-US" dirty="0"/>
              <a:t>.</a:t>
            </a:r>
          </a:p>
          <a:p>
            <a:r>
              <a:rPr lang="en-US" dirty="0"/>
              <a:t>It is a </a:t>
            </a:r>
            <a:r>
              <a:rPr lang="en-US" b="1" dirty="0">
                <a:solidFill>
                  <a:srgbClr val="C00000"/>
                </a:solidFill>
              </a:rPr>
              <a:t>series of loops</a:t>
            </a:r>
            <a:r>
              <a:rPr lang="en-US" dirty="0"/>
              <a:t>. The difference between nested and concatenated is that in nested, loop is </a:t>
            </a:r>
            <a:r>
              <a:rPr lang="en-US" b="1" dirty="0">
                <a:solidFill>
                  <a:srgbClr val="C00000"/>
                </a:solidFill>
              </a:rPr>
              <a:t>inside</a:t>
            </a:r>
            <a:r>
              <a:rPr lang="en-US" dirty="0"/>
              <a:t> the loop but here </a:t>
            </a:r>
            <a:r>
              <a:rPr lang="en-US" b="1" dirty="0">
                <a:solidFill>
                  <a:srgbClr val="C00000"/>
                </a:solidFill>
              </a:rPr>
              <a:t>loop is after </a:t>
            </a:r>
            <a:r>
              <a:rPr lang="en-US" dirty="0"/>
              <a:t>the </a:t>
            </a:r>
            <a:r>
              <a:rPr lang="en-US" b="1" dirty="0">
                <a:solidFill>
                  <a:srgbClr val="C00000"/>
                </a:solidFill>
              </a:rPr>
              <a:t>loop</a:t>
            </a:r>
            <a:r>
              <a:rPr lang="en-US" dirty="0"/>
              <a:t>.</a:t>
            </a:r>
          </a:p>
          <a:p>
            <a:r>
              <a:rPr lang="en-US" dirty="0"/>
              <a:t>For the testing concatenated loops, rules of the simple loop are followed;</a:t>
            </a:r>
          </a:p>
          <a:p>
            <a:pPr lvl="1"/>
            <a:r>
              <a:rPr lang="en-US" sz="2200" dirty="0"/>
              <a:t>First loop will tested with all rules of simple loop testing</a:t>
            </a:r>
          </a:p>
          <a:p>
            <a:pPr lvl="1"/>
            <a:r>
              <a:rPr lang="en-US" sz="2200" dirty="0"/>
              <a:t>Then second loop tested will the rules of simple loop testing</a:t>
            </a:r>
          </a:p>
          <a:p>
            <a:endParaRPr lang="en-US" dirty="0"/>
          </a:p>
        </p:txBody>
      </p:sp>
      <p:sp>
        <p:nvSpPr>
          <p:cNvPr id="6" name="TextBox 5"/>
          <p:cNvSpPr txBox="1"/>
          <p:nvPr/>
        </p:nvSpPr>
        <p:spPr>
          <a:xfrm>
            <a:off x="633067" y="3944033"/>
            <a:ext cx="2957523" cy="2308324"/>
          </a:xfrm>
          <a:prstGeom prst="rect">
            <a:avLst/>
          </a:prstGeom>
          <a:solidFill>
            <a:schemeClr val="bg1">
              <a:lumMod val="95000"/>
            </a:schemeClr>
          </a:solidFill>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a:solidFill>
                  <a:schemeClr val="tx1"/>
                </a:solidFill>
                <a:latin typeface="Consolas" panose="020B0609020204030204" pitchFamily="49" charset="0"/>
                <a:cs typeface="Consolas" panose="020B0609020204030204" pitchFamily="49" charset="0"/>
              </a:rPr>
              <a:t>while(condition 1)</a:t>
            </a:r>
          </a:p>
          <a:p>
            <a:r>
              <a:rPr lang="en-US" dirty="0">
                <a:solidFill>
                  <a:schemeClr val="tx1"/>
                </a:solidFill>
                <a:latin typeface="Consolas" panose="020B0609020204030204" pitchFamily="49" charset="0"/>
                <a:cs typeface="Consolas" panose="020B0609020204030204" pitchFamily="49" charset="0"/>
              </a:rPr>
              <a:t>  {</a:t>
            </a:r>
          </a:p>
          <a:p>
            <a:r>
              <a:rPr lang="en-US" dirty="0">
                <a:solidFill>
                  <a:schemeClr val="tx1"/>
                </a:solidFill>
                <a:latin typeface="Consolas" panose="020B0609020204030204" pitchFamily="49" charset="0"/>
                <a:cs typeface="Consolas" panose="020B0609020204030204" pitchFamily="49" charset="0"/>
              </a:rPr>
              <a:t>   statement(s);</a:t>
            </a:r>
          </a:p>
          <a:p>
            <a:r>
              <a:rPr lang="en-US" dirty="0">
                <a:solidFill>
                  <a:schemeClr val="tx1"/>
                </a:solidFill>
                <a:latin typeface="Consolas" panose="020B0609020204030204" pitchFamily="49" charset="0"/>
                <a:cs typeface="Consolas" panose="020B0609020204030204" pitchFamily="49" charset="0"/>
              </a:rPr>
              <a:t>  }</a:t>
            </a:r>
          </a:p>
          <a:p>
            <a:r>
              <a:rPr lang="en-US" dirty="0">
                <a:solidFill>
                  <a:schemeClr val="tx1"/>
                </a:solidFill>
                <a:latin typeface="Consolas" panose="020B0609020204030204" pitchFamily="49" charset="0"/>
                <a:cs typeface="Consolas" panose="020B0609020204030204" pitchFamily="49" charset="0"/>
              </a:rPr>
              <a:t> while(condition 2)</a:t>
            </a:r>
          </a:p>
          <a:p>
            <a:r>
              <a:rPr lang="en-US" dirty="0">
                <a:solidFill>
                  <a:schemeClr val="tx1"/>
                </a:solidFill>
                <a:latin typeface="Consolas" panose="020B0609020204030204" pitchFamily="49" charset="0"/>
                <a:cs typeface="Consolas" panose="020B0609020204030204" pitchFamily="49" charset="0"/>
              </a:rPr>
              <a:t> {</a:t>
            </a:r>
          </a:p>
          <a:p>
            <a:r>
              <a:rPr lang="en-US" dirty="0">
                <a:solidFill>
                  <a:schemeClr val="tx1"/>
                </a:solidFill>
                <a:latin typeface="Consolas" panose="020B0609020204030204" pitchFamily="49" charset="0"/>
                <a:cs typeface="Consolas" panose="020B0609020204030204" pitchFamily="49" charset="0"/>
              </a:rPr>
              <a:t>  statement(s);</a:t>
            </a:r>
          </a:p>
          <a:p>
            <a:r>
              <a:rPr lang="en-US" dirty="0">
                <a:solidFill>
                  <a:schemeClr val="tx1"/>
                </a:solidFill>
                <a:latin typeface="Consolas" panose="020B0609020204030204" pitchFamily="49" charset="0"/>
                <a:cs typeface="Consolas" panose="020B0609020204030204" pitchFamily="49" charset="0"/>
              </a:rPr>
              <a:t> }</a:t>
            </a:r>
            <a:endParaRPr lang="en-US" dirty="0">
              <a:latin typeface="Consolas" panose="020B0609020204030204" pitchFamily="49" charset="0"/>
              <a:cs typeface="Consolas" panose="020B0609020204030204" pitchFamily="49" charset="0"/>
            </a:endParaRPr>
          </a:p>
        </p:txBody>
      </p:sp>
      <p:grpSp>
        <p:nvGrpSpPr>
          <p:cNvPr id="10" name="Group 9">
            <a:extLst>
              <a:ext uri="{FF2B5EF4-FFF2-40B4-BE49-F238E27FC236}">
                <a16:creationId xmlns:a16="http://schemas.microsoft.com/office/drawing/2014/main" id="{1DC05DC8-91DB-4FD9-B71B-AD22711B019C}"/>
              </a:ext>
            </a:extLst>
          </p:cNvPr>
          <p:cNvGrpSpPr/>
          <p:nvPr/>
        </p:nvGrpSpPr>
        <p:grpSpPr>
          <a:xfrm>
            <a:off x="7589041" y="2485833"/>
            <a:ext cx="2306073" cy="4165338"/>
            <a:chOff x="5899132" y="1767375"/>
            <a:chExt cx="2216165" cy="4792237"/>
          </a:xfrm>
        </p:grpSpPr>
        <p:sp>
          <p:nvSpPr>
            <p:cNvPr id="8" name="Rectangle 7"/>
            <p:cNvSpPr/>
            <p:nvPr/>
          </p:nvSpPr>
          <p:spPr>
            <a:xfrm>
              <a:off x="6298555" y="2249584"/>
              <a:ext cx="1417320" cy="603504"/>
            </a:xfrm>
            <a:prstGeom prst="rect">
              <a:avLst/>
            </a:prstGeom>
            <a:ln w="19050">
              <a:solidFill>
                <a:srgbClr val="B71B1C"/>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rgbClr val="C00000"/>
                  </a:solidFill>
                </a:rPr>
                <a:t>Statement(s)</a:t>
              </a:r>
            </a:p>
          </p:txBody>
        </p:sp>
        <p:sp>
          <p:nvSpPr>
            <p:cNvPr id="9" name="Diamond 8"/>
            <p:cNvSpPr/>
            <p:nvPr/>
          </p:nvSpPr>
          <p:spPr>
            <a:xfrm>
              <a:off x="5899132" y="3208292"/>
              <a:ext cx="2216165" cy="909310"/>
            </a:xfrm>
            <a:prstGeom prst="diamond">
              <a:avLst/>
            </a:prstGeom>
            <a:ln w="19050">
              <a:solidFill>
                <a:srgbClr val="B71B1C"/>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rgbClr val="C00000"/>
                  </a:solidFill>
                </a:rPr>
                <a:t>Condition</a:t>
              </a:r>
            </a:p>
          </p:txBody>
        </p:sp>
        <p:cxnSp>
          <p:nvCxnSpPr>
            <p:cNvPr id="11" name="Straight Arrow Connector 10"/>
            <p:cNvCxnSpPr>
              <a:endCxn id="8" idx="0"/>
            </p:cNvCxnSpPr>
            <p:nvPr/>
          </p:nvCxnSpPr>
          <p:spPr>
            <a:xfrm>
              <a:off x="7007213" y="1767375"/>
              <a:ext cx="2" cy="482209"/>
            </a:xfrm>
            <a:prstGeom prst="straightConnector1">
              <a:avLst/>
            </a:prstGeom>
            <a:ln w="19050">
              <a:solidFill>
                <a:srgbClr val="B71B1C"/>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a:stCxn id="8" idx="2"/>
            </p:cNvCxnSpPr>
            <p:nvPr/>
          </p:nvCxnSpPr>
          <p:spPr>
            <a:xfrm>
              <a:off x="7007215" y="2853088"/>
              <a:ext cx="0" cy="322547"/>
            </a:xfrm>
            <a:prstGeom prst="straightConnector1">
              <a:avLst/>
            </a:prstGeom>
            <a:ln w="19050">
              <a:solidFill>
                <a:srgbClr val="B71B1C"/>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p:cNvCxnSpPr>
              <a:cxnSpLocks/>
            </p:cNvCxnSpPr>
            <p:nvPr/>
          </p:nvCxnSpPr>
          <p:spPr>
            <a:xfrm flipH="1" flipV="1">
              <a:off x="7007213" y="1919619"/>
              <a:ext cx="1108084" cy="1710671"/>
            </a:xfrm>
            <a:prstGeom prst="bentConnector4">
              <a:avLst>
                <a:gd name="adj1" fmla="val -20630"/>
                <a:gd name="adj2" fmla="val 99448"/>
              </a:avLst>
            </a:prstGeom>
            <a:ln w="19050">
              <a:solidFill>
                <a:srgbClr val="B71B1C"/>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6298553" y="4456890"/>
              <a:ext cx="1417320" cy="603504"/>
            </a:xfrm>
            <a:prstGeom prst="rect">
              <a:avLst/>
            </a:prstGeom>
            <a:ln w="19050">
              <a:solidFill>
                <a:srgbClr val="B71B1C"/>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rgbClr val="C00000"/>
                  </a:solidFill>
                </a:rPr>
                <a:t>Statement(s)</a:t>
              </a:r>
            </a:p>
          </p:txBody>
        </p:sp>
        <p:sp>
          <p:nvSpPr>
            <p:cNvPr id="7" name="Diamond 6"/>
            <p:cNvSpPr/>
            <p:nvPr/>
          </p:nvSpPr>
          <p:spPr>
            <a:xfrm>
              <a:off x="5899132" y="5355348"/>
              <a:ext cx="2216165" cy="909310"/>
            </a:xfrm>
            <a:prstGeom prst="diamond">
              <a:avLst/>
            </a:prstGeom>
            <a:ln w="19050">
              <a:solidFill>
                <a:srgbClr val="B71B1C"/>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rgbClr val="C00000"/>
                  </a:solidFill>
                </a:rPr>
                <a:t>Condition</a:t>
              </a:r>
            </a:p>
          </p:txBody>
        </p:sp>
        <p:cxnSp>
          <p:nvCxnSpPr>
            <p:cNvPr id="12" name="Straight Arrow Connector 11"/>
            <p:cNvCxnSpPr>
              <a:stCxn id="9" idx="2"/>
              <a:endCxn id="5" idx="0"/>
            </p:cNvCxnSpPr>
            <p:nvPr/>
          </p:nvCxnSpPr>
          <p:spPr>
            <a:xfrm flipH="1">
              <a:off x="7007213" y="4117602"/>
              <a:ext cx="2" cy="339288"/>
            </a:xfrm>
            <a:prstGeom prst="straightConnector1">
              <a:avLst/>
            </a:prstGeom>
            <a:ln w="19050">
              <a:solidFill>
                <a:srgbClr val="B71B1C"/>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2"/>
              <a:endCxn id="7" idx="0"/>
            </p:cNvCxnSpPr>
            <p:nvPr/>
          </p:nvCxnSpPr>
          <p:spPr>
            <a:xfrm>
              <a:off x="7007213" y="5060394"/>
              <a:ext cx="2" cy="294954"/>
            </a:xfrm>
            <a:prstGeom prst="straightConnector1">
              <a:avLst/>
            </a:prstGeom>
            <a:ln w="19050">
              <a:solidFill>
                <a:srgbClr val="B71B1C"/>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stCxn id="7" idx="3"/>
            </p:cNvCxnSpPr>
            <p:nvPr/>
          </p:nvCxnSpPr>
          <p:spPr>
            <a:xfrm flipH="1" flipV="1">
              <a:off x="7007215" y="4276168"/>
              <a:ext cx="1108082" cy="1533835"/>
            </a:xfrm>
            <a:prstGeom prst="bentConnector4">
              <a:avLst>
                <a:gd name="adj1" fmla="val -20630"/>
                <a:gd name="adj2" fmla="val 99889"/>
              </a:avLst>
            </a:prstGeom>
            <a:ln w="19050">
              <a:solidFill>
                <a:srgbClr val="B71B1C"/>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7007213" y="6264658"/>
              <a:ext cx="2" cy="294954"/>
            </a:xfrm>
            <a:prstGeom prst="straightConnector1">
              <a:avLst/>
            </a:prstGeom>
            <a:ln w="19050">
              <a:solidFill>
                <a:srgbClr val="B71B1C"/>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35922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Loop Testing: Unstructured Loop</a:t>
            </a:r>
          </a:p>
        </p:txBody>
      </p:sp>
      <p:sp>
        <p:nvSpPr>
          <p:cNvPr id="3" name="Content Placeholder 2"/>
          <p:cNvSpPr>
            <a:spLocks noGrp="1"/>
          </p:cNvSpPr>
          <p:nvPr>
            <p:ph idx="1"/>
          </p:nvPr>
        </p:nvSpPr>
        <p:spPr/>
        <p:txBody>
          <a:bodyPr/>
          <a:lstStyle/>
          <a:p>
            <a:r>
              <a:rPr lang="en-US" dirty="0"/>
              <a:t>Testing </a:t>
            </a:r>
            <a:r>
              <a:rPr lang="en-US" b="1" dirty="0">
                <a:solidFill>
                  <a:srgbClr val="C00000"/>
                </a:solidFill>
              </a:rPr>
              <a:t>performed in an unstructured loop</a:t>
            </a:r>
            <a:r>
              <a:rPr lang="en-US" dirty="0"/>
              <a:t> is known as Unstructured loop testing.</a:t>
            </a:r>
          </a:p>
          <a:p>
            <a:r>
              <a:rPr lang="en-US" dirty="0"/>
              <a:t>Unstructured loop is a </a:t>
            </a:r>
            <a:r>
              <a:rPr lang="en-US" b="1" dirty="0">
                <a:solidFill>
                  <a:srgbClr val="C00000"/>
                </a:solidFill>
              </a:rPr>
              <a:t>combination</a:t>
            </a:r>
            <a:r>
              <a:rPr lang="en-US" dirty="0"/>
              <a:t> of </a:t>
            </a:r>
            <a:r>
              <a:rPr lang="en-US" b="1" dirty="0">
                <a:solidFill>
                  <a:srgbClr val="C00000"/>
                </a:solidFill>
              </a:rPr>
              <a:t>nested</a:t>
            </a:r>
            <a:r>
              <a:rPr lang="en-US" dirty="0"/>
              <a:t> and </a:t>
            </a:r>
            <a:r>
              <a:rPr lang="en-US" b="1" dirty="0">
                <a:solidFill>
                  <a:srgbClr val="C00000"/>
                </a:solidFill>
              </a:rPr>
              <a:t>concatenated</a:t>
            </a:r>
            <a:r>
              <a:rPr lang="en-US" dirty="0"/>
              <a:t> loops. </a:t>
            </a:r>
          </a:p>
          <a:p>
            <a:r>
              <a:rPr lang="en-US" dirty="0"/>
              <a:t>It is basically a group of loops that are in </a:t>
            </a:r>
            <a:r>
              <a:rPr lang="en-US" b="1" dirty="0">
                <a:solidFill>
                  <a:srgbClr val="C00000"/>
                </a:solidFill>
              </a:rPr>
              <a:t>no order</a:t>
            </a:r>
            <a:r>
              <a:rPr lang="en-US" dirty="0"/>
              <a:t>.</a:t>
            </a:r>
            <a:endParaRPr lang="en-IN" dirty="0"/>
          </a:p>
        </p:txBody>
      </p:sp>
      <p:grpSp>
        <p:nvGrpSpPr>
          <p:cNvPr id="69" name="Group 68">
            <a:extLst>
              <a:ext uri="{FF2B5EF4-FFF2-40B4-BE49-F238E27FC236}">
                <a16:creationId xmlns:a16="http://schemas.microsoft.com/office/drawing/2014/main" id="{0117E883-F67B-47B9-B597-5617696DBE9F}"/>
              </a:ext>
            </a:extLst>
          </p:cNvPr>
          <p:cNvGrpSpPr/>
          <p:nvPr/>
        </p:nvGrpSpPr>
        <p:grpSpPr>
          <a:xfrm>
            <a:off x="9047727" y="1353582"/>
            <a:ext cx="2850359" cy="5158909"/>
            <a:chOff x="7589041" y="1274548"/>
            <a:chExt cx="2915673" cy="5376623"/>
          </a:xfrm>
        </p:grpSpPr>
        <p:grpSp>
          <p:nvGrpSpPr>
            <p:cNvPr id="22" name="Group 21">
              <a:extLst>
                <a:ext uri="{FF2B5EF4-FFF2-40B4-BE49-F238E27FC236}">
                  <a16:creationId xmlns:a16="http://schemas.microsoft.com/office/drawing/2014/main" id="{8AE321D7-23F0-4553-95B5-0CE896118C46}"/>
                </a:ext>
              </a:extLst>
            </p:cNvPr>
            <p:cNvGrpSpPr/>
            <p:nvPr/>
          </p:nvGrpSpPr>
          <p:grpSpPr>
            <a:xfrm>
              <a:off x="7589041" y="1274548"/>
              <a:ext cx="2306073" cy="2042781"/>
              <a:chOff x="7589041" y="2485833"/>
              <a:chExt cx="2306073" cy="2042781"/>
            </a:xfrm>
          </p:grpSpPr>
          <p:sp>
            <p:nvSpPr>
              <p:cNvPr id="5" name="Rectangle 4">
                <a:extLst>
                  <a:ext uri="{FF2B5EF4-FFF2-40B4-BE49-F238E27FC236}">
                    <a16:creationId xmlns:a16="http://schemas.microsoft.com/office/drawing/2014/main" id="{1C90FDCE-9E87-41F8-87D8-7D934F3B22B9}"/>
                  </a:ext>
                </a:extLst>
              </p:cNvPr>
              <p:cNvSpPr/>
              <p:nvPr/>
            </p:nvSpPr>
            <p:spPr>
              <a:xfrm>
                <a:off x="8004668" y="2904962"/>
                <a:ext cx="1474820" cy="524556"/>
              </a:xfrm>
              <a:prstGeom prst="rect">
                <a:avLst/>
              </a:prstGeom>
              <a:ln w="19050">
                <a:solidFill>
                  <a:srgbClr val="B71B1C"/>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rgbClr val="C00000"/>
                    </a:solidFill>
                  </a:rPr>
                  <a:t>Statement(s)</a:t>
                </a:r>
              </a:p>
            </p:txBody>
          </p:sp>
          <p:sp>
            <p:nvSpPr>
              <p:cNvPr id="6" name="Diamond 5">
                <a:extLst>
                  <a:ext uri="{FF2B5EF4-FFF2-40B4-BE49-F238E27FC236}">
                    <a16:creationId xmlns:a16="http://schemas.microsoft.com/office/drawing/2014/main" id="{034B04E4-43E2-4DEB-B32F-FBA8FF3C1113}"/>
                  </a:ext>
                </a:extLst>
              </p:cNvPr>
              <p:cNvSpPr/>
              <p:nvPr/>
            </p:nvSpPr>
            <p:spPr>
              <a:xfrm>
                <a:off x="7589041" y="3738256"/>
                <a:ext cx="2306073" cy="790358"/>
              </a:xfrm>
              <a:prstGeom prst="diamond">
                <a:avLst/>
              </a:prstGeom>
              <a:ln w="19050">
                <a:solidFill>
                  <a:srgbClr val="B71B1C"/>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rgbClr val="C00000"/>
                    </a:solidFill>
                  </a:rPr>
                  <a:t>Condition</a:t>
                </a:r>
              </a:p>
            </p:txBody>
          </p:sp>
          <p:cxnSp>
            <p:nvCxnSpPr>
              <p:cNvPr id="7" name="Straight Arrow Connector 6">
                <a:extLst>
                  <a:ext uri="{FF2B5EF4-FFF2-40B4-BE49-F238E27FC236}">
                    <a16:creationId xmlns:a16="http://schemas.microsoft.com/office/drawing/2014/main" id="{570F9A77-950A-4FB5-B985-E2B9172C18DA}"/>
                  </a:ext>
                </a:extLst>
              </p:cNvPr>
              <p:cNvCxnSpPr>
                <a:endCxn id="5" idx="0"/>
              </p:cNvCxnSpPr>
              <p:nvPr/>
            </p:nvCxnSpPr>
            <p:spPr>
              <a:xfrm>
                <a:off x="8742076" y="2485833"/>
                <a:ext cx="2" cy="419129"/>
              </a:xfrm>
              <a:prstGeom prst="straightConnector1">
                <a:avLst/>
              </a:prstGeom>
              <a:ln w="19050">
                <a:solidFill>
                  <a:srgbClr val="B71B1C"/>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D9D61F6-5C4D-4C1E-9D98-6756C7745A12}"/>
                  </a:ext>
                </a:extLst>
              </p:cNvPr>
              <p:cNvCxnSpPr>
                <a:cxnSpLocks/>
                <a:stCxn id="5" idx="2"/>
              </p:cNvCxnSpPr>
              <p:nvPr/>
            </p:nvCxnSpPr>
            <p:spPr>
              <a:xfrm>
                <a:off x="8742078" y="3429518"/>
                <a:ext cx="0" cy="280353"/>
              </a:xfrm>
              <a:prstGeom prst="straightConnector1">
                <a:avLst/>
              </a:prstGeom>
              <a:ln w="19050">
                <a:solidFill>
                  <a:srgbClr val="B71B1C"/>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6C8A73C0-24C2-4EC6-AA26-A211B784AEBD}"/>
                  </a:ext>
                </a:extLst>
              </p:cNvPr>
              <p:cNvCxnSpPr>
                <a:cxnSpLocks/>
              </p:cNvCxnSpPr>
              <p:nvPr/>
            </p:nvCxnSpPr>
            <p:spPr>
              <a:xfrm flipH="1" flipV="1">
                <a:off x="8742076" y="2618161"/>
                <a:ext cx="1153038" cy="1486889"/>
              </a:xfrm>
              <a:prstGeom prst="bentConnector4">
                <a:avLst>
                  <a:gd name="adj1" fmla="val -20630"/>
                  <a:gd name="adj2" fmla="val 99448"/>
                </a:avLst>
              </a:prstGeom>
              <a:ln w="19050">
                <a:solidFill>
                  <a:srgbClr val="B71B1C"/>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Rectangle 9">
              <a:extLst>
                <a:ext uri="{FF2B5EF4-FFF2-40B4-BE49-F238E27FC236}">
                  <a16:creationId xmlns:a16="http://schemas.microsoft.com/office/drawing/2014/main" id="{88DA92B8-073D-448A-AF37-15E5752AD12C}"/>
                </a:ext>
              </a:extLst>
            </p:cNvPr>
            <p:cNvSpPr/>
            <p:nvPr/>
          </p:nvSpPr>
          <p:spPr>
            <a:xfrm>
              <a:off x="8004668" y="3615098"/>
              <a:ext cx="1474820" cy="524556"/>
            </a:xfrm>
            <a:prstGeom prst="rect">
              <a:avLst/>
            </a:prstGeom>
            <a:ln w="19050">
              <a:solidFill>
                <a:srgbClr val="B71B1C"/>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rgbClr val="C00000"/>
                  </a:solidFill>
                </a:rPr>
                <a:t>Statement(s)</a:t>
              </a:r>
            </a:p>
          </p:txBody>
        </p:sp>
        <p:sp>
          <p:nvSpPr>
            <p:cNvPr id="11" name="Diamond 10">
              <a:extLst>
                <a:ext uri="{FF2B5EF4-FFF2-40B4-BE49-F238E27FC236}">
                  <a16:creationId xmlns:a16="http://schemas.microsoft.com/office/drawing/2014/main" id="{47BFE17B-3A1F-440F-9363-25E29D536C5C}"/>
                </a:ext>
              </a:extLst>
            </p:cNvPr>
            <p:cNvSpPr/>
            <p:nvPr/>
          </p:nvSpPr>
          <p:spPr>
            <a:xfrm>
              <a:off x="7589041" y="5604443"/>
              <a:ext cx="2306073" cy="790358"/>
            </a:xfrm>
            <a:prstGeom prst="diamond">
              <a:avLst/>
            </a:prstGeom>
            <a:ln w="19050">
              <a:solidFill>
                <a:srgbClr val="B71B1C"/>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rgbClr val="C00000"/>
                  </a:solidFill>
                </a:rPr>
                <a:t>Condition</a:t>
              </a:r>
            </a:p>
          </p:txBody>
        </p:sp>
        <p:cxnSp>
          <p:nvCxnSpPr>
            <p:cNvPr id="12" name="Straight Arrow Connector 11">
              <a:extLst>
                <a:ext uri="{FF2B5EF4-FFF2-40B4-BE49-F238E27FC236}">
                  <a16:creationId xmlns:a16="http://schemas.microsoft.com/office/drawing/2014/main" id="{2EA167D1-3F65-4090-8DDF-C838B8088E0D}"/>
                </a:ext>
              </a:extLst>
            </p:cNvPr>
            <p:cNvCxnSpPr>
              <a:stCxn id="6" idx="2"/>
              <a:endCxn id="10" idx="0"/>
            </p:cNvCxnSpPr>
            <p:nvPr/>
          </p:nvCxnSpPr>
          <p:spPr>
            <a:xfrm>
              <a:off x="8742078" y="3317329"/>
              <a:ext cx="0" cy="297769"/>
            </a:xfrm>
            <a:prstGeom prst="straightConnector1">
              <a:avLst/>
            </a:prstGeom>
            <a:ln w="19050">
              <a:solidFill>
                <a:srgbClr val="B71B1C"/>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20035A0-5F1C-4E0A-8FED-5D8D8F099F0E}"/>
                </a:ext>
              </a:extLst>
            </p:cNvPr>
            <p:cNvCxnSpPr>
              <a:cxnSpLocks/>
              <a:stCxn id="10" idx="2"/>
              <a:endCxn id="18" idx="0"/>
            </p:cNvCxnSpPr>
            <p:nvPr/>
          </p:nvCxnSpPr>
          <p:spPr>
            <a:xfrm>
              <a:off x="8742078" y="4139654"/>
              <a:ext cx="0" cy="297770"/>
            </a:xfrm>
            <a:prstGeom prst="straightConnector1">
              <a:avLst/>
            </a:prstGeom>
            <a:ln w="19050">
              <a:solidFill>
                <a:srgbClr val="B71B1C"/>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404D4ED-EB12-4963-8075-4C307C42B191}"/>
                </a:ext>
              </a:extLst>
            </p:cNvPr>
            <p:cNvCxnSpPr/>
            <p:nvPr/>
          </p:nvCxnSpPr>
          <p:spPr>
            <a:xfrm>
              <a:off x="8742076" y="6394802"/>
              <a:ext cx="2" cy="256369"/>
            </a:xfrm>
            <a:prstGeom prst="straightConnector1">
              <a:avLst/>
            </a:prstGeom>
            <a:ln w="19050">
              <a:solidFill>
                <a:srgbClr val="B71B1C"/>
              </a:solidFill>
              <a:tailEnd type="triangle"/>
            </a:ln>
          </p:spPr>
          <p:style>
            <a:lnRef idx="1">
              <a:schemeClr val="accent1"/>
            </a:lnRef>
            <a:fillRef idx="0">
              <a:schemeClr val="accent1"/>
            </a:fillRef>
            <a:effectRef idx="0">
              <a:schemeClr val="accent1"/>
            </a:effectRef>
            <a:fontRef idx="minor">
              <a:schemeClr val="tx1"/>
            </a:fontRef>
          </p:style>
        </p:cxnSp>
        <p:sp>
          <p:nvSpPr>
            <p:cNvPr id="18" name="Diamond 17">
              <a:extLst>
                <a:ext uri="{FF2B5EF4-FFF2-40B4-BE49-F238E27FC236}">
                  <a16:creationId xmlns:a16="http://schemas.microsoft.com/office/drawing/2014/main" id="{D54767CE-79E2-4D6D-AD79-93E4DA92B39B}"/>
                </a:ext>
              </a:extLst>
            </p:cNvPr>
            <p:cNvSpPr/>
            <p:nvPr/>
          </p:nvSpPr>
          <p:spPr>
            <a:xfrm>
              <a:off x="7658514" y="4437424"/>
              <a:ext cx="2167128" cy="877755"/>
            </a:xfrm>
            <a:prstGeom prst="diamond">
              <a:avLst/>
            </a:prstGeom>
            <a:ln w="19050">
              <a:solidFill>
                <a:srgbClr val="B71B1C"/>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rgbClr val="C00000"/>
                  </a:solidFill>
                </a:rPr>
                <a:t>Condition</a:t>
              </a:r>
            </a:p>
          </p:txBody>
        </p:sp>
        <p:cxnSp>
          <p:nvCxnSpPr>
            <p:cNvPr id="20" name="Straight Arrow Connector 19">
              <a:extLst>
                <a:ext uri="{FF2B5EF4-FFF2-40B4-BE49-F238E27FC236}">
                  <a16:creationId xmlns:a16="http://schemas.microsoft.com/office/drawing/2014/main" id="{3A8D6EF3-B505-492F-8CC3-6CD19606E8F4}"/>
                </a:ext>
              </a:extLst>
            </p:cNvPr>
            <p:cNvCxnSpPr>
              <a:cxnSpLocks/>
              <a:stCxn id="18" idx="2"/>
            </p:cNvCxnSpPr>
            <p:nvPr/>
          </p:nvCxnSpPr>
          <p:spPr>
            <a:xfrm>
              <a:off x="8742078" y="5315179"/>
              <a:ext cx="0" cy="311327"/>
            </a:xfrm>
            <a:prstGeom prst="straightConnector1">
              <a:avLst/>
            </a:prstGeom>
            <a:ln w="19050">
              <a:solidFill>
                <a:srgbClr val="B71B1C"/>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4988C58-A53E-493C-A4C8-B849B97ADC80}"/>
                </a:ext>
              </a:extLst>
            </p:cNvPr>
            <p:cNvCxnSpPr>
              <a:cxnSpLocks/>
            </p:cNvCxnSpPr>
            <p:nvPr/>
          </p:nvCxnSpPr>
          <p:spPr>
            <a:xfrm>
              <a:off x="9895114" y="5994556"/>
              <a:ext cx="609600" cy="0"/>
            </a:xfrm>
            <a:prstGeom prst="line">
              <a:avLst/>
            </a:prstGeom>
            <a:ln w="19050">
              <a:solidFill>
                <a:srgbClr val="B71B1C"/>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6525236-1E0C-4B67-84A5-612C981ACDD6}"/>
                </a:ext>
              </a:extLst>
            </p:cNvPr>
            <p:cNvCxnSpPr>
              <a:cxnSpLocks/>
            </p:cNvCxnSpPr>
            <p:nvPr/>
          </p:nvCxnSpPr>
          <p:spPr>
            <a:xfrm flipV="1">
              <a:off x="10504714" y="3340728"/>
              <a:ext cx="0" cy="2653828"/>
            </a:xfrm>
            <a:prstGeom prst="line">
              <a:avLst/>
            </a:prstGeom>
            <a:ln w="19050">
              <a:solidFill>
                <a:srgbClr val="B71B1C"/>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1A69199-4A88-4744-808B-9B6474F1975C}"/>
                </a:ext>
              </a:extLst>
            </p:cNvPr>
            <p:cNvCxnSpPr>
              <a:cxnSpLocks/>
            </p:cNvCxnSpPr>
            <p:nvPr/>
          </p:nvCxnSpPr>
          <p:spPr>
            <a:xfrm>
              <a:off x="9825642" y="4881369"/>
              <a:ext cx="374272" cy="0"/>
            </a:xfrm>
            <a:prstGeom prst="line">
              <a:avLst/>
            </a:prstGeom>
            <a:ln w="19050">
              <a:solidFill>
                <a:srgbClr val="B71B1C"/>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91D6B12-1154-4650-B1AD-076649584C88}"/>
                </a:ext>
              </a:extLst>
            </p:cNvPr>
            <p:cNvCxnSpPr>
              <a:cxnSpLocks/>
            </p:cNvCxnSpPr>
            <p:nvPr/>
          </p:nvCxnSpPr>
          <p:spPr>
            <a:xfrm flipH="1">
              <a:off x="8742076" y="3340728"/>
              <a:ext cx="1762638" cy="21778"/>
            </a:xfrm>
            <a:prstGeom prst="straightConnector1">
              <a:avLst/>
            </a:prstGeom>
            <a:ln w="19050">
              <a:solidFill>
                <a:srgbClr val="B71B1C"/>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7E7244-F1F9-4B27-BFF1-DB6F1E14C300}"/>
                </a:ext>
              </a:extLst>
            </p:cNvPr>
            <p:cNvCxnSpPr>
              <a:cxnSpLocks/>
            </p:cNvCxnSpPr>
            <p:nvPr/>
          </p:nvCxnSpPr>
          <p:spPr>
            <a:xfrm flipV="1">
              <a:off x="10199914" y="3466213"/>
              <a:ext cx="0" cy="1410089"/>
            </a:xfrm>
            <a:prstGeom prst="line">
              <a:avLst/>
            </a:prstGeom>
            <a:ln w="19050">
              <a:solidFill>
                <a:srgbClr val="B71B1C"/>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3B3E4A93-C095-4D21-84D7-0619EA0B6AFA}"/>
                </a:ext>
              </a:extLst>
            </p:cNvPr>
            <p:cNvCxnSpPr>
              <a:cxnSpLocks/>
            </p:cNvCxnSpPr>
            <p:nvPr/>
          </p:nvCxnSpPr>
          <p:spPr>
            <a:xfrm flipH="1">
              <a:off x="8742076" y="3470466"/>
              <a:ext cx="1457838" cy="0"/>
            </a:xfrm>
            <a:prstGeom prst="straightConnector1">
              <a:avLst/>
            </a:prstGeom>
            <a:ln w="19050">
              <a:solidFill>
                <a:srgbClr val="B71B1C"/>
              </a:solidFill>
              <a:tailEnd type="triangle"/>
            </a:ln>
          </p:spPr>
          <p:style>
            <a:lnRef idx="1">
              <a:schemeClr val="accent1"/>
            </a:lnRef>
            <a:fillRef idx="0">
              <a:schemeClr val="accent1"/>
            </a:fillRef>
            <a:effectRef idx="0">
              <a:schemeClr val="accent1"/>
            </a:effectRef>
            <a:fontRef idx="minor">
              <a:schemeClr val="tx1"/>
            </a:fontRef>
          </p:style>
        </p:cxnSp>
      </p:grpSp>
      <p:sp>
        <p:nvSpPr>
          <p:cNvPr id="71" name="TextBox 70">
            <a:extLst>
              <a:ext uri="{FF2B5EF4-FFF2-40B4-BE49-F238E27FC236}">
                <a16:creationId xmlns:a16="http://schemas.microsoft.com/office/drawing/2014/main" id="{6BBB0DE9-7F81-4B25-ACF9-3797D2BC65F7}"/>
              </a:ext>
            </a:extLst>
          </p:cNvPr>
          <p:cNvSpPr txBox="1"/>
          <p:nvPr/>
        </p:nvSpPr>
        <p:spPr>
          <a:xfrm>
            <a:off x="3817785" y="2680224"/>
            <a:ext cx="2957523" cy="3416320"/>
          </a:xfrm>
          <a:prstGeom prst="rect">
            <a:avLst/>
          </a:prstGeom>
          <a:solidFill>
            <a:schemeClr val="bg1">
              <a:lumMod val="95000"/>
            </a:schemeClr>
          </a:solidFill>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a:solidFill>
                  <a:schemeClr val="tx1"/>
                </a:solidFill>
                <a:latin typeface="Consolas" panose="020B0609020204030204" pitchFamily="49" charset="0"/>
                <a:cs typeface="Consolas" panose="020B0609020204030204" pitchFamily="49" charset="0"/>
              </a:rPr>
              <a:t>while(condition c1)</a:t>
            </a:r>
          </a:p>
          <a:p>
            <a:r>
              <a:rPr lang="en-US" dirty="0">
                <a:solidFill>
                  <a:schemeClr val="tx1"/>
                </a:solidFill>
                <a:latin typeface="Consolas" panose="020B0609020204030204" pitchFamily="49" charset="0"/>
                <a:cs typeface="Consolas" panose="020B0609020204030204" pitchFamily="49" charset="0"/>
              </a:rPr>
              <a:t>  {</a:t>
            </a:r>
          </a:p>
          <a:p>
            <a:r>
              <a:rPr lang="en-US" dirty="0">
                <a:solidFill>
                  <a:schemeClr val="tx1"/>
                </a:solidFill>
                <a:latin typeface="Consolas" panose="020B0609020204030204" pitchFamily="49" charset="0"/>
                <a:cs typeface="Consolas" panose="020B0609020204030204" pitchFamily="49" charset="0"/>
              </a:rPr>
              <a:t>   while(condition c2)</a:t>
            </a:r>
          </a:p>
          <a:p>
            <a:r>
              <a:rPr lang="en-US" dirty="0">
                <a:solidFill>
                  <a:schemeClr val="tx1"/>
                </a:solidFill>
                <a:latin typeface="Consolas" panose="020B0609020204030204" pitchFamily="49" charset="0"/>
                <a:cs typeface="Consolas" panose="020B0609020204030204" pitchFamily="49" charset="0"/>
              </a:rPr>
              <a:t>    {</a:t>
            </a:r>
          </a:p>
          <a:p>
            <a:r>
              <a:rPr lang="en-US" dirty="0">
                <a:solidFill>
                  <a:schemeClr val="tx1"/>
                </a:solidFill>
                <a:latin typeface="Consolas" panose="020B0609020204030204" pitchFamily="49" charset="0"/>
                <a:cs typeface="Consolas" panose="020B0609020204030204" pitchFamily="49" charset="0"/>
              </a:rPr>
              <a:t>     statement(s);</a:t>
            </a:r>
          </a:p>
          <a:p>
            <a:r>
              <a:rPr lang="en-US" dirty="0">
                <a:solidFill>
                  <a:schemeClr val="tx1"/>
                </a:solidFill>
                <a:latin typeface="Consolas" panose="020B0609020204030204" pitchFamily="49" charset="0"/>
                <a:cs typeface="Consolas" panose="020B0609020204030204" pitchFamily="49" charset="0"/>
              </a:rPr>
              <a:t>    }</a:t>
            </a:r>
          </a:p>
          <a:p>
            <a:r>
              <a:rPr lang="en-US" dirty="0">
                <a:solidFill>
                  <a:schemeClr val="tx1"/>
                </a:solidFill>
                <a:latin typeface="Consolas" panose="020B0609020204030204" pitchFamily="49" charset="0"/>
                <a:cs typeface="Consolas" panose="020B0609020204030204" pitchFamily="49" charset="0"/>
              </a:rPr>
              <a:t>  } </a:t>
            </a:r>
          </a:p>
          <a:p>
            <a:r>
              <a:rPr lang="en-US" dirty="0">
                <a:solidFill>
                  <a:schemeClr val="tx1"/>
                </a:solidFill>
                <a:latin typeface="Consolas" panose="020B0609020204030204" pitchFamily="49" charset="0"/>
                <a:cs typeface="Consolas" panose="020B0609020204030204" pitchFamily="49" charset="0"/>
              </a:rPr>
              <a:t>while(condition c2)</a:t>
            </a:r>
          </a:p>
          <a:p>
            <a:r>
              <a:rPr lang="en-US" dirty="0">
                <a:solidFill>
                  <a:schemeClr val="tx1"/>
                </a:solidFill>
                <a:latin typeface="Consolas" panose="020B0609020204030204" pitchFamily="49" charset="0"/>
                <a:cs typeface="Consolas" panose="020B0609020204030204" pitchFamily="49" charset="0"/>
              </a:rPr>
              <a:t>  {</a:t>
            </a:r>
          </a:p>
          <a:p>
            <a:r>
              <a:rPr lang="en-US" dirty="0">
                <a:solidFill>
                  <a:schemeClr val="tx1"/>
                </a:solidFill>
                <a:latin typeface="Consolas" panose="020B0609020204030204" pitchFamily="49" charset="0"/>
                <a:cs typeface="Consolas" panose="020B0609020204030204" pitchFamily="49" charset="0"/>
              </a:rPr>
              <a:t>     statement(s);</a:t>
            </a:r>
          </a:p>
          <a:p>
            <a:r>
              <a:rPr lang="en-US" dirty="0">
                <a:solidFill>
                  <a:schemeClr val="tx1"/>
                </a:solidFill>
                <a:latin typeface="Consolas" panose="020B0609020204030204" pitchFamily="49" charset="0"/>
                <a:cs typeface="Consolas" panose="020B0609020204030204" pitchFamily="49" charset="0"/>
              </a:rPr>
              <a:t>  }</a:t>
            </a:r>
          </a:p>
          <a:p>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026885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1"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Loop Testing Benefits</a:t>
            </a:r>
          </a:p>
        </p:txBody>
      </p:sp>
      <p:sp>
        <p:nvSpPr>
          <p:cNvPr id="3" name="Content Placeholder 2"/>
          <p:cNvSpPr>
            <a:spLocks noGrp="1"/>
          </p:cNvSpPr>
          <p:nvPr>
            <p:ph idx="1"/>
          </p:nvPr>
        </p:nvSpPr>
        <p:spPr/>
        <p:txBody>
          <a:bodyPr/>
          <a:lstStyle/>
          <a:p>
            <a:r>
              <a:rPr lang="en-US" dirty="0"/>
              <a:t>The number of loop </a:t>
            </a:r>
            <a:r>
              <a:rPr lang="en-US" b="1" dirty="0">
                <a:solidFill>
                  <a:srgbClr val="C00000"/>
                </a:solidFill>
              </a:rPr>
              <a:t>iterations is limited </a:t>
            </a:r>
            <a:r>
              <a:rPr lang="en-US" dirty="0"/>
              <a:t>by loop testing.</a:t>
            </a:r>
          </a:p>
          <a:p>
            <a:r>
              <a:rPr lang="en-US" dirty="0"/>
              <a:t>Loop testing guarantees that the software </a:t>
            </a:r>
            <a:r>
              <a:rPr lang="en-US" b="1" dirty="0">
                <a:solidFill>
                  <a:srgbClr val="C00000"/>
                </a:solidFill>
              </a:rPr>
              <a:t>does not enter an infinite loop</a:t>
            </a:r>
            <a:r>
              <a:rPr lang="en-US" dirty="0"/>
              <a:t>.</a:t>
            </a:r>
          </a:p>
          <a:p>
            <a:r>
              <a:rPr lang="en-US" dirty="0"/>
              <a:t>Loop testing necessitates the </a:t>
            </a:r>
            <a:r>
              <a:rPr lang="en-US" b="1" dirty="0">
                <a:solidFill>
                  <a:srgbClr val="C00000"/>
                </a:solidFill>
              </a:rPr>
              <a:t>initialization of all variables used</a:t>
            </a:r>
            <a:r>
              <a:rPr lang="en-US" dirty="0"/>
              <a:t> within the loop.</a:t>
            </a:r>
          </a:p>
          <a:p>
            <a:r>
              <a:rPr lang="en-US" dirty="0"/>
              <a:t>Loop testing helps in the </a:t>
            </a:r>
            <a:r>
              <a:rPr lang="en-US" b="1" dirty="0">
                <a:solidFill>
                  <a:srgbClr val="C00000"/>
                </a:solidFill>
              </a:rPr>
              <a:t>detection of various issues </a:t>
            </a:r>
            <a:r>
              <a:rPr lang="en-US" dirty="0"/>
              <a:t>inside the loop.</a:t>
            </a:r>
          </a:p>
          <a:p>
            <a:r>
              <a:rPr lang="en-US" dirty="0"/>
              <a:t>Loop testing helps </a:t>
            </a:r>
            <a:r>
              <a:rPr lang="en-US" b="1" dirty="0">
                <a:solidFill>
                  <a:srgbClr val="C00000"/>
                </a:solidFill>
              </a:rPr>
              <a:t>in capacity assessment</a:t>
            </a:r>
            <a:r>
              <a:rPr lang="en-US" dirty="0"/>
              <a:t>.</a:t>
            </a:r>
            <a:endParaRPr lang="en-IN" dirty="0"/>
          </a:p>
        </p:txBody>
      </p:sp>
    </p:spTree>
    <p:extLst>
      <p:ext uri="{BB962C8B-B14F-4D97-AF65-F5344CB8AC3E}">
        <p14:creationId xmlns:p14="http://schemas.microsoft.com/office/powerpoint/2010/main" val="3501634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a:extLst>
              <a:ext uri="{FF2B5EF4-FFF2-40B4-BE49-F238E27FC236}">
                <a16:creationId xmlns:a16="http://schemas.microsoft.com/office/drawing/2014/main" id="{47076983-6098-4D75-8E3B-99B088ABB8A4}"/>
              </a:ext>
            </a:extLst>
          </p:cNvPr>
          <p:cNvSpPr>
            <a:spLocks noGrp="1"/>
          </p:cNvSpPr>
          <p:nvPr>
            <p:ph type="body" sz="quarter" idx="11"/>
          </p:nvPr>
        </p:nvSpPr>
        <p:spPr/>
        <p:txBody>
          <a:bodyPr/>
          <a:lstStyle/>
          <a:p>
            <a:r>
              <a:rPr lang="en-US" dirty="0"/>
              <a:t>Devangi.kotak@darshan.ac.in</a:t>
            </a:r>
          </a:p>
        </p:txBody>
      </p:sp>
      <p:sp>
        <p:nvSpPr>
          <p:cNvPr id="3" name="Text Placeholder 2"/>
          <p:cNvSpPr>
            <a:spLocks noGrp="1"/>
          </p:cNvSpPr>
          <p:nvPr>
            <p:ph type="body" sz="quarter" idx="14"/>
          </p:nvPr>
        </p:nvSpPr>
        <p:spPr/>
        <p:txBody>
          <a:bodyPr>
            <a:noAutofit/>
          </a:bodyPr>
          <a:lstStyle/>
          <a:p>
            <a:r>
              <a:rPr lang="en-US" dirty="0"/>
              <a:t>Prof. </a:t>
            </a:r>
            <a:r>
              <a:rPr lang="en-US" dirty="0" err="1"/>
              <a:t>Devangi</a:t>
            </a:r>
            <a:r>
              <a:rPr lang="en-US" dirty="0"/>
              <a:t> L. Kotak</a:t>
            </a:r>
          </a:p>
        </p:txBody>
      </p:sp>
      <p:sp>
        <p:nvSpPr>
          <p:cNvPr id="15" name="Text Placeholder 1026">
            <a:extLst>
              <a:ext uri="{FF2B5EF4-FFF2-40B4-BE49-F238E27FC236}">
                <a16:creationId xmlns:a16="http://schemas.microsoft.com/office/drawing/2014/main" id="{508C39DE-82EA-4947-BA58-85EB27511A40}"/>
              </a:ext>
            </a:extLst>
          </p:cNvPr>
          <p:cNvSpPr txBox="1">
            <a:spLocks/>
          </p:cNvSpPr>
          <p:nvPr/>
        </p:nvSpPr>
        <p:spPr>
          <a:xfrm>
            <a:off x="2931880" y="0"/>
            <a:ext cx="4646358" cy="734653"/>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ct val="0"/>
              </a:spcBef>
              <a:buFont typeface="Arial" panose="020B0604020202020204" pitchFamily="34" charset="0"/>
              <a:buNone/>
              <a:defRPr lang="en-US" sz="1800" b="0" kern="1200" dirty="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dirty="0"/>
              <a:t>Software Testing (ST)</a:t>
            </a:r>
          </a:p>
          <a:p>
            <a:pPr lvl="0"/>
            <a:r>
              <a:rPr lang="en-US" dirty="0"/>
              <a:t># 21O4CS503</a:t>
            </a:r>
          </a:p>
        </p:txBody>
      </p:sp>
      <p:pic>
        <p:nvPicPr>
          <p:cNvPr id="10" name="Picture Placeholder 9">
            <a:extLst>
              <a:ext uri="{FF2B5EF4-FFF2-40B4-BE49-F238E27FC236}">
                <a16:creationId xmlns:a16="http://schemas.microsoft.com/office/drawing/2014/main" id="{5D31194F-AA4C-4A34-B1BF-1DAC3229A487}"/>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3854" r="3854"/>
          <a:stretch>
            <a:fillRect/>
          </a:stretch>
        </p:blipFill>
        <p:spPr/>
      </p:pic>
    </p:spTree>
    <p:extLst>
      <p:ext uri="{BB962C8B-B14F-4D97-AF65-F5344CB8AC3E}">
        <p14:creationId xmlns:p14="http://schemas.microsoft.com/office/powerpoint/2010/main" val="142141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Black Box Testing (Cont.)</a:t>
            </a:r>
            <a:endParaRPr lang="en-IN" dirty="0"/>
          </a:p>
        </p:txBody>
      </p:sp>
      <p:sp>
        <p:nvSpPr>
          <p:cNvPr id="3" name="Content Placeholder 2"/>
          <p:cNvSpPr>
            <a:spLocks noGrp="1"/>
          </p:cNvSpPr>
          <p:nvPr>
            <p:ph idx="1"/>
          </p:nvPr>
        </p:nvSpPr>
        <p:spPr>
          <a:xfrm>
            <a:off x="131179" y="1336798"/>
            <a:ext cx="11929641" cy="5238173"/>
          </a:xfrm>
        </p:spPr>
        <p:txBody>
          <a:bodyPr/>
          <a:lstStyle/>
          <a:p>
            <a:pPr>
              <a:buClr>
                <a:srgbClr val="686868"/>
              </a:buClr>
            </a:pPr>
            <a:r>
              <a:rPr lang="en-US" b="1" dirty="0">
                <a:solidFill>
                  <a:srgbClr val="C00000"/>
                </a:solidFill>
              </a:rPr>
              <a:t>Simplicity:</a:t>
            </a:r>
            <a:r>
              <a:rPr lang="en-US" b="1" dirty="0"/>
              <a:t> </a:t>
            </a:r>
          </a:p>
          <a:p>
            <a:pPr lvl="1">
              <a:buClr>
                <a:srgbClr val="686868"/>
              </a:buClr>
            </a:pPr>
            <a:r>
              <a:rPr lang="en-US" dirty="0"/>
              <a:t>Black box testing </a:t>
            </a:r>
            <a:r>
              <a:rPr lang="en-US" dirty="0">
                <a:solidFill>
                  <a:srgbClr val="C00000"/>
                </a:solidFill>
              </a:rPr>
              <a:t>does not require specific programming knowledge</a:t>
            </a:r>
            <a:r>
              <a:rPr lang="en-US" dirty="0"/>
              <a:t>, so it allows anyone to be a tester. </a:t>
            </a:r>
          </a:p>
          <a:p>
            <a:pPr lvl="1">
              <a:buClr>
                <a:srgbClr val="686868"/>
              </a:buClr>
            </a:pPr>
            <a:r>
              <a:rPr lang="en-US" dirty="0"/>
              <a:t>This simplicity also speeds up the testing process, as testers can begin writing test cases as soon as the software’s specifications are complete.</a:t>
            </a:r>
            <a:endParaRPr lang="en-US" b="1" dirty="0">
              <a:solidFill>
                <a:srgbClr val="C00000"/>
              </a:solidFill>
            </a:endParaRPr>
          </a:p>
          <a:p>
            <a:pPr>
              <a:buClr>
                <a:srgbClr val="686868"/>
              </a:buClr>
            </a:pPr>
            <a:r>
              <a:rPr lang="en-US" b="1" dirty="0">
                <a:solidFill>
                  <a:srgbClr val="C00000"/>
                </a:solidFill>
              </a:rPr>
              <a:t>User-focused:</a:t>
            </a:r>
          </a:p>
          <a:p>
            <a:pPr lvl="1">
              <a:buClr>
                <a:srgbClr val="686868"/>
              </a:buClr>
            </a:pPr>
            <a:r>
              <a:rPr lang="en-US" dirty="0"/>
              <a:t>Focus on the system’s functionality </a:t>
            </a:r>
            <a:r>
              <a:rPr lang="en-US" dirty="0">
                <a:solidFill>
                  <a:srgbClr val="C00000"/>
                </a:solidFill>
              </a:rPr>
              <a:t>as a user use</a:t>
            </a:r>
            <a:r>
              <a:rPr lang="en-US" dirty="0"/>
              <a:t>.</a:t>
            </a:r>
          </a:p>
          <a:p>
            <a:pPr lvl="1">
              <a:buClr>
                <a:srgbClr val="686868"/>
              </a:buClr>
            </a:pPr>
            <a:r>
              <a:rPr lang="en-US" dirty="0"/>
              <a:t>Encouraging testers to discover and </a:t>
            </a:r>
            <a:r>
              <a:rPr lang="en-US" dirty="0">
                <a:solidFill>
                  <a:srgbClr val="C00000"/>
                </a:solidFill>
              </a:rPr>
              <a:t>understand issues that users would encounter</a:t>
            </a:r>
            <a:r>
              <a:rPr lang="en-US" dirty="0"/>
              <a:t>.</a:t>
            </a:r>
          </a:p>
          <a:p>
            <a:pPr lvl="1">
              <a:buClr>
                <a:srgbClr val="686868"/>
              </a:buClr>
            </a:pPr>
            <a:r>
              <a:rPr lang="en-US" dirty="0"/>
              <a:t>By focusing on the user experience rather than the technical aspects, black box testing enables creating test cases that more accurately reflect user behavior.</a:t>
            </a:r>
            <a:endParaRPr lang="en-US" b="1" dirty="0"/>
          </a:p>
          <a:p>
            <a:pPr>
              <a:buClr>
                <a:srgbClr val="686868"/>
              </a:buClr>
            </a:pPr>
            <a:r>
              <a:rPr lang="fr-FR" b="1" dirty="0">
                <a:solidFill>
                  <a:srgbClr val="C00000"/>
                </a:solidFill>
              </a:rPr>
              <a:t>Efficient for large code bases:</a:t>
            </a:r>
            <a:r>
              <a:rPr lang="fr-FR" b="1" dirty="0"/>
              <a:t>	</a:t>
            </a:r>
          </a:p>
          <a:p>
            <a:pPr lvl="1">
              <a:buClr>
                <a:srgbClr val="686868"/>
              </a:buClr>
            </a:pPr>
            <a:r>
              <a:rPr lang="en-US" dirty="0"/>
              <a:t>Testers can </a:t>
            </a:r>
            <a:r>
              <a:rPr lang="en-US" dirty="0">
                <a:solidFill>
                  <a:srgbClr val="C00000"/>
                </a:solidFill>
              </a:rPr>
              <a:t>start working without having to understand a large and complex code base</a:t>
            </a:r>
            <a:r>
              <a:rPr lang="en-US" dirty="0"/>
              <a:t>.</a:t>
            </a:r>
          </a:p>
          <a:p>
            <a:pPr lvl="1">
              <a:buClr>
                <a:srgbClr val="686868"/>
              </a:buClr>
            </a:pPr>
            <a:r>
              <a:rPr lang="en-US" dirty="0"/>
              <a:t>Also, black box test cases can typically be executed even if there is a change in the underlying system functionality.</a:t>
            </a:r>
            <a:endParaRPr lang="en-US" b="1" dirty="0">
              <a:solidFill>
                <a:srgbClr val="C00000"/>
              </a:solidFill>
            </a:endParaRPr>
          </a:p>
          <a:p>
            <a:endParaRPr lang="en-US" dirty="0"/>
          </a:p>
        </p:txBody>
      </p:sp>
      <p:cxnSp>
        <p:nvCxnSpPr>
          <p:cNvPr id="7" name="Straight Connector 6"/>
          <p:cNvCxnSpPr/>
          <p:nvPr/>
        </p:nvCxnSpPr>
        <p:spPr>
          <a:xfrm>
            <a:off x="1929628" y="1305483"/>
            <a:ext cx="9935665" cy="0"/>
          </a:xfrm>
          <a:prstGeom prst="line">
            <a:avLst/>
          </a:prstGeom>
          <a:ln>
            <a:solidFill>
              <a:srgbClr val="647177"/>
            </a:solidFill>
          </a:ln>
        </p:spPr>
        <p:style>
          <a:lnRef idx="2">
            <a:schemeClr val="accent6"/>
          </a:lnRef>
          <a:fillRef idx="0">
            <a:schemeClr val="accent6"/>
          </a:fillRef>
          <a:effectRef idx="1">
            <a:schemeClr val="accent6"/>
          </a:effectRef>
          <a:fontRef idx="minor">
            <a:schemeClr val="tx1"/>
          </a:fontRef>
        </p:style>
      </p:cxnSp>
      <p:sp>
        <p:nvSpPr>
          <p:cNvPr id="8" name="Rectangle 6"/>
          <p:cNvSpPr/>
          <p:nvPr/>
        </p:nvSpPr>
        <p:spPr>
          <a:xfrm>
            <a:off x="220532" y="824454"/>
            <a:ext cx="2401200" cy="479685"/>
          </a:xfrm>
          <a:prstGeom prst="rect">
            <a:avLst/>
          </a:prstGeom>
          <a:solidFill>
            <a:srgbClr val="686868"/>
          </a:solidFill>
          <a:ln>
            <a:solidFill>
              <a:srgbClr val="6471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Advantages</a:t>
            </a:r>
          </a:p>
        </p:txBody>
      </p:sp>
    </p:spTree>
    <p:extLst>
      <p:ext uri="{BB962C8B-B14F-4D97-AF65-F5344CB8AC3E}">
        <p14:creationId xmlns:p14="http://schemas.microsoft.com/office/powerpoint/2010/main" val="662373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Black Box Testing (Cont.)</a:t>
            </a:r>
            <a:endParaRPr lang="en-IN" dirty="0"/>
          </a:p>
        </p:txBody>
      </p:sp>
      <p:sp>
        <p:nvSpPr>
          <p:cNvPr id="3" name="Content Placeholder 2"/>
          <p:cNvSpPr>
            <a:spLocks noGrp="1"/>
          </p:cNvSpPr>
          <p:nvPr>
            <p:ph idx="1"/>
          </p:nvPr>
        </p:nvSpPr>
        <p:spPr>
          <a:xfrm>
            <a:off x="131180" y="1277113"/>
            <a:ext cx="11929641" cy="4993069"/>
          </a:xfrm>
        </p:spPr>
        <p:txBody>
          <a:bodyPr/>
          <a:lstStyle/>
          <a:p>
            <a:pPr>
              <a:buClr>
                <a:srgbClr val="686868"/>
              </a:buClr>
            </a:pPr>
            <a:r>
              <a:rPr lang="en-US" b="1" dirty="0">
                <a:solidFill>
                  <a:srgbClr val="C00000"/>
                </a:solidFill>
              </a:rPr>
              <a:t>Limited coverage: </a:t>
            </a:r>
          </a:p>
          <a:p>
            <a:pPr lvl="1">
              <a:buClr>
                <a:srgbClr val="686868"/>
              </a:buClr>
            </a:pPr>
            <a:r>
              <a:rPr lang="en-US" dirty="0"/>
              <a:t>Since black box testing focuses on the system’s functionality, it can </a:t>
            </a:r>
            <a:r>
              <a:rPr lang="en-US" dirty="0">
                <a:solidFill>
                  <a:srgbClr val="C00000"/>
                </a:solidFill>
              </a:rPr>
              <a:t>miss errors in the system’s structure </a:t>
            </a:r>
            <a:r>
              <a:rPr lang="en-US" dirty="0"/>
              <a:t>or </a:t>
            </a:r>
            <a:r>
              <a:rPr lang="en-US" dirty="0">
                <a:solidFill>
                  <a:srgbClr val="C00000"/>
                </a:solidFill>
              </a:rPr>
              <a:t>inner workings</a:t>
            </a:r>
            <a:r>
              <a:rPr lang="en-US" dirty="0"/>
              <a:t>.</a:t>
            </a:r>
          </a:p>
          <a:p>
            <a:pPr lvl="1">
              <a:buClr>
                <a:srgbClr val="686868"/>
              </a:buClr>
            </a:pPr>
            <a:r>
              <a:rPr lang="en-US" dirty="0"/>
              <a:t>For example, black box testing may not effectively detect memory leaks or other issues that occur within the system’s structure.</a:t>
            </a:r>
          </a:p>
          <a:p>
            <a:pPr>
              <a:buClr>
                <a:srgbClr val="686868"/>
              </a:buClr>
            </a:pPr>
            <a:r>
              <a:rPr lang="en-US" b="1" dirty="0">
                <a:solidFill>
                  <a:srgbClr val="C00000"/>
                </a:solidFill>
              </a:rPr>
              <a:t>Possibility for redundancy: </a:t>
            </a:r>
          </a:p>
          <a:p>
            <a:pPr lvl="1">
              <a:buClr>
                <a:srgbClr val="686868"/>
              </a:buClr>
            </a:pPr>
            <a:r>
              <a:rPr lang="en-US" dirty="0"/>
              <a:t>Since testers are not known to the system’s internal structure, they may unknowingly </a:t>
            </a:r>
            <a:r>
              <a:rPr lang="en-US" dirty="0">
                <a:solidFill>
                  <a:srgbClr val="C00000"/>
                </a:solidFill>
              </a:rPr>
              <a:t>create multiple test cases that check for the same thing</a:t>
            </a:r>
            <a:r>
              <a:rPr lang="en-US" dirty="0"/>
              <a:t>. </a:t>
            </a:r>
          </a:p>
          <a:p>
            <a:pPr lvl="1">
              <a:buClr>
                <a:srgbClr val="686868"/>
              </a:buClr>
            </a:pPr>
            <a:r>
              <a:rPr lang="en-US" dirty="0"/>
              <a:t>This redundancy can lead to wasted time and resources.</a:t>
            </a:r>
            <a:endParaRPr lang="en-US" b="1" dirty="0"/>
          </a:p>
          <a:p>
            <a:pPr>
              <a:buClr>
                <a:srgbClr val="686868"/>
              </a:buClr>
            </a:pPr>
            <a:r>
              <a:rPr lang="en-US" b="1" dirty="0">
                <a:solidFill>
                  <a:srgbClr val="C00000"/>
                </a:solidFill>
              </a:rPr>
              <a:t>Difficulty in identifying complex issues:</a:t>
            </a:r>
          </a:p>
          <a:p>
            <a:pPr lvl="1"/>
            <a:r>
              <a:rPr lang="en-US" dirty="0"/>
              <a:t>Since black box testing focuses on the system’s functionality, it may </a:t>
            </a:r>
            <a:r>
              <a:rPr lang="en-US" dirty="0">
                <a:solidFill>
                  <a:srgbClr val="C00000"/>
                </a:solidFill>
              </a:rPr>
              <a:t>ignore complex issues </a:t>
            </a:r>
            <a:r>
              <a:rPr lang="en-US" dirty="0"/>
              <a:t>that arise from the system’s structure or internal workings. </a:t>
            </a:r>
          </a:p>
          <a:p>
            <a:pPr lvl="1"/>
            <a:r>
              <a:rPr lang="en-US" dirty="0"/>
              <a:t>For example, issues related to concurrency or data consistency might not be easily identifiable through black box testing.</a:t>
            </a:r>
            <a:endParaRPr lang="en-US" b="1" dirty="0">
              <a:solidFill>
                <a:srgbClr val="C00000"/>
              </a:solidFill>
            </a:endParaRPr>
          </a:p>
        </p:txBody>
      </p:sp>
      <p:cxnSp>
        <p:nvCxnSpPr>
          <p:cNvPr id="9" name="Straight Connector 8"/>
          <p:cNvCxnSpPr/>
          <p:nvPr/>
        </p:nvCxnSpPr>
        <p:spPr>
          <a:xfrm>
            <a:off x="1929628" y="1234310"/>
            <a:ext cx="9935665" cy="0"/>
          </a:xfrm>
          <a:prstGeom prst="line">
            <a:avLst/>
          </a:prstGeom>
          <a:ln>
            <a:solidFill>
              <a:srgbClr val="647177"/>
            </a:solidFill>
          </a:ln>
        </p:spPr>
        <p:style>
          <a:lnRef idx="2">
            <a:schemeClr val="accent6"/>
          </a:lnRef>
          <a:fillRef idx="0">
            <a:schemeClr val="accent6"/>
          </a:fillRef>
          <a:effectRef idx="1">
            <a:schemeClr val="accent6"/>
          </a:effectRef>
          <a:fontRef idx="minor">
            <a:schemeClr val="tx1"/>
          </a:fontRef>
        </p:style>
      </p:cxnSp>
      <p:sp>
        <p:nvSpPr>
          <p:cNvPr id="10" name="Rectangle 6"/>
          <p:cNvSpPr/>
          <p:nvPr/>
        </p:nvSpPr>
        <p:spPr>
          <a:xfrm>
            <a:off x="220532" y="768521"/>
            <a:ext cx="2401200" cy="479685"/>
          </a:xfrm>
          <a:prstGeom prst="rect">
            <a:avLst/>
          </a:prstGeom>
          <a:solidFill>
            <a:srgbClr val="686868"/>
          </a:solidFill>
          <a:ln>
            <a:solidFill>
              <a:srgbClr val="6868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Disadvantages</a:t>
            </a:r>
          </a:p>
        </p:txBody>
      </p:sp>
    </p:spTree>
    <p:extLst>
      <p:ext uri="{BB962C8B-B14F-4D97-AF65-F5344CB8AC3E}">
        <p14:creationId xmlns:p14="http://schemas.microsoft.com/office/powerpoint/2010/main" val="2526083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22" presetClass="entr" presetSubtype="4" fill="hold" nodeType="withEffect">
                                  <p:stCondLst>
                                    <p:cond delay="0"/>
                                  </p:stCondLst>
                                  <p:childTnLst>
                                    <p:set>
                                      <p:cBhvr>
                                        <p:cTn id="8" dur="1" fill="hold">
                                          <p:stCondLst>
                                            <p:cond delay="0"/>
                                          </p:stCondLst>
                                        </p:cTn>
                                        <p:tgtEl>
                                          <p:spTgt spid="9"/>
                                        </p:tgtEl>
                                        <p:attrNameLst>
                                          <p:attrName>style.visibility</p:attrName>
                                        </p:attrNameLst>
                                      </p:cBhvr>
                                      <p:to>
                                        <p:strVal val="visible"/>
                                      </p:to>
                                    </p:set>
                                    <p:animEffect transition="in" filter="wipe(down)">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Black Box Testing (Cont.)</a:t>
            </a:r>
          </a:p>
        </p:txBody>
      </p:sp>
      <p:sp>
        <p:nvSpPr>
          <p:cNvPr id="3" name="Content Placeholder 2"/>
          <p:cNvSpPr>
            <a:spLocks noGrp="1"/>
          </p:cNvSpPr>
          <p:nvPr>
            <p:ph idx="1"/>
          </p:nvPr>
        </p:nvSpPr>
        <p:spPr>
          <a:xfrm>
            <a:off x="131180" y="863445"/>
            <a:ext cx="11929641" cy="1658530"/>
          </a:xfrm>
        </p:spPr>
        <p:txBody>
          <a:bodyPr/>
          <a:lstStyle/>
          <a:p>
            <a:r>
              <a:rPr lang="en-US" b="1" dirty="0">
                <a:solidFill>
                  <a:srgbClr val="C00000"/>
                </a:solidFill>
              </a:rPr>
              <a:t>Exhausting testing </a:t>
            </a:r>
            <a:r>
              <a:rPr lang="en-US" dirty="0"/>
              <a:t>is </a:t>
            </a:r>
            <a:r>
              <a:rPr lang="en-US" dirty="0">
                <a:solidFill>
                  <a:srgbClr val="C00000"/>
                </a:solidFill>
              </a:rPr>
              <a:t>not always possible </a:t>
            </a:r>
            <a:r>
              <a:rPr lang="en-US" dirty="0"/>
              <a:t>when there is </a:t>
            </a:r>
            <a:r>
              <a:rPr lang="en-US" b="1" dirty="0">
                <a:solidFill>
                  <a:srgbClr val="C00000"/>
                </a:solidFill>
              </a:rPr>
              <a:t>a large set of input combinations</a:t>
            </a:r>
            <a:r>
              <a:rPr lang="en-US" dirty="0"/>
              <a:t>,  because of </a:t>
            </a:r>
            <a:r>
              <a:rPr lang="en-US" b="1" dirty="0">
                <a:solidFill>
                  <a:srgbClr val="C00000"/>
                </a:solidFill>
              </a:rPr>
              <a:t>budget</a:t>
            </a:r>
            <a:r>
              <a:rPr lang="en-US" dirty="0"/>
              <a:t> and </a:t>
            </a:r>
            <a:r>
              <a:rPr lang="en-US" b="1" dirty="0">
                <a:solidFill>
                  <a:srgbClr val="C00000"/>
                </a:solidFill>
              </a:rPr>
              <a:t>time</a:t>
            </a:r>
            <a:r>
              <a:rPr lang="en-US" dirty="0"/>
              <a:t> </a:t>
            </a:r>
            <a:r>
              <a:rPr lang="en-US" dirty="0">
                <a:solidFill>
                  <a:srgbClr val="C00000"/>
                </a:solidFill>
              </a:rPr>
              <a:t>constraint</a:t>
            </a:r>
            <a:r>
              <a:rPr lang="en-US" dirty="0"/>
              <a:t>.</a:t>
            </a:r>
          </a:p>
          <a:p>
            <a:r>
              <a:rPr lang="en-US" dirty="0"/>
              <a:t>The </a:t>
            </a:r>
            <a:r>
              <a:rPr lang="en-US" dirty="0">
                <a:solidFill>
                  <a:srgbClr val="C00000"/>
                </a:solidFill>
              </a:rPr>
              <a:t>special techniques </a:t>
            </a:r>
            <a:r>
              <a:rPr lang="en-US" dirty="0"/>
              <a:t>are needed which </a:t>
            </a:r>
            <a:r>
              <a:rPr lang="en-US" b="1" dirty="0">
                <a:solidFill>
                  <a:srgbClr val="C00000"/>
                </a:solidFill>
              </a:rPr>
              <a:t>select test-cases smartly </a:t>
            </a:r>
            <a:r>
              <a:rPr lang="en-US" dirty="0"/>
              <a:t>from the </a:t>
            </a:r>
            <a:r>
              <a:rPr lang="en-US" b="1" dirty="0">
                <a:solidFill>
                  <a:srgbClr val="C00000"/>
                </a:solidFill>
              </a:rPr>
              <a:t>all combination of test-cases </a:t>
            </a:r>
            <a:r>
              <a:rPr lang="en-US" dirty="0"/>
              <a:t>in such a way that </a:t>
            </a:r>
            <a:r>
              <a:rPr lang="en-US" dirty="0">
                <a:solidFill>
                  <a:srgbClr val="C00000"/>
                </a:solidFill>
              </a:rPr>
              <a:t>all scenarios are covered.</a:t>
            </a:r>
            <a:endParaRPr lang="en-US" dirty="0"/>
          </a:p>
        </p:txBody>
      </p:sp>
      <p:grpSp>
        <p:nvGrpSpPr>
          <p:cNvPr id="12" name="Group 11"/>
          <p:cNvGrpSpPr/>
          <p:nvPr/>
        </p:nvGrpSpPr>
        <p:grpSpPr>
          <a:xfrm>
            <a:off x="473980" y="3121575"/>
            <a:ext cx="5056657" cy="461665"/>
            <a:chOff x="688300" y="4331466"/>
            <a:chExt cx="5056657" cy="461665"/>
          </a:xfrm>
        </p:grpSpPr>
        <p:sp>
          <p:nvSpPr>
            <p:cNvPr id="13" name="Rectangle 12"/>
            <p:cNvSpPr/>
            <p:nvPr/>
          </p:nvSpPr>
          <p:spPr>
            <a:xfrm>
              <a:off x="1109214" y="4331466"/>
              <a:ext cx="4635743" cy="461665"/>
            </a:xfrm>
            <a:prstGeom prst="rect">
              <a:avLst/>
            </a:prstGeom>
            <a:ln>
              <a:solidFill>
                <a:srgbClr val="686868"/>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t>Equivalence Partitioning</a:t>
              </a:r>
            </a:p>
          </p:txBody>
        </p:sp>
        <p:sp>
          <p:nvSpPr>
            <p:cNvPr id="14" name="Rectangle 13"/>
            <p:cNvSpPr/>
            <p:nvPr/>
          </p:nvSpPr>
          <p:spPr>
            <a:xfrm>
              <a:off x="688300" y="4331467"/>
              <a:ext cx="420914" cy="461664"/>
            </a:xfrm>
            <a:prstGeom prst="rect">
              <a:avLst/>
            </a:prstGeom>
            <a:solidFill>
              <a:srgbClr val="647177"/>
            </a:solidFill>
            <a:ln>
              <a:solidFill>
                <a:srgbClr val="6868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1</a:t>
              </a:r>
            </a:p>
          </p:txBody>
        </p:sp>
      </p:grpSp>
      <p:grpSp>
        <p:nvGrpSpPr>
          <p:cNvPr id="15" name="Group 14"/>
          <p:cNvGrpSpPr/>
          <p:nvPr/>
        </p:nvGrpSpPr>
        <p:grpSpPr>
          <a:xfrm>
            <a:off x="473980" y="3783107"/>
            <a:ext cx="5056658" cy="461665"/>
            <a:chOff x="688300" y="4863407"/>
            <a:chExt cx="5056658" cy="461665"/>
          </a:xfrm>
        </p:grpSpPr>
        <p:sp>
          <p:nvSpPr>
            <p:cNvPr id="16" name="Rectangle 15"/>
            <p:cNvSpPr/>
            <p:nvPr/>
          </p:nvSpPr>
          <p:spPr>
            <a:xfrm>
              <a:off x="1109214" y="4863407"/>
              <a:ext cx="4635744" cy="461665"/>
            </a:xfrm>
            <a:prstGeom prst="rect">
              <a:avLst/>
            </a:prstGeom>
            <a:ln>
              <a:solidFill>
                <a:srgbClr val="686868"/>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t>Boundary Value Analysis (BVA)</a:t>
              </a:r>
            </a:p>
          </p:txBody>
        </p:sp>
        <p:sp>
          <p:nvSpPr>
            <p:cNvPr id="17" name="Rectangle 16"/>
            <p:cNvSpPr/>
            <p:nvPr/>
          </p:nvSpPr>
          <p:spPr>
            <a:xfrm>
              <a:off x="688300" y="4863408"/>
              <a:ext cx="420914" cy="461664"/>
            </a:xfrm>
            <a:prstGeom prst="rect">
              <a:avLst/>
            </a:prstGeom>
            <a:solidFill>
              <a:srgbClr val="647177"/>
            </a:solidFill>
            <a:ln>
              <a:solidFill>
                <a:srgbClr val="6868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2</a:t>
              </a:r>
            </a:p>
          </p:txBody>
        </p:sp>
      </p:grpSp>
      <p:grpSp>
        <p:nvGrpSpPr>
          <p:cNvPr id="4" name="Group 3"/>
          <p:cNvGrpSpPr/>
          <p:nvPr/>
        </p:nvGrpSpPr>
        <p:grpSpPr>
          <a:xfrm>
            <a:off x="473980" y="4444639"/>
            <a:ext cx="5056657" cy="461665"/>
            <a:chOff x="688300" y="4331466"/>
            <a:chExt cx="5056657" cy="461665"/>
          </a:xfrm>
        </p:grpSpPr>
        <p:sp>
          <p:nvSpPr>
            <p:cNvPr id="5" name="Rectangle 4"/>
            <p:cNvSpPr/>
            <p:nvPr/>
          </p:nvSpPr>
          <p:spPr>
            <a:xfrm>
              <a:off x="1109214" y="4331466"/>
              <a:ext cx="4635743"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t>Decision Table Testing</a:t>
              </a:r>
            </a:p>
          </p:txBody>
        </p:sp>
        <p:sp>
          <p:nvSpPr>
            <p:cNvPr id="6" name="Rectangle 5"/>
            <p:cNvSpPr/>
            <p:nvPr/>
          </p:nvSpPr>
          <p:spPr>
            <a:xfrm>
              <a:off x="688300" y="4331467"/>
              <a:ext cx="420914" cy="461664"/>
            </a:xfrm>
            <a:prstGeom prst="rect">
              <a:avLst/>
            </a:prstGeom>
            <a:solidFill>
              <a:srgbClr val="647177"/>
            </a:solidFill>
            <a:ln>
              <a:solidFill>
                <a:srgbClr val="6868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3</a:t>
              </a:r>
            </a:p>
          </p:txBody>
        </p:sp>
      </p:grpSp>
      <p:grpSp>
        <p:nvGrpSpPr>
          <p:cNvPr id="7" name="Group 6"/>
          <p:cNvGrpSpPr/>
          <p:nvPr/>
        </p:nvGrpSpPr>
        <p:grpSpPr>
          <a:xfrm>
            <a:off x="473980" y="5106171"/>
            <a:ext cx="5056658" cy="461665"/>
            <a:chOff x="688300" y="4863407"/>
            <a:chExt cx="5056658" cy="461665"/>
          </a:xfrm>
        </p:grpSpPr>
        <p:sp>
          <p:nvSpPr>
            <p:cNvPr id="8" name="Rectangle 7"/>
            <p:cNvSpPr/>
            <p:nvPr/>
          </p:nvSpPr>
          <p:spPr>
            <a:xfrm>
              <a:off x="1109214" y="4863407"/>
              <a:ext cx="4635744"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t>State-Transition Testing</a:t>
              </a:r>
            </a:p>
          </p:txBody>
        </p:sp>
        <p:sp>
          <p:nvSpPr>
            <p:cNvPr id="18" name="Rectangle 17"/>
            <p:cNvSpPr/>
            <p:nvPr/>
          </p:nvSpPr>
          <p:spPr>
            <a:xfrm>
              <a:off x="688300" y="4863408"/>
              <a:ext cx="420914" cy="461664"/>
            </a:xfrm>
            <a:prstGeom prst="rect">
              <a:avLst/>
            </a:prstGeom>
            <a:solidFill>
              <a:srgbClr val="647177"/>
            </a:solidFill>
            <a:ln>
              <a:solidFill>
                <a:srgbClr val="6868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4</a:t>
              </a:r>
            </a:p>
          </p:txBody>
        </p:sp>
      </p:grpSp>
      <p:sp>
        <p:nvSpPr>
          <p:cNvPr id="19" name="Rectangle 18"/>
          <p:cNvSpPr/>
          <p:nvPr/>
        </p:nvSpPr>
        <p:spPr>
          <a:xfrm>
            <a:off x="304533" y="2445528"/>
            <a:ext cx="3749040" cy="457200"/>
          </a:xfrm>
          <a:prstGeom prst="rect">
            <a:avLst/>
          </a:prstGeom>
          <a:solidFill>
            <a:srgbClr val="647177"/>
          </a:solidFill>
          <a:ln>
            <a:solidFill>
              <a:srgbClr val="686868"/>
            </a:solid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dirty="0"/>
              <a:t>Different techniques are used</a:t>
            </a:r>
          </a:p>
        </p:txBody>
      </p:sp>
      <p:cxnSp>
        <p:nvCxnSpPr>
          <p:cNvPr id="20" name="Straight Connector 19"/>
          <p:cNvCxnSpPr/>
          <p:nvPr/>
        </p:nvCxnSpPr>
        <p:spPr>
          <a:xfrm>
            <a:off x="2565400" y="2905903"/>
            <a:ext cx="9215120" cy="0"/>
          </a:xfrm>
          <a:prstGeom prst="line">
            <a:avLst/>
          </a:prstGeom>
          <a:ln>
            <a:solidFill>
              <a:srgbClr val="647177"/>
            </a:solidFill>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950955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22" presetClass="entr" presetSubtype="4"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down)">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9" grpId="0" animBg="1"/>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103367</TotalTime>
  <Words>5337</Words>
  <Application>Microsoft Office PowerPoint</Application>
  <PresentationFormat>Widescreen</PresentationFormat>
  <Paragraphs>881</Paragraphs>
  <Slides>65</Slides>
  <Notes>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65</vt:i4>
      </vt:variant>
    </vt:vector>
  </HeadingPairs>
  <TitlesOfParts>
    <vt:vector size="77" baseType="lpstr">
      <vt:lpstr>Wingdings 3</vt:lpstr>
      <vt:lpstr>Times New Roman</vt:lpstr>
      <vt:lpstr>LM Roman 12</vt:lpstr>
      <vt:lpstr>Wingdings</vt:lpstr>
      <vt:lpstr>Roboto Condensed</vt:lpstr>
      <vt:lpstr>Arial</vt:lpstr>
      <vt:lpstr>Calibri</vt:lpstr>
      <vt:lpstr>Consolas</vt:lpstr>
      <vt:lpstr>Wingdings 2</vt:lpstr>
      <vt:lpstr>Roboto Condensed Light</vt:lpstr>
      <vt:lpstr>Segoe UI Black</vt:lpstr>
      <vt:lpstr>Office Theme</vt:lpstr>
      <vt:lpstr>Unit-2 Manual Testing Techniques</vt:lpstr>
      <vt:lpstr>PowerPoint Presentation</vt:lpstr>
      <vt:lpstr>Types of Manual Testing</vt:lpstr>
      <vt:lpstr>Types of Manual Testing</vt:lpstr>
      <vt:lpstr>Black Box Testing</vt:lpstr>
      <vt:lpstr>Black Box Testing</vt:lpstr>
      <vt:lpstr>Black Box Testing (Cont.)</vt:lpstr>
      <vt:lpstr>Black Box Testing (Cont.)</vt:lpstr>
      <vt:lpstr>Black Box Testing (Cont.)</vt:lpstr>
      <vt:lpstr>Equivalence Partitioning</vt:lpstr>
      <vt:lpstr>Equivalence Partitioning</vt:lpstr>
      <vt:lpstr>Equivalence Partitioning</vt:lpstr>
      <vt:lpstr>Equivalence Partitioning (Black Box Testing) Cont.</vt:lpstr>
      <vt:lpstr>Example: Two test case values based on members from the same partition</vt:lpstr>
      <vt:lpstr>Examples of Equivalence Partitioning classes</vt:lpstr>
      <vt:lpstr>Types of Equivalence class Testing</vt:lpstr>
      <vt:lpstr>Types of Equivalence Testing</vt:lpstr>
      <vt:lpstr>Where to use equivalence partitioning ?</vt:lpstr>
      <vt:lpstr>Boundary Value Analysis</vt:lpstr>
      <vt:lpstr>Boundary Value Analysis (BVA) (Black Box Testing)</vt:lpstr>
      <vt:lpstr>Boundary Value Analysis (BVA) (Black Box Testing)</vt:lpstr>
      <vt:lpstr>Boundary Value Analysis (BVA) (Black Box Testing) Cont.</vt:lpstr>
      <vt:lpstr>Decision Table Testing</vt:lpstr>
      <vt:lpstr>Decision Table Testing</vt:lpstr>
      <vt:lpstr>Decision Table Examples 1</vt:lpstr>
      <vt:lpstr>Decision Table Examples 1</vt:lpstr>
      <vt:lpstr>Decision Table Examples 2</vt:lpstr>
      <vt:lpstr>Decision Table Examples 2</vt:lpstr>
      <vt:lpstr>State Transition Technique</vt:lpstr>
      <vt:lpstr>State Transition Technique</vt:lpstr>
      <vt:lpstr>State Transition Technique</vt:lpstr>
      <vt:lpstr>Example: State Transition Technique </vt:lpstr>
      <vt:lpstr>State transition diagram</vt:lpstr>
      <vt:lpstr>White Box Testing</vt:lpstr>
      <vt:lpstr>White Box Testing</vt:lpstr>
      <vt:lpstr>White Box Testing (Cont.)</vt:lpstr>
      <vt:lpstr>White-box  testing strategies</vt:lpstr>
      <vt:lpstr>Statement Coverage</vt:lpstr>
      <vt:lpstr>Statement Coverage</vt:lpstr>
      <vt:lpstr>Statement Coverage</vt:lpstr>
      <vt:lpstr>Statement Coverage</vt:lpstr>
      <vt:lpstr>Decision Coverage</vt:lpstr>
      <vt:lpstr>Decision Coverage (branch coverage)</vt:lpstr>
      <vt:lpstr>How to create Control Flow Graph </vt:lpstr>
      <vt:lpstr>How to create Control Flow Graph </vt:lpstr>
      <vt:lpstr>Example of Control Flow Graph </vt:lpstr>
      <vt:lpstr>Find Independent Path Using CFG</vt:lpstr>
      <vt:lpstr>Condition Coverage</vt:lpstr>
      <vt:lpstr>Condition Coverage</vt:lpstr>
      <vt:lpstr>Difference between decision and condition coverage</vt:lpstr>
      <vt:lpstr>Example of Condition Coverage</vt:lpstr>
      <vt:lpstr>Example of Condition Coverage</vt:lpstr>
      <vt:lpstr>Path Coverage</vt:lpstr>
      <vt:lpstr>Path Coverage</vt:lpstr>
      <vt:lpstr>Cyclomatic Complexity</vt:lpstr>
      <vt:lpstr>Calculate Cyclomatic Complexity of CFG</vt:lpstr>
      <vt:lpstr>Calculate Cyclomatic Complexity of CFG</vt:lpstr>
      <vt:lpstr>Loop Testing</vt:lpstr>
      <vt:lpstr>Loop Testing</vt:lpstr>
      <vt:lpstr>Loop Testing: Simple loop testing</vt:lpstr>
      <vt:lpstr>Loop Testing: Nested Loop testing</vt:lpstr>
      <vt:lpstr>Loop Testing: Concatenated Loop testing</vt:lpstr>
      <vt:lpstr>Loop Testing: Unstructured Loop</vt:lpstr>
      <vt:lpstr>Loop Testing Benefits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HP</cp:lastModifiedBy>
  <cp:revision>2474</cp:revision>
  <dcterms:created xsi:type="dcterms:W3CDTF">2020-05-01T05:09:15Z</dcterms:created>
  <dcterms:modified xsi:type="dcterms:W3CDTF">2024-07-19T09:01:17Z</dcterms:modified>
</cp:coreProperties>
</file>