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3" r:id="rId2"/>
    <p:sldId id="292" r:id="rId3"/>
    <p:sldId id="501" r:id="rId4"/>
    <p:sldId id="324" r:id="rId5"/>
    <p:sldId id="502" r:id="rId6"/>
    <p:sldId id="503" r:id="rId7"/>
    <p:sldId id="504" r:id="rId8"/>
    <p:sldId id="310" r:id="rId9"/>
    <p:sldId id="353" r:id="rId10"/>
    <p:sldId id="355" r:id="rId11"/>
    <p:sldId id="359" r:id="rId12"/>
    <p:sldId id="360" r:id="rId13"/>
    <p:sldId id="361" r:id="rId14"/>
    <p:sldId id="363" r:id="rId15"/>
    <p:sldId id="362" r:id="rId16"/>
    <p:sldId id="364" r:id="rId17"/>
    <p:sldId id="365" r:id="rId18"/>
    <p:sldId id="366" r:id="rId19"/>
    <p:sldId id="367" r:id="rId20"/>
    <p:sldId id="438" r:id="rId21"/>
    <p:sldId id="386" r:id="rId22"/>
    <p:sldId id="387" r:id="rId23"/>
    <p:sldId id="388" r:id="rId24"/>
    <p:sldId id="389" r:id="rId25"/>
    <p:sldId id="392" r:id="rId26"/>
    <p:sldId id="439" r:id="rId27"/>
    <p:sldId id="440" r:id="rId28"/>
    <p:sldId id="441" r:id="rId29"/>
    <p:sldId id="395" r:id="rId30"/>
    <p:sldId id="394" r:id="rId31"/>
    <p:sldId id="396" r:id="rId32"/>
    <p:sldId id="397" r:id="rId33"/>
    <p:sldId id="398" r:id="rId34"/>
    <p:sldId id="399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506" r:id="rId44"/>
    <p:sldId id="409" r:id="rId45"/>
    <p:sldId id="410" r:id="rId46"/>
    <p:sldId id="411" r:id="rId47"/>
    <p:sldId id="412" r:id="rId48"/>
    <p:sldId id="442" r:id="rId49"/>
    <p:sldId id="41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7VYYN9kvpJBuJ015fHM0w==" hashData="b11wAcB0FdtDFJ7Pz8kBu4Doq2647AF2suwqJoqWX5dhKAoSqptiQUl9VL04708teXeF1YvQj9D6SEAFs+3dE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D3"/>
    <a:srgbClr val="ED524F"/>
    <a:srgbClr val="00CC99"/>
    <a:srgbClr val="301B92"/>
    <a:srgbClr val="673BB7"/>
    <a:srgbClr val="607D8B"/>
    <a:srgbClr val="B71B1C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7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A7D45-CA1A-375A-4D1C-F32C0701EAD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62" y="596629"/>
            <a:ext cx="2976891" cy="904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CBF96-FC24-4A51-468B-CE87CBF009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61" y="1885358"/>
            <a:ext cx="3021905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969" y="556389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3663646-67F9-47C4-84E3-B4EEDA5FB9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958F6-32DB-4A2F-BFC3-1FBEA359C54B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323F2-F0D8-4EB7-83AE-DFAA81BC49DE}"/>
              </a:ext>
            </a:extLst>
          </p:cNvPr>
          <p:cNvSpPr/>
          <p:nvPr userDrawn="1"/>
        </p:nvSpPr>
        <p:spPr>
          <a:xfrm rot="10800000">
            <a:off x="7678346" y="2221532"/>
            <a:ext cx="4513654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D27AE-1148-4B42-8B61-FEBB2397EFD9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20005"/>
            <a:ext cx="11929641" cy="5534004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F0D05C3-99AA-773B-0F49-09924E81855A}"/>
              </a:ext>
            </a:extLst>
          </p:cNvPr>
          <p:cNvGrpSpPr/>
          <p:nvPr userDrawn="1"/>
        </p:nvGrpSpPr>
        <p:grpSpPr>
          <a:xfrm>
            <a:off x="10411778" y="921114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9EDFC-ED4D-861A-E37D-14D7E6B051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E3FA7F-857D-E61D-5C28-13E2D70838D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722144F-9331-EAF5-F2EB-9E091CAEDDBC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791200" cy="25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2104CS521 (IAT)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78501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ebdings" panose="05030102010509060703" pitchFamily="18" charset="2"/>
              <a:buChar char="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1618DA6-ADDC-7E6E-7A51-8D40B3889FE6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D5E089-7BE6-03A1-CD63-E67BAD5760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C36E20-EF18-6B0D-305F-4B32B1F5F4C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3F337B9-B1B4-AC7A-4DD9-D03D0F5E33B2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791200" cy="25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2104CS521 (IAT)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2673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AED85-A54D-97C1-DD2C-9FDEA4914919}"/>
              </a:ext>
            </a:extLst>
          </p:cNvPr>
          <p:cNvGrpSpPr/>
          <p:nvPr userDrawn="1"/>
        </p:nvGrpSpPr>
        <p:grpSpPr>
          <a:xfrm>
            <a:off x="131180" y="598891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01B37D-BAE9-0650-58F2-BC78CED44C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2DE62-0FAB-499C-3FF7-8E3E8DDDF86C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8B08090-9314-14E8-AB34-C455CB667A0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791200" cy="25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2104CS521 (IAT)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8F205C-D692-3A8F-DB67-62DFE62B7370}"/>
              </a:ext>
            </a:extLst>
          </p:cNvPr>
          <p:cNvGrpSpPr/>
          <p:nvPr userDrawn="1"/>
        </p:nvGrpSpPr>
        <p:grpSpPr>
          <a:xfrm>
            <a:off x="10359675" y="6131022"/>
            <a:ext cx="1649043" cy="501287"/>
            <a:chOff x="10721798" y="852808"/>
            <a:chExt cx="1339023" cy="407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DDAE99-2697-C009-4B54-2913BF8DCC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BF6B26-56F5-A99C-23BA-B1DAF78C0F4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2104CS521 (IAT)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Data Science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6E7FD-9D74-A53E-354C-AEDE33361F68}"/>
              </a:ext>
            </a:extLst>
          </p:cNvPr>
          <p:cNvGrpSpPr/>
          <p:nvPr userDrawn="1"/>
        </p:nvGrpSpPr>
        <p:grpSpPr>
          <a:xfrm>
            <a:off x="10253733" y="119603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648CBA-7265-39F8-D1B9-0E15C03485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50395-FD5C-D870-AB87-21ADE7A84320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2104CS521 (IAT)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Data Science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D3440BC-6A73-AF16-1513-F5FFB0D86493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E47C1E-ADCB-A740-5C5D-E07477F1CD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726FA-F8E4-08AE-4611-17B220D8428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2104CS521 (IAT)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Data Science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0A11904-2EF7-7EB7-D8E1-64D669405E2D}"/>
              </a:ext>
            </a:extLst>
          </p:cNvPr>
          <p:cNvGrpSpPr/>
          <p:nvPr userDrawn="1"/>
        </p:nvGrpSpPr>
        <p:grpSpPr>
          <a:xfrm>
            <a:off x="164674" y="5980196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E576EA-E9D4-7CEC-3198-56D174FDDB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54B836-2324-D134-A2A1-533073B97009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374" y="1019474"/>
            <a:ext cx="7060510" cy="2497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- 4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/>
              <a:t>Data Science</a:t>
            </a:r>
            <a:br>
              <a:rPr lang="en-IN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br>
              <a:rPr lang="en-US" sz="4800" b="0" dirty="0"/>
            </a:br>
            <a:br>
              <a:rPr lang="en-US" sz="2400" b="0" dirty="0">
                <a:solidFill>
                  <a:srgbClr val="212121">
                    <a:lumMod val="90000"/>
                    <a:lumOff val="10000"/>
                  </a:srgbClr>
                </a:solidFill>
              </a:rPr>
            </a:b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jayesh.vagadiya@darshan.ac.in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9537133260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46560"/>
            <a:ext cx="3735998" cy="290081"/>
          </a:xfrm>
        </p:spPr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97082"/>
            <a:ext cx="5581039" cy="290081"/>
          </a:xfrm>
        </p:spPr>
        <p:txBody>
          <a:bodyPr/>
          <a:lstStyle/>
          <a:p>
            <a:r>
              <a:rPr lang="en-US" dirty="0"/>
              <a:t>Prof. Jayesh D. </a:t>
            </a:r>
            <a:r>
              <a:rPr lang="en-US" dirty="0" err="1"/>
              <a:t>vagadiya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/>
              <a:t>Data Science</a:t>
            </a:r>
            <a:endParaRPr lang="en-US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2104CS521</a:t>
            </a:r>
            <a:r>
              <a:rPr lang="en-IN" sz="2000" dirty="0">
                <a:effectLst/>
              </a:rPr>
              <a:t> </a:t>
            </a:r>
            <a:endParaRPr lang="en-US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53A6AA-5BE7-25F7-2841-55E5AC4CF8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id="{C9D17E62-5C4C-182E-001B-DBEFCFD2D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0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Python's Role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unique attribute and is easy to use when it comes to quantitative and analytical computing</a:t>
            </a:r>
          </a:p>
          <a:p>
            <a:r>
              <a:rPr lang="en-US" dirty="0"/>
              <a:t>Data Science Python is widely used and is a favorite tool along being a flexible and open sourced language.</a:t>
            </a:r>
          </a:p>
          <a:p>
            <a:r>
              <a:rPr lang="en-US" dirty="0"/>
              <a:t>Its massive libraries are used for data manipulation and are very easy to learn even for a beginner data analyst.</a:t>
            </a:r>
          </a:p>
          <a:p>
            <a:r>
              <a:rPr lang="en-US" dirty="0"/>
              <a:t>Apart from being an independent platform it also easily integrates with any existing infrastructure which can be used to solve the most complex problems.</a:t>
            </a:r>
          </a:p>
          <a:p>
            <a:r>
              <a:rPr lang="en-US" dirty="0"/>
              <a:t>Python is preferred over other data science tools because of following features,</a:t>
            </a:r>
          </a:p>
          <a:p>
            <a:pPr lvl="1"/>
            <a:r>
              <a:rPr lang="en-US" dirty="0"/>
              <a:t>Powerful and Easy to use</a:t>
            </a:r>
          </a:p>
          <a:p>
            <a:pPr lvl="1"/>
            <a:r>
              <a:rPr lang="en-IN" dirty="0"/>
              <a:t>Open Source</a:t>
            </a:r>
            <a:endParaRPr lang="en-US" dirty="0"/>
          </a:p>
          <a:p>
            <a:pPr lvl="1"/>
            <a:r>
              <a:rPr lang="en-US" dirty="0"/>
              <a:t>Choice of Libraries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Visualization and Graphics</a:t>
            </a:r>
          </a:p>
          <a:p>
            <a:pPr lvl="1"/>
            <a:r>
              <a:rPr lang="en-IN" dirty="0"/>
              <a:t>Well supported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Python Ecosystem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load certain libraries in order to perform specific data science task in python.</a:t>
            </a:r>
          </a:p>
          <a:p>
            <a:r>
              <a:rPr lang="en-IN" dirty="0"/>
              <a:t>Following are the list of libraries which we are going to use in this subject.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Performing fundamental scientific computing using </a:t>
            </a:r>
            <a:r>
              <a:rPr lang="en-IN" b="1" dirty="0" err="1"/>
              <a:t>NumPy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Performing data analysis using </a:t>
            </a:r>
            <a:r>
              <a:rPr lang="en-IN" b="1" dirty="0"/>
              <a:t>pandas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Plotting the data using </a:t>
            </a:r>
            <a:r>
              <a:rPr lang="en-IN" b="1" dirty="0" err="1"/>
              <a:t>matplotlib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Accessing scientific tools using </a:t>
            </a:r>
            <a:r>
              <a:rPr lang="en-IN" b="1" dirty="0" err="1"/>
              <a:t>SciPy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Implementing machine learning using </a:t>
            </a:r>
            <a:r>
              <a:rPr lang="en-IN" b="1" dirty="0" err="1"/>
              <a:t>Scikit</a:t>
            </a:r>
            <a:r>
              <a:rPr lang="en-IN" b="1" dirty="0"/>
              <a:t>-learn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Going for deep learning with </a:t>
            </a:r>
            <a:r>
              <a:rPr lang="en-IN" b="1" dirty="0" err="1"/>
              <a:t>Keras</a:t>
            </a:r>
            <a:r>
              <a:rPr lang="en-IN" dirty="0"/>
              <a:t> and </a:t>
            </a:r>
            <a:r>
              <a:rPr lang="en-IN" b="1" dirty="0" err="1"/>
              <a:t>TensorFlow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Creating graphs with </a:t>
            </a:r>
            <a:r>
              <a:rPr lang="en-IN" b="1" dirty="0" err="1"/>
              <a:t>NetworkX</a:t>
            </a:r>
            <a:endParaRPr lang="en-IN" b="1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Parsing HTML documents using </a:t>
            </a:r>
            <a:r>
              <a:rPr lang="en-IN" b="1" dirty="0"/>
              <a:t>Beautiful Soup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</a:t>
            </a:r>
            <a:r>
              <a:rPr lang="en-IN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is used to perform fundamental scientific computing.</a:t>
            </a:r>
          </a:p>
          <a:p>
            <a:r>
              <a:rPr lang="en-IN" dirty="0" err="1"/>
              <a:t>NumPy</a:t>
            </a:r>
            <a:r>
              <a:rPr lang="en-IN" dirty="0"/>
              <a:t> library provides the means for performing n-dimensional array manipulation, which is critical for data science work.</a:t>
            </a:r>
          </a:p>
          <a:p>
            <a:r>
              <a:rPr lang="en-IN" dirty="0" err="1"/>
              <a:t>NumPy</a:t>
            </a:r>
            <a:r>
              <a:rPr lang="en-IN" dirty="0"/>
              <a:t> provides functions that include support for linear algebra, Fourier transformation, random-number generation and many more..</a:t>
            </a:r>
          </a:p>
          <a:p>
            <a:pPr>
              <a:buNone/>
            </a:pPr>
            <a:r>
              <a:rPr lang="en-IN" dirty="0"/>
              <a:t>	Explore listing of functions at </a:t>
            </a:r>
            <a:r>
              <a:rPr lang="en-US" dirty="0">
                <a:hlinkClick r:id="rId2"/>
              </a:rPr>
              <a:t>https://numpy.org/doc/stable/reference/routines.html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ow to create NumPy arrays from scratch? - Towards Data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797" y="3636335"/>
            <a:ext cx="7324406" cy="219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fast, powerful, flexible and easy to use open source data analysis and manipulation tool, built on top of the Python programming language.</a:t>
            </a:r>
          </a:p>
          <a:p>
            <a:r>
              <a:rPr lang="en-US" dirty="0"/>
              <a:t>it offers data structures and operations for manipulating numerical tables and time series.</a:t>
            </a:r>
          </a:p>
          <a:p>
            <a:r>
              <a:rPr lang="en-IN" dirty="0"/>
              <a:t>The library is optimized to perform data science tasks especially fast and efficiently.</a:t>
            </a:r>
          </a:p>
          <a:p>
            <a:r>
              <a:rPr lang="en-IN" dirty="0"/>
              <a:t>The basic principle behind pandas is to provide data analysis and modelling support for Python that is similar to other languages such as R.</a:t>
            </a:r>
            <a:endParaRPr lang="en-US" dirty="0"/>
          </a:p>
        </p:txBody>
      </p:sp>
      <p:pic>
        <p:nvPicPr>
          <p:cNvPr id="35842" name="Picture 2" descr="pandas (software)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601" y="3625703"/>
            <a:ext cx="6364799" cy="2572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</a:t>
            </a:r>
            <a:r>
              <a:rPr lang="en-IN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matplotlib</a:t>
            </a:r>
            <a:r>
              <a:rPr lang="en-IN" dirty="0"/>
              <a:t> library gives a MATLAB like interface for creating data presentations of the analysis.</a:t>
            </a:r>
          </a:p>
          <a:p>
            <a:r>
              <a:rPr lang="en-IN" dirty="0"/>
              <a:t>The library is initially limited to 2-D output, but it still provide means to express analysis graphically.</a:t>
            </a:r>
          </a:p>
          <a:p>
            <a:r>
              <a:rPr lang="en-IN" dirty="0"/>
              <a:t>Without this library we can not create output that people outside the data science community could easily understand.</a:t>
            </a:r>
            <a:endParaRPr lang="en-US" dirty="0"/>
          </a:p>
        </p:txBody>
      </p:sp>
      <p:pic>
        <p:nvPicPr>
          <p:cNvPr id="37890" name="Picture 2" descr="Matplotlib logo — Matplotlib 3.1.0 docum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9323" y="4327451"/>
            <a:ext cx="5593355" cy="111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</a:t>
            </a:r>
            <a:r>
              <a:rPr lang="en-IN" dirty="0" err="1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SciPy</a:t>
            </a:r>
            <a:r>
              <a:rPr lang="en-IN" dirty="0"/>
              <a:t> stack contains a host of other libraries that we can also download separately.</a:t>
            </a:r>
          </a:p>
          <a:p>
            <a:r>
              <a:rPr lang="en-IN" dirty="0"/>
              <a:t>These libraries provide support for mathematics, science and engineering.</a:t>
            </a:r>
          </a:p>
          <a:p>
            <a:r>
              <a:rPr lang="en-IN" dirty="0"/>
              <a:t>When we obtain </a:t>
            </a:r>
            <a:r>
              <a:rPr lang="en-IN" dirty="0" err="1"/>
              <a:t>SciPy</a:t>
            </a:r>
            <a:r>
              <a:rPr lang="en-IN" dirty="0"/>
              <a:t>, we get a set of libraries designed to work together to create applications of various sorts, these libraries are</a:t>
            </a:r>
          </a:p>
          <a:p>
            <a:pPr lvl="1"/>
            <a:r>
              <a:rPr lang="en-IN" dirty="0" err="1"/>
              <a:t>NumPy</a:t>
            </a:r>
            <a:endParaRPr lang="en-IN" dirty="0"/>
          </a:p>
          <a:p>
            <a:pPr lvl="1"/>
            <a:r>
              <a:rPr lang="en-IN" dirty="0"/>
              <a:t>Pandas</a:t>
            </a:r>
          </a:p>
          <a:p>
            <a:pPr lvl="1"/>
            <a:r>
              <a:rPr lang="en-IN" dirty="0" err="1"/>
              <a:t>matplotlib</a:t>
            </a:r>
            <a:endParaRPr lang="en-IN" dirty="0"/>
          </a:p>
          <a:p>
            <a:pPr lvl="1"/>
            <a:r>
              <a:rPr lang="en-IN" dirty="0" err="1"/>
              <a:t>Jupeter</a:t>
            </a:r>
            <a:endParaRPr lang="en-IN" dirty="0"/>
          </a:p>
          <a:p>
            <a:pPr lvl="1"/>
            <a:r>
              <a:rPr lang="en-IN" dirty="0" err="1"/>
              <a:t>Sympy</a:t>
            </a:r>
            <a:endParaRPr lang="en-IN" dirty="0"/>
          </a:p>
          <a:p>
            <a:pPr lvl="1"/>
            <a:r>
              <a:rPr lang="en-IN"/>
              <a:t>Etc…..</a:t>
            </a:r>
            <a:endParaRPr lang="en-IN" dirty="0"/>
          </a:p>
          <a:p>
            <a:pPr lvl="1"/>
            <a:endParaRPr lang="en-US" dirty="0"/>
          </a:p>
        </p:txBody>
      </p:sp>
      <p:pic>
        <p:nvPicPr>
          <p:cNvPr id="36866" name="Picture 2" descr="SciPy and NumPy - Full Stack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7669" y="4486940"/>
            <a:ext cx="4596662" cy="1826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</a:t>
            </a:r>
            <a:r>
              <a:rPr lang="en-IN" dirty="0" err="1"/>
              <a:t>Scikit</a:t>
            </a:r>
            <a:r>
              <a:rPr lang="en-IN" dirty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Scikit</a:t>
            </a:r>
            <a:r>
              <a:rPr lang="en-IN" dirty="0"/>
              <a:t>-learn library is one of many </a:t>
            </a:r>
            <a:r>
              <a:rPr lang="en-IN" dirty="0" err="1"/>
              <a:t>Scikit</a:t>
            </a:r>
            <a:r>
              <a:rPr lang="en-IN" dirty="0"/>
              <a:t> libraries that build on the capabilities provided by </a:t>
            </a:r>
            <a:r>
              <a:rPr lang="en-IN" dirty="0" err="1"/>
              <a:t>NumPy</a:t>
            </a:r>
            <a:r>
              <a:rPr lang="en-IN" dirty="0"/>
              <a:t> and </a:t>
            </a:r>
            <a:r>
              <a:rPr lang="en-IN" dirty="0" err="1"/>
              <a:t>SciPy</a:t>
            </a:r>
            <a:r>
              <a:rPr lang="en-IN" dirty="0"/>
              <a:t> to allow Python developers to perform domain specific tasks.</a:t>
            </a:r>
          </a:p>
          <a:p>
            <a:r>
              <a:rPr lang="en-IN" dirty="0" err="1"/>
              <a:t>Scikit</a:t>
            </a:r>
            <a:r>
              <a:rPr lang="en-IN" dirty="0"/>
              <a:t>-learn library focuses on data mining and data analysis, it provides access to following sort of functionality:</a:t>
            </a:r>
          </a:p>
          <a:p>
            <a:pPr lvl="1"/>
            <a:r>
              <a:rPr lang="en-IN" dirty="0"/>
              <a:t>Classification</a:t>
            </a:r>
          </a:p>
          <a:p>
            <a:pPr lvl="1"/>
            <a:r>
              <a:rPr lang="en-IN" dirty="0"/>
              <a:t>Regression</a:t>
            </a:r>
          </a:p>
          <a:p>
            <a:pPr lvl="1"/>
            <a:r>
              <a:rPr lang="en-IN" dirty="0"/>
              <a:t>Clustering</a:t>
            </a:r>
          </a:p>
          <a:p>
            <a:pPr lvl="1"/>
            <a:r>
              <a:rPr lang="en-IN" dirty="0"/>
              <a:t>Dimensionality reduction</a:t>
            </a:r>
          </a:p>
          <a:p>
            <a:pPr lvl="1"/>
            <a:r>
              <a:rPr lang="en-IN" dirty="0"/>
              <a:t>Model selection</a:t>
            </a:r>
          </a:p>
          <a:p>
            <a:pPr lvl="1"/>
            <a:r>
              <a:rPr lang="en-IN" dirty="0"/>
              <a:t>Pre-processing</a:t>
            </a:r>
          </a:p>
          <a:p>
            <a:r>
              <a:rPr lang="en-IN" dirty="0" err="1"/>
              <a:t>Scikit</a:t>
            </a:r>
            <a:r>
              <a:rPr lang="en-IN" dirty="0"/>
              <a:t>-learn is the most important library we are going to learn in this subject</a:t>
            </a:r>
            <a:endParaRPr lang="en-US" dirty="0"/>
          </a:p>
        </p:txBody>
      </p:sp>
      <p:pic>
        <p:nvPicPr>
          <p:cNvPr id="38914" name="Picture 2" descr="scikit-learn-logo - Analytics Vidhy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425" y="4659755"/>
            <a:ext cx="5391150" cy="1924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6) </a:t>
            </a:r>
            <a:r>
              <a:rPr lang="en-IN" dirty="0" err="1"/>
              <a:t>Keras</a:t>
            </a:r>
            <a:r>
              <a:rPr lang="en-IN" dirty="0"/>
              <a:t> and </a:t>
            </a:r>
            <a:r>
              <a:rPr lang="en-IN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Keras</a:t>
            </a:r>
            <a:r>
              <a:rPr lang="en-IN" dirty="0"/>
              <a:t> is an application programming interface (API) that is used to train deep learning models.</a:t>
            </a:r>
          </a:p>
          <a:p>
            <a:r>
              <a:rPr lang="en-IN" dirty="0"/>
              <a:t>An API often specifies a model for doing something, but it doesn’t provide an implementation.</a:t>
            </a:r>
          </a:p>
          <a:p>
            <a:r>
              <a:rPr lang="en-IN" dirty="0" err="1"/>
              <a:t>TensorFlow</a:t>
            </a:r>
            <a:r>
              <a:rPr lang="en-IN" dirty="0"/>
              <a:t> is an implementation for the </a:t>
            </a:r>
            <a:r>
              <a:rPr lang="en-IN" dirty="0" err="1"/>
              <a:t>keras</a:t>
            </a:r>
            <a:r>
              <a:rPr lang="en-IN" dirty="0"/>
              <a:t>, there are many other implementations for the </a:t>
            </a:r>
            <a:r>
              <a:rPr lang="en-IN" dirty="0" err="1"/>
              <a:t>keras</a:t>
            </a:r>
            <a:r>
              <a:rPr lang="en-IN" dirty="0"/>
              <a:t> like</a:t>
            </a:r>
          </a:p>
          <a:p>
            <a:pPr lvl="1"/>
            <a:r>
              <a:rPr lang="en-IN" dirty="0"/>
              <a:t>Microsoft’s cognitive Toolkit, CNKT</a:t>
            </a:r>
          </a:p>
          <a:p>
            <a:pPr lvl="1"/>
            <a:r>
              <a:rPr lang="en-IN" dirty="0" err="1"/>
              <a:t>Theano</a:t>
            </a:r>
            <a:endParaRPr lang="en-IN" dirty="0"/>
          </a:p>
        </p:txBody>
      </p:sp>
      <p:pic>
        <p:nvPicPr>
          <p:cNvPr id="39938" name="Picture 2" descr="TensorFlow 1.0 vs 2.0, Part 3: tf.keras - AI³ | Theory, Practice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7976" y="3874367"/>
            <a:ext cx="6796049" cy="2037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</a:t>
            </a:r>
            <a:r>
              <a:rPr lang="en-IN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r>
              <a:rPr lang="en-US" dirty="0"/>
              <a:t> is a Python package for the creation, manipulation, and study of the structure, dynamics, and functions of complex networks (For example GPS setup to discover routes through city streets).</a:t>
            </a:r>
          </a:p>
          <a:p>
            <a:r>
              <a:rPr lang="en-IN" dirty="0" err="1"/>
              <a:t>NetworkX</a:t>
            </a:r>
            <a:r>
              <a:rPr lang="en-IN" dirty="0"/>
              <a:t> also provides the means to output the resulting analysis in a form that humans understand.</a:t>
            </a:r>
          </a:p>
          <a:p>
            <a:r>
              <a:rPr lang="en-IN" dirty="0"/>
              <a:t>Main advantage of using </a:t>
            </a:r>
            <a:r>
              <a:rPr lang="en-IN" dirty="0" err="1"/>
              <a:t>NetworkX</a:t>
            </a:r>
            <a:r>
              <a:rPr lang="en-IN" dirty="0"/>
              <a:t> is that nodes can be anything (including images) and edges can hold arbitrary data.</a:t>
            </a:r>
            <a:endParaRPr lang="en-US" dirty="0"/>
          </a:p>
        </p:txBody>
      </p:sp>
      <p:pic>
        <p:nvPicPr>
          <p:cNvPr id="40962" name="Picture 2" descr="NetworkX | Berkeley Institute for Data Sc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862278"/>
            <a:ext cx="3810000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8) 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 is a Python package for parsing HTML and XML documents.</a:t>
            </a:r>
          </a:p>
          <a:p>
            <a:r>
              <a:rPr lang="en-US" dirty="0"/>
              <a:t>It creates a parse tree for parsed pages that can be used to extract data from HTML, which is useful for web scraping.</a:t>
            </a:r>
          </a:p>
          <a:p>
            <a:endParaRPr lang="en-US" dirty="0"/>
          </a:p>
        </p:txBody>
      </p:sp>
      <p:pic>
        <p:nvPicPr>
          <p:cNvPr id="41986" name="Picture 2" descr="Beautiful Soup 4 | Fun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909" y="3312048"/>
            <a:ext cx="6362183" cy="2736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88104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Introduction,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Need of Data Science,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Applications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Roles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Science Process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introduction of python library for data science,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Exploration, Data  Structures, Reading and Writing Data,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Inspection, Data Selection and Filtering, Data Manipulation,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Data Aggregation,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Pandas is an open source library built on top of </a:t>
            </a:r>
            <a:r>
              <a:rPr lang="en-IN" dirty="0" err="1"/>
              <a:t>NumPy</a:t>
            </a:r>
            <a:r>
              <a:rPr lang="en-IN" dirty="0"/>
              <a:t>.</a:t>
            </a:r>
          </a:p>
          <a:p>
            <a:r>
              <a:rPr lang="en-IN" dirty="0"/>
              <a:t>It allows for fast data cleaning, preparation and analysis.</a:t>
            </a:r>
          </a:p>
          <a:p>
            <a:r>
              <a:rPr lang="en-IN" dirty="0"/>
              <a:t>It excels in performance and productivity.</a:t>
            </a:r>
          </a:p>
          <a:p>
            <a:r>
              <a:rPr lang="en-IN" dirty="0"/>
              <a:t>It also has built-in visualization features.</a:t>
            </a:r>
          </a:p>
          <a:p>
            <a:r>
              <a:rPr lang="en-IN" dirty="0"/>
              <a:t>It can work with the data from wide variety of sources.</a:t>
            </a:r>
          </a:p>
          <a:p>
            <a:r>
              <a:rPr lang="en-IN" dirty="0"/>
              <a:t>Install :</a:t>
            </a:r>
          </a:p>
          <a:p>
            <a:pPr lvl="1"/>
            <a:r>
              <a:rPr lang="en-IN" sz="2400" dirty="0" err="1"/>
              <a:t>conda</a:t>
            </a:r>
            <a:r>
              <a:rPr lang="en-IN" sz="2400" dirty="0"/>
              <a:t> install pandas</a:t>
            </a:r>
          </a:p>
          <a:p>
            <a:pPr lvl="1"/>
            <a:r>
              <a:rPr lang="en-IN" sz="2400" dirty="0"/>
              <a:t>pip install pandas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754" y="39234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12385"/>
            <a:ext cx="968395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 (Pandas)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Series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Data Frames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Accessing text, CSV, Excel files using pandas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Accessing SQL Database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Missing Data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Group By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Merging, Joining &amp; Concatenating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91096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Series is </a:t>
            </a:r>
            <a:r>
              <a:rPr lang="en-IN"/>
              <a:t>an one-dimensional* array </a:t>
            </a:r>
            <a:r>
              <a:rPr lang="en-IN" dirty="0"/>
              <a:t>with axis labels.</a:t>
            </a:r>
          </a:p>
          <a:p>
            <a:r>
              <a:rPr lang="en-IN" dirty="0"/>
              <a:t>It supports both integer and label-based index but index must be of </a:t>
            </a:r>
            <a:r>
              <a:rPr lang="en-IN" dirty="0" err="1"/>
              <a:t>hashable</a:t>
            </a:r>
            <a:r>
              <a:rPr lang="en-IN" dirty="0"/>
              <a:t> type.</a:t>
            </a:r>
          </a:p>
          <a:p>
            <a:r>
              <a:rPr lang="en-IN" dirty="0"/>
              <a:t>If we do not specify index it will assign integer zero-based index.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379766" y="2638718"/>
            <a:ext cx="69163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s = </a:t>
            </a:r>
            <a:r>
              <a:rPr lang="en-US" dirty="0" err="1">
                <a:latin typeface="Consolas" pitchFamily="49" charset="0"/>
              </a:rPr>
              <a:t>pd.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dirty="0" err="1">
                <a:latin typeface="Consolas" pitchFamily="49" charset="0"/>
              </a:rPr>
              <a:t>eries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data,index,dtype,copy</a:t>
            </a:r>
            <a:r>
              <a:rPr lang="en-US" dirty="0">
                <a:latin typeface="Consolas" pitchFamily="49" charset="0"/>
              </a:rPr>
              <a:t>=False)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9767" y="2309534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86650" y="2634357"/>
            <a:ext cx="446722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itchFamily="49" charset="0"/>
              </a:rPr>
              <a:t>data</a:t>
            </a:r>
            <a:r>
              <a:rPr lang="en-IN" dirty="0">
                <a:latin typeface="Consolas" pitchFamily="49" charset="0"/>
              </a:rPr>
              <a:t>	= array like </a:t>
            </a:r>
            <a:r>
              <a:rPr lang="en-IN" dirty="0" err="1">
                <a:latin typeface="Consolas" pitchFamily="49" charset="0"/>
              </a:rPr>
              <a:t>Iterable</a:t>
            </a:r>
            <a:endParaRPr lang="en-IN" dirty="0">
              <a:latin typeface="Consolas" pitchFamily="49" charset="0"/>
            </a:endParaRPr>
          </a:p>
          <a:p>
            <a:r>
              <a:rPr lang="en-IN" b="1" dirty="0">
                <a:latin typeface="Consolas" pitchFamily="49" charset="0"/>
              </a:rPr>
              <a:t>index</a:t>
            </a:r>
            <a:r>
              <a:rPr lang="en-IN" dirty="0">
                <a:latin typeface="Consolas" pitchFamily="49" charset="0"/>
              </a:rPr>
              <a:t> 	= array like index</a:t>
            </a:r>
            <a:endParaRPr lang="en-US" dirty="0">
              <a:latin typeface="Consolas" pitchFamily="49" charset="0"/>
            </a:endParaRPr>
          </a:p>
          <a:p>
            <a:r>
              <a:rPr lang="en-IN" b="1" dirty="0" err="1">
                <a:latin typeface="Consolas" pitchFamily="49" charset="0"/>
              </a:rPr>
              <a:t>dtype</a:t>
            </a:r>
            <a:r>
              <a:rPr lang="en-IN" dirty="0">
                <a:latin typeface="Consolas" pitchFamily="49" charset="0"/>
              </a:rPr>
              <a:t>	= data-type</a:t>
            </a:r>
          </a:p>
          <a:p>
            <a:r>
              <a:rPr lang="en-IN" b="1" dirty="0">
                <a:latin typeface="Consolas" pitchFamily="49" charset="0"/>
              </a:rPr>
              <a:t>copy 	</a:t>
            </a:r>
            <a:r>
              <a:rPr lang="en-IN" dirty="0">
                <a:latin typeface="Consolas" pitchFamily="49" charset="0"/>
              </a:rPr>
              <a:t>= </a:t>
            </a:r>
            <a:r>
              <a:rPr lang="en-IN" dirty="0" err="1">
                <a:latin typeface="Consolas" pitchFamily="49" charset="0"/>
              </a:rPr>
              <a:t>bool</a:t>
            </a:r>
            <a:r>
              <a:rPr lang="en-IN" dirty="0">
                <a:latin typeface="Consolas" pitchFamily="49" charset="0"/>
              </a:rPr>
              <a:t>, default is False</a:t>
            </a:r>
            <a:endParaRPr lang="en-IN" b="1" dirty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88147" y="2319687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4274880"/>
            <a:ext cx="654974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sz="2000" dirty="0" err="1">
                <a:latin typeface="Consolas" pitchFamily="49" charset="0"/>
              </a:rPr>
              <a:t>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274880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9456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pandasSeries.py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63493" y="4277069"/>
            <a:ext cx="429889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0     1</a:t>
            </a:r>
          </a:p>
          <a:p>
            <a:r>
              <a:rPr lang="da-DK" sz="2000" dirty="0">
                <a:latin typeface="Consolas" pitchFamily="49" charset="0"/>
              </a:rPr>
              <a:t>1     3</a:t>
            </a:r>
          </a:p>
          <a:p>
            <a:r>
              <a:rPr lang="da-DK" sz="2000" dirty="0">
                <a:latin typeface="Consolas" pitchFamily="49" charset="0"/>
              </a:rPr>
              <a:t>2     5</a:t>
            </a:r>
          </a:p>
          <a:p>
            <a:r>
              <a:rPr lang="da-DK" sz="2000" dirty="0">
                <a:latin typeface="Consolas" pitchFamily="49" charset="0"/>
              </a:rPr>
              <a:t>3     7</a:t>
            </a:r>
          </a:p>
          <a:p>
            <a:r>
              <a:rPr lang="da-DK" sz="2000" dirty="0">
                <a:latin typeface="Consolas" pitchFamily="49" charset="0"/>
              </a:rPr>
              <a:t>4     9</a:t>
            </a:r>
          </a:p>
          <a:p>
            <a:r>
              <a:rPr lang="da-DK" sz="2000" dirty="0">
                <a:latin typeface="Consolas" pitchFamily="49" charset="0"/>
              </a:rPr>
              <a:t>5    11</a:t>
            </a:r>
          </a:p>
          <a:p>
            <a:r>
              <a:rPr lang="da-DK" sz="2000" dirty="0">
                <a:latin typeface="Consolas" pitchFamily="49" charset="0"/>
              </a:rPr>
              <a:t>dtype: int64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563493" y="396239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 animBg="1"/>
      <p:bldP spid="10" grpId="0" animBg="1"/>
      <p:bldP spid="11" grpId="0" build="p" animBg="1"/>
      <p:bldP spid="12" grpId="0" animBg="1"/>
      <p:bldP spid="13" grpId="0" build="p" animBg="1"/>
      <p:bldP spid="14" grpId="0" animBg="1"/>
      <p:bldP spid="15" grpId="0" animBg="1"/>
      <p:bldP spid="16" grpId="0" build="p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then access the elements inside Series just like array using square brackets notation.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specify the data type of Series using </a:t>
            </a:r>
            <a:r>
              <a:rPr lang="en-IN" b="1" dirty="0" err="1"/>
              <a:t>dtype</a:t>
            </a:r>
            <a:r>
              <a:rPr lang="en-IN" dirty="0"/>
              <a:t> parameter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1693605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"S[0] = "</a:t>
            </a:r>
            <a:r>
              <a:rPr lang="en-US" sz="2000" dirty="0">
                <a:latin typeface="Consolas" pitchFamily="49" charset="0"/>
              </a:rPr>
              <a:t>, s[0])</a:t>
            </a:r>
          </a:p>
          <a:p>
            <a:r>
              <a:rPr lang="en-US" sz="2000" dirty="0">
                <a:latin typeface="Consolas" pitchFamily="49" charset="0"/>
              </a:rPr>
              <a:t>b = s[0] + s[1]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"Sum = "</a:t>
            </a:r>
            <a:r>
              <a:rPr lang="en-US" sz="2000" dirty="0">
                <a:latin typeface="Consolas" pitchFamily="49" charset="0"/>
              </a:rPr>
              <a:t>, 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936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64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pdSeriesEle.py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63493" y="1695794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S[0] = 1</a:t>
            </a:r>
          </a:p>
          <a:p>
            <a:r>
              <a:rPr lang="da-DK" sz="2000" dirty="0">
                <a:latin typeface="Consolas" pitchFamily="49" charset="0"/>
              </a:rPr>
              <a:t>Sum = 4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563493" y="1381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4360605"/>
            <a:ext cx="684501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], </a:t>
            </a:r>
            <a:r>
              <a:rPr lang="en-US" sz="2000" b="1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"S[0] = "</a:t>
            </a:r>
            <a:r>
              <a:rPr lang="en-US" sz="2000" dirty="0">
                <a:latin typeface="Consolas" pitchFamily="49" charset="0"/>
              </a:rPr>
              <a:t>, s[0])</a:t>
            </a:r>
          </a:p>
          <a:p>
            <a:r>
              <a:rPr lang="en-US" sz="2000" dirty="0">
                <a:latin typeface="Consolas" pitchFamily="49" charset="0"/>
              </a:rPr>
              <a:t>b = s[0] + s[1]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"Sum = "</a:t>
            </a:r>
            <a:r>
              <a:rPr lang="en-US" sz="2000" dirty="0">
                <a:latin typeface="Consolas" pitchFamily="49" charset="0"/>
              </a:rPr>
              <a:t>, 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3606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031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pdSeriesdtype.py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781925" y="4362794"/>
            <a:ext cx="40804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S[0] = 1</a:t>
            </a:r>
          </a:p>
          <a:p>
            <a:r>
              <a:rPr lang="da-DK" sz="2000" dirty="0">
                <a:latin typeface="Consolas" pitchFamily="49" charset="0"/>
              </a:rPr>
              <a:t>Sum = 13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762875" y="40481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specify index to Series with the help of </a:t>
            </a:r>
            <a:r>
              <a:rPr lang="en-IN" b="1" dirty="0"/>
              <a:t>index</a:t>
            </a:r>
            <a:r>
              <a:rPr lang="en-IN" dirty="0"/>
              <a:t> parameter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760280"/>
            <a:ext cx="732126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name'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'address'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'phone'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'email'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'website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r>
              <a:rPr lang="en-US" sz="2000" dirty="0">
                <a:latin typeface="Consolas" pitchFamily="49" charset="0"/>
              </a:rPr>
              <a:t>d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'darshan'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'rj'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123'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'd@d.com'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'darshan.ac.in'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(data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d,index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76028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4310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pdSeriesdtype.py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176246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name             darshan</a:t>
            </a:r>
          </a:p>
          <a:p>
            <a:r>
              <a:rPr lang="da-DK" sz="2000" dirty="0">
                <a:latin typeface="Consolas" pitchFamily="49" charset="0"/>
              </a:rPr>
              <a:t>address               rj</a:t>
            </a:r>
          </a:p>
          <a:p>
            <a:r>
              <a:rPr lang="da-DK" sz="2000" dirty="0">
                <a:latin typeface="Consolas" pitchFamily="49" charset="0"/>
              </a:rPr>
              <a:t>phone                123</a:t>
            </a:r>
          </a:p>
          <a:p>
            <a:r>
              <a:rPr lang="da-DK" sz="2000" dirty="0">
                <a:latin typeface="Consolas" pitchFamily="49" charset="0"/>
              </a:rPr>
              <a:t>email            d@d.com</a:t>
            </a:r>
          </a:p>
          <a:p>
            <a:r>
              <a:rPr lang="da-DK" sz="2000" dirty="0">
                <a:latin typeface="Consolas" pitchFamily="49" charset="0"/>
              </a:rPr>
              <a:t>website    darshan.ac.in</a:t>
            </a:r>
          </a:p>
          <a:p>
            <a:r>
              <a:rPr lang="da-DK" sz="2000" dirty="0">
                <a:latin typeface="Consolas" pitchFamily="49" charset="0"/>
              </a:rPr>
              <a:t>dtype: object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14477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some of pandas inbuilt date functions to create a time series.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1693605"/>
            <a:ext cx="654974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dates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to_datetime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"27th of July, 2020"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dates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to_timedelta</a:t>
            </a:r>
            <a:r>
              <a:rPr lang="en-US" sz="2000" dirty="0">
                <a:latin typeface="Consolas" pitchFamily="49" charset="0"/>
              </a:rPr>
              <a:t>([0,1,2,3,4], unit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latin typeface="Consolas" pitchFamily="49" charset="0"/>
              </a:rPr>
              <a:t>d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60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r>
              <a:rPr lang="en-US" sz="2000" dirty="0" err="1">
                <a:latin typeface="Consolas" pitchFamily="49" charset="0"/>
              </a:rPr>
              <a:t>time_series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(data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d,index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time_series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9360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64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pdSeriesEle.py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63493" y="1695794"/>
            <a:ext cx="429889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2020-07-27    50</a:t>
            </a:r>
          </a:p>
          <a:p>
            <a:r>
              <a:rPr lang="da-DK" sz="2000" dirty="0">
                <a:latin typeface="Consolas" pitchFamily="49" charset="0"/>
              </a:rPr>
              <a:t>2020-07-28    53</a:t>
            </a:r>
          </a:p>
          <a:p>
            <a:r>
              <a:rPr lang="da-DK" sz="2000" dirty="0">
                <a:latin typeface="Consolas" pitchFamily="49" charset="0"/>
              </a:rPr>
              <a:t>2020-07-29    25</a:t>
            </a:r>
          </a:p>
          <a:p>
            <a:r>
              <a:rPr lang="da-DK" sz="2000" dirty="0">
                <a:latin typeface="Consolas" pitchFamily="49" charset="0"/>
              </a:rPr>
              <a:t>2020-07-30    70</a:t>
            </a:r>
          </a:p>
          <a:p>
            <a:r>
              <a:rPr lang="da-DK" sz="2000" dirty="0">
                <a:latin typeface="Consolas" pitchFamily="49" charset="0"/>
              </a:rPr>
              <a:t>2020-07-31    60</a:t>
            </a:r>
          </a:p>
          <a:p>
            <a:r>
              <a:rPr lang="da-DK" sz="2000" dirty="0">
                <a:latin typeface="Consolas" pitchFamily="49" charset="0"/>
              </a:rPr>
              <a:t>dtype: int64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563493" y="1381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frames are two dimensional data structure, i.e. data is aligned in a tabular format in rows and columns.</a:t>
            </a:r>
          </a:p>
          <a:p>
            <a:r>
              <a:rPr lang="en-IN" dirty="0"/>
              <a:t>Data frame also contains labelled axes on rows and columns.</a:t>
            </a:r>
          </a:p>
          <a:p>
            <a:r>
              <a:rPr lang="en-IN" dirty="0"/>
              <a:t>Features of Data Frame :</a:t>
            </a:r>
          </a:p>
          <a:p>
            <a:pPr lvl="1"/>
            <a:r>
              <a:rPr lang="en-IN" dirty="0"/>
              <a:t>It is size-mutable</a:t>
            </a:r>
          </a:p>
          <a:p>
            <a:pPr lvl="1"/>
            <a:r>
              <a:rPr lang="en-IN" dirty="0"/>
              <a:t>Has labelled axes</a:t>
            </a:r>
          </a:p>
          <a:p>
            <a:pPr lvl="1"/>
            <a:r>
              <a:rPr lang="en-IN" dirty="0"/>
              <a:t>Columns can be of different data types</a:t>
            </a:r>
          </a:p>
          <a:p>
            <a:pPr lvl="1"/>
            <a:r>
              <a:rPr lang="en-IN" dirty="0"/>
              <a:t>We can perform arithmetic operations on rows and columns.</a:t>
            </a:r>
          </a:p>
          <a:p>
            <a:r>
              <a:rPr lang="en-IN" dirty="0"/>
              <a:t>Structure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7550" y="4282016"/>
          <a:ext cx="8128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 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379766" y="1648118"/>
            <a:ext cx="70021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b="1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df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</a:rPr>
              <a:t>pd.</a:t>
            </a:r>
            <a:r>
              <a:rPr lang="en-US" b="1" dirty="0" err="1">
                <a:latin typeface="Consolas" pitchFamily="49" charset="0"/>
              </a:rPr>
              <a:t>DataFrame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data,index,columns,dtype,copy</a:t>
            </a:r>
            <a:r>
              <a:rPr lang="en-US" dirty="0">
                <a:latin typeface="Consolas" pitchFamily="49" charset="0"/>
              </a:rPr>
              <a:t>=False)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9767" y="1318934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86650" y="1643757"/>
            <a:ext cx="446722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itchFamily="49" charset="0"/>
              </a:rPr>
              <a:t>data</a:t>
            </a:r>
            <a:r>
              <a:rPr lang="en-IN" dirty="0">
                <a:latin typeface="Consolas" pitchFamily="49" charset="0"/>
              </a:rPr>
              <a:t>	= array like </a:t>
            </a:r>
            <a:r>
              <a:rPr lang="en-IN" dirty="0" err="1">
                <a:latin typeface="Consolas" pitchFamily="49" charset="0"/>
              </a:rPr>
              <a:t>Iterable</a:t>
            </a:r>
            <a:endParaRPr lang="en-IN" dirty="0">
              <a:latin typeface="Consolas" pitchFamily="49" charset="0"/>
            </a:endParaRPr>
          </a:p>
          <a:p>
            <a:r>
              <a:rPr lang="en-IN" b="1" dirty="0">
                <a:latin typeface="Consolas" pitchFamily="49" charset="0"/>
              </a:rPr>
              <a:t>index</a:t>
            </a:r>
            <a:r>
              <a:rPr lang="en-IN" dirty="0">
                <a:latin typeface="Consolas" pitchFamily="49" charset="0"/>
              </a:rPr>
              <a:t> 	= array like row index</a:t>
            </a:r>
          </a:p>
          <a:p>
            <a:r>
              <a:rPr lang="en-IN" b="1" dirty="0">
                <a:latin typeface="Consolas" pitchFamily="49" charset="0"/>
              </a:rPr>
              <a:t>columns</a:t>
            </a:r>
            <a:r>
              <a:rPr lang="en-IN" dirty="0">
                <a:latin typeface="Consolas" pitchFamily="49" charset="0"/>
              </a:rPr>
              <a:t> = array like </a:t>
            </a:r>
            <a:r>
              <a:rPr lang="en-IN" dirty="0" err="1">
                <a:latin typeface="Consolas" pitchFamily="49" charset="0"/>
              </a:rPr>
              <a:t>col</a:t>
            </a:r>
            <a:r>
              <a:rPr lang="en-IN" dirty="0">
                <a:latin typeface="Consolas" pitchFamily="49" charset="0"/>
              </a:rPr>
              <a:t> index</a:t>
            </a:r>
            <a:endParaRPr lang="en-US" dirty="0">
              <a:latin typeface="Consolas" pitchFamily="49" charset="0"/>
            </a:endParaRPr>
          </a:p>
          <a:p>
            <a:r>
              <a:rPr lang="en-IN" b="1" dirty="0" err="1">
                <a:latin typeface="Consolas" pitchFamily="49" charset="0"/>
              </a:rPr>
              <a:t>dtype</a:t>
            </a:r>
            <a:r>
              <a:rPr lang="en-IN" dirty="0">
                <a:latin typeface="Consolas" pitchFamily="49" charset="0"/>
              </a:rPr>
              <a:t>	= data-type</a:t>
            </a:r>
          </a:p>
          <a:p>
            <a:r>
              <a:rPr lang="en-IN" b="1" dirty="0">
                <a:latin typeface="Consolas" pitchFamily="49" charset="0"/>
              </a:rPr>
              <a:t>copy 	</a:t>
            </a:r>
            <a:r>
              <a:rPr lang="en-IN" dirty="0">
                <a:latin typeface="Consolas" pitchFamily="49" charset="0"/>
              </a:rPr>
              <a:t>= </a:t>
            </a:r>
            <a:r>
              <a:rPr lang="en-IN" dirty="0" err="1">
                <a:latin typeface="Consolas" pitchFamily="49" charset="0"/>
              </a:rPr>
              <a:t>bool</a:t>
            </a:r>
            <a:r>
              <a:rPr lang="en-IN" dirty="0">
                <a:latin typeface="Consolas" pitchFamily="49" charset="0"/>
              </a:rPr>
              <a:t>, default is False</a:t>
            </a:r>
            <a:endParaRPr lang="en-IN" b="1" dirty="0">
              <a:latin typeface="Consolas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88147" y="1329087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3865305"/>
            <a:ext cx="732126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reshape(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DataFrame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,[101,102,103,104,105]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3865305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5361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pdDataFrame.py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3867494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PDS  Algo  SE  INS</a:t>
            </a:r>
          </a:p>
          <a:p>
            <a:r>
              <a:rPr lang="da-DK" sz="2000" dirty="0">
                <a:latin typeface="Consolas" pitchFamily="49" charset="0"/>
              </a:rPr>
              <a:t>101    0    23  93   46</a:t>
            </a:r>
          </a:p>
          <a:p>
            <a:r>
              <a:rPr lang="da-DK" sz="2000" dirty="0">
                <a:latin typeface="Consolas" pitchFamily="49" charset="0"/>
              </a:rPr>
              <a:t>102   85    47  31   12</a:t>
            </a:r>
          </a:p>
          <a:p>
            <a:r>
              <a:rPr lang="da-DK" sz="2000" dirty="0">
                <a:latin typeface="Consolas" pitchFamily="49" charset="0"/>
              </a:rPr>
              <a:t>103   35    34   6   89</a:t>
            </a:r>
          </a:p>
          <a:p>
            <a:r>
              <a:rPr lang="da-DK" sz="2000" dirty="0">
                <a:latin typeface="Consolas" pitchFamily="49" charset="0"/>
              </a:rPr>
              <a:t>104   66    83  70   50</a:t>
            </a:r>
          </a:p>
          <a:p>
            <a:r>
              <a:rPr lang="da-DK" sz="2000" dirty="0">
                <a:latin typeface="Consolas" pitchFamily="49" charset="0"/>
              </a:rPr>
              <a:t>105   65    88  87   87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35528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build="p" animBg="1"/>
      <p:bldP spid="7" grpId="0" animBg="1"/>
      <p:bldP spid="8" grpId="0" build="p" animBg="1"/>
      <p:bldP spid="9" grpId="0" animBg="1"/>
      <p:bldP spid="10" grpId="0" animBg="1"/>
      <p:bldP spid="11" grpId="0" build="p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IN" dirty="0"/>
              <a:t>Grabbing the column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Grabbing the multiple column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732126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reshape(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DataFrame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, [101,102,103,104,105]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dfGrabCol.py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164816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101     0</a:t>
            </a:r>
          </a:p>
          <a:p>
            <a:r>
              <a:rPr lang="da-DK" sz="2000" dirty="0">
                <a:latin typeface="Consolas" pitchFamily="49" charset="0"/>
              </a:rPr>
              <a:t>102    85</a:t>
            </a:r>
          </a:p>
          <a:p>
            <a:r>
              <a:rPr lang="da-DK" sz="2000" dirty="0">
                <a:latin typeface="Consolas" pitchFamily="49" charset="0"/>
              </a:rPr>
              <a:t>103    35</a:t>
            </a:r>
          </a:p>
          <a:p>
            <a:r>
              <a:rPr lang="da-DK" sz="2000" dirty="0">
                <a:latin typeface="Consolas" pitchFamily="49" charset="0"/>
              </a:rPr>
              <a:t>104    66</a:t>
            </a:r>
          </a:p>
          <a:p>
            <a:r>
              <a:rPr lang="da-DK" sz="2000" dirty="0">
                <a:latin typeface="Consolas" pitchFamily="49" charset="0"/>
              </a:rPr>
              <a:t>105    65</a:t>
            </a:r>
          </a:p>
          <a:p>
            <a:r>
              <a:rPr lang="da-DK" sz="2000" dirty="0">
                <a:latin typeface="Consolas" pitchFamily="49" charset="0"/>
              </a:rPr>
              <a:t>Name: PDS, dtype: int32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4751130"/>
            <a:ext cx="732126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'PDS', 'SE'</a:t>
            </a:r>
            <a:r>
              <a:rPr lang="en-US" sz="2000" dirty="0">
                <a:latin typeface="Consolas" pitchFamily="49" charset="0"/>
              </a:rPr>
              <a:t>]])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751130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4219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dfGrabMulCol.py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452471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SE</a:t>
            </a:r>
          </a:p>
          <a:p>
            <a:r>
              <a:rPr lang="fr-FR" sz="2000" dirty="0">
                <a:latin typeface="Consolas" pitchFamily="49" charset="0"/>
              </a:rPr>
              <a:t>101    0  93</a:t>
            </a:r>
          </a:p>
          <a:p>
            <a:r>
              <a:rPr lang="fr-FR" sz="2000" dirty="0">
                <a:latin typeface="Consolas" pitchFamily="49" charset="0"/>
              </a:rPr>
              <a:t>102   85  31</a:t>
            </a:r>
          </a:p>
          <a:p>
            <a:r>
              <a:rPr lang="fr-FR" sz="2000" dirty="0">
                <a:latin typeface="Consolas" pitchFamily="49" charset="0"/>
              </a:rPr>
              <a:t>103   35   6</a:t>
            </a:r>
          </a:p>
          <a:p>
            <a:r>
              <a:rPr lang="fr-FR" sz="2000" dirty="0">
                <a:latin typeface="Consolas" pitchFamily="49" charset="0"/>
              </a:rPr>
              <a:t>104   66  70</a:t>
            </a:r>
          </a:p>
          <a:p>
            <a:r>
              <a:rPr lang="fr-FR" sz="2000" dirty="0">
                <a:latin typeface="Consolas" pitchFamily="49" charset="0"/>
              </a:rPr>
              <a:t>105   65  87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421004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 animBg="1"/>
      <p:bldP spid="23" grpId="0" animBg="1"/>
      <p:bldP spid="24" grpId="0" animBg="1"/>
      <p:bldP spid="25" grpId="0" build="p" animBg="1"/>
      <p:bldP spid="26" grpId="0" animBg="1"/>
      <p:bldP spid="27" grpId="0" build="p" animBg="1"/>
      <p:bldP spid="27" grpId="1" animBg="1"/>
      <p:bldP spid="28" grpId="0" animBg="1"/>
      <p:bldP spid="29" grpId="0" animBg="1"/>
      <p:bldP spid="30" grpId="0" build="p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Grabbing a 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Grabbing Single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Deleting Row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17405"/>
            <a:ext cx="73212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using labels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#OR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df.iloc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using zero based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17405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2882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dfGrabRow.py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1571969"/>
            <a:ext cx="355659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2000" dirty="0">
                <a:latin typeface="Consolas" pitchFamily="49" charset="0"/>
              </a:rPr>
              <a:t>PDS     0</a:t>
            </a:r>
          </a:p>
          <a:p>
            <a:r>
              <a:rPr lang="de-DE" sz="2000" dirty="0">
                <a:latin typeface="Consolas" pitchFamily="49" charset="0"/>
              </a:rPr>
              <a:t>Algo    23</a:t>
            </a:r>
          </a:p>
          <a:p>
            <a:r>
              <a:rPr lang="de-DE" sz="2000" dirty="0">
                <a:latin typeface="Consolas" pitchFamily="49" charset="0"/>
              </a:rPr>
              <a:t>SE      93</a:t>
            </a:r>
          </a:p>
          <a:p>
            <a:r>
              <a:rPr lang="de-DE" sz="2000" dirty="0">
                <a:latin typeface="Consolas" pitchFamily="49" charset="0"/>
              </a:rPr>
              <a:t>INS     46</a:t>
            </a:r>
          </a:p>
          <a:p>
            <a:r>
              <a:rPr lang="de-DE" sz="2000" dirty="0">
                <a:latin typeface="Consolas" pitchFamily="49" charset="0"/>
              </a:rPr>
              <a:t>Name: 101, dtype: int32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12572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3846255"/>
            <a:ext cx="732126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 'PDS'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using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38462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5170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dfGrabSingle.py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3838919"/>
            <a:ext cx="35565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2000" dirty="0">
                <a:latin typeface="Consolas" pitchFamily="49" charset="0"/>
              </a:rPr>
              <a:t>0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352424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5255955"/>
            <a:ext cx="5921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drop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'103'</a:t>
            </a:r>
            <a:r>
              <a:rPr lang="en-US" sz="2000" dirty="0">
                <a:latin typeface="Consolas" pitchFamily="49" charset="0"/>
              </a:rPr>
              <a:t>,inplace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52559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9267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dfDelCol.py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143750" y="4762844"/>
            <a:ext cx="47186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</a:t>
            </a:r>
            <a:r>
              <a:rPr lang="fr-FR" sz="2000" dirty="0" err="1">
                <a:latin typeface="Consolas" pitchFamily="49" charset="0"/>
              </a:rPr>
              <a:t>Algo</a:t>
            </a:r>
            <a:r>
              <a:rPr lang="fr-FR" sz="2000" dirty="0">
                <a:latin typeface="Consolas" pitchFamily="49" charset="0"/>
              </a:rPr>
              <a:t>  SE  INS</a:t>
            </a:r>
          </a:p>
          <a:p>
            <a:r>
              <a:rPr lang="fr-FR" sz="2000" dirty="0">
                <a:latin typeface="Consolas" pitchFamily="49" charset="0"/>
              </a:rPr>
              <a:t>101    0    23  93   46</a:t>
            </a:r>
          </a:p>
          <a:p>
            <a:r>
              <a:rPr lang="fr-FR" sz="2000" dirty="0">
                <a:latin typeface="Consolas" pitchFamily="49" charset="0"/>
              </a:rPr>
              <a:t>102   85    47  31   12</a:t>
            </a:r>
          </a:p>
          <a:p>
            <a:r>
              <a:rPr lang="fr-FR" sz="2000" dirty="0">
                <a:latin typeface="Consolas" pitchFamily="49" charset="0"/>
              </a:rPr>
              <a:t>104   66    83  70   50</a:t>
            </a:r>
          </a:p>
          <a:p>
            <a:r>
              <a:rPr lang="fr-FR" sz="2000" dirty="0">
                <a:latin typeface="Consolas" pitchFamily="49" charset="0"/>
              </a:rPr>
              <a:t>105   65    88  87   </a:t>
            </a:r>
            <a:r>
              <a:rPr lang="fr-FR" sz="2000" dirty="0" err="1">
                <a:latin typeface="Consolas" pitchFamily="49" charset="0"/>
              </a:rPr>
              <a:t>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143750" y="44481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10" grpId="0" build="p" animBg="1"/>
      <p:bldP spid="10" grpId="1" animBg="1"/>
      <p:bldP spid="11" grpId="0" animBg="1"/>
      <p:bldP spid="12" grpId="0" animBg="1"/>
      <p:bldP spid="13" grpId="0" build="p" animBg="1"/>
      <p:bldP spid="14" grpId="0" animBg="1"/>
      <p:bldP spid="15" grpId="0" build="p" animBg="1"/>
      <p:bldP spid="16" grpId="0" animBg="1"/>
      <p:bldP spid="17" grpId="0" animBg="1"/>
      <p:bldP spid="18" grpId="0" build="p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853C-8061-6E0F-321C-94A7DFA8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C94F-1FFE-C8F6-D9BD-FF610619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 is the area of study which </a:t>
            </a:r>
            <a:r>
              <a:rPr lang="en-US" dirty="0">
                <a:solidFill>
                  <a:srgbClr val="C00000"/>
                </a:solidFill>
              </a:rPr>
              <a:t>involves extracting insights </a:t>
            </a:r>
            <a:r>
              <a:rPr lang="en-US" dirty="0"/>
              <a:t>from vast </a:t>
            </a:r>
            <a:r>
              <a:rPr lang="en-US" dirty="0">
                <a:solidFill>
                  <a:srgbClr val="C00000"/>
                </a:solidFill>
              </a:rPr>
              <a:t>amounts of data using various scientific methods, algorithms, and processes.</a:t>
            </a:r>
          </a:p>
          <a:p>
            <a:r>
              <a:rPr lang="en-US" dirty="0"/>
              <a:t>Data Science is an </a:t>
            </a:r>
            <a:r>
              <a:rPr lang="en-US" dirty="0">
                <a:solidFill>
                  <a:srgbClr val="C00000"/>
                </a:solidFill>
              </a:rPr>
              <a:t>interdisciplinary</a:t>
            </a:r>
            <a:r>
              <a:rPr lang="en-US" dirty="0"/>
              <a:t> field that allows you to </a:t>
            </a:r>
            <a:r>
              <a:rPr lang="en-US" dirty="0">
                <a:solidFill>
                  <a:srgbClr val="C00000"/>
                </a:solidFill>
              </a:rPr>
              <a:t>extract knowledge from structured or unstructured data. </a:t>
            </a:r>
          </a:p>
          <a:p>
            <a:r>
              <a:rPr lang="en-US" dirty="0"/>
              <a:t>Data science enables you to translate a </a:t>
            </a:r>
            <a:r>
              <a:rPr lang="en-US" dirty="0">
                <a:solidFill>
                  <a:srgbClr val="C00000"/>
                </a:solidFill>
              </a:rPr>
              <a:t>business problem into a research project and then translate it back into a practical solution.</a:t>
            </a:r>
          </a:p>
          <a:p>
            <a:r>
              <a:rPr lang="en-US" dirty="0"/>
              <a:t>It can </a:t>
            </a:r>
            <a:r>
              <a:rPr lang="en-US" dirty="0">
                <a:solidFill>
                  <a:srgbClr val="C00000"/>
                </a:solidFill>
              </a:rPr>
              <a:t>solve complex problems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make data-driven decisions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uncover patterns or trends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2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new column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Deleting Column and Row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07880"/>
            <a:ext cx="592109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'total'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Algo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'INS'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07880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2786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dfCreateCol.py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143750" y="1114769"/>
            <a:ext cx="471864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</a:t>
            </a:r>
            <a:r>
              <a:rPr lang="fr-FR" sz="2000" dirty="0" err="1">
                <a:latin typeface="Consolas" pitchFamily="49" charset="0"/>
              </a:rPr>
              <a:t>Algo</a:t>
            </a:r>
            <a:r>
              <a:rPr lang="fr-FR" sz="2000" dirty="0">
                <a:latin typeface="Consolas" pitchFamily="49" charset="0"/>
              </a:rPr>
              <a:t>  SE  INS  total</a:t>
            </a:r>
          </a:p>
          <a:p>
            <a:r>
              <a:rPr lang="fr-FR" sz="2000" dirty="0">
                <a:latin typeface="Consolas" pitchFamily="49" charset="0"/>
              </a:rPr>
              <a:t>101    0    23  93   46    162</a:t>
            </a:r>
          </a:p>
          <a:p>
            <a:r>
              <a:rPr lang="fr-FR" sz="2000" dirty="0">
                <a:latin typeface="Consolas" pitchFamily="49" charset="0"/>
              </a:rPr>
              <a:t>102   85    47  31   12    175</a:t>
            </a:r>
          </a:p>
          <a:p>
            <a:r>
              <a:rPr lang="fr-FR" sz="2000" dirty="0">
                <a:latin typeface="Consolas" pitchFamily="49" charset="0"/>
              </a:rPr>
              <a:t>103   35    34   6   89    164</a:t>
            </a:r>
          </a:p>
          <a:p>
            <a:r>
              <a:rPr lang="fr-FR" sz="2000" dirty="0">
                <a:latin typeface="Consolas" pitchFamily="49" charset="0"/>
              </a:rPr>
              <a:t>104   66    83  70   50    269</a:t>
            </a:r>
          </a:p>
          <a:p>
            <a:r>
              <a:rPr lang="fr-FR" sz="2000" dirty="0">
                <a:latin typeface="Consolas" pitchFamily="49" charset="0"/>
              </a:rPr>
              <a:t>105   65    88  87   </a:t>
            </a:r>
            <a:r>
              <a:rPr lang="fr-FR" sz="2000" dirty="0" err="1">
                <a:latin typeface="Consolas" pitchFamily="49" charset="0"/>
              </a:rPr>
              <a:t>87</a:t>
            </a:r>
            <a:r>
              <a:rPr lang="fr-FR" sz="2000" dirty="0">
                <a:latin typeface="Consolas" pitchFamily="49" charset="0"/>
              </a:rPr>
              <a:t>    327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143750" y="8000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3960555"/>
            <a:ext cx="5921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drop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total'</a:t>
            </a:r>
            <a:r>
              <a:rPr lang="en-US" sz="2000" dirty="0" err="1">
                <a:latin typeface="Consolas" pitchFamily="49" charset="0"/>
              </a:rPr>
              <a:t>,axis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</a:t>
            </a:r>
            <a:r>
              <a:rPr lang="en-US" sz="2000" dirty="0">
                <a:latin typeface="Consolas" pitchFamily="49" charset="0"/>
              </a:rPr>
              <a:t>,inplace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) </a:t>
            </a:r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3960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631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dfDelCol.py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143750" y="3467444"/>
            <a:ext cx="471864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</a:t>
            </a:r>
            <a:r>
              <a:rPr lang="fr-FR" sz="2000" dirty="0" err="1">
                <a:latin typeface="Consolas" pitchFamily="49" charset="0"/>
              </a:rPr>
              <a:t>Algo</a:t>
            </a:r>
            <a:r>
              <a:rPr lang="fr-FR" sz="2000" dirty="0">
                <a:latin typeface="Consolas" pitchFamily="49" charset="0"/>
              </a:rPr>
              <a:t>  SE  INS</a:t>
            </a:r>
          </a:p>
          <a:p>
            <a:r>
              <a:rPr lang="fr-FR" sz="2000" dirty="0">
                <a:latin typeface="Consolas" pitchFamily="49" charset="0"/>
              </a:rPr>
              <a:t>101    0    23  93   46</a:t>
            </a:r>
          </a:p>
          <a:p>
            <a:pPr marL="457200" indent="-457200">
              <a:buAutoNum type="arabicPlain" startAt="102"/>
            </a:pPr>
            <a:r>
              <a:rPr lang="fr-FR" sz="2000" dirty="0">
                <a:latin typeface="Consolas" pitchFamily="49" charset="0"/>
              </a:rPr>
              <a:t>   85    47  31   12</a:t>
            </a:r>
          </a:p>
          <a:p>
            <a:pPr marL="457200" indent="-457200"/>
            <a:r>
              <a:rPr lang="fr-FR" sz="2000" dirty="0">
                <a:latin typeface="Consolas" pitchFamily="49" charset="0"/>
              </a:rPr>
              <a:t>103   35    34   6   89</a:t>
            </a:r>
          </a:p>
          <a:p>
            <a:r>
              <a:rPr lang="fr-FR" sz="2000" dirty="0">
                <a:latin typeface="Consolas" pitchFamily="49" charset="0"/>
              </a:rPr>
              <a:t>104   66    83  70   50</a:t>
            </a:r>
          </a:p>
          <a:p>
            <a:r>
              <a:rPr lang="fr-FR" sz="2000" dirty="0">
                <a:latin typeface="Consolas" pitchFamily="49" charset="0"/>
              </a:rPr>
              <a:t>105   65    88  87   </a:t>
            </a:r>
            <a:r>
              <a:rPr lang="fr-FR" sz="2000" dirty="0" err="1">
                <a:latin typeface="Consolas" pitchFamily="49" charset="0"/>
              </a:rPr>
              <a:t>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143750" y="31527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Subset of Data Frame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Selecting all cols except 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7683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101,104</a:t>
            </a:r>
            <a:r>
              <a:rPr lang="en-US" sz="2000" dirty="0">
                <a:latin typeface="Consolas" pitchFamily="49" charset="0"/>
              </a:rPr>
              <a:t>], 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'PDS','INS'</a:t>
            </a:r>
            <a:r>
              <a:rPr lang="en-US" sz="2000" dirty="0">
                <a:latin typeface="Consolas" pitchFamily="49" charset="0"/>
              </a:rPr>
              <a:t>]])</a:t>
            </a:r>
            <a:endParaRPr lang="en-US" sz="2000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dfGrabSubSet.py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972551" y="1667219"/>
            <a:ext cx="222884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INS</a:t>
            </a:r>
          </a:p>
          <a:p>
            <a:r>
              <a:rPr lang="fr-FR" sz="2000" dirty="0">
                <a:latin typeface="Consolas" pitchFamily="49" charset="0"/>
              </a:rPr>
              <a:t>101    0   46 </a:t>
            </a:r>
          </a:p>
          <a:p>
            <a:r>
              <a:rPr lang="fr-FR" sz="2000" dirty="0">
                <a:latin typeface="Consolas" pitchFamily="49" charset="0"/>
              </a:rPr>
              <a:t>104   66   50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982075" y="1352549"/>
            <a:ext cx="11334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3922455"/>
            <a:ext cx="67402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(df.loc[:, </a:t>
            </a:r>
            <a:r>
              <a:rPr lang="en-US" sz="2000" dirty="0" err="1">
                <a:latin typeface="Consolas" pitchFamily="49" charset="0"/>
              </a:rPr>
              <a:t>df.columns</a:t>
            </a:r>
            <a:r>
              <a:rPr lang="en-US" sz="2000" dirty="0">
                <a:latin typeface="Consolas" pitchFamily="49" charset="0"/>
              </a:rPr>
              <a:t> !=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Algo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 ])</a:t>
            </a:r>
            <a:endParaRPr lang="en-US" sz="2000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39224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593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dfGrabExcept.py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524875" y="3467444"/>
            <a:ext cx="333751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SE  INS</a:t>
            </a:r>
          </a:p>
          <a:p>
            <a:r>
              <a:rPr lang="fr-FR" sz="2000" dirty="0">
                <a:latin typeface="Consolas" pitchFamily="49" charset="0"/>
              </a:rPr>
              <a:t>101    0  93   46</a:t>
            </a:r>
          </a:p>
          <a:p>
            <a:pPr marL="457200" indent="-457200">
              <a:buAutoNum type="arabicPlain" startAt="102"/>
            </a:pPr>
            <a:r>
              <a:rPr lang="fr-FR" sz="2000" dirty="0">
                <a:latin typeface="Consolas" pitchFamily="49" charset="0"/>
              </a:rPr>
              <a:t>   85  31   12</a:t>
            </a:r>
          </a:p>
          <a:p>
            <a:pPr marL="457200" indent="-457200"/>
            <a:r>
              <a:rPr lang="fr-FR" sz="2000" dirty="0">
                <a:latin typeface="Consolas" pitchFamily="49" charset="0"/>
              </a:rPr>
              <a:t>103   35   6   89</a:t>
            </a:r>
          </a:p>
          <a:p>
            <a:r>
              <a:rPr lang="fr-FR" sz="2000" dirty="0">
                <a:latin typeface="Consolas" pitchFamily="49" charset="0"/>
              </a:rPr>
              <a:t>104   66  70   50</a:t>
            </a:r>
          </a:p>
          <a:p>
            <a:r>
              <a:rPr lang="fr-FR" sz="2000" dirty="0">
                <a:latin typeface="Consolas" pitchFamily="49" charset="0"/>
              </a:rPr>
              <a:t>105   65  87   </a:t>
            </a:r>
            <a:r>
              <a:rPr lang="fr-FR" sz="2000" dirty="0" err="1">
                <a:latin typeface="Consolas" pitchFamily="49" charset="0"/>
              </a:rPr>
              <a:t>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524875" y="31527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4" grpId="0" build="p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</a:t>
            </a:r>
            <a:r>
              <a:rPr lang="en-IN" dirty="0" err="1"/>
              <a:t>NumPy</a:t>
            </a:r>
            <a:r>
              <a:rPr lang="en-IN" dirty="0"/>
              <a:t> we can do conditional selection in pandas.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Note : we have used </a:t>
            </a:r>
            <a:r>
              <a:rPr lang="en-IN" dirty="0" err="1"/>
              <a:t>np.random.seed</a:t>
            </a:r>
            <a:r>
              <a:rPr lang="en-IN" dirty="0"/>
              <a:t>() method and set seed to be 121, so that when you generate random number it matches with the random number I have generated.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603539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seed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121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reshape(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DataFrame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,[101,102,103,104,105],[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&gt;50)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1648169"/>
            <a:ext cx="475297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>
                <a:latin typeface="Consolas" pitchFamily="49" charset="0"/>
              </a:rPr>
              <a:t>101     66     85      8    95</a:t>
            </a:r>
          </a:p>
          <a:p>
            <a:r>
              <a:rPr lang="da-DK" sz="2000" dirty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>
                <a:latin typeface="Consolas" pitchFamily="49" charset="0"/>
              </a:rPr>
              <a:t>103     46     34     52    60</a:t>
            </a:r>
          </a:p>
          <a:p>
            <a:r>
              <a:rPr lang="da-DK" sz="2000" dirty="0">
                <a:latin typeface="Consolas" pitchFamily="49" charset="0"/>
              </a:rPr>
              <a:t>104     54      3     94    52</a:t>
            </a:r>
          </a:p>
          <a:p>
            <a:r>
              <a:rPr lang="da-DK" sz="2000" dirty="0">
                <a:latin typeface="Consolas" pitchFamily="49" charset="0"/>
              </a:rPr>
              <a:t>105     57     75     88    39</a:t>
            </a:r>
            <a:endParaRPr lang="en-IN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      PDS   </a:t>
            </a:r>
            <a:r>
              <a:rPr lang="en-US" sz="2000" dirty="0" err="1">
                <a:latin typeface="Consolas" pitchFamily="49" charset="0"/>
              </a:rPr>
              <a:t>Algo</a:t>
            </a:r>
            <a:r>
              <a:rPr lang="en-US" sz="2000" dirty="0">
                <a:latin typeface="Consolas" pitchFamily="49" charset="0"/>
              </a:rPr>
              <a:t>     SE    INS</a:t>
            </a:r>
          </a:p>
          <a:p>
            <a:r>
              <a:rPr lang="en-US" sz="2000" dirty="0">
                <a:latin typeface="Consolas" pitchFamily="49" charset="0"/>
              </a:rPr>
              <a:t>101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False   True</a:t>
            </a:r>
          </a:p>
          <a:p>
            <a:r>
              <a:rPr lang="en-US" sz="2000" dirty="0">
                <a:latin typeface="Consolas" pitchFamily="49" charset="0"/>
              </a:rPr>
              <a:t>102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True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103  False  </a:t>
            </a:r>
            <a:r>
              <a:rPr lang="en-US" sz="2000" dirty="0" err="1">
                <a:latin typeface="Consolas" pitchFamily="49" charset="0"/>
              </a:rPr>
              <a:t>False</a:t>
            </a:r>
            <a:r>
              <a:rPr lang="en-US" sz="2000" dirty="0">
                <a:latin typeface="Consolas" pitchFamily="49" charset="0"/>
              </a:rPr>
              <a:t>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104   True  False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105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False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then use this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DataFrame</a:t>
            </a:r>
            <a:r>
              <a:rPr lang="en-IN" dirty="0"/>
              <a:t> to get associated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 : It will set </a:t>
            </a:r>
            <a:r>
              <a:rPr lang="en-IN" dirty="0" err="1"/>
              <a:t>NaN</a:t>
            </a:r>
            <a:r>
              <a:rPr lang="en-IN" dirty="0"/>
              <a:t> (Not a Number) in case of False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apply condition on specific column.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60353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dfBool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&gt; 50</a:t>
            </a:r>
          </a:p>
          <a:p>
            <a:r>
              <a:rPr lang="en-IN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IN" sz="2000" dirty="0" err="1">
                <a:latin typeface="Consolas" pitchFamily="49" charset="0"/>
              </a:rPr>
              <a:t>df</a:t>
            </a:r>
            <a:r>
              <a:rPr lang="en-IN" sz="2000" dirty="0">
                <a:latin typeface="Consolas" pitchFamily="49" charset="0"/>
              </a:rPr>
              <a:t>[</a:t>
            </a:r>
            <a:r>
              <a:rPr lang="en-IN" sz="2000" dirty="0" err="1">
                <a:latin typeface="Consolas" pitchFamily="49" charset="0"/>
              </a:rPr>
              <a:t>dfBool</a:t>
            </a:r>
            <a:r>
              <a:rPr lang="en-IN" sz="2000" dirty="0">
                <a:latin typeface="Consolas" pitchFamily="49" charset="0"/>
              </a:rPr>
              <a:t>])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1648169"/>
            <a:ext cx="45434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>
                <a:latin typeface="Consolas" pitchFamily="49" charset="0"/>
              </a:rPr>
              <a:t>101     66     85    NaN    95</a:t>
            </a:r>
          </a:p>
          <a:p>
            <a:r>
              <a:rPr lang="da-DK" sz="2000" dirty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>
                <a:latin typeface="Consolas" pitchFamily="49" charset="0"/>
              </a:rPr>
              <a:t>103    NaN    NaN     52    60</a:t>
            </a:r>
          </a:p>
          <a:p>
            <a:r>
              <a:rPr lang="da-DK" sz="2000" dirty="0">
                <a:latin typeface="Consolas" pitchFamily="49" charset="0"/>
              </a:rPr>
              <a:t>104     54    NaN     94    52</a:t>
            </a:r>
          </a:p>
          <a:p>
            <a:r>
              <a:rPr lang="da-DK" sz="2000" dirty="0">
                <a:latin typeface="Consolas" pitchFamily="49" charset="0"/>
              </a:rPr>
              <a:t>105     57     75     88   NaN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4760655"/>
            <a:ext cx="60353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dfBool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>
                <a:latin typeface="Consolas" pitchFamily="49" charset="0"/>
              </a:rPr>
              <a:t>] &gt; 50</a:t>
            </a:r>
          </a:p>
          <a:p>
            <a:r>
              <a:rPr lang="en-IN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IN" sz="2000" dirty="0" err="1">
                <a:latin typeface="Consolas" pitchFamily="49" charset="0"/>
              </a:rPr>
              <a:t>df</a:t>
            </a:r>
            <a:r>
              <a:rPr lang="en-IN" sz="2000" dirty="0">
                <a:latin typeface="Consolas" pitchFamily="49" charset="0"/>
              </a:rPr>
              <a:t>[</a:t>
            </a:r>
            <a:r>
              <a:rPr lang="en-IN" sz="2000" dirty="0" err="1">
                <a:latin typeface="Consolas" pitchFamily="49" charset="0"/>
              </a:rPr>
              <a:t>dfBool</a:t>
            </a:r>
            <a:r>
              <a:rPr lang="en-IN" sz="2000" dirty="0">
                <a:latin typeface="Consolas" pitchFamily="49" charset="0"/>
              </a:rPr>
              <a:t>])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7606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4314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4762844"/>
            <a:ext cx="454342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>
                <a:latin typeface="Consolas" pitchFamily="49" charset="0"/>
              </a:rPr>
              <a:t>101     66     85      8    95</a:t>
            </a:r>
          </a:p>
          <a:p>
            <a:r>
              <a:rPr lang="da-DK" sz="2000" dirty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>
                <a:latin typeface="Consolas" pitchFamily="49" charset="0"/>
              </a:rPr>
              <a:t>104     54      3     94    52</a:t>
            </a:r>
          </a:p>
          <a:p>
            <a:r>
              <a:rPr lang="da-DK" sz="2000" dirty="0">
                <a:latin typeface="Consolas" pitchFamily="49" charset="0"/>
              </a:rPr>
              <a:t>105     57     75     88    39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44481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Setting/Resetting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our previous example we have seen our index does not have name, if we want to specify name to our index we can specify it using </a:t>
            </a:r>
            <a:r>
              <a:rPr lang="en-IN" b="1" dirty="0">
                <a:latin typeface="Consolas" pitchFamily="49" charset="0"/>
              </a:rPr>
              <a:t>DataFrame.index.name</a:t>
            </a:r>
            <a:r>
              <a:rPr lang="en-IN" dirty="0"/>
              <a:t> property.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use pandas built-in methods to set or reset the index</a:t>
            </a:r>
          </a:p>
          <a:p>
            <a:pPr lvl="1"/>
            <a:r>
              <a:rPr lang="en-IN" dirty="0" err="1">
                <a:latin typeface="Consolas" pitchFamily="49" charset="0"/>
              </a:rPr>
              <a:t>pd.set_index</a:t>
            </a:r>
            <a:r>
              <a:rPr lang="en-IN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NewColumn'</a:t>
            </a:r>
            <a:r>
              <a:rPr lang="en-US" dirty="0" err="1">
                <a:latin typeface="Consolas" pitchFamily="49" charset="0"/>
              </a:rPr>
              <a:t>,inplace</a:t>
            </a:r>
            <a:r>
              <a:rPr lang="en-US" dirty="0">
                <a:latin typeface="Consolas" pitchFamily="49" charset="0"/>
              </a:rPr>
              <a:t>=True</a:t>
            </a:r>
            <a:r>
              <a:rPr lang="en-IN" dirty="0">
                <a:latin typeface="Consolas" pitchFamily="49" charset="0"/>
              </a:rPr>
              <a:t>), will set new column as index,</a:t>
            </a:r>
          </a:p>
          <a:p>
            <a:pPr lvl="1"/>
            <a:r>
              <a:rPr lang="en-IN" dirty="0" err="1">
                <a:latin typeface="Consolas" pitchFamily="49" charset="0"/>
              </a:rPr>
              <a:t>pd.reset_index</a:t>
            </a:r>
            <a:r>
              <a:rPr lang="en-IN" dirty="0">
                <a:latin typeface="Consolas" pitchFamily="49" charset="0"/>
              </a:rPr>
              <a:t>(</a:t>
            </a:r>
            <a:r>
              <a:rPr lang="en-US" dirty="0">
                <a:latin typeface="Consolas" pitchFamily="49" charset="0"/>
              </a:rPr>
              <a:t>), will reset index to zero based </a:t>
            </a:r>
            <a:r>
              <a:rPr lang="en-US" dirty="0" err="1">
                <a:latin typeface="Consolas" pitchFamily="49" charset="0"/>
              </a:rPr>
              <a:t>numberic</a:t>
            </a:r>
            <a:r>
              <a:rPr lang="en-US" dirty="0">
                <a:latin typeface="Consolas" pitchFamily="49" charset="0"/>
              </a:rPr>
              <a:t> index.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90315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itchFamily="49" charset="0"/>
              </a:rPr>
              <a:t>df.index.name =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RollNo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9031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5739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1905344"/>
            <a:ext cx="454342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   	PDS  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 err="1"/>
              <a:t>RollNo</a:t>
            </a:r>
            <a:r>
              <a:rPr lang="en-US" sz="2000" dirty="0"/>
              <a:t>                    </a:t>
            </a:r>
          </a:p>
          <a:p>
            <a:r>
              <a:rPr lang="en-US" sz="2000" dirty="0"/>
              <a:t>101   	   66    85   8   95</a:t>
            </a:r>
          </a:p>
          <a:p>
            <a:r>
              <a:rPr lang="en-US" sz="2000" dirty="0"/>
              <a:t>102   	   65    52  83   96</a:t>
            </a:r>
          </a:p>
          <a:p>
            <a:r>
              <a:rPr lang="en-US" sz="2000" dirty="0"/>
              <a:t>103    	   46    34  52   60</a:t>
            </a:r>
          </a:p>
          <a:p>
            <a:r>
              <a:rPr lang="en-US" sz="2000" dirty="0"/>
              <a:t>104      	   54     3  94   52</a:t>
            </a:r>
          </a:p>
          <a:p>
            <a:r>
              <a:rPr lang="en-US" sz="2000" dirty="0"/>
              <a:t>105     	   57    75  88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15906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133851" y="3028950"/>
            <a:ext cx="2609850" cy="638175"/>
          </a:xfrm>
          <a:prstGeom prst="borderCallout1">
            <a:avLst>
              <a:gd name="adj1" fmla="val 50093"/>
              <a:gd name="adj2" fmla="val 99096"/>
              <a:gd name="adj3" fmla="val -78544"/>
              <a:gd name="adj4" fmla="val 13046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Note: We have name to our index now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Setting/Resetting index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nsolas" pitchFamily="49" charset="0"/>
              </a:rPr>
              <a:t>set_index</a:t>
            </a:r>
            <a:r>
              <a:rPr lang="en-IN" dirty="0">
                <a:latin typeface="Consolas" pitchFamily="49" charset="0"/>
              </a:rPr>
              <a:t>(</a:t>
            </a:r>
            <a:r>
              <a:rPr lang="en-IN" dirty="0" err="1">
                <a:latin typeface="Consolas" pitchFamily="49" charset="0"/>
              </a:rPr>
              <a:t>new_index</a:t>
            </a:r>
            <a:r>
              <a:rPr lang="en-IN" dirty="0">
                <a:latin typeface="Consolas" pitchFamily="49" charset="0"/>
              </a:rPr>
              <a:t>)</a:t>
            </a:r>
          </a:p>
          <a:p>
            <a:endParaRPr lang="en-IN" dirty="0">
              <a:latin typeface="Consolas" pitchFamily="49" charset="0"/>
            </a:endParaRPr>
          </a:p>
          <a:p>
            <a:endParaRPr lang="en-IN" dirty="0">
              <a:latin typeface="Consolas" pitchFamily="49" charset="0"/>
            </a:endParaRPr>
          </a:p>
          <a:p>
            <a:endParaRPr lang="en-IN" dirty="0">
              <a:latin typeface="Consolas" pitchFamily="49" charset="0"/>
            </a:endParaRPr>
          </a:p>
          <a:p>
            <a:endParaRPr lang="en-IN" dirty="0">
              <a:latin typeface="Consolas" pitchFamily="49" charset="0"/>
            </a:endParaRPr>
          </a:p>
          <a:p>
            <a:pPr>
              <a:buNone/>
            </a:pPr>
            <a:endParaRPr lang="en-IN" dirty="0">
              <a:latin typeface="Consolas" pitchFamily="49" charset="0"/>
            </a:endParaRPr>
          </a:p>
          <a:p>
            <a:r>
              <a:rPr lang="en-IN" dirty="0" err="1">
                <a:latin typeface="Consolas" pitchFamily="49" charset="0"/>
              </a:rPr>
              <a:t>reset_index</a:t>
            </a:r>
            <a:r>
              <a:rPr lang="en-IN" dirty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err="1">
                <a:latin typeface="Consolas" pitchFamily="49" charset="0"/>
              </a:rPr>
              <a:t>df.set_index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IN" sz="2000" dirty="0">
                <a:latin typeface="Consolas" pitchFamily="49" charset="0"/>
              </a:rPr>
              <a:t>) 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#</a:t>
            </a:r>
            <a:r>
              <a:rPr lang="en-IN" sz="2000" dirty="0" err="1">
                <a:solidFill>
                  <a:schemeClr val="accent3"/>
                </a:solidFill>
                <a:latin typeface="Consolas" pitchFamily="49" charset="0"/>
              </a:rPr>
              <a:t>inplace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=True</a:t>
            </a:r>
            <a:endParaRPr lang="en-US" sz="2000" dirty="0">
              <a:solidFill>
                <a:schemeClr val="accent3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6" y="1676744"/>
            <a:ext cx="36957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	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/>
              <a:t>PDS               </a:t>
            </a:r>
          </a:p>
          <a:p>
            <a:r>
              <a:rPr lang="en-US" sz="2000" dirty="0"/>
              <a:t>66	     85   8   95</a:t>
            </a:r>
          </a:p>
          <a:p>
            <a:r>
              <a:rPr lang="en-US" sz="2000" dirty="0"/>
              <a:t>65	     52  83   96</a:t>
            </a:r>
          </a:p>
          <a:p>
            <a:r>
              <a:rPr lang="en-US" sz="2000" dirty="0"/>
              <a:t>46	     34  52   60</a:t>
            </a:r>
          </a:p>
          <a:p>
            <a:r>
              <a:rPr lang="en-US" sz="2000" dirty="0"/>
              <a:t>54	      3  94   52</a:t>
            </a:r>
          </a:p>
          <a:p>
            <a:r>
              <a:rPr lang="en-US" sz="2000" dirty="0"/>
              <a:t>57 	    75  88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13620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133851" y="2800350"/>
            <a:ext cx="2609850" cy="638175"/>
          </a:xfrm>
          <a:prstGeom prst="borderCallout1">
            <a:avLst>
              <a:gd name="adj1" fmla="val 50093"/>
              <a:gd name="adj2" fmla="val 99096"/>
              <a:gd name="adj3" fmla="val -78544"/>
              <a:gd name="adj4" fmla="val 13046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Note: We have PDS as our index now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436060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err="1">
                <a:latin typeface="Consolas" pitchFamily="49" charset="0"/>
              </a:rPr>
              <a:t>df.reset_index</a:t>
            </a:r>
            <a:r>
              <a:rPr lang="en-IN" sz="2000" dirty="0">
                <a:latin typeface="Consolas" pitchFamily="49" charset="0"/>
              </a:rPr>
              <a:t>() 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#</a:t>
            </a:r>
            <a:r>
              <a:rPr lang="en-IN" sz="2000" dirty="0" err="1">
                <a:solidFill>
                  <a:schemeClr val="accent3"/>
                </a:solidFill>
                <a:latin typeface="Consolas" pitchFamily="49" charset="0"/>
              </a:rPr>
              <a:t>inplace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=True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36060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031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4362794"/>
            <a:ext cx="405764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</a:t>
            </a:r>
            <a:r>
              <a:rPr lang="en-US" sz="2000" dirty="0" err="1"/>
              <a:t>RollNo</a:t>
            </a:r>
            <a:r>
              <a:rPr lang="en-US" sz="2000" dirty="0"/>
              <a:t>  PDS  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/>
              <a:t>0       101   66    85   8   95</a:t>
            </a:r>
          </a:p>
          <a:p>
            <a:r>
              <a:rPr lang="en-US" sz="2000" dirty="0"/>
              <a:t>1       102   65    52  83   96</a:t>
            </a:r>
          </a:p>
          <a:p>
            <a:r>
              <a:rPr lang="en-US" sz="2000" dirty="0"/>
              <a:t>2       103   46    34  52   60</a:t>
            </a:r>
          </a:p>
          <a:p>
            <a:r>
              <a:rPr lang="en-US" sz="2000" dirty="0"/>
              <a:t>3       104   54     3  94   52</a:t>
            </a:r>
          </a:p>
          <a:p>
            <a:r>
              <a:rPr lang="en-US" sz="2000" dirty="0"/>
              <a:t>4       105   57    75  88   39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40481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133851" y="4981575"/>
            <a:ext cx="2609850" cy="1314449"/>
          </a:xfrm>
          <a:prstGeom prst="borderCallout1">
            <a:avLst>
              <a:gd name="adj1" fmla="val 50093"/>
              <a:gd name="adj2" fmla="val 99096"/>
              <a:gd name="adj3" fmla="val -29593"/>
              <a:gd name="adj4" fmla="val 1352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Note: Our </a:t>
            </a:r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RollNo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(index)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become new column, and we now have zero based numeric index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Multi-Index </a:t>
            </a:r>
            <a:r>
              <a:rPr lang="en-IN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indexes (AKA </a:t>
            </a:r>
            <a:r>
              <a:rPr lang="en-US" dirty="0" err="1"/>
              <a:t>multiindexes</a:t>
            </a:r>
            <a:r>
              <a:rPr lang="en-US" dirty="0"/>
              <a:t>) help us to organize, find, and aggregate information faster at almost no cost. </a:t>
            </a:r>
          </a:p>
          <a:p>
            <a:r>
              <a:rPr lang="en-US" dirty="0"/>
              <a:t>Example where we need Hierarchical indexes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238126" y="2438744"/>
            <a:ext cx="56007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	Col </a:t>
            </a:r>
            <a:r>
              <a:rPr lang="fr-FR" sz="2000" dirty="0" err="1">
                <a:latin typeface="Consolas" pitchFamily="49" charset="0"/>
              </a:rPr>
              <a:t>Dep</a:t>
            </a:r>
            <a:r>
              <a:rPr lang="fr-FR" sz="2000" dirty="0">
                <a:latin typeface="Consolas" pitchFamily="49" charset="0"/>
              </a:rPr>
              <a:t>  Sem   RN  S1  S2  S3</a:t>
            </a:r>
          </a:p>
          <a:p>
            <a:r>
              <a:rPr lang="fr-FR" sz="2000" dirty="0">
                <a:latin typeface="Consolas" pitchFamily="49" charset="0"/>
              </a:rPr>
              <a:t>0      ABC  CE    5  101  50  60  70</a:t>
            </a:r>
          </a:p>
          <a:p>
            <a:r>
              <a:rPr lang="fr-FR" sz="2000" dirty="0">
                <a:latin typeface="Consolas" pitchFamily="49" charset="0"/>
              </a:rPr>
              <a:t>1      ABC  CE    5  102  48  70  25</a:t>
            </a:r>
          </a:p>
          <a:p>
            <a:r>
              <a:rPr lang="fr-FR" sz="2000" dirty="0">
                <a:latin typeface="Consolas" pitchFamily="49" charset="0"/>
              </a:rPr>
              <a:t>2      ABC  CE    7  101  58  59  51</a:t>
            </a:r>
          </a:p>
          <a:p>
            <a:r>
              <a:rPr lang="fr-FR" sz="2000" dirty="0">
                <a:latin typeface="Consolas" pitchFamily="49" charset="0"/>
              </a:rPr>
              <a:t>3      ABC  ME    5  101  30  35  39</a:t>
            </a:r>
          </a:p>
          <a:p>
            <a:r>
              <a:rPr lang="fr-FR" sz="2000" dirty="0">
                <a:latin typeface="Consolas" pitchFamily="49" charset="0"/>
              </a:rPr>
              <a:t>4      ABC  ME    5  102  50  90  48</a:t>
            </a:r>
          </a:p>
          <a:p>
            <a:r>
              <a:rPr lang="fr-FR" sz="2000" dirty="0">
                <a:latin typeface="Consolas" pitchFamily="49" charset="0"/>
              </a:rPr>
              <a:t>5  Darshan  CE    5  101  88  99  77</a:t>
            </a:r>
          </a:p>
          <a:p>
            <a:r>
              <a:rPr lang="fr-FR" sz="2000" dirty="0">
                <a:latin typeface="Consolas" pitchFamily="49" charset="0"/>
              </a:rPr>
              <a:t>6  Darshan  CE    5  102  99  84  76</a:t>
            </a:r>
          </a:p>
          <a:p>
            <a:r>
              <a:rPr lang="fr-FR" sz="2000" dirty="0">
                <a:latin typeface="Consolas" pitchFamily="49" charset="0"/>
              </a:rPr>
              <a:t>7  Darshan  CE    7  101  88  77  99</a:t>
            </a:r>
          </a:p>
          <a:p>
            <a:r>
              <a:rPr lang="fr-FR" sz="2000" dirty="0">
                <a:latin typeface="Consolas" pitchFamily="49" charset="0"/>
              </a:rPr>
              <a:t>8  Darshan  ME    5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257175" y="2124074"/>
            <a:ext cx="27241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Numeric Index/Single 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134101" y="2438744"/>
            <a:ext cx="560070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153150" y="2124074"/>
            <a:ext cx="18558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Multi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 animBg="1"/>
      <p:bldP spid="11" grpId="0" animBg="1"/>
      <p:bldP spid="12" grpId="0" build="p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Multi-Index </a:t>
            </a:r>
            <a:r>
              <a:rPr lang="en-IN" dirty="0" err="1"/>
              <a:t>DataFrame</a:t>
            </a:r>
            <a:r>
              <a:rPr lang="en-I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err="1"/>
              <a:t>multiindexes</a:t>
            </a:r>
            <a:r>
              <a:rPr lang="en-IN" dirty="0"/>
              <a:t> is as simple as creating single index using </a:t>
            </a:r>
            <a:r>
              <a:rPr lang="en-IN" b="1" dirty="0" err="1">
                <a:latin typeface="Consolas" pitchFamily="49" charset="0"/>
              </a:rPr>
              <a:t>set_index</a:t>
            </a:r>
            <a:r>
              <a:rPr lang="en-IN" dirty="0"/>
              <a:t> method, only difference is in case of </a:t>
            </a:r>
            <a:r>
              <a:rPr lang="en-IN" dirty="0" err="1"/>
              <a:t>multiindexes</a:t>
            </a:r>
            <a:r>
              <a:rPr lang="en-IN" dirty="0"/>
              <a:t> we need to provide list of indexes instead of a single string index, lets see and example for that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2274630"/>
            <a:ext cx="552104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dfMulti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'MultiIndexDemo.csv'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dfMulti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set_index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Col'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'Dep'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</a:t>
            </a:r>
            <a:r>
              <a:rPr lang="en-US" sz="2000" dirty="0" err="1">
                <a:latin typeface="Consolas" pitchFamily="49" charset="0"/>
              </a:rPr>
              <a:t>inplace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22746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9454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dfMultiIndex.py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2229194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1914524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10" grpId="0" build="p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Multi-Index </a:t>
            </a:r>
            <a:r>
              <a:rPr lang="en-IN" dirty="0" err="1"/>
              <a:t>DataFrame</a:t>
            </a:r>
            <a:r>
              <a:rPr lang="en-I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we have multi-indexed </a:t>
            </a:r>
            <a:r>
              <a:rPr lang="en-IN" dirty="0" err="1"/>
              <a:t>DataFrame</a:t>
            </a:r>
            <a:r>
              <a:rPr lang="en-IN" dirty="0"/>
              <a:t> from which we can access data using multiple index</a:t>
            </a:r>
          </a:p>
          <a:p>
            <a:r>
              <a:rPr lang="en-IN" dirty="0"/>
              <a:t>For Example</a:t>
            </a:r>
          </a:p>
          <a:p>
            <a:pPr lvl="1"/>
            <a:r>
              <a:rPr lang="en-IN" dirty="0"/>
              <a:t>Sub </a:t>
            </a:r>
            <a:r>
              <a:rPr lang="en-IN" dirty="0" err="1"/>
              <a:t>DataFrame</a:t>
            </a:r>
            <a:r>
              <a:rPr lang="en-IN" dirty="0"/>
              <a:t> for all the students of </a:t>
            </a:r>
            <a:r>
              <a:rPr lang="en-IN" dirty="0" err="1"/>
              <a:t>Darshan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Sub </a:t>
            </a:r>
            <a:r>
              <a:rPr lang="en-IN" dirty="0" err="1"/>
              <a:t>DataFrame</a:t>
            </a:r>
            <a:r>
              <a:rPr lang="en-IN" dirty="0"/>
              <a:t> for Computer Engineering </a:t>
            </a:r>
          </a:p>
          <a:p>
            <a:pPr lvl="1">
              <a:buNone/>
            </a:pPr>
            <a:r>
              <a:rPr lang="en-IN" dirty="0"/>
              <a:t>	students from </a:t>
            </a:r>
            <a:r>
              <a:rPr lang="en-IN" dirty="0" err="1"/>
              <a:t>Darshan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89359" y="2407980"/>
            <a:ext cx="43970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(dfMulti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loc[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Darshan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89367" y="2407980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89367" y="2078796"/>
            <a:ext cx="197290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dfGrabDarshanStu.py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48474" y="1724369"/>
            <a:ext cx="476250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   RN  S1  S2  S3</a:t>
            </a:r>
          </a:p>
          <a:p>
            <a:r>
              <a:rPr lang="pt-BR" sz="2000" dirty="0">
                <a:latin typeface="Consolas" pitchFamily="49" charset="0"/>
              </a:rPr>
              <a:t>Dep Sem                 </a:t>
            </a:r>
          </a:p>
          <a:p>
            <a:r>
              <a:rPr lang="pt-BR" sz="2000" dirty="0">
                <a:latin typeface="Consolas" pitchFamily="49" charset="0"/>
              </a:rPr>
              <a:t>CE  5    101  88  99  77</a:t>
            </a:r>
          </a:p>
          <a:p>
            <a:r>
              <a:rPr lang="pt-BR" sz="2000" dirty="0">
                <a:latin typeface="Consolas" pitchFamily="49" charset="0"/>
              </a:rPr>
              <a:t>    5    102  99  84  76</a:t>
            </a:r>
          </a:p>
          <a:p>
            <a:r>
              <a:rPr lang="pt-BR" sz="2000" dirty="0">
                <a:latin typeface="Consolas" pitchFamily="49" charset="0"/>
              </a:rPr>
              <a:t>    7    101  88  77  99</a:t>
            </a:r>
          </a:p>
          <a:p>
            <a:r>
              <a:rPr lang="pt-BR" sz="2000" dirty="0">
                <a:latin typeface="Consolas" pitchFamily="49" charset="0"/>
              </a:rPr>
              <a:t>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877050" y="1409699"/>
            <a:ext cx="25622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(</a:t>
            </a:r>
            <a:r>
              <a:rPr lang="en-IN" sz="1600" dirty="0" err="1">
                <a:solidFill>
                  <a:schemeClr val="bg1"/>
                </a:solidFill>
              </a:rPr>
              <a:t>Darshan</a:t>
            </a:r>
            <a:r>
              <a:rPr lang="en-I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546509" y="5465505"/>
            <a:ext cx="49876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(dfMulti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loc[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'CE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046517" y="546550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046517" y="5136321"/>
            <a:ext cx="235390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dfGrabDarshanCEStu.py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4115144"/>
            <a:ext cx="476250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     RN  S1  S2  S3</a:t>
            </a:r>
          </a:p>
          <a:p>
            <a:r>
              <a:rPr lang="pt-BR" sz="2000" dirty="0">
                <a:latin typeface="Consolas" pitchFamily="49" charset="0"/>
              </a:rPr>
              <a:t>Sem                 </a:t>
            </a:r>
          </a:p>
          <a:p>
            <a:r>
              <a:rPr lang="pt-BR" sz="2000" dirty="0">
                <a:latin typeface="Consolas" pitchFamily="49" charset="0"/>
              </a:rPr>
              <a:t>5    101  88  99  77</a:t>
            </a:r>
          </a:p>
          <a:p>
            <a:r>
              <a:rPr lang="pt-BR" sz="2000" dirty="0">
                <a:latin typeface="Consolas" pitchFamily="49" charset="0"/>
              </a:rPr>
              <a:t>5    102  99  84  76</a:t>
            </a:r>
          </a:p>
          <a:p>
            <a:r>
              <a:rPr lang="pt-BR" sz="2000" dirty="0">
                <a:latin typeface="Consolas" pitchFamily="49" charset="0"/>
              </a:rPr>
              <a:t>7    101  88  77  99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3800474"/>
            <a:ext cx="25431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(</a:t>
            </a:r>
            <a:r>
              <a:rPr lang="en-IN" sz="1600" dirty="0" err="1">
                <a:solidFill>
                  <a:schemeClr val="bg1"/>
                </a:solidFill>
              </a:rPr>
              <a:t>Darshan</a:t>
            </a:r>
            <a:r>
              <a:rPr lang="en-IN" sz="1600" dirty="0">
                <a:solidFill>
                  <a:schemeClr val="bg1"/>
                </a:solidFill>
              </a:rPr>
              <a:t>-&gt;CE)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in </a:t>
            </a:r>
            <a:r>
              <a:rPr lang="en-IN" dirty="0" err="1"/>
              <a:t>Multiindexed</a:t>
            </a:r>
            <a:r>
              <a:rPr lang="en-IN" dirty="0"/>
              <a:t> </a:t>
            </a:r>
            <a:r>
              <a:rPr lang="en-IN" dirty="0" err="1"/>
              <a:t>DataFrame</a:t>
            </a:r>
            <a:r>
              <a:rPr lang="en-IN" dirty="0"/>
              <a:t> directly from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latin typeface="Consolas" pitchFamily="49" charset="0"/>
              </a:rPr>
              <a:t>read_csv</a:t>
            </a:r>
            <a:r>
              <a:rPr lang="en-IN" dirty="0"/>
              <a:t> function of pandas provides easy way to create multi-indexed </a:t>
            </a:r>
            <a:r>
              <a:rPr lang="en-IN" dirty="0" err="1"/>
              <a:t>DataFrame</a:t>
            </a:r>
            <a:r>
              <a:rPr lang="en-IN" dirty="0"/>
              <a:t> directly while fetching the CSV file.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979355"/>
            <a:ext cx="47399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MultiIndexDemo.csv'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#for multi-index in cols we can use </a:t>
            </a:r>
            <a:r>
              <a:rPr lang="en-US" sz="2000" b="1" i="1" dirty="0">
                <a:solidFill>
                  <a:srgbClr val="408080"/>
                </a:solidFill>
                <a:latin typeface="Consolas" pitchFamily="49" charset="0"/>
              </a:rPr>
              <a:t>header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 parameter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979355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6501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dfMultiIndex.py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1933919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16192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22C3-740C-4073-8945-B3EE26F1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Just think: One Second on Internet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FF7A-BE5C-4E9D-9BA6-30051699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9,003 </a:t>
            </a:r>
            <a:r>
              <a:rPr lang="en-US" b="1" dirty="0">
                <a:solidFill>
                  <a:schemeClr val="tx2"/>
                </a:solidFill>
              </a:rPr>
              <a:t>Tweets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4,705 </a:t>
            </a:r>
            <a:r>
              <a:rPr lang="en-US" b="1" dirty="0">
                <a:solidFill>
                  <a:schemeClr val="tx2"/>
                </a:solidFill>
              </a:rPr>
              <a:t>Skype Calls</a:t>
            </a:r>
          </a:p>
          <a:p>
            <a:r>
              <a:rPr lang="en-US" b="1" dirty="0">
                <a:solidFill>
                  <a:schemeClr val="accent6"/>
                </a:solidFill>
              </a:rPr>
              <a:t>1,711 </a:t>
            </a:r>
            <a:r>
              <a:rPr lang="en-US" b="1" dirty="0">
                <a:solidFill>
                  <a:schemeClr val="tx2"/>
                </a:solidFill>
              </a:rPr>
              <a:t>Tumblr Posts</a:t>
            </a:r>
          </a:p>
          <a:p>
            <a:r>
              <a:rPr lang="en-US" b="1" dirty="0">
                <a:solidFill>
                  <a:schemeClr val="accent6"/>
                </a:solidFill>
              </a:rPr>
              <a:t>83,378 </a:t>
            </a:r>
            <a:r>
              <a:rPr lang="en-US" b="1" dirty="0">
                <a:solidFill>
                  <a:schemeClr val="tx2"/>
                </a:solidFill>
              </a:rPr>
              <a:t>Google </a:t>
            </a:r>
            <a:r>
              <a:rPr lang="en-IN" b="1" dirty="0">
                <a:solidFill>
                  <a:schemeClr val="tx2"/>
                </a:solidFill>
              </a:rPr>
              <a:t>Searches</a:t>
            </a:r>
          </a:p>
          <a:p>
            <a:r>
              <a:rPr lang="en-IN" b="1" dirty="0">
                <a:solidFill>
                  <a:schemeClr val="accent6"/>
                </a:solidFill>
              </a:rPr>
              <a:t>84,388 </a:t>
            </a:r>
            <a:r>
              <a:rPr lang="en-IN" b="1" dirty="0">
                <a:solidFill>
                  <a:schemeClr val="tx2"/>
                </a:solidFill>
              </a:rPr>
              <a:t>YouTube videos viewed</a:t>
            </a:r>
          </a:p>
          <a:p>
            <a:r>
              <a:rPr lang="en-IN" b="1" dirty="0">
                <a:solidFill>
                  <a:schemeClr val="accent6"/>
                </a:solidFill>
              </a:rPr>
              <a:t>996 </a:t>
            </a:r>
            <a:r>
              <a:rPr lang="en-IN" b="1" dirty="0">
                <a:solidFill>
                  <a:schemeClr val="tx2"/>
                </a:solidFill>
              </a:rPr>
              <a:t>Instagram photos uploaded</a:t>
            </a:r>
          </a:p>
          <a:p>
            <a:r>
              <a:rPr lang="en-IN" dirty="0"/>
              <a:t>&amp; many more…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EE0C6-7E19-4405-8C78-D9C027C6301E}"/>
              </a:ext>
            </a:extLst>
          </p:cNvPr>
          <p:cNvSpPr txBox="1"/>
          <p:nvPr/>
        </p:nvSpPr>
        <p:spPr>
          <a:xfrm>
            <a:off x="5460023" y="2705725"/>
            <a:ext cx="56806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Are all these information is really important to us</a:t>
            </a:r>
          </a:p>
          <a:p>
            <a:pPr algn="ctr"/>
            <a:r>
              <a:rPr lang="en-US" sz="2400" b="1" dirty="0">
                <a:solidFill>
                  <a:schemeClr val="accent6"/>
                </a:solidFill>
              </a:rPr>
              <a:t>?????????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922ACF-216F-4714-A871-9C72E806D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0101F"/>
              </a:clrFrom>
              <a:clrTo>
                <a:srgbClr val="20101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73" y="4152275"/>
            <a:ext cx="1135928" cy="13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Sections in </a:t>
            </a:r>
            <a:r>
              <a:rPr lang="en-IN"/>
              <a:t>DataFrame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748664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 is used to get cross-section from the Series/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This method takes a key argument to select data at a particular level of a </a:t>
            </a:r>
            <a:r>
              <a:rPr lang="en-US" dirty="0" err="1"/>
              <a:t>MultiIndex</a:t>
            </a:r>
            <a:r>
              <a:rPr lang="en-US" dirty="0"/>
              <a:t>.</a:t>
            </a:r>
          </a:p>
          <a:p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sz="1050" dirty="0"/>
              <a:t>  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4456" y="3115643"/>
            <a:ext cx="70021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DataFrame.xs</a:t>
            </a:r>
            <a:r>
              <a:rPr lang="en-US" dirty="0">
                <a:latin typeface="Consolas" pitchFamily="49" charset="0"/>
              </a:rPr>
              <a:t>(key, axis=0, level=None, </a:t>
            </a:r>
            <a:r>
              <a:rPr lang="en-US" dirty="0" err="1">
                <a:latin typeface="Consolas" pitchFamily="49" charset="0"/>
              </a:rPr>
              <a:t>drop_level</a:t>
            </a:r>
            <a:r>
              <a:rPr lang="en-US" dirty="0">
                <a:latin typeface="Consolas" pitchFamily="49" charset="0"/>
              </a:rPr>
              <a:t>=True)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4457" y="2786459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966774" y="751062"/>
            <a:ext cx="418097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=== Parameters ===</a:t>
            </a:r>
          </a:p>
          <a:p>
            <a:r>
              <a:rPr lang="en-US" sz="2000" b="1" dirty="0">
                <a:latin typeface="Consolas" pitchFamily="49" charset="0"/>
              </a:rPr>
              <a:t>key</a:t>
            </a:r>
            <a:r>
              <a:rPr lang="en-US" sz="2000" dirty="0">
                <a:latin typeface="Consolas" pitchFamily="49" charset="0"/>
              </a:rPr>
              <a:t> : 	label </a:t>
            </a:r>
          </a:p>
          <a:p>
            <a:r>
              <a:rPr lang="en-US" sz="2000" b="1" dirty="0">
                <a:latin typeface="Consolas" pitchFamily="49" charset="0"/>
              </a:rPr>
              <a:t>axis</a:t>
            </a:r>
            <a:r>
              <a:rPr lang="en-US" sz="2000" dirty="0">
                <a:latin typeface="Consolas" pitchFamily="49" charset="0"/>
              </a:rPr>
              <a:t> :	Axis to retrieve 	cross section</a:t>
            </a:r>
          </a:p>
          <a:p>
            <a:r>
              <a:rPr lang="en-US" sz="2000" b="1" dirty="0">
                <a:latin typeface="Consolas" pitchFamily="49" charset="0"/>
              </a:rPr>
              <a:t>level </a:t>
            </a:r>
            <a:r>
              <a:rPr lang="en-US" sz="2000" dirty="0">
                <a:latin typeface="Consolas" pitchFamily="49" charset="0"/>
              </a:rPr>
              <a:t>: level of key</a:t>
            </a:r>
          </a:p>
          <a:p>
            <a:r>
              <a:rPr lang="en-US" sz="2000" b="1" dirty="0" err="1">
                <a:latin typeface="Consolas" pitchFamily="49" charset="0"/>
              </a:rPr>
              <a:t>drop_level</a:t>
            </a:r>
            <a:r>
              <a:rPr lang="en-US" sz="2000" dirty="0">
                <a:latin typeface="Consolas" pitchFamily="49" charset="0"/>
              </a:rPr>
              <a:t> : False if you want to preserve the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811" y="4164588"/>
            <a:ext cx="647537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'MultiIndexDemo.csv'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dfMultiCSV.xs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CE'</a:t>
            </a:r>
            <a:r>
              <a:rPr lang="en-US" sz="2000" dirty="0" err="1">
                <a:latin typeface="Consolas" pitchFamily="49" charset="0"/>
              </a:rPr>
              <a:t>,axis</a:t>
            </a:r>
            <a:r>
              <a:rPr lang="en-US" sz="2000" dirty="0">
                <a:latin typeface="Consolas" pitchFamily="49" charset="0"/>
              </a:rPr>
              <a:t>=0,level=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'Dep'</a:t>
            </a:r>
            <a:r>
              <a:rPr lang="en-US" sz="2000" dirty="0">
                <a:latin typeface="Consolas" pitchFamily="49" charset="0"/>
              </a:rPr>
              <a:t>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17819" y="4164588"/>
            <a:ext cx="51462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17819" y="3835404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dfMultiIndex.py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80119" y="3302317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11579" y="2985482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11579" y="3308492"/>
            <a:ext cx="476250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RN  S1  S2  S3</a:t>
            </a:r>
          </a:p>
          <a:p>
            <a:r>
              <a:rPr lang="pt-BR" sz="2000" dirty="0">
                <a:latin typeface="Consolas" pitchFamily="49" charset="0"/>
              </a:rPr>
              <a:t>Col     Sem                 </a:t>
            </a:r>
          </a:p>
          <a:p>
            <a:r>
              <a:rPr lang="pt-BR" sz="2000" dirty="0">
                <a:latin typeface="Consolas" pitchFamily="49" charset="0"/>
              </a:rPr>
              <a:t>ABC   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7    101  58  59  51</a:t>
            </a:r>
          </a:p>
          <a:p>
            <a:r>
              <a:rPr lang="pt-BR" sz="2000" dirty="0">
                <a:latin typeface="Consolas" pitchFamily="49" charset="0"/>
              </a:rPr>
              <a:t>Darshan 5    101  88  99  77</a:t>
            </a:r>
          </a:p>
          <a:p>
            <a:r>
              <a:rPr lang="pt-BR" sz="2000" dirty="0">
                <a:latin typeface="Consolas" pitchFamily="49" charset="0"/>
              </a:rPr>
              <a:t>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7    101  88  77  99</a:t>
            </a:r>
            <a:endParaRPr lang="en-IN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 animBg="1"/>
      <p:bldP spid="7" grpId="0" animBg="1"/>
      <p:bldP spid="9" grpId="0" build="p" animBg="1"/>
      <p:bldP spid="10" grpId="0" build="p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974470" cy="5590565"/>
          </a:xfrm>
        </p:spPr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groupby</a:t>
            </a:r>
            <a:r>
              <a:rPr lang="en-US" dirty="0"/>
              <a:t> operation involves one of the following operations on the original object. They are</a:t>
            </a:r>
          </a:p>
          <a:p>
            <a:pPr lvl="1"/>
            <a:r>
              <a:rPr lang="en-US" b="1" dirty="0"/>
              <a:t>Splitting</a:t>
            </a:r>
            <a:r>
              <a:rPr lang="en-US" dirty="0"/>
              <a:t> the Object</a:t>
            </a:r>
          </a:p>
          <a:p>
            <a:pPr lvl="1"/>
            <a:r>
              <a:rPr lang="en-US" b="1" dirty="0"/>
              <a:t>Applying</a:t>
            </a:r>
            <a:r>
              <a:rPr lang="en-US" dirty="0"/>
              <a:t> a function</a:t>
            </a:r>
          </a:p>
          <a:p>
            <a:pPr lvl="1"/>
            <a:r>
              <a:rPr lang="en-US" b="1" dirty="0"/>
              <a:t>Combining</a:t>
            </a:r>
            <a:r>
              <a:rPr lang="en-US" dirty="0"/>
              <a:t> the results</a:t>
            </a:r>
          </a:p>
          <a:p>
            <a:r>
              <a:rPr lang="en-US" dirty="0"/>
              <a:t>In many situations, we split the data into sets and we apply some functionality on each subset.</a:t>
            </a:r>
          </a:p>
          <a:p>
            <a:r>
              <a:rPr lang="en-US" dirty="0"/>
              <a:t> we can perform the following operations </a:t>
            </a:r>
          </a:p>
          <a:p>
            <a:pPr lvl="1"/>
            <a:r>
              <a:rPr lang="en-US" b="1" dirty="0"/>
              <a:t>Aggregation</a:t>
            </a:r>
            <a:r>
              <a:rPr lang="en-US" dirty="0"/>
              <a:t> − computing a summary statistic</a:t>
            </a:r>
          </a:p>
          <a:p>
            <a:pPr lvl="1"/>
            <a:r>
              <a:rPr lang="en-US" b="1" dirty="0"/>
              <a:t>Transformation</a:t>
            </a:r>
            <a:r>
              <a:rPr lang="en-US" dirty="0"/>
              <a:t> − perform some group-specific operation</a:t>
            </a:r>
          </a:p>
          <a:p>
            <a:pPr lvl="1"/>
            <a:r>
              <a:rPr lang="en-US" b="1" dirty="0"/>
              <a:t>Filtration</a:t>
            </a:r>
            <a:r>
              <a:rPr lang="en-US" dirty="0"/>
              <a:t> − discarding the data with some condition</a:t>
            </a:r>
          </a:p>
          <a:p>
            <a:r>
              <a:rPr lang="en-US" dirty="0"/>
              <a:t>Basic ways to use of </a:t>
            </a:r>
            <a:r>
              <a:rPr lang="en-US" dirty="0" err="1">
                <a:latin typeface="Consolas" pitchFamily="49" charset="0"/>
              </a:rPr>
              <a:t>groupby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method</a:t>
            </a:r>
          </a:p>
          <a:p>
            <a:pPr lvl="1"/>
            <a:r>
              <a:rPr lang="en-US" dirty="0" err="1">
                <a:latin typeface="Consolas" pitchFamily="49" charset="0"/>
              </a:rPr>
              <a:t>df.groupby</a:t>
            </a:r>
            <a:r>
              <a:rPr lang="en-US" dirty="0">
                <a:latin typeface="Consolas" pitchFamily="49" charset="0"/>
              </a:rPr>
              <a:t>('key')</a:t>
            </a:r>
          </a:p>
          <a:p>
            <a:pPr lvl="1"/>
            <a:r>
              <a:rPr lang="en-US" dirty="0" err="1">
                <a:latin typeface="Consolas" pitchFamily="49" charset="0"/>
              </a:rPr>
              <a:t>df.groupby</a:t>
            </a:r>
            <a:r>
              <a:rPr lang="en-US" dirty="0">
                <a:latin typeface="Consolas" pitchFamily="49" charset="0"/>
              </a:rPr>
              <a:t>(['key1','key2'])</a:t>
            </a:r>
          </a:p>
          <a:p>
            <a:pPr lvl="1"/>
            <a:r>
              <a:rPr lang="en-US" dirty="0" err="1">
                <a:latin typeface="Consolas" pitchFamily="49" charset="0"/>
              </a:rPr>
              <a:t>df.groupby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key,axis</a:t>
            </a:r>
            <a:r>
              <a:rPr lang="en-US" dirty="0">
                <a:latin typeface="Consolas" pitchFamily="49" charset="0"/>
              </a:rPr>
              <a:t>=1)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99301" y="1234016"/>
          <a:ext cx="217804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5.6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680575" y="2815166"/>
          <a:ext cx="24161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  <a:r>
                        <a:rPr lang="en-IN" baseline="0" dirty="0"/>
                        <a:t> 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Darshan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8.65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5.83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305925" y="2324100"/>
            <a:ext cx="371475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296400" y="3743325"/>
            <a:ext cx="381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296400" y="4191000"/>
            <a:ext cx="342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Listing all the groups student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52104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pd.read_csv</a:t>
            </a:r>
            <a:r>
              <a:rPr lang="en-US" sz="2000" dirty="0">
                <a:latin typeface="Consolas" pitchFamily="49" charset="0"/>
              </a:rPr>
              <a:t>("</a:t>
            </a:r>
            <a:r>
              <a:rPr lang="en-US" sz="2000" dirty="0" err="1">
                <a:latin typeface="Consolas" pitchFamily="49" charset="0"/>
              </a:rPr>
              <a:t>collegeData.csv</a:t>
            </a:r>
            <a:r>
              <a:rPr lang="en-US" sz="2000" dirty="0">
                <a:latin typeface="Consolas" pitchFamily="49" charset="0"/>
              </a:rPr>
              <a:t>")</a:t>
            </a:r>
          </a:p>
          <a:p>
            <a:r>
              <a:rPr lang="en-US" sz="2000" dirty="0">
                <a:latin typeface="Consolas" pitchFamily="49" charset="0"/>
              </a:rPr>
              <a:t>g = </a:t>
            </a:r>
            <a:r>
              <a:rPr lang="en-US" sz="2000" dirty="0" err="1">
                <a:latin typeface="Consolas" pitchFamily="49" charset="0"/>
              </a:rPr>
              <a:t>df.groupby</a:t>
            </a:r>
            <a:r>
              <a:rPr lang="en-US" sz="2000" dirty="0">
                <a:latin typeface="Consolas" pitchFamily="49" charset="0"/>
              </a:rPr>
              <a:t>("College")</a:t>
            </a:r>
          </a:p>
          <a:p>
            <a:r>
              <a:rPr lang="en-US" sz="2000" dirty="0">
                <a:latin typeface="Consolas" pitchFamily="49" charset="0"/>
              </a:rPr>
              <a:t>for </a:t>
            </a:r>
            <a:r>
              <a:rPr lang="en-US" sz="2000" dirty="0" err="1">
                <a:latin typeface="Consolas" pitchFamily="49" charset="0"/>
              </a:rPr>
              <a:t>name,group</a:t>
            </a:r>
            <a:r>
              <a:rPr lang="en-US" sz="2000" dirty="0">
                <a:latin typeface="Consolas" pitchFamily="49" charset="0"/>
              </a:rPr>
              <a:t> in g:</a:t>
            </a:r>
          </a:p>
          <a:p>
            <a:r>
              <a:rPr lang="en-US" sz="2000" dirty="0">
                <a:latin typeface="Consolas" pitchFamily="49" charset="0"/>
              </a:rPr>
              <a:t>    print("--",name,"--")</a:t>
            </a:r>
          </a:p>
          <a:p>
            <a:r>
              <a:rPr lang="en-US" sz="2000" dirty="0">
                <a:latin typeface="Consolas" pitchFamily="49" charset="0"/>
              </a:rPr>
              <a:t>    print(group)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16221" y="1025871"/>
            <a:ext cx="4762501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latin typeface="Consolas" pitchFamily="49" charset="0"/>
              </a:rPr>
              <a:t>-- ABC --</a:t>
            </a:r>
          </a:p>
          <a:p>
            <a:r>
              <a:rPr lang="en-IN" dirty="0">
                <a:latin typeface="Consolas" pitchFamily="49" charset="0"/>
              </a:rPr>
              <a:t>  College  </a:t>
            </a:r>
            <a:r>
              <a:rPr lang="en-IN" dirty="0" err="1">
                <a:latin typeface="Consolas" pitchFamily="49" charset="0"/>
              </a:rPr>
              <a:t>RollNo</a:t>
            </a:r>
            <a:r>
              <a:rPr lang="en-IN" dirty="0">
                <a:latin typeface="Consolas" pitchFamily="49" charset="0"/>
              </a:rPr>
              <a:t>  SPI</a:t>
            </a:r>
          </a:p>
          <a:p>
            <a:r>
              <a:rPr lang="en-IN" dirty="0">
                <a:latin typeface="Consolas" pitchFamily="49" charset="0"/>
              </a:rPr>
              <a:t>4     ABC     211  5.6</a:t>
            </a:r>
          </a:p>
          <a:p>
            <a:r>
              <a:rPr lang="en-IN" dirty="0">
                <a:latin typeface="Consolas" pitchFamily="49" charset="0"/>
              </a:rPr>
              <a:t>5     ABC     212  6.2</a:t>
            </a:r>
          </a:p>
          <a:p>
            <a:r>
              <a:rPr lang="en-IN" dirty="0">
                <a:latin typeface="Consolas" pitchFamily="49" charset="0"/>
              </a:rPr>
              <a:t>6     ABC     215  3.2</a:t>
            </a:r>
          </a:p>
          <a:p>
            <a:r>
              <a:rPr lang="en-IN" dirty="0">
                <a:latin typeface="Consolas" pitchFamily="49" charset="0"/>
              </a:rPr>
              <a:t>7     ABC     218  4.2</a:t>
            </a:r>
          </a:p>
          <a:p>
            <a:r>
              <a:rPr lang="en-IN" dirty="0">
                <a:latin typeface="Consolas" pitchFamily="49" charset="0"/>
              </a:rPr>
              <a:t>-- Darshan --</a:t>
            </a:r>
          </a:p>
          <a:p>
            <a:r>
              <a:rPr lang="en-IN" dirty="0">
                <a:latin typeface="Consolas" pitchFamily="49" charset="0"/>
              </a:rPr>
              <a:t>   College  </a:t>
            </a:r>
            <a:r>
              <a:rPr lang="en-IN" dirty="0" err="1">
                <a:latin typeface="Consolas" pitchFamily="49" charset="0"/>
              </a:rPr>
              <a:t>RollNo</a:t>
            </a:r>
            <a:r>
              <a:rPr lang="en-IN" dirty="0">
                <a:latin typeface="Consolas" pitchFamily="49" charset="0"/>
              </a:rPr>
              <a:t>  SPI</a:t>
            </a:r>
          </a:p>
          <a:p>
            <a:r>
              <a:rPr lang="en-IN" dirty="0">
                <a:latin typeface="Consolas" pitchFamily="49" charset="0"/>
              </a:rPr>
              <a:t>0  Darshan     123  8.9</a:t>
            </a:r>
          </a:p>
          <a:p>
            <a:r>
              <a:rPr lang="en-IN" dirty="0">
                <a:latin typeface="Consolas" pitchFamily="49" charset="0"/>
              </a:rPr>
              <a:t>1  Darshan     124  9.2</a:t>
            </a:r>
          </a:p>
          <a:p>
            <a:r>
              <a:rPr lang="en-IN" dirty="0">
                <a:latin typeface="Consolas" pitchFamily="49" charset="0"/>
              </a:rPr>
              <a:t>2  Darshan     125  7.8</a:t>
            </a:r>
          </a:p>
          <a:p>
            <a:r>
              <a:rPr lang="en-IN" dirty="0">
                <a:latin typeface="Consolas" pitchFamily="49" charset="0"/>
              </a:rPr>
              <a:t>3  Darshan     128  8.7</a:t>
            </a:r>
          </a:p>
          <a:p>
            <a:r>
              <a:rPr lang="en-IN" dirty="0">
                <a:latin typeface="Consolas" pitchFamily="49" charset="0"/>
              </a:rPr>
              <a:t>-- XYZ --</a:t>
            </a:r>
          </a:p>
          <a:p>
            <a:r>
              <a:rPr lang="en-IN" dirty="0">
                <a:latin typeface="Consolas" pitchFamily="49" charset="0"/>
              </a:rPr>
              <a:t>   College  </a:t>
            </a:r>
            <a:r>
              <a:rPr lang="en-IN" dirty="0" err="1">
                <a:latin typeface="Consolas" pitchFamily="49" charset="0"/>
              </a:rPr>
              <a:t>RollNo</a:t>
            </a:r>
            <a:r>
              <a:rPr lang="en-IN" dirty="0">
                <a:latin typeface="Consolas" pitchFamily="49" charset="0"/>
              </a:rPr>
              <a:t>  SPI</a:t>
            </a:r>
          </a:p>
          <a:p>
            <a:r>
              <a:rPr lang="en-IN" dirty="0">
                <a:latin typeface="Consolas" pitchFamily="49" charset="0"/>
              </a:rPr>
              <a:t>8      XYZ     312  5.2</a:t>
            </a:r>
          </a:p>
          <a:p>
            <a:r>
              <a:rPr lang="en-IN" dirty="0">
                <a:latin typeface="Consolas" pitchFamily="49" charset="0"/>
              </a:rPr>
              <a:t>9      XYZ     315  6.5</a:t>
            </a:r>
          </a:p>
          <a:p>
            <a:r>
              <a:rPr lang="en-IN" dirty="0">
                <a:latin typeface="Consolas" pitchFamily="49" charset="0"/>
              </a:rPr>
              <a:t>10     XYZ     315  5.8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844797" y="711201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Listing all the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52104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print(</a:t>
            </a:r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groups)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1629119"/>
            <a:ext cx="476250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{2014: Int64Index([0, 2, 4, 9],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 </a:t>
            </a:r>
          </a:p>
          <a:p>
            <a:r>
              <a:rPr lang="en-US" sz="2000" dirty="0">
                <a:latin typeface="Consolas" pitchFamily="49" charset="0"/>
              </a:rPr>
              <a:t>2015: Int64Index([1, 3, 5, 10],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 </a:t>
            </a:r>
          </a:p>
          <a:p>
            <a:r>
              <a:rPr lang="en-US" sz="2000" dirty="0">
                <a:latin typeface="Consolas" pitchFamily="49" charset="0"/>
              </a:rPr>
              <a:t>2016: Int64Index([6, 8],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 </a:t>
            </a:r>
          </a:p>
          <a:p>
            <a:r>
              <a:rPr lang="en-US" sz="2000" dirty="0">
                <a:latin typeface="Consolas" pitchFamily="49" charset="0"/>
              </a:rPr>
              <a:t>2017: Int64Index([7, 11],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='int64')}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13144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Group by multiple columns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6829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print(</a:t>
            </a:r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BA2121"/>
                </a:solidFill>
              </a:rPr>
              <a:t>'</a:t>
            </a:r>
            <a:r>
              <a:rPr lang="en-US" sz="2000" dirty="0" err="1">
                <a:solidFill>
                  <a:srgbClr val="BA2121"/>
                </a:solidFill>
              </a:rPr>
              <a:t>Year'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BA2121"/>
                </a:solidFill>
              </a:rPr>
              <a:t>'Team</a:t>
            </a:r>
            <a:r>
              <a:rPr lang="en-US" sz="2000" dirty="0">
                <a:solidFill>
                  <a:srgbClr val="BA2121"/>
                </a:solidFill>
              </a:rPr>
              <a:t>'</a:t>
            </a:r>
            <a:r>
              <a:rPr lang="en-US" sz="2000" dirty="0"/>
              <a:t>]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groups)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dfGroupMul.py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34175" y="1629119"/>
            <a:ext cx="531495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{(2014, 'Devils'): Int64Index([2],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(2014, 'Kings'): Int64Index([4],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(2014, 'Riders'): Int64Index([0],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………</a:t>
            </a:r>
          </a:p>
          <a:p>
            <a:r>
              <a:rPr lang="en-US" sz="2000" dirty="0">
                <a:latin typeface="Consolas" pitchFamily="49" charset="0"/>
              </a:rPr>
              <a:t> ………</a:t>
            </a:r>
          </a:p>
          <a:p>
            <a:r>
              <a:rPr lang="en-US" sz="2000" dirty="0">
                <a:latin typeface="Consolas" pitchFamily="49" charset="0"/>
              </a:rPr>
              <a:t> (2016, 'Riders'): Int64Index([8],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(2017, 'Kings'): Int64Index([7],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(2017, 'Riders'): Int64Index([11],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='int64')}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753225" y="13144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Iterating through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77821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groupIPL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for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name,group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AA22FF"/>
                </a:solidFill>
                <a:latin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groupIPL</a:t>
            </a:r>
            <a:r>
              <a:rPr lang="en-US" sz="2000" dirty="0">
                <a:latin typeface="Consolas" pitchFamily="49" charset="0"/>
              </a:rPr>
              <a:t> :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(name)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(group)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dfGroupIter.py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314670"/>
            <a:ext cx="4762501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2014</a:t>
            </a:r>
          </a:p>
          <a:p>
            <a:r>
              <a:rPr lang="en-US" sz="2000" dirty="0">
                <a:latin typeface="Consolas" pitchFamily="49" charset="0"/>
              </a:rPr>
              <a:t>     Team  Rank  Year  Points</a:t>
            </a:r>
          </a:p>
          <a:p>
            <a:r>
              <a:rPr lang="en-US" sz="2000" dirty="0">
                <a:latin typeface="Consolas" pitchFamily="49" charset="0"/>
              </a:rPr>
              <a:t>0  Riders     1  2014     876</a:t>
            </a:r>
          </a:p>
          <a:p>
            <a:r>
              <a:rPr lang="en-US" sz="2000" dirty="0">
                <a:latin typeface="Consolas" pitchFamily="49" charset="0"/>
              </a:rPr>
              <a:t>2  Devils     2  2014     863</a:t>
            </a:r>
          </a:p>
          <a:p>
            <a:r>
              <a:rPr lang="en-US" sz="2000" dirty="0">
                <a:latin typeface="Consolas" pitchFamily="49" charset="0"/>
              </a:rPr>
              <a:t>4   Kings     3  2014     741</a:t>
            </a:r>
          </a:p>
          <a:p>
            <a:r>
              <a:rPr lang="en-US" sz="2000" dirty="0">
                <a:latin typeface="Consolas" pitchFamily="49" charset="0"/>
              </a:rPr>
              <a:t>9  Royals     4  2014     701</a:t>
            </a:r>
          </a:p>
          <a:p>
            <a:r>
              <a:rPr lang="en-US" sz="2000" dirty="0">
                <a:latin typeface="Consolas" pitchFamily="49" charset="0"/>
              </a:rPr>
              <a:t>2015</a:t>
            </a:r>
          </a:p>
          <a:p>
            <a:r>
              <a:rPr lang="en-US" sz="2000" dirty="0">
                <a:latin typeface="Consolas" pitchFamily="49" charset="0"/>
              </a:rPr>
              <a:t>      Team  Rank  Year  Points</a:t>
            </a:r>
          </a:p>
          <a:p>
            <a:r>
              <a:rPr lang="en-US" sz="2000" dirty="0">
                <a:latin typeface="Consolas" pitchFamily="49" charset="0"/>
              </a:rPr>
              <a:t>1   Riders     2  2015     789</a:t>
            </a:r>
          </a:p>
          <a:p>
            <a:r>
              <a:rPr lang="en-US" sz="2000" dirty="0">
                <a:latin typeface="Consolas" pitchFamily="49" charset="0"/>
              </a:rPr>
              <a:t>3   Devils     3  2015     673</a:t>
            </a:r>
          </a:p>
          <a:p>
            <a:r>
              <a:rPr lang="en-US" sz="2000" dirty="0">
                <a:latin typeface="Consolas" pitchFamily="49" charset="0"/>
              </a:rPr>
              <a:t>5    kings     4  2015     812</a:t>
            </a:r>
          </a:p>
          <a:p>
            <a:r>
              <a:rPr lang="en-US" sz="2000" dirty="0">
                <a:latin typeface="Consolas" pitchFamily="49" charset="0"/>
              </a:rPr>
              <a:t>10  Royals     1  2015     804</a:t>
            </a:r>
          </a:p>
          <a:p>
            <a:r>
              <a:rPr lang="en-US" sz="2000" dirty="0">
                <a:latin typeface="Consolas" pitchFamily="49" charset="0"/>
              </a:rPr>
              <a:t>2016</a:t>
            </a:r>
          </a:p>
          <a:p>
            <a:r>
              <a:rPr lang="en-US" sz="2000" dirty="0">
                <a:latin typeface="Consolas" pitchFamily="49" charset="0"/>
              </a:rPr>
              <a:t>     Team  Rank  Year  Points</a:t>
            </a:r>
          </a:p>
          <a:p>
            <a:r>
              <a:rPr lang="en-US" sz="2000" dirty="0">
                <a:latin typeface="Consolas" pitchFamily="49" charset="0"/>
              </a:rPr>
              <a:t>6   Kings     1  2016     756</a:t>
            </a:r>
          </a:p>
          <a:p>
            <a:r>
              <a:rPr lang="en-US" sz="2000" dirty="0">
                <a:latin typeface="Consolas" pitchFamily="49" charset="0"/>
              </a:rPr>
              <a:t>8  Riders     2  2016     694</a:t>
            </a:r>
          </a:p>
          <a:p>
            <a:r>
              <a:rPr lang="en-US" sz="2000" dirty="0">
                <a:latin typeface="Consolas" pitchFamily="49" charset="0"/>
              </a:rPr>
              <a:t>2017</a:t>
            </a:r>
          </a:p>
          <a:p>
            <a:r>
              <a:rPr lang="en-US" sz="2000" dirty="0">
                <a:latin typeface="Consolas" pitchFamily="49" charset="0"/>
              </a:rPr>
              <a:t>      Team  Rank  Year  Points</a:t>
            </a:r>
          </a:p>
          <a:p>
            <a:r>
              <a:rPr lang="en-US" sz="2000" dirty="0">
                <a:latin typeface="Consolas" pitchFamily="49" charset="0"/>
              </a:rPr>
              <a:t>7    Kings     1  2017     788</a:t>
            </a:r>
          </a:p>
          <a:p>
            <a:r>
              <a:rPr lang="en-US" sz="2000" dirty="0">
                <a:latin typeface="Consolas" pitchFamily="49" charset="0"/>
              </a:rPr>
              <a:t>11  Riders     2  2017     690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Aggregating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3" y="1674555"/>
            <a:ext cx="594014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'SalesDataSet.csv'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>
                <a:latin typeface="Consolas" pitchFamily="49" charset="0"/>
              </a:rPr>
              <a:t>])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count()[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>
                <a:latin typeface="Consolas" pitchFamily="49" charset="0"/>
              </a:rPr>
              <a:t>])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sum()[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>
                <a:latin typeface="Consolas" pitchFamily="49" charset="0"/>
              </a:rPr>
              <a:t>])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mean()[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dfGroupAgg.py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1076670"/>
            <a:ext cx="4762501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YEAR_ID</a:t>
            </a:r>
          </a:p>
          <a:p>
            <a:r>
              <a:rPr lang="en-US" sz="2000" dirty="0">
                <a:latin typeface="Consolas" pitchFamily="49" charset="0"/>
              </a:rPr>
              <a:t>2003    1000</a:t>
            </a:r>
          </a:p>
          <a:p>
            <a:r>
              <a:rPr lang="en-US" sz="2000" dirty="0">
                <a:latin typeface="Consolas" pitchFamily="49" charset="0"/>
              </a:rPr>
              <a:t>2004    1345</a:t>
            </a:r>
          </a:p>
          <a:p>
            <a:r>
              <a:rPr lang="en-US" sz="2000" dirty="0">
                <a:latin typeface="Consolas" pitchFamily="49" charset="0"/>
              </a:rPr>
              <a:t>2005     478</a:t>
            </a:r>
          </a:p>
          <a:p>
            <a:r>
              <a:rPr lang="en-US" sz="2000" dirty="0">
                <a:latin typeface="Consolas" pitchFamily="49" charset="0"/>
              </a:rPr>
              <a:t>Name: QUANTITYORDERED,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: int64</a:t>
            </a:r>
          </a:p>
          <a:p>
            <a:r>
              <a:rPr lang="en-US" sz="2000" dirty="0">
                <a:latin typeface="Consolas" pitchFamily="49" charset="0"/>
              </a:rPr>
              <a:t>YEAR_ID</a:t>
            </a:r>
          </a:p>
          <a:p>
            <a:r>
              <a:rPr lang="en-US" sz="2000" dirty="0">
                <a:latin typeface="Consolas" pitchFamily="49" charset="0"/>
              </a:rPr>
              <a:t>2003    34612</a:t>
            </a:r>
          </a:p>
          <a:p>
            <a:r>
              <a:rPr lang="en-US" sz="2000" dirty="0">
                <a:latin typeface="Consolas" pitchFamily="49" charset="0"/>
              </a:rPr>
              <a:t>2004    46824</a:t>
            </a:r>
          </a:p>
          <a:p>
            <a:r>
              <a:rPr lang="en-US" sz="2000" dirty="0">
                <a:latin typeface="Consolas" pitchFamily="49" charset="0"/>
              </a:rPr>
              <a:t>2005    17631</a:t>
            </a:r>
          </a:p>
          <a:p>
            <a:r>
              <a:rPr lang="en-US" sz="2000" dirty="0">
                <a:latin typeface="Consolas" pitchFamily="49" charset="0"/>
              </a:rPr>
              <a:t>Name: QUANTITYORDERED,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: int64</a:t>
            </a:r>
          </a:p>
          <a:p>
            <a:r>
              <a:rPr lang="en-US" sz="2000" dirty="0">
                <a:latin typeface="Consolas" pitchFamily="49" charset="0"/>
              </a:rPr>
              <a:t>YEAR_ID</a:t>
            </a:r>
          </a:p>
          <a:p>
            <a:r>
              <a:rPr lang="en-US" sz="2000" dirty="0">
                <a:latin typeface="Consolas" pitchFamily="49" charset="0"/>
              </a:rPr>
              <a:t>2003    34.612000</a:t>
            </a:r>
          </a:p>
          <a:p>
            <a:r>
              <a:rPr lang="en-US" sz="2000" dirty="0">
                <a:latin typeface="Consolas" pitchFamily="49" charset="0"/>
              </a:rPr>
              <a:t>2004    34.813383</a:t>
            </a:r>
          </a:p>
          <a:p>
            <a:r>
              <a:rPr lang="en-US" sz="2000" dirty="0">
                <a:latin typeface="Consolas" pitchFamily="49" charset="0"/>
              </a:rPr>
              <a:t>2005    36.884937</a:t>
            </a:r>
          </a:p>
          <a:p>
            <a:r>
              <a:rPr lang="en-US" sz="2000" dirty="0">
                <a:latin typeface="Consolas" pitchFamily="49" charset="0"/>
              </a:rPr>
              <a:t>Name: QUANTITYORDERED,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: float64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76200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Describe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473999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groupby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describe()[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'Points'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])</a:t>
            </a:r>
            <a:endParaRPr lang="en-US" sz="2000" dirty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dfGroupDesc.py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876925" y="1076670"/>
            <a:ext cx="611505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	count	mean	std	min	</a:t>
            </a:r>
          </a:p>
          <a:p>
            <a:r>
              <a:rPr lang="en-US" sz="2000" dirty="0">
                <a:latin typeface="Consolas" pitchFamily="49" charset="0"/>
              </a:rPr>
              <a:t>	25%	50%	75%	max</a:t>
            </a:r>
          </a:p>
          <a:p>
            <a:r>
              <a:rPr lang="en-US" sz="2000" dirty="0">
                <a:latin typeface="Consolas" pitchFamily="49" charset="0"/>
              </a:rPr>
              <a:t>Year								</a:t>
            </a:r>
          </a:p>
          <a:p>
            <a:r>
              <a:rPr lang="en-US" sz="2000" dirty="0">
                <a:latin typeface="Consolas" pitchFamily="49" charset="0"/>
              </a:rPr>
              <a:t>2014	4.0	795.25	87.439026	701.0	731.0	802.0	866.25	876.0</a:t>
            </a:r>
          </a:p>
          <a:p>
            <a:r>
              <a:rPr lang="en-US" sz="2000" dirty="0">
                <a:latin typeface="Consolas" pitchFamily="49" charset="0"/>
              </a:rPr>
              <a:t>2015	4.0	769.50	65.035888	673.0	760.0	796.5	806.00	812.0</a:t>
            </a:r>
          </a:p>
          <a:p>
            <a:r>
              <a:rPr lang="en-US" sz="2000" dirty="0">
                <a:latin typeface="Consolas" pitchFamily="49" charset="0"/>
              </a:rPr>
              <a:t>2016	2.0	725.00	43.840620	694.0	709.5	725.0	740.50	756.0</a:t>
            </a:r>
          </a:p>
          <a:p>
            <a:r>
              <a:rPr lang="en-US" sz="2000" dirty="0">
                <a:latin typeface="Consolas" pitchFamily="49" charset="0"/>
              </a:rPr>
              <a:t>2017	2.0	739.00	69.296465	690.0	714.5	739.0	763.50	788.0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895975" y="76200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 CSV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pitchFamily="49" charset="0"/>
              </a:rPr>
              <a:t>read_csv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/>
              <a:t> is used to read Comma Separated Values (CSV) file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filePath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, path object, or file-like object</a:t>
            </a:r>
          </a:p>
          <a:p>
            <a:pPr lvl="1"/>
            <a:r>
              <a:rPr lang="en-US" b="1" dirty="0"/>
              <a:t>sep : </a:t>
            </a:r>
            <a:r>
              <a:rPr lang="en-US" dirty="0"/>
              <a:t>separator (Default is comma)</a:t>
            </a:r>
          </a:p>
          <a:p>
            <a:pPr lvl="1"/>
            <a:r>
              <a:rPr lang="en-IN" b="1" dirty="0"/>
              <a:t>header: </a:t>
            </a:r>
            <a:r>
              <a:rPr lang="en-US" dirty="0"/>
              <a:t>Row number(s) to use as the column names.</a:t>
            </a:r>
            <a:endParaRPr lang="en-US" b="1" dirty="0"/>
          </a:p>
          <a:p>
            <a:pPr lvl="1"/>
            <a:r>
              <a:rPr lang="en-US" b="1" dirty="0" err="1"/>
              <a:t>index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col</a:t>
            </a:r>
            <a:r>
              <a:rPr lang="en-US" b="1" dirty="0"/>
              <a:t> :</a:t>
            </a:r>
            <a:r>
              <a:rPr lang="en-US" dirty="0"/>
              <a:t> index column(s) of the data frame.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1441" y="3484305"/>
            <a:ext cx="817728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dfINS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,header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dfINS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71451" y="3484305"/>
            <a:ext cx="50680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71449" y="315512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readCSV.py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210675" y="3448395"/>
            <a:ext cx="25241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PDS  </a:t>
            </a:r>
            <a:r>
              <a:rPr lang="en-US" sz="2000" dirty="0" err="1"/>
              <a:t>Algo</a:t>
            </a:r>
            <a:r>
              <a:rPr lang="en-US" sz="2000" dirty="0"/>
              <a:t>  SE   INS</a:t>
            </a:r>
          </a:p>
          <a:p>
            <a:r>
              <a:rPr lang="en-US" sz="2000" dirty="0"/>
              <a:t>101   50    55  60  55.0</a:t>
            </a:r>
          </a:p>
          <a:p>
            <a:r>
              <a:rPr lang="en-US" sz="2000" dirty="0"/>
              <a:t>102   70    80  61  66.0</a:t>
            </a:r>
          </a:p>
          <a:p>
            <a:r>
              <a:rPr lang="en-US" sz="2000" dirty="0"/>
              <a:t>103   55    89  70  77.0</a:t>
            </a:r>
          </a:p>
          <a:p>
            <a:r>
              <a:rPr lang="en-US" sz="2000" dirty="0"/>
              <a:t>104   58    96  85  88.0</a:t>
            </a:r>
          </a:p>
          <a:p>
            <a:r>
              <a:rPr lang="en-US" sz="2000" dirty="0"/>
              <a:t>201   77    96  63  66.0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220200" y="313372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7" grpId="0" build="p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 Excel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Excel file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Supports </a:t>
            </a:r>
            <a:r>
              <a:rPr lang="en-US" i="1" dirty="0" err="1"/>
              <a:t>xls</a:t>
            </a:r>
            <a:r>
              <a:rPr lang="en-US" dirty="0"/>
              <a:t>, </a:t>
            </a:r>
            <a:r>
              <a:rPr lang="en-US" i="1" dirty="0" err="1"/>
              <a:t>xlsx</a:t>
            </a:r>
            <a:r>
              <a:rPr lang="en-US" dirty="0"/>
              <a:t>, </a:t>
            </a:r>
            <a:r>
              <a:rPr lang="en-US" i="1" dirty="0" err="1"/>
              <a:t>xlsm</a:t>
            </a:r>
            <a:r>
              <a:rPr lang="en-US" dirty="0"/>
              <a:t>, </a:t>
            </a:r>
            <a:r>
              <a:rPr lang="en-US" i="1" dirty="0" err="1"/>
              <a:t>xlsb</a:t>
            </a:r>
            <a:r>
              <a:rPr lang="en-US" dirty="0"/>
              <a:t>, </a:t>
            </a:r>
            <a:r>
              <a:rPr lang="en-US" i="1" dirty="0" err="1"/>
              <a:t>odf</a:t>
            </a:r>
            <a:r>
              <a:rPr lang="en-US" dirty="0"/>
              <a:t>, </a:t>
            </a:r>
            <a:r>
              <a:rPr lang="en-US" i="1" dirty="0" err="1"/>
              <a:t>ods</a:t>
            </a:r>
            <a:r>
              <a:rPr lang="en-US" dirty="0"/>
              <a:t> and </a:t>
            </a:r>
            <a:r>
              <a:rPr lang="en-US" i="1" dirty="0" err="1"/>
              <a:t>odt</a:t>
            </a:r>
            <a:r>
              <a:rPr lang="en-US" dirty="0"/>
              <a:t> file extensions read from a local </a:t>
            </a:r>
            <a:r>
              <a:rPr lang="en-US" dirty="0" err="1"/>
              <a:t>filesystem</a:t>
            </a:r>
            <a:r>
              <a:rPr lang="en-US" dirty="0"/>
              <a:t> or URL. Supports an option to read a single sheet or a list of sheets.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excelFile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, bytes, </a:t>
            </a:r>
            <a:r>
              <a:rPr lang="en-US" dirty="0" err="1"/>
              <a:t>ExcelFile</a:t>
            </a:r>
            <a:r>
              <a:rPr lang="en-US" dirty="0"/>
              <a:t>, </a:t>
            </a:r>
            <a:r>
              <a:rPr lang="en-US" dirty="0" err="1"/>
              <a:t>xlrd.Book</a:t>
            </a:r>
            <a:r>
              <a:rPr lang="en-US" dirty="0"/>
              <a:t>, path object, or file-like object</a:t>
            </a:r>
          </a:p>
          <a:p>
            <a:pPr lvl="1"/>
            <a:r>
              <a:rPr lang="en-US" b="1" dirty="0" err="1"/>
              <a:t>sheet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name</a:t>
            </a:r>
            <a:r>
              <a:rPr lang="en-US" b="1" dirty="0"/>
              <a:t> : </a:t>
            </a:r>
            <a:r>
              <a:rPr lang="en-US" dirty="0"/>
              <a:t>sheet no in integer or the name of the sheet, can have list of sheets.</a:t>
            </a:r>
          </a:p>
          <a:p>
            <a:pPr lvl="1"/>
            <a:r>
              <a:rPr lang="en-US" b="1" dirty="0" err="1"/>
              <a:t>index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col</a:t>
            </a:r>
            <a:r>
              <a:rPr lang="en-US" b="1" dirty="0"/>
              <a:t> :</a:t>
            </a:r>
            <a:r>
              <a:rPr lang="en-US" dirty="0"/>
              <a:t> index column of the data frame.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6A22-0D4B-9AC5-7E60-7FF67D89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A932-1BE3-A29F-1069-1FCA0BDD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Abundance:</a:t>
            </a:r>
          </a:p>
          <a:p>
            <a:pPr lvl="1"/>
            <a:r>
              <a:rPr lang="en-US" dirty="0"/>
              <a:t>In the digital age, an </a:t>
            </a:r>
            <a:r>
              <a:rPr lang="en-US" dirty="0">
                <a:solidFill>
                  <a:srgbClr val="C00000"/>
                </a:solidFill>
              </a:rPr>
              <a:t>unprecedented volume </a:t>
            </a:r>
            <a:r>
              <a:rPr lang="en-US" dirty="0"/>
              <a:t>of data is generated daily. </a:t>
            </a:r>
            <a:r>
              <a:rPr lang="en-US" dirty="0">
                <a:solidFill>
                  <a:srgbClr val="C00000"/>
                </a:solidFill>
              </a:rPr>
              <a:t>Businesses and organizations need data science </a:t>
            </a:r>
            <a:r>
              <a:rPr lang="en-US" dirty="0"/>
              <a:t>to extract valuable insights from this </a:t>
            </a:r>
            <a:r>
              <a:rPr lang="en-US" dirty="0">
                <a:solidFill>
                  <a:srgbClr val="C00000"/>
                </a:solidFill>
              </a:rPr>
              <a:t>vast amount of information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Complexity of Data:</a:t>
            </a:r>
          </a:p>
          <a:p>
            <a:pPr lvl="1"/>
            <a:r>
              <a:rPr lang="en-US" dirty="0"/>
              <a:t>Data comes in various forms, including </a:t>
            </a:r>
            <a:r>
              <a:rPr lang="en-US" dirty="0">
                <a:solidFill>
                  <a:srgbClr val="C00000"/>
                </a:solidFill>
              </a:rPr>
              <a:t>structured and unstructured data, text, images, and videos</a:t>
            </a:r>
            <a:r>
              <a:rPr lang="en-US" dirty="0"/>
              <a:t>. Data science provides the tools and techniques to analyze and </a:t>
            </a:r>
            <a:r>
              <a:rPr lang="en-US" dirty="0">
                <a:solidFill>
                  <a:srgbClr val="C00000"/>
                </a:solidFill>
              </a:rPr>
              <a:t>make sense of this complex data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Competitive Advantage:</a:t>
            </a:r>
          </a:p>
          <a:p>
            <a:pPr lvl="1"/>
            <a:r>
              <a:rPr lang="en-US" dirty="0"/>
              <a:t>Data science enables companies to gain a competitive edge by making </a:t>
            </a:r>
            <a:r>
              <a:rPr lang="en-US" dirty="0">
                <a:solidFill>
                  <a:srgbClr val="C00000"/>
                </a:solidFill>
              </a:rPr>
              <a:t>data-driven decisions</a:t>
            </a:r>
            <a:r>
              <a:rPr lang="en-US" dirty="0"/>
              <a:t>, optimizing operations, and </a:t>
            </a:r>
            <a:r>
              <a:rPr lang="en-US" dirty="0">
                <a:solidFill>
                  <a:srgbClr val="C00000"/>
                </a:solidFill>
              </a:rPr>
              <a:t>identifying</a:t>
            </a:r>
            <a:r>
              <a:rPr lang="en-US" dirty="0"/>
              <a:t> opportunities for innovation.</a:t>
            </a:r>
          </a:p>
          <a:p>
            <a:r>
              <a:rPr lang="en-US" dirty="0">
                <a:solidFill>
                  <a:srgbClr val="C00000"/>
                </a:solidFill>
              </a:rPr>
              <a:t>Improved Decision-Making:</a:t>
            </a:r>
          </a:p>
          <a:p>
            <a:pPr lvl="1"/>
            <a:r>
              <a:rPr lang="en-US" dirty="0"/>
              <a:t>Data-driven decision-making is more </a:t>
            </a:r>
            <a:r>
              <a:rPr lang="en-US" dirty="0">
                <a:solidFill>
                  <a:srgbClr val="C00000"/>
                </a:solidFill>
              </a:rPr>
              <a:t>accurate and objective </a:t>
            </a:r>
            <a:r>
              <a:rPr lang="en-US" dirty="0"/>
              <a:t>than relying on </a:t>
            </a:r>
            <a:r>
              <a:rPr lang="en-US" dirty="0">
                <a:solidFill>
                  <a:srgbClr val="C00000"/>
                </a:solidFill>
              </a:rPr>
              <a:t>intuition or past experience</a:t>
            </a:r>
            <a:r>
              <a:rPr lang="en-US" dirty="0"/>
              <a:t>. Data science empowers organizations to make </a:t>
            </a:r>
            <a:r>
              <a:rPr lang="en-US" dirty="0">
                <a:solidFill>
                  <a:srgbClr val="C00000"/>
                </a:solidFill>
              </a:rPr>
              <a:t>informed choices based on evidence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Healthcare Advancements:</a:t>
            </a:r>
          </a:p>
          <a:p>
            <a:pPr lvl="1"/>
            <a:r>
              <a:rPr lang="en-IN" b="0" i="0" u="none" strike="noStrike" dirty="0">
                <a:solidFill>
                  <a:srgbClr val="374151"/>
                </a:solidFill>
                <a:effectLst/>
              </a:rPr>
              <a:t>in healthcare, data science contributes to </a:t>
            </a:r>
            <a:r>
              <a:rPr lang="en-IN" b="0" i="0" u="none" strike="noStrike" dirty="0">
                <a:solidFill>
                  <a:srgbClr val="C00000"/>
                </a:solidFill>
                <a:effectLst/>
              </a:rPr>
              <a:t>medical research, disease diagnosis, drug discovery</a:t>
            </a:r>
            <a:r>
              <a:rPr lang="en-IN" b="0" i="0" u="none" strike="noStrike" dirty="0">
                <a:solidFill>
                  <a:srgbClr val="374151"/>
                </a:solidFill>
                <a:effectLst/>
              </a:rPr>
              <a:t>, and personalized treatment plans.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1E6A-562B-578C-96F8-7B586C08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6111-F64E-5F22-EDA7-238F7BB3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Fraud Detection:</a:t>
            </a:r>
          </a:p>
          <a:p>
            <a:pPr lvl="1"/>
            <a:r>
              <a:rPr lang="en-US" dirty="0"/>
              <a:t>Data science is used to detect and </a:t>
            </a:r>
            <a:r>
              <a:rPr lang="en-US" dirty="0">
                <a:solidFill>
                  <a:srgbClr val="C00000"/>
                </a:solidFill>
              </a:rPr>
              <a:t>prevent fraudulent activities </a:t>
            </a:r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financial transactions, e-commerce, and other domains</a:t>
            </a:r>
            <a:r>
              <a:rPr lang="en-US" dirty="0"/>
              <a:t>, protecting both organizations and customers.</a:t>
            </a:r>
          </a:p>
          <a:p>
            <a:r>
              <a:rPr lang="en-US" dirty="0">
                <a:solidFill>
                  <a:srgbClr val="C00000"/>
                </a:solidFill>
              </a:rPr>
              <a:t>Customer Insights:</a:t>
            </a:r>
          </a:p>
          <a:p>
            <a:pPr lvl="1"/>
            <a:r>
              <a:rPr lang="en-US" dirty="0"/>
              <a:t>Data science provides valuable insights into customer </a:t>
            </a:r>
            <a:r>
              <a:rPr lang="en-US" dirty="0">
                <a:solidFill>
                  <a:srgbClr val="C00000"/>
                </a:solidFill>
              </a:rPr>
              <a:t>behavior, preferences, and demographics,</a:t>
            </a:r>
            <a:r>
              <a:rPr lang="en-US" dirty="0"/>
              <a:t> which are essential for marketing and </a:t>
            </a:r>
            <a:r>
              <a:rPr lang="en-US" dirty="0">
                <a:solidFill>
                  <a:srgbClr val="C00000"/>
                </a:solidFill>
              </a:rPr>
              <a:t>product development.</a:t>
            </a:r>
          </a:p>
          <a:p>
            <a:r>
              <a:rPr lang="en-US" dirty="0">
                <a:solidFill>
                  <a:srgbClr val="C00000"/>
                </a:solidFill>
              </a:rPr>
              <a:t>Urban Planning:</a:t>
            </a:r>
          </a:p>
          <a:p>
            <a:pPr lvl="1"/>
            <a:r>
              <a:rPr lang="en-US" dirty="0"/>
              <a:t>Data science helps </a:t>
            </a:r>
            <a:r>
              <a:rPr lang="en-US" dirty="0">
                <a:solidFill>
                  <a:srgbClr val="C00000"/>
                </a:solidFill>
              </a:rPr>
              <a:t>optimize urban planning and infrastructure</a:t>
            </a:r>
            <a:r>
              <a:rPr lang="en-US" dirty="0"/>
              <a:t> development by analyzing data on traffic, </a:t>
            </a:r>
            <a:r>
              <a:rPr lang="en-US" dirty="0">
                <a:solidFill>
                  <a:srgbClr val="C00000"/>
                </a:solidFill>
              </a:rPr>
              <a:t>energy consumption, public services, and more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Education and Learning Analytics:</a:t>
            </a:r>
          </a:p>
          <a:p>
            <a:pPr lvl="1"/>
            <a:r>
              <a:rPr lang="en-US" dirty="0"/>
              <a:t>Educational institutions use data science to track student </a:t>
            </a:r>
            <a:r>
              <a:rPr lang="en-US" dirty="0">
                <a:solidFill>
                  <a:srgbClr val="C00000"/>
                </a:solidFill>
              </a:rPr>
              <a:t>performance, personalize learning experiences, </a:t>
            </a:r>
            <a:r>
              <a:rPr lang="en-US" dirty="0"/>
              <a:t>and improve educational outcomes.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7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E38-4244-0F56-F67B-62908103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BA27-98C5-500D-1AB1-76FF8680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Statistics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Statistics is the most critical unit of </a:t>
            </a:r>
            <a:r>
              <a:rPr lang="en-US" dirty="0">
                <a:solidFill>
                  <a:srgbClr val="C00000"/>
                </a:solidFill>
              </a:rPr>
              <a:t>data Science basics</a:t>
            </a:r>
            <a:r>
              <a:rPr lang="en-US" dirty="0"/>
              <a:t>, and it is the </a:t>
            </a:r>
            <a:r>
              <a:rPr lang="en-US" dirty="0">
                <a:solidFill>
                  <a:srgbClr val="C00000"/>
                </a:solidFill>
              </a:rPr>
              <a:t>method or science of collecting and analyzing numerical data in large quantities to get useful insights.</a:t>
            </a:r>
          </a:p>
          <a:p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Visualization technique helps you access </a:t>
            </a:r>
            <a:r>
              <a:rPr lang="en-US" dirty="0">
                <a:solidFill>
                  <a:srgbClr val="C00000"/>
                </a:solidFill>
              </a:rPr>
              <a:t>huge amounts of data in easy to understand and digestible visuals</a:t>
            </a:r>
            <a:r>
              <a:rPr lang="en-US" dirty="0"/>
              <a:t>.</a:t>
            </a:r>
          </a:p>
          <a:p>
            <a:r>
              <a:rPr lang="en-US" b="1" dirty="0"/>
              <a:t>Machine Learning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Machine Learning explores the </a:t>
            </a:r>
            <a:r>
              <a:rPr lang="en-US" dirty="0">
                <a:solidFill>
                  <a:srgbClr val="C00000"/>
                </a:solidFill>
              </a:rPr>
              <a:t>building and study of algorithms that learn to make predictions </a:t>
            </a:r>
            <a:r>
              <a:rPr lang="en-US" dirty="0"/>
              <a:t>about unforeseen/future data.</a:t>
            </a:r>
          </a:p>
          <a:p>
            <a:r>
              <a:rPr lang="en-US" b="1" dirty="0"/>
              <a:t>Deep Learning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Deep </a:t>
            </a:r>
            <a:r>
              <a:rPr lang="en-US" dirty="0">
                <a:solidFill>
                  <a:srgbClr val="C00000"/>
                </a:solidFill>
              </a:rPr>
              <a:t>Learning method is new machine learning </a:t>
            </a:r>
            <a:r>
              <a:rPr lang="en-US" dirty="0"/>
              <a:t>research where the algorithm selects the analysis model to follow.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4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Core competencies of a data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75578"/>
          </a:xfrm>
        </p:spPr>
        <p:txBody>
          <a:bodyPr/>
          <a:lstStyle/>
          <a:p>
            <a:r>
              <a:rPr lang="en-US" dirty="0"/>
              <a:t>The Data Scientist requires knowledge of vast range of skills to perform required tasks.</a:t>
            </a:r>
          </a:p>
          <a:p>
            <a:r>
              <a:rPr lang="en-IN" dirty="0"/>
              <a:t>Most of the times data scientists work in a team to provide the best results, </a:t>
            </a:r>
          </a:p>
          <a:p>
            <a:pPr lvl="1"/>
            <a:r>
              <a:rPr lang="en-IN" dirty="0"/>
              <a:t>for example someone who is good at gathering data might team up with an analyst and some gifted in presenting information.</a:t>
            </a:r>
            <a:endParaRPr lang="en-US" dirty="0"/>
          </a:p>
          <a:p>
            <a:pPr lvl="1"/>
            <a:r>
              <a:rPr lang="en-IN" dirty="0"/>
              <a:t>It would be hard to find a single person with all the required skills.</a:t>
            </a:r>
          </a:p>
          <a:p>
            <a:r>
              <a:rPr lang="en-IN" dirty="0"/>
              <a:t>Below are the areas in which a data scientist could find opportunity</a:t>
            </a:r>
          </a:p>
          <a:p>
            <a:pPr lvl="1"/>
            <a:r>
              <a:rPr lang="en-IN" dirty="0"/>
              <a:t>Data Capture :</a:t>
            </a:r>
          </a:p>
          <a:p>
            <a:pPr lvl="2"/>
            <a:r>
              <a:rPr lang="en-IN" dirty="0"/>
              <a:t>Managing data source (i.e. database, </a:t>
            </a:r>
            <a:r>
              <a:rPr lang="en-IN" dirty="0" err="1"/>
              <a:t>exel</a:t>
            </a:r>
            <a:r>
              <a:rPr lang="en-IN" dirty="0"/>
              <a:t>, </a:t>
            </a:r>
            <a:r>
              <a:rPr lang="en-IN" dirty="0" err="1"/>
              <a:t>pdf</a:t>
            </a:r>
            <a:r>
              <a:rPr lang="en-IN" dirty="0"/>
              <a:t>, text etc…)</a:t>
            </a:r>
          </a:p>
          <a:p>
            <a:pPr lvl="2"/>
            <a:r>
              <a:rPr lang="en-IN" dirty="0"/>
              <a:t>Converting the unstructured data to structured data.</a:t>
            </a:r>
          </a:p>
          <a:p>
            <a:pPr lvl="1"/>
            <a:r>
              <a:rPr lang="en-IN" dirty="0"/>
              <a:t>Analysis :</a:t>
            </a:r>
          </a:p>
          <a:p>
            <a:pPr lvl="2"/>
            <a:r>
              <a:rPr lang="en-IN" dirty="0"/>
              <a:t>Knowledge of basic statistical tools.</a:t>
            </a:r>
          </a:p>
          <a:p>
            <a:pPr lvl="2"/>
            <a:r>
              <a:rPr lang="en-IN" dirty="0"/>
              <a:t>Use of specialized math tricks and algorithms.</a:t>
            </a:r>
          </a:p>
          <a:p>
            <a:pPr lvl="1"/>
            <a:r>
              <a:rPr lang="en-IN" dirty="0"/>
              <a:t>Presentations :</a:t>
            </a:r>
          </a:p>
          <a:p>
            <a:pPr lvl="2"/>
            <a:r>
              <a:rPr lang="en-IN" dirty="0"/>
              <a:t>Provide graphical presentations of the pattern.</a:t>
            </a:r>
          </a:p>
          <a:p>
            <a:pPr lvl="2"/>
            <a:r>
              <a:rPr lang="en-IN" dirty="0"/>
              <a:t>Represent the results of the data analysis to the end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the Data Science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science pipeline requires the data scientist to follow particular steps in the preparation, analysis and presentation of the data.</a:t>
            </a:r>
            <a:endParaRPr lang="en-US" dirty="0"/>
          </a:p>
          <a:p>
            <a:r>
              <a:rPr lang="en-IN" dirty="0"/>
              <a:t>General steps in the pipeline are</a:t>
            </a:r>
          </a:p>
          <a:p>
            <a:pPr lvl="1"/>
            <a:r>
              <a:rPr lang="en-IN" dirty="0"/>
              <a:t>Preparing the data</a:t>
            </a:r>
          </a:p>
          <a:p>
            <a:pPr lvl="2"/>
            <a:r>
              <a:rPr lang="en-IN" dirty="0"/>
              <a:t>The data we access from various sources may not come directly in the structured format.</a:t>
            </a:r>
          </a:p>
          <a:p>
            <a:pPr lvl="2"/>
            <a:r>
              <a:rPr lang="en-IN" dirty="0"/>
              <a:t>We need to transform the data in the structured format.</a:t>
            </a:r>
          </a:p>
          <a:p>
            <a:pPr lvl="2"/>
            <a:r>
              <a:rPr lang="en-IN" dirty="0"/>
              <a:t>Transformation may require changing data types, order in which data appears and even the creation of missing data</a:t>
            </a:r>
          </a:p>
          <a:p>
            <a:pPr lvl="1"/>
            <a:r>
              <a:rPr lang="en-IN" dirty="0"/>
              <a:t>Performing data analysis</a:t>
            </a:r>
          </a:p>
          <a:p>
            <a:pPr lvl="2"/>
            <a:r>
              <a:rPr lang="en-IN" dirty="0"/>
              <a:t>Results of the data analysis should be provable and consistent.</a:t>
            </a:r>
          </a:p>
          <a:p>
            <a:pPr lvl="2"/>
            <a:r>
              <a:rPr lang="en-IN" dirty="0"/>
              <a:t>Some time single approach may not provide the desired output, we need to use multiple algorithms to get the result.</a:t>
            </a:r>
          </a:p>
          <a:p>
            <a:pPr lvl="2"/>
            <a:r>
              <a:rPr lang="en-IN" dirty="0"/>
              <a:t>The use of trial and error is part of the data science art.</a:t>
            </a:r>
          </a:p>
          <a:p>
            <a:pPr lvl="1"/>
            <a:r>
              <a:rPr lang="en-IN" dirty="0"/>
              <a:t>Learning from data</a:t>
            </a:r>
          </a:p>
          <a:p>
            <a:pPr lvl="2"/>
            <a:r>
              <a:rPr lang="en-IN" dirty="0"/>
              <a:t>As we iterate through various statistical analysis methods and apply algorithms to detect patterns, we begin learning from the data.</a:t>
            </a:r>
          </a:p>
          <a:p>
            <a:pPr lvl="2"/>
            <a:r>
              <a:rPr lang="en-IN" dirty="0"/>
              <a:t>The data might not tell the story that you originally thought it would.</a:t>
            </a:r>
          </a:p>
          <a:p>
            <a:pPr lvl="1"/>
            <a:r>
              <a:rPr lang="en-IN" dirty="0"/>
              <a:t>Visualizing</a:t>
            </a:r>
          </a:p>
          <a:p>
            <a:pPr lvl="1"/>
            <a:r>
              <a:rPr lang="en-IN" dirty="0"/>
              <a:t>Obtaining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14788</TotalTime>
  <Words>5536</Words>
  <Application>Microsoft Office PowerPoint</Application>
  <PresentationFormat>Widescreen</PresentationFormat>
  <Paragraphs>976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Consolas</vt:lpstr>
      <vt:lpstr>Roboto Condensed</vt:lpstr>
      <vt:lpstr>Roboto Condensed Light</vt:lpstr>
      <vt:lpstr>Webdings</vt:lpstr>
      <vt:lpstr>Wingdings</vt:lpstr>
      <vt:lpstr>Wingdings 3</vt:lpstr>
      <vt:lpstr>Office Theme</vt:lpstr>
      <vt:lpstr>Unit - 4  Data Science   </vt:lpstr>
      <vt:lpstr>PowerPoint Presentation</vt:lpstr>
      <vt:lpstr>Data Science</vt:lpstr>
      <vt:lpstr>Just think: One Second on Internet </vt:lpstr>
      <vt:lpstr>Why Data Science?</vt:lpstr>
      <vt:lpstr>Why Data Science?</vt:lpstr>
      <vt:lpstr>Data Science Components</vt:lpstr>
      <vt:lpstr>Core competencies of a data scientist</vt:lpstr>
      <vt:lpstr>Creating the Data Science Pipeline</vt:lpstr>
      <vt:lpstr>Understanding Python's Role in Data Science</vt:lpstr>
      <vt:lpstr>Using the Python Ecosystem for Data Science</vt:lpstr>
      <vt:lpstr>1) NumPy</vt:lpstr>
      <vt:lpstr>2) pandas</vt:lpstr>
      <vt:lpstr>3) matplotlib</vt:lpstr>
      <vt:lpstr>4) SciPy</vt:lpstr>
      <vt:lpstr>5) Scikit-learn</vt:lpstr>
      <vt:lpstr>6) Keras and TensorFlow</vt:lpstr>
      <vt:lpstr>7) NetworkX</vt:lpstr>
      <vt:lpstr>8) Beautiful Soup</vt:lpstr>
      <vt:lpstr>Pandas</vt:lpstr>
      <vt:lpstr>PowerPoint Presentation</vt:lpstr>
      <vt:lpstr>Series</vt:lpstr>
      <vt:lpstr>Series (Cont.)</vt:lpstr>
      <vt:lpstr>Series (Cont.)</vt:lpstr>
      <vt:lpstr>Creating Time Series</vt:lpstr>
      <vt:lpstr>Data Frames</vt:lpstr>
      <vt:lpstr>Data Frames (Cont.)</vt:lpstr>
      <vt:lpstr>Data Frames (Cont.)</vt:lpstr>
      <vt:lpstr>Data Frames (Cont.)</vt:lpstr>
      <vt:lpstr>Data Frames (Cont.)</vt:lpstr>
      <vt:lpstr>Data Frames (Cont.)</vt:lpstr>
      <vt:lpstr>Conditional Selection</vt:lpstr>
      <vt:lpstr>Conditional Selection (Cont.)</vt:lpstr>
      <vt:lpstr>Setting/Resetting index</vt:lpstr>
      <vt:lpstr>Setting/Resetting index (Cont.)</vt:lpstr>
      <vt:lpstr>Multi-Index DataFrame</vt:lpstr>
      <vt:lpstr>Multi-Index DataFrame (Cont.)</vt:lpstr>
      <vt:lpstr>Multi-Index DataFrame (Cont.)</vt:lpstr>
      <vt:lpstr>Reading in Multiindexed DataFrame directly from CSV</vt:lpstr>
      <vt:lpstr>Cross Sections in DataFrame</vt:lpstr>
      <vt:lpstr>Groupby in Pandas</vt:lpstr>
      <vt:lpstr>Groupby in Pandas (Cont.)</vt:lpstr>
      <vt:lpstr>Groupby in Pandas (Cont.)</vt:lpstr>
      <vt:lpstr>Groupby in Pandas (Cont.)</vt:lpstr>
      <vt:lpstr>Groupby in Pandas (Cont.)</vt:lpstr>
      <vt:lpstr>Groupby in Pandas (Cont.)</vt:lpstr>
      <vt:lpstr>Groupby in Pandas (Cont.)</vt:lpstr>
      <vt:lpstr>Read CSV in Pandas</vt:lpstr>
      <vt:lpstr>Read Excel in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879</cp:revision>
  <cp:lastPrinted>2023-08-08T04:45:04Z</cp:lastPrinted>
  <dcterms:created xsi:type="dcterms:W3CDTF">2020-05-01T05:09:15Z</dcterms:created>
  <dcterms:modified xsi:type="dcterms:W3CDTF">2023-10-25T02:19:07Z</dcterms:modified>
</cp:coreProperties>
</file>