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handoutMasterIdLst>
    <p:handoutMasterId r:id="rId31"/>
  </p:handoutMasterIdLst>
  <p:sldIdLst>
    <p:sldId id="310" r:id="rId2"/>
    <p:sldId id="324" r:id="rId3"/>
    <p:sldId id="346" r:id="rId4"/>
    <p:sldId id="332" r:id="rId5"/>
    <p:sldId id="377" r:id="rId6"/>
    <p:sldId id="347" r:id="rId7"/>
    <p:sldId id="353" r:id="rId8"/>
    <p:sldId id="348" r:id="rId9"/>
    <p:sldId id="371" r:id="rId10"/>
    <p:sldId id="383" r:id="rId11"/>
    <p:sldId id="410" r:id="rId12"/>
    <p:sldId id="349" r:id="rId13"/>
    <p:sldId id="373" r:id="rId14"/>
    <p:sldId id="433" r:id="rId15"/>
    <p:sldId id="434" r:id="rId16"/>
    <p:sldId id="435" r:id="rId17"/>
    <p:sldId id="404" r:id="rId18"/>
    <p:sldId id="411" r:id="rId19"/>
    <p:sldId id="428" r:id="rId20"/>
    <p:sldId id="417" r:id="rId21"/>
    <p:sldId id="429" r:id="rId22"/>
    <p:sldId id="405" r:id="rId23"/>
    <p:sldId id="412" r:id="rId24"/>
    <p:sldId id="406" r:id="rId25"/>
    <p:sldId id="413" r:id="rId26"/>
    <p:sldId id="425" r:id="rId27"/>
    <p:sldId id="432" r:id="rId28"/>
    <p:sldId id="403" r:id="rId29"/>
  </p:sldIdLst>
  <p:sldSz cx="12192000" cy="6858000"/>
  <p:notesSz cx="6858000" cy="9144000"/>
  <p:embeddedFontLst>
    <p:embeddedFont>
      <p:font typeface="Roboto Condensed" panose="02000000000000000000" pitchFamily="2" charset="0"/>
      <p:regular r:id="rId32"/>
      <p:bold r:id="rId33"/>
      <p:italic r:id="rId34"/>
      <p:boldItalic r:id="rId35"/>
    </p:embeddedFont>
    <p:embeddedFont>
      <p:font typeface="Roboto Condensed Light" panose="02000000000000000000" pitchFamily="2" charset="0"/>
      <p:regular r:id="rId36"/>
      <p:italic r:id="rId37"/>
    </p:embeddedFont>
    <p:embeddedFont>
      <p:font typeface="Wingdings 2" panose="05020102010507070707" pitchFamily="18" charset="2"/>
      <p:regular r:id="rId38"/>
    </p:embeddedFont>
    <p:embeddedFont>
      <p:font typeface="Wingdings 3" panose="05040102010807070707" pitchFamily="18" charset="2"/>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L+fFTm5VnPBYOUgr/DdfA==" hashData="FivcTgpZue0WI/tkMuHIvYiQ3oAZMY3iOhwaineSUcWGD5qYsUJ5wybcysfJvuTTH4QGPsMEkvqN0BZpnYPHJA=="/>
  <p:extLst>
    <p:ext uri="{521415D9-36F7-43E2-AB2F-B90AF26B5E84}">
      <p14:sectionLst xmlns:p14="http://schemas.microsoft.com/office/powerpoint/2010/main">
        <p14:section name="Title" id="{15C1084F-28E8-45F8-8042-C306DF6ED1AB}">
          <p14:sldIdLst>
            <p14:sldId id="310"/>
            <p14:sldId id="324"/>
          </p14:sldIdLst>
        </p14:section>
        <p14:section name="Blockchain" id="{34E9EA14-EA13-460C-8497-6B5E58D85E6F}">
          <p14:sldIdLst>
            <p14:sldId id="346"/>
            <p14:sldId id="332"/>
            <p14:sldId id="377"/>
          </p14:sldIdLst>
        </p14:section>
        <p14:section name="Need of Blockchain" id="{6BFC68E6-D310-417F-A98F-94F25E002051}">
          <p14:sldIdLst>
            <p14:sldId id="347"/>
            <p14:sldId id="353"/>
          </p14:sldIdLst>
        </p14:section>
        <p14:section name="Architecture, Terminologies" id="{95DC888D-21B0-4321-9F9A-3FC36BAC8169}">
          <p14:sldIdLst>
            <p14:sldId id="348"/>
            <p14:sldId id="371"/>
            <p14:sldId id="383"/>
            <p14:sldId id="410"/>
          </p14:sldIdLst>
        </p14:section>
        <p14:section name="Versions" id="{989C7B41-51A6-4224-BB11-13DFCD18BBF5}">
          <p14:sldIdLst>
            <p14:sldId id="349"/>
            <p14:sldId id="373"/>
            <p14:sldId id="433"/>
            <p14:sldId id="434"/>
            <p14:sldId id="435"/>
          </p14:sldIdLst>
        </p14:section>
        <p14:section name="Types of Blockchain - Private Blockchain, Public Blockchain" id="{CC9748CF-DC06-4E89-9B9F-04C73C417FF7}">
          <p14:sldIdLst>
            <p14:sldId id="404"/>
            <p14:sldId id="411"/>
            <p14:sldId id="428"/>
            <p14:sldId id="417"/>
            <p14:sldId id="429"/>
          </p14:sldIdLst>
        </p14:section>
        <p14:section name="Proof of Work" id="{81455F3A-F01D-49E0-8499-8CE1BCC0A5DA}">
          <p14:sldIdLst>
            <p14:sldId id="405"/>
            <p14:sldId id="412"/>
          </p14:sldIdLst>
        </p14:section>
        <p14:section name="Cryptocurrency – Introduction of Bitcoin" id="{DDA9ECAE-1407-491D-8AF4-4A19481EB568}">
          <p14:sldIdLst>
            <p14:sldId id="406"/>
            <p14:sldId id="413"/>
            <p14:sldId id="425"/>
            <p14:sldId id="432"/>
            <p14:sldId id="40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a:srgbClr val="ED524F"/>
    <a:srgbClr val="FFFFFF"/>
    <a:srgbClr val="D10233"/>
    <a:srgbClr val="301B92"/>
    <a:srgbClr val="673BB7"/>
    <a:srgbClr val="607D8B"/>
    <a:srgbClr val="B71B1C"/>
    <a:srgbClr val="F54337"/>
    <a:srgbClr val="D81A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notesViewPr>
    <p:cSldViewPr snapToGrid="0">
      <p:cViewPr varScale="1">
        <p:scale>
          <a:sx n="49" d="100"/>
          <a:sy n="49" d="100"/>
        </p:scale>
        <p:origin x="2668"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195DD-3DA8-4BEE-88AA-F583D8C7F755}"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26EAB7EB-2B13-4976-9685-6A908BAE18B4}">
      <dgm:prSet phldrT="[Text]"/>
      <dgm:spPr/>
      <dgm:t>
        <a:bodyPr/>
        <a:lstStyle/>
        <a:p>
          <a:r>
            <a:rPr lang="en-US" dirty="0"/>
            <a:t>Node</a:t>
          </a:r>
          <a:endParaRPr lang="en-IN" dirty="0"/>
        </a:p>
      </dgm:t>
    </dgm:pt>
    <dgm:pt modelId="{44E17D26-B932-49F9-87AD-4153C03CEFCE}" type="parTrans" cxnId="{9A5E0898-2B71-4646-ADB3-204744718437}">
      <dgm:prSet/>
      <dgm:spPr/>
      <dgm:t>
        <a:bodyPr/>
        <a:lstStyle/>
        <a:p>
          <a:endParaRPr lang="en-IN"/>
        </a:p>
      </dgm:t>
    </dgm:pt>
    <dgm:pt modelId="{AE8D695A-DAEF-46F1-B32E-8380A34C52BB}" type="sibTrans" cxnId="{9A5E0898-2B71-4646-ADB3-204744718437}">
      <dgm:prSet/>
      <dgm:spPr/>
      <dgm:t>
        <a:bodyPr/>
        <a:lstStyle/>
        <a:p>
          <a:endParaRPr lang="en-IN"/>
        </a:p>
      </dgm:t>
    </dgm:pt>
    <dgm:pt modelId="{AC5ED77B-18EB-4D29-ACC9-DED22C83828D}">
      <dgm:prSet phldrT="[Text]"/>
      <dgm:spPr/>
      <dgm:t>
        <a:bodyPr/>
        <a:lstStyle/>
        <a:p>
          <a:r>
            <a:rPr lang="en-US" dirty="0"/>
            <a:t>Ledger</a:t>
          </a:r>
          <a:endParaRPr lang="en-IN" dirty="0"/>
        </a:p>
      </dgm:t>
    </dgm:pt>
    <dgm:pt modelId="{4C7EAEDB-EA3C-4528-9757-26A8CE1018B5}" type="parTrans" cxnId="{A012A2DB-D9D7-4F9B-920C-8F85C6831190}">
      <dgm:prSet/>
      <dgm:spPr/>
      <dgm:t>
        <a:bodyPr/>
        <a:lstStyle/>
        <a:p>
          <a:endParaRPr lang="en-IN"/>
        </a:p>
      </dgm:t>
    </dgm:pt>
    <dgm:pt modelId="{5B7738D6-AFF2-4861-96EE-9627227AF546}" type="sibTrans" cxnId="{A012A2DB-D9D7-4F9B-920C-8F85C6831190}">
      <dgm:prSet/>
      <dgm:spPr/>
      <dgm:t>
        <a:bodyPr/>
        <a:lstStyle/>
        <a:p>
          <a:endParaRPr lang="en-IN"/>
        </a:p>
      </dgm:t>
    </dgm:pt>
    <dgm:pt modelId="{993E7BC6-BA21-4DF2-84A1-506E251BFEA0}">
      <dgm:prSet phldrT="[Text]"/>
      <dgm:spPr/>
      <dgm:t>
        <a:bodyPr/>
        <a:lstStyle/>
        <a:p>
          <a:r>
            <a:rPr lang="en-US" dirty="0"/>
            <a:t>Wallet</a:t>
          </a:r>
          <a:endParaRPr lang="en-IN" dirty="0"/>
        </a:p>
      </dgm:t>
    </dgm:pt>
    <dgm:pt modelId="{B49BB418-8E23-4E99-A283-EBB88507220C}" type="parTrans" cxnId="{7BE76E77-9B7E-43E1-AFA4-90ED9D2565CD}">
      <dgm:prSet/>
      <dgm:spPr/>
      <dgm:t>
        <a:bodyPr/>
        <a:lstStyle/>
        <a:p>
          <a:endParaRPr lang="en-IN"/>
        </a:p>
      </dgm:t>
    </dgm:pt>
    <dgm:pt modelId="{9F230029-0AED-4634-8581-ECEDAD1CC742}" type="sibTrans" cxnId="{7BE76E77-9B7E-43E1-AFA4-90ED9D2565CD}">
      <dgm:prSet/>
      <dgm:spPr/>
      <dgm:t>
        <a:bodyPr/>
        <a:lstStyle/>
        <a:p>
          <a:endParaRPr lang="en-IN"/>
        </a:p>
      </dgm:t>
    </dgm:pt>
    <dgm:pt modelId="{7D68EB1E-C020-43A9-8C65-512C6DF6F40A}">
      <dgm:prSet phldrT="[Text]"/>
      <dgm:spPr/>
      <dgm:t>
        <a:bodyPr/>
        <a:lstStyle/>
        <a:p>
          <a:r>
            <a:rPr lang="en-US" dirty="0"/>
            <a:t>Nonce</a:t>
          </a:r>
          <a:endParaRPr lang="en-IN" dirty="0"/>
        </a:p>
      </dgm:t>
    </dgm:pt>
    <dgm:pt modelId="{53FF787E-4255-41C6-8D56-38E4F8768F50}" type="parTrans" cxnId="{51C6CF3A-8D44-4018-9557-06B19FD8FE3D}">
      <dgm:prSet/>
      <dgm:spPr/>
      <dgm:t>
        <a:bodyPr/>
        <a:lstStyle/>
        <a:p>
          <a:endParaRPr lang="en-IN"/>
        </a:p>
      </dgm:t>
    </dgm:pt>
    <dgm:pt modelId="{2BE518B8-5176-41DC-9332-D4674F7D9D62}" type="sibTrans" cxnId="{51C6CF3A-8D44-4018-9557-06B19FD8FE3D}">
      <dgm:prSet/>
      <dgm:spPr/>
      <dgm:t>
        <a:bodyPr/>
        <a:lstStyle/>
        <a:p>
          <a:endParaRPr lang="en-IN"/>
        </a:p>
      </dgm:t>
    </dgm:pt>
    <dgm:pt modelId="{9052A995-0F57-4D85-80E4-552747E4947D}">
      <dgm:prSet phldrT="[Text]"/>
      <dgm:spPr/>
      <dgm:t>
        <a:bodyPr/>
        <a:lstStyle/>
        <a:p>
          <a:r>
            <a:rPr lang="en-US" dirty="0"/>
            <a:t>Hash</a:t>
          </a:r>
          <a:endParaRPr lang="en-IN" dirty="0"/>
        </a:p>
      </dgm:t>
    </dgm:pt>
    <dgm:pt modelId="{18FF141D-E55A-4F31-BC17-8D3E09DC14CE}" type="parTrans" cxnId="{848BFE1E-56FF-41C2-BB58-492488ECBB84}">
      <dgm:prSet/>
      <dgm:spPr/>
      <dgm:t>
        <a:bodyPr/>
        <a:lstStyle/>
        <a:p>
          <a:endParaRPr lang="en-IN"/>
        </a:p>
      </dgm:t>
    </dgm:pt>
    <dgm:pt modelId="{B9486A43-E96C-45BC-83C4-A6D032CF97D0}" type="sibTrans" cxnId="{848BFE1E-56FF-41C2-BB58-492488ECBB84}">
      <dgm:prSet/>
      <dgm:spPr/>
      <dgm:t>
        <a:bodyPr/>
        <a:lstStyle/>
        <a:p>
          <a:endParaRPr lang="en-IN"/>
        </a:p>
      </dgm:t>
    </dgm:pt>
    <dgm:pt modelId="{C01C2F24-696B-433F-BD4F-589E7BCA7A03}">
      <dgm:prSet phldrT="[Text]"/>
      <dgm:spPr>
        <a:solidFill>
          <a:srgbClr val="7030A0"/>
        </a:solidFill>
      </dgm:spPr>
      <dgm:t>
        <a:bodyPr/>
        <a:lstStyle/>
        <a:p>
          <a:r>
            <a:rPr lang="en-US" dirty="0"/>
            <a:t>Mining</a:t>
          </a:r>
          <a:endParaRPr lang="en-IN" dirty="0"/>
        </a:p>
      </dgm:t>
    </dgm:pt>
    <dgm:pt modelId="{BD6C49A7-E044-4249-8529-7D67B053B0C8}" type="parTrans" cxnId="{D86A8234-F85E-4F48-8DF5-833864BEF70A}">
      <dgm:prSet/>
      <dgm:spPr/>
      <dgm:t>
        <a:bodyPr/>
        <a:lstStyle/>
        <a:p>
          <a:endParaRPr lang="en-IN"/>
        </a:p>
      </dgm:t>
    </dgm:pt>
    <dgm:pt modelId="{DCE13EAF-42BD-431A-BE6E-EFCCAC97FE55}" type="sibTrans" cxnId="{D86A8234-F85E-4F48-8DF5-833864BEF70A}">
      <dgm:prSet/>
      <dgm:spPr/>
      <dgm:t>
        <a:bodyPr/>
        <a:lstStyle/>
        <a:p>
          <a:endParaRPr lang="en-IN"/>
        </a:p>
      </dgm:t>
    </dgm:pt>
    <dgm:pt modelId="{F82D50F3-697C-4A96-A7AD-A754C7121BE9}">
      <dgm:prSet phldrT="[Text]"/>
      <dgm:spPr>
        <a:solidFill>
          <a:srgbClr val="002060"/>
        </a:solidFill>
      </dgm:spPr>
      <dgm:t>
        <a:bodyPr/>
        <a:lstStyle/>
        <a:p>
          <a:r>
            <a:rPr lang="en-US" dirty="0"/>
            <a:t>Consensus Protocol</a:t>
          </a:r>
          <a:endParaRPr lang="en-IN" dirty="0"/>
        </a:p>
      </dgm:t>
    </dgm:pt>
    <dgm:pt modelId="{F2E63DEE-1CA9-468D-8064-5D377D5F5696}" type="parTrans" cxnId="{9863EB8A-4613-49AE-938A-A03CD69BCD78}">
      <dgm:prSet/>
      <dgm:spPr/>
      <dgm:t>
        <a:bodyPr/>
        <a:lstStyle/>
        <a:p>
          <a:endParaRPr lang="en-IN"/>
        </a:p>
      </dgm:t>
    </dgm:pt>
    <dgm:pt modelId="{582F1C67-DD51-46A9-9FCC-886B3CE0399F}" type="sibTrans" cxnId="{9863EB8A-4613-49AE-938A-A03CD69BCD78}">
      <dgm:prSet/>
      <dgm:spPr/>
      <dgm:t>
        <a:bodyPr/>
        <a:lstStyle/>
        <a:p>
          <a:endParaRPr lang="en-IN"/>
        </a:p>
      </dgm:t>
    </dgm:pt>
    <dgm:pt modelId="{049B0BD2-77EC-4E3D-9B1C-B35E2687CB53}" type="pres">
      <dgm:prSet presAssocID="{E0C195DD-3DA8-4BEE-88AA-F583D8C7F755}" presName="diagram" presStyleCnt="0">
        <dgm:presLayoutVars>
          <dgm:dir/>
          <dgm:resizeHandles val="exact"/>
        </dgm:presLayoutVars>
      </dgm:prSet>
      <dgm:spPr/>
    </dgm:pt>
    <dgm:pt modelId="{7D2DDDB1-0798-4448-86E2-18066E6C144C}" type="pres">
      <dgm:prSet presAssocID="{26EAB7EB-2B13-4976-9685-6A908BAE18B4}" presName="node" presStyleLbl="node1" presStyleIdx="0" presStyleCnt="7">
        <dgm:presLayoutVars>
          <dgm:bulletEnabled val="1"/>
        </dgm:presLayoutVars>
      </dgm:prSet>
      <dgm:spPr/>
    </dgm:pt>
    <dgm:pt modelId="{52CBFC98-56A7-4FB7-84A4-1BDBF4BE65B8}" type="pres">
      <dgm:prSet presAssocID="{AE8D695A-DAEF-46F1-B32E-8380A34C52BB}" presName="sibTrans" presStyleCnt="0"/>
      <dgm:spPr/>
    </dgm:pt>
    <dgm:pt modelId="{27CBB873-F2CA-47FE-944B-225ED0E33AE6}" type="pres">
      <dgm:prSet presAssocID="{AC5ED77B-18EB-4D29-ACC9-DED22C83828D}" presName="node" presStyleLbl="node1" presStyleIdx="1" presStyleCnt="7">
        <dgm:presLayoutVars>
          <dgm:bulletEnabled val="1"/>
        </dgm:presLayoutVars>
      </dgm:prSet>
      <dgm:spPr/>
    </dgm:pt>
    <dgm:pt modelId="{71FA5E03-C811-4019-946C-138762D94826}" type="pres">
      <dgm:prSet presAssocID="{5B7738D6-AFF2-4861-96EE-9627227AF546}" presName="sibTrans" presStyleCnt="0"/>
      <dgm:spPr/>
    </dgm:pt>
    <dgm:pt modelId="{1293FD4B-BEB4-4D78-9B3E-56BFBF50D8BA}" type="pres">
      <dgm:prSet presAssocID="{993E7BC6-BA21-4DF2-84A1-506E251BFEA0}" presName="node" presStyleLbl="node1" presStyleIdx="2" presStyleCnt="7">
        <dgm:presLayoutVars>
          <dgm:bulletEnabled val="1"/>
        </dgm:presLayoutVars>
      </dgm:prSet>
      <dgm:spPr/>
    </dgm:pt>
    <dgm:pt modelId="{F575940A-3702-4452-A37E-A4D337427A18}" type="pres">
      <dgm:prSet presAssocID="{9F230029-0AED-4634-8581-ECEDAD1CC742}" presName="sibTrans" presStyleCnt="0"/>
      <dgm:spPr/>
    </dgm:pt>
    <dgm:pt modelId="{E948C5CB-8420-42A0-BAFD-C3B409041B58}" type="pres">
      <dgm:prSet presAssocID="{7D68EB1E-C020-43A9-8C65-512C6DF6F40A}" presName="node" presStyleLbl="node1" presStyleIdx="3" presStyleCnt="7">
        <dgm:presLayoutVars>
          <dgm:bulletEnabled val="1"/>
        </dgm:presLayoutVars>
      </dgm:prSet>
      <dgm:spPr/>
    </dgm:pt>
    <dgm:pt modelId="{12EA35CD-D8D1-4B95-A2F9-F1A3EA83D603}" type="pres">
      <dgm:prSet presAssocID="{2BE518B8-5176-41DC-9332-D4674F7D9D62}" presName="sibTrans" presStyleCnt="0"/>
      <dgm:spPr/>
    </dgm:pt>
    <dgm:pt modelId="{3C7A0BD6-05DE-43AB-AEE1-F295CC9686D4}" type="pres">
      <dgm:prSet presAssocID="{9052A995-0F57-4D85-80E4-552747E4947D}" presName="node" presStyleLbl="node1" presStyleIdx="4" presStyleCnt="7">
        <dgm:presLayoutVars>
          <dgm:bulletEnabled val="1"/>
        </dgm:presLayoutVars>
      </dgm:prSet>
      <dgm:spPr/>
    </dgm:pt>
    <dgm:pt modelId="{FA584EA9-6ECC-4C7F-852E-8BD026B42D2F}" type="pres">
      <dgm:prSet presAssocID="{B9486A43-E96C-45BC-83C4-A6D032CF97D0}" presName="sibTrans" presStyleCnt="0"/>
      <dgm:spPr/>
    </dgm:pt>
    <dgm:pt modelId="{7D8EF824-0516-4D7D-8668-9DC2D728579E}" type="pres">
      <dgm:prSet presAssocID="{C01C2F24-696B-433F-BD4F-589E7BCA7A03}" presName="node" presStyleLbl="node1" presStyleIdx="5" presStyleCnt="7">
        <dgm:presLayoutVars>
          <dgm:bulletEnabled val="1"/>
        </dgm:presLayoutVars>
      </dgm:prSet>
      <dgm:spPr/>
    </dgm:pt>
    <dgm:pt modelId="{92725F9A-3B28-4CF2-B54C-00E3B3968ED3}" type="pres">
      <dgm:prSet presAssocID="{DCE13EAF-42BD-431A-BE6E-EFCCAC97FE55}" presName="sibTrans" presStyleCnt="0"/>
      <dgm:spPr/>
    </dgm:pt>
    <dgm:pt modelId="{71674CE3-037B-4E43-A48F-8C511CF026B6}" type="pres">
      <dgm:prSet presAssocID="{F82D50F3-697C-4A96-A7AD-A754C7121BE9}" presName="node" presStyleLbl="node1" presStyleIdx="6" presStyleCnt="7">
        <dgm:presLayoutVars>
          <dgm:bulletEnabled val="1"/>
        </dgm:presLayoutVars>
      </dgm:prSet>
      <dgm:spPr/>
    </dgm:pt>
  </dgm:ptLst>
  <dgm:cxnLst>
    <dgm:cxn modelId="{A2AB2E1E-A140-4071-AEDE-A485CBDE2EE3}" type="presOf" srcId="{C01C2F24-696B-433F-BD4F-589E7BCA7A03}" destId="{7D8EF824-0516-4D7D-8668-9DC2D728579E}" srcOrd="0" destOrd="0" presId="urn:microsoft.com/office/officeart/2005/8/layout/default"/>
    <dgm:cxn modelId="{848BFE1E-56FF-41C2-BB58-492488ECBB84}" srcId="{E0C195DD-3DA8-4BEE-88AA-F583D8C7F755}" destId="{9052A995-0F57-4D85-80E4-552747E4947D}" srcOrd="4" destOrd="0" parTransId="{18FF141D-E55A-4F31-BC17-8D3E09DC14CE}" sibTransId="{B9486A43-E96C-45BC-83C4-A6D032CF97D0}"/>
    <dgm:cxn modelId="{439DA52B-1747-4591-9DE4-AECBD92CCC0B}" type="presOf" srcId="{26EAB7EB-2B13-4976-9685-6A908BAE18B4}" destId="{7D2DDDB1-0798-4448-86E2-18066E6C144C}" srcOrd="0" destOrd="0" presId="urn:microsoft.com/office/officeart/2005/8/layout/default"/>
    <dgm:cxn modelId="{0EBA232F-A0AD-4B5F-8A5A-2B469E37A349}" type="presOf" srcId="{993E7BC6-BA21-4DF2-84A1-506E251BFEA0}" destId="{1293FD4B-BEB4-4D78-9B3E-56BFBF50D8BA}" srcOrd="0" destOrd="0" presId="urn:microsoft.com/office/officeart/2005/8/layout/default"/>
    <dgm:cxn modelId="{D86A8234-F85E-4F48-8DF5-833864BEF70A}" srcId="{E0C195DD-3DA8-4BEE-88AA-F583D8C7F755}" destId="{C01C2F24-696B-433F-BD4F-589E7BCA7A03}" srcOrd="5" destOrd="0" parTransId="{BD6C49A7-E044-4249-8529-7D67B053B0C8}" sibTransId="{DCE13EAF-42BD-431A-BE6E-EFCCAC97FE55}"/>
    <dgm:cxn modelId="{51C6CF3A-8D44-4018-9557-06B19FD8FE3D}" srcId="{E0C195DD-3DA8-4BEE-88AA-F583D8C7F755}" destId="{7D68EB1E-C020-43A9-8C65-512C6DF6F40A}" srcOrd="3" destOrd="0" parTransId="{53FF787E-4255-41C6-8D56-38E4F8768F50}" sibTransId="{2BE518B8-5176-41DC-9332-D4674F7D9D62}"/>
    <dgm:cxn modelId="{FDF4DB5C-D03E-461B-B818-F3414F514BF7}" type="presOf" srcId="{F82D50F3-697C-4A96-A7AD-A754C7121BE9}" destId="{71674CE3-037B-4E43-A48F-8C511CF026B6}" srcOrd="0" destOrd="0" presId="urn:microsoft.com/office/officeart/2005/8/layout/default"/>
    <dgm:cxn modelId="{E6B0EF4E-4409-43B5-AB79-3FA479419BDB}" type="presOf" srcId="{9052A995-0F57-4D85-80E4-552747E4947D}" destId="{3C7A0BD6-05DE-43AB-AEE1-F295CC9686D4}" srcOrd="0" destOrd="0" presId="urn:microsoft.com/office/officeart/2005/8/layout/default"/>
    <dgm:cxn modelId="{7BE76E77-9B7E-43E1-AFA4-90ED9D2565CD}" srcId="{E0C195DD-3DA8-4BEE-88AA-F583D8C7F755}" destId="{993E7BC6-BA21-4DF2-84A1-506E251BFEA0}" srcOrd="2" destOrd="0" parTransId="{B49BB418-8E23-4E99-A283-EBB88507220C}" sibTransId="{9F230029-0AED-4634-8581-ECEDAD1CC742}"/>
    <dgm:cxn modelId="{9863EB8A-4613-49AE-938A-A03CD69BCD78}" srcId="{E0C195DD-3DA8-4BEE-88AA-F583D8C7F755}" destId="{F82D50F3-697C-4A96-A7AD-A754C7121BE9}" srcOrd="6" destOrd="0" parTransId="{F2E63DEE-1CA9-468D-8064-5D377D5F5696}" sibTransId="{582F1C67-DD51-46A9-9FCC-886B3CE0399F}"/>
    <dgm:cxn modelId="{9A5E0898-2B71-4646-ADB3-204744718437}" srcId="{E0C195DD-3DA8-4BEE-88AA-F583D8C7F755}" destId="{26EAB7EB-2B13-4976-9685-6A908BAE18B4}" srcOrd="0" destOrd="0" parTransId="{44E17D26-B932-49F9-87AD-4153C03CEFCE}" sibTransId="{AE8D695A-DAEF-46F1-B32E-8380A34C52BB}"/>
    <dgm:cxn modelId="{6993B9D8-EA60-45F7-96AC-F901B4AD0E42}" type="presOf" srcId="{7D68EB1E-C020-43A9-8C65-512C6DF6F40A}" destId="{E948C5CB-8420-42A0-BAFD-C3B409041B58}" srcOrd="0" destOrd="0" presId="urn:microsoft.com/office/officeart/2005/8/layout/default"/>
    <dgm:cxn modelId="{A012A2DB-D9D7-4F9B-920C-8F85C6831190}" srcId="{E0C195DD-3DA8-4BEE-88AA-F583D8C7F755}" destId="{AC5ED77B-18EB-4D29-ACC9-DED22C83828D}" srcOrd="1" destOrd="0" parTransId="{4C7EAEDB-EA3C-4528-9757-26A8CE1018B5}" sibTransId="{5B7738D6-AFF2-4861-96EE-9627227AF546}"/>
    <dgm:cxn modelId="{6A76A1F6-F6F7-4AD5-BD30-10096220B14B}" type="presOf" srcId="{AC5ED77B-18EB-4D29-ACC9-DED22C83828D}" destId="{27CBB873-F2CA-47FE-944B-225ED0E33AE6}" srcOrd="0" destOrd="0" presId="urn:microsoft.com/office/officeart/2005/8/layout/default"/>
    <dgm:cxn modelId="{13A116FE-2DC5-4615-89B1-914F7F898853}" type="presOf" srcId="{E0C195DD-3DA8-4BEE-88AA-F583D8C7F755}" destId="{049B0BD2-77EC-4E3D-9B1C-B35E2687CB53}" srcOrd="0" destOrd="0" presId="urn:microsoft.com/office/officeart/2005/8/layout/default"/>
    <dgm:cxn modelId="{F004B662-3E3D-43EC-A291-1E4F846E4592}" type="presParOf" srcId="{049B0BD2-77EC-4E3D-9B1C-B35E2687CB53}" destId="{7D2DDDB1-0798-4448-86E2-18066E6C144C}" srcOrd="0" destOrd="0" presId="urn:microsoft.com/office/officeart/2005/8/layout/default"/>
    <dgm:cxn modelId="{4ECDEE7E-3E54-4E8A-B6B6-C1B40A0C06B9}" type="presParOf" srcId="{049B0BD2-77EC-4E3D-9B1C-B35E2687CB53}" destId="{52CBFC98-56A7-4FB7-84A4-1BDBF4BE65B8}" srcOrd="1" destOrd="0" presId="urn:microsoft.com/office/officeart/2005/8/layout/default"/>
    <dgm:cxn modelId="{AEB1DC29-102D-4D2A-939A-E2CAB6B404A9}" type="presParOf" srcId="{049B0BD2-77EC-4E3D-9B1C-B35E2687CB53}" destId="{27CBB873-F2CA-47FE-944B-225ED0E33AE6}" srcOrd="2" destOrd="0" presId="urn:microsoft.com/office/officeart/2005/8/layout/default"/>
    <dgm:cxn modelId="{EB5A9142-B6C1-4FCA-BCE9-B9A24F4B846C}" type="presParOf" srcId="{049B0BD2-77EC-4E3D-9B1C-B35E2687CB53}" destId="{71FA5E03-C811-4019-946C-138762D94826}" srcOrd="3" destOrd="0" presId="urn:microsoft.com/office/officeart/2005/8/layout/default"/>
    <dgm:cxn modelId="{DD536A66-20BE-480E-A9BE-2BF25B89FF2B}" type="presParOf" srcId="{049B0BD2-77EC-4E3D-9B1C-B35E2687CB53}" destId="{1293FD4B-BEB4-4D78-9B3E-56BFBF50D8BA}" srcOrd="4" destOrd="0" presId="urn:microsoft.com/office/officeart/2005/8/layout/default"/>
    <dgm:cxn modelId="{5B7E512E-1A8E-4C56-ACB2-EDC209D91A5F}" type="presParOf" srcId="{049B0BD2-77EC-4E3D-9B1C-B35E2687CB53}" destId="{F575940A-3702-4452-A37E-A4D337427A18}" srcOrd="5" destOrd="0" presId="urn:microsoft.com/office/officeart/2005/8/layout/default"/>
    <dgm:cxn modelId="{20D697C6-BE27-456F-A36D-47D3915E13FC}" type="presParOf" srcId="{049B0BD2-77EC-4E3D-9B1C-B35E2687CB53}" destId="{E948C5CB-8420-42A0-BAFD-C3B409041B58}" srcOrd="6" destOrd="0" presId="urn:microsoft.com/office/officeart/2005/8/layout/default"/>
    <dgm:cxn modelId="{0551F2E9-58C6-443B-91E7-0D02F2163689}" type="presParOf" srcId="{049B0BD2-77EC-4E3D-9B1C-B35E2687CB53}" destId="{12EA35CD-D8D1-4B95-A2F9-F1A3EA83D603}" srcOrd="7" destOrd="0" presId="urn:microsoft.com/office/officeart/2005/8/layout/default"/>
    <dgm:cxn modelId="{A3F33475-D08F-4FC5-8FBE-D631CE36DF75}" type="presParOf" srcId="{049B0BD2-77EC-4E3D-9B1C-B35E2687CB53}" destId="{3C7A0BD6-05DE-43AB-AEE1-F295CC9686D4}" srcOrd="8" destOrd="0" presId="urn:microsoft.com/office/officeart/2005/8/layout/default"/>
    <dgm:cxn modelId="{BFC5C63A-6A87-4A84-A38D-5C4BA199AD5A}" type="presParOf" srcId="{049B0BD2-77EC-4E3D-9B1C-B35E2687CB53}" destId="{FA584EA9-6ECC-4C7F-852E-8BD026B42D2F}" srcOrd="9" destOrd="0" presId="urn:microsoft.com/office/officeart/2005/8/layout/default"/>
    <dgm:cxn modelId="{3848AFF6-8260-4E84-A64E-C8E52C8A9289}" type="presParOf" srcId="{049B0BD2-77EC-4E3D-9B1C-B35E2687CB53}" destId="{7D8EF824-0516-4D7D-8668-9DC2D728579E}" srcOrd="10" destOrd="0" presId="urn:microsoft.com/office/officeart/2005/8/layout/default"/>
    <dgm:cxn modelId="{89987AE1-8C1E-4845-B076-047359010204}" type="presParOf" srcId="{049B0BD2-77EC-4E3D-9B1C-B35E2687CB53}" destId="{92725F9A-3B28-4CF2-B54C-00E3B3968ED3}" srcOrd="11" destOrd="0" presId="urn:microsoft.com/office/officeart/2005/8/layout/default"/>
    <dgm:cxn modelId="{B066BB35-A34F-4355-B9E5-D496EB25833D}" type="presParOf" srcId="{049B0BD2-77EC-4E3D-9B1C-B35E2687CB53}" destId="{71674CE3-037B-4E43-A48F-8C511CF026B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DDDB1-0798-4448-86E2-18066E6C144C}">
      <dsp:nvSpPr>
        <dsp:cNvPr id="0" name=""/>
        <dsp:cNvSpPr/>
      </dsp:nvSpPr>
      <dsp:spPr>
        <a:xfrm>
          <a:off x="1495718" y="2763"/>
          <a:ext cx="2792824" cy="1675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Node</a:t>
          </a:r>
          <a:endParaRPr lang="en-IN" sz="4400" kern="1200" dirty="0"/>
        </a:p>
      </dsp:txBody>
      <dsp:txXfrm>
        <a:off x="1495718" y="2763"/>
        <a:ext cx="2792824" cy="1675694"/>
      </dsp:txXfrm>
    </dsp:sp>
    <dsp:sp modelId="{27CBB873-F2CA-47FE-944B-225ED0E33AE6}">
      <dsp:nvSpPr>
        <dsp:cNvPr id="0" name=""/>
        <dsp:cNvSpPr/>
      </dsp:nvSpPr>
      <dsp:spPr>
        <a:xfrm>
          <a:off x="4567825" y="2763"/>
          <a:ext cx="2792824" cy="1675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Ledger</a:t>
          </a:r>
          <a:endParaRPr lang="en-IN" sz="4400" kern="1200" dirty="0"/>
        </a:p>
      </dsp:txBody>
      <dsp:txXfrm>
        <a:off x="4567825" y="2763"/>
        <a:ext cx="2792824" cy="1675694"/>
      </dsp:txXfrm>
    </dsp:sp>
    <dsp:sp modelId="{1293FD4B-BEB4-4D78-9B3E-56BFBF50D8BA}">
      <dsp:nvSpPr>
        <dsp:cNvPr id="0" name=""/>
        <dsp:cNvSpPr/>
      </dsp:nvSpPr>
      <dsp:spPr>
        <a:xfrm>
          <a:off x="7639931" y="2763"/>
          <a:ext cx="2792824" cy="1675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Wallet</a:t>
          </a:r>
          <a:endParaRPr lang="en-IN" sz="4400" kern="1200" dirty="0"/>
        </a:p>
      </dsp:txBody>
      <dsp:txXfrm>
        <a:off x="7639931" y="2763"/>
        <a:ext cx="2792824" cy="1675694"/>
      </dsp:txXfrm>
    </dsp:sp>
    <dsp:sp modelId="{E948C5CB-8420-42A0-BAFD-C3B409041B58}">
      <dsp:nvSpPr>
        <dsp:cNvPr id="0" name=""/>
        <dsp:cNvSpPr/>
      </dsp:nvSpPr>
      <dsp:spPr>
        <a:xfrm>
          <a:off x="1495718" y="1957740"/>
          <a:ext cx="2792824" cy="1675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Nonce</a:t>
          </a:r>
          <a:endParaRPr lang="en-IN" sz="4400" kern="1200" dirty="0"/>
        </a:p>
      </dsp:txBody>
      <dsp:txXfrm>
        <a:off x="1495718" y="1957740"/>
        <a:ext cx="2792824" cy="1675694"/>
      </dsp:txXfrm>
    </dsp:sp>
    <dsp:sp modelId="{3C7A0BD6-05DE-43AB-AEE1-F295CC9686D4}">
      <dsp:nvSpPr>
        <dsp:cNvPr id="0" name=""/>
        <dsp:cNvSpPr/>
      </dsp:nvSpPr>
      <dsp:spPr>
        <a:xfrm>
          <a:off x="4567825" y="1957740"/>
          <a:ext cx="2792824" cy="16756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Hash</a:t>
          </a:r>
          <a:endParaRPr lang="en-IN" sz="4400" kern="1200" dirty="0"/>
        </a:p>
      </dsp:txBody>
      <dsp:txXfrm>
        <a:off x="4567825" y="1957740"/>
        <a:ext cx="2792824" cy="1675694"/>
      </dsp:txXfrm>
    </dsp:sp>
    <dsp:sp modelId="{7D8EF824-0516-4D7D-8668-9DC2D728579E}">
      <dsp:nvSpPr>
        <dsp:cNvPr id="0" name=""/>
        <dsp:cNvSpPr/>
      </dsp:nvSpPr>
      <dsp:spPr>
        <a:xfrm>
          <a:off x="7639931" y="1957740"/>
          <a:ext cx="2792824" cy="1675694"/>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Mining</a:t>
          </a:r>
          <a:endParaRPr lang="en-IN" sz="4400" kern="1200" dirty="0"/>
        </a:p>
      </dsp:txBody>
      <dsp:txXfrm>
        <a:off x="7639931" y="1957740"/>
        <a:ext cx="2792824" cy="1675694"/>
      </dsp:txXfrm>
    </dsp:sp>
    <dsp:sp modelId="{71674CE3-037B-4E43-A48F-8C511CF026B6}">
      <dsp:nvSpPr>
        <dsp:cNvPr id="0" name=""/>
        <dsp:cNvSpPr/>
      </dsp:nvSpPr>
      <dsp:spPr>
        <a:xfrm>
          <a:off x="4567825" y="3912717"/>
          <a:ext cx="2792824" cy="1675694"/>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Consensus Protocol</a:t>
          </a:r>
          <a:endParaRPr lang="en-IN" sz="4400" kern="1200" dirty="0"/>
        </a:p>
      </dsp:txBody>
      <dsp:txXfrm>
        <a:off x="4567825" y="3912717"/>
        <a:ext cx="2792824" cy="16756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04D292-FDE6-4740-BD23-5814F0C155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7C032C9-2C1E-4CF6-A3C4-7502E137E7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24BD4E-4D0D-4F77-A68F-4CFFD6043445}" type="datetimeFigureOut">
              <a:rPr lang="en-IN" smtClean="0"/>
              <a:t>16-09-2024</a:t>
            </a:fld>
            <a:endParaRPr lang="en-IN"/>
          </a:p>
        </p:txBody>
      </p:sp>
      <p:sp>
        <p:nvSpPr>
          <p:cNvPr id="4" name="Footer Placeholder 3">
            <a:extLst>
              <a:ext uri="{FF2B5EF4-FFF2-40B4-BE49-F238E27FC236}">
                <a16:creationId xmlns:a16="http://schemas.microsoft.com/office/drawing/2014/main" id="{97836138-E6E7-4427-BBC1-56A11A8630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D98D7DF-AB7A-4F3A-AA22-63A597EA76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650123-96C4-4DE2-B998-709FDEF2C59D}" type="slidenum">
              <a:rPr lang="en-IN" smtClean="0"/>
              <a:t>‹#›</a:t>
            </a:fld>
            <a:endParaRPr lang="en-IN"/>
          </a:p>
        </p:txBody>
      </p:sp>
    </p:spTree>
    <p:extLst>
      <p:ext uri="{BB962C8B-B14F-4D97-AF65-F5344CB8AC3E}">
        <p14:creationId xmlns:p14="http://schemas.microsoft.com/office/powerpoint/2010/main" val="2767022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2</a:t>
            </a:fld>
            <a:endParaRPr lang="en-US"/>
          </a:p>
        </p:txBody>
      </p:sp>
    </p:spTree>
    <p:extLst>
      <p:ext uri="{BB962C8B-B14F-4D97-AF65-F5344CB8AC3E}">
        <p14:creationId xmlns:p14="http://schemas.microsoft.com/office/powerpoint/2010/main" val="355251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4</a:t>
            </a:fld>
            <a:endParaRPr lang="en-US"/>
          </a:p>
        </p:txBody>
      </p:sp>
    </p:spTree>
    <p:extLst>
      <p:ext uri="{BB962C8B-B14F-4D97-AF65-F5344CB8AC3E}">
        <p14:creationId xmlns:p14="http://schemas.microsoft.com/office/powerpoint/2010/main" val="747199686"/>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4.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65C24A8B-C009-4A74-9481-67BB67CA49B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id="{8DCFBA18-DBB7-4232-9BDC-C0D95AE93AF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5E75AD4F-9BB9-4005-AB78-4A6D388A4C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4964C355-848F-46E4-BB2A-EA2EE69FEBA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A561853C-B15A-4153-A982-7E7EB1213BC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5" name="Picture 4">
            <a:extLst>
              <a:ext uri="{FF2B5EF4-FFF2-40B4-BE49-F238E27FC236}">
                <a16:creationId xmlns:a16="http://schemas.microsoft.com/office/drawing/2014/main" id="{6D047C6C-0A97-2A9F-4FA0-E50DC892B6E4}"/>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t="12123" b="6661"/>
          <a:stretch/>
        </p:blipFill>
        <p:spPr>
          <a:xfrm>
            <a:off x="8626768" y="1609868"/>
            <a:ext cx="3493851" cy="2837531"/>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B976521A-C815-4A64-A047-CE405ED0E59A}"/>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1018DFAF-9B15-4199-9C36-C730A2CE6C5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Fundamentals of Digital System</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id="{744A518A-BE68-4048-BDCB-77578CB572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C248CBD5-99BA-4017-857A-5ED400F4365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id="{C5EC0171-2BE4-40CA-A480-8BB7C938984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80751CB1-487E-4F91-B9F5-121CF12A72F8}"/>
              </a:ext>
            </a:extLst>
          </p:cNvPr>
          <p:cNvSpPr txBox="1">
            <a:spLocks/>
          </p:cNvSpPr>
          <p:nvPr userDrawn="1"/>
        </p:nvSpPr>
        <p:spPr>
          <a:xfrm>
            <a:off x="3627119" y="6603437"/>
            <a:ext cx="493776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#2104CS521 (IAT)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5 – Introduction to Blockchain</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id="{3B5677A2-14E3-4450-A93A-4020B13EB00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F0D54220-6151-48FA-B959-14945EB273F1}"/>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Semiconductor Devices</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10" name="Group 9">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17">
            <a:extLst>
              <a:ext uri="{FF2B5EF4-FFF2-40B4-BE49-F238E27FC236}">
                <a16:creationId xmlns:a16="http://schemas.microsoft.com/office/drawing/2014/main" id="{041B91BA-E967-4818-B106-E9599A94208F}"/>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id="{113DDC47-5F98-429E-9511-53CA83B7C3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2" name="Footer Placeholder 2">
            <a:extLst>
              <a:ext uri="{FF2B5EF4-FFF2-40B4-BE49-F238E27FC236}">
                <a16:creationId xmlns:a16="http://schemas.microsoft.com/office/drawing/2014/main" id="{F1A31E7A-9723-434F-980A-25DC6F4298A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21EL01203 (FOE)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Semiconductor Devices</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id="{B0EE67C7-74D3-4CBD-AD92-CC9A11B73E72}"/>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2" name="Footer Placeholder 2">
            <a:extLst>
              <a:ext uri="{FF2B5EF4-FFF2-40B4-BE49-F238E27FC236}">
                <a16:creationId xmlns:a16="http://schemas.microsoft.com/office/drawing/2014/main" id="{8153AE79-B6DD-42D9-9A57-251C608C94C9}"/>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21EL01203 (FOE)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Semiconductor Devices</a:t>
            </a: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id="{8F1A213C-9150-4DD4-AF93-378AEE35F37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EE13806C-05D6-42C4-AE68-FB0FD73D5453}"/>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21EL01203 (FOE)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Semiconductor Devices</a:t>
            </a: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9/16/2024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3.xml"/><Relationship Id="rId5" Type="http://schemas.openxmlformats.org/officeDocument/2006/relationships/image" Target="../media/image22.emf"/><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3.xml"/><Relationship Id="rId4" Type="http://schemas.openxmlformats.org/officeDocument/2006/relationships/image" Target="../media/image2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5517B9A-CB15-4105-8DB6-3BE4CEF0C915}"/>
              </a:ext>
            </a:extLst>
          </p:cNvPr>
          <p:cNvSpPr>
            <a:spLocks noGrp="1"/>
          </p:cNvSpPr>
          <p:nvPr>
            <p:ph type="ctrTitle"/>
          </p:nvPr>
        </p:nvSpPr>
        <p:spPr>
          <a:xfrm>
            <a:off x="559489" y="1122364"/>
            <a:ext cx="9432236" cy="2578780"/>
          </a:xfrm>
        </p:spPr>
        <p:txBody>
          <a:bodyPr/>
          <a:lstStyle/>
          <a:p>
            <a:r>
              <a:rPr lang="en-US" sz="4800" b="0" dirty="0">
                <a:latin typeface="Roboto Condensed Light" panose="02000000000000000000" pitchFamily="2" charset="0"/>
                <a:ea typeface="Roboto Condensed Light" panose="02000000000000000000" pitchFamily="2" charset="0"/>
              </a:rPr>
              <a:t>Unit-5</a:t>
            </a:r>
            <a:r>
              <a:rPr lang="en-US" dirty="0"/>
              <a:t> </a:t>
            </a:r>
            <a:br>
              <a:rPr lang="en-US" dirty="0"/>
            </a:br>
            <a:r>
              <a:rPr lang="en-US" dirty="0"/>
              <a:t>Introduction to </a:t>
            </a:r>
            <a:br>
              <a:rPr lang="en-US" dirty="0"/>
            </a:br>
            <a:r>
              <a:rPr lang="en-US" dirty="0"/>
              <a:t>Blockchain</a:t>
            </a:r>
          </a:p>
        </p:txBody>
      </p:sp>
      <p:sp>
        <p:nvSpPr>
          <p:cNvPr id="10" name="Text Placeholder 9">
            <a:extLst>
              <a:ext uri="{FF2B5EF4-FFF2-40B4-BE49-F238E27FC236}">
                <a16:creationId xmlns:a16="http://schemas.microsoft.com/office/drawing/2014/main" id="{C082D7EB-29EC-46FF-A7B0-A0D59D247AEB}"/>
              </a:ext>
            </a:extLst>
          </p:cNvPr>
          <p:cNvSpPr>
            <a:spLocks noGrp="1"/>
          </p:cNvSpPr>
          <p:nvPr>
            <p:ph type="body" sz="quarter" idx="11"/>
          </p:nvPr>
        </p:nvSpPr>
        <p:spPr/>
        <p:txBody>
          <a:bodyPr/>
          <a:lstStyle/>
          <a:p>
            <a:r>
              <a:rPr lang="en-US" dirty="0"/>
              <a:t>krunal.vyas@darshan.ac.in</a:t>
            </a:r>
          </a:p>
        </p:txBody>
      </p:sp>
      <p:sp>
        <p:nvSpPr>
          <p:cNvPr id="11" name="Text Placeholder 10">
            <a:extLst>
              <a:ext uri="{FF2B5EF4-FFF2-40B4-BE49-F238E27FC236}">
                <a16:creationId xmlns:a16="http://schemas.microsoft.com/office/drawing/2014/main" id="{AA546C7D-5FAD-4283-8D6D-335B9785575B}"/>
              </a:ext>
            </a:extLst>
          </p:cNvPr>
          <p:cNvSpPr>
            <a:spLocks noGrp="1"/>
          </p:cNvSpPr>
          <p:nvPr>
            <p:ph type="body" sz="quarter" idx="12"/>
          </p:nvPr>
        </p:nvSpPr>
        <p:spPr/>
        <p:txBody>
          <a:bodyPr/>
          <a:lstStyle/>
          <a:p>
            <a:r>
              <a:rPr lang="en-US" dirty="0"/>
              <a:t>9601901005</a:t>
            </a:r>
          </a:p>
        </p:txBody>
      </p:sp>
      <p:sp>
        <p:nvSpPr>
          <p:cNvPr id="12" name="Text Placeholder 11">
            <a:extLst>
              <a:ext uri="{FF2B5EF4-FFF2-40B4-BE49-F238E27FC236}">
                <a16:creationId xmlns:a16="http://schemas.microsoft.com/office/drawing/2014/main" id="{E122C0AC-FE99-4050-96C1-834C68B58208}"/>
              </a:ext>
            </a:extLst>
          </p:cNvPr>
          <p:cNvSpPr>
            <a:spLocks noGrp="1"/>
          </p:cNvSpPr>
          <p:nvPr>
            <p:ph type="body" sz="quarter" idx="13"/>
          </p:nvPr>
        </p:nvSpPr>
        <p:spPr/>
        <p:txBody>
          <a:bodyPr/>
          <a:lstStyle/>
          <a:p>
            <a:r>
              <a:rPr lang="en-US" dirty="0"/>
              <a:t>Computer Science &amp; Engineering</a:t>
            </a:r>
          </a:p>
        </p:txBody>
      </p:sp>
      <p:sp>
        <p:nvSpPr>
          <p:cNvPr id="13" name="Text Placeholder 12">
            <a:extLst>
              <a:ext uri="{FF2B5EF4-FFF2-40B4-BE49-F238E27FC236}">
                <a16:creationId xmlns:a16="http://schemas.microsoft.com/office/drawing/2014/main" id="{4747B24B-6BDC-4D9B-A81D-E04AD86D9990}"/>
              </a:ext>
            </a:extLst>
          </p:cNvPr>
          <p:cNvSpPr>
            <a:spLocks noGrp="1"/>
          </p:cNvSpPr>
          <p:nvPr>
            <p:ph type="body" sz="quarter" idx="14"/>
          </p:nvPr>
        </p:nvSpPr>
        <p:spPr/>
        <p:txBody>
          <a:bodyPr/>
          <a:lstStyle/>
          <a:p>
            <a:r>
              <a:rPr lang="en-US" dirty="0"/>
              <a:t>Prof. Krunal D Vyas</a:t>
            </a:r>
          </a:p>
        </p:txBody>
      </p:sp>
      <p:sp>
        <p:nvSpPr>
          <p:cNvPr id="14" name="Text Placeholder 13">
            <a:extLst>
              <a:ext uri="{FF2B5EF4-FFF2-40B4-BE49-F238E27FC236}">
                <a16:creationId xmlns:a16="http://schemas.microsoft.com/office/drawing/2014/main" id="{38247361-D1B1-496C-91FD-362FC4744130}"/>
              </a:ext>
            </a:extLst>
          </p:cNvPr>
          <p:cNvSpPr>
            <a:spLocks noGrp="1"/>
          </p:cNvSpPr>
          <p:nvPr>
            <p:ph type="body" sz="quarter" idx="16"/>
          </p:nvPr>
        </p:nvSpPr>
        <p:spPr/>
        <p:txBody>
          <a:bodyPr/>
          <a:lstStyle/>
          <a:p>
            <a:r>
              <a:rPr lang="en-US" dirty="0"/>
              <a:t>Introduction to Advanced Technologies </a:t>
            </a:r>
            <a:r>
              <a:rPr lang="en-US" dirty="0">
                <a:latin typeface="Roboto Condensed Light" panose="02000000000000000000" pitchFamily="2" charset="0"/>
                <a:ea typeface="Roboto Condensed Light" panose="02000000000000000000" pitchFamily="2" charset="0"/>
              </a:rPr>
              <a:t>(IAT)</a:t>
            </a:r>
          </a:p>
          <a:p>
            <a:r>
              <a:rPr lang="en-US" dirty="0">
                <a:latin typeface="Roboto Condensed Light" panose="02000000000000000000" pitchFamily="2" charset="0"/>
                <a:ea typeface="Roboto Condensed Light" panose="02000000000000000000" pitchFamily="2" charset="0"/>
              </a:rPr>
              <a:t>DU #2104CS521</a:t>
            </a:r>
          </a:p>
        </p:txBody>
      </p:sp>
      <p:pic>
        <p:nvPicPr>
          <p:cNvPr id="16" name="Picture Placeholder 8">
            <a:extLst>
              <a:ext uri="{FF2B5EF4-FFF2-40B4-BE49-F238E27FC236}">
                <a16:creationId xmlns:a16="http://schemas.microsoft.com/office/drawing/2014/main" id="{955B1F2C-5420-4479-A55C-83A5DAC50F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56884" y="5204627"/>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333374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CBBA-0D07-BBB9-1FD0-4709DAECDB2C}"/>
              </a:ext>
            </a:extLst>
          </p:cNvPr>
          <p:cNvSpPr>
            <a:spLocks noGrp="1"/>
          </p:cNvSpPr>
          <p:nvPr>
            <p:ph type="title"/>
          </p:nvPr>
        </p:nvSpPr>
        <p:spPr/>
        <p:txBody>
          <a:bodyPr/>
          <a:lstStyle/>
          <a:p>
            <a:r>
              <a:rPr lang="en-US" dirty="0"/>
              <a:t>Blockchain Transaction in a Nutshell</a:t>
            </a:r>
            <a:endParaRPr lang="en-IN" dirty="0"/>
          </a:p>
        </p:txBody>
      </p:sp>
      <p:pic>
        <p:nvPicPr>
          <p:cNvPr id="17" name="Picture 16">
            <a:extLst>
              <a:ext uri="{FF2B5EF4-FFF2-40B4-BE49-F238E27FC236}">
                <a16:creationId xmlns:a16="http://schemas.microsoft.com/office/drawing/2014/main" id="{5F3DB1FB-4706-C693-B38F-5BC160F43F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6859" y="1244291"/>
            <a:ext cx="3036570" cy="1026795"/>
          </a:xfrm>
          <a:prstGeom prst="rect">
            <a:avLst/>
          </a:prstGeom>
          <a:noFill/>
          <a:ln>
            <a:noFill/>
          </a:ln>
        </p:spPr>
      </p:pic>
      <p:sp>
        <p:nvSpPr>
          <p:cNvPr id="24" name="TextBox 23">
            <a:extLst>
              <a:ext uri="{FF2B5EF4-FFF2-40B4-BE49-F238E27FC236}">
                <a16:creationId xmlns:a16="http://schemas.microsoft.com/office/drawing/2014/main" id="{6B1D2FE9-EFFB-92D9-4C08-EFBD8B5758D5}"/>
              </a:ext>
            </a:extLst>
          </p:cNvPr>
          <p:cNvSpPr txBox="1"/>
          <p:nvPr/>
        </p:nvSpPr>
        <p:spPr>
          <a:xfrm>
            <a:off x="147638" y="815174"/>
            <a:ext cx="5948362" cy="388953"/>
          </a:xfrm>
          <a:prstGeom prst="rect">
            <a:avLst/>
          </a:prstGeom>
          <a:noFill/>
        </p:spPr>
        <p:txBody>
          <a:bodyPr wrap="square">
            <a:spAutoFit/>
          </a:bodyPr>
          <a:lstStyle/>
          <a:p>
            <a:pPr marL="0" marR="0" indent="0" algn="just">
              <a:lnSpc>
                <a:spcPct val="115000"/>
              </a:lnSpc>
              <a:spcBef>
                <a:spcPts val="0"/>
              </a:spcBef>
              <a:spcAft>
                <a:spcPts val="600"/>
              </a:spcAft>
            </a:pPr>
            <a:r>
              <a:rPr lang="en-IN" sz="1800" b="1" kern="100" dirty="0">
                <a:effectLst/>
                <a:latin typeface="Roboto Condensed" panose="02000000000000000000" pitchFamily="2" charset="0"/>
                <a:ea typeface="Times New Roman" panose="02020603050405020304" pitchFamily="18" charset="0"/>
                <a:cs typeface="Shruti" panose="020B0502040204020203" pitchFamily="34" charset="0"/>
              </a:rPr>
              <a:t>Step 1: Joe requests the proposed transaction</a:t>
            </a:r>
            <a:endParaRPr lang="en-IN" sz="1800" kern="100" dirty="0">
              <a:effectLst/>
              <a:latin typeface="Roboto Condensed" panose="02000000000000000000" pitchFamily="2" charset="0"/>
              <a:ea typeface="Times New Roman" panose="02020603050405020304" pitchFamily="18" charset="0"/>
              <a:cs typeface="Shruti" panose="020B0502040204020203" pitchFamily="34" charset="0"/>
            </a:endParaRPr>
          </a:p>
        </p:txBody>
      </p:sp>
      <p:sp>
        <p:nvSpPr>
          <p:cNvPr id="26" name="TextBox 25">
            <a:extLst>
              <a:ext uri="{FF2B5EF4-FFF2-40B4-BE49-F238E27FC236}">
                <a16:creationId xmlns:a16="http://schemas.microsoft.com/office/drawing/2014/main" id="{6ED12BBC-E087-04C6-08AA-549ECDB433A6}"/>
              </a:ext>
            </a:extLst>
          </p:cNvPr>
          <p:cNvSpPr txBox="1"/>
          <p:nvPr/>
        </p:nvSpPr>
        <p:spPr>
          <a:xfrm>
            <a:off x="147638" y="2230922"/>
            <a:ext cx="5815012" cy="388953"/>
          </a:xfrm>
          <a:prstGeom prst="rect">
            <a:avLst/>
          </a:prstGeom>
          <a:noFill/>
        </p:spPr>
        <p:txBody>
          <a:bodyPr wrap="square">
            <a:spAutoFit/>
          </a:bodyPr>
          <a:lstStyle/>
          <a:p>
            <a:pPr marL="0" marR="0" indent="0" algn="just">
              <a:lnSpc>
                <a:spcPct val="115000"/>
              </a:lnSpc>
              <a:spcBef>
                <a:spcPts val="0"/>
              </a:spcBef>
              <a:spcAft>
                <a:spcPts val="600"/>
              </a:spcAft>
            </a:pPr>
            <a:r>
              <a:rPr lang="en-IN" sz="1800" b="1" kern="100" dirty="0">
                <a:effectLst/>
                <a:latin typeface="Roboto Condensed" panose="02000000000000000000" pitchFamily="2" charset="0"/>
                <a:ea typeface="Times New Roman" panose="02020603050405020304" pitchFamily="18" charset="0"/>
                <a:cs typeface="Shruti" panose="020B0502040204020203" pitchFamily="34" charset="0"/>
              </a:rPr>
              <a:t>Step 2: The proposed transaction is</a:t>
            </a:r>
            <a:r>
              <a:rPr lang="en-IN" kern="100" dirty="0">
                <a:latin typeface="Roboto Condensed" panose="02000000000000000000" pitchFamily="2" charset="0"/>
                <a:ea typeface="Times New Roman" panose="02020603050405020304" pitchFamily="18" charset="0"/>
                <a:cs typeface="Shruti" panose="020B0502040204020203" pitchFamily="34" charset="0"/>
              </a:rPr>
              <a:t> </a:t>
            </a:r>
            <a:r>
              <a:rPr lang="en-IN" sz="1800" b="1" kern="100" dirty="0">
                <a:effectLst/>
                <a:latin typeface="Roboto Condensed" panose="02000000000000000000" pitchFamily="2" charset="0"/>
                <a:ea typeface="Times New Roman" panose="02020603050405020304" pitchFamily="18" charset="0"/>
                <a:cs typeface="Shruti" panose="020B0502040204020203" pitchFamily="34" charset="0"/>
              </a:rPr>
              <a:t>broadcast to the network</a:t>
            </a:r>
            <a:endParaRPr lang="en-IN" sz="1800" kern="100" dirty="0">
              <a:effectLst/>
              <a:latin typeface="Roboto Condensed" panose="02000000000000000000" pitchFamily="2" charset="0"/>
              <a:ea typeface="Times New Roman" panose="02020603050405020304" pitchFamily="18" charset="0"/>
              <a:cs typeface="Shruti" panose="020B0502040204020203" pitchFamily="34" charset="0"/>
            </a:endParaRPr>
          </a:p>
        </p:txBody>
      </p:sp>
      <p:pic>
        <p:nvPicPr>
          <p:cNvPr id="27" name="Picture 26">
            <a:extLst>
              <a:ext uri="{FF2B5EF4-FFF2-40B4-BE49-F238E27FC236}">
                <a16:creationId xmlns:a16="http://schemas.microsoft.com/office/drawing/2014/main" id="{D6026B73-2F07-A043-8205-7D1F519FE6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98124" y="2669881"/>
            <a:ext cx="3114040" cy="2233930"/>
          </a:xfrm>
          <a:prstGeom prst="rect">
            <a:avLst/>
          </a:prstGeom>
          <a:noFill/>
          <a:ln>
            <a:noFill/>
          </a:ln>
        </p:spPr>
      </p:pic>
      <p:sp>
        <p:nvSpPr>
          <p:cNvPr id="29" name="TextBox 28">
            <a:extLst>
              <a:ext uri="{FF2B5EF4-FFF2-40B4-BE49-F238E27FC236}">
                <a16:creationId xmlns:a16="http://schemas.microsoft.com/office/drawing/2014/main" id="{B8FFA461-78EB-CD47-A0FD-033229EBFDB7}"/>
              </a:ext>
            </a:extLst>
          </p:cNvPr>
          <p:cNvSpPr txBox="1"/>
          <p:nvPr/>
        </p:nvSpPr>
        <p:spPr>
          <a:xfrm>
            <a:off x="147638" y="5202594"/>
            <a:ext cx="5815012" cy="707501"/>
          </a:xfrm>
          <a:prstGeom prst="rect">
            <a:avLst/>
          </a:prstGeom>
          <a:noFill/>
        </p:spPr>
        <p:txBody>
          <a:bodyPr wrap="square">
            <a:spAutoFit/>
          </a:bodyPr>
          <a:lstStyle/>
          <a:p>
            <a:pPr marL="0" marR="0" indent="0" algn="just">
              <a:lnSpc>
                <a:spcPct val="115000"/>
              </a:lnSpc>
              <a:spcBef>
                <a:spcPts val="0"/>
              </a:spcBef>
              <a:spcAft>
                <a:spcPts val="600"/>
              </a:spcAft>
            </a:pPr>
            <a:r>
              <a:rPr lang="en-IN" sz="1800" b="1" kern="100" dirty="0">
                <a:effectLst/>
                <a:latin typeface="Roboto Condensed" panose="02000000000000000000" pitchFamily="2" charset="0"/>
                <a:ea typeface="Times New Roman" panose="02020603050405020304" pitchFamily="18" charset="0"/>
                <a:cs typeface="Shruti" panose="020B0502040204020203" pitchFamily="34" charset="0"/>
              </a:rPr>
              <a:t>Step 3: Miners verify the transaction and bundle it into a block along with other transactions</a:t>
            </a:r>
            <a:endParaRPr lang="en-IN" sz="1800" kern="100" dirty="0">
              <a:effectLst/>
              <a:latin typeface="Roboto Condensed" panose="02000000000000000000" pitchFamily="2" charset="0"/>
              <a:ea typeface="Times New Roman" panose="02020603050405020304" pitchFamily="18" charset="0"/>
              <a:cs typeface="Shruti" panose="020B0502040204020203" pitchFamily="34" charset="0"/>
            </a:endParaRPr>
          </a:p>
        </p:txBody>
      </p:sp>
      <p:sp>
        <p:nvSpPr>
          <p:cNvPr id="31" name="TextBox 30">
            <a:extLst>
              <a:ext uri="{FF2B5EF4-FFF2-40B4-BE49-F238E27FC236}">
                <a16:creationId xmlns:a16="http://schemas.microsoft.com/office/drawing/2014/main" id="{6F454417-3524-94FE-8D63-9550A8E3F8D0}"/>
              </a:ext>
            </a:extLst>
          </p:cNvPr>
          <p:cNvSpPr txBox="1"/>
          <p:nvPr/>
        </p:nvSpPr>
        <p:spPr>
          <a:xfrm>
            <a:off x="6067426" y="815174"/>
            <a:ext cx="6124574" cy="707501"/>
          </a:xfrm>
          <a:prstGeom prst="rect">
            <a:avLst/>
          </a:prstGeom>
          <a:noFill/>
        </p:spPr>
        <p:txBody>
          <a:bodyPr wrap="square">
            <a:spAutoFit/>
          </a:bodyPr>
          <a:lstStyle/>
          <a:p>
            <a:pPr marL="0" marR="0" indent="0" algn="just">
              <a:lnSpc>
                <a:spcPct val="115000"/>
              </a:lnSpc>
              <a:spcBef>
                <a:spcPts val="0"/>
              </a:spcBef>
              <a:spcAft>
                <a:spcPts val="600"/>
              </a:spcAft>
            </a:pPr>
            <a:r>
              <a:rPr lang="en-IN" sz="1800" b="1" kern="100" dirty="0">
                <a:effectLst/>
                <a:latin typeface="Roboto Condensed" panose="02000000000000000000" pitchFamily="2" charset="0"/>
                <a:ea typeface="Times New Roman" panose="02020603050405020304" pitchFamily="18" charset="0"/>
                <a:cs typeface="Shruti" panose="020B0502040204020203" pitchFamily="34" charset="0"/>
              </a:rPr>
              <a:t>Step 4: Miners compete to solve the complex mathematical puzzle.</a:t>
            </a:r>
            <a:endParaRPr lang="en-IN" sz="1800" kern="100" dirty="0">
              <a:effectLst/>
              <a:latin typeface="Roboto Condensed" panose="02000000000000000000" pitchFamily="2" charset="0"/>
              <a:ea typeface="Times New Roman" panose="02020603050405020304" pitchFamily="18" charset="0"/>
              <a:cs typeface="Shruti" panose="020B0502040204020203" pitchFamily="34" charset="0"/>
            </a:endParaRPr>
          </a:p>
        </p:txBody>
      </p:sp>
      <p:pic>
        <p:nvPicPr>
          <p:cNvPr id="32" name="Picture 31">
            <a:extLst>
              <a:ext uri="{FF2B5EF4-FFF2-40B4-BE49-F238E27FC236}">
                <a16:creationId xmlns:a16="http://schemas.microsoft.com/office/drawing/2014/main" id="{28660201-E825-D39E-757D-8CBA3233989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9721" y="1210175"/>
            <a:ext cx="2545080" cy="2536190"/>
          </a:xfrm>
          <a:prstGeom prst="rect">
            <a:avLst/>
          </a:prstGeom>
          <a:noFill/>
          <a:ln>
            <a:noFill/>
          </a:ln>
        </p:spPr>
      </p:pic>
      <p:sp>
        <p:nvSpPr>
          <p:cNvPr id="34" name="TextBox 33">
            <a:extLst>
              <a:ext uri="{FF2B5EF4-FFF2-40B4-BE49-F238E27FC236}">
                <a16:creationId xmlns:a16="http://schemas.microsoft.com/office/drawing/2014/main" id="{11B0167C-71D6-CC9E-9F84-7874766D4FF2}"/>
              </a:ext>
            </a:extLst>
          </p:cNvPr>
          <p:cNvSpPr txBox="1"/>
          <p:nvPr/>
        </p:nvSpPr>
        <p:spPr>
          <a:xfrm>
            <a:off x="6072188" y="3934793"/>
            <a:ext cx="6143624" cy="388953"/>
          </a:xfrm>
          <a:prstGeom prst="rect">
            <a:avLst/>
          </a:prstGeom>
          <a:noFill/>
        </p:spPr>
        <p:txBody>
          <a:bodyPr wrap="square">
            <a:spAutoFit/>
          </a:bodyPr>
          <a:lstStyle/>
          <a:p>
            <a:pPr marL="0" marR="0" indent="0" algn="just">
              <a:lnSpc>
                <a:spcPct val="115000"/>
              </a:lnSpc>
              <a:spcBef>
                <a:spcPts val="0"/>
              </a:spcBef>
              <a:spcAft>
                <a:spcPts val="600"/>
              </a:spcAft>
            </a:pPr>
            <a:r>
              <a:rPr lang="en-IN" sz="1800" b="1" kern="100" dirty="0">
                <a:effectLst/>
                <a:latin typeface="Roboto Condensed" panose="02000000000000000000" pitchFamily="2" charset="0"/>
                <a:ea typeface="Times New Roman" panose="02020603050405020304" pitchFamily="18" charset="0"/>
                <a:cs typeface="Shruti" panose="020B0502040204020203" pitchFamily="34" charset="0"/>
              </a:rPr>
              <a:t>Step 5: The nodes verify the miner’s work.</a:t>
            </a:r>
            <a:endParaRPr lang="en-IN" sz="1800" kern="100" dirty="0">
              <a:effectLst/>
              <a:latin typeface="Roboto Condensed" panose="02000000000000000000" pitchFamily="2" charset="0"/>
              <a:ea typeface="Times New Roman" panose="02020603050405020304" pitchFamily="18" charset="0"/>
              <a:cs typeface="Shruti" panose="020B0502040204020203" pitchFamily="34" charset="0"/>
            </a:endParaRPr>
          </a:p>
        </p:txBody>
      </p:sp>
      <p:pic>
        <p:nvPicPr>
          <p:cNvPr id="35" name="Picture 34">
            <a:extLst>
              <a:ext uri="{FF2B5EF4-FFF2-40B4-BE49-F238E27FC236}">
                <a16:creationId xmlns:a16="http://schemas.microsoft.com/office/drawing/2014/main" id="{E0516439-4E51-6B4B-3623-9019B811958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96225" y="4491131"/>
            <a:ext cx="2466975" cy="2130425"/>
          </a:xfrm>
          <a:prstGeom prst="rect">
            <a:avLst/>
          </a:prstGeom>
          <a:noFill/>
          <a:ln>
            <a:noFill/>
          </a:ln>
        </p:spPr>
      </p:pic>
      <p:cxnSp>
        <p:nvCxnSpPr>
          <p:cNvPr id="37" name="Straight Connector 36">
            <a:extLst>
              <a:ext uri="{FF2B5EF4-FFF2-40B4-BE49-F238E27FC236}">
                <a16:creationId xmlns:a16="http://schemas.microsoft.com/office/drawing/2014/main" id="{9C77BF9E-ACDC-EF51-3BD3-E02A2F45D556}"/>
              </a:ext>
            </a:extLst>
          </p:cNvPr>
          <p:cNvCxnSpPr/>
          <p:nvPr/>
        </p:nvCxnSpPr>
        <p:spPr>
          <a:xfrm>
            <a:off x="6010275" y="758024"/>
            <a:ext cx="0" cy="5806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09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Effect transition="in" filter="fade">
                                      <p:cBhvr>
                                        <p:cTn id="23" dur="500"/>
                                        <p:tgtEl>
                                          <p:spTgt spid="2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31"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CBBA-0D07-BBB9-1FD0-4709DAECDB2C}"/>
              </a:ext>
            </a:extLst>
          </p:cNvPr>
          <p:cNvSpPr>
            <a:spLocks noGrp="1"/>
          </p:cNvSpPr>
          <p:nvPr>
            <p:ph type="title"/>
          </p:nvPr>
        </p:nvSpPr>
        <p:spPr/>
        <p:txBody>
          <a:bodyPr/>
          <a:lstStyle/>
          <a:p>
            <a:r>
              <a:rPr lang="en-US" dirty="0"/>
              <a:t>Blockchain Transaction in a Nutshell</a:t>
            </a:r>
            <a:endParaRPr lang="en-IN" dirty="0"/>
          </a:p>
        </p:txBody>
      </p:sp>
      <p:sp>
        <p:nvSpPr>
          <p:cNvPr id="24" name="TextBox 23">
            <a:extLst>
              <a:ext uri="{FF2B5EF4-FFF2-40B4-BE49-F238E27FC236}">
                <a16:creationId xmlns:a16="http://schemas.microsoft.com/office/drawing/2014/main" id="{6B1D2FE9-EFFB-92D9-4C08-EFBD8B5758D5}"/>
              </a:ext>
            </a:extLst>
          </p:cNvPr>
          <p:cNvSpPr txBox="1"/>
          <p:nvPr/>
        </p:nvSpPr>
        <p:spPr>
          <a:xfrm>
            <a:off x="147638" y="815174"/>
            <a:ext cx="5948362" cy="388953"/>
          </a:xfrm>
          <a:prstGeom prst="rect">
            <a:avLst/>
          </a:prstGeom>
          <a:noFill/>
        </p:spPr>
        <p:txBody>
          <a:bodyPr wrap="square">
            <a:spAutoFit/>
          </a:bodyPr>
          <a:lstStyle/>
          <a:p>
            <a:pPr marL="0" marR="0" indent="0" algn="just">
              <a:lnSpc>
                <a:spcPct val="115000"/>
              </a:lnSpc>
              <a:spcBef>
                <a:spcPts val="0"/>
              </a:spcBef>
              <a:spcAft>
                <a:spcPts val="600"/>
              </a:spcAft>
            </a:pPr>
            <a:r>
              <a:rPr lang="en-IN" sz="1800" b="1" kern="100" dirty="0">
                <a:effectLst/>
                <a:latin typeface="Roboto Condensed" panose="02000000000000000000" pitchFamily="2" charset="0"/>
                <a:ea typeface="Times New Roman" panose="02020603050405020304" pitchFamily="18" charset="0"/>
                <a:cs typeface="Shruti" panose="020B0502040204020203" pitchFamily="34" charset="0"/>
              </a:rPr>
              <a:t>Step 6: Block is added to the blockchain.</a:t>
            </a:r>
            <a:endParaRPr lang="en-IN" sz="1800" kern="100" dirty="0">
              <a:effectLst/>
              <a:latin typeface="Roboto Condensed" panose="02000000000000000000" pitchFamily="2" charset="0"/>
              <a:ea typeface="Times New Roman" panose="02020603050405020304" pitchFamily="18" charset="0"/>
              <a:cs typeface="Shruti" panose="020B0502040204020203" pitchFamily="34" charset="0"/>
            </a:endParaRPr>
          </a:p>
        </p:txBody>
      </p:sp>
      <p:sp>
        <p:nvSpPr>
          <p:cNvPr id="26" name="TextBox 25">
            <a:extLst>
              <a:ext uri="{FF2B5EF4-FFF2-40B4-BE49-F238E27FC236}">
                <a16:creationId xmlns:a16="http://schemas.microsoft.com/office/drawing/2014/main" id="{6ED12BBC-E087-04C6-08AA-549ECDB433A6}"/>
              </a:ext>
            </a:extLst>
          </p:cNvPr>
          <p:cNvSpPr txBox="1"/>
          <p:nvPr/>
        </p:nvSpPr>
        <p:spPr>
          <a:xfrm>
            <a:off x="147638" y="2789637"/>
            <a:ext cx="5815012" cy="707501"/>
          </a:xfrm>
          <a:prstGeom prst="rect">
            <a:avLst/>
          </a:prstGeom>
          <a:noFill/>
        </p:spPr>
        <p:txBody>
          <a:bodyPr wrap="square">
            <a:spAutoFit/>
          </a:bodyPr>
          <a:lstStyle/>
          <a:p>
            <a:pPr marL="0" marR="0" indent="0" algn="just">
              <a:lnSpc>
                <a:spcPct val="115000"/>
              </a:lnSpc>
              <a:spcBef>
                <a:spcPts val="0"/>
              </a:spcBef>
              <a:spcAft>
                <a:spcPts val="600"/>
              </a:spcAft>
            </a:pPr>
            <a:r>
              <a:rPr lang="en-US" sz="1800" b="1" kern="100" dirty="0">
                <a:effectLst/>
                <a:latin typeface="Roboto Condensed" panose="02000000000000000000" pitchFamily="2" charset="0"/>
                <a:ea typeface="Times New Roman" panose="02020603050405020304" pitchFamily="18" charset="0"/>
                <a:cs typeface="Shruti" panose="020B0502040204020203" pitchFamily="34" charset="0"/>
              </a:rPr>
              <a:t>Step 7: The updated copy of the blockchain is circulated throughout the network.</a:t>
            </a:r>
            <a:endParaRPr lang="en-IN" sz="1800" kern="100" dirty="0">
              <a:effectLst/>
              <a:latin typeface="Roboto Condensed" panose="02000000000000000000" pitchFamily="2" charset="0"/>
              <a:ea typeface="Times New Roman" panose="02020603050405020304" pitchFamily="18" charset="0"/>
              <a:cs typeface="Shruti" panose="020B0502040204020203" pitchFamily="34" charset="0"/>
            </a:endParaRPr>
          </a:p>
        </p:txBody>
      </p:sp>
      <p:sp>
        <p:nvSpPr>
          <p:cNvPr id="31" name="TextBox 30">
            <a:extLst>
              <a:ext uri="{FF2B5EF4-FFF2-40B4-BE49-F238E27FC236}">
                <a16:creationId xmlns:a16="http://schemas.microsoft.com/office/drawing/2014/main" id="{6F454417-3524-94FE-8D63-9550A8E3F8D0}"/>
              </a:ext>
            </a:extLst>
          </p:cNvPr>
          <p:cNvSpPr txBox="1"/>
          <p:nvPr/>
        </p:nvSpPr>
        <p:spPr>
          <a:xfrm>
            <a:off x="6067426" y="815174"/>
            <a:ext cx="6124574" cy="707501"/>
          </a:xfrm>
          <a:prstGeom prst="rect">
            <a:avLst/>
          </a:prstGeom>
          <a:noFill/>
        </p:spPr>
        <p:txBody>
          <a:bodyPr wrap="square">
            <a:spAutoFit/>
          </a:bodyPr>
          <a:lstStyle/>
          <a:p>
            <a:pPr marL="0" marR="0" indent="0" algn="just">
              <a:lnSpc>
                <a:spcPct val="115000"/>
              </a:lnSpc>
              <a:spcBef>
                <a:spcPts val="0"/>
              </a:spcBef>
              <a:spcAft>
                <a:spcPts val="600"/>
              </a:spcAft>
            </a:pPr>
            <a:r>
              <a:rPr lang="en-US" sz="1800" b="1" kern="100" dirty="0">
                <a:effectLst/>
                <a:latin typeface="Roboto Condensed" panose="02000000000000000000" pitchFamily="2" charset="0"/>
                <a:ea typeface="Times New Roman" panose="02020603050405020304" pitchFamily="18" charset="0"/>
                <a:cs typeface="Shruti" panose="020B0502040204020203" pitchFamily="34" charset="0"/>
              </a:rPr>
              <a:t>Step 8: Transaction completion Ann receives 0.5 BTC in her wallet The transaction is complete.</a:t>
            </a:r>
            <a:endParaRPr lang="en-IN" sz="1800" kern="100" dirty="0">
              <a:effectLst/>
              <a:latin typeface="Roboto Condensed" panose="02000000000000000000" pitchFamily="2" charset="0"/>
              <a:ea typeface="Times New Roman" panose="02020603050405020304" pitchFamily="18" charset="0"/>
              <a:cs typeface="Shruti" panose="020B0502040204020203" pitchFamily="34" charset="0"/>
            </a:endParaRPr>
          </a:p>
        </p:txBody>
      </p:sp>
      <p:cxnSp>
        <p:nvCxnSpPr>
          <p:cNvPr id="37" name="Straight Connector 36">
            <a:extLst>
              <a:ext uri="{FF2B5EF4-FFF2-40B4-BE49-F238E27FC236}">
                <a16:creationId xmlns:a16="http://schemas.microsoft.com/office/drawing/2014/main" id="{9C77BF9E-ACDC-EF51-3BD3-E02A2F45D556}"/>
              </a:ext>
            </a:extLst>
          </p:cNvPr>
          <p:cNvCxnSpPr/>
          <p:nvPr/>
        </p:nvCxnSpPr>
        <p:spPr>
          <a:xfrm>
            <a:off x="6010275" y="758024"/>
            <a:ext cx="0" cy="5806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ED2494A-0D7D-C9F3-E559-6ED41B04FC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0229" y="1323271"/>
            <a:ext cx="2812415" cy="1431925"/>
          </a:xfrm>
          <a:prstGeom prst="rect">
            <a:avLst/>
          </a:prstGeom>
          <a:noFill/>
          <a:ln>
            <a:noFill/>
          </a:ln>
        </p:spPr>
      </p:pic>
      <p:pic>
        <p:nvPicPr>
          <p:cNvPr id="4" name="Picture 3">
            <a:extLst>
              <a:ext uri="{FF2B5EF4-FFF2-40B4-BE49-F238E27FC236}">
                <a16:creationId xmlns:a16="http://schemas.microsoft.com/office/drawing/2014/main" id="{53D2C82A-2642-D9E2-10B3-095D73B479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791" y="3919578"/>
            <a:ext cx="2846705" cy="2044700"/>
          </a:xfrm>
          <a:prstGeom prst="rect">
            <a:avLst/>
          </a:prstGeom>
          <a:noFill/>
          <a:ln>
            <a:noFill/>
          </a:ln>
        </p:spPr>
      </p:pic>
      <p:pic>
        <p:nvPicPr>
          <p:cNvPr id="5" name="Picture 4">
            <a:extLst>
              <a:ext uri="{FF2B5EF4-FFF2-40B4-BE49-F238E27FC236}">
                <a16:creationId xmlns:a16="http://schemas.microsoft.com/office/drawing/2014/main" id="{A79BAD04-D854-0629-AE3F-D58BDD5CED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42055" y="1901327"/>
            <a:ext cx="3079750" cy="1242060"/>
          </a:xfrm>
          <a:prstGeom prst="rect">
            <a:avLst/>
          </a:prstGeom>
          <a:noFill/>
          <a:ln>
            <a:noFill/>
          </a:ln>
        </p:spPr>
      </p:pic>
    </p:spTree>
    <p:extLst>
      <p:ext uri="{BB962C8B-B14F-4D97-AF65-F5344CB8AC3E}">
        <p14:creationId xmlns:p14="http://schemas.microsoft.com/office/powerpoint/2010/main" val="348211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Versions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- 4</a:t>
            </a:r>
          </a:p>
        </p:txBody>
      </p:sp>
    </p:spTree>
    <p:extLst>
      <p:ext uri="{BB962C8B-B14F-4D97-AF65-F5344CB8AC3E}">
        <p14:creationId xmlns:p14="http://schemas.microsoft.com/office/powerpoint/2010/main" val="1084461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7FE0-0B7C-4C36-99A2-0434282002DB}"/>
              </a:ext>
            </a:extLst>
          </p:cNvPr>
          <p:cNvSpPr>
            <a:spLocks noGrp="1"/>
          </p:cNvSpPr>
          <p:nvPr>
            <p:ph type="title"/>
          </p:nvPr>
        </p:nvSpPr>
        <p:spPr>
          <a:xfrm>
            <a:off x="-5847" y="0"/>
            <a:ext cx="12192000" cy="711200"/>
          </a:xfrm>
        </p:spPr>
        <p:txBody>
          <a:bodyPr>
            <a:normAutofit/>
          </a:bodyPr>
          <a:lstStyle/>
          <a:p>
            <a:r>
              <a:rPr lang="en-US" dirty="0"/>
              <a:t>1</a:t>
            </a:r>
            <a:r>
              <a:rPr lang="en-US" baseline="30000" dirty="0"/>
              <a:t>st</a:t>
            </a:r>
            <a:r>
              <a:rPr lang="en-US" dirty="0"/>
              <a:t>-Gen Blockchain (2008-2013): </a:t>
            </a:r>
            <a:r>
              <a:rPr lang="en-US" sz="3200" dirty="0"/>
              <a:t>The Origin of Bitcoin</a:t>
            </a:r>
            <a:endParaRPr lang="en-IN" dirty="0"/>
          </a:p>
        </p:txBody>
      </p:sp>
      <p:sp>
        <p:nvSpPr>
          <p:cNvPr id="5" name="Content Placeholder 4">
            <a:extLst>
              <a:ext uri="{FF2B5EF4-FFF2-40B4-BE49-F238E27FC236}">
                <a16:creationId xmlns:a16="http://schemas.microsoft.com/office/drawing/2014/main" id="{7CBAC409-2C21-4234-8FE5-F7D0069A2971}"/>
              </a:ext>
            </a:extLst>
          </p:cNvPr>
          <p:cNvSpPr>
            <a:spLocks noGrp="1"/>
          </p:cNvSpPr>
          <p:nvPr>
            <p:ph idx="1"/>
          </p:nvPr>
        </p:nvSpPr>
        <p:spPr>
          <a:xfrm>
            <a:off x="131181" y="863444"/>
            <a:ext cx="11917944" cy="5590565"/>
          </a:xfrm>
        </p:spPr>
        <p:txBody>
          <a:bodyPr/>
          <a:lstStyle/>
          <a:p>
            <a:r>
              <a:rPr lang="en-US" dirty="0"/>
              <a:t>In 2009, Bitcoin became the first application of Blockchain technology. Satoshi Nakamoto formed the Genesis block.</a:t>
            </a:r>
          </a:p>
          <a:p>
            <a:r>
              <a:rPr lang="en-US" dirty="0"/>
              <a:t>The first generation of blockchain promised transparency, immutability, accountability, and security in transactions.</a:t>
            </a:r>
          </a:p>
          <a:p>
            <a:r>
              <a:rPr lang="en-US" dirty="0"/>
              <a:t>However, the protocols used in this necessitated the use of heavy mining hardware and significant resources leading to problems in scalability, interoperability, and speed.</a:t>
            </a:r>
          </a:p>
          <a:p>
            <a:r>
              <a:rPr lang="en-US" dirty="0"/>
              <a:t>To date, Bitcoin is one of the slowest cryptocurrency, taking about 10 minutes to confirm a transaction.</a:t>
            </a:r>
            <a:endParaRPr lang="en-IN" dirty="0"/>
          </a:p>
        </p:txBody>
      </p:sp>
    </p:spTree>
    <p:extLst>
      <p:ext uri="{BB962C8B-B14F-4D97-AF65-F5344CB8AC3E}">
        <p14:creationId xmlns:p14="http://schemas.microsoft.com/office/powerpoint/2010/main" val="340172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15C6-63DD-F845-9798-65438D143291}"/>
              </a:ext>
            </a:extLst>
          </p:cNvPr>
          <p:cNvSpPr>
            <a:spLocks noGrp="1"/>
          </p:cNvSpPr>
          <p:nvPr>
            <p:ph type="title"/>
          </p:nvPr>
        </p:nvSpPr>
        <p:spPr/>
        <p:txBody>
          <a:bodyPr>
            <a:normAutofit fontScale="90000"/>
          </a:bodyPr>
          <a:lstStyle/>
          <a:p>
            <a:r>
              <a:rPr lang="en-US" sz="3800" dirty="0"/>
              <a:t>2</a:t>
            </a:r>
            <a:r>
              <a:rPr lang="en-US" sz="3800" baseline="30000" dirty="0"/>
              <a:t>nd</a:t>
            </a:r>
            <a:r>
              <a:rPr lang="en-US" sz="3800" dirty="0"/>
              <a:t>-Gen Blockchain (2013-2015): </a:t>
            </a:r>
            <a:r>
              <a:rPr lang="en-US" sz="3600" dirty="0"/>
              <a:t>Transactions with Smart Contracts</a:t>
            </a:r>
            <a:endParaRPr lang="en-IN" sz="3800" dirty="0"/>
          </a:p>
        </p:txBody>
      </p:sp>
      <p:sp>
        <p:nvSpPr>
          <p:cNvPr id="3" name="Content Placeholder 2">
            <a:extLst>
              <a:ext uri="{FF2B5EF4-FFF2-40B4-BE49-F238E27FC236}">
                <a16:creationId xmlns:a16="http://schemas.microsoft.com/office/drawing/2014/main" id="{A805B401-17C5-53A8-2603-14E260560264}"/>
              </a:ext>
            </a:extLst>
          </p:cNvPr>
          <p:cNvSpPr>
            <a:spLocks noGrp="1"/>
          </p:cNvSpPr>
          <p:nvPr>
            <p:ph idx="1"/>
          </p:nvPr>
        </p:nvSpPr>
        <p:spPr/>
        <p:txBody>
          <a:bodyPr/>
          <a:lstStyle/>
          <a:p>
            <a:r>
              <a:rPr lang="en-US" dirty="0"/>
              <a:t>The second-generation sought to overcome the limitations of the Bitcoin. </a:t>
            </a:r>
          </a:p>
          <a:p>
            <a:r>
              <a:rPr lang="en-US" dirty="0"/>
              <a:t>Thus emerged Ethereum in 2013, when it was realized that the underlying technology of Bitcoin could be used for all kinds of B2C and other general applications. </a:t>
            </a:r>
          </a:p>
          <a:p>
            <a:r>
              <a:rPr lang="en-US" dirty="0"/>
              <a:t>It still used the Proof-of-work algorithm and had less-than-optimal speed. </a:t>
            </a:r>
          </a:p>
          <a:p>
            <a:r>
              <a:rPr lang="en-US" dirty="0"/>
              <a:t>Though Ethereum required lesser energy to maintain, there were still concerns about future scalability. </a:t>
            </a:r>
          </a:p>
          <a:p>
            <a:r>
              <a:rPr lang="en-US" dirty="0"/>
              <a:t>However, with the hosting of Smart Contracts that made available new functionalities, Ethereum was the go-to blockchain for Enterprise use.</a:t>
            </a:r>
            <a:endParaRPr lang="en-IN" dirty="0"/>
          </a:p>
        </p:txBody>
      </p:sp>
    </p:spTree>
    <p:extLst>
      <p:ext uri="{BB962C8B-B14F-4D97-AF65-F5344CB8AC3E}">
        <p14:creationId xmlns:p14="http://schemas.microsoft.com/office/powerpoint/2010/main" val="239649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F48D-924B-28EE-7D5E-D06AFE8C55A9}"/>
              </a:ext>
            </a:extLst>
          </p:cNvPr>
          <p:cNvSpPr>
            <a:spLocks noGrp="1"/>
          </p:cNvSpPr>
          <p:nvPr>
            <p:ph type="title"/>
          </p:nvPr>
        </p:nvSpPr>
        <p:spPr/>
        <p:txBody>
          <a:bodyPr>
            <a:normAutofit/>
          </a:bodyPr>
          <a:lstStyle/>
          <a:p>
            <a:r>
              <a:rPr lang="en-US" dirty="0"/>
              <a:t>3</a:t>
            </a:r>
            <a:r>
              <a:rPr lang="en-US" baseline="30000" dirty="0"/>
              <a:t>rd</a:t>
            </a:r>
            <a:r>
              <a:rPr lang="en-US" dirty="0"/>
              <a:t>-Gen Blockchain (2015-2018): </a:t>
            </a:r>
            <a:r>
              <a:rPr lang="en-US" sz="3200" dirty="0"/>
              <a:t>Distributed Applications</a:t>
            </a:r>
            <a:endParaRPr lang="en-IN" dirty="0"/>
          </a:p>
        </p:txBody>
      </p:sp>
      <p:sp>
        <p:nvSpPr>
          <p:cNvPr id="3" name="Content Placeholder 2">
            <a:extLst>
              <a:ext uri="{FF2B5EF4-FFF2-40B4-BE49-F238E27FC236}">
                <a16:creationId xmlns:a16="http://schemas.microsoft.com/office/drawing/2014/main" id="{62AB4A51-9389-60D7-8AB0-4C4009DBA342}"/>
              </a:ext>
            </a:extLst>
          </p:cNvPr>
          <p:cNvSpPr>
            <a:spLocks noGrp="1"/>
          </p:cNvSpPr>
          <p:nvPr>
            <p:ph idx="1"/>
          </p:nvPr>
        </p:nvSpPr>
        <p:spPr/>
        <p:txBody>
          <a:bodyPr/>
          <a:lstStyle/>
          <a:p>
            <a:r>
              <a:rPr lang="en-US" dirty="0"/>
              <a:t>This generation saw the arrival of Hyperledger from the Linux Foundation and Decentralized Applications (</a:t>
            </a:r>
            <a:r>
              <a:rPr lang="en-US" dirty="0" err="1"/>
              <a:t>DApps</a:t>
            </a:r>
            <a:r>
              <a:rPr lang="en-US" dirty="0"/>
              <a:t>) of Ethereum.</a:t>
            </a:r>
          </a:p>
          <a:p>
            <a:r>
              <a:rPr lang="en-US" dirty="0"/>
              <a:t>Though the Hyperledger is a platform that can plug in any consensus mechanism, Smart Contracts of Ethereum opened up the possibility of a Proof-of-Stake consensus mechanism.</a:t>
            </a:r>
          </a:p>
          <a:p>
            <a:r>
              <a:rPr lang="en-US" dirty="0"/>
              <a:t>The focus of the generation was consensus mechanisms that can bring greater interoperability and boost network speeds. </a:t>
            </a:r>
          </a:p>
          <a:p>
            <a:r>
              <a:rPr lang="en-US" dirty="0"/>
              <a:t>Promoting cross-chain transactions, using sharding (a type of database partitioning that separates vast databases into smaller, faster, and more easily managed parts) and establishment of parallel chains are only some of the approaches being taken by the third generation blockchain solutions. </a:t>
            </a:r>
          </a:p>
          <a:p>
            <a:r>
              <a:rPr lang="en-US" dirty="0"/>
              <a:t>However, EOS and TRON have taken over the </a:t>
            </a:r>
            <a:r>
              <a:rPr lang="en-US" dirty="0" err="1"/>
              <a:t>DApps</a:t>
            </a:r>
            <a:r>
              <a:rPr lang="en-US" dirty="0"/>
              <a:t> market due to the scaling issues still inherent in the Ethereum platform.</a:t>
            </a:r>
            <a:endParaRPr lang="en-IN" dirty="0"/>
          </a:p>
        </p:txBody>
      </p:sp>
    </p:spTree>
    <p:extLst>
      <p:ext uri="{BB962C8B-B14F-4D97-AF65-F5344CB8AC3E}">
        <p14:creationId xmlns:p14="http://schemas.microsoft.com/office/powerpoint/2010/main" val="357938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E90B-883F-620D-C99B-1EB44BC48484}"/>
              </a:ext>
            </a:extLst>
          </p:cNvPr>
          <p:cNvSpPr>
            <a:spLocks noGrp="1"/>
          </p:cNvSpPr>
          <p:nvPr>
            <p:ph type="title"/>
          </p:nvPr>
        </p:nvSpPr>
        <p:spPr/>
        <p:txBody>
          <a:bodyPr/>
          <a:lstStyle/>
          <a:p>
            <a:r>
              <a:rPr lang="en-US" dirty="0"/>
              <a:t>4</a:t>
            </a:r>
            <a:r>
              <a:rPr lang="en-US" baseline="30000" dirty="0"/>
              <a:t>th</a:t>
            </a:r>
            <a:r>
              <a:rPr lang="en-US" dirty="0"/>
              <a:t>-Gen Blockchain (2018–Future)</a:t>
            </a:r>
            <a:endParaRPr lang="en-IN" dirty="0"/>
          </a:p>
        </p:txBody>
      </p:sp>
      <p:sp>
        <p:nvSpPr>
          <p:cNvPr id="3" name="Content Placeholder 2">
            <a:extLst>
              <a:ext uri="{FF2B5EF4-FFF2-40B4-BE49-F238E27FC236}">
                <a16:creationId xmlns:a16="http://schemas.microsoft.com/office/drawing/2014/main" id="{52045FBC-26D9-F977-B4E1-15349C62103E}"/>
              </a:ext>
            </a:extLst>
          </p:cNvPr>
          <p:cNvSpPr>
            <a:spLocks noGrp="1"/>
          </p:cNvSpPr>
          <p:nvPr>
            <p:ph idx="1"/>
          </p:nvPr>
        </p:nvSpPr>
        <p:spPr/>
        <p:txBody>
          <a:bodyPr/>
          <a:lstStyle/>
          <a:p>
            <a:r>
              <a:rPr lang="en-US" dirty="0"/>
              <a:t>Blockchain technology’s future appears optimistic as many governments and organizations are investing heavily in innovations and applications.</a:t>
            </a:r>
          </a:p>
          <a:p>
            <a:r>
              <a:rPr lang="en-US" dirty="0"/>
              <a:t>A significant innovation on the horizon is called blockchain scaling.</a:t>
            </a:r>
          </a:p>
          <a:p>
            <a:r>
              <a:rPr lang="en-US" dirty="0"/>
              <a:t>A scaled blockchain is expected to accelerate the processing speeds, without sacrificing security significantly. </a:t>
            </a:r>
          </a:p>
          <a:p>
            <a:r>
              <a:rPr lang="en-US" dirty="0"/>
              <a:t>This is done by assessing the computing power required to validate each transaction and then dividing the work efficiently. </a:t>
            </a:r>
          </a:p>
          <a:p>
            <a:r>
              <a:rPr lang="en-US" dirty="0"/>
              <a:t>Progress in this front is yet to be seen, but the outlook has been positive and more is expected on this front.</a:t>
            </a:r>
            <a:endParaRPr lang="en-IN" dirty="0"/>
          </a:p>
        </p:txBody>
      </p:sp>
    </p:spTree>
    <p:extLst>
      <p:ext uri="{BB962C8B-B14F-4D97-AF65-F5344CB8AC3E}">
        <p14:creationId xmlns:p14="http://schemas.microsoft.com/office/powerpoint/2010/main" val="12474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Types of Blockchain - Private Blockchain, Public Blockchain</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- 5</a:t>
            </a:r>
          </a:p>
        </p:txBody>
      </p:sp>
    </p:spTree>
    <p:extLst>
      <p:ext uri="{BB962C8B-B14F-4D97-AF65-F5344CB8AC3E}">
        <p14:creationId xmlns:p14="http://schemas.microsoft.com/office/powerpoint/2010/main" val="1276554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0D20-51BA-E0E0-4C41-98AD01AD880C}"/>
              </a:ext>
            </a:extLst>
          </p:cNvPr>
          <p:cNvSpPr>
            <a:spLocks noGrp="1"/>
          </p:cNvSpPr>
          <p:nvPr>
            <p:ph type="title"/>
          </p:nvPr>
        </p:nvSpPr>
        <p:spPr/>
        <p:txBody>
          <a:bodyPr/>
          <a:lstStyle/>
          <a:p>
            <a:r>
              <a:rPr lang="en-US" dirty="0"/>
              <a:t>Public Blockchain</a:t>
            </a:r>
            <a:endParaRPr lang="en-IN" dirty="0"/>
          </a:p>
        </p:txBody>
      </p:sp>
      <p:sp>
        <p:nvSpPr>
          <p:cNvPr id="9" name="Content Placeholder 2">
            <a:extLst>
              <a:ext uri="{FF2B5EF4-FFF2-40B4-BE49-F238E27FC236}">
                <a16:creationId xmlns:a16="http://schemas.microsoft.com/office/drawing/2014/main" id="{31D655CF-277A-C681-B45B-F57B622FCA0E}"/>
              </a:ext>
            </a:extLst>
          </p:cNvPr>
          <p:cNvSpPr>
            <a:spLocks noGrp="1"/>
          </p:cNvSpPr>
          <p:nvPr>
            <p:ph idx="1"/>
          </p:nvPr>
        </p:nvSpPr>
        <p:spPr>
          <a:xfrm>
            <a:off x="131179" y="711200"/>
            <a:ext cx="11929641" cy="5746749"/>
          </a:xfrm>
        </p:spPr>
        <p:txBody>
          <a:bodyPr/>
          <a:lstStyle/>
          <a:p>
            <a:r>
              <a:rPr lang="en-US" dirty="0"/>
              <a:t>In a public blockchain, anyone in the world can access the blockchain, download a copy of the code, and run a node. It is a fully decentralized distributed network. One does not need any permission to read/access a transaction, initiate a transaction, or participate in the consensus process (PoW) to create a block. </a:t>
            </a:r>
          </a:p>
          <a:p>
            <a:r>
              <a:rPr lang="en-US" dirty="0"/>
              <a:t>Participants or nodes remain anonymous through high cryptographic protocols. Anonymity, transparency, and immutability are valued over efficiency.</a:t>
            </a:r>
          </a:p>
          <a:p>
            <a:r>
              <a:rPr lang="en-US" dirty="0"/>
              <a:t>It is open to the public, as the name suggests. Anyone can join the network and be a participant/node.</a:t>
            </a:r>
          </a:p>
          <a:p>
            <a:r>
              <a:rPr lang="en-US" dirty="0"/>
              <a:t>No permissions are required for anyone to read/send transactions.</a:t>
            </a:r>
          </a:p>
          <a:p>
            <a:r>
              <a:rPr lang="en-US" dirty="0"/>
              <a:t>The standard consensus algorithm used is Proof-of-Work (PoW), where nodes (miners) solve the hash puzzle and submit their resultant block to the rest of the network participants for consensus.</a:t>
            </a:r>
          </a:p>
          <a:p>
            <a:r>
              <a:rPr lang="en-US" dirty="0"/>
              <a:t>There is no single point of failure (SPOF) as validation (consensus) is done by all the nodes.</a:t>
            </a:r>
          </a:p>
          <a:p>
            <a:r>
              <a:rPr lang="en-US" dirty="0"/>
              <a:t>High cryptographic methods are used to secure data.</a:t>
            </a:r>
          </a:p>
          <a:p>
            <a:endParaRPr lang="en-US" dirty="0"/>
          </a:p>
        </p:txBody>
      </p:sp>
    </p:spTree>
    <p:extLst>
      <p:ext uri="{BB962C8B-B14F-4D97-AF65-F5344CB8AC3E}">
        <p14:creationId xmlns:p14="http://schemas.microsoft.com/office/powerpoint/2010/main" val="83646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0D20-51BA-E0E0-4C41-98AD01AD880C}"/>
              </a:ext>
            </a:extLst>
          </p:cNvPr>
          <p:cNvSpPr>
            <a:spLocks noGrp="1"/>
          </p:cNvSpPr>
          <p:nvPr>
            <p:ph type="title"/>
          </p:nvPr>
        </p:nvSpPr>
        <p:spPr/>
        <p:txBody>
          <a:bodyPr/>
          <a:lstStyle/>
          <a:p>
            <a:r>
              <a:rPr lang="en-US" dirty="0"/>
              <a:t>Public Blockchain</a:t>
            </a:r>
            <a:endParaRPr lang="en-IN" dirty="0"/>
          </a:p>
        </p:txBody>
      </p:sp>
      <p:pic>
        <p:nvPicPr>
          <p:cNvPr id="6" name="Picture 5">
            <a:extLst>
              <a:ext uri="{FF2B5EF4-FFF2-40B4-BE49-F238E27FC236}">
                <a16:creationId xmlns:a16="http://schemas.microsoft.com/office/drawing/2014/main" id="{86AAD173-7C1A-2894-9328-DDA09BA057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6263" y="3257238"/>
            <a:ext cx="7179474" cy="3280840"/>
          </a:xfrm>
          <a:prstGeom prst="rect">
            <a:avLst/>
          </a:prstGeom>
          <a:noFill/>
          <a:ln>
            <a:noFill/>
          </a:ln>
        </p:spPr>
      </p:pic>
      <p:sp>
        <p:nvSpPr>
          <p:cNvPr id="9" name="Content Placeholder 2">
            <a:extLst>
              <a:ext uri="{FF2B5EF4-FFF2-40B4-BE49-F238E27FC236}">
                <a16:creationId xmlns:a16="http://schemas.microsoft.com/office/drawing/2014/main" id="{31D655CF-277A-C681-B45B-F57B622FCA0E}"/>
              </a:ext>
            </a:extLst>
          </p:cNvPr>
          <p:cNvSpPr>
            <a:spLocks noGrp="1"/>
          </p:cNvSpPr>
          <p:nvPr>
            <p:ph idx="1"/>
          </p:nvPr>
        </p:nvSpPr>
        <p:spPr>
          <a:xfrm>
            <a:off x="131179" y="711201"/>
            <a:ext cx="11929641" cy="2546037"/>
          </a:xfrm>
        </p:spPr>
        <p:txBody>
          <a:bodyPr/>
          <a:lstStyle/>
          <a:p>
            <a:r>
              <a:rPr lang="en-US" dirty="0"/>
              <a:t>The downside of a public blockchain is its poor scalability:</a:t>
            </a:r>
          </a:p>
          <a:p>
            <a:r>
              <a:rPr lang="en-US" dirty="0"/>
              <a:t>It has low transaction processing speed – ten minutes to create a block.</a:t>
            </a:r>
          </a:p>
          <a:p>
            <a:r>
              <a:rPr lang="en-US" dirty="0"/>
              <a:t>Consensus mechanism requires an immense amount of energy and computational power.</a:t>
            </a:r>
          </a:p>
          <a:p>
            <a:r>
              <a:rPr lang="en-US" dirty="0"/>
              <a:t>Participants with supercomputers or more powerful ASICs have a better chance of mining than the others, hence the risk of decentralization with mining pools.</a:t>
            </a:r>
          </a:p>
          <a:p>
            <a:r>
              <a:rPr lang="en-US" dirty="0"/>
              <a:t>Bitcoin, Litecoin, Ethereum are the most common examples of a public blockchain.</a:t>
            </a:r>
          </a:p>
        </p:txBody>
      </p:sp>
    </p:spTree>
    <p:extLst>
      <p:ext uri="{BB962C8B-B14F-4D97-AF65-F5344CB8AC3E}">
        <p14:creationId xmlns:p14="http://schemas.microsoft.com/office/powerpoint/2010/main" val="37763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24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669714"/>
            <a:ext cx="8149988" cy="3046988"/>
          </a:xfrm>
          <a:prstGeom prst="rect">
            <a:avLst/>
          </a:prstGeom>
          <a:noFill/>
        </p:spPr>
        <p:txBody>
          <a:bodyPr wrap="non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Blockchain</a:t>
            </a:r>
          </a:p>
          <a:p>
            <a:pPr marL="742950" lvl="1" indent="-285750">
              <a:buFont typeface="Arial" panose="020B0604020202020204" pitchFamily="34" charset="0"/>
              <a:buChar char="•"/>
            </a:pPr>
            <a:r>
              <a:rPr lang="en-US" sz="2400" dirty="0">
                <a:solidFill>
                  <a:schemeClr val="bg1">
                    <a:lumMod val="50000"/>
                  </a:schemeClr>
                </a:solidFill>
              </a:rPr>
              <a:t>Need of Blockchain</a:t>
            </a:r>
          </a:p>
          <a:p>
            <a:pPr marL="742950" lvl="1" indent="-285750">
              <a:buFont typeface="Arial" panose="020B0604020202020204" pitchFamily="34" charset="0"/>
              <a:buChar char="•"/>
            </a:pPr>
            <a:r>
              <a:rPr lang="en-US" sz="2400" dirty="0">
                <a:solidFill>
                  <a:schemeClr val="bg1">
                    <a:lumMod val="50000"/>
                  </a:schemeClr>
                </a:solidFill>
              </a:rPr>
              <a:t>Architecture, Terminologies</a:t>
            </a:r>
          </a:p>
          <a:p>
            <a:pPr marL="742950" lvl="1" indent="-285750">
              <a:buFont typeface="Arial" panose="020B0604020202020204" pitchFamily="34" charset="0"/>
              <a:buChar char="•"/>
            </a:pPr>
            <a:r>
              <a:rPr lang="en-US" sz="2400" dirty="0">
                <a:solidFill>
                  <a:schemeClr val="bg1">
                    <a:lumMod val="50000"/>
                  </a:schemeClr>
                </a:solidFill>
              </a:rPr>
              <a:t>Versions</a:t>
            </a:r>
          </a:p>
          <a:p>
            <a:pPr marL="742950" lvl="1" indent="-285750">
              <a:buFont typeface="Arial" panose="020B0604020202020204" pitchFamily="34" charset="0"/>
              <a:buChar char="•"/>
            </a:pPr>
            <a:r>
              <a:rPr lang="en-US" sz="2400" dirty="0">
                <a:solidFill>
                  <a:schemeClr val="bg1">
                    <a:lumMod val="50000"/>
                  </a:schemeClr>
                </a:solidFill>
              </a:rPr>
              <a:t>Types of Blockchain - Private Blockchain, Public Blockchain</a:t>
            </a:r>
          </a:p>
          <a:p>
            <a:pPr marL="742950" lvl="1" indent="-285750">
              <a:buFont typeface="Arial" panose="020B0604020202020204" pitchFamily="34" charset="0"/>
              <a:buChar char="•"/>
            </a:pPr>
            <a:r>
              <a:rPr lang="en-US" sz="2400" dirty="0">
                <a:solidFill>
                  <a:schemeClr val="bg1">
                    <a:lumMod val="50000"/>
                  </a:schemeClr>
                </a:solidFill>
              </a:rPr>
              <a:t>Proof of Work</a:t>
            </a:r>
          </a:p>
          <a:p>
            <a:pPr marL="742950" lvl="1" indent="-285750">
              <a:buFont typeface="Arial" panose="020B0604020202020204" pitchFamily="34" charset="0"/>
              <a:buChar char="•"/>
            </a:pPr>
            <a:r>
              <a:rPr lang="en-US" sz="2400" dirty="0">
                <a:solidFill>
                  <a:schemeClr val="bg1">
                    <a:lumMod val="50000"/>
                  </a:schemeClr>
                </a:solidFill>
              </a:rPr>
              <a:t>Cryptocurrency – Introduction of Bitcoin </a:t>
            </a:r>
          </a:p>
        </p:txBody>
      </p:sp>
    </p:spTree>
    <p:extLst>
      <p:ext uri="{BB962C8B-B14F-4D97-AF65-F5344CB8AC3E}">
        <p14:creationId xmlns:p14="http://schemas.microsoft.com/office/powerpoint/2010/main" val="103371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0D20-51BA-E0E0-4C41-98AD01AD880C}"/>
              </a:ext>
            </a:extLst>
          </p:cNvPr>
          <p:cNvSpPr>
            <a:spLocks noGrp="1"/>
          </p:cNvSpPr>
          <p:nvPr>
            <p:ph type="title"/>
          </p:nvPr>
        </p:nvSpPr>
        <p:spPr/>
        <p:txBody>
          <a:bodyPr/>
          <a:lstStyle/>
          <a:p>
            <a:r>
              <a:rPr lang="en-US" dirty="0"/>
              <a:t>Private Blockchain</a:t>
            </a:r>
            <a:endParaRPr lang="en-IN" dirty="0"/>
          </a:p>
        </p:txBody>
      </p:sp>
      <p:sp>
        <p:nvSpPr>
          <p:cNvPr id="9" name="Content Placeholder 2">
            <a:extLst>
              <a:ext uri="{FF2B5EF4-FFF2-40B4-BE49-F238E27FC236}">
                <a16:creationId xmlns:a16="http://schemas.microsoft.com/office/drawing/2014/main" id="{31D655CF-277A-C681-B45B-F57B622FCA0E}"/>
              </a:ext>
            </a:extLst>
          </p:cNvPr>
          <p:cNvSpPr>
            <a:spLocks noGrp="1"/>
          </p:cNvSpPr>
          <p:nvPr>
            <p:ph idx="1"/>
          </p:nvPr>
        </p:nvSpPr>
        <p:spPr>
          <a:xfrm>
            <a:off x="131179" y="711200"/>
            <a:ext cx="11929641" cy="5765799"/>
          </a:xfrm>
        </p:spPr>
        <p:txBody>
          <a:bodyPr/>
          <a:lstStyle/>
          <a:p>
            <a:r>
              <a:rPr lang="en-US" dirty="0"/>
              <a:t>The private permissioned blockchain, also known as the private blockchain, differs from the public blockchain in its accessibility and permission. The network is not open to everyone. </a:t>
            </a:r>
          </a:p>
          <a:p>
            <a:r>
              <a:rPr lang="en-US" dirty="0"/>
              <a:t>It leverages the blockchain features of distributed database, immutability, and security. However, the innovative blockchain feature of decentralization and openness is lost as all the permissions are controlled by a few nodes in the organization.</a:t>
            </a:r>
          </a:p>
          <a:p>
            <a:r>
              <a:rPr lang="en-US" dirty="0"/>
              <a:t>Blockchain technology was invented to remove the power of central authority. </a:t>
            </a:r>
            <a:r>
              <a:rPr lang="en-US"/>
              <a:t>So, </a:t>
            </a:r>
            <a:r>
              <a:rPr lang="en-US" dirty="0"/>
              <a:t>in the case of a private blockchain network or organization where the owner has sole control over who can read, write, and validate data, it stands to reason why many may not consider it to be a real blockchain. </a:t>
            </a:r>
          </a:p>
          <a:p>
            <a:r>
              <a:rPr lang="en-US" dirty="0"/>
              <a:t>It is not open to the public. However, participants are known to each other and hence, trust is assured.</a:t>
            </a:r>
          </a:p>
          <a:p>
            <a:r>
              <a:rPr lang="en-US" dirty="0"/>
              <a:t>All participants are pre-approved by the organization. The ledger and access therein are distributed within the network of participants.</a:t>
            </a:r>
          </a:p>
          <a:p>
            <a:r>
              <a:rPr lang="en-US" dirty="0"/>
              <a:t>It has high transaction processing speed, taking only seconds to create a block.</a:t>
            </a:r>
          </a:p>
          <a:p>
            <a:r>
              <a:rPr lang="en-US" dirty="0"/>
              <a:t>Very low energy consumption as supercomputers are not required for processing.</a:t>
            </a:r>
          </a:p>
          <a:p>
            <a:endParaRPr lang="en-US" dirty="0"/>
          </a:p>
        </p:txBody>
      </p:sp>
    </p:spTree>
    <p:extLst>
      <p:ext uri="{BB962C8B-B14F-4D97-AF65-F5344CB8AC3E}">
        <p14:creationId xmlns:p14="http://schemas.microsoft.com/office/powerpoint/2010/main" val="65613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0D20-51BA-E0E0-4C41-98AD01AD880C}"/>
              </a:ext>
            </a:extLst>
          </p:cNvPr>
          <p:cNvSpPr>
            <a:spLocks noGrp="1"/>
          </p:cNvSpPr>
          <p:nvPr>
            <p:ph type="title"/>
          </p:nvPr>
        </p:nvSpPr>
        <p:spPr/>
        <p:txBody>
          <a:bodyPr/>
          <a:lstStyle/>
          <a:p>
            <a:r>
              <a:rPr lang="en-US" dirty="0"/>
              <a:t>Private Blockchain</a:t>
            </a:r>
            <a:endParaRPr lang="en-IN" dirty="0"/>
          </a:p>
        </p:txBody>
      </p:sp>
      <p:sp>
        <p:nvSpPr>
          <p:cNvPr id="9" name="Content Placeholder 2">
            <a:extLst>
              <a:ext uri="{FF2B5EF4-FFF2-40B4-BE49-F238E27FC236}">
                <a16:creationId xmlns:a16="http://schemas.microsoft.com/office/drawing/2014/main" id="{31D655CF-277A-C681-B45B-F57B622FCA0E}"/>
              </a:ext>
            </a:extLst>
          </p:cNvPr>
          <p:cNvSpPr>
            <a:spLocks noGrp="1"/>
          </p:cNvSpPr>
          <p:nvPr>
            <p:ph idx="1"/>
          </p:nvPr>
        </p:nvSpPr>
        <p:spPr>
          <a:xfrm>
            <a:off x="131179" y="711201"/>
            <a:ext cx="11929641" cy="2889562"/>
          </a:xfrm>
        </p:spPr>
        <p:txBody>
          <a:bodyPr/>
          <a:lstStyle/>
          <a:p>
            <a:r>
              <a:rPr lang="en-US" dirty="0"/>
              <a:t>They are not decentralized. The trade-off is better scalability and security.</a:t>
            </a:r>
          </a:p>
          <a:p>
            <a:r>
              <a:rPr lang="en-US" dirty="0"/>
              <a:t>A central authority means a single point or point of failure, unlike the public blockchain, where there is zero downtime.</a:t>
            </a:r>
          </a:p>
          <a:p>
            <a:r>
              <a:rPr lang="en-US" dirty="0"/>
              <a:t>The organization must agree on who has the highest power to be the central authority.</a:t>
            </a:r>
          </a:p>
          <a:p>
            <a:r>
              <a:rPr lang="en-US" dirty="0"/>
              <a:t>The private blockchain is scalable and cryptographically secured from the organization’s point of view and hence more cost-effective. </a:t>
            </a:r>
          </a:p>
          <a:p>
            <a:r>
              <a:rPr lang="en-US" dirty="0"/>
              <a:t>Examples of private blockchain are Multichain and Monax.</a:t>
            </a:r>
          </a:p>
        </p:txBody>
      </p:sp>
      <p:pic>
        <p:nvPicPr>
          <p:cNvPr id="3" name="Picture 2">
            <a:extLst>
              <a:ext uri="{FF2B5EF4-FFF2-40B4-BE49-F238E27FC236}">
                <a16:creationId xmlns:a16="http://schemas.microsoft.com/office/drawing/2014/main" id="{DF03019C-6E4A-5476-46BF-B59A083146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5969" y="3600763"/>
            <a:ext cx="5560061" cy="2993175"/>
          </a:xfrm>
          <a:prstGeom prst="rect">
            <a:avLst/>
          </a:prstGeom>
          <a:noFill/>
          <a:ln>
            <a:noFill/>
          </a:ln>
        </p:spPr>
      </p:pic>
    </p:spTree>
    <p:extLst>
      <p:ext uri="{BB962C8B-B14F-4D97-AF65-F5344CB8AC3E}">
        <p14:creationId xmlns:p14="http://schemas.microsoft.com/office/powerpoint/2010/main" val="6790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Proof of Work</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- 6</a:t>
            </a:r>
          </a:p>
        </p:txBody>
      </p:sp>
    </p:spTree>
    <p:extLst>
      <p:ext uri="{BB962C8B-B14F-4D97-AF65-F5344CB8AC3E}">
        <p14:creationId xmlns:p14="http://schemas.microsoft.com/office/powerpoint/2010/main" val="197173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0D20-51BA-E0E0-4C41-98AD01AD880C}"/>
              </a:ext>
            </a:extLst>
          </p:cNvPr>
          <p:cNvSpPr>
            <a:spLocks noGrp="1"/>
          </p:cNvSpPr>
          <p:nvPr>
            <p:ph type="title"/>
          </p:nvPr>
        </p:nvSpPr>
        <p:spPr/>
        <p:txBody>
          <a:bodyPr/>
          <a:lstStyle/>
          <a:p>
            <a:r>
              <a:rPr lang="en-US" dirty="0"/>
              <a:t>Proof of Work</a:t>
            </a:r>
            <a:endParaRPr lang="en-IN" dirty="0"/>
          </a:p>
        </p:txBody>
      </p:sp>
      <p:sp>
        <p:nvSpPr>
          <p:cNvPr id="3" name="Content Placeholder 2">
            <a:extLst>
              <a:ext uri="{FF2B5EF4-FFF2-40B4-BE49-F238E27FC236}">
                <a16:creationId xmlns:a16="http://schemas.microsoft.com/office/drawing/2014/main" id="{E9A411F7-57B2-400E-62C6-DFD6B1B455C4}"/>
              </a:ext>
            </a:extLst>
          </p:cNvPr>
          <p:cNvSpPr>
            <a:spLocks noGrp="1"/>
          </p:cNvSpPr>
          <p:nvPr>
            <p:ph idx="1"/>
          </p:nvPr>
        </p:nvSpPr>
        <p:spPr/>
        <p:txBody>
          <a:bodyPr/>
          <a:lstStyle/>
          <a:p>
            <a:r>
              <a:rPr lang="en-US" dirty="0"/>
              <a:t>Several nodes of the distributed ledger called miners compete to solve a complicated mathematical problem based on a cryptographic hash algorithm.</a:t>
            </a:r>
          </a:p>
          <a:p>
            <a:r>
              <a:rPr lang="en-US" dirty="0"/>
              <a:t>The solution found is called Proof of Work or PoW. Without proof of work, adding blocks to the blockchain would be too easy and could make it vulnerable to hackers.</a:t>
            </a:r>
          </a:p>
          <a:p>
            <a:r>
              <a:rPr lang="en-US" dirty="0"/>
              <a:t>The mining node releases the proof of work to the other nodes for verification to reach consensus.</a:t>
            </a:r>
          </a:p>
          <a:p>
            <a:r>
              <a:rPr lang="en-US" dirty="0"/>
              <a:t>The solution to the problem is difficult to produce but easy for the network to verify. The process of mining is extremely computation-intensive. So the first miner who manages to produce the PoW will be rewarded either in the form of bitcoins or digital currency.</a:t>
            </a:r>
          </a:p>
          <a:p>
            <a:r>
              <a:rPr lang="en-US" dirty="0"/>
              <a:t>Disadvantages of the PoW consensus mechanism are :</a:t>
            </a:r>
          </a:p>
          <a:p>
            <a:pPr lvl="1"/>
            <a:r>
              <a:rPr lang="en-IN" dirty="0"/>
              <a:t>Time-consuming</a:t>
            </a:r>
          </a:p>
          <a:p>
            <a:pPr lvl="1"/>
            <a:r>
              <a:rPr lang="en-IN" dirty="0"/>
              <a:t>High energy consumption</a:t>
            </a:r>
          </a:p>
          <a:p>
            <a:pPr lvl="1"/>
            <a:r>
              <a:rPr lang="en-IN" dirty="0"/>
              <a:t>51% risk</a:t>
            </a:r>
          </a:p>
        </p:txBody>
      </p:sp>
    </p:spTree>
    <p:extLst>
      <p:ext uri="{BB962C8B-B14F-4D97-AF65-F5344CB8AC3E}">
        <p14:creationId xmlns:p14="http://schemas.microsoft.com/office/powerpoint/2010/main" val="195996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Cryptocurrency – Introduction of Bitcoin</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- 7</a:t>
            </a:r>
          </a:p>
        </p:txBody>
      </p:sp>
    </p:spTree>
    <p:extLst>
      <p:ext uri="{BB962C8B-B14F-4D97-AF65-F5344CB8AC3E}">
        <p14:creationId xmlns:p14="http://schemas.microsoft.com/office/powerpoint/2010/main" val="801911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0D20-51BA-E0E0-4C41-98AD01AD880C}"/>
              </a:ext>
            </a:extLst>
          </p:cNvPr>
          <p:cNvSpPr>
            <a:spLocks noGrp="1"/>
          </p:cNvSpPr>
          <p:nvPr>
            <p:ph type="title"/>
          </p:nvPr>
        </p:nvSpPr>
        <p:spPr/>
        <p:txBody>
          <a:bodyPr/>
          <a:lstStyle/>
          <a:p>
            <a:r>
              <a:rPr lang="en-US" dirty="0"/>
              <a:t>The birth of Bitcoin</a:t>
            </a:r>
            <a:endParaRPr lang="en-IN" dirty="0"/>
          </a:p>
        </p:txBody>
      </p:sp>
      <p:sp>
        <p:nvSpPr>
          <p:cNvPr id="3" name="Content Placeholder 2">
            <a:extLst>
              <a:ext uri="{FF2B5EF4-FFF2-40B4-BE49-F238E27FC236}">
                <a16:creationId xmlns:a16="http://schemas.microsoft.com/office/drawing/2014/main" id="{E9A411F7-57B2-400E-62C6-DFD6B1B455C4}"/>
              </a:ext>
            </a:extLst>
          </p:cNvPr>
          <p:cNvSpPr>
            <a:spLocks noGrp="1"/>
          </p:cNvSpPr>
          <p:nvPr>
            <p:ph idx="1"/>
          </p:nvPr>
        </p:nvSpPr>
        <p:spPr/>
        <p:txBody>
          <a:bodyPr/>
          <a:lstStyle/>
          <a:p>
            <a:r>
              <a:rPr lang="en-US" dirty="0"/>
              <a:t>Three key requirements that eventually brought about the birth of the Bitcoin was the need for a monetary system that could:</a:t>
            </a:r>
          </a:p>
          <a:p>
            <a:pPr marL="457200" indent="-457200">
              <a:buFont typeface="+mj-lt"/>
              <a:buAutoNum type="arabicPeriod"/>
            </a:pPr>
            <a:r>
              <a:rPr lang="en-US" dirty="0"/>
              <a:t>Directly transact with another person without involving a third party, like a bank, to verify and validate the transaction and thus avoid the cost of mediation</a:t>
            </a:r>
          </a:p>
          <a:p>
            <a:pPr marL="457200" indent="-457200">
              <a:buFont typeface="+mj-lt"/>
              <a:buAutoNum type="arabicPeriod"/>
            </a:pPr>
            <a:r>
              <a:rPr lang="en-US" dirty="0"/>
              <a:t>Operate without being backed and controlled by a central authority and assure the value of the money is maintained</a:t>
            </a:r>
          </a:p>
          <a:p>
            <a:pPr marL="457200" indent="-457200">
              <a:buFont typeface="+mj-lt"/>
              <a:buAutoNum type="arabicPeriod"/>
            </a:pPr>
            <a:r>
              <a:rPr lang="en-US" dirty="0"/>
              <a:t>Preserve transparency in transactions, while still maintaining the users’ privacy</a:t>
            </a:r>
          </a:p>
          <a:p>
            <a:r>
              <a:rPr lang="en-US" dirty="0"/>
              <a:t>The above requirements were made a reality when Satoshi Nakamoto (alias adopted by a programmer or group of programmers), conceptualized a peer-to-peer electronic cash system in 2008 and brought to life the first cryptocurrency – the Bitcoin in 2009 as opensource software. </a:t>
            </a:r>
          </a:p>
        </p:txBody>
      </p:sp>
    </p:spTree>
    <p:extLst>
      <p:ext uri="{BB962C8B-B14F-4D97-AF65-F5344CB8AC3E}">
        <p14:creationId xmlns:p14="http://schemas.microsoft.com/office/powerpoint/2010/main" val="102836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A47FD-9B87-F6A9-DDCE-8DA0187F779D}"/>
              </a:ext>
            </a:extLst>
          </p:cNvPr>
          <p:cNvSpPr>
            <a:spLocks noGrp="1"/>
          </p:cNvSpPr>
          <p:nvPr>
            <p:ph type="title"/>
          </p:nvPr>
        </p:nvSpPr>
        <p:spPr/>
        <p:txBody>
          <a:bodyPr/>
          <a:lstStyle/>
          <a:p>
            <a:r>
              <a:rPr lang="en-US" dirty="0"/>
              <a:t>The birth of Bitcoin</a:t>
            </a:r>
            <a:endParaRPr lang="en-IN" dirty="0"/>
          </a:p>
        </p:txBody>
      </p:sp>
      <p:sp>
        <p:nvSpPr>
          <p:cNvPr id="3" name="Content Placeholder 2">
            <a:extLst>
              <a:ext uri="{FF2B5EF4-FFF2-40B4-BE49-F238E27FC236}">
                <a16:creationId xmlns:a16="http://schemas.microsoft.com/office/drawing/2014/main" id="{7419C0CA-F769-763D-7079-8897613C0C7B}"/>
              </a:ext>
            </a:extLst>
          </p:cNvPr>
          <p:cNvSpPr>
            <a:spLocks noGrp="1"/>
          </p:cNvSpPr>
          <p:nvPr>
            <p:ph idx="1"/>
          </p:nvPr>
        </p:nvSpPr>
        <p:spPr/>
        <p:txBody>
          <a:bodyPr/>
          <a:lstStyle/>
          <a:p>
            <a:r>
              <a:rPr lang="en-US" dirty="0"/>
              <a:t>Hashing algorithm – SHA256</a:t>
            </a:r>
          </a:p>
          <a:p>
            <a:r>
              <a:rPr lang="en-US" dirty="0"/>
              <a:t>Digital currency, no physical form</a:t>
            </a:r>
          </a:p>
          <a:p>
            <a:r>
              <a:rPr lang="en-US" dirty="0"/>
              <a:t>Backed by Blockchain technology</a:t>
            </a:r>
          </a:p>
          <a:p>
            <a:r>
              <a:rPr lang="en-US" dirty="0"/>
              <a:t>Fixed limit – 21 million bitcoins</a:t>
            </a:r>
          </a:p>
          <a:p>
            <a:r>
              <a:rPr lang="en-US" dirty="0"/>
              <a:t>Released at decreasing rate</a:t>
            </a:r>
          </a:p>
          <a:p>
            <a:r>
              <a:rPr lang="en-US" dirty="0"/>
              <a:t>Transactions – chronological order and non reversible</a:t>
            </a:r>
          </a:p>
          <a:p>
            <a:r>
              <a:rPr lang="en-US" dirty="0"/>
              <a:t>Verification and validation by network</a:t>
            </a:r>
          </a:p>
          <a:p>
            <a:r>
              <a:rPr lang="en-US" dirty="0"/>
              <a:t>User anonymity is maintained</a:t>
            </a:r>
          </a:p>
          <a:p>
            <a:r>
              <a:rPr lang="en-US" dirty="0"/>
              <a:t>Forking – Bitcoin XT, </a:t>
            </a:r>
            <a:r>
              <a:rPr lang="en-US" dirty="0" err="1"/>
              <a:t>Segwit</a:t>
            </a:r>
            <a:r>
              <a:rPr lang="en-US" dirty="0"/>
              <a:t>, Bitcoin Cash, etc. </a:t>
            </a:r>
          </a:p>
          <a:p>
            <a:r>
              <a:rPr lang="en-US" dirty="0"/>
              <a:t>Initial value – 0.0001 USD, Jan2020 – 8000 USD</a:t>
            </a:r>
            <a:endParaRPr lang="en-IN" dirty="0"/>
          </a:p>
        </p:txBody>
      </p:sp>
    </p:spTree>
    <p:extLst>
      <p:ext uri="{BB962C8B-B14F-4D97-AF65-F5344CB8AC3E}">
        <p14:creationId xmlns:p14="http://schemas.microsoft.com/office/powerpoint/2010/main" val="321873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97AA-2B71-414F-D03B-9312307A16D7}"/>
              </a:ext>
            </a:extLst>
          </p:cNvPr>
          <p:cNvSpPr>
            <a:spLocks noGrp="1"/>
          </p:cNvSpPr>
          <p:nvPr>
            <p:ph type="title"/>
          </p:nvPr>
        </p:nvSpPr>
        <p:spPr/>
        <p:txBody>
          <a:bodyPr/>
          <a:lstStyle/>
          <a:p>
            <a:r>
              <a:rPr lang="en-US" dirty="0"/>
              <a:t>Questions</a:t>
            </a:r>
            <a:endParaRPr lang="en-IN" dirty="0"/>
          </a:p>
        </p:txBody>
      </p:sp>
      <p:sp>
        <p:nvSpPr>
          <p:cNvPr id="3" name="Content Placeholder 2">
            <a:extLst>
              <a:ext uri="{FF2B5EF4-FFF2-40B4-BE49-F238E27FC236}">
                <a16:creationId xmlns:a16="http://schemas.microsoft.com/office/drawing/2014/main" id="{D01D441C-95D0-AACD-71F5-9D98AE20E891}"/>
              </a:ext>
            </a:extLst>
          </p:cNvPr>
          <p:cNvSpPr>
            <a:spLocks noGrp="1"/>
          </p:cNvSpPr>
          <p:nvPr>
            <p:ph idx="1"/>
          </p:nvPr>
        </p:nvSpPr>
        <p:spPr/>
        <p:txBody>
          <a:bodyPr/>
          <a:lstStyle/>
          <a:p>
            <a:pPr marL="457200" indent="-457200">
              <a:buFont typeface="+mj-lt"/>
              <a:buAutoNum type="arabicPeriod"/>
            </a:pPr>
            <a:r>
              <a:rPr lang="en-US" dirty="0"/>
              <a:t>Explain basic concepts of blockchain.</a:t>
            </a:r>
          </a:p>
          <a:p>
            <a:pPr marL="457200" indent="-457200">
              <a:buFont typeface="+mj-lt"/>
              <a:buAutoNum type="arabicPeriod"/>
            </a:pPr>
            <a:r>
              <a:rPr lang="en-US" dirty="0"/>
              <a:t>Explain different components of blockchain.</a:t>
            </a:r>
          </a:p>
          <a:p>
            <a:pPr marL="457200" indent="-457200">
              <a:buFont typeface="+mj-lt"/>
              <a:buAutoNum type="arabicPeriod"/>
            </a:pPr>
            <a:r>
              <a:rPr lang="en-US" dirty="0"/>
              <a:t>Give understanding of blockchain transaction step by step.</a:t>
            </a:r>
          </a:p>
          <a:p>
            <a:pPr marL="457200" indent="-457200">
              <a:buFont typeface="+mj-lt"/>
              <a:buAutoNum type="arabicPeriod"/>
            </a:pPr>
            <a:r>
              <a:rPr lang="en-US" dirty="0"/>
              <a:t>Describe the different versions of blockchain.</a:t>
            </a:r>
          </a:p>
          <a:p>
            <a:pPr marL="457200" indent="-457200">
              <a:buFont typeface="+mj-lt"/>
              <a:buAutoNum type="arabicPeriod"/>
            </a:pPr>
            <a:r>
              <a:rPr lang="en-US" dirty="0"/>
              <a:t>Explain types of blockchain.</a:t>
            </a:r>
          </a:p>
          <a:p>
            <a:pPr marL="457200" indent="-457200">
              <a:buFont typeface="+mj-lt"/>
              <a:buAutoNum type="arabicPeriod"/>
            </a:pPr>
            <a:r>
              <a:rPr lang="en-US" dirty="0"/>
              <a:t>Give fundamental working of consensus algorithm (Proof of Work).</a:t>
            </a:r>
          </a:p>
          <a:p>
            <a:pPr marL="457200" indent="-457200">
              <a:buFont typeface="+mj-lt"/>
              <a:buAutoNum type="arabicPeriod"/>
            </a:pPr>
            <a:r>
              <a:rPr lang="en-US" dirty="0"/>
              <a:t>Explain Bitcoin in brief.</a:t>
            </a:r>
          </a:p>
          <a:p>
            <a:pPr marL="0" indent="0">
              <a:buNone/>
            </a:pPr>
            <a:endParaRPr lang="en-US" dirty="0"/>
          </a:p>
          <a:p>
            <a:pPr marL="457200" indent="-457200">
              <a:buFont typeface="+mj-lt"/>
              <a:buAutoNum type="arabicPeriod"/>
            </a:pPr>
            <a:endParaRPr lang="en-IN" dirty="0"/>
          </a:p>
        </p:txBody>
      </p:sp>
    </p:spTree>
    <p:extLst>
      <p:ext uri="{BB962C8B-B14F-4D97-AF65-F5344CB8AC3E}">
        <p14:creationId xmlns:p14="http://schemas.microsoft.com/office/powerpoint/2010/main" val="3790864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Thank You</a:t>
            </a:r>
          </a:p>
        </p:txBody>
      </p:sp>
    </p:spTree>
    <p:extLst>
      <p:ext uri="{BB962C8B-B14F-4D97-AF65-F5344CB8AC3E}">
        <p14:creationId xmlns:p14="http://schemas.microsoft.com/office/powerpoint/2010/main" val="338399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50" y="1709738"/>
            <a:ext cx="11360150" cy="2852737"/>
          </a:xfrm>
        </p:spPr>
        <p:txBody>
          <a:bodyPr>
            <a:normAutofit/>
          </a:bodyPr>
          <a:lstStyle/>
          <a:p>
            <a:r>
              <a:rPr lang="en-US" dirty="0">
                <a:gradFill flip="none" rotWithShape="1">
                  <a:gsLst>
                    <a:gs pos="10000">
                      <a:srgbClr val="273238"/>
                    </a:gs>
                    <a:gs pos="100000">
                      <a:srgbClr val="607D8B"/>
                    </a:gs>
                  </a:gsLst>
                  <a:lin ang="0" scaled="1"/>
                  <a:tileRect/>
                </a:gradFill>
              </a:rPr>
              <a:t>Blockchain</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a:t>
            </a:r>
          </a:p>
        </p:txBody>
      </p:sp>
    </p:spTree>
    <p:extLst>
      <p:ext uri="{BB962C8B-B14F-4D97-AF65-F5344CB8AC3E}">
        <p14:creationId xmlns:p14="http://schemas.microsoft.com/office/powerpoint/2010/main" val="76107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Blockchain</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Technically, Blockchain is defined as a distributed, replicated peer-to-peer network of databases that allows multiple non-trusting parties to transact without a trusted intermediary and maintains an ever growing, append-only, tamper-resistant list of time-sequenced records.</a:t>
            </a:r>
          </a:p>
          <a:p>
            <a:r>
              <a:rPr lang="en-US" dirty="0"/>
              <a:t>In short, Blockchain is a type of distributed ledger that sits on the internet for recording transactions and maintaining a permanent and verifiable record-set of information.</a:t>
            </a:r>
          </a:p>
          <a:p>
            <a:r>
              <a:rPr lang="en-US" dirty="0"/>
              <a:t>2008 - A Peer-to-Peer Electronic Cash System (Satoshi Nakamoto)</a:t>
            </a:r>
          </a:p>
          <a:p>
            <a:r>
              <a:rPr lang="en-US" dirty="0"/>
              <a:t>2009 - Bitcoin</a:t>
            </a:r>
          </a:p>
        </p:txBody>
      </p:sp>
    </p:spTree>
    <p:extLst>
      <p:ext uri="{BB962C8B-B14F-4D97-AF65-F5344CB8AC3E}">
        <p14:creationId xmlns:p14="http://schemas.microsoft.com/office/powerpoint/2010/main" val="264031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FF57-D599-DDC5-8902-075B325D9086}"/>
              </a:ext>
            </a:extLst>
          </p:cNvPr>
          <p:cNvSpPr>
            <a:spLocks noGrp="1"/>
          </p:cNvSpPr>
          <p:nvPr>
            <p:ph type="title"/>
          </p:nvPr>
        </p:nvSpPr>
        <p:spPr/>
        <p:txBody>
          <a:bodyPr/>
          <a:lstStyle/>
          <a:p>
            <a:r>
              <a:rPr lang="en-US" dirty="0"/>
              <a:t>The Bitcoin and the Blockchain</a:t>
            </a:r>
            <a:endParaRPr lang="en-IN" dirty="0"/>
          </a:p>
        </p:txBody>
      </p:sp>
      <p:sp>
        <p:nvSpPr>
          <p:cNvPr id="3" name="Content Placeholder 2">
            <a:extLst>
              <a:ext uri="{FF2B5EF4-FFF2-40B4-BE49-F238E27FC236}">
                <a16:creationId xmlns:a16="http://schemas.microsoft.com/office/drawing/2014/main" id="{2B9668F8-8469-CC40-0D2E-5E27B287B50F}"/>
              </a:ext>
            </a:extLst>
          </p:cNvPr>
          <p:cNvSpPr>
            <a:spLocks noGrp="1"/>
          </p:cNvSpPr>
          <p:nvPr>
            <p:ph idx="1"/>
          </p:nvPr>
        </p:nvSpPr>
        <p:spPr/>
        <p:txBody>
          <a:bodyPr/>
          <a:lstStyle/>
          <a:p>
            <a:r>
              <a:rPr lang="en-US" dirty="0">
                <a:solidFill>
                  <a:schemeClr val="accent6"/>
                </a:solidFill>
              </a:rPr>
              <a:t>Meaning: </a:t>
            </a:r>
            <a:r>
              <a:rPr lang="en-US" dirty="0"/>
              <a:t>Bitcoin is a cryptocurrency, while Blockchain is a ledger or database of information.</a:t>
            </a:r>
          </a:p>
          <a:p>
            <a:r>
              <a:rPr lang="en-IN" dirty="0">
                <a:solidFill>
                  <a:schemeClr val="accent6"/>
                </a:solidFill>
              </a:rPr>
              <a:t>Usage: </a:t>
            </a:r>
            <a:r>
              <a:rPr lang="en-IN" dirty="0"/>
              <a:t>Bitcoin is limited to currency transactions, while the blockchain has numerous applications.</a:t>
            </a:r>
          </a:p>
          <a:p>
            <a:r>
              <a:rPr lang="en-IN" dirty="0">
                <a:solidFill>
                  <a:schemeClr val="accent6"/>
                </a:solidFill>
              </a:rPr>
              <a:t>Transparency: </a:t>
            </a:r>
            <a:r>
              <a:rPr lang="en-IN" dirty="0"/>
              <a:t>Bitcoin has a high degree of anonymity.</a:t>
            </a:r>
          </a:p>
          <a:p>
            <a:r>
              <a:rPr lang="en-IN" dirty="0"/>
              <a:t>On the other hand, Blockchain is quite transparent as it is expected to work across multiple industry applications.</a:t>
            </a:r>
          </a:p>
          <a:p>
            <a:r>
              <a:rPr lang="en-US" dirty="0"/>
              <a:t>Though Bitcoin will continue to hold the coveted position of the world’s first decentralized cryptocurrency, its operational significance is considerably reducing with the blockchain technology taking the limelight into various industry sectors like Healthcare, Travel, Education, Government, and others.</a:t>
            </a:r>
            <a:endParaRPr lang="en-IN" dirty="0"/>
          </a:p>
        </p:txBody>
      </p:sp>
    </p:spTree>
    <p:extLst>
      <p:ext uri="{BB962C8B-B14F-4D97-AF65-F5344CB8AC3E}">
        <p14:creationId xmlns:p14="http://schemas.microsoft.com/office/powerpoint/2010/main" val="410468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Need of Blockchain</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- 2</a:t>
            </a:r>
          </a:p>
        </p:txBody>
      </p:sp>
    </p:spTree>
    <p:extLst>
      <p:ext uri="{BB962C8B-B14F-4D97-AF65-F5344CB8AC3E}">
        <p14:creationId xmlns:p14="http://schemas.microsoft.com/office/powerpoint/2010/main" val="246159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D7B2-3793-4BC7-9E2A-96AA07BC1B73}"/>
              </a:ext>
            </a:extLst>
          </p:cNvPr>
          <p:cNvSpPr>
            <a:spLocks noGrp="1"/>
          </p:cNvSpPr>
          <p:nvPr>
            <p:ph type="title"/>
          </p:nvPr>
        </p:nvSpPr>
        <p:spPr/>
        <p:txBody>
          <a:bodyPr/>
          <a:lstStyle/>
          <a:p>
            <a:r>
              <a:rPr lang="en-US" dirty="0"/>
              <a:t>Traditional v/s Blockchain Transactions</a:t>
            </a:r>
            <a:endParaRPr lang="en-IN" dirty="0"/>
          </a:p>
        </p:txBody>
      </p:sp>
      <p:pic>
        <p:nvPicPr>
          <p:cNvPr id="6" name="Picture 5">
            <a:extLst>
              <a:ext uri="{FF2B5EF4-FFF2-40B4-BE49-F238E27FC236}">
                <a16:creationId xmlns:a16="http://schemas.microsoft.com/office/drawing/2014/main" id="{4DB0C075-E824-7D19-688E-5480F39B22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7" y="1033462"/>
            <a:ext cx="4143375" cy="1457325"/>
          </a:xfrm>
          <a:prstGeom prst="rect">
            <a:avLst/>
          </a:prstGeom>
          <a:noFill/>
          <a:ln>
            <a:noFill/>
          </a:ln>
        </p:spPr>
      </p:pic>
      <p:sp>
        <p:nvSpPr>
          <p:cNvPr id="8" name="TextBox 7">
            <a:extLst>
              <a:ext uri="{FF2B5EF4-FFF2-40B4-BE49-F238E27FC236}">
                <a16:creationId xmlns:a16="http://schemas.microsoft.com/office/drawing/2014/main" id="{59E00920-DFFE-390E-0755-74F5A9834117}"/>
              </a:ext>
            </a:extLst>
          </p:cNvPr>
          <p:cNvSpPr txBox="1"/>
          <p:nvPr/>
        </p:nvSpPr>
        <p:spPr>
          <a:xfrm>
            <a:off x="864392" y="2490787"/>
            <a:ext cx="3205163" cy="388953"/>
          </a:xfrm>
          <a:prstGeom prst="rect">
            <a:avLst/>
          </a:prstGeom>
          <a:noFill/>
        </p:spPr>
        <p:txBody>
          <a:bodyPr wrap="square">
            <a:spAutoFit/>
          </a:bodyPr>
          <a:lstStyle/>
          <a:p>
            <a:pPr marL="228600" marR="0" indent="0" algn="ctr">
              <a:lnSpc>
                <a:spcPct val="115000"/>
              </a:lnSpc>
              <a:spcBef>
                <a:spcPts val="0"/>
              </a:spcBef>
              <a:spcAft>
                <a:spcPts val="600"/>
              </a:spcAft>
            </a:pPr>
            <a:r>
              <a:rPr lang="en-IN" sz="1800" b="1" kern="100" dirty="0">
                <a:effectLst/>
                <a:latin typeface="Roboto Condensed" panose="02000000000000000000" pitchFamily="2" charset="0"/>
                <a:ea typeface="Times New Roman" panose="02020603050405020304" pitchFamily="18" charset="0"/>
                <a:cs typeface="Shruti" panose="020B0502040204020203" pitchFamily="34" charset="0"/>
              </a:rPr>
              <a:t>Figure : Physical transaction</a:t>
            </a:r>
            <a:endParaRPr lang="en-IN" sz="1800" kern="100" dirty="0">
              <a:effectLst/>
              <a:latin typeface="Roboto Condensed" panose="02000000000000000000" pitchFamily="2" charset="0"/>
              <a:ea typeface="Times New Roman" panose="02020603050405020304" pitchFamily="18" charset="0"/>
              <a:cs typeface="Shruti" panose="020B0502040204020203" pitchFamily="34" charset="0"/>
            </a:endParaRPr>
          </a:p>
        </p:txBody>
      </p:sp>
      <p:pic>
        <p:nvPicPr>
          <p:cNvPr id="9" name="Picture 8">
            <a:extLst>
              <a:ext uri="{FF2B5EF4-FFF2-40B4-BE49-F238E27FC236}">
                <a16:creationId xmlns:a16="http://schemas.microsoft.com/office/drawing/2014/main" id="{B6610049-CEBF-7163-7FEC-0D417EF79C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855" y="3192145"/>
            <a:ext cx="4942840" cy="2493010"/>
          </a:xfrm>
          <a:prstGeom prst="rect">
            <a:avLst/>
          </a:prstGeom>
          <a:noFill/>
          <a:ln>
            <a:noFill/>
          </a:ln>
        </p:spPr>
      </p:pic>
      <p:sp>
        <p:nvSpPr>
          <p:cNvPr id="11" name="TextBox 10">
            <a:extLst>
              <a:ext uri="{FF2B5EF4-FFF2-40B4-BE49-F238E27FC236}">
                <a16:creationId xmlns:a16="http://schemas.microsoft.com/office/drawing/2014/main" id="{7DEAD0DD-BCCF-74B3-F5C4-CC844F1B468D}"/>
              </a:ext>
            </a:extLst>
          </p:cNvPr>
          <p:cNvSpPr txBox="1"/>
          <p:nvPr/>
        </p:nvSpPr>
        <p:spPr>
          <a:xfrm>
            <a:off x="347660" y="5997560"/>
            <a:ext cx="4238626" cy="388953"/>
          </a:xfrm>
          <a:prstGeom prst="rect">
            <a:avLst/>
          </a:prstGeom>
          <a:noFill/>
        </p:spPr>
        <p:txBody>
          <a:bodyPr wrap="square">
            <a:spAutoFit/>
          </a:bodyPr>
          <a:lstStyle/>
          <a:p>
            <a:pPr marL="457200" marR="0" indent="0" algn="ctr">
              <a:lnSpc>
                <a:spcPct val="115000"/>
              </a:lnSpc>
              <a:spcBef>
                <a:spcPts val="0"/>
              </a:spcBef>
              <a:spcAft>
                <a:spcPts val="600"/>
              </a:spcAft>
            </a:pPr>
            <a:r>
              <a:rPr lang="en-IN" sz="1800" b="1" kern="100" dirty="0">
                <a:effectLst/>
                <a:latin typeface="Roboto Condensed" panose="02000000000000000000" pitchFamily="2" charset="0"/>
                <a:ea typeface="Times New Roman" panose="02020603050405020304" pitchFamily="18" charset="0"/>
                <a:cs typeface="Shruti" panose="020B0502040204020203" pitchFamily="34" charset="0"/>
              </a:rPr>
              <a:t>Figure : Traditional online transaction</a:t>
            </a:r>
            <a:endParaRPr lang="en-IN" sz="1800" kern="100" dirty="0">
              <a:effectLst/>
              <a:latin typeface="Roboto Condensed" panose="02000000000000000000" pitchFamily="2" charset="0"/>
              <a:ea typeface="Times New Roman" panose="02020603050405020304" pitchFamily="18" charset="0"/>
              <a:cs typeface="Shruti" panose="020B0502040204020203" pitchFamily="34" charset="0"/>
            </a:endParaRPr>
          </a:p>
        </p:txBody>
      </p:sp>
      <p:pic>
        <p:nvPicPr>
          <p:cNvPr id="12" name="Picture 11">
            <a:extLst>
              <a:ext uri="{FF2B5EF4-FFF2-40B4-BE49-F238E27FC236}">
                <a16:creationId xmlns:a16="http://schemas.microsoft.com/office/drawing/2014/main" id="{5911A59E-C6B4-4B70-0CF1-CDD7E4FD018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41170" y="1911826"/>
            <a:ext cx="7250830" cy="2803049"/>
          </a:xfrm>
          <a:prstGeom prst="rect">
            <a:avLst/>
          </a:prstGeom>
          <a:noFill/>
          <a:ln>
            <a:noFill/>
          </a:ln>
        </p:spPr>
      </p:pic>
      <p:sp>
        <p:nvSpPr>
          <p:cNvPr id="14" name="TextBox 13">
            <a:extLst>
              <a:ext uri="{FF2B5EF4-FFF2-40B4-BE49-F238E27FC236}">
                <a16:creationId xmlns:a16="http://schemas.microsoft.com/office/drawing/2014/main" id="{D691F0B2-2E5A-15CB-2988-CAC21FB3D37C}"/>
              </a:ext>
            </a:extLst>
          </p:cNvPr>
          <p:cNvSpPr txBox="1"/>
          <p:nvPr/>
        </p:nvSpPr>
        <p:spPr>
          <a:xfrm>
            <a:off x="7024688" y="4948674"/>
            <a:ext cx="3090862" cy="369332"/>
          </a:xfrm>
          <a:prstGeom prst="rect">
            <a:avLst/>
          </a:prstGeom>
          <a:noFill/>
        </p:spPr>
        <p:txBody>
          <a:bodyPr wrap="square">
            <a:spAutoFit/>
          </a:bodyPr>
          <a:lstStyle/>
          <a:p>
            <a:r>
              <a:rPr lang="en-US" b="1" kern="100" dirty="0">
                <a:latin typeface="Roboto Condensed" panose="02000000000000000000" pitchFamily="2" charset="0"/>
                <a:cs typeface="Shruti" panose="020B0502040204020203" pitchFamily="34" charset="0"/>
              </a:rPr>
              <a:t>Figure : Blockchain transaction</a:t>
            </a:r>
            <a:endParaRPr lang="en-IN" b="1" kern="100" dirty="0">
              <a:latin typeface="Roboto Condensed" panose="02000000000000000000" pitchFamily="2" charset="0"/>
              <a:cs typeface="Shruti" panose="020B0502040204020203" pitchFamily="34" charset="0"/>
            </a:endParaRPr>
          </a:p>
        </p:txBody>
      </p:sp>
    </p:spTree>
    <p:extLst>
      <p:ext uri="{BB962C8B-B14F-4D97-AF65-F5344CB8AC3E}">
        <p14:creationId xmlns:p14="http://schemas.microsoft.com/office/powerpoint/2010/main" val="40037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Architecture, Terminologies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128849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1EF1-D7AF-4922-A5A2-FC85BD55928D}"/>
              </a:ext>
            </a:extLst>
          </p:cNvPr>
          <p:cNvSpPr>
            <a:spLocks noGrp="1"/>
          </p:cNvSpPr>
          <p:nvPr>
            <p:ph type="title"/>
          </p:nvPr>
        </p:nvSpPr>
        <p:spPr/>
        <p:txBody>
          <a:bodyPr/>
          <a:lstStyle/>
          <a:p>
            <a:r>
              <a:rPr lang="en-US" dirty="0"/>
              <a:t>Components of Blockchain</a:t>
            </a:r>
            <a:endParaRPr lang="en-IN" dirty="0"/>
          </a:p>
        </p:txBody>
      </p:sp>
      <p:graphicFrame>
        <p:nvGraphicFramePr>
          <p:cNvPr id="5" name="Content Placeholder 4">
            <a:extLst>
              <a:ext uri="{FF2B5EF4-FFF2-40B4-BE49-F238E27FC236}">
                <a16:creationId xmlns:a16="http://schemas.microsoft.com/office/drawing/2014/main" id="{4D249C50-F28C-90A5-CFDA-5216C58BFE12}"/>
              </a:ext>
            </a:extLst>
          </p:cNvPr>
          <p:cNvGraphicFramePr>
            <a:graphicFrameLocks noGrp="1"/>
          </p:cNvGraphicFramePr>
          <p:nvPr>
            <p:ph idx="1"/>
            <p:extLst>
              <p:ext uri="{D42A27DB-BD31-4B8C-83A1-F6EECF244321}">
                <p14:modId xmlns:p14="http://schemas.microsoft.com/office/powerpoint/2010/main" val="2317640074"/>
              </p:ext>
            </p:extLst>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968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4098</TotalTime>
  <Words>1818</Words>
  <Application>Microsoft Office PowerPoint</Application>
  <PresentationFormat>Widescreen</PresentationFormat>
  <Paragraphs>152</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Wingdings 2</vt:lpstr>
      <vt:lpstr>Wingdings</vt:lpstr>
      <vt:lpstr>Roboto Condensed</vt:lpstr>
      <vt:lpstr>Arial</vt:lpstr>
      <vt:lpstr>Wingdings 3</vt:lpstr>
      <vt:lpstr>Roboto Condensed Light</vt:lpstr>
      <vt:lpstr>Calibri</vt:lpstr>
      <vt:lpstr>Office Theme</vt:lpstr>
      <vt:lpstr>Unit-5  Introduction to  Blockchain</vt:lpstr>
      <vt:lpstr>PowerPoint Presentation</vt:lpstr>
      <vt:lpstr>Blockchain</vt:lpstr>
      <vt:lpstr>What is Blockchain</vt:lpstr>
      <vt:lpstr>The Bitcoin and the Blockchain</vt:lpstr>
      <vt:lpstr>Need of Blockchain</vt:lpstr>
      <vt:lpstr>Traditional v/s Blockchain Transactions</vt:lpstr>
      <vt:lpstr>Architecture, Terminologies</vt:lpstr>
      <vt:lpstr>Components of Blockchain</vt:lpstr>
      <vt:lpstr>Blockchain Transaction in a Nutshell</vt:lpstr>
      <vt:lpstr>Blockchain Transaction in a Nutshell</vt:lpstr>
      <vt:lpstr>Versions</vt:lpstr>
      <vt:lpstr>1st-Gen Blockchain (2008-2013): The Origin of Bitcoin</vt:lpstr>
      <vt:lpstr>2nd-Gen Blockchain (2013-2015): Transactions with Smart Contracts</vt:lpstr>
      <vt:lpstr>3rd-Gen Blockchain (2015-2018): Distributed Applications</vt:lpstr>
      <vt:lpstr>4th-Gen Blockchain (2018–Future)</vt:lpstr>
      <vt:lpstr>Types of Blockchain - Private Blockchain, Public Blockchain</vt:lpstr>
      <vt:lpstr>Public Blockchain</vt:lpstr>
      <vt:lpstr>Public Blockchain</vt:lpstr>
      <vt:lpstr>Private Blockchain</vt:lpstr>
      <vt:lpstr>Private Blockchain</vt:lpstr>
      <vt:lpstr>Proof of Work</vt:lpstr>
      <vt:lpstr>Proof of Work</vt:lpstr>
      <vt:lpstr>Cryptocurrency – Introduction of Bitcoin</vt:lpstr>
      <vt:lpstr>The birth of Bitcoin</vt:lpstr>
      <vt:lpstr>The birth of Bitcoin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434</cp:revision>
  <dcterms:created xsi:type="dcterms:W3CDTF">2020-05-01T05:09:15Z</dcterms:created>
  <dcterms:modified xsi:type="dcterms:W3CDTF">2024-09-16T04:16:21Z</dcterms:modified>
</cp:coreProperties>
</file>