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2" r:id="rId2"/>
  </p:sldMasterIdLst>
  <p:notesMasterIdLst>
    <p:notesMasterId r:id="rId27"/>
  </p:notesMasterIdLst>
  <p:sldIdLst>
    <p:sldId id="30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58" r:id="rId26"/>
  </p:sldIdLst>
  <p:sldSz cx="12192000" cy="6858000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oboto Condensed" panose="02000000000000000000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  <p:embeddedFont>
      <p:font typeface="Wingdings 2" panose="05020102010507070707" pitchFamily="18" charset="2"/>
      <p:regular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2IPrCgFi81ZJokDHA5sHEg==" hashData="qEF8ow0oK/7Z7rc3avcaGsRGXZD1siH1pNbWMTsw/W0JOBwdXN2WBqAzMUum6LqgtPLeMXK5l4uDyyd2rdw33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6404" autoAdjust="0"/>
  </p:normalViewPr>
  <p:slideViewPr>
    <p:cSldViewPr snapToGrid="0">
      <p:cViewPr varScale="1">
        <p:scale>
          <a:sx n="64" d="100"/>
          <a:sy n="64" d="100"/>
        </p:scale>
        <p:origin x="10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9.jpeg"/><Relationship Id="rId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2105CS204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Node Package Manager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318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Darshan Institute of Computer Applications , Rajkot</a:t>
            </a:r>
          </a:p>
          <a:p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29420851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846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2159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Chirag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Sakhrani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2104CS512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(JSF)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84850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49587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5313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097819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00099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Chirag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Sakhrani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2104CS512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(JavaScript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Frameworks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Node Package Manager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028422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52086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73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888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723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9902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318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Computer Applications 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3065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4007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387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5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Chirag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Sakhrani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2104CS512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(JavaScript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Frameworks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Node Package Manager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4970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0655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432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36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318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Darshan Institute of Computer Applications , Rajkot</a:t>
            </a:r>
          </a:p>
          <a:p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6999035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Vasiyani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2104CS512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(JavaScript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Frameworks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Node Package Manager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2105CS204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Node Package Manager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2105CS204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Node Package Manager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71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8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chirag.sakhrani@darshan.ac.in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8401191184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Chirag</a:t>
            </a:r>
            <a:r>
              <a:rPr lang="en-IN" dirty="0"/>
              <a:t> K </a:t>
            </a:r>
            <a:r>
              <a:rPr lang="en-IN" dirty="0" err="1"/>
              <a:t>Sakhrani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JavaScript Frameworks (</a:t>
            </a:r>
            <a:r>
              <a:rPr lang="en-US" dirty="0"/>
              <a:t>2104CS512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197789"/>
            <a:ext cx="1353599" cy="135359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799" y="14772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Unit-02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Node Package Manager (NPM)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89A3A-C374-DA31-1FA6-C48E209AB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34" y="1240004"/>
            <a:ext cx="4579948" cy="30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Node REPL (Read Evaluation Print Loops)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156549"/>
          </a:xfrm>
        </p:spPr>
        <p:txBody>
          <a:bodyPr/>
          <a:lstStyle/>
          <a:p>
            <a:r>
              <a:rPr lang="en-US" dirty="0"/>
              <a:t>REPL stands for Read </a:t>
            </a:r>
            <a:r>
              <a:rPr lang="en-US" dirty="0" err="1"/>
              <a:t>Eval</a:t>
            </a:r>
            <a:r>
              <a:rPr lang="en-US" dirty="0"/>
              <a:t> Print Loop and it represents a computer environment like a Windows console or Unix/Linux shell where a command is entered and the system responds with an output in an interactive mode.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180" y="2019994"/>
            <a:ext cx="6652005" cy="405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Node.js or Node comes bundled with a REPL environment.</a:t>
            </a:r>
          </a:p>
          <a:p>
            <a:r>
              <a:rPr lang="en-US" dirty="0"/>
              <a:t>It performs the following tasks −</a:t>
            </a:r>
          </a:p>
          <a:p>
            <a:pPr lvl="1"/>
            <a:r>
              <a:rPr lang="en-US" sz="2200" b="1" dirty="0"/>
              <a:t>Read</a:t>
            </a:r>
            <a:r>
              <a:rPr lang="en-US" sz="2200" dirty="0"/>
              <a:t> − Reads user's input, parses the input into JavaScript data-structure, and stores in memory.</a:t>
            </a:r>
          </a:p>
          <a:p>
            <a:pPr lvl="1"/>
            <a:r>
              <a:rPr lang="en-US" sz="2200" b="1" dirty="0" err="1"/>
              <a:t>Eval</a:t>
            </a:r>
            <a:r>
              <a:rPr lang="en-US" sz="2200" dirty="0"/>
              <a:t> − Takes and evaluates the data structure.</a:t>
            </a:r>
          </a:p>
          <a:p>
            <a:pPr lvl="1"/>
            <a:r>
              <a:rPr lang="en-US" sz="2200" b="1" dirty="0"/>
              <a:t>Print</a:t>
            </a:r>
            <a:r>
              <a:rPr lang="en-US" sz="2200" dirty="0"/>
              <a:t> − Prints the result.</a:t>
            </a:r>
          </a:p>
          <a:p>
            <a:pPr lvl="1"/>
            <a:r>
              <a:rPr lang="en-US" sz="2200" b="1" dirty="0"/>
              <a:t>Loop</a:t>
            </a:r>
            <a:r>
              <a:rPr lang="en-US" sz="2200" dirty="0"/>
              <a:t> − Loops the above command until the user presses </a:t>
            </a:r>
            <a:r>
              <a:rPr lang="en-US" sz="2200" b="1" dirty="0"/>
              <a:t>ctrl-c</a:t>
            </a:r>
            <a:r>
              <a:rPr lang="en-US" sz="2200" dirty="0"/>
              <a:t> twice.</a:t>
            </a:r>
          </a:p>
          <a:p>
            <a:r>
              <a:rPr lang="en-US" dirty="0"/>
              <a:t>To start REPL environment we need to write only “node” in terminal and it will start the REPL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71743-ED43-7494-5934-85FE57A0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365" y="2019993"/>
            <a:ext cx="5146455" cy="38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Hello World using </a:t>
            </a:r>
            <a:r>
              <a:rPr lang="en-US" sz="3600" dirty="0" err="1"/>
              <a:t>NodeJS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basic HelloWorld Program in Node we need to create a JavaScript (</a:t>
            </a:r>
            <a:r>
              <a:rPr lang="en-US" dirty="0" err="1"/>
              <a:t>js</a:t>
            </a:r>
            <a:r>
              <a:rPr lang="en-US" dirty="0"/>
              <a:t>) file using any text editor (we are going to use Visual Studio Code/Sublime).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the above file in a specific directory and navigate to that directory in the terminal/command prompt.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run the file with “</a:t>
            </a:r>
            <a:r>
              <a:rPr lang="en-US" dirty="0">
                <a:latin typeface="Consolas" panose="020B0609020204030204" pitchFamily="49" charset="0"/>
              </a:rPr>
              <a:t>node filename.js</a:t>
            </a:r>
            <a:r>
              <a:rPr lang="en-US" dirty="0"/>
              <a:t>” command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93434" y="1657897"/>
            <a:ext cx="147668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HelloWorld.js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4FBC30-0FFB-04AE-8F3B-68A5E568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4" y="4199241"/>
            <a:ext cx="4563112" cy="13622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5B241F-ECBF-49FD-884E-3EF6CD745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34" y="1986500"/>
            <a:ext cx="5382376" cy="1352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7AD22E-6F8C-C46D-9389-C84ADC452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452" y="4199241"/>
            <a:ext cx="4500076" cy="1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0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Standard Callback Pattern / Continuation-passing style (CPS)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programming does not use function return values to denote that a function is finished, Instead it uses the </a:t>
            </a:r>
            <a:r>
              <a:rPr lang="en-US" i="1" dirty="0"/>
              <a:t>continuation-passing style </a:t>
            </a:r>
            <a:r>
              <a:rPr lang="en-US" dirty="0"/>
              <a:t>(CPS).</a:t>
            </a:r>
          </a:p>
          <a:p>
            <a:r>
              <a:rPr lang="en-US" i="1" dirty="0"/>
              <a:t>Continuation-passing style (CPS) is a style of programming in which control is passed explicitly in the form of a continuation.</a:t>
            </a:r>
          </a:p>
          <a:p>
            <a:r>
              <a:rPr lang="en-US" i="1" dirty="0"/>
              <a:t>A function written in continuation-passing style takes as an extra argument an explicit “continuation,” that is, a function of one argument. When the CPS function has computed its result value, it “returns” it by calling the continuation function with this value as the argument.</a:t>
            </a:r>
            <a:endParaRPr lang="en-US" dirty="0"/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00962" y="3481828"/>
            <a:ext cx="13795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CallBack.js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625053" y="3481828"/>
            <a:ext cx="208696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AnonymousFun</a:t>
            </a:r>
            <a:r>
              <a:rPr lang="en-US" sz="1600" dirty="0">
                <a:solidFill>
                  <a:schemeClr val="bg1"/>
                </a:solidFill>
              </a:rPr>
              <a:t>.js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A58525-1308-2A98-84BD-0D6C911A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35" y="3811012"/>
            <a:ext cx="4763165" cy="2686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C6D2EA-2D2A-5186-7B2E-6C29F4599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053" y="3801485"/>
            <a:ext cx="471553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7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1201"/>
            <a:ext cx="11929641" cy="5783162"/>
          </a:xfrm>
        </p:spPr>
        <p:txBody>
          <a:bodyPr/>
          <a:lstStyle/>
          <a:p>
            <a:r>
              <a:rPr lang="en-US" dirty="0"/>
              <a:t>JavaScript is one of the most frequently deployed programming languages in the world, the core of the language was created quickly back in the Netscape days, in a rush to beat Microsoft during the heat of the browser wars. </a:t>
            </a:r>
          </a:p>
          <a:p>
            <a:r>
              <a:rPr lang="en-US" dirty="0"/>
              <a:t>The language was released prematurely, which inevitably meant it came out with some bad features, despite its short development time, JavaScript also shipped with some really powerful features.</a:t>
            </a:r>
          </a:p>
          <a:p>
            <a:r>
              <a:rPr lang="en-US" dirty="0"/>
              <a:t>One major issue with the JavaScript was sharing the global namespace.</a:t>
            </a:r>
          </a:p>
          <a:p>
            <a:r>
              <a:rPr lang="en-US" dirty="0"/>
              <a:t>Once you load JavaScript code into a web page, it is injected into the global namespace, which is a common addressing space shared by all other scripts that have been loaded. This can lead to security issues, conflicts, and general bugs that are hard to trace and solve.</a:t>
            </a:r>
          </a:p>
          <a:p>
            <a:r>
              <a:rPr lang="en-US" dirty="0"/>
              <a:t>Thankfully, Node brings some order in this regard to server-side JavaScript and implements the </a:t>
            </a:r>
            <a:r>
              <a:rPr lang="en-US" dirty="0" err="1"/>
              <a:t>CommonJS</a:t>
            </a:r>
            <a:r>
              <a:rPr lang="en-US" dirty="0"/>
              <a:t> modules standard.</a:t>
            </a:r>
          </a:p>
          <a:p>
            <a:pPr lvl="1"/>
            <a:r>
              <a:rPr lang="en-US" dirty="0"/>
              <a:t>In this standard each module has its own context, separated from the other modules. </a:t>
            </a:r>
          </a:p>
          <a:p>
            <a:pPr lvl="1"/>
            <a:r>
              <a:rPr lang="en-US" dirty="0"/>
              <a:t>This means that modules cannot pollute a global scope and cannot interfere with other modules.</a:t>
            </a:r>
          </a:p>
          <a:p>
            <a:pPr lvl="1"/>
            <a:r>
              <a:rPr lang="en-US" dirty="0"/>
              <a:t>Dividing your code into a series of well-defined modules can help you keep your code under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  control.</a:t>
            </a:r>
          </a:p>
        </p:txBody>
      </p:sp>
    </p:spTree>
    <p:extLst>
      <p:ext uri="{BB962C8B-B14F-4D97-AF65-F5344CB8AC3E}">
        <p14:creationId xmlns:p14="http://schemas.microsoft.com/office/powerpoint/2010/main" val="113481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NodeJS</a:t>
            </a:r>
            <a:r>
              <a:rPr lang="en-US" sz="3600" dirty="0"/>
              <a:t>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794618"/>
            <a:ext cx="11929641" cy="5590565"/>
          </a:xfrm>
        </p:spPr>
        <p:txBody>
          <a:bodyPr/>
          <a:lstStyle/>
          <a:p>
            <a:r>
              <a:rPr lang="en-US" dirty="0"/>
              <a:t>Node can have three types of modules</a:t>
            </a:r>
          </a:p>
          <a:p>
            <a:pPr lvl="1"/>
            <a:r>
              <a:rPr lang="en-US" sz="2100" dirty="0"/>
              <a:t>Core Modules</a:t>
            </a:r>
          </a:p>
          <a:p>
            <a:pPr lvl="2"/>
            <a:r>
              <a:rPr lang="en-US" sz="1900" dirty="0"/>
              <a:t>Modules which are shipped with the node and readily available to load.</a:t>
            </a:r>
          </a:p>
          <a:p>
            <a:pPr lvl="2"/>
            <a:r>
              <a:rPr lang="en-US" sz="1900" dirty="0"/>
              <a:t>Some core modules which we are going to cover in this subject is</a:t>
            </a:r>
          </a:p>
          <a:p>
            <a:pPr lvl="3"/>
            <a:r>
              <a:rPr lang="en-US" dirty="0"/>
              <a:t>http/https</a:t>
            </a:r>
          </a:p>
          <a:p>
            <a:pPr lvl="3"/>
            <a:r>
              <a:rPr lang="en-US" dirty="0" err="1"/>
              <a:t>url</a:t>
            </a:r>
            <a:endParaRPr lang="en-US" dirty="0"/>
          </a:p>
          <a:p>
            <a:pPr lvl="3"/>
            <a:r>
              <a:rPr lang="en-US" dirty="0"/>
              <a:t>path</a:t>
            </a:r>
          </a:p>
          <a:p>
            <a:pPr lvl="3"/>
            <a:r>
              <a:rPr lang="en-US" dirty="0"/>
              <a:t>fs</a:t>
            </a:r>
          </a:p>
          <a:p>
            <a:pPr lvl="3"/>
            <a:r>
              <a:rPr lang="en-US" dirty="0" err="1"/>
              <a:t>util</a:t>
            </a:r>
            <a:endParaRPr lang="en-US" dirty="0"/>
          </a:p>
          <a:p>
            <a:pPr lvl="3"/>
            <a:r>
              <a:rPr lang="en-US" dirty="0" err="1"/>
              <a:t>os</a:t>
            </a:r>
            <a:endParaRPr lang="en-US" dirty="0"/>
          </a:p>
          <a:p>
            <a:pPr lvl="3"/>
            <a:r>
              <a:rPr lang="en-US" dirty="0"/>
              <a:t>events</a:t>
            </a:r>
          </a:p>
          <a:p>
            <a:pPr lvl="3"/>
            <a:r>
              <a:rPr lang="en-US" dirty="0"/>
              <a:t>Etc…</a:t>
            </a:r>
          </a:p>
          <a:p>
            <a:pPr lvl="1"/>
            <a:r>
              <a:rPr lang="en-US" sz="2100" dirty="0"/>
              <a:t>Local Modules</a:t>
            </a:r>
          </a:p>
          <a:p>
            <a:pPr lvl="2"/>
            <a:r>
              <a:rPr lang="en-US" sz="1900" dirty="0"/>
              <a:t>Modules which are created by the developer locally.</a:t>
            </a:r>
          </a:p>
          <a:p>
            <a:pPr lvl="2"/>
            <a:r>
              <a:rPr lang="en-US" sz="1900" dirty="0"/>
              <a:t>In this subject we are going to learn how to create and load local modules</a:t>
            </a:r>
            <a:r>
              <a:rPr lang="en-US" dirty="0"/>
              <a:t>.</a:t>
            </a:r>
          </a:p>
          <a:p>
            <a:pPr lvl="1"/>
            <a:r>
              <a:rPr lang="en-US" sz="2100" dirty="0"/>
              <a:t>Third-party Modules</a:t>
            </a:r>
          </a:p>
          <a:p>
            <a:pPr lvl="2"/>
            <a:r>
              <a:rPr lang="en-US" sz="1900" dirty="0"/>
              <a:t>Modules which are created by others (third-party) and available to download using node package manager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3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Loading Core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has several modules compiled into its binary distribution. </a:t>
            </a:r>
          </a:p>
          <a:p>
            <a:r>
              <a:rPr lang="en-US" dirty="0"/>
              <a:t>These are called the </a:t>
            </a:r>
            <a:r>
              <a:rPr lang="en-US" i="1" dirty="0"/>
              <a:t>core modules</a:t>
            </a:r>
            <a:r>
              <a:rPr lang="en-US" dirty="0"/>
              <a:t>, are referred to solely by the module name (not the path) and are loaded even if a third-party module exists with the same name.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we are going to explore many core modules in details later in this unit.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4ED3D-2FA0-09EA-5301-8A3A72B5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05" y="2555892"/>
            <a:ext cx="7802064" cy="371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071BB8-6A82-CAF9-8F22-891E5E71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05" y="3482871"/>
            <a:ext cx="4772691" cy="3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Local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981828" cy="55905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CommonJS</a:t>
            </a:r>
            <a:r>
              <a:rPr lang="en-US" dirty="0"/>
              <a:t> module system is the only way you can share objects or functions among files in Node. </a:t>
            </a:r>
          </a:p>
          <a:p>
            <a:r>
              <a:rPr lang="en-US" dirty="0"/>
              <a:t>For a sufficiently complex application you should divide some of the classes, objects, or functions into reusable well-defined modules.</a:t>
            </a:r>
          </a:p>
          <a:p>
            <a:r>
              <a:rPr lang="en-US" dirty="0"/>
              <a:t>Here, circle.js has two functions and will export the area method using the last line.</a:t>
            </a:r>
          </a:p>
          <a:p>
            <a:r>
              <a:rPr lang="en-US" dirty="0"/>
              <a:t>Now we can use circle module in other files by importing the module using require method. We can omit .</a:t>
            </a:r>
            <a:r>
              <a:rPr lang="en-US" dirty="0" err="1"/>
              <a:t>js</a:t>
            </a:r>
            <a:r>
              <a:rPr lang="en-US" dirty="0"/>
              <a:t> in file path but relative path (./) is mandatory.</a:t>
            </a:r>
          </a:p>
          <a:p>
            <a:r>
              <a:rPr lang="en-US" dirty="0"/>
              <a:t>To run the program we can simply use command prompt and fire the </a:t>
            </a:r>
            <a:r>
              <a:rPr lang="en-US" dirty="0">
                <a:latin typeface="Consolas" panose="020B0609020204030204" pitchFamily="49" charset="0"/>
              </a:rPr>
              <a:t>node app.js</a:t>
            </a:r>
            <a:r>
              <a:rPr lang="en-US" dirty="0"/>
              <a:t> command in the same directory.</a:t>
            </a:r>
          </a:p>
          <a:p>
            <a:endParaRPr lang="en-US" dirty="0"/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694729" y="918064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circle.js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694729" y="4055312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app.js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8969274" y="3381004"/>
            <a:ext cx="2432808" cy="838900"/>
          </a:xfrm>
          <a:prstGeom prst="wedgeRectCallout">
            <a:avLst>
              <a:gd name="adj1" fmla="val -28074"/>
              <a:gd name="adj2" fmla="val 705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relative path is mandatory for local module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8D37C0-D75E-123D-FEB6-8944DBD6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29" y="1209055"/>
            <a:ext cx="5249008" cy="20039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4F198C-DF74-3500-5BEF-CA45C1307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29" y="4384496"/>
            <a:ext cx="4934639" cy="6954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9A5A74-9796-08B3-8A04-E61AC8C17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729" y="5391417"/>
            <a:ext cx="2791215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Loading a Folder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path for a folder to load a module similar to the file module like this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</a:p>
          <a:p>
            <a:pPr lvl="1"/>
            <a:r>
              <a:rPr lang="en-US" sz="2200" dirty="0"/>
              <a:t>first node will try to find the myModulePath.js file in current directory, if file exists it will import that file</a:t>
            </a:r>
          </a:p>
          <a:p>
            <a:pPr lvl="1"/>
            <a:r>
              <a:rPr lang="en-US" sz="2200" dirty="0"/>
              <a:t>If myModulePath.js does not exist in current directory it will try to find </a:t>
            </a:r>
            <a:r>
              <a:rPr lang="en-US" sz="2200" dirty="0" err="1"/>
              <a:t>package.json</a:t>
            </a:r>
            <a:r>
              <a:rPr lang="en-US" sz="2200" dirty="0"/>
              <a:t> file in </a:t>
            </a:r>
            <a:r>
              <a:rPr lang="en-US" sz="2200" dirty="0" err="1"/>
              <a:t>myModulePath</a:t>
            </a:r>
            <a:r>
              <a:rPr lang="en-US" sz="2200" dirty="0"/>
              <a:t> folder, It will then parse the </a:t>
            </a:r>
            <a:r>
              <a:rPr lang="en-US" sz="2200" dirty="0" err="1"/>
              <a:t>package.json</a:t>
            </a:r>
            <a:r>
              <a:rPr lang="en-US" sz="2200" dirty="0"/>
              <a:t> file and find “main” attribute’s value as a relative path for the entry point.</a:t>
            </a:r>
          </a:p>
          <a:p>
            <a:pPr lvl="1"/>
            <a:r>
              <a:rPr lang="en-US" sz="2200" dirty="0"/>
              <a:t>If </a:t>
            </a:r>
            <a:r>
              <a:rPr lang="en-US" sz="2200" dirty="0" err="1"/>
              <a:t>package.json</a:t>
            </a:r>
            <a:r>
              <a:rPr lang="en-US" sz="2200" dirty="0"/>
              <a:t> not found in the folder it will consider index.js file as default “main” attribute value.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12043" y="1300669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47C1B8-712A-824A-7DAB-50944715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3" y="1629853"/>
            <a:ext cx="6554115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Node Package Manager (NPM)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installable from the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https://nodejs.org/en/download/</a:t>
            </a:r>
            <a:endParaRPr lang="en-US" dirty="0"/>
          </a:p>
          <a:p>
            <a:r>
              <a:rPr lang="en-US" dirty="0"/>
              <a:t>Just follow basic installation process and it will install NPM (Node Package Manager) and Node is included in the installation.</a:t>
            </a:r>
          </a:p>
          <a:p>
            <a:r>
              <a:rPr lang="en-US" dirty="0"/>
              <a:t>NPM is</a:t>
            </a:r>
          </a:p>
          <a:p>
            <a:pPr lvl="1"/>
            <a:r>
              <a:rPr lang="en-US" sz="2200" dirty="0"/>
              <a:t>A third-party package repository</a:t>
            </a:r>
          </a:p>
          <a:p>
            <a:pPr lvl="1"/>
            <a:r>
              <a:rPr lang="en-US" sz="2200" dirty="0"/>
              <a:t>A way to manage packages installed</a:t>
            </a:r>
          </a:p>
          <a:p>
            <a:pPr lvl="1"/>
            <a:r>
              <a:rPr lang="en-US" sz="2200" dirty="0"/>
              <a:t>A standard to define dependencies</a:t>
            </a:r>
          </a:p>
          <a:p>
            <a:r>
              <a:rPr lang="en-US" dirty="0"/>
              <a:t>NPM provides a public registry service that contains all the packages that programmers publish in NPM.</a:t>
            </a:r>
          </a:p>
          <a:p>
            <a:r>
              <a:rPr lang="en-US" dirty="0"/>
              <a:t>NPM also provides a command-line tool to download, install &amp; manage these packages.</a:t>
            </a:r>
          </a:p>
          <a:p>
            <a:r>
              <a:rPr lang="en-US" dirty="0"/>
              <a:t>We can also use the standard package descriptor format (</a:t>
            </a:r>
            <a:r>
              <a:rPr lang="en-US" dirty="0" err="1"/>
              <a:t>package.json</a:t>
            </a:r>
            <a:r>
              <a:rPr lang="en-US" dirty="0"/>
              <a:t>) to specify which third party modules your module/application depends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6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Node Package Manager NPM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has two main modes of operation:</a:t>
            </a:r>
          </a:p>
          <a:p>
            <a:pPr lvl="1"/>
            <a:r>
              <a:rPr lang="en-US" dirty="0"/>
              <a:t>Global</a:t>
            </a:r>
          </a:p>
          <a:p>
            <a:pPr lvl="1"/>
            <a:r>
              <a:rPr lang="en-US" dirty="0"/>
              <a:t>Local</a:t>
            </a:r>
          </a:p>
          <a:p>
            <a:pPr marL="457200" lvl="1" indent="0">
              <a:buNone/>
            </a:pPr>
            <a:r>
              <a:rPr lang="en-US" dirty="0"/>
              <a:t>These two modes change target directories for storing packages and have deep implications for how Node loads modules.</a:t>
            </a:r>
          </a:p>
          <a:p>
            <a:pPr marL="255588" indent="-342900"/>
            <a:r>
              <a:rPr lang="en-US" dirty="0"/>
              <a:t>The Local Mode is the default mode of operation in NPM,	</a:t>
            </a:r>
          </a:p>
          <a:p>
            <a:pPr marL="800100" lvl="1" indent="-342900"/>
            <a:r>
              <a:rPr lang="en-US" dirty="0"/>
              <a:t>In this mode, NPM works on the local directory level, never making system-wide changes.</a:t>
            </a:r>
          </a:p>
          <a:p>
            <a:pPr marL="800100" lvl="1" indent="-342900"/>
            <a:r>
              <a:rPr lang="en-US" dirty="0"/>
              <a:t>This mode is ideal for installing the modules as it will not affect other application which uses the modules you are installing.</a:t>
            </a:r>
          </a:p>
          <a:p>
            <a:pPr marL="255588" indent="-342900"/>
            <a:r>
              <a:rPr lang="en-US" dirty="0"/>
              <a:t>The Global Mode is more suitable for installing modules that should always be available globally, like that ones that provide command-line utilities and that are not directly used by applications.</a:t>
            </a:r>
          </a:p>
          <a:p>
            <a:pPr marL="255588" indent="-342900"/>
            <a:r>
              <a:rPr lang="en-US" dirty="0"/>
              <a:t>Example:</a:t>
            </a:r>
          </a:p>
          <a:p>
            <a:pPr marL="255588" indent="-34290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2161479" y="5191802"/>
            <a:ext cx="5253475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npm</a:t>
            </a:r>
            <a:r>
              <a:rPr lang="en-US" sz="2000" dirty="0">
                <a:solidFill>
                  <a:schemeClr val="bg1"/>
                </a:solidFill>
              </a:rPr>
              <a:t> install </a:t>
            </a:r>
            <a:r>
              <a:rPr lang="en-US" sz="2000" dirty="0">
                <a:solidFill>
                  <a:srgbClr val="C00000"/>
                </a:solidFill>
              </a:rPr>
              <a:t>–g </a:t>
            </a:r>
            <a:r>
              <a:rPr lang="en-US" sz="2000" dirty="0">
                <a:solidFill>
                  <a:schemeClr val="bg1"/>
                </a:solidFill>
              </a:rPr>
              <a:t>express</a:t>
            </a:r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135331" y="5888743"/>
            <a:ext cx="4937760" cy="565266"/>
          </a:xfrm>
          <a:prstGeom prst="wedgeRectCallout">
            <a:avLst>
              <a:gd name="adj1" fmla="val -38883"/>
              <a:gd name="adj2" fmla="val -10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-g flag represents global mode,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 local mode (default) we need not any flag.</a:t>
            </a:r>
          </a:p>
        </p:txBody>
      </p:sp>
    </p:spTree>
    <p:extLst>
      <p:ext uri="{BB962C8B-B14F-4D97-AF65-F5344CB8AC3E}">
        <p14:creationId xmlns:p14="http://schemas.microsoft.com/office/powerpoint/2010/main" val="9956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7005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Outline</a:t>
            </a:r>
            <a:endParaRPr lang="en-US" sz="2800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400" dirty="0"/>
              <a:t>Introduction to </a:t>
            </a:r>
            <a:r>
              <a:rPr lang="en-US" sz="2400" dirty="0" err="1"/>
              <a:t>NodeJS</a:t>
            </a:r>
            <a:endParaRPr lang="en-US" sz="2400" dirty="0"/>
          </a:p>
          <a:p>
            <a:pPr indent="446088">
              <a:buFont typeface="Wingdings" pitchFamily="2" charset="2"/>
              <a:buChar char="ü"/>
            </a:pPr>
            <a:r>
              <a:rPr lang="en-US" sz="2400" dirty="0" err="1"/>
              <a:t>NodeJS</a:t>
            </a:r>
            <a:r>
              <a:rPr lang="en-US" sz="2400" dirty="0"/>
              <a:t> Modules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400" dirty="0"/>
              <a:t>Node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182151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Node Package Manager NPM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module</a:t>
            </a:r>
          </a:p>
          <a:p>
            <a:pPr lvl="1"/>
            <a:r>
              <a:rPr lang="en-US" sz="2200" dirty="0"/>
              <a:t>We can use </a:t>
            </a:r>
            <a:r>
              <a:rPr lang="en-US" sz="2200" dirty="0" err="1"/>
              <a:t>npm</a:t>
            </a:r>
            <a:r>
              <a:rPr lang="en-US" sz="2200" dirty="0"/>
              <a:t> install command to install any package,</a:t>
            </a:r>
          </a:p>
          <a:p>
            <a:pPr lvl="1"/>
            <a:endParaRPr lang="en-US" sz="2200" dirty="0"/>
          </a:p>
          <a:p>
            <a:pPr lvl="1"/>
            <a:endParaRPr lang="en-US" dirty="0"/>
          </a:p>
          <a:p>
            <a:pPr lvl="1"/>
            <a:r>
              <a:rPr lang="en-US" sz="2200" dirty="0"/>
              <a:t>If you want to install a specific version of the package,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200" dirty="0"/>
              <a:t>You can use basic operators like &lt;,&gt;,&lt;= and &gt;= while specifying version,</a:t>
            </a:r>
          </a:p>
          <a:p>
            <a:pPr lvl="1"/>
            <a:endParaRPr lang="en-US" sz="2200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r>
              <a:rPr lang="en-US" dirty="0"/>
              <a:t>          	          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05761" y="1742232"/>
            <a:ext cx="5253475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npm</a:t>
            </a:r>
            <a:r>
              <a:rPr lang="en-US" sz="2000" dirty="0">
                <a:solidFill>
                  <a:schemeClr val="bg1"/>
                </a:solidFill>
              </a:rPr>
              <a:t> install package-name</a:t>
            </a:r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05761" y="2763862"/>
            <a:ext cx="5253475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npm</a:t>
            </a:r>
            <a:r>
              <a:rPr lang="en-US" sz="2000" dirty="0">
                <a:solidFill>
                  <a:schemeClr val="bg1"/>
                </a:solidFill>
              </a:rPr>
              <a:t> install </a:t>
            </a:r>
            <a:r>
              <a:rPr lang="en-US" sz="2000" dirty="0" err="1">
                <a:solidFill>
                  <a:schemeClr val="bg1"/>
                </a:solidFill>
              </a:rPr>
              <a:t>package-name@version</a:t>
            </a:r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05760" y="3851695"/>
            <a:ext cx="5253475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npm</a:t>
            </a:r>
            <a:r>
              <a:rPr lang="en-US" sz="2000" dirty="0">
                <a:solidFill>
                  <a:schemeClr val="bg1"/>
                </a:solidFill>
              </a:rPr>
              <a:t> install package-name@"&lt;0.3"</a:t>
            </a:r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05759" y="4814298"/>
            <a:ext cx="5253475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npm</a:t>
            </a:r>
            <a:r>
              <a:rPr lang="en-US" sz="2000" dirty="0">
                <a:solidFill>
                  <a:schemeClr val="bg1"/>
                </a:solidFill>
              </a:rPr>
              <a:t> install package-name@"&gt;=0.3 &lt;0.5"</a:t>
            </a:r>
            <a:endParaRPr lang="en-US" sz="2000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96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4" grpId="0" uiExpand="1" build="p" animBg="1"/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Node Package Manager NPM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Uninstalling a module</a:t>
            </a:r>
          </a:p>
          <a:p>
            <a:pPr lvl="1"/>
            <a:r>
              <a:rPr lang="en-US" sz="2200" dirty="0"/>
              <a:t>If you want to uninstall locally installed package,</a:t>
            </a:r>
          </a:p>
          <a:p>
            <a:pPr lvl="1"/>
            <a:endParaRPr lang="en-US" sz="2200" dirty="0"/>
          </a:p>
          <a:p>
            <a:pPr lvl="1"/>
            <a:endParaRPr lang="en-US" dirty="0"/>
          </a:p>
          <a:p>
            <a:pPr lvl="1"/>
            <a:r>
              <a:rPr lang="en-US" sz="2200" dirty="0"/>
              <a:t>If you want to remove globally installed package,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dirty="0"/>
              <a:t>Updating a module</a:t>
            </a:r>
          </a:p>
          <a:p>
            <a:pPr lvl="1"/>
            <a:r>
              <a:rPr lang="en-US" sz="2200" dirty="0"/>
              <a:t>If you want to update locally installed package,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200" dirty="0"/>
              <a:t>If you want to update globally installed package,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0947" y="1705377"/>
            <a:ext cx="5253475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npm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un</a:t>
            </a:r>
            <a:r>
              <a:rPr lang="en-US" sz="2000" dirty="0">
                <a:solidFill>
                  <a:schemeClr val="bg1"/>
                </a:solidFill>
              </a:rPr>
              <a:t>install package-name</a:t>
            </a:r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0947" y="2783857"/>
            <a:ext cx="5253475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npm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un</a:t>
            </a:r>
            <a:r>
              <a:rPr lang="en-US" sz="2000" dirty="0">
                <a:solidFill>
                  <a:schemeClr val="bg1"/>
                </a:solidFill>
              </a:rPr>
              <a:t>install </a:t>
            </a:r>
            <a:r>
              <a:rPr lang="en-US" sz="2000" dirty="0">
                <a:solidFill>
                  <a:srgbClr val="FF0000"/>
                </a:solidFill>
              </a:rPr>
              <a:t>–g </a:t>
            </a:r>
            <a:r>
              <a:rPr lang="en-US" sz="2000" dirty="0">
                <a:solidFill>
                  <a:schemeClr val="bg1"/>
                </a:solidFill>
              </a:rPr>
              <a:t>package-name</a:t>
            </a:r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0946" y="4338332"/>
            <a:ext cx="5253475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npm</a:t>
            </a:r>
            <a:r>
              <a:rPr lang="en-US" sz="2000" dirty="0">
                <a:solidFill>
                  <a:schemeClr val="bg1"/>
                </a:solidFill>
              </a:rPr>
              <a:t> update package-name</a:t>
            </a:r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0946" y="5376537"/>
            <a:ext cx="5253475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npm</a:t>
            </a:r>
            <a:r>
              <a:rPr lang="en-US" sz="2000" dirty="0">
                <a:solidFill>
                  <a:schemeClr val="bg1"/>
                </a:solidFill>
              </a:rPr>
              <a:t> update </a:t>
            </a:r>
            <a:r>
              <a:rPr lang="en-US" sz="2000" dirty="0">
                <a:solidFill>
                  <a:srgbClr val="FF0000"/>
                </a:solidFill>
              </a:rPr>
              <a:t>–g </a:t>
            </a:r>
            <a:r>
              <a:rPr lang="en-US" sz="2000" dirty="0">
                <a:solidFill>
                  <a:schemeClr val="bg1"/>
                </a:solidFill>
              </a:rPr>
              <a:t>package-name</a:t>
            </a:r>
            <a:endParaRPr lang="en-US" sz="2000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245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4" grpId="0" uiExpand="1" build="p" animBg="1"/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dirty="0" err="1"/>
              <a:t>package.json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coding a Node applications you can also include </a:t>
            </a:r>
            <a:r>
              <a:rPr lang="en-US" dirty="0" err="1"/>
              <a:t>package.json</a:t>
            </a:r>
            <a:r>
              <a:rPr lang="en-US" dirty="0"/>
              <a:t> file at the root.</a:t>
            </a:r>
          </a:p>
          <a:p>
            <a:r>
              <a:rPr lang="en-US" dirty="0"/>
              <a:t>We can generate </a:t>
            </a:r>
            <a:r>
              <a:rPr lang="en-US" dirty="0" err="1"/>
              <a:t>package.json</a:t>
            </a:r>
            <a:r>
              <a:rPr lang="en-US" dirty="0"/>
              <a:t> file using </a:t>
            </a:r>
            <a:r>
              <a:rPr lang="en-US" b="1" i="1" dirty="0" err="1"/>
              <a:t>npm</a:t>
            </a:r>
            <a:r>
              <a:rPr lang="en-US" b="1" i="1" dirty="0"/>
              <a:t> </a:t>
            </a:r>
            <a:r>
              <a:rPr lang="en-US" b="1" i="1" dirty="0" err="1"/>
              <a:t>init</a:t>
            </a:r>
            <a:r>
              <a:rPr lang="en-US" i="1" dirty="0"/>
              <a:t> </a:t>
            </a:r>
            <a:r>
              <a:rPr lang="en-US" dirty="0"/>
              <a:t>command.</a:t>
            </a:r>
          </a:p>
          <a:p>
            <a:r>
              <a:rPr lang="en-US" dirty="0"/>
              <a:t>The </a:t>
            </a:r>
            <a:r>
              <a:rPr lang="en-US" dirty="0" err="1"/>
              <a:t>package.json</a:t>
            </a:r>
            <a:r>
              <a:rPr lang="en-US" dirty="0"/>
              <a:t> file is where you can define some of application metadata, such as the name, author, repository, contacts and so on…</a:t>
            </a:r>
          </a:p>
          <a:p>
            <a:r>
              <a:rPr lang="en-US" dirty="0"/>
              <a:t>The </a:t>
            </a:r>
            <a:r>
              <a:rPr lang="en-US" dirty="0" err="1"/>
              <a:t>package.json</a:t>
            </a:r>
            <a:r>
              <a:rPr lang="en-US" dirty="0"/>
              <a:t> is a JSON-formatted file that can contain a series of attributes, but for the purpose of declaring the dependencies you only need one which is “</a:t>
            </a:r>
            <a:r>
              <a:rPr lang="en-US" i="1" dirty="0"/>
              <a:t>dependencies</a:t>
            </a:r>
            <a:r>
              <a:rPr lang="en-US" dirty="0"/>
              <a:t>”.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53108" y="3308166"/>
            <a:ext cx="6127226" cy="3514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creating </a:t>
            </a:r>
            <a:r>
              <a:rPr lang="en-US" dirty="0" err="1"/>
              <a:t>package.json</a:t>
            </a:r>
            <a:r>
              <a:rPr lang="en-US" dirty="0"/>
              <a:t> file you can download and install the dependencies using command-line tool</a:t>
            </a:r>
          </a:p>
          <a:p>
            <a:endParaRPr lang="en-US" dirty="0"/>
          </a:p>
          <a:p>
            <a:r>
              <a:rPr lang="en-US" dirty="0"/>
              <a:t>To update the dependencies we can use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13AFFD-02F2-7653-DCF4-58BA87D3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4" y="3308166"/>
            <a:ext cx="3934374" cy="318160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33102F-83E8-9997-9E7F-DF55787D1B04}"/>
              </a:ext>
            </a:extLst>
          </p:cNvPr>
          <p:cNvSpPr/>
          <p:nvPr/>
        </p:nvSpPr>
        <p:spPr>
          <a:xfrm>
            <a:off x="914400" y="4039275"/>
            <a:ext cx="3136490" cy="20370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435BFB-EF41-7AB5-0421-4A0724FF2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326" y="4434617"/>
            <a:ext cx="2715004" cy="3715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768E8D-03F0-9F67-7424-2C8E427E8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930" y="5380157"/>
            <a:ext cx="271440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bldLvl="5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Loading from the </a:t>
            </a:r>
            <a:r>
              <a:rPr lang="en-US" sz="3600" dirty="0" err="1"/>
              <a:t>node</a:t>
            </a:r>
            <a:r>
              <a:rPr lang="en-US" sz="3600" dirty="0" err="1">
                <a:latin typeface="Consolas" panose="020B0609020204030204" pitchFamily="49" charset="0"/>
              </a:rPr>
              <a:t>_</a:t>
            </a:r>
            <a:r>
              <a:rPr lang="en-US" sz="3600" dirty="0" err="1"/>
              <a:t>modules</a:t>
            </a:r>
            <a:r>
              <a:rPr lang="en-US" sz="3600" dirty="0"/>
              <a:t>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download/install packages using NPM, it will be stored in a folder named </a:t>
            </a:r>
            <a:r>
              <a:rPr lang="en-US" dirty="0" err="1">
                <a:latin typeface="Consolas" panose="020B0609020204030204" pitchFamily="49" charset="0"/>
              </a:rPr>
              <a:t>node_modules</a:t>
            </a:r>
            <a:r>
              <a:rPr lang="en-US" dirty="0"/>
              <a:t>.</a:t>
            </a:r>
          </a:p>
          <a:p>
            <a:r>
              <a:rPr lang="en-US" dirty="0"/>
              <a:t>To load such packages we can use require method with absolute path.</a:t>
            </a:r>
          </a:p>
          <a:p>
            <a:r>
              <a:rPr lang="en-US" dirty="0"/>
              <a:t>If provided path is absolute and not a core Node module, Node will try to find it inside the </a:t>
            </a:r>
            <a:r>
              <a:rPr lang="en-US" dirty="0" err="1"/>
              <a:t>node_modules</a:t>
            </a:r>
            <a:r>
              <a:rPr lang="en-US" dirty="0"/>
              <a:t> folder.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If Node fails to find the file, it will look inside the parent folder called ../</a:t>
            </a:r>
            <a:r>
              <a:rPr lang="en-US" dirty="0" err="1"/>
              <a:t>node_modules</a:t>
            </a:r>
            <a:r>
              <a:rPr lang="en-US" dirty="0"/>
              <a:t>/</a:t>
            </a:r>
            <a:r>
              <a:rPr lang="en-US" dirty="0" err="1"/>
              <a:t>thirdPartyModule</a:t>
            </a:r>
            <a:r>
              <a:rPr lang="en-US" dirty="0"/>
              <a:t>.</a:t>
            </a:r>
          </a:p>
          <a:p>
            <a:r>
              <a:rPr lang="en-US" dirty="0"/>
              <a:t>If it fails again it will try the parent folder and keep descending until it reaches the root or finds the required module.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12043" y="2953300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096000" y="2488876"/>
            <a:ext cx="4941117" cy="610009"/>
          </a:xfrm>
          <a:prstGeom prst="wedgeRectCallout">
            <a:avLst>
              <a:gd name="adj1" fmla="val -37576"/>
              <a:gd name="adj2" fmla="val 856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absolute path (no ./ in beginning) is mandatory to load form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chemeClr val="tx1"/>
                </a:solidFill>
              </a:rPr>
              <a:t> folder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DAD8D3-3D0D-4DB0-4F94-58FEF2B1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3" y="3286766"/>
            <a:ext cx="944059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chirag.sakhrani@darshan.ac.in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8401191184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Chirag</a:t>
            </a:r>
            <a:r>
              <a:rPr lang="en-IN" dirty="0"/>
              <a:t> K </a:t>
            </a:r>
            <a:r>
              <a:rPr lang="en-IN" dirty="0" err="1"/>
              <a:t>Sakhrani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JavaScript Frameworks (</a:t>
            </a:r>
            <a:r>
              <a:rPr lang="en-US" dirty="0"/>
              <a:t>2104CS512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18991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Traditional Programming Techniques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programming does I/O the same way as it does local function calls: Processing cannot continue until an operation finishes.</a:t>
            </a:r>
          </a:p>
          <a:p>
            <a:r>
              <a:rPr lang="en-US" dirty="0"/>
              <a:t>This model of blocking when doing I/O operations derives from the early days of time sharing systems in which each process corresponded to one human user.</a:t>
            </a:r>
          </a:p>
          <a:p>
            <a:r>
              <a:rPr lang="en-US" dirty="0"/>
              <a:t>With the widespread use of computer networks and the Internet, this model of “one user, one process” did not scale well.</a:t>
            </a:r>
          </a:p>
          <a:p>
            <a:r>
              <a:rPr lang="en-US" dirty="0"/>
              <a:t>Multi-Threading programming is one alternative to this programming model, A thread is a kind of lightweight process that shares memory with every other thread within the same process, problem with multi-threading is programmer need to synchronize threads.</a:t>
            </a:r>
          </a:p>
        </p:txBody>
      </p:sp>
    </p:spTree>
    <p:extLst>
      <p:ext uri="{BB962C8B-B14F-4D97-AF65-F5344CB8AC3E}">
        <p14:creationId xmlns:p14="http://schemas.microsoft.com/office/powerpoint/2010/main" val="13032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Traditional Web Server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traditional web server model, each request is handled by a dedicated thread from the thread pool. </a:t>
            </a:r>
          </a:p>
          <a:p>
            <a:r>
              <a:rPr lang="en-US" dirty="0"/>
              <a:t>If no thread is available in the thread pool at any point of time then the request waits till the next available thread. </a:t>
            </a:r>
          </a:p>
          <a:p>
            <a:r>
              <a:rPr lang="en-US" dirty="0"/>
              <a:t>Dedicated thread executes a particular request and does not return to thread pool until it completes the execution and returns a response.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4153" y="4688378"/>
            <a:ext cx="889462" cy="315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7280" y="4763193"/>
            <a:ext cx="889462" cy="315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0406" y="4854633"/>
            <a:ext cx="972589" cy="315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Requests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3391592" y="4206240"/>
            <a:ext cx="1712422" cy="142978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7014" y="3902825"/>
            <a:ext cx="191193" cy="2036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Left Arrow 8"/>
          <p:cNvSpPr/>
          <p:nvPr/>
        </p:nvSpPr>
        <p:spPr>
          <a:xfrm>
            <a:off x="6438207" y="3999548"/>
            <a:ext cx="453044" cy="605703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6438207" y="4688378"/>
            <a:ext cx="453044" cy="605703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6438207" y="5367769"/>
            <a:ext cx="453044" cy="605703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7347" y="3373209"/>
            <a:ext cx="750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Thread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Pool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82444" y="4133122"/>
            <a:ext cx="252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Thread 1 Executes Request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2444" y="4821952"/>
            <a:ext cx="252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Thread 2 Executes Request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82444" y="5501343"/>
            <a:ext cx="252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Thread 3 Executes Request 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52995" y="4937760"/>
            <a:ext cx="1238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52995" y="5094005"/>
            <a:ext cx="1238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  <a:endCxn id="8" idx="1"/>
          </p:cNvCxnSpPr>
          <p:nvPr/>
        </p:nvCxnSpPr>
        <p:spPr>
          <a:xfrm flipV="1">
            <a:off x="5104014" y="4921134"/>
            <a:ext cx="1143000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4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Event 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Event-driven programming is a programming style whereby the flow of execution is determined by events. Events are handled by event handlers or event callbacks. </a:t>
            </a:r>
          </a:p>
          <a:p>
            <a:r>
              <a:rPr lang="en-US" dirty="0"/>
              <a:t>An event callback is a function that is invoked when something significant happens, such as when the result of a database query is available or when the user clicks on a button.</a:t>
            </a:r>
          </a:p>
          <a:p>
            <a:r>
              <a:rPr lang="en-US" dirty="0"/>
              <a:t>Consider how a query to a database is completed in typical blocking I/O programming: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This query requires that the current thread or process wait until the database layer finishes processing it.</a:t>
            </a:r>
          </a:p>
          <a:p>
            <a:r>
              <a:rPr lang="en-US" dirty="0"/>
              <a:t>In event-driven systems, this query would be performed in this way: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technique query will send query to database and will process other task until database finishes processing it and will call </a:t>
            </a:r>
            <a:r>
              <a:rPr lang="en-US" dirty="0" err="1"/>
              <a:t>query</a:t>
            </a:r>
            <a:r>
              <a:rPr lang="en-US" dirty="0" err="1">
                <a:latin typeface="Consolas" panose="020B0609020204030204" pitchFamily="49" charset="0"/>
              </a:rPr>
              <a:t>_</a:t>
            </a:r>
            <a:r>
              <a:rPr lang="en-US" dirty="0" err="1"/>
              <a:t>finished</a:t>
            </a:r>
            <a:r>
              <a:rPr lang="en-US" dirty="0"/>
              <a:t> function when processing is done.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774E3C-2DAD-8DEA-248D-8A235507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72" y="2876473"/>
            <a:ext cx="6315956" cy="552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2BF58F-36A9-05B9-26A4-0DBFF3C26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2" y="4465914"/>
            <a:ext cx="7068536" cy="109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1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 to </a:t>
            </a:r>
            <a:r>
              <a:rPr lang="en-US" sz="3600" dirty="0" err="1"/>
              <a:t>NodeJS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 is an open source, cross-platform runtime environment for developing server-side and networking applications. </a:t>
            </a:r>
          </a:p>
          <a:p>
            <a:r>
              <a:rPr lang="en-US" dirty="0"/>
              <a:t>NodeJS is a platform built on Chrome's JavaScript runtime (V8 Engine)  for easily building fast and scalable network applications. </a:t>
            </a:r>
          </a:p>
          <a:p>
            <a:r>
              <a:rPr lang="en-US" dirty="0"/>
              <a:t>NodeJS uses an event-driven, non-blocking I/O model that makes it lightweight and efficient, perfect for data-intensive real-time applications that run across distributed devices.</a:t>
            </a:r>
          </a:p>
          <a:p>
            <a:r>
              <a:rPr lang="en-US" dirty="0"/>
              <a:t>NodeJS applications are written in JavaScript, and can be run within the Node.js runtime on OS X, Microsoft Windows, and Linux.</a:t>
            </a:r>
          </a:p>
          <a:p>
            <a:r>
              <a:rPr lang="en-US" dirty="0"/>
              <a:t>NodeJS also provides a rich library of various JavaScript modules which simplifies the development of web applications using Node.js to a great extent.</a:t>
            </a:r>
          </a:p>
          <a:p>
            <a:r>
              <a:rPr lang="en-US" dirty="0"/>
              <a:t>NodeJS was developed by Ryan Dahl in 2009, and latest LTS (Long Term Support) version is 18.</a:t>
            </a:r>
          </a:p>
        </p:txBody>
      </p:sp>
    </p:spTree>
    <p:extLst>
      <p:ext uri="{BB962C8B-B14F-4D97-AF65-F5344CB8AC3E}">
        <p14:creationId xmlns:p14="http://schemas.microsoft.com/office/powerpoint/2010/main" val="164979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Features of </a:t>
            </a:r>
            <a:r>
              <a:rPr lang="en-US" sz="3600" dirty="0" err="1"/>
              <a:t>NodeJS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Asynchronous and Event Driven</a:t>
            </a:r>
            <a:r>
              <a:rPr lang="en-US" dirty="0"/>
              <a:t> − All APIs of Node.js library are asynchronous, that is, non-blocking. It essentially means a Node.js based server never waits for an API to return data. The server moves to the next API after calling it and a notification mechanism of Events of Node.js helps the server to get a response from the previous API call.</a:t>
            </a:r>
          </a:p>
          <a:p>
            <a:r>
              <a:rPr lang="en-US" b="1" dirty="0"/>
              <a:t>Very Fast</a:t>
            </a:r>
            <a:r>
              <a:rPr lang="en-US" dirty="0"/>
              <a:t> − Being built on Google Chrome's V8 JavaScript Engine, Node.js library is very fast in code execution.</a:t>
            </a:r>
          </a:p>
          <a:p>
            <a:r>
              <a:rPr lang="en-US" b="1" dirty="0"/>
              <a:t>Single Threaded but Highly Scalable</a:t>
            </a:r>
            <a:r>
              <a:rPr lang="en-US" dirty="0"/>
              <a:t> − Node.js uses a single threaded model with event looping. Event mechanism helps the server to respond in a non-blocking way and makes the server highly scalable as opposed to traditional servers which create limited threads to handle requests. Node.js uses a single threaded program and the same program can provide service to a much larger number of requests than traditional servers like Apache HTTP Server.</a:t>
            </a:r>
          </a:p>
          <a:p>
            <a:r>
              <a:rPr lang="en-US" b="1" dirty="0"/>
              <a:t>No Buffering</a:t>
            </a:r>
            <a:r>
              <a:rPr lang="en-US" dirty="0"/>
              <a:t> − Node.js applications never buffer any data. These applications simply output the data in chunks.</a:t>
            </a:r>
          </a:p>
          <a:p>
            <a:r>
              <a:rPr lang="en-US" b="1" dirty="0"/>
              <a:t>License</a:t>
            </a:r>
            <a:r>
              <a:rPr lang="en-US" dirty="0"/>
              <a:t> − Node.js is released under the MIT license.</a:t>
            </a:r>
          </a:p>
        </p:txBody>
      </p:sp>
    </p:spTree>
    <p:extLst>
      <p:ext uri="{BB962C8B-B14F-4D97-AF65-F5344CB8AC3E}">
        <p14:creationId xmlns:p14="http://schemas.microsoft.com/office/powerpoint/2010/main" val="12110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 processes user requests differently when compared to a traditional web server model.</a:t>
            </a:r>
          </a:p>
          <a:p>
            <a:r>
              <a:rPr lang="en-US" dirty="0"/>
              <a:t>NodeJS runs in a single process and the application code runs in a single thread and thereby needs less resources than other platforms. </a:t>
            </a:r>
          </a:p>
          <a:p>
            <a:r>
              <a:rPr lang="en-US" dirty="0"/>
              <a:t>All the user requests to your web application will be handled by a single thread and all the I/O work or long running job is performed asynchronously for a particular request. </a:t>
            </a:r>
          </a:p>
          <a:p>
            <a:r>
              <a:rPr lang="en-US" dirty="0"/>
              <a:t>So, this single thread doesn't have to wait for the request to complete and is free to handle the next request. When asynchronous I/O work completes then it processes the request further and sends the response.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8719" y="5020888"/>
            <a:ext cx="1138845" cy="315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Request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8141" y="5673859"/>
            <a:ext cx="1138845" cy="315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Request 2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3038303" y="3716917"/>
            <a:ext cx="1712422" cy="107121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NodeJSServer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3894514" y="4788133"/>
            <a:ext cx="0" cy="161600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13464" y="5160960"/>
            <a:ext cx="141061" cy="4335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2327564" y="5170516"/>
            <a:ext cx="1571105" cy="8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50370" y="5584907"/>
            <a:ext cx="1571105" cy="8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6986" y="5939044"/>
            <a:ext cx="9975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13465" y="5701311"/>
            <a:ext cx="136906" cy="237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96986" y="5710021"/>
            <a:ext cx="9975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/>
          <p:cNvSpPr/>
          <p:nvPr/>
        </p:nvSpPr>
        <p:spPr>
          <a:xfrm>
            <a:off x="5627208" y="5303707"/>
            <a:ext cx="856211" cy="515014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 rot="10800000">
            <a:off x="5577330" y="5867974"/>
            <a:ext cx="856211" cy="515014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950370" y="6082974"/>
            <a:ext cx="1571105" cy="8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13465" y="6055334"/>
            <a:ext cx="136906" cy="237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379913" y="6309807"/>
            <a:ext cx="2518757" cy="20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375761" y="5320145"/>
            <a:ext cx="4152" cy="1010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78240" y="5515917"/>
            <a:ext cx="889462" cy="31588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61367" y="5590732"/>
            <a:ext cx="889462" cy="31588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44493" y="5682172"/>
            <a:ext cx="972589" cy="31588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323709" y="4821221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54337"/>
                </a:solidFill>
              </a:rPr>
              <a:t>Internal C++ </a:t>
            </a:r>
          </a:p>
          <a:p>
            <a:pPr algn="ctr"/>
            <a:r>
              <a:rPr lang="en-US" sz="1400" dirty="0">
                <a:solidFill>
                  <a:srgbClr val="F54337"/>
                </a:solidFill>
              </a:rPr>
              <a:t>Thread Pool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9038" y="5810408"/>
            <a:ext cx="909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06632" y="4821221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54337"/>
                </a:solidFill>
              </a:rPr>
              <a:t>Event Loop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57396" y="4805291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Single Thread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85386" y="5545187"/>
            <a:ext cx="1495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Starts a </a:t>
            </a:r>
            <a:r>
              <a:rPr lang="en-US" sz="1400" dirty="0" err="1"/>
              <a:t>async</a:t>
            </a:r>
            <a:r>
              <a:rPr lang="en-US" sz="1400" dirty="0"/>
              <a:t> Job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48542" y="6099356"/>
            <a:ext cx="1720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Async</a:t>
            </a:r>
            <a:r>
              <a:rPr lang="en-US" sz="1400" dirty="0"/>
              <a:t> Job Completes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13697" y="5810408"/>
            <a:ext cx="813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Async</a:t>
            </a:r>
            <a:r>
              <a:rPr lang="en-US" sz="1200" dirty="0"/>
              <a:t> Job</a:t>
            </a:r>
          </a:p>
          <a:p>
            <a:pPr algn="ctr"/>
            <a:r>
              <a:rPr lang="en-US" sz="1200" dirty="0"/>
              <a:t>Works on </a:t>
            </a:r>
          </a:p>
          <a:p>
            <a:pPr algn="ctr"/>
            <a:r>
              <a:rPr lang="en-US" sz="1200" dirty="0"/>
              <a:t>Thread</a:t>
            </a:r>
          </a:p>
          <a:p>
            <a:pPr algn="ctr"/>
            <a:r>
              <a:rPr lang="en-US" sz="1200" dirty="0"/>
              <a:t>Pool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75848" y="571446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response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25730" y="604709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response</a:t>
            </a:r>
          </a:p>
        </p:txBody>
      </p:sp>
      <p:sp>
        <p:nvSpPr>
          <p:cNvPr id="39" name="Line Callout 2 (Accent Bar) 38"/>
          <p:cNvSpPr/>
          <p:nvPr/>
        </p:nvSpPr>
        <p:spPr>
          <a:xfrm>
            <a:off x="5668886" y="4036774"/>
            <a:ext cx="2800585" cy="5200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2301"/>
              <a:gd name="adj6" fmla="val -61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is free to serve another request</a:t>
            </a:r>
          </a:p>
        </p:txBody>
      </p:sp>
    </p:spTree>
    <p:extLst>
      <p:ext uri="{BB962C8B-B14F-4D97-AF65-F5344CB8AC3E}">
        <p14:creationId xmlns:p14="http://schemas.microsoft.com/office/powerpoint/2010/main" val="121572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6" grpId="0" animBg="1"/>
      <p:bldP spid="17" grpId="0" animBg="1"/>
      <p:bldP spid="18" grpId="0" animBg="1"/>
      <p:bldP spid="20" grpId="0" animBg="1"/>
      <p:bldP spid="26" grpId="0" animBg="1"/>
      <p:bldP spid="27" grpId="0" animBg="1"/>
      <p:bldP spid="28" grpId="0" animBg="1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Installing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Windows and Mac operating system we can install node by downloading NPM from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https://nodejs.org/en/download/</a:t>
            </a:r>
            <a:endParaRPr lang="en-US" dirty="0"/>
          </a:p>
          <a:p>
            <a:r>
              <a:rPr lang="en-US" dirty="0"/>
              <a:t>Just download the executable depending on your operating system and install it.</a:t>
            </a:r>
          </a:p>
          <a:p>
            <a:r>
              <a:rPr lang="en-US" dirty="0"/>
              <a:t>For Linux we can use below commands to download node and NPM,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are going to explore more about NPM later in this chapter.</a:t>
            </a:r>
          </a:p>
          <a:p>
            <a:r>
              <a:rPr lang="en-US" dirty="0"/>
              <a:t>To verify the installation we can open the terminal/command-prompt and fire the below command.</a:t>
            </a:r>
          </a:p>
          <a:p>
            <a:endParaRPr lang="en-US" dirty="0"/>
          </a:p>
          <a:p>
            <a:pPr lvl="1"/>
            <a:r>
              <a:rPr lang="en-US" sz="2200" dirty="0"/>
              <a:t>If above command returns some version information it means you have node installed in your system.</a:t>
            </a:r>
          </a:p>
          <a:p>
            <a:pPr lvl="1"/>
            <a:r>
              <a:rPr lang="en-US" sz="2200" dirty="0"/>
              <a:t>If command returns error stating ‘node’ is not recognized as internal or external command it simply means you don’t have node installed yet.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65186" y="4220074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node --version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65186" y="2460030"/>
            <a:ext cx="8420621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sudo</a:t>
            </a:r>
            <a:r>
              <a:rPr lang="en-US" sz="1600" dirty="0">
                <a:solidFill>
                  <a:schemeClr val="bg1"/>
                </a:solidFill>
              </a:rPr>
              <a:t> apt install </a:t>
            </a:r>
            <a:r>
              <a:rPr lang="en-US" sz="1600" dirty="0" err="1">
                <a:solidFill>
                  <a:schemeClr val="bg1"/>
                </a:solidFill>
              </a:rPr>
              <a:t>nodejs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sudo</a:t>
            </a:r>
            <a:r>
              <a:rPr lang="en-US" sz="1600" dirty="0">
                <a:solidFill>
                  <a:schemeClr val="bg1"/>
                </a:solidFill>
              </a:rPr>
              <a:t> apt install </a:t>
            </a:r>
            <a:r>
              <a:rPr lang="en-US" sz="1600" dirty="0" err="1">
                <a:solidFill>
                  <a:schemeClr val="bg1"/>
                </a:solidFill>
              </a:rPr>
              <a:t>npm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6558</TotalTime>
  <Words>2660</Words>
  <Application>Microsoft Office PowerPoint</Application>
  <PresentationFormat>Widescreen</PresentationFormat>
  <Paragraphs>249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Roboto Condensed</vt:lpstr>
      <vt:lpstr>Arial</vt:lpstr>
      <vt:lpstr>Calibri</vt:lpstr>
      <vt:lpstr>Wingdings 2</vt:lpstr>
      <vt:lpstr>Roboto Condensed Light</vt:lpstr>
      <vt:lpstr>Wingdings</vt:lpstr>
      <vt:lpstr>Consolas</vt:lpstr>
      <vt:lpstr>Wingdings 3</vt:lpstr>
      <vt:lpstr>Office Theme</vt:lpstr>
      <vt:lpstr>1_Office Theme</vt:lpstr>
      <vt:lpstr>Unit-02  Node Package Manager (NPM)</vt:lpstr>
      <vt:lpstr>PowerPoint Presentation</vt:lpstr>
      <vt:lpstr>Traditional Programming Techniques</vt:lpstr>
      <vt:lpstr>Traditional Web Server Model</vt:lpstr>
      <vt:lpstr>Event Driven Programming</vt:lpstr>
      <vt:lpstr>Introduction to NodeJS</vt:lpstr>
      <vt:lpstr>Features of NodeJS</vt:lpstr>
      <vt:lpstr>NodeJS Process Model</vt:lpstr>
      <vt:lpstr>Installing Node</vt:lpstr>
      <vt:lpstr>Node REPL (Read Evaluation Print Loops)</vt:lpstr>
      <vt:lpstr>Hello World using NodeJS</vt:lpstr>
      <vt:lpstr>Standard Callback Pattern / Continuation-passing style (CPS)</vt:lpstr>
      <vt:lpstr>Modules</vt:lpstr>
      <vt:lpstr>NodeJS Modules</vt:lpstr>
      <vt:lpstr>Loading Core Modules</vt:lpstr>
      <vt:lpstr>Using Local Module</vt:lpstr>
      <vt:lpstr>Loading a Folder Module</vt:lpstr>
      <vt:lpstr>Node Package Manager (NPM)</vt:lpstr>
      <vt:lpstr>Node Package Manager NPM (Cont.)</vt:lpstr>
      <vt:lpstr>Node Package Manager NPM (Cont.)</vt:lpstr>
      <vt:lpstr>Node Package Manager NPM (Cont.)</vt:lpstr>
      <vt:lpstr>Using package.json</vt:lpstr>
      <vt:lpstr>Loading from the node_modules folder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909</cp:revision>
  <dcterms:created xsi:type="dcterms:W3CDTF">2020-05-01T05:09:15Z</dcterms:created>
  <dcterms:modified xsi:type="dcterms:W3CDTF">2024-06-23T09:16:38Z</dcterms:modified>
</cp:coreProperties>
</file>