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2"/>
  </p:notesMasterIdLst>
  <p:sldIdLst>
    <p:sldId id="1167" r:id="rId2"/>
    <p:sldId id="534" r:id="rId3"/>
    <p:sldId id="522" r:id="rId4"/>
    <p:sldId id="1108" r:id="rId5"/>
    <p:sldId id="1172" r:id="rId6"/>
    <p:sldId id="614" r:id="rId7"/>
    <p:sldId id="1109" r:id="rId8"/>
    <p:sldId id="1110" r:id="rId9"/>
    <p:sldId id="1160" r:id="rId10"/>
    <p:sldId id="1114" r:id="rId11"/>
    <p:sldId id="1116" r:id="rId12"/>
    <p:sldId id="1117" r:id="rId13"/>
    <p:sldId id="1119" r:id="rId14"/>
    <p:sldId id="1168" r:id="rId15"/>
    <p:sldId id="1169" r:id="rId16"/>
    <p:sldId id="1121" r:id="rId17"/>
    <p:sldId id="1123" r:id="rId18"/>
    <p:sldId id="1125" r:id="rId19"/>
    <p:sldId id="1127" r:id="rId20"/>
    <p:sldId id="1162" r:id="rId21"/>
    <p:sldId id="1170" r:id="rId22"/>
    <p:sldId id="1163" r:id="rId23"/>
    <p:sldId id="1164" r:id="rId24"/>
    <p:sldId id="1166" r:id="rId25"/>
    <p:sldId id="1129" r:id="rId26"/>
    <p:sldId id="1130" r:id="rId27"/>
    <p:sldId id="1131" r:id="rId28"/>
    <p:sldId id="1132" r:id="rId29"/>
    <p:sldId id="1134" r:id="rId30"/>
    <p:sldId id="1133" r:id="rId31"/>
    <p:sldId id="1135" r:id="rId32"/>
    <p:sldId id="1171" r:id="rId33"/>
    <p:sldId id="1173" r:id="rId34"/>
    <p:sldId id="1137" r:id="rId35"/>
    <p:sldId id="1138" r:id="rId36"/>
    <p:sldId id="1174" r:id="rId37"/>
    <p:sldId id="1139" r:id="rId38"/>
    <p:sldId id="1177" r:id="rId39"/>
    <p:sldId id="1140" r:id="rId40"/>
    <p:sldId id="1141" r:id="rId41"/>
    <p:sldId id="1142" r:id="rId42"/>
    <p:sldId id="1143" r:id="rId43"/>
    <p:sldId id="1144" r:id="rId44"/>
    <p:sldId id="1145" r:id="rId45"/>
    <p:sldId id="1146" r:id="rId46"/>
    <p:sldId id="1147" r:id="rId47"/>
    <p:sldId id="1148" r:id="rId48"/>
    <p:sldId id="1149" r:id="rId49"/>
    <p:sldId id="1150" r:id="rId50"/>
    <p:sldId id="1151" r:id="rId51"/>
    <p:sldId id="1178" r:id="rId52"/>
    <p:sldId id="1153" r:id="rId53"/>
    <p:sldId id="1154" r:id="rId54"/>
    <p:sldId id="1179" r:id="rId55"/>
    <p:sldId id="1155" r:id="rId56"/>
    <p:sldId id="1156" r:id="rId57"/>
    <p:sldId id="1157" r:id="rId58"/>
    <p:sldId id="1158" r:id="rId59"/>
    <p:sldId id="1159" r:id="rId60"/>
    <p:sldId id="284" r:id="rId61"/>
  </p:sldIdLst>
  <p:sldSz cx="12192000" cy="6858000"/>
  <p:notesSz cx="6858000" cy="9144000"/>
  <p:embeddedFontLst>
    <p:embeddedFont>
      <p:font typeface="Calibri" panose="020F0502020204030204" pitchFamily="34" charset="0"/>
      <p:regular r:id="rId63"/>
      <p:bold r:id="rId64"/>
      <p:italic r:id="rId65"/>
      <p:boldItalic r:id="rId66"/>
    </p:embeddedFont>
    <p:embeddedFont>
      <p:font typeface="Roboto Condensed" panose="020B0604020202020204" charset="0"/>
      <p:regular r:id="rId67"/>
      <p:bold r:id="rId68"/>
      <p:italic r:id="rId69"/>
      <p:boldItalic r:id="rId70"/>
    </p:embeddedFont>
    <p:embeddedFont>
      <p:font typeface="Roboto Condensed Light" panose="020B0604020202020204" charset="0"/>
      <p:regular r:id="rId71"/>
      <p:italic r:id="rId72"/>
    </p:embeddedFont>
    <p:embeddedFont>
      <p:font typeface="Segoe UI Black" panose="020B0A02040204020203" pitchFamily="34" charset="0"/>
      <p:bold r:id="rId73"/>
      <p:boldItalic r:id="rId74"/>
    </p:embeddedFont>
    <p:embeddedFont>
      <p:font typeface="Wingdings 2" panose="05020102010507070707" pitchFamily="18" charset="2"/>
      <p:regular r:id="rId75"/>
    </p:embeddedFont>
    <p:embeddedFont>
      <p:font typeface="Wingdings 3" panose="05040102010807070707" pitchFamily="18" charset="2"/>
      <p:regular r:id="rId7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yNBkACbGc8HfhR/PZ4LIxg==" hashData="xQNUpqqlmWe4ZWAP039/tYlFlfpYkGKmNYgIEA8dpQkLEgVYft7qladtSHXa3D9V6teNdwsTlg4PAzrVj/zOoQ=="/>
  <p:extLst>
    <p:ext uri="{521415D9-36F7-43E2-AB2F-B90AF26B5E84}">
      <p14:sectionLst xmlns:p14="http://schemas.microsoft.com/office/powerpoint/2010/main">
        <p14:section name="Default Section" id="{FE044645-D258-49EB-A2C6-1F795E208906}">
          <p14:sldIdLst>
            <p14:sldId id="1167"/>
            <p14:sldId id="534"/>
          </p14:sldIdLst>
        </p14:section>
        <p14:section name="What is Testing?" id="{3FCFF3CC-FA4E-4E31-9A3D-7252FB9CF963}">
          <p14:sldIdLst>
            <p14:sldId id="522"/>
            <p14:sldId id="1108"/>
            <p14:sldId id="1172"/>
          </p14:sldIdLst>
        </p14:section>
        <p14:section name="What is a Defect?" id="{CE5A0811-9B1F-4DE1-B090-DF43E4E60F2C}">
          <p14:sldIdLst>
            <p14:sldId id="614"/>
            <p14:sldId id="1109"/>
            <p14:sldId id="1110"/>
            <p14:sldId id="1160"/>
            <p14:sldId id="1114"/>
          </p14:sldIdLst>
        </p14:section>
        <p14:section name="What is an Error?" id="{3F6DF07E-83AD-4987-B32B-F4799E2B4434}">
          <p14:sldIdLst>
            <p14:sldId id="1116"/>
            <p14:sldId id="1117"/>
          </p14:sldIdLst>
        </p14:section>
        <p14:section name="Testing Objectives" id="{48F6D1BB-C2FD-4B96-87BF-E91B31C0EC7E}">
          <p14:sldIdLst>
            <p14:sldId id="1119"/>
            <p14:sldId id="1168"/>
            <p14:sldId id="1169"/>
            <p14:sldId id="1121"/>
            <p14:sldId id="1123"/>
            <p14:sldId id="1125"/>
            <p14:sldId id="1127"/>
            <p14:sldId id="1162"/>
            <p14:sldId id="1170"/>
            <p14:sldId id="1163"/>
            <p14:sldId id="1164"/>
            <p14:sldId id="1166"/>
          </p14:sldIdLst>
        </p14:section>
        <p14:section name="The Psychology of Testing" id="{F0D10795-94DB-4E5E-9AFC-939FC80BC317}">
          <p14:sldIdLst>
            <p14:sldId id="1129"/>
            <p14:sldId id="1130"/>
            <p14:sldId id="1131"/>
            <p14:sldId id="1132"/>
            <p14:sldId id="1134"/>
          </p14:sldIdLst>
        </p14:section>
        <p14:section name="Test Approaches" id="{C5014C5B-0DCA-4A82-AE0C-DCA85105187A}">
          <p14:sldIdLst>
            <p14:sldId id="1133"/>
            <p14:sldId id="1135"/>
            <p14:sldId id="1171"/>
            <p14:sldId id="1173"/>
            <p14:sldId id="1137"/>
            <p14:sldId id="1138"/>
            <p14:sldId id="1174"/>
          </p14:sldIdLst>
        </p14:section>
        <p14:section name="Software Testing Life Cycle - STLC" id="{5383BF44-7309-49FA-9BE3-2E1AAF01095C}">
          <p14:sldIdLst>
            <p14:sldId id="1139"/>
            <p14:sldId id="1177"/>
            <p14:sldId id="1140"/>
            <p14:sldId id="1141"/>
            <p14:sldId id="1142"/>
            <p14:sldId id="1143"/>
            <p14:sldId id="1144"/>
            <p14:sldId id="1145"/>
            <p14:sldId id="1146"/>
          </p14:sldIdLst>
        </p14:section>
        <p14:section name="Principles of Software Testing" id="{34DFAAA9-887B-4063-8EA3-3BC7D68DA970}">
          <p14:sldIdLst>
            <p14:sldId id="1147"/>
            <p14:sldId id="1148"/>
            <p14:sldId id="1149"/>
            <p14:sldId id="1150"/>
            <p14:sldId id="1151"/>
            <p14:sldId id="1178"/>
          </p14:sldIdLst>
        </p14:section>
        <p14:section name="Verification &amp; Validation" id="{FDC4E255-FEBA-4232-A66E-EF28E4ED177A}">
          <p14:sldIdLst>
            <p14:sldId id="1153"/>
            <p14:sldId id="1154"/>
            <p14:sldId id="1179"/>
          </p14:sldIdLst>
        </p14:section>
        <p14:section name="Bug Life Cycle" id="{693AF0AD-09CB-4A98-89E2-FE3EB2BA0A99}">
          <p14:sldIdLst>
            <p14:sldId id="1155"/>
            <p14:sldId id="1156"/>
            <p14:sldId id="1157"/>
            <p14:sldId id="1158"/>
            <p14:sldId id="1159"/>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6E7B"/>
    <a:srgbClr val="9EA986"/>
    <a:srgbClr val="9B92AC"/>
    <a:srgbClr val="83B3CB"/>
    <a:srgbClr val="8FB8FF"/>
    <a:srgbClr val="FFBA94"/>
    <a:srgbClr val="FFACA8"/>
    <a:srgbClr val="FFCC99"/>
    <a:srgbClr val="FF9900"/>
    <a:srgbClr val="6868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24" autoAdjust="0"/>
    <p:restoredTop sz="86000" autoAdjust="0"/>
  </p:normalViewPr>
  <p:slideViewPr>
    <p:cSldViewPr snapToGrid="0">
      <p:cViewPr varScale="1">
        <p:scale>
          <a:sx n="70" d="100"/>
          <a:sy n="70" d="100"/>
        </p:scale>
        <p:origin x="398" y="53"/>
      </p:cViewPr>
      <p:guideLst/>
    </p:cSldViewPr>
  </p:slideViewPr>
  <p:notesTextViewPr>
    <p:cViewPr>
      <p:scale>
        <a:sx n="3" d="2"/>
        <a:sy n="3" d="2"/>
      </p:scale>
      <p:origin x="0" y="0"/>
    </p:cViewPr>
  </p:notesTextViewPr>
  <p:notesViewPr>
    <p:cSldViewPr snapToGrid="0">
      <p:cViewPr varScale="1">
        <p:scale>
          <a:sx n="58" d="100"/>
          <a:sy n="58" d="100"/>
        </p:scale>
        <p:origin x="2790"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font" Target="fonts/font12.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0FF3A6-05CB-4134-A714-333E0B1CAFE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3521748-56EB-4153-B0C3-4C5F5D67187D}">
      <dgm:prSet phldrT="[Text]" custT="1"/>
      <dgm:spPr>
        <a:solidFill>
          <a:srgbClr val="556E7B"/>
        </a:solidFill>
      </dgm:spPr>
      <dgm:t>
        <a:bodyPr/>
        <a:lstStyle/>
        <a:p>
          <a:r>
            <a:rPr lang="en-US" sz="4000" dirty="0"/>
            <a:t>Test Approach</a:t>
          </a:r>
        </a:p>
      </dgm:t>
    </dgm:pt>
    <dgm:pt modelId="{566687E3-9BA3-455E-9834-AE27116B8B3D}" type="parTrans" cxnId="{6818F628-9AA4-4E8D-A291-958ACAD6D660}">
      <dgm:prSet/>
      <dgm:spPr/>
      <dgm:t>
        <a:bodyPr/>
        <a:lstStyle/>
        <a:p>
          <a:endParaRPr lang="en-US"/>
        </a:p>
      </dgm:t>
    </dgm:pt>
    <dgm:pt modelId="{86304945-33CC-4BED-B892-F77FDA83DCDF}" type="sibTrans" cxnId="{6818F628-9AA4-4E8D-A291-958ACAD6D660}">
      <dgm:prSet/>
      <dgm:spPr/>
      <dgm:t>
        <a:bodyPr/>
        <a:lstStyle/>
        <a:p>
          <a:endParaRPr lang="en-US"/>
        </a:p>
      </dgm:t>
    </dgm:pt>
    <dgm:pt modelId="{915AB3D5-3D13-4563-9D80-D29740A98973}">
      <dgm:prSet phldrT="[Text]" custT="1"/>
      <dgm:spPr>
        <a:solidFill>
          <a:schemeClr val="bg2"/>
        </a:solidFill>
        <a:ln>
          <a:solidFill>
            <a:schemeClr val="tx1"/>
          </a:solidFill>
        </a:ln>
      </dgm:spPr>
      <dgm:t>
        <a:bodyPr/>
        <a:lstStyle/>
        <a:p>
          <a:r>
            <a:rPr lang="en-US" sz="1400" b="1" dirty="0">
              <a:solidFill>
                <a:schemeClr val="tx1"/>
              </a:solidFill>
            </a:rPr>
            <a:t>Black-box</a:t>
          </a:r>
        </a:p>
      </dgm:t>
    </dgm:pt>
    <dgm:pt modelId="{59691888-29D4-4D95-9CF0-333AD63D832E}" type="parTrans" cxnId="{8C326276-1F28-48DB-9601-9116F366B337}">
      <dgm:prSet/>
      <dgm:spPr>
        <a:ln>
          <a:solidFill>
            <a:schemeClr val="tx1"/>
          </a:solidFill>
        </a:ln>
      </dgm:spPr>
      <dgm:t>
        <a:bodyPr/>
        <a:lstStyle/>
        <a:p>
          <a:endParaRPr lang="en-US"/>
        </a:p>
      </dgm:t>
    </dgm:pt>
    <dgm:pt modelId="{C94999FE-EBC7-4F4A-A6AF-84195658C093}" type="sibTrans" cxnId="{8C326276-1F28-48DB-9601-9116F366B337}">
      <dgm:prSet/>
      <dgm:spPr/>
      <dgm:t>
        <a:bodyPr/>
        <a:lstStyle/>
        <a:p>
          <a:endParaRPr lang="en-US"/>
        </a:p>
      </dgm:t>
    </dgm:pt>
    <dgm:pt modelId="{5D0A33A8-2F71-4B87-A20E-7A14CB4AAB4A}">
      <dgm:prSet phldrT="[Text]" custT="1"/>
      <dgm:spPr>
        <a:solidFill>
          <a:schemeClr val="bg2"/>
        </a:solidFill>
        <a:ln>
          <a:solidFill>
            <a:schemeClr val="tx1"/>
          </a:solidFill>
        </a:ln>
      </dgm:spPr>
      <dgm:t>
        <a:bodyPr/>
        <a:lstStyle/>
        <a:p>
          <a:r>
            <a:rPr lang="en-US" sz="1400" b="1" dirty="0">
              <a:solidFill>
                <a:schemeClr val="tx1"/>
              </a:solidFill>
            </a:rPr>
            <a:t>White-box</a:t>
          </a:r>
        </a:p>
      </dgm:t>
    </dgm:pt>
    <dgm:pt modelId="{20DC374E-35F3-4A83-94B4-61263A8D3D55}" type="parTrans" cxnId="{626BE6EF-6749-40C9-8F0F-72192785FE94}">
      <dgm:prSet/>
      <dgm:spPr/>
      <dgm:t>
        <a:bodyPr/>
        <a:lstStyle/>
        <a:p>
          <a:endParaRPr lang="en-US"/>
        </a:p>
      </dgm:t>
    </dgm:pt>
    <dgm:pt modelId="{40E804CA-1735-4C6C-A7A2-985BDC9CE6C2}" type="sibTrans" cxnId="{626BE6EF-6749-40C9-8F0F-72192785FE94}">
      <dgm:prSet/>
      <dgm:spPr/>
      <dgm:t>
        <a:bodyPr/>
        <a:lstStyle/>
        <a:p>
          <a:endParaRPr lang="en-US"/>
        </a:p>
      </dgm:t>
    </dgm:pt>
    <dgm:pt modelId="{3B1FB4A1-AB0B-4F94-8B13-695945F67AD7}">
      <dgm:prSet phldrT="[Text]" custT="1"/>
      <dgm:spPr>
        <a:solidFill>
          <a:schemeClr val="bg2"/>
        </a:solidFill>
        <a:ln>
          <a:solidFill>
            <a:schemeClr val="tx1"/>
          </a:solidFill>
        </a:ln>
      </dgm:spPr>
      <dgm:t>
        <a:bodyPr/>
        <a:lstStyle/>
        <a:p>
          <a:r>
            <a:rPr lang="en-US" sz="1400" b="1" dirty="0">
              <a:solidFill>
                <a:schemeClr val="tx1"/>
              </a:solidFill>
            </a:rPr>
            <a:t>Gray-box</a:t>
          </a:r>
        </a:p>
      </dgm:t>
    </dgm:pt>
    <dgm:pt modelId="{4C9FC7AC-2447-49A6-952E-EE81FFDA2E34}" type="parTrans" cxnId="{E659E57C-1AF4-4821-A1FA-26221A9EEBFB}">
      <dgm:prSet/>
      <dgm:spPr/>
      <dgm:t>
        <a:bodyPr/>
        <a:lstStyle/>
        <a:p>
          <a:endParaRPr lang="en-US"/>
        </a:p>
      </dgm:t>
    </dgm:pt>
    <dgm:pt modelId="{707CFEED-778F-4985-B9AA-8D09AF19D1DC}" type="sibTrans" cxnId="{E659E57C-1AF4-4821-A1FA-26221A9EEBFB}">
      <dgm:prSet/>
      <dgm:spPr/>
      <dgm:t>
        <a:bodyPr/>
        <a:lstStyle/>
        <a:p>
          <a:endParaRPr lang="en-US"/>
        </a:p>
      </dgm:t>
    </dgm:pt>
    <dgm:pt modelId="{9AD79B08-9DEB-4409-A44F-00EFB9286064}">
      <dgm:prSet phldrT="[Text]" custT="1"/>
      <dgm:spPr>
        <a:solidFill>
          <a:schemeClr val="bg2"/>
        </a:solidFill>
        <a:ln>
          <a:solidFill>
            <a:schemeClr val="tx1"/>
          </a:solidFill>
        </a:ln>
      </dgm:spPr>
      <dgm:t>
        <a:bodyPr/>
        <a:lstStyle/>
        <a:p>
          <a:r>
            <a:rPr lang="en-US" sz="1400" b="1" dirty="0">
              <a:solidFill>
                <a:schemeClr val="tx1"/>
              </a:solidFill>
            </a:rPr>
            <a:t>Functional</a:t>
          </a:r>
        </a:p>
      </dgm:t>
    </dgm:pt>
    <dgm:pt modelId="{0D29836E-D5F7-46E8-85E8-1301A8035D92}" type="parTrans" cxnId="{90AC230C-0839-4EDC-8203-7191F33CCEBD}">
      <dgm:prSet/>
      <dgm:spPr/>
      <dgm:t>
        <a:bodyPr/>
        <a:lstStyle/>
        <a:p>
          <a:endParaRPr lang="en-US"/>
        </a:p>
      </dgm:t>
    </dgm:pt>
    <dgm:pt modelId="{163D6C33-19EE-4518-8D38-D72D5D110213}" type="sibTrans" cxnId="{90AC230C-0839-4EDC-8203-7191F33CCEBD}">
      <dgm:prSet/>
      <dgm:spPr/>
      <dgm:t>
        <a:bodyPr/>
        <a:lstStyle/>
        <a:p>
          <a:endParaRPr lang="en-US"/>
        </a:p>
      </dgm:t>
    </dgm:pt>
    <dgm:pt modelId="{9F7A7BB8-0B36-4188-BAE5-D0193C4FE3E9}">
      <dgm:prSet phldrT="[Text]" custT="1"/>
      <dgm:spPr>
        <a:solidFill>
          <a:schemeClr val="bg2"/>
        </a:solidFill>
        <a:ln>
          <a:solidFill>
            <a:schemeClr val="tx1"/>
          </a:solidFill>
        </a:ln>
      </dgm:spPr>
      <dgm:t>
        <a:bodyPr/>
        <a:lstStyle/>
        <a:p>
          <a:r>
            <a:rPr lang="en-US" sz="1400" b="1" dirty="0">
              <a:solidFill>
                <a:schemeClr val="tx1"/>
              </a:solidFill>
            </a:rPr>
            <a:t>Non-functional</a:t>
          </a:r>
        </a:p>
      </dgm:t>
    </dgm:pt>
    <dgm:pt modelId="{7257798C-42D5-489F-A0A8-B8F857D0BD51}" type="parTrans" cxnId="{3A96919C-6841-4CF3-80CC-2DEAADAFB5BB}">
      <dgm:prSet/>
      <dgm:spPr>
        <a:ln>
          <a:solidFill>
            <a:schemeClr val="tx1"/>
          </a:solidFill>
        </a:ln>
      </dgm:spPr>
      <dgm:t>
        <a:bodyPr/>
        <a:lstStyle/>
        <a:p>
          <a:endParaRPr lang="en-US"/>
        </a:p>
      </dgm:t>
    </dgm:pt>
    <dgm:pt modelId="{0B1D6DBC-0AD4-4838-A573-24BBF4EF6130}" type="sibTrans" cxnId="{3A96919C-6841-4CF3-80CC-2DEAADAFB5BB}">
      <dgm:prSet/>
      <dgm:spPr/>
      <dgm:t>
        <a:bodyPr/>
        <a:lstStyle/>
        <a:p>
          <a:endParaRPr lang="en-US"/>
        </a:p>
      </dgm:t>
    </dgm:pt>
    <dgm:pt modelId="{8247FA3F-DF78-48DA-BC71-E1A142CDF076}">
      <dgm:prSet phldrT="[Text]" custT="1"/>
      <dgm:spPr>
        <a:solidFill>
          <a:schemeClr val="bg2"/>
        </a:solidFill>
        <a:ln>
          <a:solidFill>
            <a:schemeClr val="tx1"/>
          </a:solidFill>
        </a:ln>
      </dgm:spPr>
      <dgm:t>
        <a:bodyPr/>
        <a:lstStyle/>
        <a:p>
          <a:r>
            <a:rPr lang="en-US" sz="1400" b="1" dirty="0">
              <a:solidFill>
                <a:schemeClr val="tx1"/>
              </a:solidFill>
            </a:rPr>
            <a:t>Automated</a:t>
          </a:r>
        </a:p>
      </dgm:t>
    </dgm:pt>
    <dgm:pt modelId="{77637FB3-2C3E-4076-8DFF-E61C163057C2}" type="parTrans" cxnId="{3D72FD16-B3A4-4739-87BB-EA4249777AF0}">
      <dgm:prSet/>
      <dgm:spPr/>
      <dgm:t>
        <a:bodyPr/>
        <a:lstStyle/>
        <a:p>
          <a:endParaRPr lang="en-US"/>
        </a:p>
      </dgm:t>
    </dgm:pt>
    <dgm:pt modelId="{6A700D5E-0278-4563-903A-7B33FB734AA4}" type="sibTrans" cxnId="{3D72FD16-B3A4-4739-87BB-EA4249777AF0}">
      <dgm:prSet/>
      <dgm:spPr/>
      <dgm:t>
        <a:bodyPr/>
        <a:lstStyle/>
        <a:p>
          <a:endParaRPr lang="en-US"/>
        </a:p>
      </dgm:t>
    </dgm:pt>
    <dgm:pt modelId="{09B90229-C79D-4B17-8FB5-FCD6AEDF2FD6}">
      <dgm:prSet phldrT="[Text]" custT="1"/>
      <dgm:spPr>
        <a:solidFill>
          <a:schemeClr val="bg2"/>
        </a:solidFill>
        <a:ln>
          <a:solidFill>
            <a:schemeClr val="tx1"/>
          </a:solidFill>
        </a:ln>
      </dgm:spPr>
      <dgm:t>
        <a:bodyPr/>
        <a:lstStyle/>
        <a:p>
          <a:r>
            <a:rPr lang="en-US" sz="1400" b="1" dirty="0">
              <a:solidFill>
                <a:schemeClr val="tx1"/>
              </a:solidFill>
            </a:rPr>
            <a:t>Manual</a:t>
          </a:r>
        </a:p>
      </dgm:t>
    </dgm:pt>
    <dgm:pt modelId="{14FEA99D-F616-4B6D-BE97-24B1226381E7}" type="parTrans" cxnId="{D818DC4C-BA4C-4B8B-BE0B-DA5F91561DF9}">
      <dgm:prSet/>
      <dgm:spPr>
        <a:ln>
          <a:solidFill>
            <a:schemeClr val="tx1"/>
          </a:solidFill>
        </a:ln>
      </dgm:spPr>
      <dgm:t>
        <a:bodyPr/>
        <a:lstStyle/>
        <a:p>
          <a:endParaRPr lang="en-US"/>
        </a:p>
      </dgm:t>
    </dgm:pt>
    <dgm:pt modelId="{8A5F1F0B-92C4-4382-A57E-867C9F1C87F3}" type="sibTrans" cxnId="{D818DC4C-BA4C-4B8B-BE0B-DA5F91561DF9}">
      <dgm:prSet/>
      <dgm:spPr/>
      <dgm:t>
        <a:bodyPr/>
        <a:lstStyle/>
        <a:p>
          <a:endParaRPr lang="en-US"/>
        </a:p>
      </dgm:t>
    </dgm:pt>
    <dgm:pt modelId="{FB3BC89A-6058-478A-92D3-1180306EBD03}" type="pres">
      <dgm:prSet presAssocID="{3A0FF3A6-05CB-4134-A714-333E0B1CAFEE}" presName="hierChild1" presStyleCnt="0">
        <dgm:presLayoutVars>
          <dgm:orgChart val="1"/>
          <dgm:chPref val="1"/>
          <dgm:dir/>
          <dgm:animOne val="branch"/>
          <dgm:animLvl val="lvl"/>
          <dgm:resizeHandles/>
        </dgm:presLayoutVars>
      </dgm:prSet>
      <dgm:spPr/>
    </dgm:pt>
    <dgm:pt modelId="{C60D8630-C6B0-438E-B623-AE0B629ACF82}" type="pres">
      <dgm:prSet presAssocID="{63521748-56EB-4153-B0C3-4C5F5D67187D}" presName="hierRoot1" presStyleCnt="0">
        <dgm:presLayoutVars>
          <dgm:hierBranch val="init"/>
        </dgm:presLayoutVars>
      </dgm:prSet>
      <dgm:spPr/>
    </dgm:pt>
    <dgm:pt modelId="{6F3BC84B-A822-4E3F-9052-6B42FB92A16B}" type="pres">
      <dgm:prSet presAssocID="{63521748-56EB-4153-B0C3-4C5F5D67187D}" presName="rootComposite1" presStyleCnt="0"/>
      <dgm:spPr/>
    </dgm:pt>
    <dgm:pt modelId="{6E9C7C49-A4D5-4AC1-8DED-F1BD6E758D73}" type="pres">
      <dgm:prSet presAssocID="{63521748-56EB-4153-B0C3-4C5F5D67187D}" presName="rootText1" presStyleLbl="node0" presStyleIdx="0" presStyleCnt="1" custScaleX="191057" custScaleY="199125" custLinFactNeighborY="-56290">
        <dgm:presLayoutVars>
          <dgm:chPref val="3"/>
        </dgm:presLayoutVars>
      </dgm:prSet>
      <dgm:spPr/>
    </dgm:pt>
    <dgm:pt modelId="{BD591EC5-5E59-4440-A199-85B2DDA7FBA2}" type="pres">
      <dgm:prSet presAssocID="{63521748-56EB-4153-B0C3-4C5F5D67187D}" presName="rootConnector1" presStyleLbl="node1" presStyleIdx="0" presStyleCnt="0"/>
      <dgm:spPr/>
    </dgm:pt>
    <dgm:pt modelId="{5DCD8867-C33C-4547-95EE-F83152053B9B}" type="pres">
      <dgm:prSet presAssocID="{63521748-56EB-4153-B0C3-4C5F5D67187D}" presName="hierChild2" presStyleCnt="0"/>
      <dgm:spPr/>
    </dgm:pt>
    <dgm:pt modelId="{D64A2BEF-3C9D-4F26-AF12-80F57F60F9BC}" type="pres">
      <dgm:prSet presAssocID="{59691888-29D4-4D95-9CF0-333AD63D832E}" presName="Name37" presStyleLbl="parChTrans1D2" presStyleIdx="0" presStyleCnt="7"/>
      <dgm:spPr/>
    </dgm:pt>
    <dgm:pt modelId="{FE11F3E7-2810-45D2-8F2B-C7598668D14E}" type="pres">
      <dgm:prSet presAssocID="{915AB3D5-3D13-4563-9D80-D29740A98973}" presName="hierRoot2" presStyleCnt="0">
        <dgm:presLayoutVars>
          <dgm:hierBranch val="init"/>
        </dgm:presLayoutVars>
      </dgm:prSet>
      <dgm:spPr/>
    </dgm:pt>
    <dgm:pt modelId="{22E1487C-84A3-44EC-B685-95A922A7CC5D}" type="pres">
      <dgm:prSet presAssocID="{915AB3D5-3D13-4563-9D80-D29740A98973}" presName="rootComposite" presStyleCnt="0"/>
      <dgm:spPr/>
    </dgm:pt>
    <dgm:pt modelId="{15EBACC6-EAF4-4759-B17F-3A4D54CC5ED6}" type="pres">
      <dgm:prSet presAssocID="{915AB3D5-3D13-4563-9D80-D29740A98973}" presName="rootText" presStyleLbl="node2" presStyleIdx="0" presStyleCnt="7" custScaleX="104152" custScaleY="99345">
        <dgm:presLayoutVars>
          <dgm:chPref val="3"/>
        </dgm:presLayoutVars>
      </dgm:prSet>
      <dgm:spPr/>
    </dgm:pt>
    <dgm:pt modelId="{0E284FF6-1821-408D-8ABA-68EBAF1EB8DC}" type="pres">
      <dgm:prSet presAssocID="{915AB3D5-3D13-4563-9D80-D29740A98973}" presName="rootConnector" presStyleLbl="node2" presStyleIdx="0" presStyleCnt="7"/>
      <dgm:spPr/>
    </dgm:pt>
    <dgm:pt modelId="{E01C94D9-BC1A-4FCF-8D95-366EFF82784A}" type="pres">
      <dgm:prSet presAssocID="{915AB3D5-3D13-4563-9D80-D29740A98973}" presName="hierChild4" presStyleCnt="0"/>
      <dgm:spPr/>
    </dgm:pt>
    <dgm:pt modelId="{B9304ED4-904B-4069-9460-3E4348333E5F}" type="pres">
      <dgm:prSet presAssocID="{915AB3D5-3D13-4563-9D80-D29740A98973}" presName="hierChild5" presStyleCnt="0"/>
      <dgm:spPr/>
    </dgm:pt>
    <dgm:pt modelId="{420D12DB-EA94-4340-96BB-4CB29C9C314C}" type="pres">
      <dgm:prSet presAssocID="{20DC374E-35F3-4A83-94B4-61263A8D3D55}" presName="Name37" presStyleLbl="parChTrans1D2" presStyleIdx="1" presStyleCnt="7"/>
      <dgm:spPr/>
    </dgm:pt>
    <dgm:pt modelId="{67552FA7-5B28-4D9E-8203-72A29CD1BD84}" type="pres">
      <dgm:prSet presAssocID="{5D0A33A8-2F71-4B87-A20E-7A14CB4AAB4A}" presName="hierRoot2" presStyleCnt="0">
        <dgm:presLayoutVars>
          <dgm:hierBranch val="init"/>
        </dgm:presLayoutVars>
      </dgm:prSet>
      <dgm:spPr/>
    </dgm:pt>
    <dgm:pt modelId="{8E7A0523-F9D3-4519-9C38-8B29F2D2861B}" type="pres">
      <dgm:prSet presAssocID="{5D0A33A8-2F71-4B87-A20E-7A14CB4AAB4A}" presName="rootComposite" presStyleCnt="0"/>
      <dgm:spPr/>
    </dgm:pt>
    <dgm:pt modelId="{1179F83A-F45C-4137-BE04-5229A4B407BA}" type="pres">
      <dgm:prSet presAssocID="{5D0A33A8-2F71-4B87-A20E-7A14CB4AAB4A}" presName="rootText" presStyleLbl="node2" presStyleIdx="1" presStyleCnt="7" custScaleX="104152" custScaleY="99345">
        <dgm:presLayoutVars>
          <dgm:chPref val="3"/>
        </dgm:presLayoutVars>
      </dgm:prSet>
      <dgm:spPr/>
    </dgm:pt>
    <dgm:pt modelId="{F8193349-E264-4676-9001-CCD133A55FFA}" type="pres">
      <dgm:prSet presAssocID="{5D0A33A8-2F71-4B87-A20E-7A14CB4AAB4A}" presName="rootConnector" presStyleLbl="node2" presStyleIdx="1" presStyleCnt="7"/>
      <dgm:spPr/>
    </dgm:pt>
    <dgm:pt modelId="{690940FE-FB52-4459-A015-64E573E9F50E}" type="pres">
      <dgm:prSet presAssocID="{5D0A33A8-2F71-4B87-A20E-7A14CB4AAB4A}" presName="hierChild4" presStyleCnt="0"/>
      <dgm:spPr/>
    </dgm:pt>
    <dgm:pt modelId="{77055B6F-2CA3-444E-BC47-1FFCACB008C4}" type="pres">
      <dgm:prSet presAssocID="{5D0A33A8-2F71-4B87-A20E-7A14CB4AAB4A}" presName="hierChild5" presStyleCnt="0"/>
      <dgm:spPr/>
    </dgm:pt>
    <dgm:pt modelId="{7093E164-D6D0-49B2-87D1-2B53C941DAE6}" type="pres">
      <dgm:prSet presAssocID="{4C9FC7AC-2447-49A6-952E-EE81FFDA2E34}" presName="Name37" presStyleLbl="parChTrans1D2" presStyleIdx="2" presStyleCnt="7"/>
      <dgm:spPr/>
    </dgm:pt>
    <dgm:pt modelId="{C6A88A5D-E8DD-430B-BD02-0C76EB60EF26}" type="pres">
      <dgm:prSet presAssocID="{3B1FB4A1-AB0B-4F94-8B13-695945F67AD7}" presName="hierRoot2" presStyleCnt="0">
        <dgm:presLayoutVars>
          <dgm:hierBranch val="init"/>
        </dgm:presLayoutVars>
      </dgm:prSet>
      <dgm:spPr/>
    </dgm:pt>
    <dgm:pt modelId="{162A3C95-DE84-485F-9545-8A0962DEBC94}" type="pres">
      <dgm:prSet presAssocID="{3B1FB4A1-AB0B-4F94-8B13-695945F67AD7}" presName="rootComposite" presStyleCnt="0"/>
      <dgm:spPr/>
    </dgm:pt>
    <dgm:pt modelId="{AA4DF38D-72C6-4BE0-9722-ACF388203980}" type="pres">
      <dgm:prSet presAssocID="{3B1FB4A1-AB0B-4F94-8B13-695945F67AD7}" presName="rootText" presStyleLbl="node2" presStyleIdx="2" presStyleCnt="7" custScaleX="104152" custScaleY="99345">
        <dgm:presLayoutVars>
          <dgm:chPref val="3"/>
        </dgm:presLayoutVars>
      </dgm:prSet>
      <dgm:spPr/>
    </dgm:pt>
    <dgm:pt modelId="{8571FA7D-719E-428A-A8E3-3D125340EE51}" type="pres">
      <dgm:prSet presAssocID="{3B1FB4A1-AB0B-4F94-8B13-695945F67AD7}" presName="rootConnector" presStyleLbl="node2" presStyleIdx="2" presStyleCnt="7"/>
      <dgm:spPr/>
    </dgm:pt>
    <dgm:pt modelId="{A4FE379C-D5A8-4169-9185-D4E2B3D5C5FF}" type="pres">
      <dgm:prSet presAssocID="{3B1FB4A1-AB0B-4F94-8B13-695945F67AD7}" presName="hierChild4" presStyleCnt="0"/>
      <dgm:spPr/>
    </dgm:pt>
    <dgm:pt modelId="{06D053F0-9E67-462A-A63A-54F5B3E7A5B8}" type="pres">
      <dgm:prSet presAssocID="{3B1FB4A1-AB0B-4F94-8B13-695945F67AD7}" presName="hierChild5" presStyleCnt="0"/>
      <dgm:spPr/>
    </dgm:pt>
    <dgm:pt modelId="{D0136AA8-EDFB-4D94-8BE4-D5869A98A646}" type="pres">
      <dgm:prSet presAssocID="{0D29836E-D5F7-46E8-85E8-1301A8035D92}" presName="Name37" presStyleLbl="parChTrans1D2" presStyleIdx="3" presStyleCnt="7"/>
      <dgm:spPr/>
    </dgm:pt>
    <dgm:pt modelId="{76A9C212-9883-4448-B7AB-B4D1FCE824A1}" type="pres">
      <dgm:prSet presAssocID="{9AD79B08-9DEB-4409-A44F-00EFB9286064}" presName="hierRoot2" presStyleCnt="0">
        <dgm:presLayoutVars>
          <dgm:hierBranch val="init"/>
        </dgm:presLayoutVars>
      </dgm:prSet>
      <dgm:spPr/>
    </dgm:pt>
    <dgm:pt modelId="{DF1B83C9-DA6F-4AAC-9565-7B5F5CCA5A12}" type="pres">
      <dgm:prSet presAssocID="{9AD79B08-9DEB-4409-A44F-00EFB9286064}" presName="rootComposite" presStyleCnt="0"/>
      <dgm:spPr/>
    </dgm:pt>
    <dgm:pt modelId="{92037C95-5A2F-4932-98F0-5BD8718A6821}" type="pres">
      <dgm:prSet presAssocID="{9AD79B08-9DEB-4409-A44F-00EFB9286064}" presName="rootText" presStyleLbl="node2" presStyleIdx="3" presStyleCnt="7" custScaleX="104152" custScaleY="99345">
        <dgm:presLayoutVars>
          <dgm:chPref val="3"/>
        </dgm:presLayoutVars>
      </dgm:prSet>
      <dgm:spPr/>
    </dgm:pt>
    <dgm:pt modelId="{1639495E-63FA-4DA0-A488-BFB05FF7A7E3}" type="pres">
      <dgm:prSet presAssocID="{9AD79B08-9DEB-4409-A44F-00EFB9286064}" presName="rootConnector" presStyleLbl="node2" presStyleIdx="3" presStyleCnt="7"/>
      <dgm:spPr/>
    </dgm:pt>
    <dgm:pt modelId="{2A087944-2221-44E7-9673-D2E4A131D8A2}" type="pres">
      <dgm:prSet presAssocID="{9AD79B08-9DEB-4409-A44F-00EFB9286064}" presName="hierChild4" presStyleCnt="0"/>
      <dgm:spPr/>
    </dgm:pt>
    <dgm:pt modelId="{433C9921-6554-4886-A1AD-1E20E8970A9F}" type="pres">
      <dgm:prSet presAssocID="{9AD79B08-9DEB-4409-A44F-00EFB9286064}" presName="hierChild5" presStyleCnt="0"/>
      <dgm:spPr/>
    </dgm:pt>
    <dgm:pt modelId="{7C83E6A0-BD97-4728-8DB7-E9E4F1B8B6D3}" type="pres">
      <dgm:prSet presAssocID="{7257798C-42D5-489F-A0A8-B8F857D0BD51}" presName="Name37" presStyleLbl="parChTrans1D2" presStyleIdx="4" presStyleCnt="7"/>
      <dgm:spPr/>
    </dgm:pt>
    <dgm:pt modelId="{4048C324-E1E7-4F9F-8A25-D812309BDC5E}" type="pres">
      <dgm:prSet presAssocID="{9F7A7BB8-0B36-4188-BAE5-D0193C4FE3E9}" presName="hierRoot2" presStyleCnt="0">
        <dgm:presLayoutVars>
          <dgm:hierBranch val="init"/>
        </dgm:presLayoutVars>
      </dgm:prSet>
      <dgm:spPr/>
    </dgm:pt>
    <dgm:pt modelId="{EA709FB8-5078-4ECC-B6CB-13C0BABDF97F}" type="pres">
      <dgm:prSet presAssocID="{9F7A7BB8-0B36-4188-BAE5-D0193C4FE3E9}" presName="rootComposite" presStyleCnt="0"/>
      <dgm:spPr/>
    </dgm:pt>
    <dgm:pt modelId="{C03D05F1-0D8A-413B-B950-98A2C5A9F43A}" type="pres">
      <dgm:prSet presAssocID="{9F7A7BB8-0B36-4188-BAE5-D0193C4FE3E9}" presName="rootText" presStyleLbl="node2" presStyleIdx="4" presStyleCnt="7" custScaleX="104152" custScaleY="99345">
        <dgm:presLayoutVars>
          <dgm:chPref val="3"/>
        </dgm:presLayoutVars>
      </dgm:prSet>
      <dgm:spPr/>
    </dgm:pt>
    <dgm:pt modelId="{8A5F0A5A-E942-4A8C-8926-523616589FE7}" type="pres">
      <dgm:prSet presAssocID="{9F7A7BB8-0B36-4188-BAE5-D0193C4FE3E9}" presName="rootConnector" presStyleLbl="node2" presStyleIdx="4" presStyleCnt="7"/>
      <dgm:spPr/>
    </dgm:pt>
    <dgm:pt modelId="{CB980E87-4A30-43D4-BAA2-A346638AEF1F}" type="pres">
      <dgm:prSet presAssocID="{9F7A7BB8-0B36-4188-BAE5-D0193C4FE3E9}" presName="hierChild4" presStyleCnt="0"/>
      <dgm:spPr/>
    </dgm:pt>
    <dgm:pt modelId="{F52B0F26-4EFD-4256-A113-66439E24EBBC}" type="pres">
      <dgm:prSet presAssocID="{9F7A7BB8-0B36-4188-BAE5-D0193C4FE3E9}" presName="hierChild5" presStyleCnt="0"/>
      <dgm:spPr/>
    </dgm:pt>
    <dgm:pt modelId="{DEB4A6B0-8544-4979-84F5-9B70B2E513CD}" type="pres">
      <dgm:prSet presAssocID="{77637FB3-2C3E-4076-8DFF-E61C163057C2}" presName="Name37" presStyleLbl="parChTrans1D2" presStyleIdx="5" presStyleCnt="7"/>
      <dgm:spPr/>
    </dgm:pt>
    <dgm:pt modelId="{3C26C443-96B9-48C6-A7DA-8A62449A024E}" type="pres">
      <dgm:prSet presAssocID="{8247FA3F-DF78-48DA-BC71-E1A142CDF076}" presName="hierRoot2" presStyleCnt="0">
        <dgm:presLayoutVars>
          <dgm:hierBranch val="init"/>
        </dgm:presLayoutVars>
      </dgm:prSet>
      <dgm:spPr/>
    </dgm:pt>
    <dgm:pt modelId="{EBAC5B3B-38F6-4E0E-8545-16D6602580D4}" type="pres">
      <dgm:prSet presAssocID="{8247FA3F-DF78-48DA-BC71-E1A142CDF076}" presName="rootComposite" presStyleCnt="0"/>
      <dgm:spPr/>
    </dgm:pt>
    <dgm:pt modelId="{C2C9DF8A-65A2-4F64-BD60-A18F3E55CACA}" type="pres">
      <dgm:prSet presAssocID="{8247FA3F-DF78-48DA-BC71-E1A142CDF076}" presName="rootText" presStyleLbl="node2" presStyleIdx="5" presStyleCnt="7" custScaleX="104152" custScaleY="99345">
        <dgm:presLayoutVars>
          <dgm:chPref val="3"/>
        </dgm:presLayoutVars>
      </dgm:prSet>
      <dgm:spPr/>
    </dgm:pt>
    <dgm:pt modelId="{42374ECC-90A5-4A02-BF85-4C944C6075FC}" type="pres">
      <dgm:prSet presAssocID="{8247FA3F-DF78-48DA-BC71-E1A142CDF076}" presName="rootConnector" presStyleLbl="node2" presStyleIdx="5" presStyleCnt="7"/>
      <dgm:spPr/>
    </dgm:pt>
    <dgm:pt modelId="{A3C9F976-0C4B-4562-8113-3CB28553E6A7}" type="pres">
      <dgm:prSet presAssocID="{8247FA3F-DF78-48DA-BC71-E1A142CDF076}" presName="hierChild4" presStyleCnt="0"/>
      <dgm:spPr/>
    </dgm:pt>
    <dgm:pt modelId="{BDA32C88-7E2F-4032-8F88-B3E83E4AF47E}" type="pres">
      <dgm:prSet presAssocID="{8247FA3F-DF78-48DA-BC71-E1A142CDF076}" presName="hierChild5" presStyleCnt="0"/>
      <dgm:spPr/>
    </dgm:pt>
    <dgm:pt modelId="{2C7C351E-2658-402D-BFB3-5A47DE75B8AF}" type="pres">
      <dgm:prSet presAssocID="{14FEA99D-F616-4B6D-BE97-24B1226381E7}" presName="Name37" presStyleLbl="parChTrans1D2" presStyleIdx="6" presStyleCnt="7"/>
      <dgm:spPr/>
    </dgm:pt>
    <dgm:pt modelId="{AE601A4B-46E6-4955-8166-849354B5F98B}" type="pres">
      <dgm:prSet presAssocID="{09B90229-C79D-4B17-8FB5-FCD6AEDF2FD6}" presName="hierRoot2" presStyleCnt="0">
        <dgm:presLayoutVars>
          <dgm:hierBranch val="init"/>
        </dgm:presLayoutVars>
      </dgm:prSet>
      <dgm:spPr/>
    </dgm:pt>
    <dgm:pt modelId="{3D66B4FB-2C98-459F-9F94-25C2F17869E9}" type="pres">
      <dgm:prSet presAssocID="{09B90229-C79D-4B17-8FB5-FCD6AEDF2FD6}" presName="rootComposite" presStyleCnt="0"/>
      <dgm:spPr/>
    </dgm:pt>
    <dgm:pt modelId="{EE9A833D-02EF-4943-9BDC-B8ECA43C1CA2}" type="pres">
      <dgm:prSet presAssocID="{09B90229-C79D-4B17-8FB5-FCD6AEDF2FD6}" presName="rootText" presStyleLbl="node2" presStyleIdx="6" presStyleCnt="7" custScaleX="104152" custScaleY="99345">
        <dgm:presLayoutVars>
          <dgm:chPref val="3"/>
        </dgm:presLayoutVars>
      </dgm:prSet>
      <dgm:spPr/>
    </dgm:pt>
    <dgm:pt modelId="{45767A00-25F7-4EB5-AECF-0E22B5094649}" type="pres">
      <dgm:prSet presAssocID="{09B90229-C79D-4B17-8FB5-FCD6AEDF2FD6}" presName="rootConnector" presStyleLbl="node2" presStyleIdx="6" presStyleCnt="7"/>
      <dgm:spPr/>
    </dgm:pt>
    <dgm:pt modelId="{A1B3ED97-590F-4A45-A3AF-F88AFA73B22D}" type="pres">
      <dgm:prSet presAssocID="{09B90229-C79D-4B17-8FB5-FCD6AEDF2FD6}" presName="hierChild4" presStyleCnt="0"/>
      <dgm:spPr/>
    </dgm:pt>
    <dgm:pt modelId="{DEBF41DC-E081-4491-B400-3ACDE99B42E7}" type="pres">
      <dgm:prSet presAssocID="{09B90229-C79D-4B17-8FB5-FCD6AEDF2FD6}" presName="hierChild5" presStyleCnt="0"/>
      <dgm:spPr/>
    </dgm:pt>
    <dgm:pt modelId="{DDA03D28-6289-4EB9-9D42-2B80B4B64D5A}" type="pres">
      <dgm:prSet presAssocID="{63521748-56EB-4153-B0C3-4C5F5D67187D}" presName="hierChild3" presStyleCnt="0"/>
      <dgm:spPr/>
    </dgm:pt>
  </dgm:ptLst>
  <dgm:cxnLst>
    <dgm:cxn modelId="{E2844702-C988-47D6-B117-4B46E24D96B8}" type="presOf" srcId="{3B1FB4A1-AB0B-4F94-8B13-695945F67AD7}" destId="{8571FA7D-719E-428A-A8E3-3D125340EE51}" srcOrd="1" destOrd="0" presId="urn:microsoft.com/office/officeart/2005/8/layout/orgChart1"/>
    <dgm:cxn modelId="{90AC230C-0839-4EDC-8203-7191F33CCEBD}" srcId="{63521748-56EB-4153-B0C3-4C5F5D67187D}" destId="{9AD79B08-9DEB-4409-A44F-00EFB9286064}" srcOrd="3" destOrd="0" parTransId="{0D29836E-D5F7-46E8-85E8-1301A8035D92}" sibTransId="{163D6C33-19EE-4518-8D38-D72D5D110213}"/>
    <dgm:cxn modelId="{3D72FD16-B3A4-4739-87BB-EA4249777AF0}" srcId="{63521748-56EB-4153-B0C3-4C5F5D67187D}" destId="{8247FA3F-DF78-48DA-BC71-E1A142CDF076}" srcOrd="5" destOrd="0" parTransId="{77637FB3-2C3E-4076-8DFF-E61C163057C2}" sibTransId="{6A700D5E-0278-4563-903A-7B33FB734AA4}"/>
    <dgm:cxn modelId="{2CEEAC1F-5048-4384-BB3D-54FDBDA3DA9F}" type="presOf" srcId="{09B90229-C79D-4B17-8FB5-FCD6AEDF2FD6}" destId="{EE9A833D-02EF-4943-9BDC-B8ECA43C1CA2}" srcOrd="0" destOrd="0" presId="urn:microsoft.com/office/officeart/2005/8/layout/orgChart1"/>
    <dgm:cxn modelId="{15B33A22-A991-4354-8DBC-1675218194DB}" type="presOf" srcId="{63521748-56EB-4153-B0C3-4C5F5D67187D}" destId="{6E9C7C49-A4D5-4AC1-8DED-F1BD6E758D73}" srcOrd="0" destOrd="0" presId="urn:microsoft.com/office/officeart/2005/8/layout/orgChart1"/>
    <dgm:cxn modelId="{6818F628-9AA4-4E8D-A291-958ACAD6D660}" srcId="{3A0FF3A6-05CB-4134-A714-333E0B1CAFEE}" destId="{63521748-56EB-4153-B0C3-4C5F5D67187D}" srcOrd="0" destOrd="0" parTransId="{566687E3-9BA3-455E-9834-AE27116B8B3D}" sibTransId="{86304945-33CC-4BED-B892-F77FDA83DCDF}"/>
    <dgm:cxn modelId="{932A1F33-16A5-4AD0-A10B-671AC2CE8BCD}" type="presOf" srcId="{20DC374E-35F3-4A83-94B4-61263A8D3D55}" destId="{420D12DB-EA94-4340-96BB-4CB29C9C314C}" srcOrd="0" destOrd="0" presId="urn:microsoft.com/office/officeart/2005/8/layout/orgChart1"/>
    <dgm:cxn modelId="{F88CA43A-4DBA-495A-A003-00D51ED8EEE9}" type="presOf" srcId="{77637FB3-2C3E-4076-8DFF-E61C163057C2}" destId="{DEB4A6B0-8544-4979-84F5-9B70B2E513CD}" srcOrd="0" destOrd="0" presId="urn:microsoft.com/office/officeart/2005/8/layout/orgChart1"/>
    <dgm:cxn modelId="{ACD9D75C-B1C1-4A8F-803D-BB90938466C4}" type="presOf" srcId="{14FEA99D-F616-4B6D-BE97-24B1226381E7}" destId="{2C7C351E-2658-402D-BFB3-5A47DE75B8AF}" srcOrd="0" destOrd="0" presId="urn:microsoft.com/office/officeart/2005/8/layout/orgChart1"/>
    <dgm:cxn modelId="{9EEC6262-B72A-4D8A-8D76-D25B75B355E6}" type="presOf" srcId="{9AD79B08-9DEB-4409-A44F-00EFB9286064}" destId="{92037C95-5A2F-4932-98F0-5BD8718A6821}" srcOrd="0" destOrd="0" presId="urn:microsoft.com/office/officeart/2005/8/layout/orgChart1"/>
    <dgm:cxn modelId="{D818DC4C-BA4C-4B8B-BE0B-DA5F91561DF9}" srcId="{63521748-56EB-4153-B0C3-4C5F5D67187D}" destId="{09B90229-C79D-4B17-8FB5-FCD6AEDF2FD6}" srcOrd="6" destOrd="0" parTransId="{14FEA99D-F616-4B6D-BE97-24B1226381E7}" sibTransId="{8A5F1F0B-92C4-4382-A57E-867C9F1C87F3}"/>
    <dgm:cxn modelId="{8C326276-1F28-48DB-9601-9116F366B337}" srcId="{63521748-56EB-4153-B0C3-4C5F5D67187D}" destId="{915AB3D5-3D13-4563-9D80-D29740A98973}" srcOrd="0" destOrd="0" parTransId="{59691888-29D4-4D95-9CF0-333AD63D832E}" sibTransId="{C94999FE-EBC7-4F4A-A6AF-84195658C093}"/>
    <dgm:cxn modelId="{53A70A7A-DFC6-49C5-A8FC-A87F00D2B709}" type="presOf" srcId="{8247FA3F-DF78-48DA-BC71-E1A142CDF076}" destId="{C2C9DF8A-65A2-4F64-BD60-A18F3E55CACA}" srcOrd="0" destOrd="0" presId="urn:microsoft.com/office/officeart/2005/8/layout/orgChart1"/>
    <dgm:cxn modelId="{A536337A-AD42-4AC9-9A3B-7F0EBAC52F2D}" type="presOf" srcId="{4C9FC7AC-2447-49A6-952E-EE81FFDA2E34}" destId="{7093E164-D6D0-49B2-87D1-2B53C941DAE6}" srcOrd="0" destOrd="0" presId="urn:microsoft.com/office/officeart/2005/8/layout/orgChart1"/>
    <dgm:cxn modelId="{E659E57C-1AF4-4821-A1FA-26221A9EEBFB}" srcId="{63521748-56EB-4153-B0C3-4C5F5D67187D}" destId="{3B1FB4A1-AB0B-4F94-8B13-695945F67AD7}" srcOrd="2" destOrd="0" parTransId="{4C9FC7AC-2447-49A6-952E-EE81FFDA2E34}" sibTransId="{707CFEED-778F-4985-B9AA-8D09AF19D1DC}"/>
    <dgm:cxn modelId="{D73FBF7E-8E91-4CE3-8199-DC25E5B54747}" type="presOf" srcId="{3A0FF3A6-05CB-4134-A714-333E0B1CAFEE}" destId="{FB3BC89A-6058-478A-92D3-1180306EBD03}" srcOrd="0" destOrd="0" presId="urn:microsoft.com/office/officeart/2005/8/layout/orgChart1"/>
    <dgm:cxn modelId="{51ABCE7E-724A-499F-8B78-4FF7E4899B21}" type="presOf" srcId="{09B90229-C79D-4B17-8FB5-FCD6AEDF2FD6}" destId="{45767A00-25F7-4EB5-AECF-0E22B5094649}" srcOrd="1" destOrd="0" presId="urn:microsoft.com/office/officeart/2005/8/layout/orgChart1"/>
    <dgm:cxn modelId="{8C02E67F-2D96-40B3-9D3A-2DB4A790CBC1}" type="presOf" srcId="{915AB3D5-3D13-4563-9D80-D29740A98973}" destId="{15EBACC6-EAF4-4759-B17F-3A4D54CC5ED6}" srcOrd="0" destOrd="0" presId="urn:microsoft.com/office/officeart/2005/8/layout/orgChart1"/>
    <dgm:cxn modelId="{132D7380-712C-4574-B295-926BF5D2C97C}" type="presOf" srcId="{9F7A7BB8-0B36-4188-BAE5-D0193C4FE3E9}" destId="{8A5F0A5A-E942-4A8C-8926-523616589FE7}" srcOrd="1" destOrd="0" presId="urn:microsoft.com/office/officeart/2005/8/layout/orgChart1"/>
    <dgm:cxn modelId="{D651EB8E-7649-42AD-98AB-48FABEDCEEB5}" type="presOf" srcId="{5D0A33A8-2F71-4B87-A20E-7A14CB4AAB4A}" destId="{1179F83A-F45C-4137-BE04-5229A4B407BA}" srcOrd="0" destOrd="0" presId="urn:microsoft.com/office/officeart/2005/8/layout/orgChart1"/>
    <dgm:cxn modelId="{3A96919C-6841-4CF3-80CC-2DEAADAFB5BB}" srcId="{63521748-56EB-4153-B0C3-4C5F5D67187D}" destId="{9F7A7BB8-0B36-4188-BAE5-D0193C4FE3E9}" srcOrd="4" destOrd="0" parTransId="{7257798C-42D5-489F-A0A8-B8F857D0BD51}" sibTransId="{0B1D6DBC-0AD4-4838-A573-24BBF4EF6130}"/>
    <dgm:cxn modelId="{986400AA-5FB7-4B1F-9952-87CB083DF90E}" type="presOf" srcId="{59691888-29D4-4D95-9CF0-333AD63D832E}" destId="{D64A2BEF-3C9D-4F26-AF12-80F57F60F9BC}" srcOrd="0" destOrd="0" presId="urn:microsoft.com/office/officeart/2005/8/layout/orgChart1"/>
    <dgm:cxn modelId="{AFCD60BE-9382-477B-BADE-43246FF700C6}" type="presOf" srcId="{5D0A33A8-2F71-4B87-A20E-7A14CB4AAB4A}" destId="{F8193349-E264-4676-9001-CCD133A55FFA}" srcOrd="1" destOrd="0" presId="urn:microsoft.com/office/officeart/2005/8/layout/orgChart1"/>
    <dgm:cxn modelId="{1A5B1DC2-E5A9-4B2E-A433-27907998F728}" type="presOf" srcId="{915AB3D5-3D13-4563-9D80-D29740A98973}" destId="{0E284FF6-1821-408D-8ABA-68EBAF1EB8DC}" srcOrd="1" destOrd="0" presId="urn:microsoft.com/office/officeart/2005/8/layout/orgChart1"/>
    <dgm:cxn modelId="{2357E6C7-B9A0-434B-B202-0F7E80A4F24C}" type="presOf" srcId="{7257798C-42D5-489F-A0A8-B8F857D0BD51}" destId="{7C83E6A0-BD97-4728-8DB7-E9E4F1B8B6D3}" srcOrd="0" destOrd="0" presId="urn:microsoft.com/office/officeart/2005/8/layout/orgChart1"/>
    <dgm:cxn modelId="{2B9649CE-3BBB-46FC-946D-60C8E9049497}" type="presOf" srcId="{8247FA3F-DF78-48DA-BC71-E1A142CDF076}" destId="{42374ECC-90A5-4A02-BF85-4C944C6075FC}" srcOrd="1" destOrd="0" presId="urn:microsoft.com/office/officeart/2005/8/layout/orgChart1"/>
    <dgm:cxn modelId="{A5A888D2-B499-4E25-9760-02D6C2324BB8}" type="presOf" srcId="{9AD79B08-9DEB-4409-A44F-00EFB9286064}" destId="{1639495E-63FA-4DA0-A488-BFB05FF7A7E3}" srcOrd="1" destOrd="0" presId="urn:microsoft.com/office/officeart/2005/8/layout/orgChart1"/>
    <dgm:cxn modelId="{FC7885D9-3211-4A28-A44A-0F9B24756CB0}" type="presOf" srcId="{9F7A7BB8-0B36-4188-BAE5-D0193C4FE3E9}" destId="{C03D05F1-0D8A-413B-B950-98A2C5A9F43A}" srcOrd="0" destOrd="0" presId="urn:microsoft.com/office/officeart/2005/8/layout/orgChart1"/>
    <dgm:cxn modelId="{B9482FE0-04CF-4353-8EA0-9405F8045F6B}" type="presOf" srcId="{3B1FB4A1-AB0B-4F94-8B13-695945F67AD7}" destId="{AA4DF38D-72C6-4BE0-9722-ACF388203980}" srcOrd="0" destOrd="0" presId="urn:microsoft.com/office/officeart/2005/8/layout/orgChart1"/>
    <dgm:cxn modelId="{034A52EE-FA06-4640-8C4C-CEB40E135BE8}" type="presOf" srcId="{63521748-56EB-4153-B0C3-4C5F5D67187D}" destId="{BD591EC5-5E59-4440-A199-85B2DDA7FBA2}" srcOrd="1" destOrd="0" presId="urn:microsoft.com/office/officeart/2005/8/layout/orgChart1"/>
    <dgm:cxn modelId="{626BE6EF-6749-40C9-8F0F-72192785FE94}" srcId="{63521748-56EB-4153-B0C3-4C5F5D67187D}" destId="{5D0A33A8-2F71-4B87-A20E-7A14CB4AAB4A}" srcOrd="1" destOrd="0" parTransId="{20DC374E-35F3-4A83-94B4-61263A8D3D55}" sibTransId="{40E804CA-1735-4C6C-A7A2-985BDC9CE6C2}"/>
    <dgm:cxn modelId="{289CAEF0-C964-4B40-8C9F-4134620C32E2}" type="presOf" srcId="{0D29836E-D5F7-46E8-85E8-1301A8035D92}" destId="{D0136AA8-EDFB-4D94-8BE4-D5869A98A646}" srcOrd="0" destOrd="0" presId="urn:microsoft.com/office/officeart/2005/8/layout/orgChart1"/>
    <dgm:cxn modelId="{FC6B7C8C-D3F3-4D94-A0DD-33B9E025CFE7}" type="presParOf" srcId="{FB3BC89A-6058-478A-92D3-1180306EBD03}" destId="{C60D8630-C6B0-438E-B623-AE0B629ACF82}" srcOrd="0" destOrd="0" presId="urn:microsoft.com/office/officeart/2005/8/layout/orgChart1"/>
    <dgm:cxn modelId="{60240585-5CCC-49D7-BCB5-AC05A5AA5D39}" type="presParOf" srcId="{C60D8630-C6B0-438E-B623-AE0B629ACF82}" destId="{6F3BC84B-A822-4E3F-9052-6B42FB92A16B}" srcOrd="0" destOrd="0" presId="urn:microsoft.com/office/officeart/2005/8/layout/orgChart1"/>
    <dgm:cxn modelId="{F9B183C3-8604-4C6A-8B19-0877E0BB110F}" type="presParOf" srcId="{6F3BC84B-A822-4E3F-9052-6B42FB92A16B}" destId="{6E9C7C49-A4D5-4AC1-8DED-F1BD6E758D73}" srcOrd="0" destOrd="0" presId="urn:microsoft.com/office/officeart/2005/8/layout/orgChart1"/>
    <dgm:cxn modelId="{25EC8857-C812-4C3D-8EC7-A726E723AFF3}" type="presParOf" srcId="{6F3BC84B-A822-4E3F-9052-6B42FB92A16B}" destId="{BD591EC5-5E59-4440-A199-85B2DDA7FBA2}" srcOrd="1" destOrd="0" presId="urn:microsoft.com/office/officeart/2005/8/layout/orgChart1"/>
    <dgm:cxn modelId="{CB7779E4-783F-4DB0-9022-EF48B5948384}" type="presParOf" srcId="{C60D8630-C6B0-438E-B623-AE0B629ACF82}" destId="{5DCD8867-C33C-4547-95EE-F83152053B9B}" srcOrd="1" destOrd="0" presId="urn:microsoft.com/office/officeart/2005/8/layout/orgChart1"/>
    <dgm:cxn modelId="{54E3A58C-FA0B-4C34-BAA3-B717D16AD280}" type="presParOf" srcId="{5DCD8867-C33C-4547-95EE-F83152053B9B}" destId="{D64A2BEF-3C9D-4F26-AF12-80F57F60F9BC}" srcOrd="0" destOrd="0" presId="urn:microsoft.com/office/officeart/2005/8/layout/orgChart1"/>
    <dgm:cxn modelId="{A8AA87AB-2076-4499-A8E5-BC121F2E54C4}" type="presParOf" srcId="{5DCD8867-C33C-4547-95EE-F83152053B9B}" destId="{FE11F3E7-2810-45D2-8F2B-C7598668D14E}" srcOrd="1" destOrd="0" presId="urn:microsoft.com/office/officeart/2005/8/layout/orgChart1"/>
    <dgm:cxn modelId="{E38031E0-DB11-49B0-9245-29232C2F0EE0}" type="presParOf" srcId="{FE11F3E7-2810-45D2-8F2B-C7598668D14E}" destId="{22E1487C-84A3-44EC-B685-95A922A7CC5D}" srcOrd="0" destOrd="0" presId="urn:microsoft.com/office/officeart/2005/8/layout/orgChart1"/>
    <dgm:cxn modelId="{29D5B6E2-46D0-4AFA-B90D-41790F6D205B}" type="presParOf" srcId="{22E1487C-84A3-44EC-B685-95A922A7CC5D}" destId="{15EBACC6-EAF4-4759-B17F-3A4D54CC5ED6}" srcOrd="0" destOrd="0" presId="urn:microsoft.com/office/officeart/2005/8/layout/orgChart1"/>
    <dgm:cxn modelId="{617C7A04-E476-48F2-9427-60E2DB1FBA18}" type="presParOf" srcId="{22E1487C-84A3-44EC-B685-95A922A7CC5D}" destId="{0E284FF6-1821-408D-8ABA-68EBAF1EB8DC}" srcOrd="1" destOrd="0" presId="urn:microsoft.com/office/officeart/2005/8/layout/orgChart1"/>
    <dgm:cxn modelId="{5007B670-919D-48A8-96DF-DF3CB50A9DF8}" type="presParOf" srcId="{FE11F3E7-2810-45D2-8F2B-C7598668D14E}" destId="{E01C94D9-BC1A-4FCF-8D95-366EFF82784A}" srcOrd="1" destOrd="0" presId="urn:microsoft.com/office/officeart/2005/8/layout/orgChart1"/>
    <dgm:cxn modelId="{A96B6C3E-5880-4F4F-80AC-363612F4D26A}" type="presParOf" srcId="{FE11F3E7-2810-45D2-8F2B-C7598668D14E}" destId="{B9304ED4-904B-4069-9460-3E4348333E5F}" srcOrd="2" destOrd="0" presId="urn:microsoft.com/office/officeart/2005/8/layout/orgChart1"/>
    <dgm:cxn modelId="{85BDB0F6-7B49-4979-BAA8-D51CEC72432D}" type="presParOf" srcId="{5DCD8867-C33C-4547-95EE-F83152053B9B}" destId="{420D12DB-EA94-4340-96BB-4CB29C9C314C}" srcOrd="2" destOrd="0" presId="urn:microsoft.com/office/officeart/2005/8/layout/orgChart1"/>
    <dgm:cxn modelId="{2CF5CBF2-7089-4F0E-BD9E-C76CBF28D87A}" type="presParOf" srcId="{5DCD8867-C33C-4547-95EE-F83152053B9B}" destId="{67552FA7-5B28-4D9E-8203-72A29CD1BD84}" srcOrd="3" destOrd="0" presId="urn:microsoft.com/office/officeart/2005/8/layout/orgChart1"/>
    <dgm:cxn modelId="{B5C2FDAD-51A9-4974-8126-80BCA4D8D554}" type="presParOf" srcId="{67552FA7-5B28-4D9E-8203-72A29CD1BD84}" destId="{8E7A0523-F9D3-4519-9C38-8B29F2D2861B}" srcOrd="0" destOrd="0" presId="urn:microsoft.com/office/officeart/2005/8/layout/orgChart1"/>
    <dgm:cxn modelId="{81D450DC-1A4F-4996-91BD-088644539A0B}" type="presParOf" srcId="{8E7A0523-F9D3-4519-9C38-8B29F2D2861B}" destId="{1179F83A-F45C-4137-BE04-5229A4B407BA}" srcOrd="0" destOrd="0" presId="urn:microsoft.com/office/officeart/2005/8/layout/orgChart1"/>
    <dgm:cxn modelId="{8DD60C90-4CA3-47F9-A89E-770F01F27111}" type="presParOf" srcId="{8E7A0523-F9D3-4519-9C38-8B29F2D2861B}" destId="{F8193349-E264-4676-9001-CCD133A55FFA}" srcOrd="1" destOrd="0" presId="urn:microsoft.com/office/officeart/2005/8/layout/orgChart1"/>
    <dgm:cxn modelId="{377BC950-F08A-4431-B49C-3A5F016EA202}" type="presParOf" srcId="{67552FA7-5B28-4D9E-8203-72A29CD1BD84}" destId="{690940FE-FB52-4459-A015-64E573E9F50E}" srcOrd="1" destOrd="0" presId="urn:microsoft.com/office/officeart/2005/8/layout/orgChart1"/>
    <dgm:cxn modelId="{2B933D56-E6C4-455D-9FAB-A50A802194E8}" type="presParOf" srcId="{67552FA7-5B28-4D9E-8203-72A29CD1BD84}" destId="{77055B6F-2CA3-444E-BC47-1FFCACB008C4}" srcOrd="2" destOrd="0" presId="urn:microsoft.com/office/officeart/2005/8/layout/orgChart1"/>
    <dgm:cxn modelId="{E90BDD88-E96E-483E-B64A-00D38349EF2C}" type="presParOf" srcId="{5DCD8867-C33C-4547-95EE-F83152053B9B}" destId="{7093E164-D6D0-49B2-87D1-2B53C941DAE6}" srcOrd="4" destOrd="0" presId="urn:microsoft.com/office/officeart/2005/8/layout/orgChart1"/>
    <dgm:cxn modelId="{A16F0835-3068-43A0-8581-F72D6BA7D2A7}" type="presParOf" srcId="{5DCD8867-C33C-4547-95EE-F83152053B9B}" destId="{C6A88A5D-E8DD-430B-BD02-0C76EB60EF26}" srcOrd="5" destOrd="0" presId="urn:microsoft.com/office/officeart/2005/8/layout/orgChart1"/>
    <dgm:cxn modelId="{16605D84-65B2-412D-9857-9020EC2B3097}" type="presParOf" srcId="{C6A88A5D-E8DD-430B-BD02-0C76EB60EF26}" destId="{162A3C95-DE84-485F-9545-8A0962DEBC94}" srcOrd="0" destOrd="0" presId="urn:microsoft.com/office/officeart/2005/8/layout/orgChart1"/>
    <dgm:cxn modelId="{2FABA56A-8576-44FF-A870-716350CAB93C}" type="presParOf" srcId="{162A3C95-DE84-485F-9545-8A0962DEBC94}" destId="{AA4DF38D-72C6-4BE0-9722-ACF388203980}" srcOrd="0" destOrd="0" presId="urn:microsoft.com/office/officeart/2005/8/layout/orgChart1"/>
    <dgm:cxn modelId="{FE3E3F2C-6F01-4D68-80D1-93B697508676}" type="presParOf" srcId="{162A3C95-DE84-485F-9545-8A0962DEBC94}" destId="{8571FA7D-719E-428A-A8E3-3D125340EE51}" srcOrd="1" destOrd="0" presId="urn:microsoft.com/office/officeart/2005/8/layout/orgChart1"/>
    <dgm:cxn modelId="{F5977FE6-F2E7-4C74-8E04-2B3AAC69002B}" type="presParOf" srcId="{C6A88A5D-E8DD-430B-BD02-0C76EB60EF26}" destId="{A4FE379C-D5A8-4169-9185-D4E2B3D5C5FF}" srcOrd="1" destOrd="0" presId="urn:microsoft.com/office/officeart/2005/8/layout/orgChart1"/>
    <dgm:cxn modelId="{1092F9D7-AC4F-4892-B110-7E462681541C}" type="presParOf" srcId="{C6A88A5D-E8DD-430B-BD02-0C76EB60EF26}" destId="{06D053F0-9E67-462A-A63A-54F5B3E7A5B8}" srcOrd="2" destOrd="0" presId="urn:microsoft.com/office/officeart/2005/8/layout/orgChart1"/>
    <dgm:cxn modelId="{D0261C0E-D63F-4C85-84DB-D2D280202D82}" type="presParOf" srcId="{5DCD8867-C33C-4547-95EE-F83152053B9B}" destId="{D0136AA8-EDFB-4D94-8BE4-D5869A98A646}" srcOrd="6" destOrd="0" presId="urn:microsoft.com/office/officeart/2005/8/layout/orgChart1"/>
    <dgm:cxn modelId="{3E0916F2-E563-41B7-BF20-027F50720158}" type="presParOf" srcId="{5DCD8867-C33C-4547-95EE-F83152053B9B}" destId="{76A9C212-9883-4448-B7AB-B4D1FCE824A1}" srcOrd="7" destOrd="0" presId="urn:microsoft.com/office/officeart/2005/8/layout/orgChart1"/>
    <dgm:cxn modelId="{4C5C3EF9-2467-4E7D-AF6D-EA75B58ABFF6}" type="presParOf" srcId="{76A9C212-9883-4448-B7AB-B4D1FCE824A1}" destId="{DF1B83C9-DA6F-4AAC-9565-7B5F5CCA5A12}" srcOrd="0" destOrd="0" presId="urn:microsoft.com/office/officeart/2005/8/layout/orgChart1"/>
    <dgm:cxn modelId="{218253C6-4B0B-4DD9-92E7-EE9AE5A786C7}" type="presParOf" srcId="{DF1B83C9-DA6F-4AAC-9565-7B5F5CCA5A12}" destId="{92037C95-5A2F-4932-98F0-5BD8718A6821}" srcOrd="0" destOrd="0" presId="urn:microsoft.com/office/officeart/2005/8/layout/orgChart1"/>
    <dgm:cxn modelId="{E2ACC148-7529-43C2-A9FC-6426D959B576}" type="presParOf" srcId="{DF1B83C9-DA6F-4AAC-9565-7B5F5CCA5A12}" destId="{1639495E-63FA-4DA0-A488-BFB05FF7A7E3}" srcOrd="1" destOrd="0" presId="urn:microsoft.com/office/officeart/2005/8/layout/orgChart1"/>
    <dgm:cxn modelId="{4BA320B2-B09A-42A5-AB44-BC1894F09211}" type="presParOf" srcId="{76A9C212-9883-4448-B7AB-B4D1FCE824A1}" destId="{2A087944-2221-44E7-9673-D2E4A131D8A2}" srcOrd="1" destOrd="0" presId="urn:microsoft.com/office/officeart/2005/8/layout/orgChart1"/>
    <dgm:cxn modelId="{085C67D5-BA90-4E60-8C07-14C8B93A01D6}" type="presParOf" srcId="{76A9C212-9883-4448-B7AB-B4D1FCE824A1}" destId="{433C9921-6554-4886-A1AD-1E20E8970A9F}" srcOrd="2" destOrd="0" presId="urn:microsoft.com/office/officeart/2005/8/layout/orgChart1"/>
    <dgm:cxn modelId="{05DFD2A6-665A-4362-8F3D-68BF16EFF430}" type="presParOf" srcId="{5DCD8867-C33C-4547-95EE-F83152053B9B}" destId="{7C83E6A0-BD97-4728-8DB7-E9E4F1B8B6D3}" srcOrd="8" destOrd="0" presId="urn:microsoft.com/office/officeart/2005/8/layout/orgChart1"/>
    <dgm:cxn modelId="{353EF1A2-56CA-4FFA-8CC5-E8124883AD69}" type="presParOf" srcId="{5DCD8867-C33C-4547-95EE-F83152053B9B}" destId="{4048C324-E1E7-4F9F-8A25-D812309BDC5E}" srcOrd="9" destOrd="0" presId="urn:microsoft.com/office/officeart/2005/8/layout/orgChart1"/>
    <dgm:cxn modelId="{4FBFC0E9-8AC3-4869-B745-F8017E27F5EC}" type="presParOf" srcId="{4048C324-E1E7-4F9F-8A25-D812309BDC5E}" destId="{EA709FB8-5078-4ECC-B6CB-13C0BABDF97F}" srcOrd="0" destOrd="0" presId="urn:microsoft.com/office/officeart/2005/8/layout/orgChart1"/>
    <dgm:cxn modelId="{3DEEE555-FB36-4890-BFF7-E09E546FCC2E}" type="presParOf" srcId="{EA709FB8-5078-4ECC-B6CB-13C0BABDF97F}" destId="{C03D05F1-0D8A-413B-B950-98A2C5A9F43A}" srcOrd="0" destOrd="0" presId="urn:microsoft.com/office/officeart/2005/8/layout/orgChart1"/>
    <dgm:cxn modelId="{2DD77A13-814B-4C17-8BE4-AE5FAE0E9A1A}" type="presParOf" srcId="{EA709FB8-5078-4ECC-B6CB-13C0BABDF97F}" destId="{8A5F0A5A-E942-4A8C-8926-523616589FE7}" srcOrd="1" destOrd="0" presId="urn:microsoft.com/office/officeart/2005/8/layout/orgChart1"/>
    <dgm:cxn modelId="{20402A87-B604-4C46-B929-BC51E1226D81}" type="presParOf" srcId="{4048C324-E1E7-4F9F-8A25-D812309BDC5E}" destId="{CB980E87-4A30-43D4-BAA2-A346638AEF1F}" srcOrd="1" destOrd="0" presId="urn:microsoft.com/office/officeart/2005/8/layout/orgChart1"/>
    <dgm:cxn modelId="{7E1D2D15-DBC8-492F-BAEA-B2435DFE218D}" type="presParOf" srcId="{4048C324-E1E7-4F9F-8A25-D812309BDC5E}" destId="{F52B0F26-4EFD-4256-A113-66439E24EBBC}" srcOrd="2" destOrd="0" presId="urn:microsoft.com/office/officeart/2005/8/layout/orgChart1"/>
    <dgm:cxn modelId="{275199CC-3F8B-4988-9055-435A72EA5B23}" type="presParOf" srcId="{5DCD8867-C33C-4547-95EE-F83152053B9B}" destId="{DEB4A6B0-8544-4979-84F5-9B70B2E513CD}" srcOrd="10" destOrd="0" presId="urn:microsoft.com/office/officeart/2005/8/layout/orgChart1"/>
    <dgm:cxn modelId="{81363341-781D-47F0-BCA1-154BFA3F2A2F}" type="presParOf" srcId="{5DCD8867-C33C-4547-95EE-F83152053B9B}" destId="{3C26C443-96B9-48C6-A7DA-8A62449A024E}" srcOrd="11" destOrd="0" presId="urn:microsoft.com/office/officeart/2005/8/layout/orgChart1"/>
    <dgm:cxn modelId="{18E16A21-F4F7-41DE-9C79-0256193FED45}" type="presParOf" srcId="{3C26C443-96B9-48C6-A7DA-8A62449A024E}" destId="{EBAC5B3B-38F6-4E0E-8545-16D6602580D4}" srcOrd="0" destOrd="0" presId="urn:microsoft.com/office/officeart/2005/8/layout/orgChart1"/>
    <dgm:cxn modelId="{111BA7A0-95AB-4858-8791-A386441E962A}" type="presParOf" srcId="{EBAC5B3B-38F6-4E0E-8545-16D6602580D4}" destId="{C2C9DF8A-65A2-4F64-BD60-A18F3E55CACA}" srcOrd="0" destOrd="0" presId="urn:microsoft.com/office/officeart/2005/8/layout/orgChart1"/>
    <dgm:cxn modelId="{E26E040F-9134-4CA1-B7EF-0219001E1EBF}" type="presParOf" srcId="{EBAC5B3B-38F6-4E0E-8545-16D6602580D4}" destId="{42374ECC-90A5-4A02-BF85-4C944C6075FC}" srcOrd="1" destOrd="0" presId="urn:microsoft.com/office/officeart/2005/8/layout/orgChart1"/>
    <dgm:cxn modelId="{D7F62337-3D49-49D8-94B1-CA1E4406D2C9}" type="presParOf" srcId="{3C26C443-96B9-48C6-A7DA-8A62449A024E}" destId="{A3C9F976-0C4B-4562-8113-3CB28553E6A7}" srcOrd="1" destOrd="0" presId="urn:microsoft.com/office/officeart/2005/8/layout/orgChart1"/>
    <dgm:cxn modelId="{6A6BA500-5E44-4C78-B339-27C73E05E88F}" type="presParOf" srcId="{3C26C443-96B9-48C6-A7DA-8A62449A024E}" destId="{BDA32C88-7E2F-4032-8F88-B3E83E4AF47E}" srcOrd="2" destOrd="0" presId="urn:microsoft.com/office/officeart/2005/8/layout/orgChart1"/>
    <dgm:cxn modelId="{4E76CD38-1EB6-4BB9-BFCF-292AED718F50}" type="presParOf" srcId="{5DCD8867-C33C-4547-95EE-F83152053B9B}" destId="{2C7C351E-2658-402D-BFB3-5A47DE75B8AF}" srcOrd="12" destOrd="0" presId="urn:microsoft.com/office/officeart/2005/8/layout/orgChart1"/>
    <dgm:cxn modelId="{9FF4FE7A-191A-4F30-ACE2-D85BC4876D05}" type="presParOf" srcId="{5DCD8867-C33C-4547-95EE-F83152053B9B}" destId="{AE601A4B-46E6-4955-8166-849354B5F98B}" srcOrd="13" destOrd="0" presId="urn:microsoft.com/office/officeart/2005/8/layout/orgChart1"/>
    <dgm:cxn modelId="{E7EEEEF6-278D-4ACE-9BB7-5157D37428B8}" type="presParOf" srcId="{AE601A4B-46E6-4955-8166-849354B5F98B}" destId="{3D66B4FB-2C98-459F-9F94-25C2F17869E9}" srcOrd="0" destOrd="0" presId="urn:microsoft.com/office/officeart/2005/8/layout/orgChart1"/>
    <dgm:cxn modelId="{62978491-E92B-473F-AC30-F1E8E4481BD6}" type="presParOf" srcId="{3D66B4FB-2C98-459F-9F94-25C2F17869E9}" destId="{EE9A833D-02EF-4943-9BDC-B8ECA43C1CA2}" srcOrd="0" destOrd="0" presId="urn:microsoft.com/office/officeart/2005/8/layout/orgChart1"/>
    <dgm:cxn modelId="{A1B6BDAA-703B-496A-B84A-731219D4246B}" type="presParOf" srcId="{3D66B4FB-2C98-459F-9F94-25C2F17869E9}" destId="{45767A00-25F7-4EB5-AECF-0E22B5094649}" srcOrd="1" destOrd="0" presId="urn:microsoft.com/office/officeart/2005/8/layout/orgChart1"/>
    <dgm:cxn modelId="{B7CF35CB-50FA-4490-824E-DDC263912084}" type="presParOf" srcId="{AE601A4B-46E6-4955-8166-849354B5F98B}" destId="{A1B3ED97-590F-4A45-A3AF-F88AFA73B22D}" srcOrd="1" destOrd="0" presId="urn:microsoft.com/office/officeart/2005/8/layout/orgChart1"/>
    <dgm:cxn modelId="{865F8470-8EBD-4175-948E-A74823096149}" type="presParOf" srcId="{AE601A4B-46E6-4955-8166-849354B5F98B}" destId="{DEBF41DC-E081-4491-B400-3ACDE99B42E7}" srcOrd="2" destOrd="0" presId="urn:microsoft.com/office/officeart/2005/8/layout/orgChart1"/>
    <dgm:cxn modelId="{BD5A5267-42FA-44B4-88F4-36544EFC8A25}" type="presParOf" srcId="{C60D8630-C6B0-438E-B623-AE0B629ACF82}" destId="{DDA03D28-6289-4EB9-9D42-2B80B4B64D5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C351E-2658-402D-BFB3-5A47DE75B8AF}">
      <dsp:nvSpPr>
        <dsp:cNvPr id="0" name=""/>
        <dsp:cNvSpPr/>
      </dsp:nvSpPr>
      <dsp:spPr>
        <a:xfrm>
          <a:off x="5396230" y="1716440"/>
          <a:ext cx="4736181" cy="619938"/>
        </a:xfrm>
        <a:custGeom>
          <a:avLst/>
          <a:gdLst/>
          <a:ahLst/>
          <a:cxnLst/>
          <a:rect l="0" t="0" r="0" b="0"/>
          <a:pathLst>
            <a:path>
              <a:moveTo>
                <a:pt x="0" y="0"/>
              </a:moveTo>
              <a:lnTo>
                <a:pt x="0" y="487486"/>
              </a:lnTo>
              <a:lnTo>
                <a:pt x="4736181" y="487486"/>
              </a:lnTo>
              <a:lnTo>
                <a:pt x="4736181" y="619938"/>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DEB4A6B0-8544-4979-84F5-9B70B2E513CD}">
      <dsp:nvSpPr>
        <dsp:cNvPr id="0" name=""/>
        <dsp:cNvSpPr/>
      </dsp:nvSpPr>
      <dsp:spPr>
        <a:xfrm>
          <a:off x="5396230" y="1716440"/>
          <a:ext cx="3157454" cy="619938"/>
        </a:xfrm>
        <a:custGeom>
          <a:avLst/>
          <a:gdLst/>
          <a:ahLst/>
          <a:cxnLst/>
          <a:rect l="0" t="0" r="0" b="0"/>
          <a:pathLst>
            <a:path>
              <a:moveTo>
                <a:pt x="0" y="0"/>
              </a:moveTo>
              <a:lnTo>
                <a:pt x="0" y="487486"/>
              </a:lnTo>
              <a:lnTo>
                <a:pt x="3157454" y="487486"/>
              </a:lnTo>
              <a:lnTo>
                <a:pt x="3157454" y="6199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83E6A0-BD97-4728-8DB7-E9E4F1B8B6D3}">
      <dsp:nvSpPr>
        <dsp:cNvPr id="0" name=""/>
        <dsp:cNvSpPr/>
      </dsp:nvSpPr>
      <dsp:spPr>
        <a:xfrm>
          <a:off x="5396230" y="1716440"/>
          <a:ext cx="1578727" cy="619938"/>
        </a:xfrm>
        <a:custGeom>
          <a:avLst/>
          <a:gdLst/>
          <a:ahLst/>
          <a:cxnLst/>
          <a:rect l="0" t="0" r="0" b="0"/>
          <a:pathLst>
            <a:path>
              <a:moveTo>
                <a:pt x="0" y="0"/>
              </a:moveTo>
              <a:lnTo>
                <a:pt x="0" y="487486"/>
              </a:lnTo>
              <a:lnTo>
                <a:pt x="1578727" y="487486"/>
              </a:lnTo>
              <a:lnTo>
                <a:pt x="1578727" y="619938"/>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D0136AA8-EDFB-4D94-8BE4-D5869A98A646}">
      <dsp:nvSpPr>
        <dsp:cNvPr id="0" name=""/>
        <dsp:cNvSpPr/>
      </dsp:nvSpPr>
      <dsp:spPr>
        <a:xfrm>
          <a:off x="5350510" y="1716440"/>
          <a:ext cx="91440" cy="619938"/>
        </a:xfrm>
        <a:custGeom>
          <a:avLst/>
          <a:gdLst/>
          <a:ahLst/>
          <a:cxnLst/>
          <a:rect l="0" t="0" r="0" b="0"/>
          <a:pathLst>
            <a:path>
              <a:moveTo>
                <a:pt x="45720" y="0"/>
              </a:moveTo>
              <a:lnTo>
                <a:pt x="45720" y="6199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93E164-D6D0-49B2-87D1-2B53C941DAE6}">
      <dsp:nvSpPr>
        <dsp:cNvPr id="0" name=""/>
        <dsp:cNvSpPr/>
      </dsp:nvSpPr>
      <dsp:spPr>
        <a:xfrm>
          <a:off x="3817502" y="1716440"/>
          <a:ext cx="1578727" cy="619938"/>
        </a:xfrm>
        <a:custGeom>
          <a:avLst/>
          <a:gdLst/>
          <a:ahLst/>
          <a:cxnLst/>
          <a:rect l="0" t="0" r="0" b="0"/>
          <a:pathLst>
            <a:path>
              <a:moveTo>
                <a:pt x="1578727" y="0"/>
              </a:moveTo>
              <a:lnTo>
                <a:pt x="1578727" y="487486"/>
              </a:lnTo>
              <a:lnTo>
                <a:pt x="0" y="487486"/>
              </a:lnTo>
              <a:lnTo>
                <a:pt x="0" y="6199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0D12DB-EA94-4340-96BB-4CB29C9C314C}">
      <dsp:nvSpPr>
        <dsp:cNvPr id="0" name=""/>
        <dsp:cNvSpPr/>
      </dsp:nvSpPr>
      <dsp:spPr>
        <a:xfrm>
          <a:off x="2238775" y="1716440"/>
          <a:ext cx="3157454" cy="619938"/>
        </a:xfrm>
        <a:custGeom>
          <a:avLst/>
          <a:gdLst/>
          <a:ahLst/>
          <a:cxnLst/>
          <a:rect l="0" t="0" r="0" b="0"/>
          <a:pathLst>
            <a:path>
              <a:moveTo>
                <a:pt x="3157454" y="0"/>
              </a:moveTo>
              <a:lnTo>
                <a:pt x="3157454" y="487486"/>
              </a:lnTo>
              <a:lnTo>
                <a:pt x="0" y="487486"/>
              </a:lnTo>
              <a:lnTo>
                <a:pt x="0" y="6199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4A2BEF-3C9D-4F26-AF12-80F57F60F9BC}">
      <dsp:nvSpPr>
        <dsp:cNvPr id="0" name=""/>
        <dsp:cNvSpPr/>
      </dsp:nvSpPr>
      <dsp:spPr>
        <a:xfrm>
          <a:off x="660048" y="1716440"/>
          <a:ext cx="4736181" cy="619938"/>
        </a:xfrm>
        <a:custGeom>
          <a:avLst/>
          <a:gdLst/>
          <a:ahLst/>
          <a:cxnLst/>
          <a:rect l="0" t="0" r="0" b="0"/>
          <a:pathLst>
            <a:path>
              <a:moveTo>
                <a:pt x="4736181" y="0"/>
              </a:moveTo>
              <a:lnTo>
                <a:pt x="4736181" y="487486"/>
              </a:lnTo>
              <a:lnTo>
                <a:pt x="0" y="487486"/>
              </a:lnTo>
              <a:lnTo>
                <a:pt x="0" y="619938"/>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6E9C7C49-A4D5-4AC1-8DED-F1BD6E758D73}">
      <dsp:nvSpPr>
        <dsp:cNvPr id="0" name=""/>
        <dsp:cNvSpPr/>
      </dsp:nvSpPr>
      <dsp:spPr>
        <a:xfrm>
          <a:off x="4191187" y="460511"/>
          <a:ext cx="2410084" cy="1255928"/>
        </a:xfrm>
        <a:prstGeom prst="rect">
          <a:avLst/>
        </a:prstGeom>
        <a:solidFill>
          <a:srgbClr val="556E7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Test Approach</a:t>
          </a:r>
        </a:p>
      </dsp:txBody>
      <dsp:txXfrm>
        <a:off x="4191187" y="460511"/>
        <a:ext cx="2410084" cy="1255928"/>
      </dsp:txXfrm>
    </dsp:sp>
    <dsp:sp modelId="{15EBACC6-EAF4-4759-B17F-3A4D54CC5ED6}">
      <dsp:nvSpPr>
        <dsp:cNvPr id="0" name=""/>
        <dsp:cNvSpPr/>
      </dsp:nvSpPr>
      <dsp:spPr>
        <a:xfrm>
          <a:off x="3136" y="2336379"/>
          <a:ext cx="1313823" cy="626592"/>
        </a:xfrm>
        <a:prstGeom prst="rect">
          <a:avLst/>
        </a:prstGeom>
        <a:solidFill>
          <a:schemeClr val="bg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Black-box</a:t>
          </a:r>
        </a:p>
      </dsp:txBody>
      <dsp:txXfrm>
        <a:off x="3136" y="2336379"/>
        <a:ext cx="1313823" cy="626592"/>
      </dsp:txXfrm>
    </dsp:sp>
    <dsp:sp modelId="{1179F83A-F45C-4137-BE04-5229A4B407BA}">
      <dsp:nvSpPr>
        <dsp:cNvPr id="0" name=""/>
        <dsp:cNvSpPr/>
      </dsp:nvSpPr>
      <dsp:spPr>
        <a:xfrm>
          <a:off x="1581864" y="2336379"/>
          <a:ext cx="1313823" cy="626592"/>
        </a:xfrm>
        <a:prstGeom prst="rect">
          <a:avLst/>
        </a:prstGeom>
        <a:solidFill>
          <a:schemeClr val="bg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White-box</a:t>
          </a:r>
        </a:p>
      </dsp:txBody>
      <dsp:txXfrm>
        <a:off x="1581864" y="2336379"/>
        <a:ext cx="1313823" cy="626592"/>
      </dsp:txXfrm>
    </dsp:sp>
    <dsp:sp modelId="{AA4DF38D-72C6-4BE0-9722-ACF388203980}">
      <dsp:nvSpPr>
        <dsp:cNvPr id="0" name=""/>
        <dsp:cNvSpPr/>
      </dsp:nvSpPr>
      <dsp:spPr>
        <a:xfrm>
          <a:off x="3160591" y="2336379"/>
          <a:ext cx="1313823" cy="626592"/>
        </a:xfrm>
        <a:prstGeom prst="rect">
          <a:avLst/>
        </a:prstGeom>
        <a:solidFill>
          <a:schemeClr val="bg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Gray-box</a:t>
          </a:r>
        </a:p>
      </dsp:txBody>
      <dsp:txXfrm>
        <a:off x="3160591" y="2336379"/>
        <a:ext cx="1313823" cy="626592"/>
      </dsp:txXfrm>
    </dsp:sp>
    <dsp:sp modelId="{92037C95-5A2F-4932-98F0-5BD8718A6821}">
      <dsp:nvSpPr>
        <dsp:cNvPr id="0" name=""/>
        <dsp:cNvSpPr/>
      </dsp:nvSpPr>
      <dsp:spPr>
        <a:xfrm>
          <a:off x="4739318" y="2336379"/>
          <a:ext cx="1313823" cy="626592"/>
        </a:xfrm>
        <a:prstGeom prst="rect">
          <a:avLst/>
        </a:prstGeom>
        <a:solidFill>
          <a:schemeClr val="bg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Functional</a:t>
          </a:r>
        </a:p>
      </dsp:txBody>
      <dsp:txXfrm>
        <a:off x="4739318" y="2336379"/>
        <a:ext cx="1313823" cy="626592"/>
      </dsp:txXfrm>
    </dsp:sp>
    <dsp:sp modelId="{C03D05F1-0D8A-413B-B950-98A2C5A9F43A}">
      <dsp:nvSpPr>
        <dsp:cNvPr id="0" name=""/>
        <dsp:cNvSpPr/>
      </dsp:nvSpPr>
      <dsp:spPr>
        <a:xfrm>
          <a:off x="6318045" y="2336379"/>
          <a:ext cx="1313823" cy="626592"/>
        </a:xfrm>
        <a:prstGeom prst="rect">
          <a:avLst/>
        </a:prstGeom>
        <a:solidFill>
          <a:schemeClr val="bg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Non-functional</a:t>
          </a:r>
        </a:p>
      </dsp:txBody>
      <dsp:txXfrm>
        <a:off x="6318045" y="2336379"/>
        <a:ext cx="1313823" cy="626592"/>
      </dsp:txXfrm>
    </dsp:sp>
    <dsp:sp modelId="{C2C9DF8A-65A2-4F64-BD60-A18F3E55CACA}">
      <dsp:nvSpPr>
        <dsp:cNvPr id="0" name=""/>
        <dsp:cNvSpPr/>
      </dsp:nvSpPr>
      <dsp:spPr>
        <a:xfrm>
          <a:off x="7896772" y="2336379"/>
          <a:ext cx="1313823" cy="626592"/>
        </a:xfrm>
        <a:prstGeom prst="rect">
          <a:avLst/>
        </a:prstGeom>
        <a:solidFill>
          <a:schemeClr val="bg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Automated</a:t>
          </a:r>
        </a:p>
      </dsp:txBody>
      <dsp:txXfrm>
        <a:off x="7896772" y="2336379"/>
        <a:ext cx="1313823" cy="626592"/>
      </dsp:txXfrm>
    </dsp:sp>
    <dsp:sp modelId="{EE9A833D-02EF-4943-9BDC-B8ECA43C1CA2}">
      <dsp:nvSpPr>
        <dsp:cNvPr id="0" name=""/>
        <dsp:cNvSpPr/>
      </dsp:nvSpPr>
      <dsp:spPr>
        <a:xfrm>
          <a:off x="9475499" y="2336379"/>
          <a:ext cx="1313823" cy="626592"/>
        </a:xfrm>
        <a:prstGeom prst="rect">
          <a:avLst/>
        </a:prstGeom>
        <a:solidFill>
          <a:schemeClr val="bg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Manual</a:t>
          </a:r>
        </a:p>
      </dsp:txBody>
      <dsp:txXfrm>
        <a:off x="9475499" y="2336379"/>
        <a:ext cx="1313823" cy="62659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6/29/2024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IN" dirty="0"/>
          </a:p>
        </p:txBody>
      </p:sp>
      <p:sp>
        <p:nvSpPr>
          <p:cNvPr id="4" name="Slide Number Placeholder 3"/>
          <p:cNvSpPr>
            <a:spLocks noGrp="1"/>
          </p:cNvSpPr>
          <p:nvPr>
            <p:ph type="sldNum" sz="quarter" idx="5"/>
          </p:nvPr>
        </p:nvSpPr>
        <p:spPr/>
        <p:txBody>
          <a:bodyPr/>
          <a:lstStyle/>
          <a:p>
            <a:fld id="{BC79BDEF-6165-4E72-B1A6-6E8034CEC248}" type="slidenum">
              <a:rPr lang="en-US" smtClean="0"/>
              <a:t>1</a:t>
            </a:fld>
            <a:endParaRPr lang="en-US"/>
          </a:p>
        </p:txBody>
      </p:sp>
    </p:spTree>
    <p:extLst>
      <p:ext uri="{BB962C8B-B14F-4D97-AF65-F5344CB8AC3E}">
        <p14:creationId xmlns:p14="http://schemas.microsoft.com/office/powerpoint/2010/main" val="1269628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23</a:t>
            </a:fld>
            <a:endParaRPr lang="en-US"/>
          </a:p>
        </p:txBody>
      </p:sp>
    </p:spTree>
    <p:extLst>
      <p:ext uri="{BB962C8B-B14F-4D97-AF65-F5344CB8AC3E}">
        <p14:creationId xmlns:p14="http://schemas.microsoft.com/office/powerpoint/2010/main" val="2050091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24</a:t>
            </a:fld>
            <a:endParaRPr lang="en-US"/>
          </a:p>
        </p:txBody>
      </p:sp>
    </p:spTree>
    <p:extLst>
      <p:ext uri="{BB962C8B-B14F-4D97-AF65-F5344CB8AC3E}">
        <p14:creationId xmlns:p14="http://schemas.microsoft.com/office/powerpoint/2010/main" val="708077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28</a:t>
            </a:fld>
            <a:endParaRPr lang="en-US"/>
          </a:p>
        </p:txBody>
      </p:sp>
    </p:spTree>
    <p:extLst>
      <p:ext uri="{BB962C8B-B14F-4D97-AF65-F5344CB8AC3E}">
        <p14:creationId xmlns:p14="http://schemas.microsoft.com/office/powerpoint/2010/main" val="2960009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33</a:t>
            </a:fld>
            <a:endParaRPr lang="en-US"/>
          </a:p>
        </p:txBody>
      </p:sp>
    </p:spTree>
    <p:extLst>
      <p:ext uri="{BB962C8B-B14F-4D97-AF65-F5344CB8AC3E}">
        <p14:creationId xmlns:p14="http://schemas.microsoft.com/office/powerpoint/2010/main" val="3640194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34</a:t>
            </a:fld>
            <a:endParaRPr lang="en-US"/>
          </a:p>
        </p:txBody>
      </p:sp>
    </p:spTree>
    <p:extLst>
      <p:ext uri="{BB962C8B-B14F-4D97-AF65-F5344CB8AC3E}">
        <p14:creationId xmlns:p14="http://schemas.microsoft.com/office/powerpoint/2010/main" val="730712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35</a:t>
            </a:fld>
            <a:endParaRPr lang="en-US"/>
          </a:p>
        </p:txBody>
      </p:sp>
    </p:spTree>
    <p:extLst>
      <p:ext uri="{BB962C8B-B14F-4D97-AF65-F5344CB8AC3E}">
        <p14:creationId xmlns:p14="http://schemas.microsoft.com/office/powerpoint/2010/main" val="1315447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36</a:t>
            </a:fld>
            <a:endParaRPr lang="en-US"/>
          </a:p>
        </p:txBody>
      </p:sp>
    </p:spTree>
    <p:extLst>
      <p:ext uri="{BB962C8B-B14F-4D97-AF65-F5344CB8AC3E}">
        <p14:creationId xmlns:p14="http://schemas.microsoft.com/office/powerpoint/2010/main" val="1188421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9BDEF-6165-4E72-B1A6-6E8034CEC248}" type="slidenum">
              <a:rPr lang="en-US" smtClean="0"/>
              <a:t>38</a:t>
            </a:fld>
            <a:endParaRPr lang="en-US"/>
          </a:p>
        </p:txBody>
      </p:sp>
    </p:spTree>
    <p:extLst>
      <p:ext uri="{BB962C8B-B14F-4D97-AF65-F5344CB8AC3E}">
        <p14:creationId xmlns:p14="http://schemas.microsoft.com/office/powerpoint/2010/main" val="169605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40</a:t>
            </a:fld>
            <a:endParaRPr lang="en-US"/>
          </a:p>
        </p:txBody>
      </p:sp>
    </p:spTree>
    <p:extLst>
      <p:ext uri="{BB962C8B-B14F-4D97-AF65-F5344CB8AC3E}">
        <p14:creationId xmlns:p14="http://schemas.microsoft.com/office/powerpoint/2010/main" val="2418033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41</a:t>
            </a:fld>
            <a:endParaRPr lang="en-US"/>
          </a:p>
        </p:txBody>
      </p:sp>
    </p:spTree>
    <p:extLst>
      <p:ext uri="{BB962C8B-B14F-4D97-AF65-F5344CB8AC3E}">
        <p14:creationId xmlns:p14="http://schemas.microsoft.com/office/powerpoint/2010/main" val="3798302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2</a:t>
            </a:fld>
            <a:endParaRPr lang="en-US"/>
          </a:p>
        </p:txBody>
      </p:sp>
    </p:spTree>
    <p:extLst>
      <p:ext uri="{BB962C8B-B14F-4D97-AF65-F5344CB8AC3E}">
        <p14:creationId xmlns:p14="http://schemas.microsoft.com/office/powerpoint/2010/main" val="3985652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42</a:t>
            </a:fld>
            <a:endParaRPr lang="en-US"/>
          </a:p>
        </p:txBody>
      </p:sp>
    </p:spTree>
    <p:extLst>
      <p:ext uri="{BB962C8B-B14F-4D97-AF65-F5344CB8AC3E}">
        <p14:creationId xmlns:p14="http://schemas.microsoft.com/office/powerpoint/2010/main" val="2882490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43</a:t>
            </a:fld>
            <a:endParaRPr lang="en-US"/>
          </a:p>
        </p:txBody>
      </p:sp>
    </p:spTree>
    <p:extLst>
      <p:ext uri="{BB962C8B-B14F-4D97-AF65-F5344CB8AC3E}">
        <p14:creationId xmlns:p14="http://schemas.microsoft.com/office/powerpoint/2010/main" val="349789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44</a:t>
            </a:fld>
            <a:endParaRPr lang="en-US"/>
          </a:p>
        </p:txBody>
      </p:sp>
    </p:spTree>
    <p:extLst>
      <p:ext uri="{BB962C8B-B14F-4D97-AF65-F5344CB8AC3E}">
        <p14:creationId xmlns:p14="http://schemas.microsoft.com/office/powerpoint/2010/main" val="4112847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45</a:t>
            </a:fld>
            <a:endParaRPr lang="en-US"/>
          </a:p>
        </p:txBody>
      </p:sp>
    </p:spTree>
    <p:extLst>
      <p:ext uri="{BB962C8B-B14F-4D97-AF65-F5344CB8AC3E}">
        <p14:creationId xmlns:p14="http://schemas.microsoft.com/office/powerpoint/2010/main" val="4176286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48</a:t>
            </a:fld>
            <a:endParaRPr lang="en-US"/>
          </a:p>
        </p:txBody>
      </p:sp>
    </p:spTree>
    <p:extLst>
      <p:ext uri="{BB962C8B-B14F-4D97-AF65-F5344CB8AC3E}">
        <p14:creationId xmlns:p14="http://schemas.microsoft.com/office/powerpoint/2010/main" val="817931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49</a:t>
            </a:fld>
            <a:endParaRPr lang="en-US"/>
          </a:p>
        </p:txBody>
      </p:sp>
    </p:spTree>
    <p:extLst>
      <p:ext uri="{BB962C8B-B14F-4D97-AF65-F5344CB8AC3E}">
        <p14:creationId xmlns:p14="http://schemas.microsoft.com/office/powerpoint/2010/main" val="1529079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50</a:t>
            </a:fld>
            <a:endParaRPr lang="en-US"/>
          </a:p>
        </p:txBody>
      </p:sp>
    </p:spTree>
    <p:extLst>
      <p:ext uri="{BB962C8B-B14F-4D97-AF65-F5344CB8AC3E}">
        <p14:creationId xmlns:p14="http://schemas.microsoft.com/office/powerpoint/2010/main" val="3270355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51</a:t>
            </a:fld>
            <a:endParaRPr lang="en-US"/>
          </a:p>
        </p:txBody>
      </p:sp>
    </p:spTree>
    <p:extLst>
      <p:ext uri="{BB962C8B-B14F-4D97-AF65-F5344CB8AC3E}">
        <p14:creationId xmlns:p14="http://schemas.microsoft.com/office/powerpoint/2010/main" val="1621571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C79BDEF-6165-4E72-B1A6-6E8034CEC248}" type="slidenum">
              <a:rPr lang="en-US" smtClean="0"/>
              <a:t>4</a:t>
            </a:fld>
            <a:endParaRPr lang="en-US"/>
          </a:p>
        </p:txBody>
      </p:sp>
    </p:spTree>
    <p:extLst>
      <p:ext uri="{BB962C8B-B14F-4D97-AF65-F5344CB8AC3E}">
        <p14:creationId xmlns:p14="http://schemas.microsoft.com/office/powerpoint/2010/main" val="3587786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9BDEF-6165-4E72-B1A6-6E8034CEC248}" type="slidenum">
              <a:rPr lang="en-US" smtClean="0"/>
              <a:t>7</a:t>
            </a:fld>
            <a:endParaRPr lang="en-US"/>
          </a:p>
        </p:txBody>
      </p:sp>
    </p:spTree>
    <p:extLst>
      <p:ext uri="{BB962C8B-B14F-4D97-AF65-F5344CB8AC3E}">
        <p14:creationId xmlns:p14="http://schemas.microsoft.com/office/powerpoint/2010/main" val="2064111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16</a:t>
            </a:fld>
            <a:endParaRPr lang="en-US"/>
          </a:p>
        </p:txBody>
      </p:sp>
    </p:spTree>
    <p:extLst>
      <p:ext uri="{BB962C8B-B14F-4D97-AF65-F5344CB8AC3E}">
        <p14:creationId xmlns:p14="http://schemas.microsoft.com/office/powerpoint/2010/main" val="1465455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17</a:t>
            </a:fld>
            <a:endParaRPr lang="en-US"/>
          </a:p>
        </p:txBody>
      </p:sp>
    </p:spTree>
    <p:extLst>
      <p:ext uri="{BB962C8B-B14F-4D97-AF65-F5344CB8AC3E}">
        <p14:creationId xmlns:p14="http://schemas.microsoft.com/office/powerpoint/2010/main" val="3180446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18</a:t>
            </a:fld>
            <a:endParaRPr lang="en-US"/>
          </a:p>
        </p:txBody>
      </p:sp>
    </p:spTree>
    <p:extLst>
      <p:ext uri="{BB962C8B-B14F-4D97-AF65-F5344CB8AC3E}">
        <p14:creationId xmlns:p14="http://schemas.microsoft.com/office/powerpoint/2010/main" val="277753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19</a:t>
            </a:fld>
            <a:endParaRPr lang="en-US"/>
          </a:p>
        </p:txBody>
      </p:sp>
    </p:spTree>
    <p:extLst>
      <p:ext uri="{BB962C8B-B14F-4D97-AF65-F5344CB8AC3E}">
        <p14:creationId xmlns:p14="http://schemas.microsoft.com/office/powerpoint/2010/main" val="3153073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22</a:t>
            </a:fld>
            <a:endParaRPr lang="en-US"/>
          </a:p>
        </p:txBody>
      </p:sp>
    </p:spTree>
    <p:extLst>
      <p:ext uri="{BB962C8B-B14F-4D97-AF65-F5344CB8AC3E}">
        <p14:creationId xmlns:p14="http://schemas.microsoft.com/office/powerpoint/2010/main" val="375447499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jpeg"/><Relationship Id="rId4" Type="http://schemas.openxmlformats.org/officeDocument/2006/relationships/image" Target="../media/image7.png"/><Relationship Id="rId9" Type="http://schemas.openxmlformats.org/officeDocument/2006/relationships/image" Target="../media/image12.jpeg"/></Relationships>
</file>

<file path=ppt/slideLayouts/_rels/slideLayout2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jpeg"/><Relationship Id="rId4" Type="http://schemas.openxmlformats.org/officeDocument/2006/relationships/image" Target="../media/image7.png"/><Relationship Id="rId9"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solidFill>
              <a:srgbClr val="485E68"/>
            </a:solidFill>
          </a:ln>
        </p:spPr>
        <p:txBody>
          <a:bodyPr vert="horz" wrap="square" lIns="91440" tIns="45720" rIns="91440" bIns="45720" numCol="1" anchor="t" anchorCtr="0" compatLnSpc="1">
            <a:prstTxWarp prst="textNoShape">
              <a:avLst/>
            </a:prstTxWarp>
          </a:bodyPr>
          <a:lstStyle/>
          <a:p>
            <a:pPr lvl="0"/>
            <a:endParaRPr lang="en-US" dirty="0">
              <a:solidFill>
                <a:srgbClr val="556E7B"/>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Devangi.kotak@darshan.ac.in</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Darshan Institute of Computer Application</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marR="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lang="en-US" dirty="0"/>
              <a:t>Prof. </a:t>
            </a:r>
            <a:r>
              <a:rPr lang="en-US" dirty="0" err="1"/>
              <a:t>Devangi</a:t>
            </a:r>
            <a:r>
              <a:rPr lang="en-US" dirty="0"/>
              <a:t> L. Kotak</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Software Testing (ST)</a:t>
            </a:r>
          </a:p>
          <a:p>
            <a:pPr lvl="0"/>
            <a:r>
              <a:rPr lang="en-US" dirty="0"/>
              <a:t># 21O4CS503</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7"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E75253BA-841C-4898-BAAF-3A16D7F9433E}"/>
              </a:ext>
            </a:extLst>
          </p:cNvPr>
          <p:cNvPicPr>
            <a:picLocks noChangeAspect="1"/>
          </p:cNvPicPr>
          <p:nvPr userDrawn="1"/>
        </p:nvPicPr>
        <p:blipFill>
          <a:blip r:embed="rId8"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37" name="Picture 36">
            <a:extLst>
              <a:ext uri="{FF2B5EF4-FFF2-40B4-BE49-F238E27FC236}">
                <a16:creationId xmlns:a16="http://schemas.microsoft.com/office/drawing/2014/main" id="{3CAA64A4-91BA-448F-9474-7895F9C6DBD1}"/>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FD38B6F-D549-4D28-B5DA-3AF636652084}"/>
              </a:ext>
            </a:extLst>
          </p:cNvPr>
          <p:cNvGrpSpPr/>
          <p:nvPr userDrawn="1"/>
        </p:nvGrpSpPr>
        <p:grpSpPr>
          <a:xfrm>
            <a:off x="242441" y="5980196"/>
            <a:ext cx="1649043" cy="501287"/>
            <a:chOff x="10721798" y="852808"/>
            <a:chExt cx="1339023" cy="407045"/>
          </a:xfrm>
        </p:grpSpPr>
        <p:pic>
          <p:nvPicPr>
            <p:cNvPr id="10" name="Picture 9">
              <a:extLst>
                <a:ext uri="{FF2B5EF4-FFF2-40B4-BE49-F238E27FC236}">
                  <a16:creationId xmlns:a16="http://schemas.microsoft.com/office/drawing/2014/main" id="{538C9597-8AB6-41B2-8903-FB3D0B47ADD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2" name="Rectangle 11">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Date Placeholder 1">
            <a:extLst>
              <a:ext uri="{FF2B5EF4-FFF2-40B4-BE49-F238E27FC236}">
                <a16:creationId xmlns:a16="http://schemas.microsoft.com/office/drawing/2014/main" id="{7E6BE952-5F90-4CD5-9734-45FDC5075BE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
        <p:nvSpPr>
          <p:cNvPr id="16" name="Footer Placeholder 2">
            <a:extLst>
              <a:ext uri="{FF2B5EF4-FFF2-40B4-BE49-F238E27FC236}">
                <a16:creationId xmlns:a16="http://schemas.microsoft.com/office/drawing/2014/main" id="{1DB8681A-3139-4515-AB0F-5D65CA2E5FC1}"/>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#2104CS503 (ST)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Unit-1</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Fundamentals of Testing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24331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00331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a:t>
            </a:r>
            <a:r>
              <a:rPr lang="en-US" sz="1600" baseline="0" dirty="0"/>
              <a:t> Studies</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1" name="Straight Connector 30">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1" name="Straight Connector 30">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a:t>
            </a:r>
            <a:r>
              <a:rPr lang="en-US" sz="1600" baseline="0" dirty="0"/>
              <a:t> Studies</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a:t>
            </a:r>
            <a:r>
              <a:rPr lang="en-US" sz="1600" baseline="0" dirty="0"/>
              <a:t> Studies</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1" y="0"/>
            <a:ext cx="12192000" cy="6858000"/>
          </a:xfrm>
          <a:prstGeom prst="rect">
            <a:avLst/>
          </a:prstGeom>
        </p:spPr>
      </p:pic>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rgbClr val="485E68"/>
          </a:solidFill>
          <a:ln>
            <a:solidFill>
              <a:srgbClr val="485E68"/>
            </a:solidFill>
          </a:ln>
        </p:spPr>
        <p:txBody>
          <a:bodyPr vert="horz" wrap="square" lIns="91440" tIns="45720" rIns="91440" bIns="45720" numCol="1" anchor="t" anchorCtr="0" compatLnSpc="1">
            <a:prstTxWarp prst="textNoShape">
              <a:avLst/>
            </a:prstTxWarp>
          </a:bodyPr>
          <a:lstStyle/>
          <a:p>
            <a:endParaRPr lang="en-US" dirty="0"/>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Devangi.kotak@darshan.ac.in</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7"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sp>
        <p:nvSpPr>
          <p:cNvPr id="30" name="Hexagon 29">
            <a:extLst>
              <a:ext uri="{FF2B5EF4-FFF2-40B4-BE49-F238E27FC236}">
                <a16:creationId xmlns:a16="http://schemas.microsoft.com/office/drawing/2014/main" id="{1BB32699-4C62-4BBF-9A17-90008E297198}"/>
              </a:ext>
            </a:extLst>
          </p:cNvPr>
          <p:cNvSpPr/>
          <p:nvPr userDrawn="1"/>
        </p:nvSpPr>
        <p:spPr>
          <a:xfrm rot="5400000">
            <a:off x="4309397" y="1708494"/>
            <a:ext cx="3461658" cy="2984188"/>
          </a:xfrm>
          <a:prstGeom prst="hexagon">
            <a:avLst/>
          </a:prstGeom>
          <a:solidFill>
            <a:schemeClr val="bg1">
              <a:lumMod val="95000"/>
            </a:schemeClr>
          </a:solidFill>
          <a:ln w="57150">
            <a:solidFill>
              <a:srgbClr val="485E68"/>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2C58FA9-71EA-487D-8A75-915EC6877722}"/>
              </a:ext>
            </a:extLst>
          </p:cNvPr>
          <p:cNvSpPr/>
          <p:nvPr userDrawn="1"/>
        </p:nvSpPr>
        <p:spPr>
          <a:xfrm>
            <a:off x="0" y="2221532"/>
            <a:ext cx="4402106" cy="1951692"/>
          </a:xfrm>
          <a:prstGeom prst="rect">
            <a:avLst/>
          </a:prstGeom>
          <a:solidFill>
            <a:srgbClr val="485E68"/>
          </a:solidFill>
          <a:ln>
            <a:noFill/>
          </a:ln>
        </p:spPr>
        <p:txBody>
          <a:bodyPr vert="horz" wrap="square" lIns="91440" tIns="45720" rIns="91440" bIns="45720" numCol="1" anchor="t" anchorCtr="0" compatLnSpc="1">
            <a:prstTxWarp prst="textNoShape">
              <a:avLst/>
            </a:prstTxWarp>
          </a:bodyPr>
          <a:lstStyle/>
          <a:p>
            <a:pPr lvl="0"/>
            <a:endParaRPr lang="en-US" dirty="0">
              <a:solidFill>
                <a:schemeClr val="tx1"/>
              </a:solidFill>
            </a:endParaRPr>
          </a:p>
        </p:txBody>
      </p:sp>
      <p:sp>
        <p:nvSpPr>
          <p:cNvPr id="33" name="Rectangle 32">
            <a:extLst>
              <a:ext uri="{FF2B5EF4-FFF2-40B4-BE49-F238E27FC236}">
                <a16:creationId xmlns:a16="http://schemas.microsoft.com/office/drawing/2014/main" id="{97A77512-C96D-4B1D-861C-3369397D6121}"/>
              </a:ext>
            </a:extLst>
          </p:cNvPr>
          <p:cNvSpPr/>
          <p:nvPr userDrawn="1"/>
        </p:nvSpPr>
        <p:spPr>
          <a:xfrm flipH="1">
            <a:off x="7678346" y="2221532"/>
            <a:ext cx="4513654" cy="1951692"/>
          </a:xfrm>
          <a:prstGeom prst="rect">
            <a:avLst/>
          </a:prstGeom>
          <a:solidFill>
            <a:srgbClr val="485E68"/>
          </a:solidFill>
          <a:ln>
            <a:noFill/>
          </a:ln>
        </p:spPr>
        <p:txBody>
          <a:bodyPr vert="horz" wrap="square" lIns="91440" tIns="45720" rIns="91440" bIns="45720" numCol="1" anchor="t" anchorCtr="0" compatLnSpc="1">
            <a:prstTxWarp prst="textNoShape">
              <a:avLst/>
            </a:prstTxWarp>
          </a:bodyPr>
          <a:lstStyle/>
          <a:p>
            <a:pPr lvl="0"/>
            <a:endParaRPr lang="en-US" dirty="0">
              <a:solidFill>
                <a:schemeClr val="tx1"/>
              </a:solidFill>
            </a:endParaRPr>
          </a:p>
        </p:txBody>
      </p:sp>
      <p:sp>
        <p:nvSpPr>
          <p:cNvPr id="34" name="TextBox 33">
            <a:extLst>
              <a:ext uri="{FF2B5EF4-FFF2-40B4-BE49-F238E27FC236}">
                <a16:creationId xmlns:a16="http://schemas.microsoft.com/office/drawing/2014/main" id="{88342F5D-5C3A-4D09-B74D-32BF20197BBC}"/>
              </a:ext>
            </a:extLst>
          </p:cNvPr>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Freeform 13">
            <a:extLst>
              <a:ext uri="{FF2B5EF4-FFF2-40B4-BE49-F238E27FC236}">
                <a16:creationId xmlns:a16="http://schemas.microsoft.com/office/drawing/2014/main" id="{7DBD9FF3-DB58-439A-9C3F-981DC0699B89}"/>
              </a:ext>
            </a:extLst>
          </p:cNvPr>
          <p:cNvSpPr>
            <a:spLocks/>
          </p:cNvSpPr>
          <p:nvPr userDrawn="1"/>
        </p:nvSpPr>
        <p:spPr bwMode="auto">
          <a:xfrm>
            <a:off x="2736224" y="-2949"/>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solidFill>
            <a:srgbClr val="485E68"/>
          </a:solidFill>
          <a:ln>
            <a:solidFill>
              <a:srgbClr val="485E68"/>
            </a:solidFill>
          </a:ln>
        </p:spPr>
        <p:txBody>
          <a:bodyPr vert="horz" wrap="square" lIns="91440" tIns="45720" rIns="91440" bIns="45720" numCol="1" anchor="t" anchorCtr="0" compatLnSpc="1">
            <a:prstTxWarp prst="textNoShape">
              <a:avLst/>
            </a:prstTxWarp>
          </a:bodyPr>
          <a:lstStyle/>
          <a:p>
            <a:endParaRPr lang="en-US" dirty="0"/>
          </a:p>
        </p:txBody>
      </p:sp>
      <p:sp>
        <p:nvSpPr>
          <p:cNvPr id="42" name="Text Placeholder 2">
            <a:extLst>
              <a:ext uri="{FF2B5EF4-FFF2-40B4-BE49-F238E27FC236}">
                <a16:creationId xmlns:a16="http://schemas.microsoft.com/office/drawing/2014/main" id="{655B1926-C5B6-4865-B639-303A5A9FEE4F}"/>
              </a:ext>
            </a:extLst>
          </p:cNvPr>
          <p:cNvSpPr>
            <a:spLocks noGrp="1"/>
          </p:cNvSpPr>
          <p:nvPr>
            <p:ph type="body" sz="quarter" idx="17" hasCustomPrompt="1"/>
          </p:nvPr>
        </p:nvSpPr>
        <p:spPr>
          <a:xfrm>
            <a:off x="2763466" y="1743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DU # Subject Code</a:t>
            </a:r>
          </a:p>
        </p:txBody>
      </p:sp>
      <p:sp>
        <p:nvSpPr>
          <p:cNvPr id="43" name="TextBox 42">
            <a:extLst>
              <a:ext uri="{FF2B5EF4-FFF2-40B4-BE49-F238E27FC236}">
                <a16:creationId xmlns:a16="http://schemas.microsoft.com/office/drawing/2014/main" id="{5E7C639A-5CC9-4FBB-A197-82D7D8F34BCB}"/>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46" name="TextBox 45">
            <a:extLst>
              <a:ext uri="{FF2B5EF4-FFF2-40B4-BE49-F238E27FC236}">
                <a16:creationId xmlns:a16="http://schemas.microsoft.com/office/drawing/2014/main" id="{F8DCC7DC-434D-4ADE-9AA5-73DBFABF63FB}"/>
              </a:ext>
            </a:extLst>
          </p:cNvPr>
          <p:cNvSpPr txBox="1"/>
          <p:nvPr userDrawn="1"/>
        </p:nvSpPr>
        <p:spPr>
          <a:xfrm>
            <a:off x="1837677" y="5521352"/>
            <a:ext cx="3583032" cy="338554"/>
          </a:xfrm>
          <a:prstGeom prst="rect">
            <a:avLst/>
          </a:prstGeom>
          <a:noFill/>
        </p:spPr>
        <p:txBody>
          <a:bodyPr wrap="none" rtlCol="0">
            <a:spAutoFit/>
          </a:bodyPr>
          <a:lstStyle/>
          <a:p>
            <a:r>
              <a:rPr lang="en-US" sz="1600" dirty="0"/>
              <a:t>Darshan Institute of Computer Application</a:t>
            </a:r>
          </a:p>
        </p:txBody>
      </p:sp>
      <p:sp>
        <p:nvSpPr>
          <p:cNvPr id="38" name="Text Placeholder 2">
            <a:extLst>
              <a:ext uri="{FF2B5EF4-FFF2-40B4-BE49-F238E27FC236}">
                <a16:creationId xmlns:a16="http://schemas.microsoft.com/office/drawing/2014/main" id="{FF1B25E3-830F-4191-9F6A-E15558F3AD9B}"/>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solidFill>
                  <a:srgbClr val="485E68"/>
                </a:solidFill>
                <a:effectLst/>
                <a:latin typeface="+mn-lt"/>
                <a:ea typeface="+mn-ea"/>
                <a:cs typeface="+mn-cs"/>
              </a:defRPr>
            </a:lvl1pPr>
          </a:lstStyle>
          <a:p>
            <a:pPr lvl="0"/>
            <a:r>
              <a:rPr lang="en-US" dirty="0"/>
              <a:t>Prof. </a:t>
            </a:r>
            <a:r>
              <a:rPr lang="en-US" dirty="0" err="1"/>
              <a:t>Devangi</a:t>
            </a:r>
            <a:r>
              <a:rPr lang="en-US" dirty="0"/>
              <a:t> L. Kotak</a:t>
            </a:r>
          </a:p>
        </p:txBody>
      </p:sp>
      <p:pic>
        <p:nvPicPr>
          <p:cNvPr id="39" name="Picture 38">
            <a:extLst>
              <a:ext uri="{FF2B5EF4-FFF2-40B4-BE49-F238E27FC236}">
                <a16:creationId xmlns:a16="http://schemas.microsoft.com/office/drawing/2014/main" id="{E75253BA-841C-4898-BAAF-3A16D7F9433E}"/>
              </a:ext>
            </a:extLst>
          </p:cNvPr>
          <p:cNvPicPr>
            <a:picLocks noChangeAspect="1"/>
          </p:cNvPicPr>
          <p:nvPr userDrawn="1"/>
        </p:nvPicPr>
        <p:blipFill>
          <a:blip r:embed="rId8" cstate="hqprint">
            <a:extLst>
              <a:ext uri="{28A0092B-C50C-407E-A947-70E740481C1C}">
                <a14:useLocalDpi xmlns:a14="http://schemas.microsoft.com/office/drawing/2010/main" val="0"/>
              </a:ext>
            </a:extLst>
          </a:blip>
          <a:stretch>
            <a:fillRect/>
          </a:stretch>
        </p:blipFill>
        <p:spPr>
          <a:xfrm>
            <a:off x="9953634" y="149004"/>
            <a:ext cx="2109220" cy="641175"/>
          </a:xfrm>
          <a:prstGeom prst="rect">
            <a:avLst/>
          </a:prstGeom>
        </p:spPr>
      </p:pic>
    </p:spTree>
    <p:extLst>
      <p:ext uri="{BB962C8B-B14F-4D97-AF65-F5344CB8AC3E}">
        <p14:creationId xmlns:p14="http://schemas.microsoft.com/office/powerpoint/2010/main" val="2427563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5" name="Straight Connector 34">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E75253BA-841C-4898-BAAF-3A16D7F9433E}"/>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a:t>
            </a:r>
            <a:r>
              <a:rPr lang="en-US" sz="1600" baseline="0" dirty="0"/>
              <a:t> Diploma Studies</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0066"/>
            <a:ext cx="11929641" cy="5593943"/>
          </a:xfrm>
        </p:spPr>
        <p:txBody>
          <a:bodyPr>
            <a:noAutofit/>
          </a:bodyPr>
          <a:lstStyle>
            <a:lvl1pPr marL="265113" indent="-265113" algn="just">
              <a:buClr>
                <a:srgbClr val="647177"/>
              </a:buClr>
              <a:buFont typeface="Wingdings 3" panose="05040102010807070707" pitchFamily="18" charset="2"/>
              <a:buChar char=""/>
              <a:defRPr sz="2400">
                <a:solidFill>
                  <a:schemeClr val="tx1"/>
                </a:solidFill>
              </a:defRPr>
            </a:lvl1pPr>
            <a:lvl2pPr marL="809625" indent="-352425" algn="just">
              <a:buClr>
                <a:srgbClr val="647177"/>
              </a:buClr>
              <a:buFont typeface="Wingdings 3" panose="05040102010807070707" pitchFamily="18" charset="2"/>
              <a:buChar char=""/>
              <a:defRPr sz="2000">
                <a:solidFill>
                  <a:schemeClr val="tx1"/>
                </a:solidFill>
              </a:defRPr>
            </a:lvl2pPr>
            <a:lvl3pPr marL="1143000" indent="-228600" algn="just">
              <a:buClr>
                <a:srgbClr val="647177"/>
              </a:buClr>
              <a:buFont typeface="Wingdings" panose="05000000000000000000" pitchFamily="2" charset="2"/>
              <a:buChar char="§"/>
              <a:defRPr sz="1800">
                <a:solidFill>
                  <a:schemeClr val="tx1"/>
                </a:solidFill>
              </a:defRPr>
            </a:lvl3pPr>
            <a:lvl4pPr algn="just">
              <a:buClr>
                <a:srgbClr val="647177"/>
              </a:buClr>
              <a:defRPr sz="1600">
                <a:solidFill>
                  <a:schemeClr val="tx1"/>
                </a:solidFill>
              </a:defRPr>
            </a:lvl4pPr>
            <a:lvl5pPr algn="just">
              <a:buClr>
                <a:srgbClr val="647177"/>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FD38B6F-D549-4D28-B5DA-3AF636652084}"/>
              </a:ext>
            </a:extLst>
          </p:cNvPr>
          <p:cNvGrpSpPr/>
          <p:nvPr userDrawn="1"/>
        </p:nvGrpSpPr>
        <p:grpSpPr>
          <a:xfrm>
            <a:off x="10334543" y="921114"/>
            <a:ext cx="1649043" cy="501287"/>
            <a:chOff x="10721798" y="852808"/>
            <a:chExt cx="1339023" cy="407045"/>
          </a:xfrm>
        </p:grpSpPr>
        <p:pic>
          <p:nvPicPr>
            <p:cNvPr id="14" name="Picture 13">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Footer Placeholder 2">
            <a:extLst>
              <a:ext uri="{FF2B5EF4-FFF2-40B4-BE49-F238E27FC236}">
                <a16:creationId xmlns:a16="http://schemas.microsoft.com/office/drawing/2014/main" id="{ADB777C2-AB7E-4330-B3C6-336A37C6E936}"/>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#2104CS503 (ST)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Unit-1</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Fundamentals of Testing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1" name="Date Placeholder 1">
            <a:extLst>
              <a:ext uri="{FF2B5EF4-FFF2-40B4-BE49-F238E27FC236}">
                <a16:creationId xmlns:a16="http://schemas.microsoft.com/office/drawing/2014/main" id="{61246CD3-D0DF-4D68-B735-CD011E4BA163}"/>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Tree>
    <p:extLst>
      <p:ext uri="{BB962C8B-B14F-4D97-AF65-F5344CB8AC3E}">
        <p14:creationId xmlns:p14="http://schemas.microsoft.com/office/powerpoint/2010/main" val="346663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5"/>
            <a:ext cx="11929641" cy="5649046"/>
          </a:xfrm>
        </p:spPr>
        <p:txBody>
          <a:bodyPr>
            <a:noAutofit/>
          </a:bodyPr>
          <a:lstStyle>
            <a:lvl1pPr marL="265113" indent="-265113" algn="just">
              <a:buClr>
                <a:srgbClr val="647177"/>
              </a:buClr>
              <a:buFont typeface="Wingdings 3" panose="05040102010807070707" pitchFamily="18" charset="2"/>
              <a:buChar char=""/>
              <a:defRPr sz="2400">
                <a:solidFill>
                  <a:schemeClr val="tx1"/>
                </a:solidFill>
              </a:defRPr>
            </a:lvl1pPr>
            <a:lvl2pPr marL="809625" indent="-352425" algn="just">
              <a:buClr>
                <a:srgbClr val="647177"/>
              </a:buClr>
              <a:buFont typeface="Wingdings 3" panose="05040102010807070707" pitchFamily="18" charset="2"/>
              <a:buChar char=""/>
              <a:defRPr sz="2000">
                <a:solidFill>
                  <a:schemeClr val="tx1"/>
                </a:solidFill>
              </a:defRPr>
            </a:lvl2pPr>
            <a:lvl3pPr marL="1143000" indent="-228600" algn="just">
              <a:buClr>
                <a:srgbClr val="647177"/>
              </a:buClr>
              <a:buFont typeface="Wingdings" panose="05000000000000000000" pitchFamily="2" charset="2"/>
              <a:buChar char="§"/>
              <a:defRPr sz="1800">
                <a:solidFill>
                  <a:schemeClr val="tx1"/>
                </a:solidFill>
              </a:defRPr>
            </a:lvl3pPr>
            <a:lvl4pPr algn="just">
              <a:buClr>
                <a:srgbClr val="647177"/>
              </a:buClr>
              <a:defRPr sz="1600">
                <a:solidFill>
                  <a:schemeClr val="tx1"/>
                </a:solidFill>
              </a:defRPr>
            </a:lvl4pPr>
            <a:lvl5pPr algn="just">
              <a:buClr>
                <a:srgbClr val="647177"/>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
        <p:nvSpPr>
          <p:cNvPr id="15"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#2104CS503 (ST)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Unit-1</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Fundamentals of Testing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grpSp>
        <p:nvGrpSpPr>
          <p:cNvPr id="12" name="Group 11">
            <a:extLst>
              <a:ext uri="{FF2B5EF4-FFF2-40B4-BE49-F238E27FC236}">
                <a16:creationId xmlns:a16="http://schemas.microsoft.com/office/drawing/2014/main" id="{8FD38B6F-D549-4D28-B5DA-3AF636652084}"/>
              </a:ext>
            </a:extLst>
          </p:cNvPr>
          <p:cNvGrpSpPr/>
          <p:nvPr userDrawn="1"/>
        </p:nvGrpSpPr>
        <p:grpSpPr>
          <a:xfrm>
            <a:off x="10308039" y="5952522"/>
            <a:ext cx="1649043" cy="501287"/>
            <a:chOff x="10721798" y="852808"/>
            <a:chExt cx="1339023" cy="407045"/>
          </a:xfrm>
        </p:grpSpPr>
        <p:pic>
          <p:nvPicPr>
            <p:cNvPr id="16" name="Picture 15">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5"/>
            <a:ext cx="11929641" cy="5656790"/>
          </a:xfrm>
        </p:spPr>
        <p:txBody>
          <a:bodyPr>
            <a:noAutofit/>
          </a:bodyPr>
          <a:lstStyle>
            <a:lvl1pPr marL="265113" indent="-265113" algn="just">
              <a:buClr>
                <a:srgbClr val="647177"/>
              </a:buClr>
              <a:buFont typeface="Wingdings 3" panose="05040102010807070707" pitchFamily="18" charset="2"/>
              <a:buChar char=""/>
              <a:defRPr sz="2400">
                <a:solidFill>
                  <a:schemeClr val="tx1"/>
                </a:solidFill>
              </a:defRPr>
            </a:lvl1pPr>
            <a:lvl2pPr marL="809625" indent="-352425" algn="just">
              <a:buClr>
                <a:srgbClr val="647177"/>
              </a:buClr>
              <a:buFont typeface="Wingdings 3" panose="05040102010807070707" pitchFamily="18" charset="2"/>
              <a:buChar char=""/>
              <a:defRPr sz="2000">
                <a:solidFill>
                  <a:schemeClr val="tx1"/>
                </a:solidFill>
              </a:defRPr>
            </a:lvl2pPr>
            <a:lvl3pPr marL="1143000" indent="-228600" algn="just">
              <a:buClr>
                <a:srgbClr val="647177"/>
              </a:buClr>
              <a:buFont typeface="Wingdings" panose="05000000000000000000" pitchFamily="2" charset="2"/>
              <a:buChar char="§"/>
              <a:defRPr sz="1800">
                <a:solidFill>
                  <a:schemeClr val="tx1"/>
                </a:solidFill>
              </a:defRPr>
            </a:lvl3pPr>
            <a:lvl4pPr algn="just">
              <a:buClr>
                <a:srgbClr val="647177"/>
              </a:buClr>
              <a:defRPr sz="1600">
                <a:solidFill>
                  <a:schemeClr val="tx1"/>
                </a:solidFill>
              </a:defRPr>
            </a:lvl4pPr>
            <a:lvl5pPr algn="just">
              <a:buClr>
                <a:srgbClr val="647177"/>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FD38B6F-D549-4D28-B5DA-3AF636652084}"/>
              </a:ext>
            </a:extLst>
          </p:cNvPr>
          <p:cNvGrpSpPr/>
          <p:nvPr userDrawn="1"/>
        </p:nvGrpSpPr>
        <p:grpSpPr>
          <a:xfrm>
            <a:off x="236741" y="5952522"/>
            <a:ext cx="1649043" cy="501287"/>
            <a:chOff x="10721798" y="852808"/>
            <a:chExt cx="1339023" cy="407045"/>
          </a:xfrm>
        </p:grpSpPr>
        <p:pic>
          <p:nvPicPr>
            <p:cNvPr id="14" name="Picture 13">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Footer Placeholder 2">
            <a:extLst>
              <a:ext uri="{FF2B5EF4-FFF2-40B4-BE49-F238E27FC236}">
                <a16:creationId xmlns:a16="http://schemas.microsoft.com/office/drawing/2014/main" id="{D5ABE803-2C81-49E1-AD4C-A0114347BD3D}"/>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#2104CS503 (ST)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Unit-1</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Fundamentals of Testing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86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9"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rgbClr val="485E68"/>
          </a:solidFill>
          <a:ln>
            <a:solidFill>
              <a:srgbClr val="485E68"/>
            </a:solidFill>
          </a:ln>
        </p:spPr>
        <p:txBody>
          <a:bodyPr vert="horz" wrap="square" lIns="91440" tIns="45720" rIns="91440" bIns="45720" numCol="1" anchor="t" anchorCtr="0" compatLnSpc="1">
            <a:prstTxWarp prst="textNoShape">
              <a:avLst/>
            </a:prstTxWarp>
          </a:bodyPr>
          <a:lstStyle/>
          <a:p>
            <a:endParaRPr lang="en-US" dirty="0"/>
          </a:p>
        </p:txBody>
      </p:sp>
      <p:grpSp>
        <p:nvGrpSpPr>
          <p:cNvPr id="10" name="Group 9">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3" name="Picture 12">
              <a:extLst>
                <a:ext uri="{FF2B5EF4-FFF2-40B4-BE49-F238E27FC236}">
                  <a16:creationId xmlns:a16="http://schemas.microsoft.com/office/drawing/2014/main" id="{538C9597-8AB6-41B2-8903-FB3D0B47ADD5}"/>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4" name="Rectangle 13">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FD38B6F-D549-4D28-B5DA-3AF636652084}"/>
              </a:ext>
            </a:extLst>
          </p:cNvPr>
          <p:cNvGrpSpPr/>
          <p:nvPr userDrawn="1"/>
        </p:nvGrpSpPr>
        <p:grpSpPr>
          <a:xfrm>
            <a:off x="10377041" y="242508"/>
            <a:ext cx="1649043" cy="501287"/>
            <a:chOff x="10721798" y="852808"/>
            <a:chExt cx="1339023" cy="407045"/>
          </a:xfrm>
        </p:grpSpPr>
        <p:pic>
          <p:nvPicPr>
            <p:cNvPr id="10" name="Picture 9">
              <a:extLst>
                <a:ext uri="{FF2B5EF4-FFF2-40B4-BE49-F238E27FC236}">
                  <a16:creationId xmlns:a16="http://schemas.microsoft.com/office/drawing/2014/main" id="{538C9597-8AB6-41B2-8903-FB3D0B47ADD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2" name="Rectangle 11">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Date Placeholder 1">
            <a:extLst>
              <a:ext uri="{FF2B5EF4-FFF2-40B4-BE49-F238E27FC236}">
                <a16:creationId xmlns:a16="http://schemas.microsoft.com/office/drawing/2014/main" id="{9C8F3915-1E3A-4CDF-9528-1E77008356B4}"/>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
        <p:nvSpPr>
          <p:cNvPr id="14" name="Footer Placeholder 2">
            <a:extLst>
              <a:ext uri="{FF2B5EF4-FFF2-40B4-BE49-F238E27FC236}">
                <a16:creationId xmlns:a16="http://schemas.microsoft.com/office/drawing/2014/main" id="{26A87235-740A-4A46-9E73-3E5F05293A76}"/>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#2104CS503 (ST)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Unit-1</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Fundamentals of Testing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297197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FD38B6F-D549-4D28-B5DA-3AF636652084}"/>
              </a:ext>
            </a:extLst>
          </p:cNvPr>
          <p:cNvGrpSpPr/>
          <p:nvPr userDrawn="1"/>
        </p:nvGrpSpPr>
        <p:grpSpPr>
          <a:xfrm>
            <a:off x="10375978" y="5978048"/>
            <a:ext cx="1649043" cy="501287"/>
            <a:chOff x="10721798" y="852808"/>
            <a:chExt cx="1339023" cy="407045"/>
          </a:xfrm>
        </p:grpSpPr>
        <p:pic>
          <p:nvPicPr>
            <p:cNvPr id="10" name="Picture 9">
              <a:extLst>
                <a:ext uri="{FF2B5EF4-FFF2-40B4-BE49-F238E27FC236}">
                  <a16:creationId xmlns:a16="http://schemas.microsoft.com/office/drawing/2014/main" id="{538C9597-8AB6-41B2-8903-FB3D0B47ADD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2" name="Rectangle 11">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Date Placeholder 1">
            <a:extLst>
              <a:ext uri="{FF2B5EF4-FFF2-40B4-BE49-F238E27FC236}">
                <a16:creationId xmlns:a16="http://schemas.microsoft.com/office/drawing/2014/main" id="{B4CD652F-FB93-427C-A29B-DCE4B8D544F3}"/>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
        <p:nvSpPr>
          <p:cNvPr id="16" name="Footer Placeholder 2">
            <a:extLst>
              <a:ext uri="{FF2B5EF4-FFF2-40B4-BE49-F238E27FC236}">
                <a16:creationId xmlns:a16="http://schemas.microsoft.com/office/drawing/2014/main" id="{5300B0C8-814B-413F-B01B-ED747BB628C0}"/>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#2104CS503 (ST)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Unit-1</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Fundamentals of Testing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20624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6/29/2024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81" r:id="rId1"/>
    <p:sldLayoutId id="2147483692" r:id="rId2"/>
    <p:sldLayoutId id="2147483667" r:id="rId3"/>
    <p:sldLayoutId id="2147483670" r:id="rId4"/>
    <p:sldLayoutId id="2147483687" r:id="rId5"/>
    <p:sldLayoutId id="2147483688" r:id="rId6"/>
    <p:sldLayoutId id="2147483671" r:id="rId7"/>
    <p:sldLayoutId id="2147483672" r:id="rId8"/>
    <p:sldLayoutId id="2147483689" r:id="rId9"/>
    <p:sldLayoutId id="2147483690" r:id="rId10"/>
    <p:sldLayoutId id="2147483673" r:id="rId11"/>
    <p:sldLayoutId id="2147483691" r:id="rId12"/>
    <p:sldLayoutId id="2147483674" r:id="rId13"/>
    <p:sldLayoutId id="2147483676" r:id="rId14"/>
    <p:sldLayoutId id="2147483677" r:id="rId15"/>
    <p:sldLayoutId id="2147483678" r:id="rId16"/>
    <p:sldLayoutId id="2147483679" r:id="rId17"/>
    <p:sldLayoutId id="2147483683" r:id="rId18"/>
    <p:sldLayoutId id="2147483682" r:id="rId19"/>
    <p:sldLayoutId id="2147483684" r:id="rId20"/>
    <p:sldLayoutId id="2147483685" r:id="rId21"/>
    <p:sldLayoutId id="2147483686"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6.xml"/><Relationship Id="rId5" Type="http://schemas.microsoft.com/office/2007/relationships/hdphoto" Target="../media/hdphoto4.wdp"/><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6.jpeg"/><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0" dirty="0">
                <a:latin typeface="Roboto Condensed Light" panose="02000000000000000000" pitchFamily="2" charset="0"/>
                <a:ea typeface="Roboto Condensed Light" panose="02000000000000000000" pitchFamily="2" charset="0"/>
              </a:rPr>
              <a:t>Unit-1</a:t>
            </a:r>
            <a:br>
              <a:rPr lang="en-US" dirty="0"/>
            </a:br>
            <a:r>
              <a:rPr lang="en-US" dirty="0"/>
              <a:t>Fundamentals of Testing</a:t>
            </a:r>
            <a:endParaRPr lang="en-US" b="0" dirty="0">
              <a:latin typeface="Roboto Condensed Light" panose="02000000000000000000" pitchFamily="2" charset="0"/>
              <a:ea typeface="Roboto Condensed Light" panose="02000000000000000000" pitchFamily="2" charset="0"/>
            </a:endParaRPr>
          </a:p>
        </p:txBody>
      </p:sp>
      <p:sp>
        <p:nvSpPr>
          <p:cNvPr id="3" name="Text Placeholder 2"/>
          <p:cNvSpPr>
            <a:spLocks noGrp="1"/>
          </p:cNvSpPr>
          <p:nvPr>
            <p:ph type="body" sz="quarter" idx="11"/>
          </p:nvPr>
        </p:nvSpPr>
        <p:spPr/>
        <p:txBody>
          <a:bodyPr/>
          <a:lstStyle/>
          <a:p>
            <a:r>
              <a:rPr lang="en-US" dirty="0"/>
              <a:t>Devangi.kotak@darshan.ac.in</a:t>
            </a:r>
          </a:p>
        </p:txBody>
      </p:sp>
      <p:sp>
        <p:nvSpPr>
          <p:cNvPr id="5" name="Text Placeholder 4"/>
          <p:cNvSpPr>
            <a:spLocks noGrp="1"/>
          </p:cNvSpPr>
          <p:nvPr>
            <p:ph type="body" sz="quarter" idx="12"/>
          </p:nvPr>
        </p:nvSpPr>
        <p:spPr/>
        <p:txBody>
          <a:bodyPr/>
          <a:lstStyle/>
          <a:p>
            <a:endParaRPr lang="en-US" dirty="0"/>
          </a:p>
        </p:txBody>
      </p:sp>
      <p:sp>
        <p:nvSpPr>
          <p:cNvPr id="6" name="Text Placeholder 5"/>
          <p:cNvSpPr>
            <a:spLocks noGrp="1"/>
          </p:cNvSpPr>
          <p:nvPr>
            <p:ph type="body" sz="quarter" idx="13"/>
          </p:nvPr>
        </p:nvSpPr>
        <p:spPr>
          <a:xfrm>
            <a:off x="1826914" y="5557615"/>
            <a:ext cx="3735998" cy="290081"/>
          </a:xfrm>
        </p:spPr>
        <p:txBody>
          <a:bodyPr/>
          <a:lstStyle/>
          <a:p>
            <a:r>
              <a:rPr lang="en-US" dirty="0"/>
              <a:t>Darshan Institute of Computer Application</a:t>
            </a:r>
          </a:p>
        </p:txBody>
      </p:sp>
      <p:sp>
        <p:nvSpPr>
          <p:cNvPr id="7" name="Text Placeholder 6"/>
          <p:cNvSpPr>
            <a:spLocks noGrp="1"/>
          </p:cNvSpPr>
          <p:nvPr>
            <p:ph type="body" sz="quarter" idx="14"/>
          </p:nvPr>
        </p:nvSpPr>
        <p:spPr>
          <a:xfrm>
            <a:off x="1837677" y="5273332"/>
            <a:ext cx="5581039" cy="290081"/>
          </a:xfrm>
        </p:spPr>
        <p:txBody>
          <a:bodyPr/>
          <a:lstStyle/>
          <a:p>
            <a:r>
              <a:rPr lang="en-US" dirty="0"/>
              <a:t>Prof. </a:t>
            </a:r>
            <a:r>
              <a:rPr lang="en-US" dirty="0" err="1"/>
              <a:t>Devangi</a:t>
            </a:r>
            <a:r>
              <a:rPr lang="en-US" dirty="0"/>
              <a:t> L. Kotak</a:t>
            </a:r>
          </a:p>
        </p:txBody>
      </p:sp>
      <p:sp>
        <p:nvSpPr>
          <p:cNvPr id="8" name="Text Placeholder 7"/>
          <p:cNvSpPr>
            <a:spLocks noGrp="1"/>
          </p:cNvSpPr>
          <p:nvPr>
            <p:ph type="body" sz="quarter" idx="16"/>
          </p:nvPr>
        </p:nvSpPr>
        <p:spPr/>
        <p:txBody>
          <a:bodyPr/>
          <a:lstStyle/>
          <a:p>
            <a:pPr lvl="0"/>
            <a:r>
              <a:rPr lang="en-US" dirty="0"/>
              <a:t>Software Testing (ST)</a:t>
            </a:r>
          </a:p>
          <a:p>
            <a:pPr lvl="0"/>
            <a:r>
              <a:rPr lang="en-US" dirty="0"/>
              <a:t># 21O4CS503</a:t>
            </a:r>
          </a:p>
        </p:txBody>
      </p:sp>
      <p:pic>
        <p:nvPicPr>
          <p:cNvPr id="12" name="Picture Placeholder 11">
            <a:extLst>
              <a:ext uri="{FF2B5EF4-FFF2-40B4-BE49-F238E27FC236}">
                <a16:creationId xmlns:a16="http://schemas.microsoft.com/office/drawing/2014/main" id="{FA5FE7A4-349E-494D-ACA0-2DC6EDB53650}"/>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3854" r="3854"/>
          <a:stretch>
            <a:fillRect/>
          </a:stretch>
        </p:blipFill>
        <p:spPr/>
      </p:pic>
    </p:spTree>
    <p:extLst>
      <p:ext uri="{BB962C8B-B14F-4D97-AF65-F5344CB8AC3E}">
        <p14:creationId xmlns:p14="http://schemas.microsoft.com/office/powerpoint/2010/main" val="1896654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Defect</a:t>
            </a:r>
          </a:p>
        </p:txBody>
      </p:sp>
      <p:sp>
        <p:nvSpPr>
          <p:cNvPr id="4" name="Content Placeholder 2"/>
          <p:cNvSpPr>
            <a:spLocks noGrp="1"/>
          </p:cNvSpPr>
          <p:nvPr>
            <p:ph idx="1"/>
          </p:nvPr>
        </p:nvSpPr>
        <p:spPr>
          <a:xfrm>
            <a:off x="131179" y="1349770"/>
            <a:ext cx="11929641" cy="2375064"/>
          </a:xfrm>
        </p:spPr>
        <p:txBody>
          <a:bodyPr/>
          <a:lstStyle/>
          <a:p>
            <a:r>
              <a:rPr lang="en-US" dirty="0"/>
              <a:t>Interface defects are the defects that occur </a:t>
            </a:r>
            <a:r>
              <a:rPr lang="en-US" b="1" dirty="0">
                <a:solidFill>
                  <a:srgbClr val="C00000"/>
                </a:solidFill>
              </a:rPr>
              <a:t>during</a:t>
            </a:r>
            <a:r>
              <a:rPr lang="en-US" dirty="0"/>
              <a:t> the </a:t>
            </a:r>
            <a:r>
              <a:rPr lang="en-US" b="1" dirty="0">
                <a:solidFill>
                  <a:srgbClr val="C00000"/>
                </a:solidFill>
              </a:rPr>
              <a:t>interaction</a:t>
            </a:r>
            <a:r>
              <a:rPr lang="en-US" dirty="0"/>
              <a:t> of </a:t>
            </a:r>
            <a:r>
              <a:rPr lang="en-US" b="1" dirty="0">
                <a:solidFill>
                  <a:srgbClr val="C00000"/>
                </a:solidFill>
              </a:rPr>
              <a:t>users and software</a:t>
            </a:r>
            <a:r>
              <a:rPr lang="en-US" dirty="0"/>
              <a:t>.</a:t>
            </a:r>
          </a:p>
          <a:p>
            <a:r>
              <a:rPr lang="en-US" dirty="0"/>
              <a:t>It includes </a:t>
            </a:r>
            <a:r>
              <a:rPr lang="en-US" b="1" dirty="0">
                <a:solidFill>
                  <a:srgbClr val="C00000"/>
                </a:solidFill>
              </a:rPr>
              <a:t>complicated interfaces</a:t>
            </a:r>
            <a:r>
              <a:rPr lang="en-US" dirty="0"/>
              <a:t>, </a:t>
            </a:r>
            <a:r>
              <a:rPr lang="en-US" b="1" dirty="0">
                <a:solidFill>
                  <a:srgbClr val="C00000"/>
                </a:solidFill>
              </a:rPr>
              <a:t>platform-based interfaces</a:t>
            </a:r>
            <a:r>
              <a:rPr lang="en-US" dirty="0"/>
              <a:t>, or </a:t>
            </a:r>
            <a:r>
              <a:rPr lang="en-US" b="1" dirty="0">
                <a:solidFill>
                  <a:srgbClr val="C00000"/>
                </a:solidFill>
              </a:rPr>
              <a:t>unclear interfaces</a:t>
            </a:r>
            <a:r>
              <a:rPr lang="en-US" dirty="0"/>
              <a:t>.</a:t>
            </a:r>
          </a:p>
          <a:p>
            <a:r>
              <a:rPr lang="en-US" dirty="0"/>
              <a:t>These defects prevent users from </a:t>
            </a:r>
            <a:r>
              <a:rPr lang="en-US" b="1" dirty="0">
                <a:solidFill>
                  <a:srgbClr val="C00000"/>
                </a:solidFill>
              </a:rPr>
              <a:t>utilizing</a:t>
            </a:r>
            <a:r>
              <a:rPr lang="en-US" dirty="0"/>
              <a:t> the </a:t>
            </a:r>
            <a:r>
              <a:rPr lang="en-US" b="1" dirty="0">
                <a:solidFill>
                  <a:srgbClr val="C00000"/>
                </a:solidFill>
              </a:rPr>
              <a:t>software effortlessly</a:t>
            </a:r>
            <a:r>
              <a:rPr lang="en-US" dirty="0"/>
              <a:t>. </a:t>
            </a:r>
          </a:p>
          <a:p>
            <a:r>
              <a:rPr lang="en-US" b="1" dirty="0">
                <a:solidFill>
                  <a:srgbClr val="C00000"/>
                </a:solidFill>
              </a:rPr>
              <a:t>For example: </a:t>
            </a:r>
            <a:r>
              <a:rPr lang="en-US" dirty="0"/>
              <a:t>In email application, attach file button is not clear or missing from app.</a:t>
            </a:r>
          </a:p>
          <a:p>
            <a:endParaRPr lang="en-US" dirty="0"/>
          </a:p>
        </p:txBody>
      </p:sp>
      <p:sp>
        <p:nvSpPr>
          <p:cNvPr id="3" name="Content Placeholder 2"/>
          <p:cNvSpPr txBox="1"/>
          <p:nvPr/>
        </p:nvSpPr>
        <p:spPr>
          <a:xfrm>
            <a:off x="123712" y="3429000"/>
            <a:ext cx="11929641" cy="2375064"/>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endParaRPr lang="en-US" dirty="0"/>
          </a:p>
          <a:p>
            <a:pPr>
              <a:buClr>
                <a:srgbClr val="686868"/>
              </a:buClr>
            </a:pPr>
            <a:r>
              <a:rPr lang="en-US" dirty="0"/>
              <a:t>Performance defects are the defects when the system or the software application is </a:t>
            </a:r>
            <a:r>
              <a:rPr lang="en-US" b="1" dirty="0">
                <a:solidFill>
                  <a:srgbClr val="C00000"/>
                </a:solidFill>
              </a:rPr>
              <a:t>unable to meet</a:t>
            </a:r>
            <a:r>
              <a:rPr lang="en-US" dirty="0"/>
              <a:t> the </a:t>
            </a:r>
            <a:r>
              <a:rPr lang="en-US" b="1" dirty="0">
                <a:solidFill>
                  <a:srgbClr val="C00000"/>
                </a:solidFill>
              </a:rPr>
              <a:t>desired and expected results</a:t>
            </a:r>
            <a:r>
              <a:rPr lang="en-US" dirty="0"/>
              <a:t> and </a:t>
            </a:r>
            <a:r>
              <a:rPr lang="en-US" b="1" dirty="0">
                <a:solidFill>
                  <a:srgbClr val="C00000"/>
                </a:solidFill>
              </a:rPr>
              <a:t>doesn’t fulfill the users’ requirements.</a:t>
            </a:r>
            <a:endParaRPr lang="en-US" dirty="0"/>
          </a:p>
          <a:p>
            <a:pPr>
              <a:buClr>
                <a:srgbClr val="686868"/>
              </a:buClr>
            </a:pPr>
            <a:r>
              <a:rPr lang="en-US" dirty="0"/>
              <a:t>It includes the </a:t>
            </a:r>
            <a:r>
              <a:rPr lang="en-US" b="1" dirty="0">
                <a:solidFill>
                  <a:srgbClr val="C00000"/>
                </a:solidFill>
              </a:rPr>
              <a:t>response</a:t>
            </a:r>
            <a:r>
              <a:rPr lang="en-US" dirty="0"/>
              <a:t> of the </a:t>
            </a:r>
            <a:r>
              <a:rPr lang="en-US" b="1" dirty="0">
                <a:solidFill>
                  <a:srgbClr val="C00000"/>
                </a:solidFill>
              </a:rPr>
              <a:t>application</a:t>
            </a:r>
            <a:r>
              <a:rPr lang="en-US" dirty="0"/>
              <a:t> during use with </a:t>
            </a:r>
            <a:r>
              <a:rPr lang="en-US" b="1" dirty="0">
                <a:solidFill>
                  <a:srgbClr val="C00000"/>
                </a:solidFill>
              </a:rPr>
              <a:t>varying loads</a:t>
            </a:r>
            <a:r>
              <a:rPr lang="en-US" dirty="0"/>
              <a:t>.</a:t>
            </a:r>
          </a:p>
          <a:p>
            <a:pPr>
              <a:buClr>
                <a:srgbClr val="686868"/>
              </a:buClr>
            </a:pPr>
            <a:r>
              <a:rPr lang="en-US" b="1" dirty="0">
                <a:solidFill>
                  <a:srgbClr val="C00000"/>
                </a:solidFill>
              </a:rPr>
              <a:t>For example: </a:t>
            </a:r>
            <a:r>
              <a:rPr lang="en-US" dirty="0"/>
              <a:t>E-commerce website is expected to handle a high volume of user traffic efficiently, but during peak traffic hours, users report that the website is slow to load product pages, process search queries, and update cart contents.</a:t>
            </a:r>
          </a:p>
          <a:p>
            <a:pPr>
              <a:buClr>
                <a:srgbClr val="686868"/>
              </a:buClr>
            </a:pPr>
            <a:endParaRPr lang="en-US" dirty="0"/>
          </a:p>
          <a:p>
            <a:pPr>
              <a:buClr>
                <a:srgbClr val="686868"/>
              </a:buClr>
            </a:pPr>
            <a:endParaRPr lang="en-US" dirty="0"/>
          </a:p>
        </p:txBody>
      </p:sp>
      <p:sp>
        <p:nvSpPr>
          <p:cNvPr id="7" name="Rectangle 6"/>
          <p:cNvSpPr/>
          <p:nvPr/>
        </p:nvSpPr>
        <p:spPr>
          <a:xfrm>
            <a:off x="220533" y="854934"/>
            <a:ext cx="3060000"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Interface Defects</a:t>
            </a:r>
          </a:p>
        </p:txBody>
      </p:sp>
      <p:cxnSp>
        <p:nvCxnSpPr>
          <p:cNvPr id="8" name="Straight Connector 7"/>
          <p:cNvCxnSpPr/>
          <p:nvPr/>
        </p:nvCxnSpPr>
        <p:spPr>
          <a:xfrm>
            <a:off x="220533" y="1334619"/>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0533" y="3202305"/>
            <a:ext cx="3060000"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Performance Defects</a:t>
            </a:r>
          </a:p>
        </p:txBody>
      </p:sp>
      <p:cxnSp>
        <p:nvCxnSpPr>
          <p:cNvPr id="10" name="Straight Connector 9"/>
          <p:cNvCxnSpPr/>
          <p:nvPr/>
        </p:nvCxnSpPr>
        <p:spPr>
          <a:xfrm>
            <a:off x="220533" y="3681990"/>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04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solidFill>
                  <a:srgbClr val="556E7B"/>
                </a:solidFill>
              </a:rPr>
              <a:t>What is an Error?</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3</a:t>
            </a:r>
          </a:p>
          <a:p>
            <a:endParaRPr lang="en-US" dirty="0"/>
          </a:p>
        </p:txBody>
      </p:sp>
    </p:spTree>
    <p:extLst>
      <p:ext uri="{BB962C8B-B14F-4D97-AF65-F5344CB8AC3E}">
        <p14:creationId xmlns:p14="http://schemas.microsoft.com/office/powerpoint/2010/main" val="3391975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an Error?</a:t>
            </a:r>
          </a:p>
        </p:txBody>
      </p:sp>
      <p:sp>
        <p:nvSpPr>
          <p:cNvPr id="4" name="Content Placeholder 2"/>
          <p:cNvSpPr>
            <a:spLocks noGrp="1"/>
          </p:cNvSpPr>
          <p:nvPr>
            <p:ph idx="1"/>
          </p:nvPr>
        </p:nvSpPr>
        <p:spPr>
          <a:xfrm>
            <a:off x="131179" y="929640"/>
            <a:ext cx="11929641" cy="3886200"/>
          </a:xfrm>
        </p:spPr>
        <p:txBody>
          <a:bodyPr/>
          <a:lstStyle/>
          <a:p>
            <a:r>
              <a:rPr lang="en-US" dirty="0"/>
              <a:t>An Error is a </a:t>
            </a:r>
            <a:r>
              <a:rPr lang="en-US" b="1" dirty="0">
                <a:solidFill>
                  <a:srgbClr val="C00000"/>
                </a:solidFill>
              </a:rPr>
              <a:t>mistake made </a:t>
            </a:r>
            <a:r>
              <a:rPr lang="en-US" dirty="0"/>
              <a:t>in the </a:t>
            </a:r>
            <a:r>
              <a:rPr lang="en-US" b="1" dirty="0">
                <a:solidFill>
                  <a:srgbClr val="C00000"/>
                </a:solidFill>
              </a:rPr>
              <a:t>code</a:t>
            </a:r>
            <a:r>
              <a:rPr lang="en-US" dirty="0"/>
              <a:t> due to which </a:t>
            </a:r>
            <a:r>
              <a:rPr lang="en-US" b="1" dirty="0">
                <a:solidFill>
                  <a:srgbClr val="C00000"/>
                </a:solidFill>
              </a:rPr>
              <a:t>compilation</a:t>
            </a:r>
            <a:r>
              <a:rPr lang="en-US" dirty="0"/>
              <a:t> or </a:t>
            </a:r>
            <a:r>
              <a:rPr lang="en-US" b="1" dirty="0">
                <a:solidFill>
                  <a:srgbClr val="C00000"/>
                </a:solidFill>
              </a:rPr>
              <a:t>execution fails</a:t>
            </a:r>
            <a:r>
              <a:rPr lang="en-US" dirty="0"/>
              <a:t>.</a:t>
            </a:r>
          </a:p>
          <a:p>
            <a:r>
              <a:rPr lang="en-US" dirty="0"/>
              <a:t>We can’t compile or run a program due to coding mistakes in a program. If a </a:t>
            </a:r>
            <a:r>
              <a:rPr lang="en-US" b="1" dirty="0">
                <a:solidFill>
                  <a:srgbClr val="C00000"/>
                </a:solidFill>
              </a:rPr>
              <a:t>developer unable </a:t>
            </a:r>
            <a:r>
              <a:rPr lang="en-US" dirty="0"/>
              <a:t>to successfully </a:t>
            </a:r>
            <a:r>
              <a:rPr lang="en-US" b="1" dirty="0">
                <a:solidFill>
                  <a:srgbClr val="C00000"/>
                </a:solidFill>
              </a:rPr>
              <a:t>compile or run a program </a:t>
            </a:r>
            <a:r>
              <a:rPr lang="en-US" dirty="0"/>
              <a:t>then they call it is an </a:t>
            </a:r>
            <a:r>
              <a:rPr lang="en-US" b="1" dirty="0">
                <a:solidFill>
                  <a:srgbClr val="C00000"/>
                </a:solidFill>
              </a:rPr>
              <a:t>error</a:t>
            </a:r>
            <a:r>
              <a:rPr lang="en-US" dirty="0"/>
              <a:t>.</a:t>
            </a:r>
          </a:p>
          <a:p>
            <a:r>
              <a:rPr lang="en-US" dirty="0"/>
              <a:t>Error </a:t>
            </a:r>
            <a:r>
              <a:rPr lang="en-US" b="1" dirty="0">
                <a:solidFill>
                  <a:srgbClr val="C00000"/>
                </a:solidFill>
              </a:rPr>
              <a:t>raised by the developer </a:t>
            </a:r>
            <a:r>
              <a:rPr lang="en-US" dirty="0"/>
              <a:t>and automation test engineers.</a:t>
            </a:r>
          </a:p>
          <a:p>
            <a:r>
              <a:rPr lang="en-US" dirty="0"/>
              <a:t>Different type of Error is</a:t>
            </a:r>
          </a:p>
          <a:p>
            <a:pPr lvl="1"/>
            <a:r>
              <a:rPr lang="en-IN" dirty="0"/>
              <a:t>Syntactic Error</a:t>
            </a:r>
          </a:p>
          <a:p>
            <a:pPr lvl="1"/>
            <a:r>
              <a:rPr lang="en-IN" dirty="0"/>
              <a:t>User Interface Error</a:t>
            </a:r>
          </a:p>
          <a:p>
            <a:pPr lvl="1"/>
            <a:r>
              <a:rPr lang="en-IN" dirty="0"/>
              <a:t>Flow Control Error</a:t>
            </a:r>
          </a:p>
          <a:p>
            <a:pPr lvl="1"/>
            <a:r>
              <a:rPr lang="en-IN" dirty="0"/>
              <a:t>Calculation Error</a:t>
            </a:r>
          </a:p>
          <a:p>
            <a:pPr lvl="1"/>
            <a:r>
              <a:rPr lang="en-IN" dirty="0"/>
              <a:t>Hardware Error</a:t>
            </a:r>
          </a:p>
          <a:p>
            <a:endParaRPr lang="en-US" dirty="0"/>
          </a:p>
          <a:p>
            <a:endParaRPr lang="en-US" dirty="0"/>
          </a:p>
          <a:p>
            <a:endParaRPr lang="en-US" dirty="0"/>
          </a:p>
        </p:txBody>
      </p:sp>
    </p:spTree>
    <p:extLst>
      <p:ext uri="{BB962C8B-B14F-4D97-AF65-F5344CB8AC3E}">
        <p14:creationId xmlns:p14="http://schemas.microsoft.com/office/powerpoint/2010/main" val="312912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500"/>
                                  </p:stCondLst>
                                  <p:childTnLst>
                                    <p:set>
                                      <p:cBhvr>
                                        <p:cTn id="21" dur="1" fill="hold">
                                          <p:stCondLst>
                                            <p:cond delay="0"/>
                                          </p:stCondLst>
                                        </p:cTn>
                                        <p:tgtEl>
                                          <p:spTgt spid="4">
                                            <p:txEl>
                                              <p:pRg st="4" end="4"/>
                                            </p:txEl>
                                          </p:spTgt>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50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nodeType="afterEffect">
                                  <p:stCondLst>
                                    <p:cond delay="500"/>
                                  </p:stCondLst>
                                  <p:childTnLst>
                                    <p:set>
                                      <p:cBhvr>
                                        <p:cTn id="27" dur="1" fill="hold">
                                          <p:stCondLst>
                                            <p:cond delay="0"/>
                                          </p:stCondLst>
                                        </p:cTn>
                                        <p:tgtEl>
                                          <p:spTgt spid="4">
                                            <p:txEl>
                                              <p:pRg st="6" end="6"/>
                                            </p:txEl>
                                          </p:spTgt>
                                        </p:tgtEl>
                                        <p:attrNameLst>
                                          <p:attrName>style.visibility</p:attrName>
                                        </p:attrNameLst>
                                      </p:cBhvr>
                                      <p:to>
                                        <p:strVal val="visible"/>
                                      </p:to>
                                    </p:set>
                                  </p:childTnLst>
                                </p:cTn>
                              </p:par>
                            </p:childTnLst>
                          </p:cTn>
                        </p:par>
                        <p:par>
                          <p:cTn id="28" fill="hold">
                            <p:stCondLst>
                              <p:cond delay="1500"/>
                            </p:stCondLst>
                            <p:childTnLst>
                              <p:par>
                                <p:cTn id="29" presetID="1" presetClass="entr" presetSubtype="0" fill="hold" nodeType="afterEffect">
                                  <p:stCondLst>
                                    <p:cond delay="50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nodeType="afterEffect">
                                  <p:stCondLst>
                                    <p:cond delay="500"/>
                                  </p:stCondLst>
                                  <p:childTnLst>
                                    <p:set>
                                      <p:cBhvr>
                                        <p:cTn id="33"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solidFill>
                  <a:srgbClr val="556E7B"/>
                </a:solidFill>
              </a:rPr>
              <a:t>Testing Objectives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4</a:t>
            </a:r>
          </a:p>
          <a:p>
            <a:endParaRPr lang="en-US" dirty="0"/>
          </a:p>
        </p:txBody>
      </p:sp>
    </p:spTree>
    <p:extLst>
      <p:ext uri="{BB962C8B-B14F-4D97-AF65-F5344CB8AC3E}">
        <p14:creationId xmlns:p14="http://schemas.microsoft.com/office/powerpoint/2010/main" val="1384552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360D6-32B4-4DF1-BF68-E1E86BE4F768}"/>
              </a:ext>
            </a:extLst>
          </p:cNvPr>
          <p:cNvSpPr>
            <a:spLocks noGrp="1"/>
          </p:cNvSpPr>
          <p:nvPr>
            <p:ph type="title"/>
          </p:nvPr>
        </p:nvSpPr>
        <p:spPr/>
        <p:txBody>
          <a:bodyPr/>
          <a:lstStyle/>
          <a:p>
            <a:r>
              <a:rPr lang="en-IN" dirty="0"/>
              <a:t>Testing Objectives</a:t>
            </a:r>
            <a:endParaRPr lang="en-US" dirty="0"/>
          </a:p>
        </p:txBody>
      </p:sp>
      <p:sp>
        <p:nvSpPr>
          <p:cNvPr id="3" name="Content Placeholder 2">
            <a:extLst>
              <a:ext uri="{FF2B5EF4-FFF2-40B4-BE49-F238E27FC236}">
                <a16:creationId xmlns:a16="http://schemas.microsoft.com/office/drawing/2014/main" id="{2903D665-A060-4687-8C59-4283EB117E0E}"/>
              </a:ext>
            </a:extLst>
          </p:cNvPr>
          <p:cNvSpPr>
            <a:spLocks noGrp="1"/>
          </p:cNvSpPr>
          <p:nvPr>
            <p:ph idx="1"/>
          </p:nvPr>
        </p:nvSpPr>
        <p:spPr/>
        <p:txBody>
          <a:bodyPr/>
          <a:lstStyle/>
          <a:p>
            <a:r>
              <a:rPr lang="en-US" dirty="0"/>
              <a:t>Testing is the backbone of software development! </a:t>
            </a:r>
          </a:p>
          <a:p>
            <a:r>
              <a:rPr lang="en-US" dirty="0"/>
              <a:t>Application cannot enter the public domain until it ticks all the software testing objectives. </a:t>
            </a:r>
          </a:p>
          <a:p>
            <a:r>
              <a:rPr lang="en-US" dirty="0">
                <a:solidFill>
                  <a:srgbClr val="C00000"/>
                </a:solidFill>
              </a:rPr>
              <a:t>It’s like releasing a half-baked cake — not a good idea!</a:t>
            </a:r>
          </a:p>
          <a:p>
            <a:r>
              <a:rPr lang="en-US" dirty="0"/>
              <a:t>Let’s look at some standard software testing objectives and why it’s such an important element of the development process. </a:t>
            </a:r>
          </a:p>
          <a:p>
            <a:r>
              <a:rPr lang="en-US" dirty="0"/>
              <a:t>It’s more than simply detecting bugs!</a:t>
            </a:r>
          </a:p>
          <a:p>
            <a:endParaRPr lang="en-US" dirty="0"/>
          </a:p>
        </p:txBody>
      </p:sp>
    </p:spTree>
    <p:extLst>
      <p:ext uri="{BB962C8B-B14F-4D97-AF65-F5344CB8AC3E}">
        <p14:creationId xmlns:p14="http://schemas.microsoft.com/office/powerpoint/2010/main" val="21653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0619-E11D-47D8-99D0-7ACE0A3C54B7}"/>
              </a:ext>
            </a:extLst>
          </p:cNvPr>
          <p:cNvSpPr>
            <a:spLocks noGrp="1"/>
          </p:cNvSpPr>
          <p:nvPr>
            <p:ph type="title"/>
          </p:nvPr>
        </p:nvSpPr>
        <p:spPr/>
        <p:txBody>
          <a:bodyPr/>
          <a:lstStyle/>
          <a:p>
            <a:r>
              <a:rPr lang="en-IN" dirty="0"/>
              <a:t>Testing Objectives </a:t>
            </a:r>
            <a:r>
              <a:rPr lang="en-IN" dirty="0" err="1"/>
              <a:t>conti</a:t>
            </a:r>
            <a:r>
              <a:rPr lang="en-IN" dirty="0"/>
              <a:t>..</a:t>
            </a:r>
            <a:endParaRPr lang="en-US" dirty="0"/>
          </a:p>
        </p:txBody>
      </p:sp>
      <p:sp>
        <p:nvSpPr>
          <p:cNvPr id="3" name="Content Placeholder 2">
            <a:extLst>
              <a:ext uri="{FF2B5EF4-FFF2-40B4-BE49-F238E27FC236}">
                <a16:creationId xmlns:a16="http://schemas.microsoft.com/office/drawing/2014/main" id="{DEC0C0BB-A505-4BEA-886F-03A410F1D37C}"/>
              </a:ext>
            </a:extLst>
          </p:cNvPr>
          <p:cNvSpPr>
            <a:spLocks noGrp="1"/>
          </p:cNvSpPr>
          <p:nvPr>
            <p:ph idx="1"/>
          </p:nvPr>
        </p:nvSpPr>
        <p:spPr/>
        <p:txBody>
          <a:bodyPr/>
          <a:lstStyle/>
          <a:p>
            <a:pPr marL="0" indent="0">
              <a:buNone/>
            </a:pPr>
            <a:r>
              <a:rPr lang="en-US" dirty="0"/>
              <a:t>1. Prevent defect</a:t>
            </a:r>
          </a:p>
          <a:p>
            <a:pPr marL="0" indent="0">
              <a:buNone/>
            </a:pPr>
            <a:r>
              <a:rPr lang="en-US" dirty="0"/>
              <a:t>2. Evaluate work product</a:t>
            </a:r>
          </a:p>
          <a:p>
            <a:pPr marL="0" indent="0">
              <a:buNone/>
            </a:pPr>
            <a:r>
              <a:rPr lang="en-US" dirty="0"/>
              <a:t>3. Build confidence</a:t>
            </a:r>
          </a:p>
          <a:p>
            <a:pPr marL="0" indent="0">
              <a:buNone/>
            </a:pPr>
            <a:r>
              <a:rPr lang="en-US" dirty="0"/>
              <a:t>4. Reduce risk</a:t>
            </a:r>
          </a:p>
          <a:p>
            <a:pPr marL="0" indent="0">
              <a:buNone/>
            </a:pPr>
            <a:r>
              <a:rPr lang="en-US" dirty="0"/>
              <a:t>5. Verify requirement</a:t>
            </a:r>
          </a:p>
          <a:p>
            <a:pPr marL="0" indent="0">
              <a:buNone/>
            </a:pPr>
            <a:r>
              <a:rPr lang="en-US" dirty="0"/>
              <a:t>6. Validate test objects</a:t>
            </a:r>
          </a:p>
          <a:p>
            <a:pPr marL="0" indent="0">
              <a:buNone/>
            </a:pPr>
            <a:r>
              <a:rPr lang="en-US" dirty="0"/>
              <a:t>7. Share information to stack holders</a:t>
            </a:r>
          </a:p>
          <a:p>
            <a:pPr marL="0" indent="0">
              <a:buNone/>
            </a:pPr>
            <a:r>
              <a:rPr lang="en-US" dirty="0"/>
              <a:t>8. Find failures and defect</a:t>
            </a:r>
          </a:p>
          <a:p>
            <a:endParaRPr lang="en-US" dirty="0"/>
          </a:p>
          <a:p>
            <a:endParaRPr lang="en-US" dirty="0"/>
          </a:p>
          <a:p>
            <a:endParaRPr lang="en-US" dirty="0"/>
          </a:p>
        </p:txBody>
      </p:sp>
    </p:spTree>
    <p:extLst>
      <p:ext uri="{BB962C8B-B14F-4D97-AF65-F5344CB8AC3E}">
        <p14:creationId xmlns:p14="http://schemas.microsoft.com/office/powerpoint/2010/main" val="231652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50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 Objectives </a:t>
            </a:r>
            <a:r>
              <a:rPr lang="en-IN" dirty="0" err="1"/>
              <a:t>conti</a:t>
            </a:r>
            <a:r>
              <a:rPr lang="en-IN" dirty="0"/>
              <a:t>..</a:t>
            </a:r>
          </a:p>
        </p:txBody>
      </p:sp>
      <p:sp>
        <p:nvSpPr>
          <p:cNvPr id="4" name="Content Placeholder 2"/>
          <p:cNvSpPr>
            <a:spLocks noGrp="1"/>
          </p:cNvSpPr>
          <p:nvPr>
            <p:ph idx="1"/>
          </p:nvPr>
        </p:nvSpPr>
        <p:spPr>
          <a:xfrm>
            <a:off x="131179" y="1349770"/>
            <a:ext cx="11929641" cy="1957310"/>
          </a:xfrm>
        </p:spPr>
        <p:txBody>
          <a:bodyPr/>
          <a:lstStyle/>
          <a:p>
            <a:r>
              <a:rPr lang="en-US" b="1" dirty="0">
                <a:solidFill>
                  <a:srgbClr val="C00000"/>
                </a:solidFill>
              </a:rPr>
              <a:t>Avoid mistakes </a:t>
            </a:r>
            <a:r>
              <a:rPr lang="en-US" dirty="0"/>
              <a:t>in the early stage of development. </a:t>
            </a:r>
          </a:p>
          <a:p>
            <a:r>
              <a:rPr lang="en-US" dirty="0"/>
              <a:t>The </a:t>
            </a:r>
            <a:r>
              <a:rPr lang="en-US" b="1" dirty="0">
                <a:solidFill>
                  <a:srgbClr val="C00000"/>
                </a:solidFill>
              </a:rPr>
              <a:t>cost</a:t>
            </a:r>
            <a:r>
              <a:rPr lang="en-US" dirty="0"/>
              <a:t> and </a:t>
            </a:r>
            <a:r>
              <a:rPr lang="en-US" b="1" dirty="0">
                <a:solidFill>
                  <a:srgbClr val="C00000"/>
                </a:solidFill>
              </a:rPr>
              <a:t>labor</a:t>
            </a:r>
            <a:r>
              <a:rPr lang="en-US" dirty="0"/>
              <a:t> associated with error detection are </a:t>
            </a:r>
            <a:r>
              <a:rPr lang="en-US" b="1" dirty="0">
                <a:solidFill>
                  <a:srgbClr val="C00000"/>
                </a:solidFill>
              </a:rPr>
              <a:t>considerably reduced </a:t>
            </a:r>
            <a:r>
              <a:rPr lang="en-US" dirty="0"/>
              <a:t>when faults are detected early. It also saves time. </a:t>
            </a:r>
          </a:p>
          <a:p>
            <a:r>
              <a:rPr lang="en-US" dirty="0"/>
              <a:t>If you prevent defects, it will result in reducing the overall defect count in the product, which gives high quality product.</a:t>
            </a:r>
          </a:p>
        </p:txBody>
      </p:sp>
      <p:sp>
        <p:nvSpPr>
          <p:cNvPr id="3" name="Content Placeholder 2"/>
          <p:cNvSpPr txBox="1"/>
          <p:nvPr/>
        </p:nvSpPr>
        <p:spPr>
          <a:xfrm>
            <a:off x="131179" y="3905889"/>
            <a:ext cx="11929641" cy="2375064"/>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5113" indent="-265113">
              <a:buClr>
                <a:srgbClr val="647177"/>
              </a:buClr>
            </a:pPr>
            <a:r>
              <a:rPr lang="en-US" dirty="0"/>
              <a:t>Work products such as Requirement documents, Design, and User Stories should be verified before the developer picks them up for development.</a:t>
            </a:r>
            <a:endParaRPr lang="en-IN" dirty="0"/>
          </a:p>
          <a:p>
            <a:pPr marL="265113" indent="-265113">
              <a:buClr>
                <a:srgbClr val="647177"/>
              </a:buClr>
            </a:pPr>
            <a:r>
              <a:rPr lang="en-US" b="1" dirty="0">
                <a:solidFill>
                  <a:srgbClr val="C00000"/>
                </a:solidFill>
              </a:rPr>
              <a:t>Identifying</a:t>
            </a:r>
            <a:r>
              <a:rPr lang="en-US" dirty="0"/>
              <a:t> any confusing or contradictory </a:t>
            </a:r>
            <a:r>
              <a:rPr lang="en-US" b="1" dirty="0">
                <a:solidFill>
                  <a:srgbClr val="C00000"/>
                </a:solidFill>
              </a:rPr>
              <a:t>requirements</a:t>
            </a:r>
            <a:r>
              <a:rPr lang="en-US" dirty="0"/>
              <a:t> at this stage saves a significant amount of development and testing time.</a:t>
            </a:r>
          </a:p>
          <a:p>
            <a:pPr>
              <a:buClr>
                <a:srgbClr val="686868"/>
              </a:buClr>
            </a:pPr>
            <a:endParaRPr lang="en-US" dirty="0"/>
          </a:p>
        </p:txBody>
      </p:sp>
      <p:sp>
        <p:nvSpPr>
          <p:cNvPr id="7" name="Rectangle 6"/>
          <p:cNvSpPr/>
          <p:nvPr/>
        </p:nvSpPr>
        <p:spPr>
          <a:xfrm>
            <a:off x="220533" y="854934"/>
            <a:ext cx="3060000"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1. Prevent Defects</a:t>
            </a:r>
          </a:p>
        </p:txBody>
      </p:sp>
      <p:cxnSp>
        <p:nvCxnSpPr>
          <p:cNvPr id="8" name="Straight Connector 7"/>
          <p:cNvCxnSpPr/>
          <p:nvPr/>
        </p:nvCxnSpPr>
        <p:spPr>
          <a:xfrm>
            <a:off x="220533" y="1334619"/>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0533" y="3402589"/>
            <a:ext cx="3426182"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2. Evaluate work products </a:t>
            </a:r>
          </a:p>
        </p:txBody>
      </p:sp>
      <p:cxnSp>
        <p:nvCxnSpPr>
          <p:cNvPr id="10" name="Straight Connector 9"/>
          <p:cNvCxnSpPr/>
          <p:nvPr/>
        </p:nvCxnSpPr>
        <p:spPr>
          <a:xfrm>
            <a:off x="220533" y="3882274"/>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18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 Objectives </a:t>
            </a:r>
            <a:r>
              <a:rPr lang="en-IN" dirty="0" err="1"/>
              <a:t>conti</a:t>
            </a:r>
            <a:r>
              <a:rPr lang="en-IN" dirty="0"/>
              <a:t>..</a:t>
            </a:r>
          </a:p>
        </p:txBody>
      </p:sp>
      <p:sp>
        <p:nvSpPr>
          <p:cNvPr id="4" name="Content Placeholder 2"/>
          <p:cNvSpPr>
            <a:spLocks noGrp="1"/>
          </p:cNvSpPr>
          <p:nvPr>
            <p:ph idx="1"/>
          </p:nvPr>
        </p:nvSpPr>
        <p:spPr>
          <a:xfrm>
            <a:off x="131179" y="1349770"/>
            <a:ext cx="11929641" cy="955538"/>
          </a:xfrm>
        </p:spPr>
        <p:txBody>
          <a:bodyPr/>
          <a:lstStyle/>
          <a:p>
            <a:r>
              <a:rPr lang="en-US" dirty="0"/>
              <a:t>One of the most important goals of software testing is to </a:t>
            </a:r>
            <a:r>
              <a:rPr lang="en-US" b="1" dirty="0">
                <a:solidFill>
                  <a:srgbClr val="C00000"/>
                </a:solidFill>
              </a:rPr>
              <a:t>improve software quality</a:t>
            </a:r>
            <a:r>
              <a:rPr lang="en-US" dirty="0"/>
              <a:t>. </a:t>
            </a:r>
          </a:p>
          <a:p>
            <a:r>
              <a:rPr lang="en-US" dirty="0"/>
              <a:t>High-quality software has </a:t>
            </a:r>
            <a:r>
              <a:rPr lang="en-US" b="1" dirty="0">
                <a:solidFill>
                  <a:srgbClr val="C00000"/>
                </a:solidFill>
              </a:rPr>
              <a:t>lower number of defects </a:t>
            </a:r>
            <a:r>
              <a:rPr lang="en-US" dirty="0"/>
              <a:t>which develops confidence in developers.</a:t>
            </a:r>
            <a:endParaRPr lang="en-IN" dirty="0"/>
          </a:p>
          <a:p>
            <a:endParaRPr lang="en-IN" dirty="0"/>
          </a:p>
          <a:p>
            <a:endParaRPr lang="en-US" dirty="0"/>
          </a:p>
        </p:txBody>
      </p:sp>
      <p:sp>
        <p:nvSpPr>
          <p:cNvPr id="3" name="Content Placeholder 2"/>
          <p:cNvSpPr txBox="1"/>
          <p:nvPr/>
        </p:nvSpPr>
        <p:spPr>
          <a:xfrm>
            <a:off x="131179" y="3060409"/>
            <a:ext cx="11929641" cy="3319603"/>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The </a:t>
            </a:r>
            <a:r>
              <a:rPr lang="en-US" b="1" dirty="0">
                <a:solidFill>
                  <a:srgbClr val="C00000"/>
                </a:solidFill>
              </a:rPr>
              <a:t>probability</a:t>
            </a:r>
            <a:r>
              <a:rPr lang="en-US" dirty="0"/>
              <a:t> of </a:t>
            </a:r>
            <a:r>
              <a:rPr lang="en-US" b="1" dirty="0">
                <a:solidFill>
                  <a:srgbClr val="C00000"/>
                </a:solidFill>
              </a:rPr>
              <a:t>loss</a:t>
            </a:r>
            <a:r>
              <a:rPr lang="en-US" dirty="0"/>
              <a:t> is sometimes </a:t>
            </a:r>
            <a:r>
              <a:rPr lang="en-US" b="1" dirty="0">
                <a:solidFill>
                  <a:srgbClr val="C00000"/>
                </a:solidFill>
              </a:rPr>
              <a:t>referred</a:t>
            </a:r>
            <a:r>
              <a:rPr lang="en-US" dirty="0"/>
              <a:t> to as </a:t>
            </a:r>
            <a:r>
              <a:rPr lang="en-US" b="1" dirty="0">
                <a:solidFill>
                  <a:srgbClr val="C00000"/>
                </a:solidFill>
              </a:rPr>
              <a:t>risk</a:t>
            </a:r>
            <a:r>
              <a:rPr lang="en-US" dirty="0"/>
              <a:t>. </a:t>
            </a:r>
          </a:p>
          <a:p>
            <a:pPr>
              <a:buClr>
                <a:srgbClr val="686868"/>
              </a:buClr>
            </a:pPr>
            <a:r>
              <a:rPr lang="en-US" dirty="0"/>
              <a:t>The </a:t>
            </a:r>
            <a:r>
              <a:rPr lang="en-US" b="1" dirty="0">
                <a:solidFill>
                  <a:srgbClr val="C00000"/>
                </a:solidFill>
              </a:rPr>
              <a:t>goal</a:t>
            </a:r>
            <a:r>
              <a:rPr lang="en-US" dirty="0"/>
              <a:t> of software testing is to </a:t>
            </a:r>
            <a:r>
              <a:rPr lang="en-US" b="1" dirty="0">
                <a:solidFill>
                  <a:srgbClr val="C00000"/>
                </a:solidFill>
              </a:rPr>
              <a:t>lower</a:t>
            </a:r>
            <a:r>
              <a:rPr lang="en-US" dirty="0"/>
              <a:t> the likelihood of the </a:t>
            </a:r>
            <a:r>
              <a:rPr lang="en-US" b="1" dirty="0">
                <a:solidFill>
                  <a:srgbClr val="C00000"/>
                </a:solidFill>
              </a:rPr>
              <a:t>risk occurring</a:t>
            </a:r>
            <a:r>
              <a:rPr lang="en-US" dirty="0"/>
              <a:t>. </a:t>
            </a:r>
          </a:p>
          <a:p>
            <a:pPr>
              <a:buClr>
                <a:srgbClr val="686868"/>
              </a:buClr>
            </a:pPr>
            <a:r>
              <a:rPr lang="en-US" dirty="0"/>
              <a:t>If we do </a:t>
            </a:r>
            <a:r>
              <a:rPr lang="en-US" b="1" dirty="0">
                <a:solidFill>
                  <a:srgbClr val="C00000"/>
                </a:solidFill>
              </a:rPr>
              <a:t>not control these uncertainties</a:t>
            </a:r>
            <a:r>
              <a:rPr lang="en-US" dirty="0"/>
              <a:t>, it will </a:t>
            </a:r>
            <a:r>
              <a:rPr lang="en-US" b="1" dirty="0">
                <a:solidFill>
                  <a:srgbClr val="C00000"/>
                </a:solidFill>
              </a:rPr>
              <a:t>impose</a:t>
            </a:r>
            <a:r>
              <a:rPr lang="en-US" dirty="0"/>
              <a:t> </a:t>
            </a:r>
            <a:r>
              <a:rPr lang="en-US" b="1" dirty="0">
                <a:solidFill>
                  <a:srgbClr val="C00000"/>
                </a:solidFill>
              </a:rPr>
              <a:t>possible risk </a:t>
            </a:r>
            <a:r>
              <a:rPr lang="en-US" dirty="0"/>
              <a:t>not only during the development phases but also </a:t>
            </a:r>
            <a:r>
              <a:rPr lang="en-US" b="1" dirty="0">
                <a:solidFill>
                  <a:srgbClr val="C00000"/>
                </a:solidFill>
              </a:rPr>
              <a:t>during</a:t>
            </a:r>
            <a:r>
              <a:rPr lang="en-US" dirty="0"/>
              <a:t> the </a:t>
            </a:r>
            <a:r>
              <a:rPr lang="en-US" b="1" dirty="0">
                <a:solidFill>
                  <a:srgbClr val="C00000"/>
                </a:solidFill>
              </a:rPr>
              <a:t>product’s whole life cycle</a:t>
            </a:r>
            <a:r>
              <a:rPr lang="en-US" dirty="0"/>
              <a:t>. </a:t>
            </a:r>
          </a:p>
          <a:p>
            <a:pPr>
              <a:buClr>
                <a:srgbClr val="686868"/>
              </a:buClr>
            </a:pPr>
            <a:r>
              <a:rPr lang="en-US" dirty="0"/>
              <a:t>As a result, the major goal of software testing is to </a:t>
            </a:r>
            <a:r>
              <a:rPr lang="en-US" b="1" dirty="0">
                <a:solidFill>
                  <a:srgbClr val="C00000"/>
                </a:solidFill>
              </a:rPr>
              <a:t>include the risk management process </a:t>
            </a:r>
            <a:r>
              <a:rPr lang="en-US" dirty="0"/>
              <a:t>as early as possible in the development phase in order to identify any risks.</a:t>
            </a:r>
            <a:endParaRPr lang="en-IN" dirty="0"/>
          </a:p>
          <a:p>
            <a:endParaRPr lang="en-IN" dirty="0"/>
          </a:p>
          <a:p>
            <a:pPr>
              <a:buClr>
                <a:srgbClr val="686868"/>
              </a:buClr>
            </a:pPr>
            <a:endParaRPr lang="en-US" dirty="0"/>
          </a:p>
        </p:txBody>
      </p:sp>
      <p:sp>
        <p:nvSpPr>
          <p:cNvPr id="7" name="Rectangle 6"/>
          <p:cNvSpPr/>
          <p:nvPr/>
        </p:nvSpPr>
        <p:spPr>
          <a:xfrm>
            <a:off x="220533" y="811390"/>
            <a:ext cx="3060000"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3. Build Confidence</a:t>
            </a:r>
          </a:p>
        </p:txBody>
      </p:sp>
      <p:cxnSp>
        <p:nvCxnSpPr>
          <p:cNvPr id="8" name="Straight Connector 7"/>
          <p:cNvCxnSpPr/>
          <p:nvPr/>
        </p:nvCxnSpPr>
        <p:spPr>
          <a:xfrm>
            <a:off x="220533" y="1291075"/>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30058" y="2512145"/>
            <a:ext cx="3060000"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4. Reduce Risk </a:t>
            </a:r>
          </a:p>
        </p:txBody>
      </p:sp>
      <p:cxnSp>
        <p:nvCxnSpPr>
          <p:cNvPr id="10" name="Straight Connector 9"/>
          <p:cNvCxnSpPr/>
          <p:nvPr/>
        </p:nvCxnSpPr>
        <p:spPr>
          <a:xfrm>
            <a:off x="230058" y="2991830"/>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57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1200"/>
          </a:xfrm>
        </p:spPr>
        <p:txBody>
          <a:bodyPr/>
          <a:lstStyle/>
          <a:p>
            <a:r>
              <a:rPr lang="en-IN" dirty="0"/>
              <a:t>Testing Objectives </a:t>
            </a:r>
            <a:r>
              <a:rPr lang="en-IN" dirty="0" err="1"/>
              <a:t>conti</a:t>
            </a:r>
            <a:r>
              <a:rPr lang="en-IN" dirty="0"/>
              <a:t>..</a:t>
            </a:r>
          </a:p>
        </p:txBody>
      </p:sp>
      <p:sp>
        <p:nvSpPr>
          <p:cNvPr id="4" name="Content Placeholder 2"/>
          <p:cNvSpPr>
            <a:spLocks noGrp="1"/>
          </p:cNvSpPr>
          <p:nvPr>
            <p:ph idx="1"/>
          </p:nvPr>
        </p:nvSpPr>
        <p:spPr>
          <a:xfrm>
            <a:off x="131179" y="1349770"/>
            <a:ext cx="11929641" cy="2375064"/>
          </a:xfrm>
        </p:spPr>
        <p:txBody>
          <a:bodyPr/>
          <a:lstStyle/>
          <a:p>
            <a:r>
              <a:rPr lang="en-US" dirty="0"/>
              <a:t>Most </a:t>
            </a:r>
            <a:r>
              <a:rPr lang="en-US" b="1" dirty="0">
                <a:solidFill>
                  <a:srgbClr val="C00000"/>
                </a:solidFill>
              </a:rPr>
              <a:t>important aspect </a:t>
            </a:r>
            <a:r>
              <a:rPr lang="en-US" dirty="0"/>
              <a:t>of testing should be to </a:t>
            </a:r>
            <a:r>
              <a:rPr lang="en-US" b="1" dirty="0">
                <a:solidFill>
                  <a:srgbClr val="C00000"/>
                </a:solidFill>
              </a:rPr>
              <a:t>meet the needs of the client</a:t>
            </a:r>
            <a:r>
              <a:rPr lang="en-US" dirty="0"/>
              <a:t>. </a:t>
            </a:r>
          </a:p>
          <a:p>
            <a:r>
              <a:rPr lang="en-US" dirty="0"/>
              <a:t>Testers examine the product and </a:t>
            </a:r>
            <a:r>
              <a:rPr lang="en-US" b="1" dirty="0">
                <a:solidFill>
                  <a:srgbClr val="C00000"/>
                </a:solidFill>
              </a:rPr>
              <a:t>ensure</a:t>
            </a:r>
            <a:r>
              <a:rPr lang="en-US" dirty="0"/>
              <a:t> that all of the </a:t>
            </a:r>
            <a:r>
              <a:rPr lang="en-US" b="1" dirty="0">
                <a:solidFill>
                  <a:srgbClr val="C00000"/>
                </a:solidFill>
              </a:rPr>
              <a:t>agreed standards are met</a:t>
            </a:r>
            <a:r>
              <a:rPr lang="en-US" dirty="0"/>
              <a:t>. </a:t>
            </a:r>
          </a:p>
          <a:p>
            <a:r>
              <a:rPr lang="en-US" dirty="0"/>
              <a:t>Developing all test cases, ensures functionality confirmation for every executed test case.</a:t>
            </a:r>
            <a:endParaRPr lang="en-IN" dirty="0"/>
          </a:p>
          <a:p>
            <a:endParaRPr lang="en-IN" dirty="0"/>
          </a:p>
          <a:p>
            <a:endParaRPr lang="en-US" dirty="0"/>
          </a:p>
        </p:txBody>
      </p:sp>
      <p:sp>
        <p:nvSpPr>
          <p:cNvPr id="3" name="Content Placeholder 2"/>
          <p:cNvSpPr txBox="1"/>
          <p:nvPr/>
        </p:nvSpPr>
        <p:spPr>
          <a:xfrm>
            <a:off x="131179" y="3555369"/>
            <a:ext cx="11929641" cy="2375064"/>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56E7B"/>
              </a:buClr>
            </a:pPr>
            <a:r>
              <a:rPr lang="en-US" dirty="0"/>
              <a:t>Testing ensures that </a:t>
            </a:r>
            <a:r>
              <a:rPr lang="en-US" b="1" dirty="0">
                <a:solidFill>
                  <a:srgbClr val="C00000"/>
                </a:solidFill>
              </a:rPr>
              <a:t>requirements are implemented </a:t>
            </a:r>
            <a:r>
              <a:rPr lang="en-US" dirty="0"/>
              <a:t>as well as that they </a:t>
            </a:r>
            <a:r>
              <a:rPr lang="en-US" b="1" dirty="0">
                <a:solidFill>
                  <a:srgbClr val="C00000"/>
                </a:solidFill>
              </a:rPr>
              <a:t>function as expected by users</a:t>
            </a:r>
            <a:r>
              <a:rPr lang="en-US" dirty="0"/>
              <a:t>. This type of testing is known as validation. </a:t>
            </a:r>
          </a:p>
          <a:p>
            <a:pPr>
              <a:buClr>
                <a:srgbClr val="556E7B"/>
              </a:buClr>
            </a:pPr>
            <a:r>
              <a:rPr lang="en-US" dirty="0"/>
              <a:t>It is the process of </a:t>
            </a:r>
            <a:r>
              <a:rPr lang="en-US" b="1" dirty="0">
                <a:solidFill>
                  <a:srgbClr val="C00000"/>
                </a:solidFill>
              </a:rPr>
              <a:t>testing</a:t>
            </a:r>
            <a:r>
              <a:rPr lang="en-US" dirty="0"/>
              <a:t> a </a:t>
            </a:r>
            <a:r>
              <a:rPr lang="en-US" b="1" dirty="0">
                <a:solidFill>
                  <a:srgbClr val="C00000"/>
                </a:solidFill>
              </a:rPr>
              <a:t>product</a:t>
            </a:r>
            <a:r>
              <a:rPr lang="en-US" dirty="0"/>
              <a:t> </a:t>
            </a:r>
            <a:r>
              <a:rPr lang="en-US" b="1" dirty="0">
                <a:solidFill>
                  <a:srgbClr val="C00000"/>
                </a:solidFill>
              </a:rPr>
              <a:t>after</a:t>
            </a:r>
            <a:r>
              <a:rPr lang="en-US" dirty="0"/>
              <a:t> it has been </a:t>
            </a:r>
            <a:r>
              <a:rPr lang="en-US" b="1" dirty="0">
                <a:solidFill>
                  <a:srgbClr val="C00000"/>
                </a:solidFill>
              </a:rPr>
              <a:t>developed</a:t>
            </a:r>
            <a:r>
              <a:rPr lang="en-US" dirty="0"/>
              <a:t>. </a:t>
            </a:r>
          </a:p>
          <a:p>
            <a:pPr>
              <a:buClr>
                <a:srgbClr val="556E7B"/>
              </a:buClr>
            </a:pPr>
            <a:r>
              <a:rPr lang="en-US" dirty="0"/>
              <a:t>Validation can be done manually or automatically.</a:t>
            </a:r>
            <a:endParaRPr lang="en-IN" dirty="0"/>
          </a:p>
          <a:p>
            <a:endParaRPr lang="en-IN" dirty="0"/>
          </a:p>
          <a:p>
            <a:pPr>
              <a:buClr>
                <a:srgbClr val="686868"/>
              </a:buClr>
            </a:pPr>
            <a:endParaRPr lang="en-US" dirty="0"/>
          </a:p>
        </p:txBody>
      </p:sp>
      <p:sp>
        <p:nvSpPr>
          <p:cNvPr id="7" name="Rectangle 6"/>
          <p:cNvSpPr/>
          <p:nvPr/>
        </p:nvSpPr>
        <p:spPr>
          <a:xfrm>
            <a:off x="220533" y="811390"/>
            <a:ext cx="3060000"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5. Verify Requirements</a:t>
            </a:r>
          </a:p>
        </p:txBody>
      </p:sp>
      <p:cxnSp>
        <p:nvCxnSpPr>
          <p:cNvPr id="8" name="Straight Connector 7"/>
          <p:cNvCxnSpPr/>
          <p:nvPr/>
        </p:nvCxnSpPr>
        <p:spPr>
          <a:xfrm>
            <a:off x="220533" y="1291075"/>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0533" y="2975867"/>
            <a:ext cx="3060000"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6. Validate test objects </a:t>
            </a:r>
          </a:p>
        </p:txBody>
      </p:sp>
      <p:cxnSp>
        <p:nvCxnSpPr>
          <p:cNvPr id="10" name="Straight Connector 9"/>
          <p:cNvCxnSpPr/>
          <p:nvPr/>
        </p:nvCxnSpPr>
        <p:spPr>
          <a:xfrm>
            <a:off x="220533" y="3455552"/>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57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 Objectives </a:t>
            </a:r>
            <a:r>
              <a:rPr lang="en-IN" dirty="0" err="1"/>
              <a:t>conti</a:t>
            </a:r>
            <a:r>
              <a:rPr lang="en-IN" dirty="0"/>
              <a:t>..</a:t>
            </a:r>
          </a:p>
        </p:txBody>
      </p:sp>
      <p:sp>
        <p:nvSpPr>
          <p:cNvPr id="4" name="Content Placeholder 2"/>
          <p:cNvSpPr>
            <a:spLocks noGrp="1"/>
          </p:cNvSpPr>
          <p:nvPr>
            <p:ph idx="1"/>
          </p:nvPr>
        </p:nvSpPr>
        <p:spPr>
          <a:xfrm>
            <a:off x="129762" y="1435195"/>
            <a:ext cx="11929641" cy="2375064"/>
          </a:xfrm>
        </p:spPr>
        <p:txBody>
          <a:bodyPr/>
          <a:lstStyle/>
          <a:p>
            <a:r>
              <a:rPr lang="en-US" dirty="0"/>
              <a:t>The goal of testing is to offer complete information to stakeholders </a:t>
            </a:r>
            <a:r>
              <a:rPr lang="en-US" b="1" dirty="0">
                <a:solidFill>
                  <a:srgbClr val="C00000"/>
                </a:solidFill>
              </a:rPr>
              <a:t>regarding technological constraints</a:t>
            </a:r>
            <a:r>
              <a:rPr lang="en-US" b="1" dirty="0"/>
              <a:t>, </a:t>
            </a:r>
            <a:r>
              <a:rPr lang="en-US" b="1" dirty="0">
                <a:solidFill>
                  <a:srgbClr val="C00000"/>
                </a:solidFill>
              </a:rPr>
              <a:t>risk factors</a:t>
            </a:r>
            <a:r>
              <a:rPr lang="en-US" dirty="0"/>
              <a:t>, </a:t>
            </a:r>
            <a:r>
              <a:rPr lang="en-US" b="1" dirty="0">
                <a:solidFill>
                  <a:srgbClr val="C00000"/>
                </a:solidFill>
              </a:rPr>
              <a:t>confusing requirements</a:t>
            </a:r>
            <a:r>
              <a:rPr lang="en-US" dirty="0"/>
              <a:t>, and so on. </a:t>
            </a:r>
          </a:p>
          <a:p>
            <a:r>
              <a:rPr lang="en-US" dirty="0"/>
              <a:t>It can take the shape of test coverage, testing reports that cover specifics such as </a:t>
            </a:r>
            <a:r>
              <a:rPr lang="en-US" b="1" dirty="0">
                <a:solidFill>
                  <a:srgbClr val="C00000"/>
                </a:solidFill>
              </a:rPr>
              <a:t>what is missing and what went wrong. </a:t>
            </a:r>
          </a:p>
          <a:p>
            <a:r>
              <a:rPr lang="en-US" dirty="0"/>
              <a:t>The goal is, to be honest and ensure that stakeholders fully grasp the challenges that </a:t>
            </a:r>
            <a:r>
              <a:rPr lang="en-US" b="1" dirty="0">
                <a:solidFill>
                  <a:srgbClr val="C00000"/>
                </a:solidFill>
              </a:rPr>
              <a:t>affect quality</a:t>
            </a:r>
            <a:r>
              <a:rPr lang="en-US" dirty="0"/>
              <a:t>.</a:t>
            </a:r>
            <a:endParaRPr lang="en-IN" dirty="0"/>
          </a:p>
          <a:p>
            <a:endParaRPr lang="en-IN" dirty="0"/>
          </a:p>
          <a:p>
            <a:endParaRPr lang="en-IN" dirty="0"/>
          </a:p>
          <a:p>
            <a:endParaRPr lang="en-US" dirty="0"/>
          </a:p>
        </p:txBody>
      </p:sp>
      <p:sp>
        <p:nvSpPr>
          <p:cNvPr id="3" name="Content Placeholder 2"/>
          <p:cNvSpPr txBox="1"/>
          <p:nvPr/>
        </p:nvSpPr>
        <p:spPr>
          <a:xfrm>
            <a:off x="131179" y="4439289"/>
            <a:ext cx="11929641" cy="1835921"/>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56E7B"/>
              </a:buClr>
            </a:pPr>
            <a:r>
              <a:rPr lang="en-US" dirty="0"/>
              <a:t>Uncover all defects in a product. </a:t>
            </a:r>
          </a:p>
          <a:p>
            <a:pPr>
              <a:buClr>
                <a:srgbClr val="556E7B"/>
              </a:buClr>
            </a:pPr>
            <a:r>
              <a:rPr lang="en-US" dirty="0"/>
              <a:t>The basic goal of testing is to </a:t>
            </a:r>
            <a:r>
              <a:rPr lang="en-US" b="1" dirty="0">
                <a:solidFill>
                  <a:srgbClr val="C00000"/>
                </a:solidFill>
              </a:rPr>
              <a:t>uncover as many defects </a:t>
            </a:r>
            <a:r>
              <a:rPr lang="en-US" dirty="0"/>
              <a:t>as possible in a software product while </a:t>
            </a:r>
            <a:r>
              <a:rPr lang="en-US" b="1" dirty="0">
                <a:solidFill>
                  <a:srgbClr val="C00000"/>
                </a:solidFill>
              </a:rPr>
              <a:t>confirming</a:t>
            </a:r>
            <a:r>
              <a:rPr lang="en-US" dirty="0"/>
              <a:t> whether or not the </a:t>
            </a:r>
            <a:r>
              <a:rPr lang="en-US" b="1" dirty="0">
                <a:solidFill>
                  <a:srgbClr val="C00000"/>
                </a:solidFill>
              </a:rPr>
              <a:t>application meets</a:t>
            </a:r>
            <a:r>
              <a:rPr lang="en-US" dirty="0"/>
              <a:t> the </a:t>
            </a:r>
            <a:r>
              <a:rPr lang="en-US" b="1" dirty="0">
                <a:solidFill>
                  <a:srgbClr val="C00000"/>
                </a:solidFill>
              </a:rPr>
              <a:t>user’s needs</a:t>
            </a:r>
            <a:r>
              <a:rPr lang="en-US" dirty="0"/>
              <a:t>. </a:t>
            </a:r>
          </a:p>
          <a:p>
            <a:pPr>
              <a:buClr>
                <a:srgbClr val="556E7B"/>
              </a:buClr>
            </a:pPr>
            <a:r>
              <a:rPr lang="en-US" dirty="0"/>
              <a:t>Defects should be found as early in the testing cycle as feasible.</a:t>
            </a:r>
            <a:endParaRPr lang="en-IN" dirty="0"/>
          </a:p>
          <a:p>
            <a:endParaRPr lang="en-IN" dirty="0"/>
          </a:p>
          <a:p>
            <a:endParaRPr lang="en-IN" dirty="0"/>
          </a:p>
          <a:p>
            <a:pPr>
              <a:buClr>
                <a:srgbClr val="686868"/>
              </a:buClr>
            </a:pPr>
            <a:endParaRPr lang="en-US" dirty="0"/>
          </a:p>
        </p:txBody>
      </p:sp>
      <p:sp>
        <p:nvSpPr>
          <p:cNvPr id="7" name="Rectangle 6"/>
          <p:cNvSpPr/>
          <p:nvPr/>
        </p:nvSpPr>
        <p:spPr>
          <a:xfrm>
            <a:off x="220532" y="845680"/>
            <a:ext cx="4678039"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7. Share information to stakeholders</a:t>
            </a:r>
          </a:p>
        </p:txBody>
      </p:sp>
      <p:cxnSp>
        <p:nvCxnSpPr>
          <p:cNvPr id="8" name="Straight Connector 7"/>
          <p:cNvCxnSpPr/>
          <p:nvPr/>
        </p:nvCxnSpPr>
        <p:spPr>
          <a:xfrm>
            <a:off x="220533" y="1325365"/>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0531" y="3855979"/>
            <a:ext cx="4338000"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8. Find failures and defects </a:t>
            </a:r>
          </a:p>
        </p:txBody>
      </p:sp>
      <p:cxnSp>
        <p:nvCxnSpPr>
          <p:cNvPr id="10" name="Straight Connector 9"/>
          <p:cNvCxnSpPr/>
          <p:nvPr/>
        </p:nvCxnSpPr>
        <p:spPr>
          <a:xfrm>
            <a:off x="220533" y="4335664"/>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44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50634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222046"/>
            <a:ext cx="4762842" cy="5160387"/>
          </a:xfrm>
          <a:prstGeom prst="rect">
            <a:avLst/>
          </a:prstGeom>
          <a:noFill/>
        </p:spPr>
        <p:txBody>
          <a:bodyPr wrap="none" rtlCol="0">
            <a:spAutoFit/>
          </a:bodyPr>
          <a:lstStyle/>
          <a:p>
            <a:r>
              <a:rPr lang="en-US" sz="3600" b="1" dirty="0">
                <a:solidFill>
                  <a:sysClr val="windowText" lastClr="000000"/>
                </a:solidFill>
              </a:rPr>
              <a:t>Topics to be covered</a:t>
            </a:r>
          </a:p>
          <a:p>
            <a:endParaRPr lang="en-US" sz="2000" b="1" dirty="0">
              <a:solidFill>
                <a:sysClr val="windowText" lastClr="000000"/>
              </a:solidFill>
            </a:endParaRPr>
          </a:p>
          <a:p>
            <a:pPr marL="742950" lvl="1" indent="-285750">
              <a:lnSpc>
                <a:spcPts val="3040"/>
              </a:lnSpc>
              <a:buFont typeface="Arial" panose="020B0604020202020204" pitchFamily="34" charset="0"/>
              <a:buChar char="•"/>
            </a:pPr>
            <a:r>
              <a:rPr lang="en-US" sz="2200" dirty="0"/>
              <a:t>What is Testing? </a:t>
            </a:r>
          </a:p>
          <a:p>
            <a:pPr marL="742950" lvl="1" indent="-285750">
              <a:lnSpc>
                <a:spcPts val="3040"/>
              </a:lnSpc>
              <a:buFont typeface="Arial" panose="020B0604020202020204" pitchFamily="34" charset="0"/>
              <a:buChar char="•"/>
            </a:pPr>
            <a:r>
              <a:rPr lang="en-US" sz="2200" dirty="0"/>
              <a:t>What is a Defect?</a:t>
            </a:r>
          </a:p>
          <a:p>
            <a:pPr marL="742950" lvl="1" indent="-285750">
              <a:lnSpc>
                <a:spcPts val="3040"/>
              </a:lnSpc>
              <a:buFont typeface="Arial" panose="020B0604020202020204" pitchFamily="34" charset="0"/>
              <a:buChar char="•"/>
            </a:pPr>
            <a:r>
              <a:rPr lang="en-US" sz="2200" dirty="0"/>
              <a:t>What is an Error?</a:t>
            </a:r>
          </a:p>
          <a:p>
            <a:pPr marL="742950" lvl="1" indent="-285750">
              <a:lnSpc>
                <a:spcPts val="3040"/>
              </a:lnSpc>
              <a:buFont typeface="Arial" panose="020B0604020202020204" pitchFamily="34" charset="0"/>
              <a:buChar char="•"/>
            </a:pPr>
            <a:r>
              <a:rPr lang="en-US" sz="2200" dirty="0"/>
              <a:t>Testing Objectives</a:t>
            </a:r>
          </a:p>
          <a:p>
            <a:pPr marL="742950" lvl="1" indent="-285750">
              <a:lnSpc>
                <a:spcPts val="3040"/>
              </a:lnSpc>
              <a:buFont typeface="Arial" panose="020B0604020202020204" pitchFamily="34" charset="0"/>
              <a:buChar char="•"/>
            </a:pPr>
            <a:r>
              <a:rPr lang="en-US" sz="2200" dirty="0"/>
              <a:t>Test Process</a:t>
            </a:r>
          </a:p>
          <a:p>
            <a:pPr marL="742950" lvl="1" indent="-285750">
              <a:lnSpc>
                <a:spcPts val="3040"/>
              </a:lnSpc>
              <a:buFont typeface="Arial" panose="020B0604020202020204" pitchFamily="34" charset="0"/>
              <a:buChar char="•"/>
            </a:pPr>
            <a:r>
              <a:rPr lang="en-US" sz="2200" dirty="0"/>
              <a:t>The Psychology of Testing </a:t>
            </a:r>
          </a:p>
          <a:p>
            <a:pPr marL="742950" lvl="1" indent="-285750">
              <a:lnSpc>
                <a:spcPts val="3040"/>
              </a:lnSpc>
              <a:buFont typeface="Arial" panose="020B0604020202020204" pitchFamily="34" charset="0"/>
              <a:buChar char="•"/>
            </a:pPr>
            <a:r>
              <a:rPr lang="en-US" sz="2200" dirty="0"/>
              <a:t>Testing Approaches</a:t>
            </a:r>
          </a:p>
          <a:p>
            <a:pPr marL="742950" lvl="1" indent="-285750">
              <a:lnSpc>
                <a:spcPts val="3040"/>
              </a:lnSpc>
              <a:buFont typeface="Arial" panose="020B0604020202020204" pitchFamily="34" charset="0"/>
              <a:buChar char="•"/>
            </a:pPr>
            <a:r>
              <a:rPr lang="en-US" sz="2200" dirty="0"/>
              <a:t>Software Testing Life Cycle - STLC</a:t>
            </a:r>
          </a:p>
          <a:p>
            <a:pPr marL="742950" lvl="1" indent="-285750">
              <a:lnSpc>
                <a:spcPts val="3040"/>
              </a:lnSpc>
              <a:buFont typeface="Arial" panose="020B0604020202020204" pitchFamily="34" charset="0"/>
              <a:buChar char="•"/>
            </a:pPr>
            <a:r>
              <a:rPr lang="en-US" sz="2200" dirty="0"/>
              <a:t>Principles of Software Testing </a:t>
            </a:r>
          </a:p>
          <a:p>
            <a:pPr marL="742950" lvl="1" indent="-285750">
              <a:lnSpc>
                <a:spcPts val="3040"/>
              </a:lnSpc>
              <a:buFont typeface="Arial" panose="020B0604020202020204" pitchFamily="34" charset="0"/>
              <a:buChar char="•"/>
            </a:pPr>
            <a:r>
              <a:rPr lang="en-US" sz="2200" dirty="0"/>
              <a:t>Verification &amp; Validation</a:t>
            </a:r>
          </a:p>
          <a:p>
            <a:pPr marL="742950" lvl="1" indent="-285750">
              <a:lnSpc>
                <a:spcPts val="3040"/>
              </a:lnSpc>
              <a:buFont typeface="Arial" panose="020B0604020202020204" pitchFamily="34" charset="0"/>
              <a:buChar char="•"/>
            </a:pPr>
            <a:r>
              <a:rPr lang="en-US" sz="2200" dirty="0"/>
              <a:t>Bug Life Cycle</a:t>
            </a:r>
          </a:p>
        </p:txBody>
      </p:sp>
    </p:spTree>
    <p:extLst>
      <p:ext uri="{BB962C8B-B14F-4D97-AF65-F5344CB8AC3E}">
        <p14:creationId xmlns:p14="http://schemas.microsoft.com/office/powerpoint/2010/main" val="137892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nodeType="afterEffect">
                                  <p:stCondLst>
                                    <p:cond delay="500"/>
                                  </p:stCondLst>
                                  <p:childTnLst>
                                    <p:set>
                                      <p:cBhvr>
                                        <p:cTn id="23" dur="1" fill="hold">
                                          <p:stCondLst>
                                            <p:cond delay="0"/>
                                          </p:stCondLst>
                                        </p:cTn>
                                        <p:tgtEl>
                                          <p:spTgt spid="9">
                                            <p:txEl>
                                              <p:pRg st="2" end="2"/>
                                            </p:txEl>
                                          </p:spTgt>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nodeType="afterEffect">
                                  <p:stCondLst>
                                    <p:cond delay="50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nodeType="afterEffect">
                                  <p:stCondLst>
                                    <p:cond delay="500"/>
                                  </p:stCondLst>
                                  <p:childTnLst>
                                    <p:set>
                                      <p:cBhvr>
                                        <p:cTn id="29" dur="1" fill="hold">
                                          <p:stCondLst>
                                            <p:cond delay="0"/>
                                          </p:stCondLst>
                                        </p:cTn>
                                        <p:tgtEl>
                                          <p:spTgt spid="9">
                                            <p:txEl>
                                              <p:pRg st="4" end="4"/>
                                            </p:txEl>
                                          </p:spTgt>
                                        </p:tgtEl>
                                        <p:attrNameLst>
                                          <p:attrName>style.visibility</p:attrName>
                                        </p:attrNameLst>
                                      </p:cBhvr>
                                      <p:to>
                                        <p:strVal val="visible"/>
                                      </p:to>
                                    </p:set>
                                  </p:childTnLst>
                                </p:cTn>
                              </p:par>
                            </p:childTnLst>
                          </p:cTn>
                        </p:par>
                        <p:par>
                          <p:cTn id="30" fill="hold">
                            <p:stCondLst>
                              <p:cond delay="3000"/>
                            </p:stCondLst>
                            <p:childTnLst>
                              <p:par>
                                <p:cTn id="31" presetID="1" presetClass="entr" presetSubtype="0" fill="hold" nodeType="afterEffect">
                                  <p:stCondLst>
                                    <p:cond delay="50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childTnLst>
                          </p:cTn>
                        </p:par>
                        <p:par>
                          <p:cTn id="33" fill="hold">
                            <p:stCondLst>
                              <p:cond delay="3500"/>
                            </p:stCondLst>
                            <p:childTnLst>
                              <p:par>
                                <p:cTn id="34" presetID="1" presetClass="entr" presetSubtype="0" fill="hold" nodeType="afterEffect">
                                  <p:stCondLst>
                                    <p:cond delay="500"/>
                                  </p:stCondLst>
                                  <p:childTnLst>
                                    <p:set>
                                      <p:cBhvr>
                                        <p:cTn id="35" dur="1" fill="hold">
                                          <p:stCondLst>
                                            <p:cond delay="0"/>
                                          </p:stCondLst>
                                        </p:cTn>
                                        <p:tgtEl>
                                          <p:spTgt spid="9">
                                            <p:txEl>
                                              <p:pRg st="6" end="6"/>
                                            </p:txEl>
                                          </p:spTgt>
                                        </p:tgtEl>
                                        <p:attrNameLst>
                                          <p:attrName>style.visibility</p:attrName>
                                        </p:attrNameLst>
                                      </p:cBhvr>
                                      <p:to>
                                        <p:strVal val="visible"/>
                                      </p:to>
                                    </p:set>
                                  </p:childTnLst>
                                </p:cTn>
                              </p:par>
                            </p:childTnLst>
                          </p:cTn>
                        </p:par>
                        <p:par>
                          <p:cTn id="36" fill="hold">
                            <p:stCondLst>
                              <p:cond delay="4000"/>
                            </p:stCondLst>
                            <p:childTnLst>
                              <p:par>
                                <p:cTn id="37" presetID="1" presetClass="entr" presetSubtype="0" fill="hold" nodeType="afterEffect">
                                  <p:stCondLst>
                                    <p:cond delay="50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childTnLst>
                          </p:cTn>
                        </p:par>
                        <p:par>
                          <p:cTn id="39" fill="hold">
                            <p:stCondLst>
                              <p:cond delay="4500"/>
                            </p:stCondLst>
                            <p:childTnLst>
                              <p:par>
                                <p:cTn id="40" presetID="1" presetClass="entr" presetSubtype="0" fill="hold" nodeType="afterEffect">
                                  <p:stCondLst>
                                    <p:cond delay="500"/>
                                  </p:stCondLst>
                                  <p:childTnLst>
                                    <p:set>
                                      <p:cBhvr>
                                        <p:cTn id="41" dur="1" fill="hold">
                                          <p:stCondLst>
                                            <p:cond delay="0"/>
                                          </p:stCondLst>
                                        </p:cTn>
                                        <p:tgtEl>
                                          <p:spTgt spid="9">
                                            <p:txEl>
                                              <p:pRg st="8" end="8"/>
                                            </p:txEl>
                                          </p:spTgt>
                                        </p:tgtEl>
                                        <p:attrNameLst>
                                          <p:attrName>style.visibility</p:attrName>
                                        </p:attrNameLst>
                                      </p:cBhvr>
                                      <p:to>
                                        <p:strVal val="visible"/>
                                      </p:to>
                                    </p:set>
                                  </p:childTnLst>
                                </p:cTn>
                              </p:par>
                            </p:childTnLst>
                          </p:cTn>
                        </p:par>
                        <p:par>
                          <p:cTn id="42" fill="hold">
                            <p:stCondLst>
                              <p:cond delay="5000"/>
                            </p:stCondLst>
                            <p:childTnLst>
                              <p:par>
                                <p:cTn id="43" presetID="1" presetClass="entr" presetSubtype="0" fill="hold" nodeType="afterEffect">
                                  <p:stCondLst>
                                    <p:cond delay="500"/>
                                  </p:stCondLst>
                                  <p:childTnLst>
                                    <p:set>
                                      <p:cBhvr>
                                        <p:cTn id="44" dur="1" fill="hold">
                                          <p:stCondLst>
                                            <p:cond delay="0"/>
                                          </p:stCondLst>
                                        </p:cTn>
                                        <p:tgtEl>
                                          <p:spTgt spid="9">
                                            <p:txEl>
                                              <p:pRg st="9" end="9"/>
                                            </p:txEl>
                                          </p:spTgt>
                                        </p:tgtEl>
                                        <p:attrNameLst>
                                          <p:attrName>style.visibility</p:attrName>
                                        </p:attrNameLst>
                                      </p:cBhvr>
                                      <p:to>
                                        <p:strVal val="visible"/>
                                      </p:to>
                                    </p:set>
                                  </p:childTnLst>
                                </p:cTn>
                              </p:par>
                            </p:childTnLst>
                          </p:cTn>
                        </p:par>
                        <p:par>
                          <p:cTn id="45" fill="hold">
                            <p:stCondLst>
                              <p:cond delay="5500"/>
                            </p:stCondLst>
                            <p:childTnLst>
                              <p:par>
                                <p:cTn id="46" presetID="1" presetClass="entr" presetSubtype="0" fill="hold" nodeType="afterEffect">
                                  <p:stCondLst>
                                    <p:cond delay="500"/>
                                  </p:stCondLst>
                                  <p:childTnLst>
                                    <p:set>
                                      <p:cBhvr>
                                        <p:cTn id="47" dur="1" fill="hold">
                                          <p:stCondLst>
                                            <p:cond delay="0"/>
                                          </p:stCondLst>
                                        </p:cTn>
                                        <p:tgtEl>
                                          <p:spTgt spid="9">
                                            <p:txEl>
                                              <p:pRg st="10" end="10"/>
                                            </p:txEl>
                                          </p:spTgt>
                                        </p:tgtEl>
                                        <p:attrNameLst>
                                          <p:attrName>style.visibility</p:attrName>
                                        </p:attrNameLst>
                                      </p:cBhvr>
                                      <p:to>
                                        <p:strVal val="visible"/>
                                      </p:to>
                                    </p:set>
                                  </p:childTnLst>
                                </p:cTn>
                              </p:par>
                            </p:childTnLst>
                          </p:cTn>
                        </p:par>
                        <p:par>
                          <p:cTn id="48" fill="hold">
                            <p:stCondLst>
                              <p:cond delay="6000"/>
                            </p:stCondLst>
                            <p:childTnLst>
                              <p:par>
                                <p:cTn id="49" presetID="1" presetClass="entr" presetSubtype="0" fill="hold" nodeType="afterEffect">
                                  <p:stCondLst>
                                    <p:cond delay="50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par>
                          <p:cTn id="51" fill="hold">
                            <p:stCondLst>
                              <p:cond delay="6500"/>
                            </p:stCondLst>
                            <p:childTnLst>
                              <p:par>
                                <p:cTn id="52" presetID="1" presetClass="entr" presetSubtype="0" fill="hold" nodeType="afterEffect">
                                  <p:stCondLst>
                                    <p:cond delay="500"/>
                                  </p:stCondLst>
                                  <p:childTnLst>
                                    <p:set>
                                      <p:cBhvr>
                                        <p:cTn id="53"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solidFill>
                  <a:srgbClr val="556E7B"/>
                </a:solidFill>
              </a:rPr>
              <a:t>Test Process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5</a:t>
            </a:r>
          </a:p>
          <a:p>
            <a:endParaRPr lang="en-US" dirty="0"/>
          </a:p>
        </p:txBody>
      </p:sp>
    </p:spTree>
    <p:extLst>
      <p:ext uri="{BB962C8B-B14F-4D97-AF65-F5344CB8AC3E}">
        <p14:creationId xmlns:p14="http://schemas.microsoft.com/office/powerpoint/2010/main" val="168983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7EA1-2675-4F41-9B2B-735C8703D8C3}"/>
              </a:ext>
            </a:extLst>
          </p:cNvPr>
          <p:cNvSpPr>
            <a:spLocks noGrp="1"/>
          </p:cNvSpPr>
          <p:nvPr>
            <p:ph type="title"/>
          </p:nvPr>
        </p:nvSpPr>
        <p:spPr/>
        <p:txBody>
          <a:bodyPr/>
          <a:lstStyle/>
          <a:p>
            <a:r>
              <a:rPr lang="en-IN" dirty="0"/>
              <a:t>Test Process</a:t>
            </a:r>
            <a:endParaRPr lang="en-US" dirty="0"/>
          </a:p>
        </p:txBody>
      </p:sp>
      <p:sp>
        <p:nvSpPr>
          <p:cNvPr id="3" name="Content Placeholder 2">
            <a:extLst>
              <a:ext uri="{FF2B5EF4-FFF2-40B4-BE49-F238E27FC236}">
                <a16:creationId xmlns:a16="http://schemas.microsoft.com/office/drawing/2014/main" id="{C27F186B-B582-4E35-BF5E-526DBE63CCCC}"/>
              </a:ext>
            </a:extLst>
          </p:cNvPr>
          <p:cNvSpPr>
            <a:spLocks noGrp="1"/>
          </p:cNvSpPr>
          <p:nvPr>
            <p:ph idx="1"/>
          </p:nvPr>
        </p:nvSpPr>
        <p:spPr/>
        <p:txBody>
          <a:bodyPr/>
          <a:lstStyle/>
          <a:p>
            <a:r>
              <a:rPr lang="en-US" dirty="0"/>
              <a:t>Test Process is a set of activities from the start of the testing to the end of the testing.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Test process provides the facility to plan, control and monitor the testing throughout the project cycle.</a:t>
            </a:r>
          </a:p>
          <a:p>
            <a:pPr marL="0" indent="0">
              <a:buNone/>
            </a:pPr>
            <a:endParaRPr lang="en-US" dirty="0"/>
          </a:p>
        </p:txBody>
      </p:sp>
      <p:sp>
        <p:nvSpPr>
          <p:cNvPr id="4" name="Oval 3">
            <a:extLst>
              <a:ext uri="{FF2B5EF4-FFF2-40B4-BE49-F238E27FC236}">
                <a16:creationId xmlns:a16="http://schemas.microsoft.com/office/drawing/2014/main" id="{B7AF32C5-47E1-42C0-A5F3-9576199BC601}"/>
              </a:ext>
            </a:extLst>
          </p:cNvPr>
          <p:cNvSpPr/>
          <p:nvPr/>
        </p:nvSpPr>
        <p:spPr>
          <a:xfrm>
            <a:off x="5109210" y="1553590"/>
            <a:ext cx="1572768" cy="971550"/>
          </a:xfrm>
          <a:prstGeom prst="ellipse">
            <a:avLst/>
          </a:prstGeom>
          <a:solidFill>
            <a:srgbClr val="FFBA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Planning and control</a:t>
            </a:r>
          </a:p>
        </p:txBody>
      </p:sp>
      <p:sp>
        <p:nvSpPr>
          <p:cNvPr id="6" name="Oval 5">
            <a:extLst>
              <a:ext uri="{FF2B5EF4-FFF2-40B4-BE49-F238E27FC236}">
                <a16:creationId xmlns:a16="http://schemas.microsoft.com/office/drawing/2014/main" id="{B272D2FB-57E5-451C-953A-B1D5A8F04742}"/>
              </a:ext>
            </a:extLst>
          </p:cNvPr>
          <p:cNvSpPr/>
          <p:nvPr/>
        </p:nvSpPr>
        <p:spPr>
          <a:xfrm>
            <a:off x="7057126" y="2543052"/>
            <a:ext cx="1572768" cy="971550"/>
          </a:xfrm>
          <a:prstGeom prst="ellipse">
            <a:avLst/>
          </a:prstGeom>
          <a:solidFill>
            <a:srgbClr val="FFAC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Analysis and Design</a:t>
            </a:r>
          </a:p>
        </p:txBody>
      </p:sp>
      <p:sp>
        <p:nvSpPr>
          <p:cNvPr id="7" name="Oval 6">
            <a:extLst>
              <a:ext uri="{FF2B5EF4-FFF2-40B4-BE49-F238E27FC236}">
                <a16:creationId xmlns:a16="http://schemas.microsoft.com/office/drawing/2014/main" id="{33B1A67E-1626-421B-865F-9354FACD12E6}"/>
              </a:ext>
            </a:extLst>
          </p:cNvPr>
          <p:cNvSpPr/>
          <p:nvPr/>
        </p:nvSpPr>
        <p:spPr>
          <a:xfrm>
            <a:off x="6328471" y="4332859"/>
            <a:ext cx="1572768" cy="971550"/>
          </a:xfrm>
          <a:prstGeom prst="ellipse">
            <a:avLst/>
          </a:prstGeom>
          <a:solidFill>
            <a:srgbClr val="9EA9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and Execution</a:t>
            </a:r>
          </a:p>
        </p:txBody>
      </p:sp>
      <p:sp>
        <p:nvSpPr>
          <p:cNvPr id="8" name="Oval 7">
            <a:extLst>
              <a:ext uri="{FF2B5EF4-FFF2-40B4-BE49-F238E27FC236}">
                <a16:creationId xmlns:a16="http://schemas.microsoft.com/office/drawing/2014/main" id="{E3D59D5C-9C2A-4369-B403-E6F8808C5E56}"/>
              </a:ext>
            </a:extLst>
          </p:cNvPr>
          <p:cNvSpPr/>
          <p:nvPr/>
        </p:nvSpPr>
        <p:spPr>
          <a:xfrm>
            <a:off x="3714750" y="4311578"/>
            <a:ext cx="1572518" cy="971550"/>
          </a:xfrm>
          <a:prstGeom prst="ellipse">
            <a:avLst/>
          </a:prstGeom>
          <a:solidFill>
            <a:srgbClr val="9B92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Evaluating Test Exit Criteria and Reporting </a:t>
            </a:r>
          </a:p>
        </p:txBody>
      </p:sp>
      <p:sp>
        <p:nvSpPr>
          <p:cNvPr id="9" name="Oval 8">
            <a:extLst>
              <a:ext uri="{FF2B5EF4-FFF2-40B4-BE49-F238E27FC236}">
                <a16:creationId xmlns:a16="http://schemas.microsoft.com/office/drawing/2014/main" id="{7E417FE3-97B9-415C-8137-F6EC3896FFF2}"/>
              </a:ext>
            </a:extLst>
          </p:cNvPr>
          <p:cNvSpPr/>
          <p:nvPr/>
        </p:nvSpPr>
        <p:spPr>
          <a:xfrm>
            <a:off x="3108520" y="2506300"/>
            <a:ext cx="1572768" cy="971550"/>
          </a:xfrm>
          <a:prstGeom prst="ellipse">
            <a:avLst/>
          </a:prstGeom>
          <a:solidFill>
            <a:srgbClr val="83B3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Test Closure Activities</a:t>
            </a:r>
          </a:p>
        </p:txBody>
      </p:sp>
      <p:sp>
        <p:nvSpPr>
          <p:cNvPr id="10" name="Oval 9">
            <a:extLst>
              <a:ext uri="{FF2B5EF4-FFF2-40B4-BE49-F238E27FC236}">
                <a16:creationId xmlns:a16="http://schemas.microsoft.com/office/drawing/2014/main" id="{2B5BA9AA-A0B2-4072-9F16-B74084337705}"/>
              </a:ext>
            </a:extLst>
          </p:cNvPr>
          <p:cNvSpPr/>
          <p:nvPr/>
        </p:nvSpPr>
        <p:spPr>
          <a:xfrm>
            <a:off x="4994910" y="2910717"/>
            <a:ext cx="1662166" cy="1259334"/>
          </a:xfrm>
          <a:prstGeom prst="ellipse">
            <a:avLst/>
          </a:prstGeom>
          <a:solidFill>
            <a:srgbClr val="8FB8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cs typeface="Arial" panose="020B0604020202020204" pitchFamily="34" charset="0"/>
              </a:rPr>
              <a:t>Fundamental Test Process</a:t>
            </a:r>
          </a:p>
        </p:txBody>
      </p:sp>
      <p:cxnSp>
        <p:nvCxnSpPr>
          <p:cNvPr id="12" name="Straight Connector 11">
            <a:extLst>
              <a:ext uri="{FF2B5EF4-FFF2-40B4-BE49-F238E27FC236}">
                <a16:creationId xmlns:a16="http://schemas.microsoft.com/office/drawing/2014/main" id="{CD36BA53-8736-45CE-8B1A-352A2AD5AB34}"/>
              </a:ext>
            </a:extLst>
          </p:cNvPr>
          <p:cNvCxnSpPr>
            <a:cxnSpLocks/>
            <a:stCxn id="4" idx="4"/>
          </p:cNvCxnSpPr>
          <p:nvPr/>
        </p:nvCxnSpPr>
        <p:spPr>
          <a:xfrm>
            <a:off x="5895594" y="2525140"/>
            <a:ext cx="0" cy="385577"/>
          </a:xfrm>
          <a:prstGeom prst="line">
            <a:avLst/>
          </a:prstGeom>
          <a:ln w="25400"/>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7D3BBD95-1527-44FE-B988-E1692D3F4576}"/>
              </a:ext>
            </a:extLst>
          </p:cNvPr>
          <p:cNvCxnSpPr>
            <a:cxnSpLocks/>
          </p:cNvCxnSpPr>
          <p:nvPr/>
        </p:nvCxnSpPr>
        <p:spPr>
          <a:xfrm>
            <a:off x="4650186" y="3092222"/>
            <a:ext cx="404745" cy="193089"/>
          </a:xfrm>
          <a:prstGeom prst="line">
            <a:avLst/>
          </a:prstGeom>
          <a:ln w="25400"/>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816E337C-E5FA-43BE-AD0F-5C787EDE2BC8}"/>
              </a:ext>
            </a:extLst>
          </p:cNvPr>
          <p:cNvCxnSpPr>
            <a:cxnSpLocks/>
          </p:cNvCxnSpPr>
          <p:nvPr/>
        </p:nvCxnSpPr>
        <p:spPr>
          <a:xfrm flipH="1">
            <a:off x="6604839" y="3171947"/>
            <a:ext cx="475147" cy="130281"/>
          </a:xfrm>
          <a:prstGeom prst="line">
            <a:avLst/>
          </a:prstGeom>
          <a:ln w="25400"/>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5E2D2AA1-CC2C-4003-93EA-07AF684EB025}"/>
              </a:ext>
            </a:extLst>
          </p:cNvPr>
          <p:cNvCxnSpPr>
            <a:cxnSpLocks noChangeAspect="1"/>
          </p:cNvCxnSpPr>
          <p:nvPr/>
        </p:nvCxnSpPr>
        <p:spPr>
          <a:xfrm flipH="1">
            <a:off x="5026685" y="4038954"/>
            <a:ext cx="260583" cy="393987"/>
          </a:xfrm>
          <a:prstGeom prst="line">
            <a:avLst/>
          </a:prstGeom>
          <a:ln w="25400"/>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D6B93869-8A76-4862-8397-5C03E34E2640}"/>
              </a:ext>
            </a:extLst>
          </p:cNvPr>
          <p:cNvCxnSpPr>
            <a:cxnSpLocks/>
          </p:cNvCxnSpPr>
          <p:nvPr/>
        </p:nvCxnSpPr>
        <p:spPr>
          <a:xfrm>
            <a:off x="6328473" y="4061813"/>
            <a:ext cx="269272" cy="393988"/>
          </a:xfrm>
          <a:prstGeom prst="line">
            <a:avLst/>
          </a:prstGeom>
          <a:ln w="254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5607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Process </a:t>
            </a:r>
            <a:r>
              <a:rPr lang="en-IN" dirty="0" err="1"/>
              <a:t>conti</a:t>
            </a:r>
            <a:r>
              <a:rPr lang="en-IN" dirty="0"/>
              <a:t>..</a:t>
            </a:r>
          </a:p>
        </p:txBody>
      </p:sp>
      <p:sp>
        <p:nvSpPr>
          <p:cNvPr id="4" name="Content Placeholder 2"/>
          <p:cNvSpPr>
            <a:spLocks noGrp="1"/>
          </p:cNvSpPr>
          <p:nvPr>
            <p:ph idx="1"/>
          </p:nvPr>
        </p:nvSpPr>
        <p:spPr>
          <a:xfrm>
            <a:off x="131179" y="1406920"/>
            <a:ext cx="11929641" cy="1429400"/>
          </a:xfrm>
        </p:spPr>
        <p:txBody>
          <a:bodyPr/>
          <a:lstStyle/>
          <a:p>
            <a:r>
              <a:rPr lang="en-US" dirty="0"/>
              <a:t>Determine the scope and risks and </a:t>
            </a:r>
            <a:r>
              <a:rPr lang="en-US" b="1" dirty="0">
                <a:solidFill>
                  <a:srgbClr val="C00000"/>
                </a:solidFill>
              </a:rPr>
              <a:t>identify</a:t>
            </a:r>
            <a:r>
              <a:rPr lang="en-US" dirty="0"/>
              <a:t> </a:t>
            </a:r>
            <a:r>
              <a:rPr lang="en-US" b="1" dirty="0">
                <a:solidFill>
                  <a:srgbClr val="C00000"/>
                </a:solidFill>
              </a:rPr>
              <a:t>the objectives of testing</a:t>
            </a:r>
            <a:r>
              <a:rPr lang="en-US" dirty="0"/>
              <a:t>.</a:t>
            </a:r>
          </a:p>
          <a:p>
            <a:r>
              <a:rPr lang="en-US" dirty="0"/>
              <a:t>Determine the required test resources like people, test environments etc.</a:t>
            </a:r>
          </a:p>
          <a:p>
            <a:r>
              <a:rPr lang="en-US" dirty="0"/>
              <a:t>To schedule test analysis and design tasks, test implementation, execution and evaluation.</a:t>
            </a:r>
          </a:p>
        </p:txBody>
      </p:sp>
      <p:sp>
        <p:nvSpPr>
          <p:cNvPr id="3" name="Content Placeholder 2"/>
          <p:cNvSpPr txBox="1"/>
          <p:nvPr/>
        </p:nvSpPr>
        <p:spPr>
          <a:xfrm>
            <a:off x="131179" y="3559783"/>
            <a:ext cx="11929641" cy="1595520"/>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5113" indent="-265113">
              <a:buClr>
                <a:srgbClr val="647177"/>
              </a:buClr>
            </a:pPr>
            <a:r>
              <a:rPr lang="en-US" dirty="0"/>
              <a:t>To </a:t>
            </a:r>
            <a:r>
              <a:rPr lang="en-US" b="1" dirty="0">
                <a:solidFill>
                  <a:srgbClr val="C00000"/>
                </a:solidFill>
              </a:rPr>
              <a:t>identify test conditions</a:t>
            </a:r>
            <a:r>
              <a:rPr lang="en-US" dirty="0"/>
              <a:t>.</a:t>
            </a:r>
          </a:p>
          <a:p>
            <a:pPr marL="265113" indent="-265113">
              <a:buClr>
                <a:srgbClr val="647177"/>
              </a:buClr>
            </a:pPr>
            <a:r>
              <a:rPr lang="en-US" dirty="0"/>
              <a:t>To design the </a:t>
            </a:r>
            <a:r>
              <a:rPr lang="en-US" b="1" dirty="0">
                <a:solidFill>
                  <a:srgbClr val="C00000"/>
                </a:solidFill>
              </a:rPr>
              <a:t>tests</a:t>
            </a:r>
            <a:r>
              <a:rPr lang="en-US" dirty="0"/>
              <a:t>.</a:t>
            </a:r>
          </a:p>
          <a:p>
            <a:pPr marL="265113" indent="-265113">
              <a:buClr>
                <a:srgbClr val="647177"/>
              </a:buClr>
            </a:pPr>
            <a:r>
              <a:rPr lang="en-US" dirty="0"/>
              <a:t>To </a:t>
            </a:r>
            <a:r>
              <a:rPr lang="en-US" b="1" dirty="0">
                <a:solidFill>
                  <a:srgbClr val="C00000"/>
                </a:solidFill>
              </a:rPr>
              <a:t>design</a:t>
            </a:r>
            <a:r>
              <a:rPr lang="en-US" dirty="0"/>
              <a:t> the </a:t>
            </a:r>
            <a:r>
              <a:rPr lang="en-US" b="1" dirty="0">
                <a:solidFill>
                  <a:srgbClr val="C00000"/>
                </a:solidFill>
              </a:rPr>
              <a:t>test environment set-up </a:t>
            </a:r>
            <a:r>
              <a:rPr lang="en-US" dirty="0"/>
              <a:t>and identify the </a:t>
            </a:r>
            <a:r>
              <a:rPr lang="en-US" b="1" dirty="0">
                <a:solidFill>
                  <a:srgbClr val="C00000"/>
                </a:solidFill>
              </a:rPr>
              <a:t>required infrastructure </a:t>
            </a:r>
            <a:r>
              <a:rPr lang="en-US" dirty="0"/>
              <a:t>and </a:t>
            </a:r>
            <a:r>
              <a:rPr lang="en-US" b="1" dirty="0">
                <a:solidFill>
                  <a:srgbClr val="C00000"/>
                </a:solidFill>
              </a:rPr>
              <a:t>tools</a:t>
            </a:r>
            <a:r>
              <a:rPr lang="en-US" dirty="0"/>
              <a:t>.</a:t>
            </a:r>
          </a:p>
          <a:p>
            <a:pPr marL="265113" indent="-265113">
              <a:buClr>
                <a:srgbClr val="647177"/>
              </a:buClr>
            </a:pPr>
            <a:endParaRPr lang="en-US" dirty="0"/>
          </a:p>
        </p:txBody>
      </p:sp>
      <p:sp>
        <p:nvSpPr>
          <p:cNvPr id="7" name="Rectangle 6"/>
          <p:cNvSpPr/>
          <p:nvPr/>
        </p:nvSpPr>
        <p:spPr>
          <a:xfrm>
            <a:off x="220533" y="854934"/>
            <a:ext cx="3060000"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Planning and Control</a:t>
            </a:r>
          </a:p>
        </p:txBody>
      </p:sp>
      <p:cxnSp>
        <p:nvCxnSpPr>
          <p:cNvPr id="8" name="Straight Connector 7"/>
          <p:cNvCxnSpPr/>
          <p:nvPr/>
        </p:nvCxnSpPr>
        <p:spPr>
          <a:xfrm>
            <a:off x="220533" y="1334619"/>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6552" y="2931739"/>
            <a:ext cx="3060000"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Analysis and Design </a:t>
            </a:r>
          </a:p>
        </p:txBody>
      </p:sp>
      <p:cxnSp>
        <p:nvCxnSpPr>
          <p:cNvPr id="10" name="Straight Connector 9"/>
          <p:cNvCxnSpPr/>
          <p:nvPr/>
        </p:nvCxnSpPr>
        <p:spPr>
          <a:xfrm>
            <a:off x="227999" y="3406409"/>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48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Process </a:t>
            </a:r>
            <a:r>
              <a:rPr lang="en-IN" dirty="0" err="1"/>
              <a:t>conti</a:t>
            </a:r>
            <a:r>
              <a:rPr lang="en-IN" dirty="0"/>
              <a:t>..</a:t>
            </a:r>
          </a:p>
        </p:txBody>
      </p:sp>
      <p:sp>
        <p:nvSpPr>
          <p:cNvPr id="4" name="Content Placeholder 2"/>
          <p:cNvSpPr>
            <a:spLocks noGrp="1"/>
          </p:cNvSpPr>
          <p:nvPr>
            <p:ph idx="1"/>
          </p:nvPr>
        </p:nvSpPr>
        <p:spPr>
          <a:xfrm>
            <a:off x="131179" y="1475500"/>
            <a:ext cx="11929641" cy="1957310"/>
          </a:xfrm>
        </p:spPr>
        <p:txBody>
          <a:bodyPr/>
          <a:lstStyle/>
          <a:p>
            <a:r>
              <a:rPr lang="en-US" dirty="0"/>
              <a:t>To develop and prioritize test cases by using techniques and </a:t>
            </a:r>
            <a:r>
              <a:rPr lang="en-US" b="1" dirty="0">
                <a:solidFill>
                  <a:srgbClr val="C00000"/>
                </a:solidFill>
              </a:rPr>
              <a:t>create test data </a:t>
            </a:r>
            <a:r>
              <a:rPr lang="en-US" dirty="0"/>
              <a:t>for those tests.</a:t>
            </a:r>
          </a:p>
          <a:p>
            <a:r>
              <a:rPr lang="en-US" dirty="0"/>
              <a:t>To create test suites from the test cases for efficient test execution. </a:t>
            </a:r>
          </a:p>
          <a:p>
            <a:r>
              <a:rPr lang="en-US" dirty="0"/>
              <a:t>To </a:t>
            </a:r>
            <a:r>
              <a:rPr lang="en-US" b="1" dirty="0">
                <a:solidFill>
                  <a:srgbClr val="C00000"/>
                </a:solidFill>
              </a:rPr>
              <a:t>re-execute</a:t>
            </a:r>
            <a:r>
              <a:rPr lang="en-US" dirty="0"/>
              <a:t> the </a:t>
            </a:r>
            <a:r>
              <a:rPr lang="en-US" b="1" dirty="0">
                <a:solidFill>
                  <a:srgbClr val="C00000"/>
                </a:solidFill>
              </a:rPr>
              <a:t>tests</a:t>
            </a:r>
            <a:r>
              <a:rPr lang="en-US" dirty="0"/>
              <a:t> that previously failed in order to confirm a fix.</a:t>
            </a:r>
          </a:p>
          <a:p>
            <a:r>
              <a:rPr lang="en-US" dirty="0"/>
              <a:t>To log the outcome of the test execution. A </a:t>
            </a:r>
            <a:r>
              <a:rPr lang="en-US" b="1" dirty="0">
                <a:solidFill>
                  <a:srgbClr val="C00000"/>
                </a:solidFill>
              </a:rPr>
              <a:t>test log </a:t>
            </a:r>
            <a:r>
              <a:rPr lang="en-US" dirty="0"/>
              <a:t>is the status of the test case (pass/fail).</a:t>
            </a:r>
          </a:p>
          <a:p>
            <a:r>
              <a:rPr lang="en-US" dirty="0"/>
              <a:t>To </a:t>
            </a:r>
            <a:r>
              <a:rPr lang="en-US" b="1" dirty="0">
                <a:solidFill>
                  <a:srgbClr val="C00000"/>
                </a:solidFill>
              </a:rPr>
              <a:t>compare actual results </a:t>
            </a:r>
            <a:r>
              <a:rPr lang="en-US" dirty="0"/>
              <a:t>with </a:t>
            </a:r>
            <a:r>
              <a:rPr lang="en-US" b="1" dirty="0">
                <a:solidFill>
                  <a:srgbClr val="C00000"/>
                </a:solidFill>
              </a:rPr>
              <a:t>expected results</a:t>
            </a:r>
            <a:r>
              <a:rPr lang="en-US" dirty="0"/>
              <a:t>.</a:t>
            </a:r>
          </a:p>
        </p:txBody>
      </p:sp>
      <p:sp>
        <p:nvSpPr>
          <p:cNvPr id="3" name="Content Placeholder 2"/>
          <p:cNvSpPr txBox="1"/>
          <p:nvPr/>
        </p:nvSpPr>
        <p:spPr>
          <a:xfrm>
            <a:off x="131179" y="4509529"/>
            <a:ext cx="11929641" cy="1045451"/>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5113" indent="-265113">
              <a:buClr>
                <a:srgbClr val="647177"/>
              </a:buClr>
            </a:pPr>
            <a:r>
              <a:rPr lang="en-US" dirty="0"/>
              <a:t>To assess if more test are needed or if the exit criteria specified should be changed.</a:t>
            </a:r>
          </a:p>
          <a:p>
            <a:pPr marL="265113" indent="-265113">
              <a:buClr>
                <a:srgbClr val="647177"/>
              </a:buClr>
            </a:pPr>
            <a:r>
              <a:rPr lang="en-US" dirty="0"/>
              <a:t>To write a </a:t>
            </a:r>
            <a:r>
              <a:rPr lang="en-US" b="1" dirty="0">
                <a:solidFill>
                  <a:srgbClr val="C00000"/>
                </a:solidFill>
              </a:rPr>
              <a:t>test summary </a:t>
            </a:r>
            <a:r>
              <a:rPr lang="en-US" dirty="0"/>
              <a:t>report for stakeholders.</a:t>
            </a:r>
          </a:p>
          <a:p>
            <a:endParaRPr lang="en-US" dirty="0"/>
          </a:p>
          <a:p>
            <a:pPr>
              <a:buClr>
                <a:srgbClr val="686868"/>
              </a:buClr>
            </a:pPr>
            <a:endParaRPr lang="en-US" dirty="0"/>
          </a:p>
        </p:txBody>
      </p:sp>
      <p:sp>
        <p:nvSpPr>
          <p:cNvPr id="7" name="Rectangle 6"/>
          <p:cNvSpPr/>
          <p:nvPr/>
        </p:nvSpPr>
        <p:spPr>
          <a:xfrm>
            <a:off x="220532" y="854934"/>
            <a:ext cx="4625787"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Implementation and Execution</a:t>
            </a:r>
          </a:p>
        </p:txBody>
      </p:sp>
      <p:cxnSp>
        <p:nvCxnSpPr>
          <p:cNvPr id="8" name="Straight Connector 7"/>
          <p:cNvCxnSpPr/>
          <p:nvPr/>
        </p:nvCxnSpPr>
        <p:spPr>
          <a:xfrm>
            <a:off x="220533" y="1334619"/>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0532" y="3904113"/>
            <a:ext cx="4625787"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Evaluating Exit criteria and Reporting </a:t>
            </a:r>
          </a:p>
        </p:txBody>
      </p:sp>
      <p:cxnSp>
        <p:nvCxnSpPr>
          <p:cNvPr id="10" name="Straight Connector 9"/>
          <p:cNvCxnSpPr/>
          <p:nvPr/>
        </p:nvCxnSpPr>
        <p:spPr>
          <a:xfrm>
            <a:off x="220533" y="4383799"/>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36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Process </a:t>
            </a:r>
            <a:r>
              <a:rPr lang="en-IN" dirty="0" err="1"/>
              <a:t>conti</a:t>
            </a:r>
            <a:r>
              <a:rPr lang="en-IN" dirty="0"/>
              <a:t>..</a:t>
            </a:r>
          </a:p>
        </p:txBody>
      </p:sp>
      <p:sp>
        <p:nvSpPr>
          <p:cNvPr id="4" name="Content Placeholder 2"/>
          <p:cNvSpPr>
            <a:spLocks noGrp="1"/>
          </p:cNvSpPr>
          <p:nvPr>
            <p:ph idx="1"/>
          </p:nvPr>
        </p:nvSpPr>
        <p:spPr>
          <a:xfrm>
            <a:off x="131179" y="1441371"/>
            <a:ext cx="11929641" cy="2521190"/>
          </a:xfrm>
        </p:spPr>
        <p:txBody>
          <a:bodyPr/>
          <a:lstStyle/>
          <a:p>
            <a:r>
              <a:rPr lang="en-US" dirty="0"/>
              <a:t>To check which planned deliverables are actually delivered.</a:t>
            </a:r>
          </a:p>
          <a:p>
            <a:r>
              <a:rPr lang="en-US" dirty="0"/>
              <a:t>To finalize and archive </a:t>
            </a:r>
            <a:r>
              <a:rPr lang="en-US" b="1" dirty="0" err="1">
                <a:solidFill>
                  <a:srgbClr val="C00000"/>
                </a:solidFill>
              </a:rPr>
              <a:t>testware</a:t>
            </a:r>
            <a:r>
              <a:rPr lang="en-US" dirty="0"/>
              <a:t> such as scripts, test environments, etc. for later reuse.</a:t>
            </a:r>
          </a:p>
          <a:p>
            <a:r>
              <a:rPr lang="en-US" dirty="0"/>
              <a:t>To handover the </a:t>
            </a:r>
            <a:r>
              <a:rPr lang="en-US" dirty="0" err="1"/>
              <a:t>testware</a:t>
            </a:r>
            <a:r>
              <a:rPr lang="en-US" dirty="0"/>
              <a:t> to the maintenance organization. They will give support to the software.</a:t>
            </a:r>
          </a:p>
          <a:p>
            <a:r>
              <a:rPr lang="en-US" dirty="0"/>
              <a:t>To evaluate how the testing went and learn lessons for future releases and projects.</a:t>
            </a:r>
          </a:p>
          <a:p>
            <a:endParaRPr lang="en-US" dirty="0"/>
          </a:p>
        </p:txBody>
      </p:sp>
      <p:sp>
        <p:nvSpPr>
          <p:cNvPr id="3" name="Content Placeholder 2"/>
          <p:cNvSpPr txBox="1"/>
          <p:nvPr/>
        </p:nvSpPr>
        <p:spPr>
          <a:xfrm>
            <a:off x="131179" y="4251959"/>
            <a:ext cx="11929641" cy="2028993"/>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endParaRPr lang="en-US" dirty="0"/>
          </a:p>
        </p:txBody>
      </p:sp>
      <p:sp>
        <p:nvSpPr>
          <p:cNvPr id="7" name="Rectangle 6"/>
          <p:cNvSpPr/>
          <p:nvPr/>
        </p:nvSpPr>
        <p:spPr>
          <a:xfrm>
            <a:off x="220533" y="854934"/>
            <a:ext cx="3543747"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Test Closure Activities</a:t>
            </a:r>
          </a:p>
        </p:txBody>
      </p:sp>
      <p:cxnSp>
        <p:nvCxnSpPr>
          <p:cNvPr id="8" name="Straight Connector 7"/>
          <p:cNvCxnSpPr/>
          <p:nvPr/>
        </p:nvCxnSpPr>
        <p:spPr>
          <a:xfrm>
            <a:off x="220533" y="1334619"/>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11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solidFill>
                  <a:srgbClr val="556E7B"/>
                </a:solidFill>
              </a:rPr>
              <a:t>The Psychology of Testing</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6</a:t>
            </a:r>
          </a:p>
          <a:p>
            <a:endParaRPr lang="en-US" dirty="0"/>
          </a:p>
        </p:txBody>
      </p:sp>
    </p:spTree>
    <p:extLst>
      <p:ext uri="{BB962C8B-B14F-4D97-AF65-F5344CB8AC3E}">
        <p14:creationId xmlns:p14="http://schemas.microsoft.com/office/powerpoint/2010/main" val="4015772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Psychology of Testing</a:t>
            </a:r>
          </a:p>
        </p:txBody>
      </p:sp>
      <p:sp>
        <p:nvSpPr>
          <p:cNvPr id="3" name="Content Placeholder 2"/>
          <p:cNvSpPr>
            <a:spLocks noGrp="1"/>
          </p:cNvSpPr>
          <p:nvPr>
            <p:ph idx="1"/>
          </p:nvPr>
        </p:nvSpPr>
        <p:spPr/>
        <p:txBody>
          <a:bodyPr/>
          <a:lstStyle/>
          <a:p>
            <a:pPr marL="0" indent="0">
              <a:buNone/>
            </a:pPr>
            <a:endParaRPr lang="en-IN"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86991" y="821686"/>
            <a:ext cx="2038279" cy="2038279"/>
          </a:xfrm>
          <a:prstGeom prst="rect">
            <a:avLst/>
          </a:prstGeom>
        </p:spPr>
      </p:pic>
      <p:sp>
        <p:nvSpPr>
          <p:cNvPr id="10" name="TextBox 9"/>
          <p:cNvSpPr txBox="1"/>
          <p:nvPr/>
        </p:nvSpPr>
        <p:spPr>
          <a:xfrm>
            <a:off x="569853" y="2859965"/>
            <a:ext cx="2451848" cy="369332"/>
          </a:xfrm>
          <a:prstGeom prst="rect">
            <a:avLst/>
          </a:prstGeom>
          <a:noFill/>
        </p:spPr>
        <p:txBody>
          <a:bodyPr wrap="square">
            <a:spAutoFit/>
          </a:bodyPr>
          <a:lstStyle/>
          <a:p>
            <a:r>
              <a:rPr lang="en-IN" b="1" dirty="0"/>
              <a:t>Psychology of Developer</a:t>
            </a:r>
          </a:p>
        </p:txBody>
      </p:sp>
      <p:sp>
        <p:nvSpPr>
          <p:cNvPr id="11" name="Speech Bubble: Rectangle with Corners Rounded 10"/>
          <p:cNvSpPr/>
          <p:nvPr/>
        </p:nvSpPr>
        <p:spPr>
          <a:xfrm>
            <a:off x="3388658" y="1075990"/>
            <a:ext cx="8543366" cy="1783976"/>
          </a:xfrm>
          <a:prstGeom prst="wedgeRoundRectCallout">
            <a:avLst>
              <a:gd name="adj1" fmla="val -59115"/>
              <a:gd name="adj2" fmla="val -6847"/>
              <a:gd name="adj3" fmla="val 16667"/>
            </a:avLst>
          </a:prstGeom>
          <a:noFill/>
          <a:ln w="28575">
            <a:solidFill>
              <a:srgbClr val="68686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just">
              <a:buClr>
                <a:srgbClr val="556E7B"/>
              </a:buClr>
              <a:buFont typeface="Wingdings" panose="05000000000000000000" pitchFamily="2" charset="2"/>
              <a:buChar char="ü"/>
            </a:pPr>
            <a:r>
              <a:rPr lang="en-IN" sz="2400" dirty="0">
                <a:solidFill>
                  <a:schemeClr val="tx1"/>
                </a:solidFill>
              </a:rPr>
              <a:t>Testing is a process to </a:t>
            </a:r>
            <a:r>
              <a:rPr lang="en-IN" sz="2400" b="1" dirty="0">
                <a:solidFill>
                  <a:srgbClr val="C00000"/>
                </a:solidFill>
              </a:rPr>
              <a:t>prove that the software works correctly</a:t>
            </a:r>
            <a:r>
              <a:rPr lang="en-IN" sz="2400" dirty="0">
                <a:solidFill>
                  <a:schemeClr val="tx1"/>
                </a:solidFill>
              </a:rPr>
              <a:t>.</a:t>
            </a:r>
          </a:p>
          <a:p>
            <a:pPr marL="342900" indent="-342900" algn="just">
              <a:buClr>
                <a:srgbClr val="556E7B"/>
              </a:buClr>
              <a:buFont typeface="Wingdings" panose="05000000000000000000" pitchFamily="2" charset="2"/>
              <a:buChar char="ü"/>
            </a:pPr>
            <a:r>
              <a:rPr lang="en-US" sz="2400" dirty="0">
                <a:solidFill>
                  <a:schemeClr val="tx1"/>
                </a:solidFill>
              </a:rPr>
              <a:t>So he will </a:t>
            </a:r>
            <a:r>
              <a:rPr lang="en-US" sz="2400" b="1" dirty="0">
                <a:solidFill>
                  <a:srgbClr val="C00000"/>
                </a:solidFill>
              </a:rPr>
              <a:t>give</a:t>
            </a:r>
            <a:r>
              <a:rPr lang="en-US" sz="2400" dirty="0">
                <a:solidFill>
                  <a:schemeClr val="tx1"/>
                </a:solidFill>
              </a:rPr>
              <a:t> only those </a:t>
            </a:r>
            <a:r>
              <a:rPr lang="en-US" sz="2400" b="1" dirty="0">
                <a:solidFill>
                  <a:srgbClr val="C00000"/>
                </a:solidFill>
              </a:rPr>
              <a:t>inputs </a:t>
            </a:r>
            <a:r>
              <a:rPr lang="en-US" sz="2400" dirty="0">
                <a:solidFill>
                  <a:schemeClr val="tx1"/>
                </a:solidFill>
              </a:rPr>
              <a:t>which </a:t>
            </a:r>
            <a:r>
              <a:rPr lang="en-US" sz="2400" b="1" dirty="0">
                <a:solidFill>
                  <a:srgbClr val="C00000"/>
                </a:solidFill>
              </a:rPr>
              <a:t>generate correct results </a:t>
            </a:r>
            <a:r>
              <a:rPr lang="en-US" sz="2400" dirty="0">
                <a:solidFill>
                  <a:schemeClr val="tx1"/>
                </a:solidFill>
              </a:rPr>
              <a:t>or press those keys by which the software </a:t>
            </a:r>
            <a:r>
              <a:rPr lang="en-US" sz="2400" b="1" dirty="0">
                <a:solidFill>
                  <a:srgbClr val="C00000"/>
                </a:solidFill>
              </a:rPr>
              <a:t>does not crash</a:t>
            </a:r>
            <a:r>
              <a:rPr lang="en-US" sz="2400" dirty="0">
                <a:solidFill>
                  <a:schemeClr val="tx1"/>
                </a:solidFill>
              </a:rPr>
              <a:t>.</a:t>
            </a:r>
          </a:p>
        </p:txBody>
      </p:sp>
      <p:sp>
        <p:nvSpPr>
          <p:cNvPr id="18" name="Speech Bubble: Rectangle with Corners Rounded 17"/>
          <p:cNvSpPr/>
          <p:nvPr/>
        </p:nvSpPr>
        <p:spPr>
          <a:xfrm>
            <a:off x="569853" y="3670822"/>
            <a:ext cx="8543366" cy="1783976"/>
          </a:xfrm>
          <a:prstGeom prst="wedgeRoundRectCallout">
            <a:avLst>
              <a:gd name="adj1" fmla="val 57464"/>
              <a:gd name="adj2" fmla="val -13882"/>
              <a:gd name="adj3" fmla="val 16667"/>
            </a:avLst>
          </a:prstGeom>
          <a:noFill/>
          <a:ln w="28575">
            <a:solidFill>
              <a:srgbClr val="68686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just">
              <a:buClr>
                <a:srgbClr val="556E7B"/>
              </a:buClr>
              <a:buFont typeface="Wingdings" panose="05000000000000000000" pitchFamily="2" charset="2"/>
              <a:buChar char="ü"/>
            </a:pPr>
            <a:r>
              <a:rPr lang="en-US" sz="2400" dirty="0">
                <a:solidFill>
                  <a:schemeClr val="tx1"/>
                </a:solidFill>
              </a:rPr>
              <a:t>Testing is the process to </a:t>
            </a:r>
            <a:r>
              <a:rPr lang="en-US" sz="2400" b="1" dirty="0">
                <a:solidFill>
                  <a:srgbClr val="C00000"/>
                </a:solidFill>
              </a:rPr>
              <a:t>prove that the software does not work</a:t>
            </a:r>
            <a:r>
              <a:rPr lang="en-US" sz="2400" dirty="0">
                <a:solidFill>
                  <a:schemeClr val="tx1"/>
                </a:solidFill>
              </a:rPr>
              <a:t>.</a:t>
            </a:r>
          </a:p>
          <a:p>
            <a:pPr marL="342900" indent="-342900" algn="just">
              <a:buClr>
                <a:srgbClr val="556E7B"/>
              </a:buClr>
              <a:buFont typeface="Wingdings" panose="05000000000000000000" pitchFamily="2" charset="2"/>
              <a:buChar char="ü"/>
            </a:pPr>
            <a:r>
              <a:rPr lang="en-US" sz="2400" dirty="0">
                <a:solidFill>
                  <a:schemeClr val="tx1"/>
                </a:solidFill>
              </a:rPr>
              <a:t>So they give most of the incorrect inputs. </a:t>
            </a:r>
          </a:p>
          <a:p>
            <a:pPr marL="342900" indent="-342900" algn="just">
              <a:buClr>
                <a:srgbClr val="556E7B"/>
              </a:buClr>
              <a:buFont typeface="Wingdings" panose="05000000000000000000" pitchFamily="2" charset="2"/>
              <a:buChar char="ü"/>
            </a:pPr>
            <a:r>
              <a:rPr lang="en-US" sz="2400" dirty="0">
                <a:solidFill>
                  <a:schemeClr val="tx1"/>
                </a:solidFill>
              </a:rPr>
              <a:t>This type of psychology towards testing would </a:t>
            </a:r>
            <a:r>
              <a:rPr lang="en-US" sz="2400" b="1" dirty="0">
                <a:solidFill>
                  <a:srgbClr val="C00000"/>
                </a:solidFill>
              </a:rPr>
              <a:t>bring out most of the defects.</a:t>
            </a:r>
          </a:p>
        </p:txBody>
      </p:sp>
      <p:sp>
        <p:nvSpPr>
          <p:cNvPr id="19" name="TextBox 18"/>
          <p:cNvSpPr txBox="1"/>
          <p:nvPr/>
        </p:nvSpPr>
        <p:spPr>
          <a:xfrm>
            <a:off x="9256652" y="5711657"/>
            <a:ext cx="2451848" cy="369332"/>
          </a:xfrm>
          <a:prstGeom prst="rect">
            <a:avLst/>
          </a:prstGeom>
          <a:noFill/>
        </p:spPr>
        <p:txBody>
          <a:bodyPr wrap="square">
            <a:spAutoFit/>
          </a:bodyPr>
          <a:lstStyle/>
          <a:p>
            <a:r>
              <a:rPr lang="en-IN" b="1" dirty="0"/>
              <a:t>Psychology of QA Team</a:t>
            </a:r>
          </a:p>
        </p:txBody>
      </p:sp>
      <p:pic>
        <p:nvPicPr>
          <p:cNvPr id="20" name="Picture 19"/>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a:xfrm>
            <a:off x="9583868" y="3543670"/>
            <a:ext cx="2038279" cy="2038279"/>
          </a:xfrm>
          <a:prstGeom prst="rect">
            <a:avLst/>
          </a:prstGeom>
        </p:spPr>
      </p:pic>
    </p:spTree>
    <p:extLst>
      <p:ext uri="{BB962C8B-B14F-4D97-AF65-F5344CB8AC3E}">
        <p14:creationId xmlns:p14="http://schemas.microsoft.com/office/powerpoint/2010/main" val="270222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ldLvl="0" animBg="1"/>
      <p:bldP spid="18" grpId="0" bldLvl="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Psychology of Testing</a:t>
            </a:r>
            <a:endParaRPr lang="en-IN" dirty="0"/>
          </a:p>
        </p:txBody>
      </p:sp>
      <p:sp>
        <p:nvSpPr>
          <p:cNvPr id="4" name="Content Placeholder 2"/>
          <p:cNvSpPr>
            <a:spLocks noGrp="1"/>
          </p:cNvSpPr>
          <p:nvPr>
            <p:ph idx="1"/>
          </p:nvPr>
        </p:nvSpPr>
        <p:spPr>
          <a:xfrm>
            <a:off x="131179" y="929640"/>
            <a:ext cx="11929641" cy="3886200"/>
          </a:xfrm>
        </p:spPr>
        <p:txBody>
          <a:bodyPr/>
          <a:lstStyle/>
          <a:p>
            <a:r>
              <a:rPr lang="en-IN" b="1" dirty="0">
                <a:solidFill>
                  <a:srgbClr val="C00000"/>
                </a:solidFill>
              </a:rPr>
              <a:t>How long you will go on testing </a:t>
            </a:r>
            <a:r>
              <a:rPr lang="en-IN" dirty="0"/>
              <a:t>after which you can confidently say, “</a:t>
            </a:r>
            <a:r>
              <a:rPr lang="en-IN" b="1" dirty="0"/>
              <a:t>Yes, the software works</a:t>
            </a:r>
            <a:r>
              <a:rPr lang="en-IN" dirty="0"/>
              <a:t>”? </a:t>
            </a:r>
          </a:p>
          <a:p>
            <a:r>
              <a:rPr lang="en-IN" dirty="0"/>
              <a:t>Lots of </a:t>
            </a:r>
            <a:r>
              <a:rPr lang="en-IN" b="1" dirty="0">
                <a:solidFill>
                  <a:srgbClr val="C00000"/>
                </a:solidFill>
              </a:rPr>
              <a:t>software</a:t>
            </a:r>
            <a:r>
              <a:rPr lang="en-IN" dirty="0"/>
              <a:t> </a:t>
            </a:r>
            <a:r>
              <a:rPr lang="en-IN" b="1" dirty="0">
                <a:solidFill>
                  <a:srgbClr val="C00000"/>
                </a:solidFill>
              </a:rPr>
              <a:t>available</a:t>
            </a:r>
            <a:r>
              <a:rPr lang="en-IN" dirty="0">
                <a:solidFill>
                  <a:srgbClr val="C00000"/>
                </a:solidFill>
              </a:rPr>
              <a:t> </a:t>
            </a:r>
            <a:r>
              <a:rPr lang="en-IN" b="1" dirty="0">
                <a:solidFill>
                  <a:srgbClr val="C00000"/>
                </a:solidFill>
              </a:rPr>
              <a:t>in</a:t>
            </a:r>
            <a:r>
              <a:rPr lang="en-IN" dirty="0">
                <a:solidFill>
                  <a:srgbClr val="C00000"/>
                </a:solidFill>
              </a:rPr>
              <a:t> </a:t>
            </a:r>
            <a:r>
              <a:rPr lang="en-IN" dirty="0"/>
              <a:t>the </a:t>
            </a:r>
            <a:r>
              <a:rPr lang="en-IN" b="1" dirty="0">
                <a:solidFill>
                  <a:srgbClr val="C00000"/>
                </a:solidFill>
              </a:rPr>
              <a:t>market </a:t>
            </a:r>
            <a:r>
              <a:rPr lang="en-IN" dirty="0"/>
              <a:t>have a </a:t>
            </a:r>
            <a:r>
              <a:rPr lang="en-IN" b="1" dirty="0">
                <a:solidFill>
                  <a:srgbClr val="C00000"/>
                </a:solidFill>
              </a:rPr>
              <a:t>bug</a:t>
            </a:r>
            <a:r>
              <a:rPr lang="en-IN" dirty="0"/>
              <a:t>.</a:t>
            </a:r>
          </a:p>
          <a:p>
            <a:r>
              <a:rPr lang="en-IN" dirty="0"/>
              <a:t>But still </a:t>
            </a:r>
            <a:r>
              <a:rPr lang="en-IN" b="1" dirty="0">
                <a:solidFill>
                  <a:srgbClr val="C00000"/>
                </a:solidFill>
              </a:rPr>
              <a:t>they released </a:t>
            </a:r>
            <a:r>
              <a:rPr lang="en-IN" dirty="0"/>
              <a:t>into the market and </a:t>
            </a:r>
            <a:r>
              <a:rPr lang="en-IN" b="1" dirty="0">
                <a:solidFill>
                  <a:srgbClr val="C00000"/>
                </a:solidFill>
              </a:rPr>
              <a:t>millions of copies </a:t>
            </a:r>
            <a:r>
              <a:rPr lang="en-IN" dirty="0"/>
              <a:t>have been </a:t>
            </a:r>
            <a:r>
              <a:rPr lang="en-IN" b="1" dirty="0">
                <a:solidFill>
                  <a:srgbClr val="C00000"/>
                </a:solidFill>
              </a:rPr>
              <a:t>sold</a:t>
            </a:r>
            <a:r>
              <a:rPr lang="en-IN" dirty="0"/>
              <a:t>.</a:t>
            </a:r>
          </a:p>
          <a:p>
            <a:r>
              <a:rPr lang="en-IN" dirty="0"/>
              <a:t>You can </a:t>
            </a:r>
            <a:r>
              <a:rPr lang="en-IN" b="1" dirty="0">
                <a:solidFill>
                  <a:srgbClr val="C00000"/>
                </a:solidFill>
              </a:rPr>
              <a:t>never</a:t>
            </a:r>
            <a:r>
              <a:rPr lang="en-IN" dirty="0"/>
              <a:t> say that the </a:t>
            </a:r>
            <a:r>
              <a:rPr lang="en-IN" b="1" dirty="0">
                <a:solidFill>
                  <a:srgbClr val="C00000"/>
                </a:solidFill>
              </a:rPr>
              <a:t>testing is complete </a:t>
            </a:r>
            <a:r>
              <a:rPr lang="en-IN" dirty="0"/>
              <a:t>and the software is </a:t>
            </a:r>
            <a:r>
              <a:rPr lang="en-IN" b="1" dirty="0">
                <a:solidFill>
                  <a:srgbClr val="C00000"/>
                </a:solidFill>
              </a:rPr>
              <a:t>defect free</a:t>
            </a:r>
            <a:r>
              <a:rPr lang="en-IN" dirty="0"/>
              <a:t>.</a:t>
            </a:r>
          </a:p>
          <a:p>
            <a:r>
              <a:rPr lang="en-IN" b="1" dirty="0">
                <a:solidFill>
                  <a:srgbClr val="C00000"/>
                </a:solidFill>
              </a:rPr>
              <a:t>So realistic definition of testing is</a:t>
            </a:r>
            <a:r>
              <a:rPr lang="en-IN" dirty="0"/>
              <a:t>: </a:t>
            </a:r>
            <a:r>
              <a:rPr lang="en-IN" b="1" dirty="0"/>
              <a:t>Testing is a process to detect the defect and minimize the risk associated with the leftover defects</a:t>
            </a:r>
            <a:r>
              <a:rPr lang="en-IN" dirty="0"/>
              <a:t>.</a:t>
            </a:r>
          </a:p>
          <a:p>
            <a:r>
              <a:rPr lang="en-IN" b="1" dirty="0"/>
              <a:t>Testing </a:t>
            </a:r>
            <a:r>
              <a:rPr lang="gu-IN" b="1" dirty="0"/>
              <a:t>એ ખામીને શોધવા અને બાકી રહેલી ખામીઓ સાથે સંકળાયેલા જોખમને ઘટાડવા માટેની પ્રક્રિયા છે.</a:t>
            </a:r>
            <a:endParaRPr lang="en-IN" b="1" dirty="0"/>
          </a:p>
          <a:p>
            <a:r>
              <a:rPr lang="en-IN" dirty="0"/>
              <a:t>The psychology of the people also plays a role in testing the software. </a:t>
            </a:r>
          </a:p>
          <a:p>
            <a:r>
              <a:rPr lang="en-IN" b="1" dirty="0">
                <a:solidFill>
                  <a:srgbClr val="C00000"/>
                </a:solidFill>
              </a:rPr>
              <a:t>Who is capable to test software</a:t>
            </a:r>
            <a:r>
              <a:rPr lang="en-IN" dirty="0"/>
              <a:t>? </a:t>
            </a:r>
            <a:r>
              <a:rPr lang="en-IN" b="1" dirty="0"/>
              <a:t>Developer</a:t>
            </a:r>
            <a:r>
              <a:rPr lang="en-IN" dirty="0"/>
              <a:t> or </a:t>
            </a:r>
            <a:r>
              <a:rPr lang="en-IN" b="1" dirty="0"/>
              <a:t>Tester</a:t>
            </a:r>
            <a:r>
              <a:rPr lang="en-IN"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0320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Psychology of Testing</a:t>
            </a:r>
            <a:endParaRPr lang="en-IN" dirty="0"/>
          </a:p>
        </p:txBody>
      </p:sp>
      <p:sp>
        <p:nvSpPr>
          <p:cNvPr id="4" name="Content Placeholder 2"/>
          <p:cNvSpPr>
            <a:spLocks noGrp="1"/>
          </p:cNvSpPr>
          <p:nvPr>
            <p:ph idx="1"/>
          </p:nvPr>
        </p:nvSpPr>
        <p:spPr>
          <a:xfrm>
            <a:off x="131179" y="1441210"/>
            <a:ext cx="11929641" cy="1383305"/>
          </a:xfrm>
        </p:spPr>
        <p:txBody>
          <a:bodyPr/>
          <a:lstStyle/>
          <a:p>
            <a:r>
              <a:rPr lang="en-US" dirty="0"/>
              <a:t>Developer is very </a:t>
            </a:r>
            <a:r>
              <a:rPr lang="en-US" b="1" dirty="0">
                <a:solidFill>
                  <a:srgbClr val="C00000"/>
                </a:solidFill>
              </a:rPr>
              <a:t>familiar</a:t>
            </a:r>
            <a:r>
              <a:rPr lang="en-US" dirty="0"/>
              <a:t> with the </a:t>
            </a:r>
            <a:r>
              <a:rPr lang="en-US" b="1" dirty="0">
                <a:solidFill>
                  <a:srgbClr val="C00000"/>
                </a:solidFill>
              </a:rPr>
              <a:t>requirements</a:t>
            </a:r>
            <a:r>
              <a:rPr lang="en-US" dirty="0"/>
              <a:t> specification document and </a:t>
            </a:r>
            <a:r>
              <a:rPr lang="en-US" b="1" dirty="0">
                <a:solidFill>
                  <a:srgbClr val="C00000"/>
                </a:solidFill>
              </a:rPr>
              <a:t>design</a:t>
            </a:r>
            <a:r>
              <a:rPr lang="en-US" dirty="0"/>
              <a:t>.</a:t>
            </a:r>
          </a:p>
          <a:p>
            <a:r>
              <a:rPr lang="en-US" dirty="0"/>
              <a:t>Developer </a:t>
            </a:r>
            <a:r>
              <a:rPr lang="en-US" b="1" dirty="0">
                <a:solidFill>
                  <a:srgbClr val="C00000"/>
                </a:solidFill>
              </a:rPr>
              <a:t>knows</a:t>
            </a:r>
            <a:r>
              <a:rPr lang="en-US" dirty="0"/>
              <a:t> the </a:t>
            </a:r>
            <a:r>
              <a:rPr lang="en-US" b="1" dirty="0">
                <a:solidFill>
                  <a:srgbClr val="C00000"/>
                </a:solidFill>
              </a:rPr>
              <a:t>complexity</a:t>
            </a:r>
            <a:r>
              <a:rPr lang="en-US" dirty="0"/>
              <a:t> of the </a:t>
            </a:r>
            <a:r>
              <a:rPr lang="en-US" b="1" dirty="0">
                <a:solidFill>
                  <a:srgbClr val="C00000"/>
                </a:solidFill>
              </a:rPr>
              <a:t>code</a:t>
            </a:r>
            <a:r>
              <a:rPr lang="en-US" dirty="0"/>
              <a:t> written by him.</a:t>
            </a:r>
          </a:p>
          <a:p>
            <a:r>
              <a:rPr lang="en-US" dirty="0"/>
              <a:t>In case there are defects, </a:t>
            </a:r>
            <a:r>
              <a:rPr lang="en-US" b="1" dirty="0">
                <a:solidFill>
                  <a:srgbClr val="C00000"/>
                </a:solidFill>
              </a:rPr>
              <a:t>debugging</a:t>
            </a:r>
            <a:r>
              <a:rPr lang="en-US" dirty="0"/>
              <a:t> has to be </a:t>
            </a:r>
            <a:r>
              <a:rPr lang="en-US" b="1" dirty="0">
                <a:solidFill>
                  <a:srgbClr val="C00000"/>
                </a:solidFill>
              </a:rPr>
              <a:t>done</a:t>
            </a:r>
            <a:r>
              <a:rPr lang="en-US" dirty="0"/>
              <a:t> by the developer.</a:t>
            </a:r>
            <a:endParaRPr lang="en-IN" dirty="0"/>
          </a:p>
          <a:p>
            <a:endParaRPr lang="en-IN" dirty="0"/>
          </a:p>
          <a:p>
            <a:endParaRPr lang="en-IN" dirty="0"/>
          </a:p>
          <a:p>
            <a:endParaRPr lang="en-US" dirty="0"/>
          </a:p>
        </p:txBody>
      </p:sp>
      <p:sp>
        <p:nvSpPr>
          <p:cNvPr id="3" name="Content Placeholder 2"/>
          <p:cNvSpPr txBox="1"/>
          <p:nvPr/>
        </p:nvSpPr>
        <p:spPr>
          <a:xfrm>
            <a:off x="131179" y="3494409"/>
            <a:ext cx="11929641" cy="1500500"/>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56E7B"/>
              </a:buClr>
            </a:pPr>
            <a:r>
              <a:rPr lang="en-US" b="1" dirty="0">
                <a:solidFill>
                  <a:srgbClr val="C00000"/>
                </a:solidFill>
              </a:rPr>
              <a:t>Testing</a:t>
            </a:r>
            <a:r>
              <a:rPr lang="en-US" dirty="0"/>
              <a:t> is done </a:t>
            </a:r>
            <a:r>
              <a:rPr lang="en-US" b="1" dirty="0">
                <a:solidFill>
                  <a:srgbClr val="C00000"/>
                </a:solidFill>
              </a:rPr>
              <a:t>objectively</a:t>
            </a:r>
            <a:r>
              <a:rPr lang="en-US" dirty="0"/>
              <a:t>. It is likely that many </a:t>
            </a:r>
            <a:r>
              <a:rPr lang="en-US" b="1" dirty="0">
                <a:solidFill>
                  <a:srgbClr val="C00000"/>
                </a:solidFill>
              </a:rPr>
              <a:t>defects are detected</a:t>
            </a:r>
            <a:r>
              <a:rPr lang="en-US" dirty="0"/>
              <a:t>.</a:t>
            </a:r>
          </a:p>
          <a:p>
            <a:pPr>
              <a:buClr>
                <a:srgbClr val="556E7B"/>
              </a:buClr>
            </a:pPr>
            <a:r>
              <a:rPr lang="en-US" dirty="0"/>
              <a:t>Test engineers are </a:t>
            </a:r>
            <a:r>
              <a:rPr lang="en-US" b="1" dirty="0">
                <a:solidFill>
                  <a:srgbClr val="C00000"/>
                </a:solidFill>
              </a:rPr>
              <a:t>specialized</a:t>
            </a:r>
            <a:r>
              <a:rPr lang="en-US" dirty="0"/>
              <a:t> </a:t>
            </a:r>
            <a:r>
              <a:rPr lang="en-US" b="1" dirty="0">
                <a:solidFill>
                  <a:srgbClr val="C00000"/>
                </a:solidFill>
              </a:rPr>
              <a:t>in</a:t>
            </a:r>
            <a:r>
              <a:rPr lang="en-US" dirty="0"/>
              <a:t> </a:t>
            </a:r>
            <a:r>
              <a:rPr lang="en-US" b="1" dirty="0">
                <a:solidFill>
                  <a:srgbClr val="C00000"/>
                </a:solidFill>
              </a:rPr>
              <a:t>testing</a:t>
            </a:r>
            <a:r>
              <a:rPr lang="en-US" dirty="0"/>
              <a:t> and </a:t>
            </a:r>
            <a:r>
              <a:rPr lang="en-US" b="1" dirty="0">
                <a:solidFill>
                  <a:srgbClr val="C00000"/>
                </a:solidFill>
              </a:rPr>
              <a:t>testing tools </a:t>
            </a:r>
            <a:r>
              <a:rPr lang="en-US" dirty="0"/>
              <a:t>required for their job; So they can do the job </a:t>
            </a:r>
            <a:r>
              <a:rPr lang="en-US" b="1" dirty="0">
                <a:solidFill>
                  <a:srgbClr val="C00000"/>
                </a:solidFill>
              </a:rPr>
              <a:t>productively</a:t>
            </a:r>
            <a:r>
              <a:rPr lang="en-US" dirty="0"/>
              <a:t>.</a:t>
            </a:r>
            <a:endParaRPr lang="en-IN" dirty="0"/>
          </a:p>
          <a:p>
            <a:endParaRPr lang="en-IN" dirty="0"/>
          </a:p>
          <a:p>
            <a:pPr marL="0" indent="0">
              <a:buNone/>
            </a:pPr>
            <a:endParaRPr lang="en-IN" dirty="0"/>
          </a:p>
          <a:p>
            <a:pPr>
              <a:buClr>
                <a:srgbClr val="686868"/>
              </a:buClr>
            </a:pPr>
            <a:endParaRPr lang="en-US" dirty="0"/>
          </a:p>
        </p:txBody>
      </p:sp>
      <p:sp>
        <p:nvSpPr>
          <p:cNvPr id="7" name="Rectangle 6"/>
          <p:cNvSpPr/>
          <p:nvPr/>
        </p:nvSpPr>
        <p:spPr>
          <a:xfrm>
            <a:off x="220532" y="854934"/>
            <a:ext cx="6789868"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Advantages of software testing done by Developer</a:t>
            </a:r>
          </a:p>
        </p:txBody>
      </p:sp>
      <p:cxnSp>
        <p:nvCxnSpPr>
          <p:cNvPr id="8" name="Straight Connector 7"/>
          <p:cNvCxnSpPr/>
          <p:nvPr/>
        </p:nvCxnSpPr>
        <p:spPr>
          <a:xfrm>
            <a:off x="220533" y="1334619"/>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0532" y="2876809"/>
            <a:ext cx="7734748"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Advantages of software testing done by software testing team </a:t>
            </a:r>
          </a:p>
        </p:txBody>
      </p:sp>
      <p:cxnSp>
        <p:nvCxnSpPr>
          <p:cNvPr id="10" name="Straight Connector 9"/>
          <p:cNvCxnSpPr/>
          <p:nvPr/>
        </p:nvCxnSpPr>
        <p:spPr>
          <a:xfrm>
            <a:off x="220533" y="3356494"/>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42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Psychology of Testing</a:t>
            </a:r>
            <a:endParaRPr lang="en-IN" dirty="0"/>
          </a:p>
        </p:txBody>
      </p:sp>
      <p:sp>
        <p:nvSpPr>
          <p:cNvPr id="4" name="Content Placeholder 2"/>
          <p:cNvSpPr>
            <a:spLocks noGrp="1"/>
          </p:cNvSpPr>
          <p:nvPr>
            <p:ph idx="1"/>
          </p:nvPr>
        </p:nvSpPr>
        <p:spPr>
          <a:xfrm>
            <a:off x="131179" y="929640"/>
            <a:ext cx="11929641" cy="3886200"/>
          </a:xfrm>
        </p:spPr>
        <p:txBody>
          <a:bodyPr/>
          <a:lstStyle/>
          <a:p>
            <a:r>
              <a:rPr lang="en-IN" dirty="0"/>
              <a:t>When a </a:t>
            </a:r>
            <a:r>
              <a:rPr lang="en-IN" b="1" dirty="0">
                <a:solidFill>
                  <a:srgbClr val="C00000"/>
                </a:solidFill>
              </a:rPr>
              <a:t>separate test team is formed</a:t>
            </a:r>
            <a:r>
              <a:rPr lang="en-IN" dirty="0"/>
              <a:t>, it is very important that at last some </a:t>
            </a:r>
            <a:r>
              <a:rPr lang="en-IN" b="1" dirty="0">
                <a:solidFill>
                  <a:srgbClr val="C00000"/>
                </a:solidFill>
              </a:rPr>
              <a:t>test engineer </a:t>
            </a:r>
            <a:r>
              <a:rPr lang="en-IN" dirty="0"/>
              <a:t>be </a:t>
            </a:r>
            <a:r>
              <a:rPr lang="en-IN" b="1" dirty="0">
                <a:solidFill>
                  <a:srgbClr val="C00000"/>
                </a:solidFill>
              </a:rPr>
              <a:t>involved</a:t>
            </a:r>
            <a:r>
              <a:rPr lang="en-IN" dirty="0"/>
              <a:t> in the project </a:t>
            </a:r>
            <a:r>
              <a:rPr lang="en-IN" b="1" dirty="0">
                <a:solidFill>
                  <a:srgbClr val="C00000"/>
                </a:solidFill>
              </a:rPr>
              <a:t>from</a:t>
            </a:r>
            <a:r>
              <a:rPr lang="en-IN" dirty="0"/>
              <a:t> </a:t>
            </a:r>
            <a:r>
              <a:rPr lang="en-IN" b="1" dirty="0">
                <a:solidFill>
                  <a:srgbClr val="C00000"/>
                </a:solidFill>
              </a:rPr>
              <a:t>the</a:t>
            </a:r>
            <a:r>
              <a:rPr lang="en-IN" dirty="0"/>
              <a:t> </a:t>
            </a:r>
            <a:r>
              <a:rPr lang="en-IN" b="1" dirty="0">
                <a:solidFill>
                  <a:srgbClr val="C00000"/>
                </a:solidFill>
              </a:rPr>
              <a:t>beginning</a:t>
            </a:r>
            <a:r>
              <a:rPr lang="en-IN" dirty="0"/>
              <a:t>.</a:t>
            </a:r>
          </a:p>
          <a:p>
            <a:r>
              <a:rPr lang="en-IN" dirty="0"/>
              <a:t>So that the test engineer can check whether each and </a:t>
            </a:r>
            <a:r>
              <a:rPr lang="en-IN" b="1" dirty="0">
                <a:solidFill>
                  <a:srgbClr val="C00000"/>
                </a:solidFill>
              </a:rPr>
              <a:t>every specification is testable or not</a:t>
            </a:r>
            <a:r>
              <a:rPr lang="en-IN" dirty="0"/>
              <a:t>.</a:t>
            </a:r>
          </a:p>
          <a:p>
            <a:r>
              <a:rPr lang="en-IN" dirty="0"/>
              <a:t>The test </a:t>
            </a:r>
            <a:r>
              <a:rPr lang="en-IN" b="1" dirty="0"/>
              <a:t>engineers</a:t>
            </a:r>
            <a:r>
              <a:rPr lang="en-IN" dirty="0"/>
              <a:t> and </a:t>
            </a:r>
            <a:r>
              <a:rPr lang="en-IN" b="1" dirty="0"/>
              <a:t>developers</a:t>
            </a:r>
            <a:r>
              <a:rPr lang="en-IN" dirty="0"/>
              <a:t> </a:t>
            </a:r>
            <a:r>
              <a:rPr lang="en-IN" b="1" dirty="0">
                <a:solidFill>
                  <a:srgbClr val="C00000"/>
                </a:solidFill>
              </a:rPr>
              <a:t>need to interact regularly</a:t>
            </a:r>
            <a:r>
              <a:rPr lang="en-IN" dirty="0"/>
              <a:t>.</a:t>
            </a:r>
          </a:p>
          <a:p>
            <a:r>
              <a:rPr lang="en-IN" dirty="0"/>
              <a:t>The test engineers need to periodically </a:t>
            </a:r>
            <a:r>
              <a:rPr lang="en-IN" b="1" dirty="0">
                <a:solidFill>
                  <a:srgbClr val="C00000"/>
                </a:solidFill>
              </a:rPr>
              <a:t>communicate the test result </a:t>
            </a:r>
            <a:r>
              <a:rPr lang="en-IN" dirty="0"/>
              <a:t>to the developer.</a:t>
            </a:r>
          </a:p>
          <a:p>
            <a:r>
              <a:rPr lang="en-IN" dirty="0"/>
              <a:t>This </a:t>
            </a:r>
            <a:r>
              <a:rPr lang="en-IN" b="1" dirty="0">
                <a:solidFill>
                  <a:srgbClr val="C00000"/>
                </a:solidFill>
              </a:rPr>
              <a:t>communication</a:t>
            </a:r>
            <a:r>
              <a:rPr lang="en-IN" dirty="0"/>
              <a:t> has to be </a:t>
            </a:r>
            <a:r>
              <a:rPr lang="en-IN" b="1" dirty="0">
                <a:solidFill>
                  <a:srgbClr val="C00000"/>
                </a:solidFill>
              </a:rPr>
              <a:t>very</a:t>
            </a:r>
            <a:r>
              <a:rPr lang="en-IN" dirty="0"/>
              <a:t> </a:t>
            </a:r>
            <a:r>
              <a:rPr lang="en-IN" b="1" dirty="0">
                <a:solidFill>
                  <a:srgbClr val="C00000"/>
                </a:solidFill>
              </a:rPr>
              <a:t>friendly</a:t>
            </a:r>
            <a:r>
              <a:rPr lang="en-IN" dirty="0"/>
              <a:t>. </a:t>
            </a:r>
          </a:p>
          <a:p>
            <a:r>
              <a:rPr lang="en-IN" dirty="0"/>
              <a:t>Only a person with </a:t>
            </a:r>
            <a:r>
              <a:rPr lang="en-IN" b="1" dirty="0">
                <a:solidFill>
                  <a:srgbClr val="C00000"/>
                </a:solidFill>
              </a:rPr>
              <a:t>good communication skills </a:t>
            </a:r>
            <a:r>
              <a:rPr lang="en-IN" dirty="0"/>
              <a:t>and </a:t>
            </a:r>
            <a:r>
              <a:rPr lang="en-IN" b="1" dirty="0">
                <a:solidFill>
                  <a:srgbClr val="C00000"/>
                </a:solidFill>
              </a:rPr>
              <a:t>interpersonal</a:t>
            </a:r>
            <a:r>
              <a:rPr lang="en-IN" dirty="0"/>
              <a:t> skills </a:t>
            </a:r>
            <a:r>
              <a:rPr lang="en-IN" b="1" dirty="0">
                <a:solidFill>
                  <a:srgbClr val="C00000"/>
                </a:solidFill>
              </a:rPr>
              <a:t>can survive </a:t>
            </a:r>
            <a:r>
              <a:rPr lang="en-IN" dirty="0"/>
              <a:t>as test engineers.</a:t>
            </a:r>
          </a:p>
          <a:p>
            <a:endParaRPr lang="en-IN"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0703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What is Testing?</a:t>
            </a:r>
          </a:p>
        </p:txBody>
      </p:sp>
      <p:sp>
        <p:nvSpPr>
          <p:cNvPr id="4" name="Text Placeholder 3"/>
          <p:cNvSpPr>
            <a:spLocks noGrp="1"/>
          </p:cNvSpPr>
          <p:nvPr>
            <p:ph type="body" idx="1"/>
          </p:nvPr>
        </p:nvSpPr>
        <p:spPr/>
        <p:txBody>
          <a:bodyPr/>
          <a:lstStyle/>
          <a:p>
            <a:r>
              <a:rPr lang="en-US" dirty="0"/>
              <a:t>Section 1</a:t>
            </a:r>
          </a:p>
          <a:p>
            <a:endParaRPr lang="en-US" dirty="0"/>
          </a:p>
        </p:txBody>
      </p:sp>
    </p:spTree>
    <p:extLst>
      <p:ext uri="{BB962C8B-B14F-4D97-AF65-F5344CB8AC3E}">
        <p14:creationId xmlns:p14="http://schemas.microsoft.com/office/powerpoint/2010/main" val="2311674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solidFill>
                  <a:srgbClr val="556E7B"/>
                </a:solidFill>
              </a:rPr>
              <a:t>Test Approaches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7</a:t>
            </a:r>
          </a:p>
          <a:p>
            <a:endParaRPr lang="en-US" dirty="0"/>
          </a:p>
        </p:txBody>
      </p:sp>
    </p:spTree>
    <p:extLst>
      <p:ext uri="{BB962C8B-B14F-4D97-AF65-F5344CB8AC3E}">
        <p14:creationId xmlns:p14="http://schemas.microsoft.com/office/powerpoint/2010/main" val="1639674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a:t>
            </a:r>
            <a:endParaRPr lang="en-IN" dirty="0"/>
          </a:p>
        </p:txBody>
      </p:sp>
      <p:sp>
        <p:nvSpPr>
          <p:cNvPr id="4" name="Content Placeholder 2"/>
          <p:cNvSpPr>
            <a:spLocks noGrp="1"/>
          </p:cNvSpPr>
          <p:nvPr>
            <p:ph idx="1"/>
          </p:nvPr>
        </p:nvSpPr>
        <p:spPr>
          <a:xfrm>
            <a:off x="131179" y="929640"/>
            <a:ext cx="11929641" cy="3886200"/>
          </a:xfrm>
        </p:spPr>
        <p:txBody>
          <a:bodyPr/>
          <a:lstStyle/>
          <a:p>
            <a:r>
              <a:rPr lang="en-US" dirty="0"/>
              <a:t>Test approaches and strategies refer to the overall approach or plan that a testing team adopts. </a:t>
            </a:r>
          </a:p>
          <a:p>
            <a:r>
              <a:rPr lang="en-US" dirty="0"/>
              <a:t>Test approach has two techniques: </a:t>
            </a:r>
            <a:r>
              <a:rPr lang="en-US" b="1" dirty="0"/>
              <a:t>Proactive</a:t>
            </a:r>
            <a:r>
              <a:rPr lang="en-US" dirty="0"/>
              <a:t> and </a:t>
            </a:r>
            <a:r>
              <a:rPr lang="en-US" b="1" dirty="0"/>
              <a:t>Reactive</a:t>
            </a:r>
            <a:r>
              <a:rPr lang="en-US" dirty="0"/>
              <a:t> </a:t>
            </a:r>
          </a:p>
          <a:p>
            <a:r>
              <a:rPr lang="en-US" b="1" dirty="0">
                <a:solidFill>
                  <a:srgbClr val="C00000"/>
                </a:solidFill>
              </a:rPr>
              <a:t>Proactive </a:t>
            </a:r>
            <a:r>
              <a:rPr lang="en-US" dirty="0"/>
              <a:t>-</a:t>
            </a:r>
            <a:r>
              <a:rPr lang="en-US" b="1" dirty="0">
                <a:solidFill>
                  <a:srgbClr val="C00000"/>
                </a:solidFill>
              </a:rPr>
              <a:t> </a:t>
            </a:r>
            <a:r>
              <a:rPr lang="en-US" dirty="0"/>
              <a:t>tests are designed as </a:t>
            </a:r>
            <a:r>
              <a:rPr lang="en-US" b="1" dirty="0">
                <a:solidFill>
                  <a:srgbClr val="C00000"/>
                </a:solidFill>
              </a:rPr>
              <a:t>early</a:t>
            </a:r>
            <a:r>
              <a:rPr lang="en-US" dirty="0"/>
              <a:t> as possible in order to </a:t>
            </a:r>
            <a:r>
              <a:rPr lang="en-US" b="1" dirty="0">
                <a:solidFill>
                  <a:srgbClr val="C00000"/>
                </a:solidFill>
              </a:rPr>
              <a:t>find</a:t>
            </a:r>
            <a:r>
              <a:rPr lang="en-US" dirty="0"/>
              <a:t> and </a:t>
            </a:r>
            <a:r>
              <a:rPr lang="en-US" b="1" dirty="0">
                <a:solidFill>
                  <a:srgbClr val="C00000"/>
                </a:solidFill>
              </a:rPr>
              <a:t>fix</a:t>
            </a:r>
            <a:r>
              <a:rPr lang="en-US" dirty="0"/>
              <a:t> the </a:t>
            </a:r>
            <a:r>
              <a:rPr lang="en-US" b="1" dirty="0">
                <a:solidFill>
                  <a:srgbClr val="C00000"/>
                </a:solidFill>
              </a:rPr>
              <a:t>defects</a:t>
            </a:r>
            <a:r>
              <a:rPr lang="en-US" dirty="0"/>
              <a:t>.</a:t>
            </a:r>
          </a:p>
          <a:p>
            <a:r>
              <a:rPr lang="en-US" b="1" dirty="0">
                <a:solidFill>
                  <a:srgbClr val="C00000"/>
                </a:solidFill>
              </a:rPr>
              <a:t>Reactive </a:t>
            </a:r>
            <a:r>
              <a:rPr lang="en-US" dirty="0"/>
              <a:t>-</a:t>
            </a:r>
            <a:r>
              <a:rPr lang="en-US" b="1" dirty="0">
                <a:solidFill>
                  <a:srgbClr val="C00000"/>
                </a:solidFill>
              </a:rPr>
              <a:t> </a:t>
            </a:r>
            <a:r>
              <a:rPr lang="en-US" dirty="0"/>
              <a:t>test design comes </a:t>
            </a:r>
            <a:r>
              <a:rPr lang="en-US" b="1" dirty="0">
                <a:solidFill>
                  <a:srgbClr val="C00000"/>
                </a:solidFill>
              </a:rPr>
              <a:t>after</a:t>
            </a:r>
            <a:r>
              <a:rPr lang="en-US" dirty="0"/>
              <a:t> </a:t>
            </a:r>
            <a:r>
              <a:rPr lang="en-US" b="1" dirty="0">
                <a:solidFill>
                  <a:srgbClr val="C00000"/>
                </a:solidFill>
              </a:rPr>
              <a:t>software</a:t>
            </a:r>
            <a:r>
              <a:rPr lang="en-US" dirty="0"/>
              <a:t> or system has been </a:t>
            </a:r>
            <a:r>
              <a:rPr lang="en-US" b="1" dirty="0">
                <a:solidFill>
                  <a:srgbClr val="C00000"/>
                </a:solidFill>
              </a:rPr>
              <a:t>produced</a:t>
            </a:r>
            <a:endParaRPr lang="en-IN" b="1" dirty="0">
              <a:solidFill>
                <a:srgbClr val="C00000"/>
              </a:solidFill>
            </a:endParaRPr>
          </a:p>
          <a:p>
            <a:endParaRPr lang="en-IN" dirty="0"/>
          </a:p>
          <a:p>
            <a:endParaRPr lang="en-IN"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1104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6130-5F30-4170-AC74-7904A1952723}"/>
              </a:ext>
            </a:extLst>
          </p:cNvPr>
          <p:cNvSpPr>
            <a:spLocks noGrp="1"/>
          </p:cNvSpPr>
          <p:nvPr>
            <p:ph type="title"/>
          </p:nvPr>
        </p:nvSpPr>
        <p:spPr/>
        <p:txBody>
          <a:bodyPr/>
          <a:lstStyle/>
          <a:p>
            <a:r>
              <a:rPr lang="en-IN" dirty="0"/>
              <a:t>List of Test Approaches</a:t>
            </a:r>
            <a:endParaRPr lang="en-US" dirty="0"/>
          </a:p>
        </p:txBody>
      </p:sp>
      <p:sp>
        <p:nvSpPr>
          <p:cNvPr id="16" name="Content Placeholder 15">
            <a:extLst>
              <a:ext uri="{FF2B5EF4-FFF2-40B4-BE49-F238E27FC236}">
                <a16:creationId xmlns:a16="http://schemas.microsoft.com/office/drawing/2014/main" id="{AB3657AF-3FD5-4FC4-90A1-A991290B6792}"/>
              </a:ext>
            </a:extLst>
          </p:cNvPr>
          <p:cNvSpPr>
            <a:spLocks noGrp="1"/>
          </p:cNvSpPr>
          <p:nvPr>
            <p:ph idx="1"/>
          </p:nvPr>
        </p:nvSpPr>
        <p:spPr/>
        <p:txBody>
          <a:bodyPr/>
          <a:lstStyle/>
          <a:p>
            <a:pPr marL="0" indent="0">
              <a:buNone/>
            </a:pPr>
            <a:endParaRPr lang="en-US" dirty="0"/>
          </a:p>
          <a:p>
            <a:endParaRPr lang="en-US" dirty="0"/>
          </a:p>
        </p:txBody>
      </p:sp>
      <p:graphicFrame>
        <p:nvGraphicFramePr>
          <p:cNvPr id="18" name="Diagram 17">
            <a:extLst>
              <a:ext uri="{FF2B5EF4-FFF2-40B4-BE49-F238E27FC236}">
                <a16:creationId xmlns:a16="http://schemas.microsoft.com/office/drawing/2014/main" id="{C3DCA5C9-3FCC-4022-9634-D867DEB2E7C0}"/>
              </a:ext>
            </a:extLst>
          </p:cNvPr>
          <p:cNvGraphicFramePr/>
          <p:nvPr>
            <p:extLst>
              <p:ext uri="{D42A27DB-BD31-4B8C-83A1-F6EECF244321}">
                <p14:modId xmlns:p14="http://schemas.microsoft.com/office/powerpoint/2010/main" val="1398833279"/>
              </p:ext>
            </p:extLst>
          </p:nvPr>
        </p:nvGraphicFramePr>
        <p:xfrm>
          <a:off x="546100" y="711201"/>
          <a:ext cx="10792460" cy="37785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381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of Test Approaches </a:t>
            </a:r>
            <a:r>
              <a:rPr lang="en-IN" dirty="0" err="1"/>
              <a:t>conti</a:t>
            </a:r>
            <a:r>
              <a:rPr lang="en-IN" dirty="0"/>
              <a:t>..</a:t>
            </a:r>
          </a:p>
        </p:txBody>
      </p:sp>
      <p:sp>
        <p:nvSpPr>
          <p:cNvPr id="4" name="Content Placeholder 2"/>
          <p:cNvSpPr>
            <a:spLocks noGrp="1"/>
          </p:cNvSpPr>
          <p:nvPr>
            <p:ph idx="1"/>
          </p:nvPr>
        </p:nvSpPr>
        <p:spPr>
          <a:xfrm>
            <a:off x="220532" y="1298300"/>
            <a:ext cx="11929641" cy="1521220"/>
          </a:xfrm>
        </p:spPr>
        <p:txBody>
          <a:bodyPr/>
          <a:lstStyle/>
          <a:p>
            <a:r>
              <a:rPr lang="en-US" dirty="0"/>
              <a:t>Black-box testing is a test approach where the tester </a:t>
            </a:r>
          </a:p>
          <a:p>
            <a:pPr marL="0" indent="0">
              <a:buNone/>
            </a:pPr>
            <a:r>
              <a:rPr lang="en-US" dirty="0"/>
              <a:t>    has </a:t>
            </a:r>
            <a:r>
              <a:rPr lang="en-US" b="1" dirty="0">
                <a:solidFill>
                  <a:srgbClr val="C00000"/>
                </a:solidFill>
              </a:rPr>
              <a:t>no knowledge </a:t>
            </a:r>
            <a:r>
              <a:rPr lang="en-US" dirty="0"/>
              <a:t>of the internal workings of the software.  </a:t>
            </a:r>
          </a:p>
          <a:p>
            <a:r>
              <a:rPr lang="en-US" dirty="0"/>
              <a:t>The tester only interacts with the software's </a:t>
            </a:r>
            <a:r>
              <a:rPr lang="en-US" b="1" dirty="0">
                <a:solidFill>
                  <a:srgbClr val="C00000"/>
                </a:solidFill>
              </a:rPr>
              <a:t>input and output</a:t>
            </a:r>
            <a:r>
              <a:rPr lang="en-US" dirty="0"/>
              <a:t>.</a:t>
            </a:r>
            <a:endParaRPr lang="en-IN" dirty="0"/>
          </a:p>
          <a:p>
            <a:endParaRPr lang="en-US" dirty="0"/>
          </a:p>
        </p:txBody>
      </p:sp>
      <p:sp>
        <p:nvSpPr>
          <p:cNvPr id="3" name="Content Placeholder 2"/>
          <p:cNvSpPr txBox="1"/>
          <p:nvPr/>
        </p:nvSpPr>
        <p:spPr>
          <a:xfrm>
            <a:off x="131179" y="3494409"/>
            <a:ext cx="11929641" cy="1617724"/>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56E7B"/>
              </a:buClr>
            </a:pPr>
            <a:endParaRPr lang="en-IN" dirty="0"/>
          </a:p>
        </p:txBody>
      </p:sp>
      <p:sp>
        <p:nvSpPr>
          <p:cNvPr id="7" name="Rectangle 6"/>
          <p:cNvSpPr/>
          <p:nvPr/>
        </p:nvSpPr>
        <p:spPr>
          <a:xfrm>
            <a:off x="220533" y="752064"/>
            <a:ext cx="3437066"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Black-box testing</a:t>
            </a:r>
          </a:p>
        </p:txBody>
      </p:sp>
      <p:cxnSp>
        <p:nvCxnSpPr>
          <p:cNvPr id="8" name="Straight Connector 7"/>
          <p:cNvCxnSpPr/>
          <p:nvPr/>
        </p:nvCxnSpPr>
        <p:spPr>
          <a:xfrm>
            <a:off x="220533" y="1243179"/>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0532" y="2786124"/>
            <a:ext cx="3437067"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White-box testing</a:t>
            </a:r>
          </a:p>
        </p:txBody>
      </p:sp>
      <p:cxnSp>
        <p:nvCxnSpPr>
          <p:cNvPr id="10" name="Straight Connector 9"/>
          <p:cNvCxnSpPr/>
          <p:nvPr/>
        </p:nvCxnSpPr>
        <p:spPr>
          <a:xfrm>
            <a:off x="220533" y="3265809"/>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220532" y="3406619"/>
            <a:ext cx="11929641" cy="2225991"/>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647177"/>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647177"/>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647177"/>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647177"/>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647177"/>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White-box testing is a test approach where the tester has    </a:t>
            </a:r>
          </a:p>
          <a:p>
            <a:pPr marL="0" indent="0">
              <a:buNone/>
            </a:pPr>
            <a:r>
              <a:rPr lang="en-US" b="1" dirty="0">
                <a:solidFill>
                  <a:srgbClr val="C00000"/>
                </a:solidFill>
              </a:rPr>
              <a:t>   detailed knowledge </a:t>
            </a:r>
            <a:r>
              <a:rPr lang="en-US" dirty="0"/>
              <a:t>of the internal workings of the software.</a:t>
            </a:r>
          </a:p>
          <a:p>
            <a:r>
              <a:rPr lang="en-US" dirty="0"/>
              <a:t>The tester uses this knowledge to design and execute tests </a:t>
            </a:r>
          </a:p>
          <a:p>
            <a:pPr marL="0" indent="0">
              <a:buNone/>
            </a:pPr>
            <a:r>
              <a:rPr lang="en-US" dirty="0"/>
              <a:t>    that examine the internal structure of the software.</a:t>
            </a:r>
            <a:endParaRPr lang="en-IN" dirty="0"/>
          </a:p>
          <a:p>
            <a:pPr marL="0" indent="0">
              <a:buNone/>
            </a:pPr>
            <a:endParaRPr lang="en-IN" dirty="0"/>
          </a:p>
          <a:p>
            <a:endParaRPr lang="en-US" dirty="0"/>
          </a:p>
        </p:txBody>
      </p:sp>
      <p:pic>
        <p:nvPicPr>
          <p:cNvPr id="6" name="Picture 5">
            <a:extLst>
              <a:ext uri="{FF2B5EF4-FFF2-40B4-BE49-F238E27FC236}">
                <a16:creationId xmlns:a16="http://schemas.microsoft.com/office/drawing/2014/main" id="{EE34A2E1-C502-47F3-8875-22AD06CF6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0336" y="1254608"/>
            <a:ext cx="4104907" cy="1294281"/>
          </a:xfrm>
          <a:prstGeom prst="rect">
            <a:avLst/>
          </a:prstGeom>
          <a:ln>
            <a:solidFill>
              <a:schemeClr val="tx1"/>
            </a:solidFill>
          </a:ln>
        </p:spPr>
      </p:pic>
      <p:pic>
        <p:nvPicPr>
          <p:cNvPr id="12" name="Picture 11">
            <a:extLst>
              <a:ext uri="{FF2B5EF4-FFF2-40B4-BE49-F238E27FC236}">
                <a16:creationId xmlns:a16="http://schemas.microsoft.com/office/drawing/2014/main" id="{28F08F02-41ED-4622-8AEC-E6A341E02A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6322" y="3314972"/>
            <a:ext cx="4104907" cy="1314178"/>
          </a:xfrm>
          <a:prstGeom prst="rect">
            <a:avLst/>
          </a:prstGeom>
          <a:ln>
            <a:solidFill>
              <a:schemeClr val="tx1"/>
            </a:solidFill>
          </a:ln>
        </p:spPr>
      </p:pic>
    </p:spTree>
    <p:extLst>
      <p:ext uri="{BB962C8B-B14F-4D97-AF65-F5344CB8AC3E}">
        <p14:creationId xmlns:p14="http://schemas.microsoft.com/office/powerpoint/2010/main" val="295508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nodePh="1">
                                  <p:stCondLst>
                                    <p:cond delay="0"/>
                                  </p:stCondLst>
                                  <p:endCondLst>
                                    <p:cond evt="begin" delay="0">
                                      <p:tn val="33"/>
                                    </p:cond>
                                  </p:end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of Test Approaches </a:t>
            </a:r>
            <a:r>
              <a:rPr lang="en-IN" dirty="0" err="1"/>
              <a:t>conti</a:t>
            </a:r>
            <a:r>
              <a:rPr lang="en-IN" dirty="0"/>
              <a:t>..</a:t>
            </a:r>
          </a:p>
        </p:txBody>
      </p:sp>
      <p:sp>
        <p:nvSpPr>
          <p:cNvPr id="4" name="Content Placeholder 2"/>
          <p:cNvSpPr>
            <a:spLocks noGrp="1"/>
          </p:cNvSpPr>
          <p:nvPr>
            <p:ph idx="1"/>
          </p:nvPr>
        </p:nvSpPr>
        <p:spPr>
          <a:xfrm>
            <a:off x="131179" y="1418350"/>
            <a:ext cx="11929641" cy="2375064"/>
          </a:xfrm>
        </p:spPr>
        <p:txBody>
          <a:bodyPr/>
          <a:lstStyle/>
          <a:p>
            <a:endParaRPr lang="en-US" dirty="0"/>
          </a:p>
          <a:p>
            <a:endParaRPr lang="en-US" dirty="0"/>
          </a:p>
          <a:p>
            <a:endParaRPr lang="en-US" dirty="0"/>
          </a:p>
          <a:p>
            <a:endParaRPr lang="en-US" dirty="0"/>
          </a:p>
          <a:p>
            <a:endParaRPr lang="en-US" dirty="0"/>
          </a:p>
          <a:p>
            <a:r>
              <a:rPr lang="en-US" dirty="0"/>
              <a:t>Gray-box testing is a test approach that </a:t>
            </a:r>
            <a:r>
              <a:rPr lang="en-US" b="1" dirty="0">
                <a:solidFill>
                  <a:srgbClr val="C00000"/>
                </a:solidFill>
              </a:rPr>
              <a:t>combines </a:t>
            </a:r>
            <a:r>
              <a:rPr lang="en-US" dirty="0"/>
              <a:t>elements of both </a:t>
            </a:r>
            <a:r>
              <a:rPr lang="en-US" b="1" dirty="0">
                <a:solidFill>
                  <a:srgbClr val="C00000"/>
                </a:solidFill>
              </a:rPr>
              <a:t>black-box and white-box </a:t>
            </a:r>
            <a:r>
              <a:rPr lang="en-US" dirty="0"/>
              <a:t>testing. </a:t>
            </a:r>
          </a:p>
          <a:p>
            <a:r>
              <a:rPr lang="en-US" dirty="0"/>
              <a:t>The tester has </a:t>
            </a:r>
            <a:r>
              <a:rPr lang="en-US" b="1" dirty="0">
                <a:solidFill>
                  <a:srgbClr val="C00000"/>
                </a:solidFill>
              </a:rPr>
              <a:t>some knowledge </a:t>
            </a:r>
            <a:r>
              <a:rPr lang="en-US" dirty="0"/>
              <a:t>of the internal workings of the software being tested, but not full knowledge.</a:t>
            </a:r>
            <a:endParaRPr lang="en-IN" dirty="0"/>
          </a:p>
          <a:p>
            <a:endParaRPr lang="en-IN" dirty="0"/>
          </a:p>
          <a:p>
            <a:endParaRPr lang="en-US" dirty="0"/>
          </a:p>
        </p:txBody>
      </p:sp>
      <p:sp>
        <p:nvSpPr>
          <p:cNvPr id="3" name="Content Placeholder 2"/>
          <p:cNvSpPr txBox="1"/>
          <p:nvPr/>
        </p:nvSpPr>
        <p:spPr>
          <a:xfrm>
            <a:off x="131179" y="3860169"/>
            <a:ext cx="11929641" cy="2375064"/>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pPr>
              <a:buClr>
                <a:srgbClr val="686868"/>
              </a:buClr>
            </a:pPr>
            <a:endParaRPr lang="en-US" dirty="0"/>
          </a:p>
        </p:txBody>
      </p:sp>
      <p:sp>
        <p:nvSpPr>
          <p:cNvPr id="7" name="Rectangle 6"/>
          <p:cNvSpPr/>
          <p:nvPr/>
        </p:nvSpPr>
        <p:spPr>
          <a:xfrm>
            <a:off x="220531" y="854934"/>
            <a:ext cx="4630438"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Gray-box testing</a:t>
            </a:r>
          </a:p>
        </p:txBody>
      </p:sp>
      <p:cxnSp>
        <p:nvCxnSpPr>
          <p:cNvPr id="8" name="Straight Connector 7"/>
          <p:cNvCxnSpPr/>
          <p:nvPr/>
        </p:nvCxnSpPr>
        <p:spPr>
          <a:xfrm>
            <a:off x="220533" y="1334619"/>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DF2111B-5E42-4576-8FFD-A0FD4D2A2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221" y="1571081"/>
            <a:ext cx="5565648" cy="1891450"/>
          </a:xfrm>
          <a:prstGeom prst="rect">
            <a:avLst/>
          </a:prstGeom>
          <a:ln>
            <a:solidFill>
              <a:schemeClr val="tx1"/>
            </a:solidFill>
          </a:ln>
        </p:spPr>
      </p:pic>
    </p:spTree>
    <p:extLst>
      <p:ext uri="{BB962C8B-B14F-4D97-AF65-F5344CB8AC3E}">
        <p14:creationId xmlns:p14="http://schemas.microsoft.com/office/powerpoint/2010/main" val="392752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of Test Approaches </a:t>
            </a:r>
            <a:r>
              <a:rPr lang="en-IN" dirty="0" err="1"/>
              <a:t>conti</a:t>
            </a:r>
            <a:r>
              <a:rPr lang="en-IN" dirty="0"/>
              <a:t>..</a:t>
            </a:r>
          </a:p>
        </p:txBody>
      </p:sp>
      <p:sp>
        <p:nvSpPr>
          <p:cNvPr id="4" name="Content Placeholder 2"/>
          <p:cNvSpPr>
            <a:spLocks noGrp="1"/>
          </p:cNvSpPr>
          <p:nvPr>
            <p:ph idx="1"/>
          </p:nvPr>
        </p:nvSpPr>
        <p:spPr>
          <a:xfrm>
            <a:off x="131179" y="4024390"/>
            <a:ext cx="11929641" cy="2010649"/>
          </a:xfrm>
        </p:spPr>
        <p:txBody>
          <a:bodyPr/>
          <a:lstStyle/>
          <a:p>
            <a:r>
              <a:rPr lang="en-US" dirty="0"/>
              <a:t>Non-functional testing is a test approach that focuses on </a:t>
            </a:r>
            <a:r>
              <a:rPr lang="en-US" b="1" dirty="0">
                <a:solidFill>
                  <a:srgbClr val="C00000"/>
                </a:solidFill>
              </a:rPr>
              <a:t>verifying </a:t>
            </a:r>
          </a:p>
          <a:p>
            <a:pPr marL="0" indent="0">
              <a:buNone/>
            </a:pPr>
            <a:r>
              <a:rPr lang="en-US" b="1" dirty="0">
                <a:solidFill>
                  <a:srgbClr val="C00000"/>
                </a:solidFill>
              </a:rPr>
              <a:t>   the performance, reliability, security</a:t>
            </a:r>
            <a:r>
              <a:rPr lang="en-US" dirty="0"/>
              <a:t> and other non-functional aspects of </a:t>
            </a:r>
          </a:p>
          <a:p>
            <a:pPr marL="0" indent="0">
              <a:buNone/>
            </a:pPr>
            <a:r>
              <a:rPr lang="en-US" dirty="0"/>
              <a:t>   the software. </a:t>
            </a:r>
          </a:p>
          <a:p>
            <a:r>
              <a:rPr lang="en-US" dirty="0"/>
              <a:t>This includes testing factors such as </a:t>
            </a:r>
            <a:r>
              <a:rPr lang="en-US" b="1" dirty="0">
                <a:solidFill>
                  <a:srgbClr val="C00000"/>
                </a:solidFill>
              </a:rPr>
              <a:t>load capacity, response times </a:t>
            </a:r>
          </a:p>
          <a:p>
            <a:pPr marL="0" indent="0">
              <a:buFont typeface="Wingdings 3" panose="05040102010807070707" pitchFamily="18" charset="2"/>
              <a:buNone/>
            </a:pPr>
            <a:r>
              <a:rPr lang="en-US" b="1" dirty="0">
                <a:solidFill>
                  <a:srgbClr val="C00000"/>
                </a:solidFill>
              </a:rPr>
              <a:t>   and security weaknesses.</a:t>
            </a:r>
          </a:p>
          <a:p>
            <a:endParaRPr lang="en-US" dirty="0"/>
          </a:p>
          <a:p>
            <a:endParaRPr lang="en-US" dirty="0"/>
          </a:p>
          <a:p>
            <a:endParaRPr lang="en-US" dirty="0"/>
          </a:p>
          <a:p>
            <a:endParaRPr lang="en-US" dirty="0"/>
          </a:p>
        </p:txBody>
      </p:sp>
      <p:sp>
        <p:nvSpPr>
          <p:cNvPr id="3" name="Content Placeholder 2"/>
          <p:cNvSpPr txBox="1"/>
          <p:nvPr/>
        </p:nvSpPr>
        <p:spPr>
          <a:xfrm>
            <a:off x="131179" y="3098169"/>
            <a:ext cx="11929641" cy="2375064"/>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endParaRPr lang="en-US" dirty="0"/>
          </a:p>
        </p:txBody>
      </p:sp>
      <p:sp>
        <p:nvSpPr>
          <p:cNvPr id="7" name="Rectangle 6"/>
          <p:cNvSpPr/>
          <p:nvPr/>
        </p:nvSpPr>
        <p:spPr>
          <a:xfrm>
            <a:off x="220532" y="3460974"/>
            <a:ext cx="4595307"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Non-functional testing</a:t>
            </a:r>
          </a:p>
        </p:txBody>
      </p:sp>
      <p:cxnSp>
        <p:nvCxnSpPr>
          <p:cNvPr id="8" name="Straight Connector 7"/>
          <p:cNvCxnSpPr/>
          <p:nvPr/>
        </p:nvCxnSpPr>
        <p:spPr>
          <a:xfrm>
            <a:off x="220533" y="3940659"/>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995E331-F8D5-423A-9CA4-1F72B671654F}"/>
              </a:ext>
            </a:extLst>
          </p:cNvPr>
          <p:cNvSpPr/>
          <p:nvPr/>
        </p:nvSpPr>
        <p:spPr>
          <a:xfrm>
            <a:off x="220532" y="857376"/>
            <a:ext cx="4630437"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Functional testing </a:t>
            </a:r>
          </a:p>
        </p:txBody>
      </p:sp>
      <p:cxnSp>
        <p:nvCxnSpPr>
          <p:cNvPr id="12" name="Straight Connector 11">
            <a:extLst>
              <a:ext uri="{FF2B5EF4-FFF2-40B4-BE49-F238E27FC236}">
                <a16:creationId xmlns:a16="http://schemas.microsoft.com/office/drawing/2014/main" id="{BE9620E7-B4E8-4B33-94CF-978AD2B7ACB6}"/>
              </a:ext>
            </a:extLst>
          </p:cNvPr>
          <p:cNvCxnSpPr/>
          <p:nvPr/>
        </p:nvCxnSpPr>
        <p:spPr>
          <a:xfrm>
            <a:off x="220533" y="1337061"/>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105E52A-1741-4DD9-9120-A9B21DA1B100}"/>
              </a:ext>
            </a:extLst>
          </p:cNvPr>
          <p:cNvSpPr txBox="1">
            <a:spLocks/>
          </p:cNvSpPr>
          <p:nvPr/>
        </p:nvSpPr>
        <p:spPr>
          <a:xfrm>
            <a:off x="124295" y="1505083"/>
            <a:ext cx="11928475" cy="147954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647177"/>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647177"/>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647177"/>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647177"/>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647177"/>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Functional testing is a test approach that focuses on </a:t>
            </a:r>
            <a:r>
              <a:rPr lang="en-US" b="1" dirty="0">
                <a:solidFill>
                  <a:srgbClr val="C00000"/>
                </a:solidFill>
              </a:rPr>
              <a:t>verifying </a:t>
            </a:r>
            <a:r>
              <a:rPr lang="en-US" dirty="0"/>
              <a:t>that </a:t>
            </a:r>
          </a:p>
          <a:p>
            <a:pPr marL="0" indent="0">
              <a:buNone/>
            </a:pPr>
            <a:r>
              <a:rPr lang="en-US" dirty="0"/>
              <a:t>    </a:t>
            </a:r>
            <a:r>
              <a:rPr lang="en-US" b="1" dirty="0">
                <a:solidFill>
                  <a:srgbClr val="C00000"/>
                </a:solidFill>
              </a:rPr>
              <a:t>the software functions as intended</a:t>
            </a:r>
            <a:r>
              <a:rPr lang="en-US" dirty="0"/>
              <a:t>. </a:t>
            </a:r>
          </a:p>
          <a:p>
            <a:r>
              <a:rPr lang="en-US" dirty="0"/>
              <a:t>This involves </a:t>
            </a:r>
            <a:r>
              <a:rPr lang="en-US" b="1" dirty="0">
                <a:solidFill>
                  <a:srgbClr val="C00000"/>
                </a:solidFill>
              </a:rPr>
              <a:t>testing individual functions </a:t>
            </a:r>
            <a:r>
              <a:rPr lang="en-US" dirty="0"/>
              <a:t>or features of the software </a:t>
            </a:r>
          </a:p>
          <a:p>
            <a:pPr marL="0" indent="0">
              <a:buNone/>
            </a:pPr>
            <a:r>
              <a:rPr lang="en-US" dirty="0"/>
              <a:t>    to ensure that they meet the required specifications.</a:t>
            </a:r>
            <a:endParaRPr lang="en-IN" dirty="0"/>
          </a:p>
          <a:p>
            <a:endParaRPr lang="en-US" dirty="0"/>
          </a:p>
        </p:txBody>
      </p:sp>
      <p:pic>
        <p:nvPicPr>
          <p:cNvPr id="16" name="Picture 15">
            <a:extLst>
              <a:ext uri="{FF2B5EF4-FFF2-40B4-BE49-F238E27FC236}">
                <a16:creationId xmlns:a16="http://schemas.microsoft.com/office/drawing/2014/main" id="{99B6E23F-3C06-4858-BFD2-B7F9ECB04A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5521" y="1359761"/>
            <a:ext cx="2515946" cy="1860080"/>
          </a:xfrm>
          <a:prstGeom prst="rect">
            <a:avLst/>
          </a:prstGeom>
          <a:ln>
            <a:solidFill>
              <a:schemeClr val="tx1"/>
            </a:solidFill>
          </a:ln>
        </p:spPr>
      </p:pic>
      <p:pic>
        <p:nvPicPr>
          <p:cNvPr id="18" name="Picture 17">
            <a:extLst>
              <a:ext uri="{FF2B5EF4-FFF2-40B4-BE49-F238E27FC236}">
                <a16:creationId xmlns:a16="http://schemas.microsoft.com/office/drawing/2014/main" id="{F5A8F6DE-8479-42B5-B16D-52C73E2743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5522" y="3977134"/>
            <a:ext cx="2501012" cy="1860081"/>
          </a:xfrm>
          <a:prstGeom prst="rect">
            <a:avLst/>
          </a:prstGeom>
          <a:ln>
            <a:solidFill>
              <a:schemeClr val="tx1"/>
            </a:solidFill>
          </a:ln>
        </p:spPr>
      </p:pic>
    </p:spTree>
    <p:extLst>
      <p:ext uri="{BB962C8B-B14F-4D97-AF65-F5344CB8AC3E}">
        <p14:creationId xmlns:p14="http://schemas.microsoft.com/office/powerpoint/2010/main" val="55554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of Test Approaches </a:t>
            </a:r>
            <a:r>
              <a:rPr lang="en-IN" dirty="0" err="1"/>
              <a:t>conti</a:t>
            </a:r>
            <a:r>
              <a:rPr lang="en-IN" dirty="0"/>
              <a:t>..</a:t>
            </a:r>
          </a:p>
        </p:txBody>
      </p:sp>
      <p:sp>
        <p:nvSpPr>
          <p:cNvPr id="4" name="Content Placeholder 2"/>
          <p:cNvSpPr>
            <a:spLocks noGrp="1"/>
          </p:cNvSpPr>
          <p:nvPr>
            <p:ph idx="1"/>
          </p:nvPr>
        </p:nvSpPr>
        <p:spPr>
          <a:xfrm>
            <a:off x="131179" y="1418351"/>
            <a:ext cx="11929641" cy="1599170"/>
          </a:xfrm>
        </p:spPr>
        <p:txBody>
          <a:bodyPr/>
          <a:lstStyle/>
          <a:p>
            <a:r>
              <a:rPr lang="en-US" dirty="0"/>
              <a:t>Manual testing is a test approach where the tester </a:t>
            </a:r>
            <a:r>
              <a:rPr lang="en-US" b="1" dirty="0">
                <a:solidFill>
                  <a:srgbClr val="C00000"/>
                </a:solidFill>
              </a:rPr>
              <a:t>manually executes </a:t>
            </a:r>
          </a:p>
          <a:p>
            <a:pPr marL="0" indent="0">
              <a:buFont typeface="Wingdings 3" panose="05040102010807070707" pitchFamily="18" charset="2"/>
              <a:buNone/>
            </a:pPr>
            <a:r>
              <a:rPr lang="en-US" b="1" dirty="0">
                <a:solidFill>
                  <a:srgbClr val="C00000"/>
                </a:solidFill>
              </a:rPr>
              <a:t>   tests </a:t>
            </a:r>
            <a:r>
              <a:rPr lang="en-US" dirty="0"/>
              <a:t>on the software being tested. </a:t>
            </a:r>
          </a:p>
          <a:p>
            <a:r>
              <a:rPr lang="en-US" dirty="0"/>
              <a:t>This involves using a range of techniques, such as exploratory testing, </a:t>
            </a:r>
          </a:p>
          <a:p>
            <a:pPr marL="0" indent="0">
              <a:buNone/>
            </a:pPr>
            <a:r>
              <a:rPr lang="en-US" dirty="0"/>
              <a:t>   to identify and report issues with the software.</a:t>
            </a:r>
          </a:p>
          <a:p>
            <a:endParaRPr lang="en-US" dirty="0"/>
          </a:p>
          <a:p>
            <a:endParaRPr lang="en-US" dirty="0"/>
          </a:p>
          <a:p>
            <a:r>
              <a:rPr lang="en-US" dirty="0"/>
              <a:t>Automated testing is a test approach that involves </a:t>
            </a:r>
            <a:r>
              <a:rPr lang="en-US" b="1" dirty="0">
                <a:solidFill>
                  <a:srgbClr val="C00000"/>
                </a:solidFill>
              </a:rPr>
              <a:t>using tools and </a:t>
            </a:r>
          </a:p>
          <a:p>
            <a:pPr marL="0" indent="0">
              <a:buFont typeface="Wingdings 3" panose="05040102010807070707" pitchFamily="18" charset="2"/>
              <a:buNone/>
            </a:pPr>
            <a:r>
              <a:rPr lang="en-US" b="1" dirty="0">
                <a:solidFill>
                  <a:srgbClr val="C00000"/>
                </a:solidFill>
              </a:rPr>
              <a:t>   scripts </a:t>
            </a:r>
            <a:r>
              <a:rPr lang="en-US" dirty="0"/>
              <a:t>to execute tests automatically. </a:t>
            </a:r>
          </a:p>
          <a:p>
            <a:r>
              <a:rPr lang="en-US" dirty="0"/>
              <a:t>This can help to </a:t>
            </a:r>
            <a:r>
              <a:rPr lang="en-US" b="1" dirty="0">
                <a:solidFill>
                  <a:srgbClr val="C00000"/>
                </a:solidFill>
              </a:rPr>
              <a:t>reduce the time </a:t>
            </a:r>
            <a:r>
              <a:rPr lang="en-US" dirty="0"/>
              <a:t>and </a:t>
            </a:r>
            <a:r>
              <a:rPr lang="en-US" b="1" dirty="0">
                <a:solidFill>
                  <a:srgbClr val="C00000"/>
                </a:solidFill>
              </a:rPr>
              <a:t>effort</a:t>
            </a:r>
            <a:r>
              <a:rPr lang="en-US" dirty="0"/>
              <a:t> required for testing and </a:t>
            </a:r>
          </a:p>
          <a:p>
            <a:pPr marL="0" indent="0">
              <a:buNone/>
            </a:pPr>
            <a:r>
              <a:rPr lang="en-US" dirty="0"/>
              <a:t>    improve the consistency of test results.</a:t>
            </a:r>
            <a:endParaRPr lang="en-IN" dirty="0"/>
          </a:p>
          <a:p>
            <a:endParaRPr lang="en-US" dirty="0"/>
          </a:p>
          <a:p>
            <a:endParaRPr lang="en-US" dirty="0"/>
          </a:p>
          <a:p>
            <a:endParaRPr lang="en-US" dirty="0"/>
          </a:p>
          <a:p>
            <a:endParaRPr lang="en-US" dirty="0"/>
          </a:p>
        </p:txBody>
      </p:sp>
      <p:sp>
        <p:nvSpPr>
          <p:cNvPr id="3" name="Content Placeholder 2"/>
          <p:cNvSpPr txBox="1"/>
          <p:nvPr/>
        </p:nvSpPr>
        <p:spPr>
          <a:xfrm>
            <a:off x="131179" y="3098169"/>
            <a:ext cx="11929641" cy="2375064"/>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endParaRPr lang="en-US" dirty="0"/>
          </a:p>
        </p:txBody>
      </p:sp>
      <p:sp>
        <p:nvSpPr>
          <p:cNvPr id="7" name="Rectangle 6"/>
          <p:cNvSpPr/>
          <p:nvPr/>
        </p:nvSpPr>
        <p:spPr>
          <a:xfrm>
            <a:off x="220532" y="854934"/>
            <a:ext cx="4595307"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Manual testing</a:t>
            </a:r>
          </a:p>
        </p:txBody>
      </p:sp>
      <p:cxnSp>
        <p:nvCxnSpPr>
          <p:cNvPr id="8" name="Straight Connector 7"/>
          <p:cNvCxnSpPr/>
          <p:nvPr/>
        </p:nvCxnSpPr>
        <p:spPr>
          <a:xfrm>
            <a:off x="220533" y="1334619"/>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BBB54B5-E2A0-4BB6-88CB-FDB17F8622AA}"/>
              </a:ext>
            </a:extLst>
          </p:cNvPr>
          <p:cNvSpPr/>
          <p:nvPr/>
        </p:nvSpPr>
        <p:spPr>
          <a:xfrm>
            <a:off x="178622" y="3419064"/>
            <a:ext cx="4595307"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Automated testing</a:t>
            </a:r>
          </a:p>
        </p:txBody>
      </p:sp>
      <p:cxnSp>
        <p:nvCxnSpPr>
          <p:cNvPr id="12" name="Straight Connector 11">
            <a:extLst>
              <a:ext uri="{FF2B5EF4-FFF2-40B4-BE49-F238E27FC236}">
                <a16:creationId xmlns:a16="http://schemas.microsoft.com/office/drawing/2014/main" id="{41980033-4547-431B-8BCD-17B44E3D296C}"/>
              </a:ext>
            </a:extLst>
          </p:cNvPr>
          <p:cNvCxnSpPr/>
          <p:nvPr/>
        </p:nvCxnSpPr>
        <p:spPr>
          <a:xfrm>
            <a:off x="178623" y="3898749"/>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E20E6EBB-CE8D-447C-997D-04BF088B1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2580" y="1369865"/>
            <a:ext cx="2743953" cy="1921976"/>
          </a:xfrm>
          <a:prstGeom prst="rect">
            <a:avLst/>
          </a:prstGeom>
          <a:ln>
            <a:solidFill>
              <a:schemeClr val="tx1"/>
            </a:solidFill>
          </a:ln>
        </p:spPr>
      </p:pic>
      <p:pic>
        <p:nvPicPr>
          <p:cNvPr id="24" name="Picture 23">
            <a:extLst>
              <a:ext uri="{FF2B5EF4-FFF2-40B4-BE49-F238E27FC236}">
                <a16:creationId xmlns:a16="http://schemas.microsoft.com/office/drawing/2014/main" id="{49E38900-3156-42F1-861A-8AAB814866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2580" y="3933039"/>
            <a:ext cx="2724903" cy="1829615"/>
          </a:xfrm>
          <a:prstGeom prst="rect">
            <a:avLst/>
          </a:prstGeom>
          <a:ln>
            <a:solidFill>
              <a:schemeClr val="tx1"/>
            </a:solidFill>
          </a:ln>
        </p:spPr>
      </p:pic>
    </p:spTree>
    <p:extLst>
      <p:ext uri="{BB962C8B-B14F-4D97-AF65-F5344CB8AC3E}">
        <p14:creationId xmlns:p14="http://schemas.microsoft.com/office/powerpoint/2010/main" val="257199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solidFill>
                  <a:srgbClr val="556E7B"/>
                </a:solidFill>
              </a:rPr>
              <a:t>Software Testing Life Cycle - STLC</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8</a:t>
            </a:r>
          </a:p>
          <a:p>
            <a:endParaRPr lang="en-US" dirty="0"/>
          </a:p>
        </p:txBody>
      </p:sp>
    </p:spTree>
    <p:extLst>
      <p:ext uri="{BB962C8B-B14F-4D97-AF65-F5344CB8AC3E}">
        <p14:creationId xmlns:p14="http://schemas.microsoft.com/office/powerpoint/2010/main" val="2937922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5E1F-A9AF-4BF2-B71B-79A38BD0A717}"/>
              </a:ext>
            </a:extLst>
          </p:cNvPr>
          <p:cNvSpPr>
            <a:spLocks noGrp="1"/>
          </p:cNvSpPr>
          <p:nvPr>
            <p:ph type="title"/>
          </p:nvPr>
        </p:nvSpPr>
        <p:spPr/>
        <p:txBody>
          <a:bodyPr/>
          <a:lstStyle/>
          <a:p>
            <a:r>
              <a:rPr lang="en-US"/>
              <a:t>SDLC vs STLC</a:t>
            </a:r>
          </a:p>
        </p:txBody>
      </p:sp>
      <p:sp>
        <p:nvSpPr>
          <p:cNvPr id="4" name="Rectangle 3">
            <a:extLst>
              <a:ext uri="{FF2B5EF4-FFF2-40B4-BE49-F238E27FC236}">
                <a16:creationId xmlns:a16="http://schemas.microsoft.com/office/drawing/2014/main" id="{E3C27524-4143-4BEA-A735-6AC13DC306CA}"/>
              </a:ext>
            </a:extLst>
          </p:cNvPr>
          <p:cNvSpPr/>
          <p:nvPr/>
        </p:nvSpPr>
        <p:spPr>
          <a:xfrm>
            <a:off x="2469328" y="921123"/>
            <a:ext cx="1676400" cy="699247"/>
          </a:xfrm>
          <a:prstGeom prst="rect">
            <a:avLst/>
          </a:prstGeom>
          <a:ln w="28575">
            <a:solidFill>
              <a:srgbClr val="686868"/>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Requirement Analysis</a:t>
            </a:r>
          </a:p>
        </p:txBody>
      </p:sp>
      <p:sp>
        <p:nvSpPr>
          <p:cNvPr id="5" name="Rectangle 4">
            <a:extLst>
              <a:ext uri="{FF2B5EF4-FFF2-40B4-BE49-F238E27FC236}">
                <a16:creationId xmlns:a16="http://schemas.microsoft.com/office/drawing/2014/main" id="{ABE6B4D8-E0C1-4171-B30A-6E758344074B}"/>
              </a:ext>
            </a:extLst>
          </p:cNvPr>
          <p:cNvSpPr/>
          <p:nvPr/>
        </p:nvSpPr>
        <p:spPr>
          <a:xfrm>
            <a:off x="3307528" y="1906586"/>
            <a:ext cx="1676400" cy="699247"/>
          </a:xfrm>
          <a:prstGeom prst="rect">
            <a:avLst/>
          </a:prstGeom>
          <a:ln w="28575">
            <a:solidFill>
              <a:srgbClr val="686868"/>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System design</a:t>
            </a:r>
          </a:p>
        </p:txBody>
      </p:sp>
      <p:sp>
        <p:nvSpPr>
          <p:cNvPr id="6" name="Rectangle 5">
            <a:extLst>
              <a:ext uri="{FF2B5EF4-FFF2-40B4-BE49-F238E27FC236}">
                <a16:creationId xmlns:a16="http://schemas.microsoft.com/office/drawing/2014/main" id="{D8E5E4B2-662C-4F50-9A5F-89B8EA12007F}"/>
              </a:ext>
            </a:extLst>
          </p:cNvPr>
          <p:cNvSpPr/>
          <p:nvPr/>
        </p:nvSpPr>
        <p:spPr>
          <a:xfrm>
            <a:off x="4145727" y="2899083"/>
            <a:ext cx="1676400" cy="699247"/>
          </a:xfrm>
          <a:prstGeom prst="rect">
            <a:avLst/>
          </a:prstGeom>
          <a:ln w="28575">
            <a:solidFill>
              <a:srgbClr val="686868"/>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Implementation</a:t>
            </a:r>
          </a:p>
        </p:txBody>
      </p:sp>
      <p:sp>
        <p:nvSpPr>
          <p:cNvPr id="7" name="Rectangle 6">
            <a:extLst>
              <a:ext uri="{FF2B5EF4-FFF2-40B4-BE49-F238E27FC236}">
                <a16:creationId xmlns:a16="http://schemas.microsoft.com/office/drawing/2014/main" id="{65701443-D85A-4463-A6D6-D3E265A4CDD3}"/>
              </a:ext>
            </a:extLst>
          </p:cNvPr>
          <p:cNvSpPr/>
          <p:nvPr/>
        </p:nvSpPr>
        <p:spPr>
          <a:xfrm>
            <a:off x="4983926" y="3914227"/>
            <a:ext cx="1766047" cy="699247"/>
          </a:xfrm>
          <a:prstGeom prst="rect">
            <a:avLst/>
          </a:prstGeom>
          <a:ln w="28575">
            <a:solidFill>
              <a:srgbClr val="686868"/>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Testing </a:t>
            </a:r>
          </a:p>
        </p:txBody>
      </p:sp>
      <p:sp>
        <p:nvSpPr>
          <p:cNvPr id="8" name="Rectangle 7">
            <a:extLst>
              <a:ext uri="{FF2B5EF4-FFF2-40B4-BE49-F238E27FC236}">
                <a16:creationId xmlns:a16="http://schemas.microsoft.com/office/drawing/2014/main" id="{0CB5112B-D0D3-4B07-A116-B77EC778C2FD}"/>
              </a:ext>
            </a:extLst>
          </p:cNvPr>
          <p:cNvSpPr/>
          <p:nvPr/>
        </p:nvSpPr>
        <p:spPr>
          <a:xfrm>
            <a:off x="5824366" y="4835525"/>
            <a:ext cx="1766047" cy="699247"/>
          </a:xfrm>
          <a:prstGeom prst="rect">
            <a:avLst/>
          </a:prstGeom>
          <a:ln w="28575">
            <a:solidFill>
              <a:srgbClr val="686868"/>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Deployement</a:t>
            </a:r>
            <a:endParaRPr lang="en-IN" dirty="0"/>
          </a:p>
        </p:txBody>
      </p:sp>
      <p:sp>
        <p:nvSpPr>
          <p:cNvPr id="9" name="Rectangle 8">
            <a:extLst>
              <a:ext uri="{FF2B5EF4-FFF2-40B4-BE49-F238E27FC236}">
                <a16:creationId xmlns:a16="http://schemas.microsoft.com/office/drawing/2014/main" id="{D93347AE-152B-4A80-86B5-4BD1C60EE7EC}"/>
              </a:ext>
            </a:extLst>
          </p:cNvPr>
          <p:cNvSpPr/>
          <p:nvPr/>
        </p:nvSpPr>
        <p:spPr>
          <a:xfrm>
            <a:off x="6749973" y="5820988"/>
            <a:ext cx="1766047" cy="699247"/>
          </a:xfrm>
          <a:prstGeom prst="rect">
            <a:avLst/>
          </a:prstGeom>
          <a:ln w="28575">
            <a:solidFill>
              <a:srgbClr val="686868"/>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Maintenance</a:t>
            </a:r>
          </a:p>
        </p:txBody>
      </p:sp>
      <p:cxnSp>
        <p:nvCxnSpPr>
          <p:cNvPr id="10" name="Connector: Elbow 9">
            <a:extLst>
              <a:ext uri="{FF2B5EF4-FFF2-40B4-BE49-F238E27FC236}">
                <a16:creationId xmlns:a16="http://schemas.microsoft.com/office/drawing/2014/main" id="{64769C6A-777C-48D6-B8A6-0D5E07149A32}"/>
              </a:ext>
            </a:extLst>
          </p:cNvPr>
          <p:cNvCxnSpPr>
            <a:cxnSpLocks/>
          </p:cNvCxnSpPr>
          <p:nvPr/>
        </p:nvCxnSpPr>
        <p:spPr>
          <a:xfrm rot="16200000" flipH="1">
            <a:off x="2746768" y="1632042"/>
            <a:ext cx="572432" cy="549088"/>
          </a:xfrm>
          <a:prstGeom prst="bentConnector2">
            <a:avLst/>
          </a:prstGeom>
          <a:ln w="28575">
            <a:solidFill>
              <a:srgbClr val="686868"/>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9F4506D3-FE96-41AF-9F20-AE1FF5F34AB2}"/>
              </a:ext>
            </a:extLst>
          </p:cNvPr>
          <p:cNvCxnSpPr/>
          <p:nvPr/>
        </p:nvCxnSpPr>
        <p:spPr>
          <a:xfrm rot="16200000" flipH="1">
            <a:off x="3584967" y="2617505"/>
            <a:ext cx="572432" cy="549088"/>
          </a:xfrm>
          <a:prstGeom prst="bentConnector2">
            <a:avLst/>
          </a:prstGeom>
          <a:ln w="28575">
            <a:solidFill>
              <a:srgbClr val="686868"/>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3B1932EA-F1B3-4FF3-8813-AE2F0991ABD9}"/>
              </a:ext>
            </a:extLst>
          </p:cNvPr>
          <p:cNvCxnSpPr/>
          <p:nvPr/>
        </p:nvCxnSpPr>
        <p:spPr>
          <a:xfrm rot="16200000" flipH="1">
            <a:off x="4423166" y="3610002"/>
            <a:ext cx="572432" cy="549088"/>
          </a:xfrm>
          <a:prstGeom prst="bentConnector2">
            <a:avLst/>
          </a:prstGeom>
          <a:ln w="28575">
            <a:solidFill>
              <a:srgbClr val="686868"/>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C5D981E1-92E7-4801-BFC8-152C4698258A}"/>
              </a:ext>
            </a:extLst>
          </p:cNvPr>
          <p:cNvCxnSpPr/>
          <p:nvPr/>
        </p:nvCxnSpPr>
        <p:spPr>
          <a:xfrm rot="16200000" flipH="1">
            <a:off x="5261367" y="4595465"/>
            <a:ext cx="572432" cy="549088"/>
          </a:xfrm>
          <a:prstGeom prst="bentConnector2">
            <a:avLst/>
          </a:prstGeom>
          <a:ln w="28575">
            <a:solidFill>
              <a:srgbClr val="686868"/>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2CD291F3-AD38-4AE1-B291-5E77E1446E17}"/>
              </a:ext>
            </a:extLst>
          </p:cNvPr>
          <p:cNvCxnSpPr/>
          <p:nvPr/>
        </p:nvCxnSpPr>
        <p:spPr>
          <a:xfrm rot="16200000" flipH="1">
            <a:off x="6189213" y="5546444"/>
            <a:ext cx="572432" cy="549088"/>
          </a:xfrm>
          <a:prstGeom prst="bentConnector2">
            <a:avLst/>
          </a:prstGeom>
          <a:ln w="28575">
            <a:solidFill>
              <a:srgbClr val="686868"/>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F573297-B2A2-48A3-8E80-F32BF1E0249D}"/>
              </a:ext>
            </a:extLst>
          </p:cNvPr>
          <p:cNvSpPr/>
          <p:nvPr/>
        </p:nvSpPr>
        <p:spPr>
          <a:xfrm>
            <a:off x="4985181" y="3930446"/>
            <a:ext cx="1764792" cy="704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pic>
        <p:nvPicPr>
          <p:cNvPr id="15" name="Content Placeholder 14">
            <a:extLst>
              <a:ext uri="{FF2B5EF4-FFF2-40B4-BE49-F238E27FC236}">
                <a16:creationId xmlns:a16="http://schemas.microsoft.com/office/drawing/2014/main" id="{D07F4000-13C8-4A2A-85ED-AD4D37CE129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3265" y="2256209"/>
            <a:ext cx="7635239" cy="3477110"/>
          </a:xfrm>
        </p:spPr>
      </p:pic>
    </p:spTree>
    <p:extLst>
      <p:ext uri="{BB962C8B-B14F-4D97-AF65-F5344CB8AC3E}">
        <p14:creationId xmlns:p14="http://schemas.microsoft.com/office/powerpoint/2010/main" val="400364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grpId="0" nodeType="clickEffect">
                                  <p:stCondLst>
                                    <p:cond delay="0"/>
                                  </p:stCondLst>
                                  <p:childTnLst>
                                    <p:animScale>
                                      <p:cBhvr>
                                        <p:cTn id="44" dur="2000" fill="hold"/>
                                        <p:tgtEl>
                                          <p:spTgt spid="42"/>
                                        </p:tgtEl>
                                      </p:cBhvr>
                                      <p:by x="500000" y="500000"/>
                                    </p:animScale>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2" nodeType="clickEffect">
                                  <p:stCondLst>
                                    <p:cond delay="0"/>
                                  </p:stCondLst>
                                  <p:childTnLst>
                                    <p:set>
                                      <p:cBhvr>
                                        <p:cTn id="48" dur="1" fill="hold">
                                          <p:stCondLst>
                                            <p:cond delay="0"/>
                                          </p:stCondLst>
                                        </p:cTn>
                                        <p:tgtEl>
                                          <p:spTgt spid="42"/>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30" presetClass="emph" presetSubtype="0" fill="hold" grpId="1" nodeType="withEffect">
                                  <p:stCondLst>
                                    <p:cond delay="0"/>
                                  </p:stCondLst>
                                  <p:childTnLst>
                                    <p:animClr clrSpc="hsl" dir="cw">
                                      <p:cBhvr override="childStyle">
                                        <p:cTn id="52" dur="500" fill="hold"/>
                                        <p:tgtEl>
                                          <p:spTgt spid="4"/>
                                        </p:tgtEl>
                                        <p:attrNameLst>
                                          <p:attrName>style.color</p:attrName>
                                        </p:attrNameLst>
                                      </p:cBhvr>
                                      <p:by>
                                        <p:hsl h="0" s="12549" l="25098"/>
                                      </p:by>
                                    </p:animClr>
                                    <p:animClr clrSpc="hsl" dir="cw">
                                      <p:cBhvr>
                                        <p:cTn id="53" dur="500" fill="hold"/>
                                        <p:tgtEl>
                                          <p:spTgt spid="4"/>
                                        </p:tgtEl>
                                        <p:attrNameLst>
                                          <p:attrName>fillcolor</p:attrName>
                                        </p:attrNameLst>
                                      </p:cBhvr>
                                      <p:by>
                                        <p:hsl h="0" s="12549" l="25098"/>
                                      </p:by>
                                    </p:animClr>
                                    <p:animClr clrSpc="hsl" dir="cw">
                                      <p:cBhvr>
                                        <p:cTn id="54" dur="500" fill="hold"/>
                                        <p:tgtEl>
                                          <p:spTgt spid="4"/>
                                        </p:tgtEl>
                                        <p:attrNameLst>
                                          <p:attrName>stroke.color</p:attrName>
                                        </p:attrNameLst>
                                      </p:cBhvr>
                                      <p:by>
                                        <p:hsl h="0" s="12549" l="25098"/>
                                      </p:by>
                                    </p:animClr>
                                    <p:set>
                                      <p:cBhvr>
                                        <p:cTn id="55" dur="500" fill="hold"/>
                                        <p:tgtEl>
                                          <p:spTgt spid="4"/>
                                        </p:tgtEl>
                                        <p:attrNameLst>
                                          <p:attrName>fill.type</p:attrName>
                                        </p:attrNameLst>
                                      </p:cBhvr>
                                      <p:to>
                                        <p:strVal val="solid"/>
                                      </p:to>
                                    </p:set>
                                  </p:childTnLst>
                                </p:cTn>
                              </p:par>
                              <p:par>
                                <p:cTn id="56" presetID="30" presetClass="emph" presetSubtype="0" fill="hold" nodeType="withEffect">
                                  <p:stCondLst>
                                    <p:cond delay="0"/>
                                  </p:stCondLst>
                                  <p:childTnLst>
                                    <p:animClr clrSpc="hsl" dir="cw">
                                      <p:cBhvr override="childStyle">
                                        <p:cTn id="57" dur="500" fill="hold"/>
                                        <p:tgtEl>
                                          <p:spTgt spid="10"/>
                                        </p:tgtEl>
                                        <p:attrNameLst>
                                          <p:attrName>style.color</p:attrName>
                                        </p:attrNameLst>
                                      </p:cBhvr>
                                      <p:by>
                                        <p:hsl h="0" s="12549" l="25098"/>
                                      </p:by>
                                    </p:animClr>
                                    <p:animClr clrSpc="hsl" dir="cw">
                                      <p:cBhvr>
                                        <p:cTn id="58" dur="500" fill="hold"/>
                                        <p:tgtEl>
                                          <p:spTgt spid="10"/>
                                        </p:tgtEl>
                                        <p:attrNameLst>
                                          <p:attrName>fillcolor</p:attrName>
                                        </p:attrNameLst>
                                      </p:cBhvr>
                                      <p:by>
                                        <p:hsl h="0" s="12549" l="25098"/>
                                      </p:by>
                                    </p:animClr>
                                    <p:animClr clrSpc="hsl" dir="cw">
                                      <p:cBhvr>
                                        <p:cTn id="59" dur="500" fill="hold"/>
                                        <p:tgtEl>
                                          <p:spTgt spid="10"/>
                                        </p:tgtEl>
                                        <p:attrNameLst>
                                          <p:attrName>stroke.color</p:attrName>
                                        </p:attrNameLst>
                                      </p:cBhvr>
                                      <p:by>
                                        <p:hsl h="0" s="12549" l="25098"/>
                                      </p:by>
                                    </p:animClr>
                                    <p:set>
                                      <p:cBhvr>
                                        <p:cTn id="60" dur="500" fill="hold"/>
                                        <p:tgtEl>
                                          <p:spTgt spid="10"/>
                                        </p:tgtEl>
                                        <p:attrNameLst>
                                          <p:attrName>fill.type</p:attrName>
                                        </p:attrNameLst>
                                      </p:cBhvr>
                                      <p:to>
                                        <p:strVal val="solid"/>
                                      </p:to>
                                    </p:set>
                                  </p:childTnLst>
                                </p:cTn>
                              </p:par>
                              <p:par>
                                <p:cTn id="61" presetID="30" presetClass="emph" presetSubtype="0" fill="hold" grpId="1" nodeType="withEffect">
                                  <p:stCondLst>
                                    <p:cond delay="0"/>
                                  </p:stCondLst>
                                  <p:childTnLst>
                                    <p:animClr clrSpc="hsl" dir="cw">
                                      <p:cBhvr override="childStyle">
                                        <p:cTn id="62" dur="500" fill="hold"/>
                                        <p:tgtEl>
                                          <p:spTgt spid="5"/>
                                        </p:tgtEl>
                                        <p:attrNameLst>
                                          <p:attrName>style.color</p:attrName>
                                        </p:attrNameLst>
                                      </p:cBhvr>
                                      <p:by>
                                        <p:hsl h="0" s="12549" l="25098"/>
                                      </p:by>
                                    </p:animClr>
                                    <p:animClr clrSpc="hsl" dir="cw">
                                      <p:cBhvr>
                                        <p:cTn id="63" dur="500" fill="hold"/>
                                        <p:tgtEl>
                                          <p:spTgt spid="5"/>
                                        </p:tgtEl>
                                        <p:attrNameLst>
                                          <p:attrName>fillcolor</p:attrName>
                                        </p:attrNameLst>
                                      </p:cBhvr>
                                      <p:by>
                                        <p:hsl h="0" s="12549" l="25098"/>
                                      </p:by>
                                    </p:animClr>
                                    <p:animClr clrSpc="hsl" dir="cw">
                                      <p:cBhvr>
                                        <p:cTn id="64" dur="500" fill="hold"/>
                                        <p:tgtEl>
                                          <p:spTgt spid="5"/>
                                        </p:tgtEl>
                                        <p:attrNameLst>
                                          <p:attrName>stroke.color</p:attrName>
                                        </p:attrNameLst>
                                      </p:cBhvr>
                                      <p:by>
                                        <p:hsl h="0" s="12549" l="25098"/>
                                      </p:by>
                                    </p:animClr>
                                    <p:set>
                                      <p:cBhvr>
                                        <p:cTn id="65" dur="500" fill="hold"/>
                                        <p:tgtEl>
                                          <p:spTgt spid="5"/>
                                        </p:tgtEl>
                                        <p:attrNameLst>
                                          <p:attrName>fill.type</p:attrName>
                                        </p:attrNameLst>
                                      </p:cBhvr>
                                      <p:to>
                                        <p:strVal val="solid"/>
                                      </p:to>
                                    </p:set>
                                  </p:childTnLst>
                                </p:cTn>
                              </p:par>
                              <p:par>
                                <p:cTn id="66" presetID="30" presetClass="emph" presetSubtype="0" fill="hold" nodeType="withEffect">
                                  <p:stCondLst>
                                    <p:cond delay="0"/>
                                  </p:stCondLst>
                                  <p:childTnLst>
                                    <p:animClr clrSpc="hsl" dir="cw">
                                      <p:cBhvr override="childStyle">
                                        <p:cTn id="67" dur="500" fill="hold"/>
                                        <p:tgtEl>
                                          <p:spTgt spid="11"/>
                                        </p:tgtEl>
                                        <p:attrNameLst>
                                          <p:attrName>style.color</p:attrName>
                                        </p:attrNameLst>
                                      </p:cBhvr>
                                      <p:by>
                                        <p:hsl h="0" s="12549" l="25098"/>
                                      </p:by>
                                    </p:animClr>
                                    <p:animClr clrSpc="hsl" dir="cw">
                                      <p:cBhvr>
                                        <p:cTn id="68" dur="500" fill="hold"/>
                                        <p:tgtEl>
                                          <p:spTgt spid="11"/>
                                        </p:tgtEl>
                                        <p:attrNameLst>
                                          <p:attrName>fillcolor</p:attrName>
                                        </p:attrNameLst>
                                      </p:cBhvr>
                                      <p:by>
                                        <p:hsl h="0" s="12549" l="25098"/>
                                      </p:by>
                                    </p:animClr>
                                    <p:animClr clrSpc="hsl" dir="cw">
                                      <p:cBhvr>
                                        <p:cTn id="69" dur="500" fill="hold"/>
                                        <p:tgtEl>
                                          <p:spTgt spid="11"/>
                                        </p:tgtEl>
                                        <p:attrNameLst>
                                          <p:attrName>stroke.color</p:attrName>
                                        </p:attrNameLst>
                                      </p:cBhvr>
                                      <p:by>
                                        <p:hsl h="0" s="12549" l="25098"/>
                                      </p:by>
                                    </p:animClr>
                                    <p:set>
                                      <p:cBhvr>
                                        <p:cTn id="70" dur="500" fill="hold"/>
                                        <p:tgtEl>
                                          <p:spTgt spid="11"/>
                                        </p:tgtEl>
                                        <p:attrNameLst>
                                          <p:attrName>fill.type</p:attrName>
                                        </p:attrNameLst>
                                      </p:cBhvr>
                                      <p:to>
                                        <p:strVal val="solid"/>
                                      </p:to>
                                    </p:set>
                                  </p:childTnLst>
                                </p:cTn>
                              </p:par>
                              <p:par>
                                <p:cTn id="71" presetID="30" presetClass="emph" presetSubtype="0" fill="hold" grpId="1" nodeType="withEffect">
                                  <p:stCondLst>
                                    <p:cond delay="0"/>
                                  </p:stCondLst>
                                  <p:childTnLst>
                                    <p:animClr clrSpc="hsl" dir="cw">
                                      <p:cBhvr override="childStyle">
                                        <p:cTn id="72" dur="500" fill="hold"/>
                                        <p:tgtEl>
                                          <p:spTgt spid="6"/>
                                        </p:tgtEl>
                                        <p:attrNameLst>
                                          <p:attrName>style.color</p:attrName>
                                        </p:attrNameLst>
                                      </p:cBhvr>
                                      <p:by>
                                        <p:hsl h="0" s="12549" l="25098"/>
                                      </p:by>
                                    </p:animClr>
                                    <p:animClr clrSpc="hsl" dir="cw">
                                      <p:cBhvr>
                                        <p:cTn id="73" dur="500" fill="hold"/>
                                        <p:tgtEl>
                                          <p:spTgt spid="6"/>
                                        </p:tgtEl>
                                        <p:attrNameLst>
                                          <p:attrName>fillcolor</p:attrName>
                                        </p:attrNameLst>
                                      </p:cBhvr>
                                      <p:by>
                                        <p:hsl h="0" s="12549" l="25098"/>
                                      </p:by>
                                    </p:animClr>
                                    <p:animClr clrSpc="hsl" dir="cw">
                                      <p:cBhvr>
                                        <p:cTn id="74" dur="500" fill="hold"/>
                                        <p:tgtEl>
                                          <p:spTgt spid="6"/>
                                        </p:tgtEl>
                                        <p:attrNameLst>
                                          <p:attrName>stroke.color</p:attrName>
                                        </p:attrNameLst>
                                      </p:cBhvr>
                                      <p:by>
                                        <p:hsl h="0" s="12549" l="25098"/>
                                      </p:by>
                                    </p:animClr>
                                    <p:set>
                                      <p:cBhvr>
                                        <p:cTn id="75" dur="500" fill="hold"/>
                                        <p:tgtEl>
                                          <p:spTgt spid="6"/>
                                        </p:tgtEl>
                                        <p:attrNameLst>
                                          <p:attrName>fill.type</p:attrName>
                                        </p:attrNameLst>
                                      </p:cBhvr>
                                      <p:to>
                                        <p:strVal val="solid"/>
                                      </p:to>
                                    </p:set>
                                  </p:childTnLst>
                                </p:cTn>
                              </p:par>
                              <p:par>
                                <p:cTn id="76" presetID="30" presetClass="emph" presetSubtype="0" fill="hold" nodeType="withEffect">
                                  <p:stCondLst>
                                    <p:cond delay="0"/>
                                  </p:stCondLst>
                                  <p:childTnLst>
                                    <p:animClr clrSpc="hsl" dir="cw">
                                      <p:cBhvr override="childStyle">
                                        <p:cTn id="77" dur="500" fill="hold"/>
                                        <p:tgtEl>
                                          <p:spTgt spid="12"/>
                                        </p:tgtEl>
                                        <p:attrNameLst>
                                          <p:attrName>style.color</p:attrName>
                                        </p:attrNameLst>
                                      </p:cBhvr>
                                      <p:by>
                                        <p:hsl h="0" s="12549" l="25098"/>
                                      </p:by>
                                    </p:animClr>
                                    <p:animClr clrSpc="hsl" dir="cw">
                                      <p:cBhvr>
                                        <p:cTn id="78" dur="500" fill="hold"/>
                                        <p:tgtEl>
                                          <p:spTgt spid="12"/>
                                        </p:tgtEl>
                                        <p:attrNameLst>
                                          <p:attrName>fillcolor</p:attrName>
                                        </p:attrNameLst>
                                      </p:cBhvr>
                                      <p:by>
                                        <p:hsl h="0" s="12549" l="25098"/>
                                      </p:by>
                                    </p:animClr>
                                    <p:animClr clrSpc="hsl" dir="cw">
                                      <p:cBhvr>
                                        <p:cTn id="79" dur="500" fill="hold"/>
                                        <p:tgtEl>
                                          <p:spTgt spid="12"/>
                                        </p:tgtEl>
                                        <p:attrNameLst>
                                          <p:attrName>stroke.color</p:attrName>
                                        </p:attrNameLst>
                                      </p:cBhvr>
                                      <p:by>
                                        <p:hsl h="0" s="12549" l="25098"/>
                                      </p:by>
                                    </p:animClr>
                                    <p:set>
                                      <p:cBhvr>
                                        <p:cTn id="80" dur="500" fill="hold"/>
                                        <p:tgtEl>
                                          <p:spTgt spid="12"/>
                                        </p:tgtEl>
                                        <p:attrNameLst>
                                          <p:attrName>fill.type</p:attrName>
                                        </p:attrNameLst>
                                      </p:cBhvr>
                                      <p:to>
                                        <p:strVal val="solid"/>
                                      </p:to>
                                    </p:set>
                                  </p:childTnLst>
                                </p:cTn>
                              </p:par>
                              <p:par>
                                <p:cTn id="81" presetID="30" presetClass="emph" presetSubtype="0" fill="hold" grpId="1" nodeType="withEffect">
                                  <p:stCondLst>
                                    <p:cond delay="0"/>
                                  </p:stCondLst>
                                  <p:childTnLst>
                                    <p:animClr clrSpc="hsl" dir="cw">
                                      <p:cBhvr override="childStyle">
                                        <p:cTn id="82" dur="500" fill="hold"/>
                                        <p:tgtEl>
                                          <p:spTgt spid="7"/>
                                        </p:tgtEl>
                                        <p:attrNameLst>
                                          <p:attrName>style.color</p:attrName>
                                        </p:attrNameLst>
                                      </p:cBhvr>
                                      <p:by>
                                        <p:hsl h="0" s="12549" l="25098"/>
                                      </p:by>
                                    </p:animClr>
                                    <p:animClr clrSpc="hsl" dir="cw">
                                      <p:cBhvr>
                                        <p:cTn id="83" dur="500" fill="hold"/>
                                        <p:tgtEl>
                                          <p:spTgt spid="7"/>
                                        </p:tgtEl>
                                        <p:attrNameLst>
                                          <p:attrName>fillcolor</p:attrName>
                                        </p:attrNameLst>
                                      </p:cBhvr>
                                      <p:by>
                                        <p:hsl h="0" s="12549" l="25098"/>
                                      </p:by>
                                    </p:animClr>
                                    <p:animClr clrSpc="hsl" dir="cw">
                                      <p:cBhvr>
                                        <p:cTn id="84" dur="500" fill="hold"/>
                                        <p:tgtEl>
                                          <p:spTgt spid="7"/>
                                        </p:tgtEl>
                                        <p:attrNameLst>
                                          <p:attrName>stroke.color</p:attrName>
                                        </p:attrNameLst>
                                      </p:cBhvr>
                                      <p:by>
                                        <p:hsl h="0" s="12549" l="25098"/>
                                      </p:by>
                                    </p:animClr>
                                    <p:set>
                                      <p:cBhvr>
                                        <p:cTn id="85" dur="500" fill="hold"/>
                                        <p:tgtEl>
                                          <p:spTgt spid="7"/>
                                        </p:tgtEl>
                                        <p:attrNameLst>
                                          <p:attrName>fill.type</p:attrName>
                                        </p:attrNameLst>
                                      </p:cBhvr>
                                      <p:to>
                                        <p:strVal val="solid"/>
                                      </p:to>
                                    </p:set>
                                  </p:childTnLst>
                                </p:cTn>
                              </p:par>
                              <p:par>
                                <p:cTn id="86" presetID="30" presetClass="emph" presetSubtype="0" fill="hold" nodeType="withEffect">
                                  <p:stCondLst>
                                    <p:cond delay="0"/>
                                  </p:stCondLst>
                                  <p:childTnLst>
                                    <p:animClr clrSpc="hsl" dir="cw">
                                      <p:cBhvr override="childStyle">
                                        <p:cTn id="87" dur="500" fill="hold"/>
                                        <p:tgtEl>
                                          <p:spTgt spid="13"/>
                                        </p:tgtEl>
                                        <p:attrNameLst>
                                          <p:attrName>style.color</p:attrName>
                                        </p:attrNameLst>
                                      </p:cBhvr>
                                      <p:by>
                                        <p:hsl h="0" s="12549" l="25098"/>
                                      </p:by>
                                    </p:animClr>
                                    <p:animClr clrSpc="hsl" dir="cw">
                                      <p:cBhvr>
                                        <p:cTn id="88" dur="500" fill="hold"/>
                                        <p:tgtEl>
                                          <p:spTgt spid="13"/>
                                        </p:tgtEl>
                                        <p:attrNameLst>
                                          <p:attrName>fillcolor</p:attrName>
                                        </p:attrNameLst>
                                      </p:cBhvr>
                                      <p:by>
                                        <p:hsl h="0" s="12549" l="25098"/>
                                      </p:by>
                                    </p:animClr>
                                    <p:animClr clrSpc="hsl" dir="cw">
                                      <p:cBhvr>
                                        <p:cTn id="89" dur="500" fill="hold"/>
                                        <p:tgtEl>
                                          <p:spTgt spid="13"/>
                                        </p:tgtEl>
                                        <p:attrNameLst>
                                          <p:attrName>stroke.color</p:attrName>
                                        </p:attrNameLst>
                                      </p:cBhvr>
                                      <p:by>
                                        <p:hsl h="0" s="12549" l="25098"/>
                                      </p:by>
                                    </p:animClr>
                                    <p:set>
                                      <p:cBhvr>
                                        <p:cTn id="90" dur="500" fill="hold"/>
                                        <p:tgtEl>
                                          <p:spTgt spid="13"/>
                                        </p:tgtEl>
                                        <p:attrNameLst>
                                          <p:attrName>fill.type</p:attrName>
                                        </p:attrNameLst>
                                      </p:cBhvr>
                                      <p:to>
                                        <p:strVal val="solid"/>
                                      </p:to>
                                    </p:set>
                                  </p:childTnLst>
                                </p:cTn>
                              </p:par>
                              <p:par>
                                <p:cTn id="91" presetID="30" presetClass="emph" presetSubtype="0" fill="hold" grpId="1" nodeType="withEffect">
                                  <p:stCondLst>
                                    <p:cond delay="0"/>
                                  </p:stCondLst>
                                  <p:childTnLst>
                                    <p:animClr clrSpc="hsl" dir="cw">
                                      <p:cBhvr override="childStyle">
                                        <p:cTn id="92" dur="500" fill="hold"/>
                                        <p:tgtEl>
                                          <p:spTgt spid="8"/>
                                        </p:tgtEl>
                                        <p:attrNameLst>
                                          <p:attrName>style.color</p:attrName>
                                        </p:attrNameLst>
                                      </p:cBhvr>
                                      <p:by>
                                        <p:hsl h="0" s="12549" l="25098"/>
                                      </p:by>
                                    </p:animClr>
                                    <p:animClr clrSpc="hsl" dir="cw">
                                      <p:cBhvr>
                                        <p:cTn id="93" dur="500" fill="hold"/>
                                        <p:tgtEl>
                                          <p:spTgt spid="8"/>
                                        </p:tgtEl>
                                        <p:attrNameLst>
                                          <p:attrName>fillcolor</p:attrName>
                                        </p:attrNameLst>
                                      </p:cBhvr>
                                      <p:by>
                                        <p:hsl h="0" s="12549" l="25098"/>
                                      </p:by>
                                    </p:animClr>
                                    <p:animClr clrSpc="hsl" dir="cw">
                                      <p:cBhvr>
                                        <p:cTn id="94" dur="500" fill="hold"/>
                                        <p:tgtEl>
                                          <p:spTgt spid="8"/>
                                        </p:tgtEl>
                                        <p:attrNameLst>
                                          <p:attrName>stroke.color</p:attrName>
                                        </p:attrNameLst>
                                      </p:cBhvr>
                                      <p:by>
                                        <p:hsl h="0" s="12549" l="25098"/>
                                      </p:by>
                                    </p:animClr>
                                    <p:set>
                                      <p:cBhvr>
                                        <p:cTn id="95" dur="500" fill="hold"/>
                                        <p:tgtEl>
                                          <p:spTgt spid="8"/>
                                        </p:tgtEl>
                                        <p:attrNameLst>
                                          <p:attrName>fill.type</p:attrName>
                                        </p:attrNameLst>
                                      </p:cBhvr>
                                      <p:to>
                                        <p:strVal val="solid"/>
                                      </p:to>
                                    </p:set>
                                  </p:childTnLst>
                                </p:cTn>
                              </p:par>
                              <p:par>
                                <p:cTn id="96" presetID="30" presetClass="emph" presetSubtype="0" fill="hold" nodeType="withEffect">
                                  <p:stCondLst>
                                    <p:cond delay="0"/>
                                  </p:stCondLst>
                                  <p:childTnLst>
                                    <p:animClr clrSpc="hsl" dir="cw">
                                      <p:cBhvr override="childStyle">
                                        <p:cTn id="97" dur="500" fill="hold"/>
                                        <p:tgtEl>
                                          <p:spTgt spid="14"/>
                                        </p:tgtEl>
                                        <p:attrNameLst>
                                          <p:attrName>style.color</p:attrName>
                                        </p:attrNameLst>
                                      </p:cBhvr>
                                      <p:by>
                                        <p:hsl h="0" s="12549" l="25098"/>
                                      </p:by>
                                    </p:animClr>
                                    <p:animClr clrSpc="hsl" dir="cw">
                                      <p:cBhvr>
                                        <p:cTn id="98" dur="500" fill="hold"/>
                                        <p:tgtEl>
                                          <p:spTgt spid="14"/>
                                        </p:tgtEl>
                                        <p:attrNameLst>
                                          <p:attrName>fillcolor</p:attrName>
                                        </p:attrNameLst>
                                      </p:cBhvr>
                                      <p:by>
                                        <p:hsl h="0" s="12549" l="25098"/>
                                      </p:by>
                                    </p:animClr>
                                    <p:animClr clrSpc="hsl" dir="cw">
                                      <p:cBhvr>
                                        <p:cTn id="99" dur="500" fill="hold"/>
                                        <p:tgtEl>
                                          <p:spTgt spid="14"/>
                                        </p:tgtEl>
                                        <p:attrNameLst>
                                          <p:attrName>stroke.color</p:attrName>
                                        </p:attrNameLst>
                                      </p:cBhvr>
                                      <p:by>
                                        <p:hsl h="0" s="12549" l="25098"/>
                                      </p:by>
                                    </p:animClr>
                                    <p:set>
                                      <p:cBhvr>
                                        <p:cTn id="100" dur="500" fill="hold"/>
                                        <p:tgtEl>
                                          <p:spTgt spid="14"/>
                                        </p:tgtEl>
                                        <p:attrNameLst>
                                          <p:attrName>fill.type</p:attrName>
                                        </p:attrNameLst>
                                      </p:cBhvr>
                                      <p:to>
                                        <p:strVal val="solid"/>
                                      </p:to>
                                    </p:set>
                                  </p:childTnLst>
                                </p:cTn>
                              </p:par>
                              <p:par>
                                <p:cTn id="101" presetID="30" presetClass="emph" presetSubtype="0" fill="hold" grpId="1" nodeType="withEffect">
                                  <p:stCondLst>
                                    <p:cond delay="0"/>
                                  </p:stCondLst>
                                  <p:childTnLst>
                                    <p:animClr clrSpc="hsl" dir="cw">
                                      <p:cBhvr override="childStyle">
                                        <p:cTn id="102" dur="500" fill="hold"/>
                                        <p:tgtEl>
                                          <p:spTgt spid="9"/>
                                        </p:tgtEl>
                                        <p:attrNameLst>
                                          <p:attrName>style.color</p:attrName>
                                        </p:attrNameLst>
                                      </p:cBhvr>
                                      <p:by>
                                        <p:hsl h="0" s="12549" l="25098"/>
                                      </p:by>
                                    </p:animClr>
                                    <p:animClr clrSpc="hsl" dir="cw">
                                      <p:cBhvr>
                                        <p:cTn id="103" dur="500" fill="hold"/>
                                        <p:tgtEl>
                                          <p:spTgt spid="9"/>
                                        </p:tgtEl>
                                        <p:attrNameLst>
                                          <p:attrName>fillcolor</p:attrName>
                                        </p:attrNameLst>
                                      </p:cBhvr>
                                      <p:by>
                                        <p:hsl h="0" s="12549" l="25098"/>
                                      </p:by>
                                    </p:animClr>
                                    <p:animClr clrSpc="hsl" dir="cw">
                                      <p:cBhvr>
                                        <p:cTn id="104" dur="500" fill="hold"/>
                                        <p:tgtEl>
                                          <p:spTgt spid="9"/>
                                        </p:tgtEl>
                                        <p:attrNameLst>
                                          <p:attrName>stroke.color</p:attrName>
                                        </p:attrNameLst>
                                      </p:cBhvr>
                                      <p:by>
                                        <p:hsl h="0" s="12549" l="25098"/>
                                      </p:by>
                                    </p:animClr>
                                    <p:set>
                                      <p:cBhvr>
                                        <p:cTn id="105" dur="500" fill="hold"/>
                                        <p:tgtEl>
                                          <p:spTgt spid="9"/>
                                        </p:tgtEl>
                                        <p:attrNameLst>
                                          <p:attrName>fill.type</p:attrName>
                                        </p:attrNameLst>
                                      </p:cBhvr>
                                      <p:to>
                                        <p:strVal val="solid"/>
                                      </p:to>
                                    </p:set>
                                  </p:childTnLst>
                                </p:cTn>
                              </p:par>
                              <p:par>
                                <p:cTn id="106" presetID="30" presetClass="emph" presetSubtype="0" fill="hold" grpId="3" nodeType="withEffect">
                                  <p:stCondLst>
                                    <p:cond delay="0"/>
                                  </p:stCondLst>
                                  <p:childTnLst>
                                    <p:animClr clrSpc="hsl" dir="cw">
                                      <p:cBhvr override="childStyle">
                                        <p:cTn id="107" dur="500" fill="hold"/>
                                        <p:tgtEl>
                                          <p:spTgt spid="42"/>
                                        </p:tgtEl>
                                        <p:attrNameLst>
                                          <p:attrName>style.color</p:attrName>
                                        </p:attrNameLst>
                                      </p:cBhvr>
                                      <p:by>
                                        <p:hsl h="0" s="12549" l="25098"/>
                                      </p:by>
                                    </p:animClr>
                                    <p:animClr clrSpc="hsl" dir="cw">
                                      <p:cBhvr>
                                        <p:cTn id="108" dur="500" fill="hold"/>
                                        <p:tgtEl>
                                          <p:spTgt spid="42"/>
                                        </p:tgtEl>
                                        <p:attrNameLst>
                                          <p:attrName>fillcolor</p:attrName>
                                        </p:attrNameLst>
                                      </p:cBhvr>
                                      <p:by>
                                        <p:hsl h="0" s="12549" l="25098"/>
                                      </p:by>
                                    </p:animClr>
                                    <p:animClr clrSpc="hsl" dir="cw">
                                      <p:cBhvr>
                                        <p:cTn id="109" dur="500" fill="hold"/>
                                        <p:tgtEl>
                                          <p:spTgt spid="42"/>
                                        </p:tgtEl>
                                        <p:attrNameLst>
                                          <p:attrName>stroke.color</p:attrName>
                                        </p:attrNameLst>
                                      </p:cBhvr>
                                      <p:by>
                                        <p:hsl h="0" s="12549" l="25098"/>
                                      </p:by>
                                    </p:animClr>
                                    <p:set>
                                      <p:cBhvr>
                                        <p:cTn id="110" dur="500" fill="hold"/>
                                        <p:tgtEl>
                                          <p:spTgt spid="4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42" grpId="0" animBg="1"/>
      <p:bldP spid="42" grpId="1" animBg="1"/>
      <p:bldP spid="42" grpId="2" animBg="1"/>
      <p:bldP spid="42" grpId="3"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Testing Life Cycle - STLC</a:t>
            </a:r>
          </a:p>
        </p:txBody>
      </p:sp>
      <p:sp>
        <p:nvSpPr>
          <p:cNvPr id="3" name="Content Placeholder 2"/>
          <p:cNvSpPr>
            <a:spLocks noGrp="1"/>
          </p:cNvSpPr>
          <p:nvPr>
            <p:ph idx="1"/>
          </p:nvPr>
        </p:nvSpPr>
        <p:spPr>
          <a:xfrm>
            <a:off x="131180" y="863444"/>
            <a:ext cx="5124380" cy="5590565"/>
          </a:xfrm>
        </p:spPr>
        <p:txBody>
          <a:bodyPr>
            <a:normAutofit/>
          </a:bodyPr>
          <a:lstStyle/>
          <a:p>
            <a:r>
              <a:rPr lang="en-US" dirty="0"/>
              <a:t>STLC is a </a:t>
            </a:r>
            <a:r>
              <a:rPr lang="en-US" b="1" dirty="0">
                <a:solidFill>
                  <a:srgbClr val="C00000"/>
                </a:solidFill>
              </a:rPr>
              <a:t>sequence</a:t>
            </a:r>
            <a:r>
              <a:rPr lang="en-US" dirty="0"/>
              <a:t> of </a:t>
            </a:r>
            <a:r>
              <a:rPr lang="en-US" b="1" dirty="0">
                <a:solidFill>
                  <a:srgbClr val="C00000"/>
                </a:solidFill>
              </a:rPr>
              <a:t>specific activities</a:t>
            </a:r>
            <a:r>
              <a:rPr lang="en-US" dirty="0"/>
              <a:t> conducted during the testing process to </a:t>
            </a:r>
            <a:r>
              <a:rPr lang="en-US" b="1" dirty="0"/>
              <a:t>ensure software quality goals are met</a:t>
            </a:r>
            <a:r>
              <a:rPr lang="en-US" dirty="0"/>
              <a:t>.</a:t>
            </a:r>
          </a:p>
          <a:p>
            <a:r>
              <a:rPr lang="en-US" dirty="0"/>
              <a:t>STLC </a:t>
            </a:r>
            <a:r>
              <a:rPr lang="en-US" b="1" dirty="0">
                <a:solidFill>
                  <a:srgbClr val="C00000"/>
                </a:solidFill>
              </a:rPr>
              <a:t>involves</a:t>
            </a:r>
            <a:r>
              <a:rPr lang="en-US" dirty="0"/>
              <a:t> both </a:t>
            </a:r>
            <a:r>
              <a:rPr lang="en-US" b="1" dirty="0">
                <a:solidFill>
                  <a:srgbClr val="C00000"/>
                </a:solidFill>
              </a:rPr>
              <a:t>verification</a:t>
            </a:r>
            <a:r>
              <a:rPr lang="en-US" dirty="0"/>
              <a:t> and </a:t>
            </a:r>
            <a:r>
              <a:rPr lang="en-US" b="1" dirty="0">
                <a:solidFill>
                  <a:srgbClr val="C00000"/>
                </a:solidFill>
              </a:rPr>
              <a:t>validation</a:t>
            </a:r>
            <a:r>
              <a:rPr lang="en-US" dirty="0"/>
              <a:t> activities.</a:t>
            </a:r>
          </a:p>
          <a:p>
            <a:r>
              <a:rPr lang="en-US" b="1" dirty="0"/>
              <a:t>Testing is a process rather than a single activity.</a:t>
            </a:r>
          </a:p>
          <a:p>
            <a:r>
              <a:rPr lang="en-US" dirty="0"/>
              <a:t>It consists of a </a:t>
            </a:r>
            <a:r>
              <a:rPr lang="en-US" b="1" dirty="0">
                <a:solidFill>
                  <a:srgbClr val="C00000"/>
                </a:solidFill>
              </a:rPr>
              <a:t>series of activities </a:t>
            </a:r>
            <a:r>
              <a:rPr lang="en-US" dirty="0"/>
              <a:t>carried out methodologically to help </a:t>
            </a:r>
            <a:r>
              <a:rPr lang="en-US" b="1" dirty="0">
                <a:solidFill>
                  <a:srgbClr val="C00000"/>
                </a:solidFill>
              </a:rPr>
              <a:t>certify your software product</a:t>
            </a:r>
            <a:r>
              <a:rPr lang="en-US" dirty="0"/>
              <a:t>. </a:t>
            </a:r>
            <a:endParaRPr lang="en-IN" dirty="0"/>
          </a:p>
        </p:txBody>
      </p:sp>
      <p:sp>
        <p:nvSpPr>
          <p:cNvPr id="4" name="Rectangle 3"/>
          <p:cNvSpPr/>
          <p:nvPr/>
        </p:nvSpPr>
        <p:spPr>
          <a:xfrm>
            <a:off x="5806888" y="883544"/>
            <a:ext cx="1676400" cy="699247"/>
          </a:xfrm>
          <a:prstGeom prst="rect">
            <a:avLst/>
          </a:prstGeom>
          <a:ln w="28575">
            <a:solidFill>
              <a:srgbClr val="686868"/>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Requirement Analysis</a:t>
            </a:r>
          </a:p>
        </p:txBody>
      </p:sp>
      <p:sp>
        <p:nvSpPr>
          <p:cNvPr id="5" name="Rectangle 4"/>
          <p:cNvSpPr/>
          <p:nvPr/>
        </p:nvSpPr>
        <p:spPr>
          <a:xfrm>
            <a:off x="6645088" y="1805599"/>
            <a:ext cx="1676400" cy="699247"/>
          </a:xfrm>
          <a:prstGeom prst="rect">
            <a:avLst/>
          </a:prstGeom>
          <a:ln w="28575">
            <a:solidFill>
              <a:srgbClr val="686868"/>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Test Planning</a:t>
            </a:r>
          </a:p>
        </p:txBody>
      </p:sp>
      <p:sp>
        <p:nvSpPr>
          <p:cNvPr id="8" name="Rectangle 7"/>
          <p:cNvSpPr/>
          <p:nvPr/>
        </p:nvSpPr>
        <p:spPr>
          <a:xfrm>
            <a:off x="7483287" y="2798096"/>
            <a:ext cx="1676400" cy="699247"/>
          </a:xfrm>
          <a:prstGeom prst="rect">
            <a:avLst/>
          </a:prstGeom>
          <a:ln w="28575">
            <a:solidFill>
              <a:srgbClr val="686868"/>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Test Case Development</a:t>
            </a:r>
          </a:p>
        </p:txBody>
      </p:sp>
      <p:sp>
        <p:nvSpPr>
          <p:cNvPr id="9" name="Rectangle 8"/>
          <p:cNvSpPr/>
          <p:nvPr/>
        </p:nvSpPr>
        <p:spPr>
          <a:xfrm>
            <a:off x="8321486" y="3783559"/>
            <a:ext cx="1766047" cy="699247"/>
          </a:xfrm>
          <a:prstGeom prst="rect">
            <a:avLst/>
          </a:prstGeom>
          <a:ln w="28575">
            <a:solidFill>
              <a:srgbClr val="686868"/>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Test Environment Setup</a:t>
            </a:r>
          </a:p>
        </p:txBody>
      </p:sp>
      <p:sp>
        <p:nvSpPr>
          <p:cNvPr id="11" name="Rectangle 10"/>
          <p:cNvSpPr/>
          <p:nvPr/>
        </p:nvSpPr>
        <p:spPr>
          <a:xfrm>
            <a:off x="9161926" y="4739341"/>
            <a:ext cx="1766047" cy="699247"/>
          </a:xfrm>
          <a:prstGeom prst="rect">
            <a:avLst/>
          </a:prstGeom>
          <a:ln w="28575">
            <a:solidFill>
              <a:srgbClr val="686868"/>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Test Execution</a:t>
            </a:r>
          </a:p>
        </p:txBody>
      </p:sp>
      <p:sp>
        <p:nvSpPr>
          <p:cNvPr id="16" name="Rectangle 15"/>
          <p:cNvSpPr/>
          <p:nvPr/>
        </p:nvSpPr>
        <p:spPr>
          <a:xfrm>
            <a:off x="10087533" y="5695123"/>
            <a:ext cx="1766047" cy="699247"/>
          </a:xfrm>
          <a:prstGeom prst="rect">
            <a:avLst/>
          </a:prstGeom>
          <a:ln w="28575">
            <a:solidFill>
              <a:srgbClr val="686868"/>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Test Cycle Closure</a:t>
            </a:r>
          </a:p>
        </p:txBody>
      </p:sp>
      <p:cxnSp>
        <p:nvCxnSpPr>
          <p:cNvPr id="30" name="Connector: Elbow 29"/>
          <p:cNvCxnSpPr>
            <a:endCxn id="5" idx="1"/>
          </p:cNvCxnSpPr>
          <p:nvPr/>
        </p:nvCxnSpPr>
        <p:spPr>
          <a:xfrm rot="16200000" flipH="1">
            <a:off x="6084328" y="1594463"/>
            <a:ext cx="572432" cy="549088"/>
          </a:xfrm>
          <a:prstGeom prst="bentConnector2">
            <a:avLst/>
          </a:prstGeom>
          <a:ln w="28575">
            <a:solidFill>
              <a:srgbClr val="686868"/>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p:cNvCxnSpPr/>
          <p:nvPr/>
        </p:nvCxnSpPr>
        <p:spPr>
          <a:xfrm rot="16200000" flipH="1">
            <a:off x="6922527" y="2516518"/>
            <a:ext cx="572432" cy="549088"/>
          </a:xfrm>
          <a:prstGeom prst="bentConnector2">
            <a:avLst/>
          </a:prstGeom>
          <a:ln w="28575">
            <a:solidFill>
              <a:srgbClr val="686868"/>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p:nvPr/>
        </p:nvCxnSpPr>
        <p:spPr>
          <a:xfrm rot="16200000" flipH="1">
            <a:off x="7760726" y="3509015"/>
            <a:ext cx="572432" cy="549088"/>
          </a:xfrm>
          <a:prstGeom prst="bentConnector2">
            <a:avLst/>
          </a:prstGeom>
          <a:ln w="28575">
            <a:solidFill>
              <a:srgbClr val="686868"/>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p:nvPr/>
        </p:nvCxnSpPr>
        <p:spPr>
          <a:xfrm rot="16200000" flipH="1">
            <a:off x="8598927" y="4494478"/>
            <a:ext cx="572432" cy="549088"/>
          </a:xfrm>
          <a:prstGeom prst="bentConnector2">
            <a:avLst/>
          </a:prstGeom>
          <a:ln w="28575">
            <a:solidFill>
              <a:srgbClr val="686868"/>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p:cNvCxnSpPr/>
          <p:nvPr/>
        </p:nvCxnSpPr>
        <p:spPr>
          <a:xfrm rot="16200000" flipH="1">
            <a:off x="9526773" y="5450260"/>
            <a:ext cx="572432" cy="549088"/>
          </a:xfrm>
          <a:prstGeom prst="bentConnector2">
            <a:avLst/>
          </a:prstGeom>
          <a:ln w="28575">
            <a:solidFill>
              <a:srgbClr val="68686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82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8" grpId="0" animBg="1"/>
      <p:bldP spid="9" grpId="0" animBg="1"/>
      <p:bldP spid="11"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t="18184"/>
          <a:stretch>
            <a:fillRect/>
          </a:stretch>
        </p:blipFill>
        <p:spPr>
          <a:xfrm>
            <a:off x="3689366" y="2953366"/>
            <a:ext cx="1688865" cy="1295400"/>
          </a:xfrm>
          <a:prstGeom prst="rect">
            <a:avLst/>
          </a:prstGeom>
        </p:spPr>
      </p:pic>
      <p:sp>
        <p:nvSpPr>
          <p:cNvPr id="18" name="Rounded Rectangular Callout 17"/>
          <p:cNvSpPr/>
          <p:nvPr/>
        </p:nvSpPr>
        <p:spPr>
          <a:xfrm>
            <a:off x="228600" y="4341359"/>
            <a:ext cx="4057650" cy="2149572"/>
          </a:xfrm>
          <a:prstGeom prst="wedgeRoundRectCallout">
            <a:avLst>
              <a:gd name="adj1" fmla="val 86300"/>
              <a:gd name="adj2" fmla="val 23949"/>
              <a:gd name="adj3" fmla="val 16667"/>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rgbClr val="C00000"/>
                </a:solidFill>
              </a:rPr>
              <a:t>Don’t view testing</a:t>
            </a:r>
            <a:r>
              <a:rPr lang="en-US" sz="2400" b="1" dirty="0">
                <a:solidFill>
                  <a:schemeClr val="tx1"/>
                </a:solidFill>
              </a:rPr>
              <a:t> </a:t>
            </a:r>
            <a:r>
              <a:rPr lang="en-US" sz="2400" dirty="0">
                <a:solidFill>
                  <a:schemeClr val="tx1"/>
                </a:solidFill>
              </a:rPr>
              <a:t>as a </a:t>
            </a:r>
            <a:r>
              <a:rPr lang="en-US" sz="2400" b="1" dirty="0">
                <a:solidFill>
                  <a:srgbClr val="C00000"/>
                </a:solidFill>
              </a:rPr>
              <a:t>“safety net” </a:t>
            </a:r>
            <a:r>
              <a:rPr lang="en-US" sz="2400" dirty="0">
                <a:solidFill>
                  <a:schemeClr val="tx1"/>
                </a:solidFill>
              </a:rPr>
              <a:t>that will catch all errors that occurred because of weak software engineering practice.</a:t>
            </a:r>
          </a:p>
        </p:txBody>
      </p:sp>
      <p:sp>
        <p:nvSpPr>
          <p:cNvPr id="15" name="Rounded Rectangular Callout 14"/>
          <p:cNvSpPr/>
          <p:nvPr/>
        </p:nvSpPr>
        <p:spPr>
          <a:xfrm>
            <a:off x="228600" y="913996"/>
            <a:ext cx="4057650" cy="2062114"/>
          </a:xfrm>
          <a:prstGeom prst="wedgeRoundRectCallout">
            <a:avLst>
              <a:gd name="adj1" fmla="val 47325"/>
              <a:gd name="adj2" fmla="val 62191"/>
              <a:gd name="adj3" fmla="val 16667"/>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rgbClr val="C00000"/>
                </a:solidFill>
              </a:rPr>
              <a:t>Testing</a:t>
            </a:r>
            <a:r>
              <a:rPr lang="en-US" sz="2400" dirty="0">
                <a:solidFill>
                  <a:srgbClr val="C00000"/>
                </a:solidFill>
              </a:rPr>
              <a:t> </a:t>
            </a:r>
            <a:r>
              <a:rPr lang="en-US" sz="2400" dirty="0"/>
              <a:t>is the </a:t>
            </a:r>
            <a:r>
              <a:rPr lang="en-US" sz="2400" b="1" dirty="0">
                <a:solidFill>
                  <a:srgbClr val="C00000"/>
                </a:solidFill>
              </a:rPr>
              <a:t>process</a:t>
            </a:r>
            <a:r>
              <a:rPr lang="en-US" sz="2400" dirty="0">
                <a:solidFill>
                  <a:srgbClr val="C00000"/>
                </a:solidFill>
              </a:rPr>
              <a:t> </a:t>
            </a:r>
            <a:r>
              <a:rPr lang="en-US" sz="2400" dirty="0"/>
              <a:t>of exercising a program with the specific </a:t>
            </a:r>
            <a:r>
              <a:rPr lang="en-US" sz="2400" b="1" dirty="0">
                <a:solidFill>
                  <a:srgbClr val="C00000"/>
                </a:solidFill>
              </a:rPr>
              <a:t>intent</a:t>
            </a:r>
            <a:r>
              <a:rPr lang="en-US" sz="2400" dirty="0">
                <a:solidFill>
                  <a:srgbClr val="C00000"/>
                </a:solidFill>
              </a:rPr>
              <a:t> </a:t>
            </a:r>
            <a:r>
              <a:rPr lang="en-US" sz="2400" b="1" dirty="0">
                <a:solidFill>
                  <a:srgbClr val="C00000"/>
                </a:solidFill>
              </a:rPr>
              <a:t>of finding errors</a:t>
            </a:r>
            <a:r>
              <a:rPr lang="en-US" sz="2400" dirty="0"/>
              <a:t> prior to delivery to the end user.</a:t>
            </a:r>
          </a:p>
        </p:txBody>
      </p:sp>
      <p:pic>
        <p:nvPicPr>
          <p:cNvPr id="11" name="Picture 10"/>
          <p:cNvPicPr>
            <a:picLocks noChangeAspect="1"/>
          </p:cNvPicPr>
          <p:nvPr/>
        </p:nvPicPr>
        <p:blipFill>
          <a:blip r:embed="rId4"/>
          <a:stretch>
            <a:fillRect/>
          </a:stretch>
        </p:blipFill>
        <p:spPr>
          <a:xfrm>
            <a:off x="5378231" y="847523"/>
            <a:ext cx="6661369" cy="4310298"/>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78281" y="5294143"/>
            <a:ext cx="1712142" cy="1168029"/>
          </a:xfrm>
          <a:prstGeom prst="rect">
            <a:avLst/>
          </a:prstGeom>
        </p:spPr>
      </p:pic>
    </p:spTree>
    <p:extLst>
      <p:ext uri="{BB962C8B-B14F-4D97-AF65-F5344CB8AC3E}">
        <p14:creationId xmlns:p14="http://schemas.microsoft.com/office/powerpoint/2010/main" val="340906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1"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down)">
                                      <p:cBhvr>
                                        <p:cTn id="14" dur="500"/>
                                        <p:tgtEl>
                                          <p:spTgt spid="18"/>
                                        </p:tgtEl>
                                      </p:cBhvr>
                                    </p:animEffec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STLC – Requirement Analysis</a:t>
            </a:r>
            <a:endParaRPr lang="en-IN" dirty="0"/>
          </a:p>
        </p:txBody>
      </p:sp>
      <p:sp>
        <p:nvSpPr>
          <p:cNvPr id="4" name="Content Placeholder 2"/>
          <p:cNvSpPr>
            <a:spLocks noGrp="1"/>
          </p:cNvSpPr>
          <p:nvPr>
            <p:ph idx="1"/>
          </p:nvPr>
        </p:nvSpPr>
        <p:spPr>
          <a:xfrm>
            <a:off x="131179" y="874523"/>
            <a:ext cx="11929641" cy="1691640"/>
          </a:xfrm>
        </p:spPr>
        <p:txBody>
          <a:bodyPr/>
          <a:lstStyle/>
          <a:p>
            <a:r>
              <a:rPr lang="en-US" dirty="0"/>
              <a:t>Requirement Analysis is the first step of the Software Testing Life Cycle (STLC). </a:t>
            </a:r>
          </a:p>
          <a:p>
            <a:r>
              <a:rPr lang="en-US" dirty="0"/>
              <a:t>QA team has been given </a:t>
            </a:r>
            <a:r>
              <a:rPr lang="en-US" b="1" dirty="0">
                <a:solidFill>
                  <a:srgbClr val="C00000"/>
                </a:solidFill>
              </a:rPr>
              <a:t>SRS (software requirement specification) </a:t>
            </a:r>
            <a:r>
              <a:rPr lang="en-US" dirty="0"/>
              <a:t>document.</a:t>
            </a:r>
          </a:p>
          <a:p>
            <a:r>
              <a:rPr lang="en-US" dirty="0"/>
              <a:t>In this phase quality assurance team </a:t>
            </a:r>
            <a:r>
              <a:rPr lang="en-US" b="1" dirty="0">
                <a:solidFill>
                  <a:srgbClr val="C00000"/>
                </a:solidFill>
              </a:rPr>
              <a:t>understands the requirements</a:t>
            </a:r>
            <a:r>
              <a:rPr lang="en-US" dirty="0"/>
              <a:t> like </a:t>
            </a:r>
            <a:r>
              <a:rPr lang="en-US" b="1" dirty="0">
                <a:solidFill>
                  <a:srgbClr val="C00000"/>
                </a:solidFill>
              </a:rPr>
              <a:t>what</a:t>
            </a:r>
            <a:r>
              <a:rPr lang="en-US" dirty="0"/>
              <a:t> is to be </a:t>
            </a:r>
            <a:r>
              <a:rPr lang="en-US" b="1" dirty="0">
                <a:solidFill>
                  <a:srgbClr val="C00000"/>
                </a:solidFill>
              </a:rPr>
              <a:t>tested</a:t>
            </a:r>
            <a:r>
              <a:rPr lang="en-US" dirty="0"/>
              <a:t>. </a:t>
            </a:r>
          </a:p>
          <a:p>
            <a:r>
              <a:rPr lang="en-US" dirty="0"/>
              <a:t>If </a:t>
            </a:r>
            <a:r>
              <a:rPr lang="en-US" b="1" dirty="0">
                <a:solidFill>
                  <a:srgbClr val="C00000"/>
                </a:solidFill>
              </a:rPr>
              <a:t>anything</a:t>
            </a:r>
            <a:r>
              <a:rPr lang="en-US" dirty="0"/>
              <a:t> is </a:t>
            </a:r>
            <a:r>
              <a:rPr lang="en-US" b="1" dirty="0">
                <a:solidFill>
                  <a:srgbClr val="C00000"/>
                </a:solidFill>
              </a:rPr>
              <a:t>missing</a:t>
            </a:r>
            <a:r>
              <a:rPr lang="en-US" dirty="0"/>
              <a:t> or </a:t>
            </a:r>
            <a:r>
              <a:rPr lang="en-US" b="1" dirty="0">
                <a:solidFill>
                  <a:srgbClr val="C00000"/>
                </a:solidFill>
              </a:rPr>
              <a:t>not understandable </a:t>
            </a:r>
            <a:r>
              <a:rPr lang="en-US" dirty="0"/>
              <a:t>then the quality assurance team </a:t>
            </a:r>
            <a:r>
              <a:rPr lang="en-US" b="1" dirty="0">
                <a:solidFill>
                  <a:srgbClr val="C00000"/>
                </a:solidFill>
              </a:rPr>
              <a:t>meets</a:t>
            </a:r>
            <a:r>
              <a:rPr lang="en-US" dirty="0"/>
              <a:t> with the </a:t>
            </a:r>
            <a:r>
              <a:rPr lang="en-US" b="1" dirty="0">
                <a:solidFill>
                  <a:srgbClr val="C00000"/>
                </a:solidFill>
              </a:rPr>
              <a:t>stakeholders</a:t>
            </a:r>
            <a:r>
              <a:rPr lang="en-US" dirty="0"/>
              <a:t> to better understand the </a:t>
            </a:r>
            <a:r>
              <a:rPr lang="en-US" b="1" dirty="0">
                <a:solidFill>
                  <a:srgbClr val="C00000"/>
                </a:solidFill>
              </a:rPr>
              <a:t>detailed knowledge </a:t>
            </a:r>
            <a:r>
              <a:rPr lang="en-US" dirty="0"/>
              <a:t>of requirements.</a:t>
            </a:r>
            <a:endParaRPr lang="en-IN" dirty="0"/>
          </a:p>
          <a:p>
            <a:endParaRPr lang="en-IN" dirty="0"/>
          </a:p>
          <a:p>
            <a:endParaRPr lang="en-IN" dirty="0"/>
          </a:p>
          <a:p>
            <a:endParaRPr lang="en-US" dirty="0"/>
          </a:p>
        </p:txBody>
      </p:sp>
      <p:sp>
        <p:nvSpPr>
          <p:cNvPr id="3" name="Content Placeholder 2"/>
          <p:cNvSpPr txBox="1"/>
          <p:nvPr/>
        </p:nvSpPr>
        <p:spPr>
          <a:xfrm>
            <a:off x="131179" y="3261225"/>
            <a:ext cx="11929641" cy="2545215"/>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56E7B"/>
              </a:buClr>
            </a:pPr>
            <a:endParaRPr lang="en-US" dirty="0"/>
          </a:p>
          <a:p>
            <a:pPr>
              <a:buClr>
                <a:srgbClr val="556E7B"/>
              </a:buClr>
            </a:pPr>
            <a:r>
              <a:rPr lang="en-US" dirty="0"/>
              <a:t>Identify types of </a:t>
            </a:r>
            <a:r>
              <a:rPr lang="en-US" b="1" dirty="0">
                <a:solidFill>
                  <a:srgbClr val="C00000"/>
                </a:solidFill>
              </a:rPr>
              <a:t>tests to be performed</a:t>
            </a:r>
            <a:r>
              <a:rPr lang="en-US" dirty="0"/>
              <a:t>.</a:t>
            </a:r>
          </a:p>
          <a:p>
            <a:pPr>
              <a:buClr>
                <a:srgbClr val="556E7B"/>
              </a:buClr>
            </a:pPr>
            <a:r>
              <a:rPr lang="en-US" dirty="0"/>
              <a:t>Gather details about </a:t>
            </a:r>
            <a:r>
              <a:rPr lang="en-US" b="1" dirty="0">
                <a:solidFill>
                  <a:srgbClr val="C00000"/>
                </a:solidFill>
              </a:rPr>
              <a:t>testing priorities </a:t>
            </a:r>
            <a:r>
              <a:rPr lang="en-US" dirty="0"/>
              <a:t>and </a:t>
            </a:r>
            <a:r>
              <a:rPr lang="en-US" b="1" dirty="0">
                <a:solidFill>
                  <a:srgbClr val="C00000"/>
                </a:solidFill>
              </a:rPr>
              <a:t>focus</a:t>
            </a:r>
            <a:r>
              <a:rPr lang="en-US" dirty="0"/>
              <a:t>.</a:t>
            </a:r>
          </a:p>
          <a:p>
            <a:pPr>
              <a:buClr>
                <a:srgbClr val="556E7B"/>
              </a:buClr>
            </a:pPr>
            <a:r>
              <a:rPr lang="en-US" b="1" dirty="0">
                <a:solidFill>
                  <a:srgbClr val="C00000"/>
                </a:solidFill>
              </a:rPr>
              <a:t>Prepare</a:t>
            </a:r>
            <a:r>
              <a:rPr lang="en-US" dirty="0"/>
              <a:t> Requirement Traceability Matrix (</a:t>
            </a:r>
            <a:r>
              <a:rPr lang="en-US" b="1" dirty="0">
                <a:solidFill>
                  <a:srgbClr val="C00000"/>
                </a:solidFill>
              </a:rPr>
              <a:t>RTM</a:t>
            </a:r>
            <a:r>
              <a:rPr lang="en-US" dirty="0"/>
              <a:t>).</a:t>
            </a:r>
          </a:p>
          <a:p>
            <a:pPr>
              <a:buClr>
                <a:srgbClr val="556E7B"/>
              </a:buClr>
            </a:pPr>
            <a:r>
              <a:rPr lang="en-US" b="1" dirty="0">
                <a:solidFill>
                  <a:srgbClr val="C00000"/>
                </a:solidFill>
              </a:rPr>
              <a:t>Identify test environment </a:t>
            </a:r>
            <a:r>
              <a:rPr lang="en-US" dirty="0"/>
              <a:t>details where testing is supposed to be carried out.</a:t>
            </a:r>
          </a:p>
          <a:p>
            <a:pPr marL="0" indent="0">
              <a:buNone/>
            </a:pPr>
            <a:endParaRPr lang="en-IN" dirty="0"/>
          </a:p>
          <a:p>
            <a:pPr>
              <a:buClr>
                <a:srgbClr val="686868"/>
              </a:buClr>
            </a:pPr>
            <a:endParaRPr lang="en-US" dirty="0"/>
          </a:p>
        </p:txBody>
      </p:sp>
      <p:sp>
        <p:nvSpPr>
          <p:cNvPr id="11" name="Rectangle 10"/>
          <p:cNvSpPr/>
          <p:nvPr/>
        </p:nvSpPr>
        <p:spPr>
          <a:xfrm>
            <a:off x="220533" y="3081521"/>
            <a:ext cx="4290507"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Activities in Requirement Analysis </a:t>
            </a:r>
          </a:p>
        </p:txBody>
      </p:sp>
      <p:cxnSp>
        <p:nvCxnSpPr>
          <p:cNvPr id="12" name="Straight Connector 11"/>
          <p:cNvCxnSpPr/>
          <p:nvPr/>
        </p:nvCxnSpPr>
        <p:spPr>
          <a:xfrm>
            <a:off x="220533" y="3561206"/>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48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 presetClass="entr" presetSubtype="0"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STLC – Test Planning</a:t>
            </a:r>
            <a:endParaRPr lang="en-IN" dirty="0"/>
          </a:p>
        </p:txBody>
      </p:sp>
      <p:sp>
        <p:nvSpPr>
          <p:cNvPr id="4" name="Content Placeholder 2"/>
          <p:cNvSpPr>
            <a:spLocks noGrp="1"/>
          </p:cNvSpPr>
          <p:nvPr>
            <p:ph idx="1"/>
          </p:nvPr>
        </p:nvSpPr>
        <p:spPr>
          <a:xfrm>
            <a:off x="131179" y="874522"/>
            <a:ext cx="11929641" cy="1691640"/>
          </a:xfrm>
        </p:spPr>
        <p:txBody>
          <a:bodyPr/>
          <a:lstStyle/>
          <a:p>
            <a:r>
              <a:rPr lang="en-US" dirty="0"/>
              <a:t>In this phase a Senior QA manager </a:t>
            </a:r>
            <a:r>
              <a:rPr lang="en-US" b="1" dirty="0">
                <a:solidFill>
                  <a:srgbClr val="C00000"/>
                </a:solidFill>
              </a:rPr>
              <a:t>decides the test plan </a:t>
            </a:r>
            <a:r>
              <a:rPr lang="en-US" dirty="0"/>
              <a:t>strategy, estimates the </a:t>
            </a:r>
            <a:r>
              <a:rPr lang="en-US" b="1" dirty="0">
                <a:solidFill>
                  <a:srgbClr val="C00000"/>
                </a:solidFill>
              </a:rPr>
              <a:t>time</a:t>
            </a:r>
            <a:r>
              <a:rPr lang="en-US" dirty="0"/>
              <a:t> and </a:t>
            </a:r>
            <a:r>
              <a:rPr lang="en-US" b="1" dirty="0">
                <a:solidFill>
                  <a:srgbClr val="C00000"/>
                </a:solidFill>
              </a:rPr>
              <a:t>cost</a:t>
            </a:r>
            <a:r>
              <a:rPr lang="en-US" dirty="0"/>
              <a:t> </a:t>
            </a:r>
            <a:r>
              <a:rPr lang="en-US" b="1" dirty="0">
                <a:solidFill>
                  <a:srgbClr val="C00000"/>
                </a:solidFill>
              </a:rPr>
              <a:t>required</a:t>
            </a:r>
            <a:r>
              <a:rPr lang="en-US" dirty="0"/>
              <a:t> for testing.</a:t>
            </a:r>
          </a:p>
          <a:p>
            <a:r>
              <a:rPr lang="en-US" dirty="0"/>
              <a:t>Moreover the resources, test environment, test limitations and testing schedule are also determined.</a:t>
            </a:r>
            <a:endParaRPr lang="en-IN" dirty="0"/>
          </a:p>
          <a:p>
            <a:endParaRPr lang="en-US" dirty="0"/>
          </a:p>
          <a:p>
            <a:endParaRPr lang="en-IN" dirty="0"/>
          </a:p>
          <a:p>
            <a:endParaRPr lang="en-IN" dirty="0"/>
          </a:p>
          <a:p>
            <a:endParaRPr lang="en-IN" dirty="0"/>
          </a:p>
          <a:p>
            <a:endParaRPr lang="en-US" dirty="0"/>
          </a:p>
        </p:txBody>
      </p:sp>
      <p:sp>
        <p:nvSpPr>
          <p:cNvPr id="3" name="Content Placeholder 2"/>
          <p:cNvSpPr txBox="1"/>
          <p:nvPr/>
        </p:nvSpPr>
        <p:spPr>
          <a:xfrm>
            <a:off x="131179" y="3055485"/>
            <a:ext cx="11929641" cy="3110872"/>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56E7B"/>
              </a:buClr>
            </a:pPr>
            <a:r>
              <a:rPr lang="en-US" b="1" dirty="0">
                <a:solidFill>
                  <a:srgbClr val="C00000"/>
                </a:solidFill>
              </a:rPr>
              <a:t>Preparation of test plan/strategy </a:t>
            </a:r>
            <a:r>
              <a:rPr lang="en-US" dirty="0"/>
              <a:t>document for various types of testing</a:t>
            </a:r>
          </a:p>
          <a:p>
            <a:pPr>
              <a:buClr>
                <a:srgbClr val="556E7B"/>
              </a:buClr>
            </a:pPr>
            <a:r>
              <a:rPr lang="en-US" dirty="0"/>
              <a:t>Identifying the </a:t>
            </a:r>
            <a:r>
              <a:rPr lang="en-US" b="1" dirty="0">
                <a:solidFill>
                  <a:srgbClr val="C00000"/>
                </a:solidFill>
              </a:rPr>
              <a:t>testing environment </a:t>
            </a:r>
            <a:r>
              <a:rPr lang="en-US" dirty="0"/>
              <a:t>and resources needed.</a:t>
            </a:r>
          </a:p>
          <a:p>
            <a:pPr>
              <a:buClr>
                <a:srgbClr val="556E7B"/>
              </a:buClr>
            </a:pPr>
            <a:r>
              <a:rPr lang="en-US" dirty="0"/>
              <a:t>Estimating the </a:t>
            </a:r>
            <a:r>
              <a:rPr lang="en-US" b="1" dirty="0">
                <a:solidFill>
                  <a:srgbClr val="C00000"/>
                </a:solidFill>
              </a:rPr>
              <a:t>time</a:t>
            </a:r>
            <a:r>
              <a:rPr lang="en-US" dirty="0"/>
              <a:t> and </a:t>
            </a:r>
            <a:r>
              <a:rPr lang="en-US" b="1" dirty="0">
                <a:solidFill>
                  <a:srgbClr val="C00000"/>
                </a:solidFill>
              </a:rPr>
              <a:t>cost</a:t>
            </a:r>
            <a:r>
              <a:rPr lang="en-US" dirty="0"/>
              <a:t> </a:t>
            </a:r>
            <a:r>
              <a:rPr lang="en-US" b="1" dirty="0">
                <a:solidFill>
                  <a:srgbClr val="C00000"/>
                </a:solidFill>
              </a:rPr>
              <a:t>required</a:t>
            </a:r>
            <a:r>
              <a:rPr lang="en-US" dirty="0"/>
              <a:t> for testing.</a:t>
            </a:r>
          </a:p>
          <a:p>
            <a:pPr>
              <a:buClr>
                <a:srgbClr val="556E7B"/>
              </a:buClr>
            </a:pPr>
            <a:r>
              <a:rPr lang="en-US" dirty="0"/>
              <a:t>Identifying the </a:t>
            </a:r>
            <a:r>
              <a:rPr lang="en-US" b="1" dirty="0">
                <a:solidFill>
                  <a:srgbClr val="C00000"/>
                </a:solidFill>
              </a:rPr>
              <a:t>test deliverables </a:t>
            </a:r>
            <a:r>
              <a:rPr lang="en-US" dirty="0"/>
              <a:t>and </a:t>
            </a:r>
            <a:r>
              <a:rPr lang="en-US" b="1" dirty="0">
                <a:solidFill>
                  <a:srgbClr val="C00000"/>
                </a:solidFill>
              </a:rPr>
              <a:t>milestones</a:t>
            </a:r>
            <a:r>
              <a:rPr lang="en-US" dirty="0"/>
              <a:t>.</a:t>
            </a:r>
          </a:p>
          <a:p>
            <a:pPr>
              <a:buClr>
                <a:srgbClr val="556E7B"/>
              </a:buClr>
            </a:pPr>
            <a:r>
              <a:rPr lang="en-US" dirty="0"/>
              <a:t>Resource planning and </a:t>
            </a:r>
            <a:r>
              <a:rPr lang="en-US" b="1" dirty="0">
                <a:solidFill>
                  <a:srgbClr val="C00000"/>
                </a:solidFill>
              </a:rPr>
              <a:t>determining roles and responsibilities</a:t>
            </a:r>
            <a:r>
              <a:rPr lang="en-US" dirty="0"/>
              <a:t>.</a:t>
            </a:r>
          </a:p>
          <a:p>
            <a:pPr>
              <a:buClr>
                <a:srgbClr val="556E7B"/>
              </a:buClr>
            </a:pPr>
            <a:r>
              <a:rPr lang="en-US" dirty="0"/>
              <a:t>Reviewing and </a:t>
            </a:r>
            <a:r>
              <a:rPr lang="en-US" b="1" dirty="0">
                <a:solidFill>
                  <a:srgbClr val="C00000"/>
                </a:solidFill>
              </a:rPr>
              <a:t>approving the test plan</a:t>
            </a:r>
            <a:r>
              <a:rPr lang="en-US" dirty="0"/>
              <a:t>.</a:t>
            </a:r>
            <a:endParaRPr lang="en-IN" b="1" dirty="0">
              <a:solidFill>
                <a:srgbClr val="C00000"/>
              </a:solidFill>
            </a:endParaRPr>
          </a:p>
          <a:p>
            <a:pPr>
              <a:buClr>
                <a:srgbClr val="556E7B"/>
              </a:buClr>
            </a:pPr>
            <a:endParaRPr lang="en-IN" dirty="0"/>
          </a:p>
          <a:p>
            <a:pPr>
              <a:buClr>
                <a:srgbClr val="556E7B"/>
              </a:buClr>
            </a:pPr>
            <a:endParaRPr lang="en-IN" dirty="0"/>
          </a:p>
          <a:p>
            <a:pPr>
              <a:buClr>
                <a:srgbClr val="556E7B"/>
              </a:buClr>
            </a:pPr>
            <a:endParaRPr lang="en-US" dirty="0"/>
          </a:p>
        </p:txBody>
      </p:sp>
      <p:sp>
        <p:nvSpPr>
          <p:cNvPr id="11" name="Rectangle 10"/>
          <p:cNvSpPr/>
          <p:nvPr/>
        </p:nvSpPr>
        <p:spPr>
          <a:xfrm>
            <a:off x="220533" y="2468111"/>
            <a:ext cx="3315147"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Activities in Test Planning </a:t>
            </a:r>
          </a:p>
        </p:txBody>
      </p:sp>
      <p:cxnSp>
        <p:nvCxnSpPr>
          <p:cNvPr id="12" name="Straight Connector 11"/>
          <p:cNvCxnSpPr/>
          <p:nvPr/>
        </p:nvCxnSpPr>
        <p:spPr>
          <a:xfrm>
            <a:off x="220533" y="2947796"/>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6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 presetClass="entr" presetSubtype="0" fill="hold"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STLC – Test Case Development</a:t>
            </a:r>
            <a:endParaRPr lang="en-IN" dirty="0"/>
          </a:p>
        </p:txBody>
      </p:sp>
      <p:sp>
        <p:nvSpPr>
          <p:cNvPr id="4" name="Content Placeholder 2"/>
          <p:cNvSpPr>
            <a:spLocks noGrp="1"/>
          </p:cNvSpPr>
          <p:nvPr>
            <p:ph idx="1"/>
          </p:nvPr>
        </p:nvSpPr>
        <p:spPr>
          <a:xfrm>
            <a:off x="131179" y="874522"/>
            <a:ext cx="11929641" cy="1691640"/>
          </a:xfrm>
        </p:spPr>
        <p:txBody>
          <a:bodyPr/>
          <a:lstStyle/>
          <a:p>
            <a:r>
              <a:rPr lang="en-US" dirty="0"/>
              <a:t>In this phase testing team </a:t>
            </a:r>
            <a:r>
              <a:rPr lang="en-US" b="1" dirty="0">
                <a:solidFill>
                  <a:srgbClr val="C00000"/>
                </a:solidFill>
              </a:rPr>
              <a:t>notes down the detailed test cases</a:t>
            </a:r>
            <a:r>
              <a:rPr lang="en-US" dirty="0"/>
              <a:t>. </a:t>
            </a:r>
          </a:p>
          <a:p>
            <a:r>
              <a:rPr lang="en-US" dirty="0"/>
              <a:t>The testing team also </a:t>
            </a:r>
            <a:r>
              <a:rPr lang="en-US" b="1" dirty="0">
                <a:solidFill>
                  <a:srgbClr val="C00000"/>
                </a:solidFill>
              </a:rPr>
              <a:t>prepares</a:t>
            </a:r>
            <a:r>
              <a:rPr lang="en-US" dirty="0"/>
              <a:t> the required </a:t>
            </a:r>
            <a:r>
              <a:rPr lang="en-US" b="1" dirty="0">
                <a:solidFill>
                  <a:srgbClr val="C00000"/>
                </a:solidFill>
              </a:rPr>
              <a:t>test data </a:t>
            </a:r>
            <a:r>
              <a:rPr lang="en-US" dirty="0"/>
              <a:t>for the testing. </a:t>
            </a:r>
          </a:p>
          <a:p>
            <a:r>
              <a:rPr lang="en-US" dirty="0"/>
              <a:t>When the test cases are prepared then they are </a:t>
            </a:r>
            <a:r>
              <a:rPr lang="en-US" b="1" dirty="0">
                <a:solidFill>
                  <a:srgbClr val="C00000"/>
                </a:solidFill>
              </a:rPr>
              <a:t>reviewed</a:t>
            </a:r>
            <a:r>
              <a:rPr lang="en-US" dirty="0"/>
              <a:t> by the </a:t>
            </a:r>
            <a:r>
              <a:rPr lang="en-US" b="1" dirty="0">
                <a:solidFill>
                  <a:srgbClr val="C00000"/>
                </a:solidFill>
              </a:rPr>
              <a:t>QA team</a:t>
            </a:r>
            <a:r>
              <a:rPr lang="en-US" dirty="0"/>
              <a:t>.</a:t>
            </a:r>
            <a:endParaRPr lang="en-IN" dirty="0"/>
          </a:p>
          <a:p>
            <a:endParaRPr lang="en-IN" dirty="0"/>
          </a:p>
          <a:p>
            <a:endParaRPr lang="en-US" dirty="0"/>
          </a:p>
          <a:p>
            <a:endParaRPr lang="en-IN" dirty="0"/>
          </a:p>
          <a:p>
            <a:endParaRPr lang="en-IN" dirty="0"/>
          </a:p>
          <a:p>
            <a:endParaRPr lang="en-IN" dirty="0"/>
          </a:p>
          <a:p>
            <a:endParaRPr lang="en-US" dirty="0"/>
          </a:p>
        </p:txBody>
      </p:sp>
      <p:sp>
        <p:nvSpPr>
          <p:cNvPr id="3" name="Content Placeholder 2"/>
          <p:cNvSpPr txBox="1"/>
          <p:nvPr/>
        </p:nvSpPr>
        <p:spPr>
          <a:xfrm>
            <a:off x="131179" y="2815455"/>
            <a:ext cx="11929641" cy="3225468"/>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56E7B"/>
              </a:buClr>
            </a:pPr>
            <a:r>
              <a:rPr lang="en-US" b="1" dirty="0">
                <a:solidFill>
                  <a:srgbClr val="C00000"/>
                </a:solidFill>
              </a:rPr>
              <a:t>Identifying the test cases </a:t>
            </a:r>
            <a:r>
              <a:rPr lang="en-US" dirty="0"/>
              <a:t>that will be developed.</a:t>
            </a:r>
          </a:p>
          <a:p>
            <a:pPr>
              <a:buClr>
                <a:srgbClr val="556E7B"/>
              </a:buClr>
            </a:pPr>
            <a:r>
              <a:rPr lang="en-US" b="1" dirty="0">
                <a:solidFill>
                  <a:srgbClr val="C00000"/>
                </a:solidFill>
              </a:rPr>
              <a:t>Writing test cases </a:t>
            </a:r>
            <a:r>
              <a:rPr lang="en-US" dirty="0"/>
              <a:t>that are clear, brief, and easy to understand.</a:t>
            </a:r>
          </a:p>
          <a:p>
            <a:pPr>
              <a:buClr>
                <a:srgbClr val="556E7B"/>
              </a:buClr>
            </a:pPr>
            <a:r>
              <a:rPr lang="en-US" b="1" dirty="0">
                <a:solidFill>
                  <a:srgbClr val="C00000"/>
                </a:solidFill>
              </a:rPr>
              <a:t>Creating test data </a:t>
            </a:r>
            <a:r>
              <a:rPr lang="en-US" dirty="0"/>
              <a:t>and </a:t>
            </a:r>
            <a:r>
              <a:rPr lang="en-US" b="1" dirty="0">
                <a:solidFill>
                  <a:srgbClr val="C00000"/>
                </a:solidFill>
              </a:rPr>
              <a:t>test scenarios </a:t>
            </a:r>
            <a:r>
              <a:rPr lang="en-US" dirty="0"/>
              <a:t>that will be used in the test cases.</a:t>
            </a:r>
          </a:p>
          <a:p>
            <a:pPr>
              <a:buClr>
                <a:srgbClr val="556E7B"/>
              </a:buClr>
            </a:pPr>
            <a:r>
              <a:rPr lang="en-US" b="1" dirty="0">
                <a:solidFill>
                  <a:srgbClr val="C00000"/>
                </a:solidFill>
              </a:rPr>
              <a:t>Identifying the expected </a:t>
            </a:r>
            <a:r>
              <a:rPr lang="en-US" dirty="0"/>
              <a:t>results for each test case.</a:t>
            </a:r>
          </a:p>
          <a:p>
            <a:pPr>
              <a:buClr>
                <a:srgbClr val="556E7B"/>
              </a:buClr>
            </a:pPr>
            <a:r>
              <a:rPr lang="en-US" dirty="0"/>
              <a:t>Reviewing and </a:t>
            </a:r>
            <a:r>
              <a:rPr lang="en-US" b="1" dirty="0">
                <a:solidFill>
                  <a:srgbClr val="C00000"/>
                </a:solidFill>
              </a:rPr>
              <a:t>validating the test cases</a:t>
            </a:r>
            <a:r>
              <a:rPr lang="en-US" dirty="0"/>
              <a:t>.</a:t>
            </a:r>
            <a:endParaRPr lang="en-US" b="1" dirty="0"/>
          </a:p>
          <a:p>
            <a:pPr>
              <a:buClr>
                <a:srgbClr val="556E7B"/>
              </a:buClr>
            </a:pPr>
            <a:r>
              <a:rPr lang="en-US" dirty="0"/>
              <a:t>Updating the requirement traceability matrix (RTM) to map requirements to test cases.</a:t>
            </a:r>
            <a:endParaRPr lang="en-IN" dirty="0"/>
          </a:p>
          <a:p>
            <a:endParaRPr lang="en-IN" b="1" dirty="0">
              <a:solidFill>
                <a:srgbClr val="C00000"/>
              </a:solidFill>
            </a:endParaRPr>
          </a:p>
          <a:p>
            <a:endParaRPr lang="en-IN" dirty="0"/>
          </a:p>
          <a:p>
            <a:endParaRPr lang="en-IN" dirty="0"/>
          </a:p>
          <a:p>
            <a:pPr>
              <a:buClr>
                <a:srgbClr val="686868"/>
              </a:buClr>
            </a:pPr>
            <a:endParaRPr lang="en-US" dirty="0"/>
          </a:p>
        </p:txBody>
      </p:sp>
      <p:sp>
        <p:nvSpPr>
          <p:cNvPr id="11" name="Rectangle 10"/>
          <p:cNvSpPr/>
          <p:nvPr/>
        </p:nvSpPr>
        <p:spPr>
          <a:xfrm>
            <a:off x="220533" y="2258561"/>
            <a:ext cx="4549587"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Activities in Test Case Development </a:t>
            </a:r>
          </a:p>
        </p:txBody>
      </p:sp>
      <p:cxnSp>
        <p:nvCxnSpPr>
          <p:cNvPr id="12" name="Straight Connector 11"/>
          <p:cNvCxnSpPr/>
          <p:nvPr/>
        </p:nvCxnSpPr>
        <p:spPr>
          <a:xfrm>
            <a:off x="220533" y="2738246"/>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95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 presetClass="entr" presetSubtype="0" fill="hold"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STLC – Test Environment Setup</a:t>
            </a:r>
            <a:endParaRPr lang="en-IN" dirty="0"/>
          </a:p>
        </p:txBody>
      </p:sp>
      <p:sp>
        <p:nvSpPr>
          <p:cNvPr id="4" name="Content Placeholder 2"/>
          <p:cNvSpPr>
            <a:spLocks noGrp="1"/>
          </p:cNvSpPr>
          <p:nvPr>
            <p:ph idx="1"/>
          </p:nvPr>
        </p:nvSpPr>
        <p:spPr>
          <a:xfrm>
            <a:off x="131179" y="874522"/>
            <a:ext cx="11929641" cy="2544572"/>
          </a:xfrm>
        </p:spPr>
        <p:txBody>
          <a:bodyPr/>
          <a:lstStyle/>
          <a:p>
            <a:r>
              <a:rPr lang="en-US" dirty="0"/>
              <a:t>Decides the </a:t>
            </a:r>
            <a:r>
              <a:rPr lang="en-US" b="1" dirty="0">
                <a:solidFill>
                  <a:srgbClr val="C00000"/>
                </a:solidFill>
              </a:rPr>
              <a:t>software</a:t>
            </a:r>
            <a:r>
              <a:rPr lang="en-US" dirty="0"/>
              <a:t> and </a:t>
            </a:r>
            <a:r>
              <a:rPr lang="en-US" b="1" dirty="0">
                <a:solidFill>
                  <a:srgbClr val="C00000"/>
                </a:solidFill>
              </a:rPr>
              <a:t>hardware</a:t>
            </a:r>
            <a:r>
              <a:rPr lang="en-US" dirty="0"/>
              <a:t> </a:t>
            </a:r>
            <a:r>
              <a:rPr lang="en-US" b="1" dirty="0">
                <a:solidFill>
                  <a:srgbClr val="C00000"/>
                </a:solidFill>
              </a:rPr>
              <a:t>conditions</a:t>
            </a:r>
            <a:r>
              <a:rPr lang="en-US" dirty="0"/>
              <a:t> under which a work </a:t>
            </a:r>
            <a:r>
              <a:rPr lang="en-US" b="1" dirty="0">
                <a:solidFill>
                  <a:srgbClr val="C00000"/>
                </a:solidFill>
              </a:rPr>
              <a:t>product is tested</a:t>
            </a:r>
            <a:r>
              <a:rPr lang="en-US" dirty="0"/>
              <a:t>. </a:t>
            </a:r>
          </a:p>
          <a:p>
            <a:r>
              <a:rPr lang="en-US" b="1" dirty="0">
                <a:solidFill>
                  <a:srgbClr val="C00000"/>
                </a:solidFill>
              </a:rPr>
              <a:t>Test team</a:t>
            </a:r>
            <a:r>
              <a:rPr lang="en-US" dirty="0"/>
              <a:t> may </a:t>
            </a:r>
            <a:r>
              <a:rPr lang="en-US" b="1" dirty="0">
                <a:solidFill>
                  <a:srgbClr val="C00000"/>
                </a:solidFill>
              </a:rPr>
              <a:t>not be involved </a:t>
            </a:r>
            <a:r>
              <a:rPr lang="en-US" dirty="0"/>
              <a:t>in this activity if the development team provides the test environment.</a:t>
            </a:r>
          </a:p>
          <a:p>
            <a:r>
              <a:rPr lang="en-US" b="1" dirty="0">
                <a:solidFill>
                  <a:srgbClr val="C00000"/>
                </a:solidFill>
              </a:rPr>
              <a:t>Setup</a:t>
            </a:r>
            <a:r>
              <a:rPr lang="en-US" dirty="0"/>
              <a:t> test </a:t>
            </a:r>
            <a:r>
              <a:rPr lang="en-US" b="1" dirty="0">
                <a:solidFill>
                  <a:srgbClr val="C00000"/>
                </a:solidFill>
              </a:rPr>
              <a:t>Environment</a:t>
            </a:r>
            <a:r>
              <a:rPr lang="en-US" dirty="0"/>
              <a:t> and </a:t>
            </a:r>
            <a:r>
              <a:rPr lang="en-US" b="1" dirty="0">
                <a:solidFill>
                  <a:srgbClr val="C00000"/>
                </a:solidFill>
              </a:rPr>
              <a:t>test data</a:t>
            </a:r>
            <a:r>
              <a:rPr lang="en-US" dirty="0"/>
              <a:t>.</a:t>
            </a:r>
            <a:endParaRPr lang="en-US" b="1" dirty="0">
              <a:solidFill>
                <a:srgbClr val="C00000"/>
              </a:solidFill>
            </a:endParaRPr>
          </a:p>
          <a:p>
            <a:endParaRPr lang="en-US" dirty="0"/>
          </a:p>
          <a:p>
            <a:pPr marL="0" indent="0">
              <a:buNone/>
            </a:pPr>
            <a:endParaRPr lang="en-IN" dirty="0"/>
          </a:p>
          <a:p>
            <a:endParaRPr lang="en-IN" dirty="0"/>
          </a:p>
          <a:p>
            <a:endParaRPr lang="en-US" dirty="0"/>
          </a:p>
        </p:txBody>
      </p:sp>
      <p:sp>
        <p:nvSpPr>
          <p:cNvPr id="3" name="Content Placeholder 2"/>
          <p:cNvSpPr txBox="1"/>
          <p:nvPr/>
        </p:nvSpPr>
        <p:spPr>
          <a:xfrm>
            <a:off x="131179" y="3467905"/>
            <a:ext cx="11929641" cy="1836047"/>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56E7B"/>
              </a:buClr>
            </a:pPr>
            <a:r>
              <a:rPr lang="en-US" b="1" dirty="0">
                <a:solidFill>
                  <a:srgbClr val="C00000"/>
                </a:solidFill>
              </a:rPr>
              <a:t>Understand</a:t>
            </a:r>
            <a:r>
              <a:rPr lang="en-US" dirty="0"/>
              <a:t> the required </a:t>
            </a:r>
            <a:r>
              <a:rPr lang="en-US" b="1" dirty="0">
                <a:solidFill>
                  <a:srgbClr val="C00000"/>
                </a:solidFill>
              </a:rPr>
              <a:t>architecture</a:t>
            </a:r>
            <a:r>
              <a:rPr lang="en-US" dirty="0"/>
              <a:t>, </a:t>
            </a:r>
            <a:r>
              <a:rPr lang="en-US" b="1" dirty="0">
                <a:solidFill>
                  <a:srgbClr val="C00000"/>
                </a:solidFill>
              </a:rPr>
              <a:t>environment</a:t>
            </a:r>
            <a:r>
              <a:rPr lang="en-US" dirty="0"/>
              <a:t> set-up and prepare hardware and software requirement list for the Test Environment.</a:t>
            </a:r>
          </a:p>
          <a:p>
            <a:pPr>
              <a:buClr>
                <a:srgbClr val="556E7B"/>
              </a:buClr>
            </a:pPr>
            <a:r>
              <a:rPr lang="en-US" dirty="0"/>
              <a:t>Perform a smoke test on the build</a:t>
            </a:r>
            <a:endParaRPr lang="en-IN" dirty="0"/>
          </a:p>
          <a:p>
            <a:endParaRPr lang="en-IN" b="1" dirty="0">
              <a:solidFill>
                <a:srgbClr val="C00000"/>
              </a:solidFill>
            </a:endParaRPr>
          </a:p>
          <a:p>
            <a:endParaRPr lang="en-IN" dirty="0"/>
          </a:p>
          <a:p>
            <a:endParaRPr lang="en-IN" dirty="0"/>
          </a:p>
          <a:p>
            <a:pPr>
              <a:buClr>
                <a:srgbClr val="686868"/>
              </a:buClr>
            </a:pPr>
            <a:endParaRPr lang="en-US" dirty="0"/>
          </a:p>
        </p:txBody>
      </p:sp>
      <p:sp>
        <p:nvSpPr>
          <p:cNvPr id="11" name="Rectangle 10"/>
          <p:cNvSpPr/>
          <p:nvPr/>
        </p:nvSpPr>
        <p:spPr>
          <a:xfrm>
            <a:off x="131179" y="2759380"/>
            <a:ext cx="4549587"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Activities in Test Environment Setup </a:t>
            </a:r>
          </a:p>
        </p:txBody>
      </p:sp>
      <p:cxnSp>
        <p:nvCxnSpPr>
          <p:cNvPr id="12" name="Straight Connector 11"/>
          <p:cNvCxnSpPr/>
          <p:nvPr/>
        </p:nvCxnSpPr>
        <p:spPr>
          <a:xfrm>
            <a:off x="131179" y="3237921"/>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54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 presetClass="entr" presetSubtype="0" fill="hold"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STLC – Test Execution Phase</a:t>
            </a:r>
            <a:endParaRPr lang="en-IN" dirty="0"/>
          </a:p>
        </p:txBody>
      </p:sp>
      <p:sp>
        <p:nvSpPr>
          <p:cNvPr id="4" name="Content Placeholder 2"/>
          <p:cNvSpPr>
            <a:spLocks noGrp="1"/>
          </p:cNvSpPr>
          <p:nvPr>
            <p:ph idx="1"/>
          </p:nvPr>
        </p:nvSpPr>
        <p:spPr>
          <a:xfrm>
            <a:off x="131179" y="874522"/>
            <a:ext cx="11929641" cy="2544572"/>
          </a:xfrm>
        </p:spPr>
        <p:txBody>
          <a:bodyPr/>
          <a:lstStyle/>
          <a:p>
            <a:r>
              <a:rPr lang="en-US" dirty="0"/>
              <a:t>Carried out by the testers in which </a:t>
            </a:r>
            <a:r>
              <a:rPr lang="en-US" b="1" dirty="0">
                <a:solidFill>
                  <a:srgbClr val="C00000"/>
                </a:solidFill>
              </a:rPr>
              <a:t>testing</a:t>
            </a:r>
            <a:r>
              <a:rPr lang="en-US" dirty="0"/>
              <a:t> of the </a:t>
            </a:r>
            <a:r>
              <a:rPr lang="en-US" b="1" dirty="0">
                <a:solidFill>
                  <a:srgbClr val="C00000"/>
                </a:solidFill>
              </a:rPr>
              <a:t>software build </a:t>
            </a:r>
            <a:r>
              <a:rPr lang="en-US" dirty="0"/>
              <a:t>is done based on test plans and test cases prepared. </a:t>
            </a:r>
          </a:p>
          <a:p>
            <a:r>
              <a:rPr lang="en-US" dirty="0"/>
              <a:t>The process consists of </a:t>
            </a:r>
            <a:r>
              <a:rPr lang="en-US" b="1" dirty="0">
                <a:solidFill>
                  <a:srgbClr val="C00000"/>
                </a:solidFill>
              </a:rPr>
              <a:t>test script execution</a:t>
            </a:r>
            <a:r>
              <a:rPr lang="en-US" dirty="0"/>
              <a:t>, test script </a:t>
            </a:r>
            <a:r>
              <a:rPr lang="en-US" b="1" dirty="0">
                <a:solidFill>
                  <a:srgbClr val="C00000"/>
                </a:solidFill>
              </a:rPr>
              <a:t>maintenance</a:t>
            </a:r>
            <a:r>
              <a:rPr lang="en-US" dirty="0"/>
              <a:t> and </a:t>
            </a:r>
            <a:r>
              <a:rPr lang="en-US" b="1" dirty="0">
                <a:solidFill>
                  <a:srgbClr val="C00000"/>
                </a:solidFill>
              </a:rPr>
              <a:t>bug reporting</a:t>
            </a:r>
            <a:r>
              <a:rPr lang="en-US" dirty="0"/>
              <a:t>. </a:t>
            </a:r>
          </a:p>
          <a:p>
            <a:r>
              <a:rPr lang="en-US" dirty="0"/>
              <a:t>If bugs are reported then it is </a:t>
            </a:r>
            <a:r>
              <a:rPr lang="en-US" b="1" dirty="0">
                <a:solidFill>
                  <a:srgbClr val="C00000"/>
                </a:solidFill>
              </a:rPr>
              <a:t>reverted back to development team</a:t>
            </a:r>
            <a:r>
              <a:rPr lang="en-US" dirty="0"/>
              <a:t> for correction and retesting will be performed.</a:t>
            </a:r>
            <a:endParaRPr lang="en-IN" dirty="0"/>
          </a:p>
          <a:p>
            <a:endParaRPr lang="en-US" dirty="0"/>
          </a:p>
          <a:p>
            <a:pPr marL="0" indent="0">
              <a:buNone/>
            </a:pPr>
            <a:endParaRPr lang="en-IN" dirty="0"/>
          </a:p>
          <a:p>
            <a:endParaRPr lang="en-IN" dirty="0"/>
          </a:p>
          <a:p>
            <a:endParaRPr lang="en-US" dirty="0"/>
          </a:p>
          <a:p>
            <a:endParaRPr lang="en-IN" dirty="0"/>
          </a:p>
          <a:p>
            <a:endParaRPr lang="en-IN" dirty="0"/>
          </a:p>
          <a:p>
            <a:endParaRPr lang="en-IN" dirty="0"/>
          </a:p>
          <a:p>
            <a:endParaRPr lang="en-US" dirty="0"/>
          </a:p>
        </p:txBody>
      </p:sp>
      <p:sp>
        <p:nvSpPr>
          <p:cNvPr id="3" name="Content Placeholder 2"/>
          <p:cNvSpPr txBox="1"/>
          <p:nvPr/>
        </p:nvSpPr>
        <p:spPr>
          <a:xfrm>
            <a:off x="131179" y="3555103"/>
            <a:ext cx="11929641" cy="2462959"/>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56E7B"/>
              </a:buClr>
            </a:pPr>
            <a:r>
              <a:rPr lang="en-US" b="1" dirty="0">
                <a:solidFill>
                  <a:srgbClr val="C00000"/>
                </a:solidFill>
              </a:rPr>
              <a:t>Execute tests </a:t>
            </a:r>
            <a:r>
              <a:rPr lang="en-US" dirty="0"/>
              <a:t>as per plan.</a:t>
            </a:r>
          </a:p>
          <a:p>
            <a:pPr>
              <a:buClr>
                <a:srgbClr val="556E7B"/>
              </a:buClr>
            </a:pPr>
            <a:r>
              <a:rPr lang="en-US" b="1" dirty="0">
                <a:solidFill>
                  <a:srgbClr val="C00000"/>
                </a:solidFill>
              </a:rPr>
              <a:t>Document</a:t>
            </a:r>
            <a:r>
              <a:rPr lang="en-US" dirty="0"/>
              <a:t> test </a:t>
            </a:r>
            <a:r>
              <a:rPr lang="en-US" b="1" dirty="0">
                <a:solidFill>
                  <a:srgbClr val="C00000"/>
                </a:solidFill>
              </a:rPr>
              <a:t>results</a:t>
            </a:r>
            <a:r>
              <a:rPr lang="en-US" dirty="0"/>
              <a:t>, and </a:t>
            </a:r>
            <a:r>
              <a:rPr lang="en-US" b="1" dirty="0">
                <a:solidFill>
                  <a:srgbClr val="C00000"/>
                </a:solidFill>
              </a:rPr>
              <a:t>log defects </a:t>
            </a:r>
            <a:r>
              <a:rPr lang="en-US" dirty="0"/>
              <a:t>for failed cases.</a:t>
            </a:r>
          </a:p>
          <a:p>
            <a:pPr>
              <a:buClr>
                <a:srgbClr val="556E7B"/>
              </a:buClr>
            </a:pPr>
            <a:r>
              <a:rPr lang="en-US" b="1" dirty="0">
                <a:solidFill>
                  <a:srgbClr val="C00000"/>
                </a:solidFill>
              </a:rPr>
              <a:t>Map defects </a:t>
            </a:r>
            <a:r>
              <a:rPr lang="en-US" dirty="0"/>
              <a:t>to test cases in </a:t>
            </a:r>
            <a:r>
              <a:rPr lang="en-US" b="1" dirty="0">
                <a:solidFill>
                  <a:srgbClr val="C00000"/>
                </a:solidFill>
              </a:rPr>
              <a:t>RTM</a:t>
            </a:r>
            <a:r>
              <a:rPr lang="en-US" dirty="0"/>
              <a:t>.</a:t>
            </a:r>
            <a:endParaRPr lang="en-US" b="1" dirty="0">
              <a:solidFill>
                <a:srgbClr val="C00000"/>
              </a:solidFill>
            </a:endParaRPr>
          </a:p>
          <a:p>
            <a:pPr>
              <a:buClr>
                <a:srgbClr val="556E7B"/>
              </a:buClr>
            </a:pPr>
            <a:r>
              <a:rPr lang="en-US" b="1" dirty="0">
                <a:solidFill>
                  <a:srgbClr val="C00000"/>
                </a:solidFill>
              </a:rPr>
              <a:t>Retest</a:t>
            </a:r>
            <a:r>
              <a:rPr lang="en-US" dirty="0"/>
              <a:t> the Defect fixes.</a:t>
            </a:r>
          </a:p>
          <a:p>
            <a:pPr>
              <a:buClr>
                <a:srgbClr val="556E7B"/>
              </a:buClr>
            </a:pPr>
            <a:r>
              <a:rPr lang="en-US" b="1" dirty="0">
                <a:solidFill>
                  <a:srgbClr val="C00000"/>
                </a:solidFill>
              </a:rPr>
              <a:t>Track</a:t>
            </a:r>
            <a:r>
              <a:rPr lang="en-US" dirty="0"/>
              <a:t> the defects to </a:t>
            </a:r>
            <a:r>
              <a:rPr lang="en-US" b="1" dirty="0">
                <a:solidFill>
                  <a:srgbClr val="C00000"/>
                </a:solidFill>
              </a:rPr>
              <a:t>closure</a:t>
            </a:r>
            <a:r>
              <a:rPr lang="en-US" dirty="0"/>
              <a:t>.</a:t>
            </a:r>
            <a:endParaRPr lang="en-IN" dirty="0"/>
          </a:p>
          <a:p>
            <a:endParaRPr lang="en-IN" dirty="0"/>
          </a:p>
          <a:p>
            <a:endParaRPr lang="en-IN" b="1" dirty="0">
              <a:solidFill>
                <a:srgbClr val="C00000"/>
              </a:solidFill>
            </a:endParaRPr>
          </a:p>
          <a:p>
            <a:endParaRPr lang="en-IN" dirty="0"/>
          </a:p>
          <a:p>
            <a:endParaRPr lang="en-IN" dirty="0"/>
          </a:p>
          <a:p>
            <a:pPr>
              <a:buClr>
                <a:srgbClr val="686868"/>
              </a:buClr>
            </a:pPr>
            <a:endParaRPr lang="en-US" dirty="0"/>
          </a:p>
        </p:txBody>
      </p:sp>
      <p:sp>
        <p:nvSpPr>
          <p:cNvPr id="11" name="Rectangle 10"/>
          <p:cNvSpPr/>
          <p:nvPr/>
        </p:nvSpPr>
        <p:spPr>
          <a:xfrm>
            <a:off x="296733" y="2944361"/>
            <a:ext cx="4275267"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Activities in Test Execution Phase </a:t>
            </a:r>
          </a:p>
        </p:txBody>
      </p:sp>
      <p:cxnSp>
        <p:nvCxnSpPr>
          <p:cNvPr id="12" name="Straight Connector 11"/>
          <p:cNvCxnSpPr/>
          <p:nvPr/>
        </p:nvCxnSpPr>
        <p:spPr>
          <a:xfrm>
            <a:off x="296733" y="3424046"/>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99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 presetClass="entr" presetSubtype="0" fill="hold"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STLC – Test Cycle Closure</a:t>
            </a:r>
            <a:endParaRPr lang="en-IN" dirty="0"/>
          </a:p>
        </p:txBody>
      </p:sp>
      <p:sp>
        <p:nvSpPr>
          <p:cNvPr id="4" name="Content Placeholder 2"/>
          <p:cNvSpPr>
            <a:spLocks noGrp="1"/>
          </p:cNvSpPr>
          <p:nvPr>
            <p:ph idx="1"/>
          </p:nvPr>
        </p:nvSpPr>
        <p:spPr>
          <a:xfrm>
            <a:off x="131179" y="874522"/>
            <a:ext cx="11929641" cy="2544572"/>
          </a:xfrm>
        </p:spPr>
        <p:txBody>
          <a:bodyPr/>
          <a:lstStyle/>
          <a:p>
            <a:pPr algn="l"/>
            <a:r>
              <a:rPr lang="en-US" dirty="0"/>
              <a:t>Test closure is the </a:t>
            </a:r>
            <a:r>
              <a:rPr lang="en-US" b="1" dirty="0">
                <a:solidFill>
                  <a:srgbClr val="C00000"/>
                </a:solidFill>
              </a:rPr>
              <a:t>final stage </a:t>
            </a:r>
            <a:r>
              <a:rPr lang="en-US" dirty="0"/>
              <a:t>of the STLC where </a:t>
            </a:r>
            <a:r>
              <a:rPr lang="en-US" b="1" dirty="0">
                <a:solidFill>
                  <a:srgbClr val="C00000"/>
                </a:solidFill>
              </a:rPr>
              <a:t>all testing-related activities </a:t>
            </a:r>
            <a:r>
              <a:rPr lang="en-US" dirty="0"/>
              <a:t>are </a:t>
            </a:r>
            <a:r>
              <a:rPr lang="en-US" b="1" dirty="0">
                <a:solidFill>
                  <a:srgbClr val="C00000"/>
                </a:solidFill>
              </a:rPr>
              <a:t>completed</a:t>
            </a:r>
            <a:r>
              <a:rPr lang="en-US" dirty="0"/>
              <a:t> and documented. </a:t>
            </a:r>
          </a:p>
          <a:p>
            <a:pPr algn="l"/>
            <a:r>
              <a:rPr lang="en-US" dirty="0"/>
              <a:t>The main objective of the test closure stage is to </a:t>
            </a:r>
            <a:r>
              <a:rPr lang="en-US" b="1" dirty="0">
                <a:solidFill>
                  <a:srgbClr val="C00000"/>
                </a:solidFill>
              </a:rPr>
              <a:t>ensure that all testing-related activities </a:t>
            </a:r>
            <a:r>
              <a:rPr lang="en-US" dirty="0"/>
              <a:t>have been </a:t>
            </a:r>
            <a:r>
              <a:rPr lang="en-US" b="1" dirty="0">
                <a:solidFill>
                  <a:srgbClr val="C00000"/>
                </a:solidFill>
              </a:rPr>
              <a:t>completed</a:t>
            </a:r>
            <a:r>
              <a:rPr lang="en-US" dirty="0"/>
              <a:t> and that the </a:t>
            </a:r>
            <a:r>
              <a:rPr lang="en-US" b="1" dirty="0"/>
              <a:t>software is ready for release</a:t>
            </a:r>
            <a:r>
              <a:rPr lang="en-US" dirty="0"/>
              <a:t>.</a:t>
            </a:r>
            <a:endParaRPr lang="en-IN" dirty="0"/>
          </a:p>
          <a:p>
            <a:pPr marL="0" indent="0">
              <a:buNone/>
            </a:pPr>
            <a:endParaRPr lang="en-US" dirty="0"/>
          </a:p>
          <a:p>
            <a:pPr marL="0" indent="0">
              <a:buNone/>
            </a:pPr>
            <a:endParaRPr lang="en-IN" dirty="0"/>
          </a:p>
          <a:p>
            <a:endParaRPr lang="en-IN" dirty="0"/>
          </a:p>
          <a:p>
            <a:endParaRPr lang="en-US" dirty="0"/>
          </a:p>
          <a:p>
            <a:endParaRPr lang="en-IN" dirty="0"/>
          </a:p>
          <a:p>
            <a:endParaRPr lang="en-IN" dirty="0"/>
          </a:p>
          <a:p>
            <a:endParaRPr lang="en-IN" dirty="0"/>
          </a:p>
          <a:p>
            <a:endParaRPr lang="en-US" dirty="0"/>
          </a:p>
        </p:txBody>
      </p:sp>
      <p:sp>
        <p:nvSpPr>
          <p:cNvPr id="3" name="Content Placeholder 2"/>
          <p:cNvSpPr txBox="1"/>
          <p:nvPr/>
        </p:nvSpPr>
        <p:spPr>
          <a:xfrm>
            <a:off x="131179" y="3082663"/>
            <a:ext cx="11929641" cy="2462959"/>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56E7B"/>
              </a:buClr>
            </a:pPr>
            <a:r>
              <a:rPr lang="en-US" dirty="0"/>
              <a:t>Ensure that the </a:t>
            </a:r>
            <a:r>
              <a:rPr lang="en-US" b="1" dirty="0">
                <a:solidFill>
                  <a:srgbClr val="C00000"/>
                </a:solidFill>
              </a:rPr>
              <a:t>planned deliverable </a:t>
            </a:r>
            <a:r>
              <a:rPr lang="en-US" dirty="0"/>
              <a:t>has been </a:t>
            </a:r>
            <a:r>
              <a:rPr lang="en-US" b="1" dirty="0">
                <a:solidFill>
                  <a:srgbClr val="C00000"/>
                </a:solidFill>
              </a:rPr>
              <a:t>delivered</a:t>
            </a:r>
            <a:r>
              <a:rPr lang="en-US" dirty="0"/>
              <a:t>.</a:t>
            </a:r>
          </a:p>
          <a:p>
            <a:pPr>
              <a:buClr>
                <a:srgbClr val="556E7B"/>
              </a:buClr>
            </a:pPr>
            <a:r>
              <a:rPr lang="en-US" dirty="0"/>
              <a:t>Ensure Incident </a:t>
            </a:r>
            <a:r>
              <a:rPr lang="en-US" b="1" dirty="0">
                <a:solidFill>
                  <a:srgbClr val="C00000"/>
                </a:solidFill>
              </a:rPr>
              <a:t>reports</a:t>
            </a:r>
            <a:r>
              <a:rPr lang="en-US" dirty="0"/>
              <a:t> are </a:t>
            </a:r>
            <a:r>
              <a:rPr lang="en-US" b="1" dirty="0">
                <a:solidFill>
                  <a:srgbClr val="C00000"/>
                </a:solidFill>
              </a:rPr>
              <a:t>resolved</a:t>
            </a:r>
            <a:r>
              <a:rPr lang="en-US" dirty="0"/>
              <a:t> or marked deferred.</a:t>
            </a:r>
          </a:p>
          <a:p>
            <a:pPr>
              <a:buClr>
                <a:srgbClr val="556E7B"/>
              </a:buClr>
            </a:pPr>
            <a:r>
              <a:rPr lang="en-US" dirty="0"/>
              <a:t>Finalize and </a:t>
            </a:r>
            <a:r>
              <a:rPr lang="en-US" b="1" dirty="0">
                <a:solidFill>
                  <a:srgbClr val="C00000"/>
                </a:solidFill>
              </a:rPr>
              <a:t>archive</a:t>
            </a:r>
            <a:r>
              <a:rPr lang="en-US" dirty="0"/>
              <a:t> test ware, test environment and infrastructure </a:t>
            </a:r>
            <a:r>
              <a:rPr lang="en-US" b="1" dirty="0">
                <a:solidFill>
                  <a:srgbClr val="C00000"/>
                </a:solidFill>
              </a:rPr>
              <a:t>for reuse</a:t>
            </a:r>
            <a:r>
              <a:rPr lang="en-US" dirty="0"/>
              <a:t>.</a:t>
            </a:r>
          </a:p>
          <a:p>
            <a:pPr>
              <a:buClr>
                <a:srgbClr val="556E7B"/>
              </a:buClr>
            </a:pPr>
            <a:r>
              <a:rPr lang="en-US" b="1" dirty="0">
                <a:solidFill>
                  <a:srgbClr val="C00000"/>
                </a:solidFill>
              </a:rPr>
              <a:t>Hand over test ware </a:t>
            </a:r>
            <a:r>
              <a:rPr lang="en-US" dirty="0"/>
              <a:t>to the maintenance team.</a:t>
            </a:r>
          </a:p>
          <a:p>
            <a:pPr>
              <a:buClr>
                <a:srgbClr val="556E7B"/>
              </a:buClr>
            </a:pPr>
            <a:r>
              <a:rPr lang="en-US" dirty="0"/>
              <a:t>Evaluate </a:t>
            </a:r>
            <a:r>
              <a:rPr lang="en-US" b="1" dirty="0">
                <a:solidFill>
                  <a:srgbClr val="C00000"/>
                </a:solidFill>
              </a:rPr>
              <a:t>lessons learned </a:t>
            </a:r>
            <a:r>
              <a:rPr lang="en-US" dirty="0"/>
              <a:t>to determine changes needed for future releases and projects</a:t>
            </a:r>
          </a:p>
          <a:p>
            <a:endParaRPr lang="en-IN" dirty="0"/>
          </a:p>
          <a:p>
            <a:endParaRPr lang="en-IN" b="1" dirty="0">
              <a:solidFill>
                <a:srgbClr val="C00000"/>
              </a:solidFill>
            </a:endParaRPr>
          </a:p>
          <a:p>
            <a:endParaRPr lang="en-IN" dirty="0"/>
          </a:p>
          <a:p>
            <a:endParaRPr lang="en-IN" dirty="0"/>
          </a:p>
          <a:p>
            <a:pPr>
              <a:buClr>
                <a:srgbClr val="686868"/>
              </a:buClr>
            </a:pPr>
            <a:endParaRPr lang="en-US" dirty="0"/>
          </a:p>
        </p:txBody>
      </p:sp>
      <p:sp>
        <p:nvSpPr>
          <p:cNvPr id="11" name="Rectangle 10"/>
          <p:cNvSpPr/>
          <p:nvPr/>
        </p:nvSpPr>
        <p:spPr>
          <a:xfrm>
            <a:off x="296733" y="2517641"/>
            <a:ext cx="3909507"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Activities in Test Cycle Closure </a:t>
            </a:r>
          </a:p>
        </p:txBody>
      </p:sp>
      <p:cxnSp>
        <p:nvCxnSpPr>
          <p:cNvPr id="12" name="Straight Connector 11"/>
          <p:cNvCxnSpPr/>
          <p:nvPr/>
        </p:nvCxnSpPr>
        <p:spPr>
          <a:xfrm>
            <a:off x="296733" y="2997326"/>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6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 presetClass="entr" presetSubtype="0" fill="hold"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solidFill>
                  <a:srgbClr val="556E7B"/>
                </a:solidFill>
              </a:rPr>
              <a:t>Principles of Software Testing </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9</a:t>
            </a:r>
          </a:p>
          <a:p>
            <a:endParaRPr lang="en-US" dirty="0"/>
          </a:p>
        </p:txBody>
      </p:sp>
    </p:spTree>
    <p:extLst>
      <p:ext uri="{BB962C8B-B14F-4D97-AF65-F5344CB8AC3E}">
        <p14:creationId xmlns:p14="http://schemas.microsoft.com/office/powerpoint/2010/main" val="2708055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Principles</a:t>
            </a:r>
            <a:endParaRPr lang="en-IN" dirty="0"/>
          </a:p>
        </p:txBody>
      </p:sp>
      <p:sp>
        <p:nvSpPr>
          <p:cNvPr id="4" name="Content Placeholder 2"/>
          <p:cNvSpPr>
            <a:spLocks noGrp="1"/>
          </p:cNvSpPr>
          <p:nvPr>
            <p:ph idx="1"/>
          </p:nvPr>
        </p:nvSpPr>
        <p:spPr>
          <a:xfrm>
            <a:off x="131179" y="929640"/>
            <a:ext cx="11929641" cy="5090160"/>
          </a:xfrm>
        </p:spPr>
        <p:txBody>
          <a:bodyPr/>
          <a:lstStyle/>
          <a:p>
            <a:r>
              <a:rPr lang="en-US" dirty="0"/>
              <a:t>In software testing, it is necessary to follow </a:t>
            </a:r>
            <a:r>
              <a:rPr lang="en-US" b="1" dirty="0">
                <a:solidFill>
                  <a:srgbClr val="C00000"/>
                </a:solidFill>
              </a:rPr>
              <a:t>some principles </a:t>
            </a:r>
            <a:r>
              <a:rPr lang="en-US" dirty="0"/>
              <a:t>to make product defects free.</a:t>
            </a:r>
          </a:p>
          <a:p>
            <a:r>
              <a:rPr lang="en-US" dirty="0"/>
              <a:t>Every Software tester and QA professional should know seven software testing principles</a:t>
            </a:r>
          </a:p>
          <a:p>
            <a:r>
              <a:rPr lang="en-US" b="1" dirty="0">
                <a:solidFill>
                  <a:srgbClr val="C00000"/>
                </a:solidFill>
              </a:rPr>
              <a:t>7 Principles of Software Testing</a:t>
            </a:r>
          </a:p>
          <a:p>
            <a:pPr lvl="1"/>
            <a:r>
              <a:rPr lang="en-US" sz="2200" dirty="0"/>
              <a:t>Testing shows the presence of defects</a:t>
            </a:r>
          </a:p>
          <a:p>
            <a:pPr lvl="1"/>
            <a:r>
              <a:rPr lang="en-US" sz="2200" dirty="0"/>
              <a:t>Exhaustive Testing is not possible</a:t>
            </a:r>
          </a:p>
          <a:p>
            <a:pPr lvl="1"/>
            <a:r>
              <a:rPr lang="en-US" sz="2200" dirty="0"/>
              <a:t>Early Testing</a:t>
            </a:r>
          </a:p>
          <a:p>
            <a:pPr lvl="1"/>
            <a:r>
              <a:rPr lang="en-US" sz="2200" dirty="0"/>
              <a:t>Defect Clustering</a:t>
            </a:r>
          </a:p>
          <a:p>
            <a:pPr lvl="1"/>
            <a:r>
              <a:rPr lang="en-US" sz="2200" dirty="0"/>
              <a:t>Pesticide Paradox</a:t>
            </a:r>
          </a:p>
          <a:p>
            <a:pPr lvl="1"/>
            <a:r>
              <a:rPr lang="en-US" sz="2200" dirty="0"/>
              <a:t>Testing is context-dependent</a:t>
            </a:r>
          </a:p>
          <a:p>
            <a:pPr lvl="1"/>
            <a:r>
              <a:rPr lang="en-US" sz="2200" dirty="0"/>
              <a:t>Absence of errors fallacy</a:t>
            </a:r>
            <a:endParaRPr lang="en-IN" sz="2200"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D08E1099-2415-4F93-8251-2EC92C889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8914" y="1885147"/>
            <a:ext cx="3861906" cy="3837473"/>
          </a:xfrm>
          <a:prstGeom prst="rect">
            <a:avLst/>
          </a:prstGeom>
        </p:spPr>
      </p:pic>
    </p:spTree>
    <p:extLst>
      <p:ext uri="{BB962C8B-B14F-4D97-AF65-F5344CB8AC3E}">
        <p14:creationId xmlns:p14="http://schemas.microsoft.com/office/powerpoint/2010/main" val="169873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50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50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nodeType="afterEffect">
                                  <p:stCondLst>
                                    <p:cond delay="500"/>
                                  </p:stCondLst>
                                  <p:childTnLst>
                                    <p:set>
                                      <p:cBhvr>
                                        <p:cTn id="25" dur="1" fill="hold">
                                          <p:stCondLst>
                                            <p:cond delay="0"/>
                                          </p:stCondLst>
                                        </p:cTn>
                                        <p:tgtEl>
                                          <p:spTgt spid="4">
                                            <p:txEl>
                                              <p:pRg st="5" end="5"/>
                                            </p:txEl>
                                          </p:spTgt>
                                        </p:tgtEl>
                                        <p:attrNameLst>
                                          <p:attrName>style.visibility</p:attrName>
                                        </p:attrNameLst>
                                      </p:cBhvr>
                                      <p:to>
                                        <p:strVal val="visible"/>
                                      </p:to>
                                    </p:set>
                                  </p:childTnLst>
                                </p:cTn>
                              </p:par>
                            </p:childTnLst>
                          </p:cTn>
                        </p:par>
                        <p:par>
                          <p:cTn id="26" fill="hold">
                            <p:stCondLst>
                              <p:cond delay="1500"/>
                            </p:stCondLst>
                            <p:childTnLst>
                              <p:par>
                                <p:cTn id="27" presetID="1" presetClass="entr" presetSubtype="0" fill="hold" nodeType="afterEffect">
                                  <p:stCondLst>
                                    <p:cond delay="50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nodeType="afterEffect">
                                  <p:stCondLst>
                                    <p:cond delay="500"/>
                                  </p:stCondLst>
                                  <p:childTnLst>
                                    <p:set>
                                      <p:cBhvr>
                                        <p:cTn id="31" dur="1" fill="hold">
                                          <p:stCondLst>
                                            <p:cond delay="0"/>
                                          </p:stCondLst>
                                        </p:cTn>
                                        <p:tgtEl>
                                          <p:spTgt spid="4">
                                            <p:txEl>
                                              <p:pRg st="7" end="7"/>
                                            </p:txEl>
                                          </p:spTgt>
                                        </p:tgtEl>
                                        <p:attrNameLst>
                                          <p:attrName>style.visibility</p:attrName>
                                        </p:attrNameLst>
                                      </p:cBhvr>
                                      <p:to>
                                        <p:strVal val="visible"/>
                                      </p:to>
                                    </p:set>
                                  </p:childTnLst>
                                </p:cTn>
                              </p:par>
                            </p:childTnLst>
                          </p:cTn>
                        </p:par>
                        <p:par>
                          <p:cTn id="32" fill="hold">
                            <p:stCondLst>
                              <p:cond delay="2500"/>
                            </p:stCondLst>
                            <p:childTnLst>
                              <p:par>
                                <p:cTn id="33" presetID="1" presetClass="entr" presetSubtype="0" fill="hold" nodeType="afterEffect">
                                  <p:stCondLst>
                                    <p:cond delay="50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par>
                          <p:cTn id="35" fill="hold">
                            <p:stCondLst>
                              <p:cond delay="3000"/>
                            </p:stCondLst>
                            <p:childTnLst>
                              <p:par>
                                <p:cTn id="36" presetID="1" presetClass="entr" presetSubtype="0" fill="hold" nodeType="afterEffect">
                                  <p:stCondLst>
                                    <p:cond delay="500"/>
                                  </p:stCondLst>
                                  <p:childTnLst>
                                    <p:set>
                                      <p:cBhvr>
                                        <p:cTn id="37"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Principles </a:t>
            </a:r>
            <a:r>
              <a:rPr lang="en-IN" dirty="0" err="1"/>
              <a:t>conti</a:t>
            </a:r>
            <a:r>
              <a:rPr lang="en-IN" dirty="0"/>
              <a:t>..</a:t>
            </a:r>
          </a:p>
        </p:txBody>
      </p:sp>
      <p:sp>
        <p:nvSpPr>
          <p:cNvPr id="4" name="Content Placeholder 2"/>
          <p:cNvSpPr>
            <a:spLocks noGrp="1"/>
          </p:cNvSpPr>
          <p:nvPr>
            <p:ph idx="1"/>
          </p:nvPr>
        </p:nvSpPr>
        <p:spPr>
          <a:xfrm>
            <a:off x="131179" y="1486062"/>
            <a:ext cx="11929641" cy="2217258"/>
          </a:xfrm>
        </p:spPr>
        <p:txBody>
          <a:bodyPr/>
          <a:lstStyle/>
          <a:p>
            <a:r>
              <a:rPr lang="en-US" dirty="0"/>
              <a:t>Software testing </a:t>
            </a:r>
            <a:r>
              <a:rPr lang="en-US" b="1" dirty="0">
                <a:solidFill>
                  <a:srgbClr val="C00000"/>
                </a:solidFill>
              </a:rPr>
              <a:t>talks</a:t>
            </a:r>
            <a:r>
              <a:rPr lang="en-US" dirty="0"/>
              <a:t> about the </a:t>
            </a:r>
            <a:r>
              <a:rPr lang="en-US" b="1" dirty="0">
                <a:solidFill>
                  <a:srgbClr val="C00000"/>
                </a:solidFill>
              </a:rPr>
              <a:t>presence</a:t>
            </a:r>
            <a:r>
              <a:rPr lang="en-US" dirty="0"/>
              <a:t> of </a:t>
            </a:r>
            <a:r>
              <a:rPr lang="en-US" b="1" dirty="0">
                <a:solidFill>
                  <a:srgbClr val="C00000"/>
                </a:solidFill>
              </a:rPr>
              <a:t>defects</a:t>
            </a:r>
            <a:r>
              <a:rPr lang="en-US" dirty="0"/>
              <a:t> and </a:t>
            </a:r>
            <a:r>
              <a:rPr lang="en-US" b="1" dirty="0">
                <a:solidFill>
                  <a:srgbClr val="C00000"/>
                </a:solidFill>
              </a:rPr>
              <a:t>doesn’t talks </a:t>
            </a:r>
            <a:r>
              <a:rPr lang="en-US" dirty="0"/>
              <a:t>about the </a:t>
            </a:r>
            <a:r>
              <a:rPr lang="en-US" b="1" dirty="0">
                <a:solidFill>
                  <a:srgbClr val="C00000"/>
                </a:solidFill>
              </a:rPr>
              <a:t>absence</a:t>
            </a:r>
            <a:r>
              <a:rPr lang="en-US" dirty="0"/>
              <a:t> of </a:t>
            </a:r>
            <a:r>
              <a:rPr lang="en-US" b="1" dirty="0">
                <a:solidFill>
                  <a:srgbClr val="C00000"/>
                </a:solidFill>
              </a:rPr>
              <a:t>defects</a:t>
            </a:r>
            <a:r>
              <a:rPr lang="en-US" dirty="0"/>
              <a:t>.</a:t>
            </a:r>
          </a:p>
          <a:p>
            <a:r>
              <a:rPr lang="en-US" b="1" dirty="0">
                <a:solidFill>
                  <a:srgbClr val="C00000"/>
                </a:solidFill>
              </a:rPr>
              <a:t>Only identify </a:t>
            </a:r>
            <a:r>
              <a:rPr lang="en-US" dirty="0"/>
              <a:t>that the application or software has </a:t>
            </a:r>
            <a:r>
              <a:rPr lang="en-US" b="1" dirty="0">
                <a:solidFill>
                  <a:srgbClr val="C00000"/>
                </a:solidFill>
              </a:rPr>
              <a:t>any errors</a:t>
            </a:r>
            <a:r>
              <a:rPr lang="en-US" dirty="0"/>
              <a:t>.</a:t>
            </a:r>
          </a:p>
          <a:p>
            <a:r>
              <a:rPr lang="en-US" dirty="0"/>
              <a:t>Tester will test the application to make sure that the application is </a:t>
            </a:r>
            <a:r>
              <a:rPr lang="en-US" b="1" dirty="0">
                <a:solidFill>
                  <a:srgbClr val="C00000"/>
                </a:solidFill>
              </a:rPr>
              <a:t>defects free</a:t>
            </a:r>
            <a:r>
              <a:rPr lang="en-US" dirty="0"/>
              <a:t>.</a:t>
            </a:r>
          </a:p>
          <a:p>
            <a:r>
              <a:rPr lang="en-US" dirty="0"/>
              <a:t>Even multiple testing can never ensure that the software is bug free. </a:t>
            </a:r>
          </a:p>
          <a:p>
            <a:endParaRPr lang="en-IN" dirty="0"/>
          </a:p>
          <a:p>
            <a:endParaRPr lang="en-IN" dirty="0"/>
          </a:p>
          <a:p>
            <a:endParaRPr lang="en-US" dirty="0"/>
          </a:p>
        </p:txBody>
      </p:sp>
      <p:sp>
        <p:nvSpPr>
          <p:cNvPr id="3" name="Content Placeholder 2"/>
          <p:cNvSpPr txBox="1"/>
          <p:nvPr/>
        </p:nvSpPr>
        <p:spPr>
          <a:xfrm>
            <a:off x="123712" y="4263042"/>
            <a:ext cx="11929641" cy="2375064"/>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56E7B"/>
              </a:buClr>
            </a:pPr>
            <a:r>
              <a:rPr lang="en-US" dirty="0"/>
              <a:t>Exhaustive testing is </a:t>
            </a:r>
            <a:r>
              <a:rPr lang="en-US" b="1" dirty="0">
                <a:solidFill>
                  <a:srgbClr val="C00000"/>
                </a:solidFill>
              </a:rPr>
              <a:t>impossible</a:t>
            </a:r>
            <a:r>
              <a:rPr lang="en-US" dirty="0"/>
              <a:t> means the software can not be </a:t>
            </a:r>
            <a:r>
              <a:rPr lang="en-US" b="1" dirty="0">
                <a:solidFill>
                  <a:srgbClr val="C00000"/>
                </a:solidFill>
              </a:rPr>
              <a:t>100% tested</a:t>
            </a:r>
            <a:r>
              <a:rPr lang="en-US" dirty="0"/>
              <a:t>.</a:t>
            </a:r>
          </a:p>
          <a:p>
            <a:pPr>
              <a:buClr>
                <a:srgbClr val="556E7B"/>
              </a:buClr>
            </a:pPr>
            <a:r>
              <a:rPr lang="en-US" dirty="0"/>
              <a:t>It can </a:t>
            </a:r>
            <a:r>
              <a:rPr lang="en-US" dirty="0">
                <a:solidFill>
                  <a:srgbClr val="C00000"/>
                </a:solidFill>
              </a:rPr>
              <a:t>test</a:t>
            </a:r>
            <a:r>
              <a:rPr lang="en-US" dirty="0"/>
              <a:t> only </a:t>
            </a:r>
            <a:r>
              <a:rPr lang="en-US" b="1" dirty="0">
                <a:solidFill>
                  <a:srgbClr val="C00000"/>
                </a:solidFill>
              </a:rPr>
              <a:t>some test cases </a:t>
            </a:r>
            <a:r>
              <a:rPr lang="en-US" dirty="0"/>
              <a:t>and </a:t>
            </a:r>
            <a:r>
              <a:rPr lang="en-US" b="1" dirty="0">
                <a:solidFill>
                  <a:srgbClr val="C00000"/>
                </a:solidFill>
              </a:rPr>
              <a:t>assume</a:t>
            </a:r>
            <a:r>
              <a:rPr lang="en-US" dirty="0"/>
              <a:t> that </a:t>
            </a:r>
            <a:r>
              <a:rPr lang="en-US" b="1" dirty="0">
                <a:solidFill>
                  <a:srgbClr val="C00000"/>
                </a:solidFill>
              </a:rPr>
              <a:t>software is correct </a:t>
            </a:r>
            <a:r>
              <a:rPr lang="en-US" dirty="0"/>
              <a:t>and it will produce the correct output in every test cases</a:t>
            </a:r>
          </a:p>
          <a:p>
            <a:pPr>
              <a:buClr>
                <a:srgbClr val="556E7B"/>
              </a:buClr>
            </a:pPr>
            <a:r>
              <a:rPr lang="en-US" dirty="0"/>
              <a:t>We are executing certain test cases and assuming that this test cases working fine, then </a:t>
            </a:r>
            <a:r>
              <a:rPr lang="en-US" b="1" dirty="0">
                <a:solidFill>
                  <a:srgbClr val="C00000"/>
                </a:solidFill>
              </a:rPr>
              <a:t>other all cases is working fine.</a:t>
            </a:r>
            <a:endParaRPr lang="en-IN" b="1" dirty="0">
              <a:solidFill>
                <a:srgbClr val="C00000"/>
              </a:solidFill>
            </a:endParaRPr>
          </a:p>
          <a:p>
            <a:pPr>
              <a:buClr>
                <a:srgbClr val="686868"/>
              </a:buClr>
            </a:pPr>
            <a:endParaRPr lang="en-US" dirty="0"/>
          </a:p>
        </p:txBody>
      </p:sp>
      <p:sp>
        <p:nvSpPr>
          <p:cNvPr id="7" name="Rectangle 6"/>
          <p:cNvSpPr/>
          <p:nvPr/>
        </p:nvSpPr>
        <p:spPr>
          <a:xfrm>
            <a:off x="220532" y="854934"/>
            <a:ext cx="5151568"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1. Testing shows the presence of defects</a:t>
            </a:r>
          </a:p>
        </p:txBody>
      </p:sp>
      <p:cxnSp>
        <p:nvCxnSpPr>
          <p:cNvPr id="8" name="Straight Connector 7"/>
          <p:cNvCxnSpPr/>
          <p:nvPr/>
        </p:nvCxnSpPr>
        <p:spPr>
          <a:xfrm>
            <a:off x="220533" y="1334619"/>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0532" y="3646429"/>
            <a:ext cx="4839147"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2. Exhaustive testing is not possible </a:t>
            </a:r>
          </a:p>
        </p:txBody>
      </p:sp>
      <p:cxnSp>
        <p:nvCxnSpPr>
          <p:cNvPr id="10" name="Straight Connector 9"/>
          <p:cNvCxnSpPr/>
          <p:nvPr/>
        </p:nvCxnSpPr>
        <p:spPr>
          <a:xfrm>
            <a:off x="220533" y="4126114"/>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27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Principles </a:t>
            </a:r>
            <a:r>
              <a:rPr lang="en-IN" dirty="0" err="1"/>
              <a:t>conti</a:t>
            </a:r>
            <a:r>
              <a:rPr lang="en-IN" dirty="0"/>
              <a:t>..</a:t>
            </a:r>
          </a:p>
        </p:txBody>
      </p:sp>
      <p:sp>
        <p:nvSpPr>
          <p:cNvPr id="4" name="Content Placeholder 2"/>
          <p:cNvSpPr>
            <a:spLocks noGrp="1"/>
          </p:cNvSpPr>
          <p:nvPr>
            <p:ph idx="1"/>
          </p:nvPr>
        </p:nvSpPr>
        <p:spPr>
          <a:xfrm>
            <a:off x="131179" y="1349770"/>
            <a:ext cx="11929641" cy="1362950"/>
          </a:xfrm>
        </p:spPr>
        <p:txBody>
          <a:bodyPr/>
          <a:lstStyle/>
          <a:p>
            <a:r>
              <a:rPr lang="en-US" dirty="0"/>
              <a:t>Testing should </a:t>
            </a:r>
            <a:r>
              <a:rPr lang="en-US" b="1" dirty="0">
                <a:solidFill>
                  <a:srgbClr val="C00000"/>
                </a:solidFill>
              </a:rPr>
              <a:t>start</a:t>
            </a:r>
            <a:r>
              <a:rPr lang="en-US" dirty="0"/>
              <a:t> as </a:t>
            </a:r>
            <a:r>
              <a:rPr lang="en-US" b="1" dirty="0">
                <a:solidFill>
                  <a:srgbClr val="C00000"/>
                </a:solidFill>
              </a:rPr>
              <a:t>early</a:t>
            </a:r>
            <a:r>
              <a:rPr lang="en-US" dirty="0"/>
              <a:t> as possible in the </a:t>
            </a:r>
            <a:r>
              <a:rPr lang="en-US" b="1" dirty="0">
                <a:solidFill>
                  <a:srgbClr val="C00000"/>
                </a:solidFill>
              </a:rPr>
              <a:t>SDLC Phase</a:t>
            </a:r>
            <a:r>
              <a:rPr lang="en-US" dirty="0"/>
              <a:t>.</a:t>
            </a:r>
          </a:p>
          <a:p>
            <a:r>
              <a:rPr lang="en-US" dirty="0"/>
              <a:t>Any defects in the </a:t>
            </a:r>
            <a:r>
              <a:rPr lang="en-US" b="1" dirty="0">
                <a:solidFill>
                  <a:srgbClr val="C00000"/>
                </a:solidFill>
              </a:rPr>
              <a:t>requirements</a:t>
            </a:r>
            <a:r>
              <a:rPr lang="en-US" dirty="0"/>
              <a:t> or </a:t>
            </a:r>
            <a:r>
              <a:rPr lang="en-US" b="1" dirty="0">
                <a:solidFill>
                  <a:srgbClr val="C00000"/>
                </a:solidFill>
              </a:rPr>
              <a:t>design</a:t>
            </a:r>
            <a:r>
              <a:rPr lang="en-US" dirty="0"/>
              <a:t> phase are captured in the early stages. </a:t>
            </a:r>
          </a:p>
          <a:p>
            <a:r>
              <a:rPr lang="en-US" dirty="0"/>
              <a:t>It is much cheaper to </a:t>
            </a:r>
            <a:r>
              <a:rPr lang="en-US" b="1" dirty="0">
                <a:solidFill>
                  <a:srgbClr val="C00000"/>
                </a:solidFill>
              </a:rPr>
              <a:t>fix a defect</a:t>
            </a:r>
            <a:r>
              <a:rPr lang="en-US" dirty="0"/>
              <a:t> in the </a:t>
            </a:r>
            <a:r>
              <a:rPr lang="en-US" b="1" dirty="0">
                <a:solidFill>
                  <a:srgbClr val="C00000"/>
                </a:solidFill>
              </a:rPr>
              <a:t>early stages </a:t>
            </a:r>
            <a:r>
              <a:rPr lang="en-US" dirty="0"/>
              <a:t>of testing. </a:t>
            </a:r>
          </a:p>
          <a:p>
            <a:pPr marL="0" indent="0">
              <a:buNone/>
            </a:pPr>
            <a:endParaRPr lang="en-IN" dirty="0"/>
          </a:p>
          <a:p>
            <a:endParaRPr lang="en-IN" dirty="0"/>
          </a:p>
          <a:p>
            <a:endParaRPr lang="en-US" dirty="0"/>
          </a:p>
        </p:txBody>
      </p:sp>
      <p:sp>
        <p:nvSpPr>
          <p:cNvPr id="3" name="Content Placeholder 2"/>
          <p:cNvSpPr txBox="1"/>
          <p:nvPr/>
        </p:nvSpPr>
        <p:spPr>
          <a:xfrm>
            <a:off x="123712" y="3452006"/>
            <a:ext cx="11929641" cy="1386550"/>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In software, a </a:t>
            </a:r>
            <a:r>
              <a:rPr lang="en-US" b="1" dirty="0">
                <a:solidFill>
                  <a:srgbClr val="C00000"/>
                </a:solidFill>
              </a:rPr>
              <a:t>small</a:t>
            </a:r>
            <a:r>
              <a:rPr lang="en-US" dirty="0"/>
              <a:t> </a:t>
            </a:r>
            <a:r>
              <a:rPr lang="en-US" b="1" dirty="0">
                <a:solidFill>
                  <a:srgbClr val="C00000"/>
                </a:solidFill>
              </a:rPr>
              <a:t>number</a:t>
            </a:r>
            <a:r>
              <a:rPr lang="en-US" dirty="0"/>
              <a:t> of </a:t>
            </a:r>
            <a:r>
              <a:rPr lang="en-US" b="1" dirty="0">
                <a:solidFill>
                  <a:srgbClr val="C00000"/>
                </a:solidFill>
              </a:rPr>
              <a:t>modules</a:t>
            </a:r>
            <a:r>
              <a:rPr lang="en-US" dirty="0"/>
              <a:t> contain </a:t>
            </a:r>
            <a:r>
              <a:rPr lang="en-US" b="1" dirty="0">
                <a:solidFill>
                  <a:srgbClr val="C00000"/>
                </a:solidFill>
              </a:rPr>
              <a:t>most</a:t>
            </a:r>
            <a:r>
              <a:rPr lang="en-US" dirty="0"/>
              <a:t> of the </a:t>
            </a:r>
            <a:r>
              <a:rPr lang="en-US" b="1" dirty="0">
                <a:solidFill>
                  <a:srgbClr val="C00000"/>
                </a:solidFill>
              </a:rPr>
              <a:t>defects</a:t>
            </a:r>
            <a:r>
              <a:rPr lang="en-US" dirty="0"/>
              <a:t>.</a:t>
            </a:r>
          </a:p>
          <a:p>
            <a:pPr>
              <a:buClr>
                <a:srgbClr val="686868"/>
              </a:buClr>
            </a:pPr>
            <a:r>
              <a:rPr lang="en-US" dirty="0"/>
              <a:t>This is the application of the Pareto Principle to software testing</a:t>
            </a:r>
          </a:p>
          <a:p>
            <a:pPr>
              <a:buClr>
                <a:srgbClr val="686868"/>
              </a:buClr>
            </a:pPr>
            <a:r>
              <a:rPr lang="en-US" b="1" dirty="0">
                <a:solidFill>
                  <a:srgbClr val="C00000"/>
                </a:solidFill>
              </a:rPr>
              <a:t>Pareto Principle:</a:t>
            </a:r>
            <a:r>
              <a:rPr lang="en-US" dirty="0"/>
              <a:t> </a:t>
            </a:r>
            <a:r>
              <a:rPr lang="en-US" b="1" dirty="0"/>
              <a:t>approximately 80% of the fault are found in 20% of the modules.</a:t>
            </a:r>
          </a:p>
        </p:txBody>
      </p:sp>
      <p:sp>
        <p:nvSpPr>
          <p:cNvPr id="7" name="Rectangle 6"/>
          <p:cNvSpPr/>
          <p:nvPr/>
        </p:nvSpPr>
        <p:spPr>
          <a:xfrm>
            <a:off x="220532" y="854934"/>
            <a:ext cx="2401200"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3. Early Testing</a:t>
            </a:r>
          </a:p>
        </p:txBody>
      </p:sp>
      <p:cxnSp>
        <p:nvCxnSpPr>
          <p:cNvPr id="8" name="Straight Connector 7"/>
          <p:cNvCxnSpPr/>
          <p:nvPr/>
        </p:nvCxnSpPr>
        <p:spPr>
          <a:xfrm>
            <a:off x="220533" y="1334619"/>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0530" y="2785020"/>
            <a:ext cx="2762699"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4. Defect Clustering </a:t>
            </a:r>
          </a:p>
        </p:txBody>
      </p:sp>
      <p:cxnSp>
        <p:nvCxnSpPr>
          <p:cNvPr id="10" name="Straight Connector 9"/>
          <p:cNvCxnSpPr/>
          <p:nvPr/>
        </p:nvCxnSpPr>
        <p:spPr>
          <a:xfrm>
            <a:off x="220533" y="3264705"/>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67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814B-25A5-4494-B874-7F47B5212D31}"/>
              </a:ext>
            </a:extLst>
          </p:cNvPr>
          <p:cNvSpPr>
            <a:spLocks noGrp="1"/>
          </p:cNvSpPr>
          <p:nvPr>
            <p:ph type="title"/>
          </p:nvPr>
        </p:nvSpPr>
        <p:spPr/>
        <p:txBody>
          <a:bodyPr/>
          <a:lstStyle/>
          <a:p>
            <a:r>
              <a:rPr lang="en-US" dirty="0"/>
              <a:t>Software Testing</a:t>
            </a:r>
          </a:p>
        </p:txBody>
      </p:sp>
      <p:sp>
        <p:nvSpPr>
          <p:cNvPr id="3" name="Content Placeholder 2">
            <a:extLst>
              <a:ext uri="{FF2B5EF4-FFF2-40B4-BE49-F238E27FC236}">
                <a16:creationId xmlns:a16="http://schemas.microsoft.com/office/drawing/2014/main" id="{6F586C35-077F-4796-8E39-89D2713C79A9}"/>
              </a:ext>
            </a:extLst>
          </p:cNvPr>
          <p:cNvSpPr>
            <a:spLocks noGrp="1"/>
          </p:cNvSpPr>
          <p:nvPr>
            <p:ph idx="1"/>
          </p:nvPr>
        </p:nvSpPr>
        <p:spPr/>
        <p:txBody>
          <a:bodyPr/>
          <a:lstStyle/>
          <a:p>
            <a:pPr>
              <a:lnSpc>
                <a:spcPct val="100000"/>
              </a:lnSpc>
            </a:pPr>
            <a:r>
              <a:rPr lang="en-US" dirty="0"/>
              <a:t>Software testing is a </a:t>
            </a:r>
            <a:r>
              <a:rPr lang="en-US" dirty="0">
                <a:solidFill>
                  <a:srgbClr val="C00000"/>
                </a:solidFill>
              </a:rPr>
              <a:t>method of measuring a software product </a:t>
            </a:r>
            <a:r>
              <a:rPr lang="en-US" dirty="0"/>
              <a:t>with </a:t>
            </a:r>
            <a:r>
              <a:rPr lang="en-US" dirty="0">
                <a:solidFill>
                  <a:srgbClr val="C00000"/>
                </a:solidFill>
              </a:rPr>
              <a:t>expected requirements </a:t>
            </a:r>
            <a:r>
              <a:rPr lang="en-US" dirty="0"/>
              <a:t>to check whether it is matching or not and to ensures that the software product is </a:t>
            </a:r>
            <a:r>
              <a:rPr lang="en-US" dirty="0">
                <a:solidFill>
                  <a:srgbClr val="C00000"/>
                </a:solidFill>
              </a:rPr>
              <a:t>defect free</a:t>
            </a:r>
            <a:r>
              <a:rPr lang="en-US" dirty="0"/>
              <a:t>.</a:t>
            </a:r>
          </a:p>
          <a:p>
            <a:pPr>
              <a:lnSpc>
                <a:spcPct val="100000"/>
              </a:lnSpc>
            </a:pPr>
            <a:r>
              <a:rPr lang="en-US" dirty="0"/>
              <a:t>The purpose of software testing is to identify errors, gaps or missing requirements.</a:t>
            </a:r>
          </a:p>
          <a:p>
            <a:pPr>
              <a:lnSpc>
                <a:spcPct val="100000"/>
              </a:lnSpc>
            </a:pPr>
            <a:r>
              <a:rPr lang="en-US" dirty="0"/>
              <a:t>Testing is the process of </a:t>
            </a:r>
            <a:r>
              <a:rPr lang="en-US" dirty="0">
                <a:solidFill>
                  <a:srgbClr val="C00000"/>
                </a:solidFill>
              </a:rPr>
              <a:t>finding errors </a:t>
            </a:r>
            <a:r>
              <a:rPr lang="en-US" dirty="0"/>
              <a:t>before </a:t>
            </a:r>
            <a:r>
              <a:rPr lang="en-US" dirty="0">
                <a:solidFill>
                  <a:srgbClr val="C00000"/>
                </a:solidFill>
              </a:rPr>
              <a:t>delivering the product </a:t>
            </a:r>
            <a:r>
              <a:rPr lang="en-US" dirty="0"/>
              <a:t>to the end user.</a:t>
            </a:r>
          </a:p>
          <a:p>
            <a:pPr>
              <a:lnSpc>
                <a:spcPct val="100000"/>
              </a:lnSpc>
            </a:pPr>
            <a:r>
              <a:rPr lang="en-US" dirty="0"/>
              <a:t>In the testing process, evaluation of bugs or errors, security, reliability and performance etc. is to be done.</a:t>
            </a:r>
          </a:p>
          <a:p>
            <a:endParaRPr lang="en-US" dirty="0"/>
          </a:p>
        </p:txBody>
      </p:sp>
    </p:spTree>
    <p:extLst>
      <p:ext uri="{BB962C8B-B14F-4D97-AF65-F5344CB8AC3E}">
        <p14:creationId xmlns:p14="http://schemas.microsoft.com/office/powerpoint/2010/main" val="186170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Principles </a:t>
            </a:r>
            <a:r>
              <a:rPr lang="en-IN" dirty="0" err="1"/>
              <a:t>conti</a:t>
            </a:r>
            <a:r>
              <a:rPr lang="en-IN" dirty="0"/>
              <a:t>..</a:t>
            </a:r>
          </a:p>
        </p:txBody>
      </p:sp>
      <p:sp>
        <p:nvSpPr>
          <p:cNvPr id="4" name="Content Placeholder 2"/>
          <p:cNvSpPr>
            <a:spLocks noGrp="1"/>
          </p:cNvSpPr>
          <p:nvPr>
            <p:ph idx="1"/>
          </p:nvPr>
        </p:nvSpPr>
        <p:spPr>
          <a:xfrm>
            <a:off x="123711" y="4340709"/>
            <a:ext cx="11929641" cy="5593943"/>
          </a:xfrm>
        </p:spPr>
        <p:txBody>
          <a:bodyPr/>
          <a:lstStyle/>
          <a:p>
            <a:r>
              <a:rPr lang="en-US" dirty="0"/>
              <a:t>We have </a:t>
            </a:r>
            <a:r>
              <a:rPr lang="en-US" b="1" dirty="0">
                <a:solidFill>
                  <a:srgbClr val="C00000"/>
                </a:solidFill>
              </a:rPr>
              <a:t>multiple fields </a:t>
            </a:r>
            <a:r>
              <a:rPr lang="en-US" dirty="0"/>
              <a:t>such as e-commerce websites, commercial websites, and so on available in the market.</a:t>
            </a:r>
          </a:p>
          <a:p>
            <a:r>
              <a:rPr lang="en-US" dirty="0">
                <a:solidFill>
                  <a:srgbClr val="C00000"/>
                </a:solidFill>
              </a:rPr>
              <a:t>Different types of software need to perform different types of testing. </a:t>
            </a:r>
          </a:p>
          <a:p>
            <a:r>
              <a:rPr lang="en-US" dirty="0"/>
              <a:t>You might </a:t>
            </a:r>
            <a:r>
              <a:rPr lang="en-US" b="1" dirty="0">
                <a:solidFill>
                  <a:srgbClr val="C00000"/>
                </a:solidFill>
              </a:rPr>
              <a:t>use a different approach</a:t>
            </a:r>
            <a:r>
              <a:rPr lang="en-US" dirty="0"/>
              <a:t>, methodologies, techniques and types of testing.</a:t>
            </a:r>
          </a:p>
          <a:p>
            <a:r>
              <a:rPr lang="en-US" dirty="0"/>
              <a:t>For Example, testing of a commercial website is different from testing of mobile application.</a:t>
            </a:r>
          </a:p>
          <a:p>
            <a:endParaRPr lang="en-IN" dirty="0"/>
          </a:p>
          <a:p>
            <a:endParaRPr lang="en-IN" dirty="0"/>
          </a:p>
          <a:p>
            <a:endParaRPr lang="en-US" dirty="0"/>
          </a:p>
        </p:txBody>
      </p:sp>
      <p:sp>
        <p:nvSpPr>
          <p:cNvPr id="7" name="Rectangle 6"/>
          <p:cNvSpPr/>
          <p:nvPr/>
        </p:nvSpPr>
        <p:spPr>
          <a:xfrm>
            <a:off x="220532" y="3815304"/>
            <a:ext cx="4042858"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6. Testing is context dependent</a:t>
            </a:r>
          </a:p>
        </p:txBody>
      </p:sp>
      <p:cxnSp>
        <p:nvCxnSpPr>
          <p:cNvPr id="8" name="Straight Connector 7"/>
          <p:cNvCxnSpPr/>
          <p:nvPr/>
        </p:nvCxnSpPr>
        <p:spPr>
          <a:xfrm>
            <a:off x="220533" y="4294989"/>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10A1C0D-759F-4CB8-84F4-0CD07FC46F67}"/>
              </a:ext>
            </a:extLst>
          </p:cNvPr>
          <p:cNvSpPr/>
          <p:nvPr/>
        </p:nvSpPr>
        <p:spPr>
          <a:xfrm>
            <a:off x="220532" y="876300"/>
            <a:ext cx="2762698"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5. Pesticide Paradox </a:t>
            </a:r>
          </a:p>
        </p:txBody>
      </p:sp>
      <p:cxnSp>
        <p:nvCxnSpPr>
          <p:cNvPr id="12" name="Straight Connector 11">
            <a:extLst>
              <a:ext uri="{FF2B5EF4-FFF2-40B4-BE49-F238E27FC236}">
                <a16:creationId xmlns:a16="http://schemas.microsoft.com/office/drawing/2014/main" id="{9CD1F112-E4B5-44D3-9D88-1048892BDCF3}"/>
              </a:ext>
            </a:extLst>
          </p:cNvPr>
          <p:cNvCxnSpPr/>
          <p:nvPr/>
        </p:nvCxnSpPr>
        <p:spPr>
          <a:xfrm>
            <a:off x="220533" y="1371225"/>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BD09E79E-8556-49AD-B973-1BC4DE1088FB}"/>
              </a:ext>
            </a:extLst>
          </p:cNvPr>
          <p:cNvSpPr txBox="1"/>
          <p:nvPr/>
        </p:nvSpPr>
        <p:spPr>
          <a:xfrm>
            <a:off x="220532" y="1412320"/>
            <a:ext cx="11929641" cy="2009155"/>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Repetitive use of the same pesticide mix to destroy insects during farming will over time lead to the insects developing resistance to the pesticide. Thereby ineffective of pesticides on insects. The same applies to software testing.</a:t>
            </a:r>
          </a:p>
          <a:p>
            <a:pPr>
              <a:buClr>
                <a:srgbClr val="686868"/>
              </a:buClr>
            </a:pPr>
            <a:r>
              <a:rPr lang="en-US" dirty="0"/>
              <a:t>Executing the </a:t>
            </a:r>
            <a:r>
              <a:rPr lang="en-US" b="1" dirty="0">
                <a:solidFill>
                  <a:srgbClr val="C00000"/>
                </a:solidFill>
              </a:rPr>
              <a:t>same set of test cases again and again </a:t>
            </a:r>
            <a:r>
              <a:rPr lang="en-US" dirty="0"/>
              <a:t>over a particular time, then these kinds of tests will </a:t>
            </a:r>
            <a:r>
              <a:rPr lang="en-US" b="1" dirty="0">
                <a:solidFill>
                  <a:srgbClr val="C00000"/>
                </a:solidFill>
              </a:rPr>
              <a:t>not</a:t>
            </a:r>
            <a:r>
              <a:rPr lang="en-US" dirty="0"/>
              <a:t> be </a:t>
            </a:r>
            <a:r>
              <a:rPr lang="en-US" b="1" dirty="0">
                <a:solidFill>
                  <a:srgbClr val="C00000"/>
                </a:solidFill>
              </a:rPr>
              <a:t>able</a:t>
            </a:r>
            <a:r>
              <a:rPr lang="en-US" dirty="0"/>
              <a:t> to </a:t>
            </a:r>
            <a:r>
              <a:rPr lang="en-US" b="1" dirty="0">
                <a:solidFill>
                  <a:srgbClr val="C00000"/>
                </a:solidFill>
              </a:rPr>
              <a:t>find</a:t>
            </a:r>
            <a:r>
              <a:rPr lang="en-US" dirty="0"/>
              <a:t> the </a:t>
            </a:r>
            <a:r>
              <a:rPr lang="en-US" b="1" dirty="0">
                <a:solidFill>
                  <a:srgbClr val="C00000"/>
                </a:solidFill>
              </a:rPr>
              <a:t>new bugs</a:t>
            </a:r>
            <a:r>
              <a:rPr lang="en-US" dirty="0"/>
              <a:t>.</a:t>
            </a:r>
          </a:p>
          <a:p>
            <a:pPr>
              <a:buClr>
                <a:srgbClr val="686868"/>
              </a:buClr>
            </a:pPr>
            <a:r>
              <a:rPr lang="en-US" dirty="0"/>
              <a:t>So it is necessary to review the test cases and </a:t>
            </a:r>
            <a:r>
              <a:rPr lang="en-US" b="1" dirty="0">
                <a:solidFill>
                  <a:srgbClr val="C00000"/>
                </a:solidFill>
              </a:rPr>
              <a:t>add or update test cases </a:t>
            </a:r>
            <a:r>
              <a:rPr lang="en-US" dirty="0"/>
              <a:t>to find new bugs.</a:t>
            </a:r>
          </a:p>
        </p:txBody>
      </p:sp>
    </p:spTree>
    <p:extLst>
      <p:ext uri="{BB962C8B-B14F-4D97-AF65-F5344CB8AC3E}">
        <p14:creationId xmlns:p14="http://schemas.microsoft.com/office/powerpoint/2010/main" val="307037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Principles </a:t>
            </a:r>
            <a:r>
              <a:rPr lang="en-IN" dirty="0" err="1"/>
              <a:t>conti</a:t>
            </a:r>
            <a:r>
              <a:rPr lang="en-IN" dirty="0"/>
              <a:t>..</a:t>
            </a:r>
          </a:p>
        </p:txBody>
      </p:sp>
      <p:sp>
        <p:nvSpPr>
          <p:cNvPr id="3" name="Content Placeholder 2"/>
          <p:cNvSpPr txBox="1"/>
          <p:nvPr/>
        </p:nvSpPr>
        <p:spPr>
          <a:xfrm>
            <a:off x="131179" y="1414922"/>
            <a:ext cx="11929641" cy="2375064"/>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56E7B"/>
              </a:buClr>
            </a:pPr>
            <a:r>
              <a:rPr lang="en-US" dirty="0"/>
              <a:t>Once the application is completely tested and there are </a:t>
            </a:r>
            <a:r>
              <a:rPr lang="en-US" b="1" dirty="0">
                <a:solidFill>
                  <a:srgbClr val="C00000"/>
                </a:solidFill>
              </a:rPr>
              <a:t>no bugs identified</a:t>
            </a:r>
            <a:r>
              <a:rPr lang="en-US" dirty="0"/>
              <a:t>, So that the application is </a:t>
            </a:r>
            <a:r>
              <a:rPr lang="en-US" b="1" dirty="0">
                <a:solidFill>
                  <a:srgbClr val="C00000"/>
                </a:solidFill>
              </a:rPr>
              <a:t>99 percent bug-free</a:t>
            </a:r>
            <a:r>
              <a:rPr lang="en-US" dirty="0"/>
              <a:t>. </a:t>
            </a:r>
          </a:p>
          <a:p>
            <a:pPr>
              <a:buClr>
                <a:srgbClr val="556E7B"/>
              </a:buClr>
            </a:pPr>
            <a:r>
              <a:rPr lang="en-US" dirty="0"/>
              <a:t>But if it does </a:t>
            </a:r>
            <a:r>
              <a:rPr lang="en-US" b="1" dirty="0">
                <a:solidFill>
                  <a:srgbClr val="C00000"/>
                </a:solidFill>
              </a:rPr>
              <a:t>not follow the user requirement then it is unusable</a:t>
            </a:r>
            <a:r>
              <a:rPr lang="en-US" dirty="0"/>
              <a:t>.</a:t>
            </a:r>
          </a:p>
          <a:p>
            <a:pPr>
              <a:buClr>
                <a:srgbClr val="556E7B"/>
              </a:buClr>
            </a:pPr>
            <a:r>
              <a:rPr lang="en-US" dirty="0"/>
              <a:t>It is not only necessary that software is 99% bug-free but it is also </a:t>
            </a:r>
            <a:r>
              <a:rPr lang="en-US" b="1" dirty="0">
                <a:solidFill>
                  <a:srgbClr val="C00000"/>
                </a:solidFill>
              </a:rPr>
              <a:t>mandatory</a:t>
            </a:r>
            <a:r>
              <a:rPr lang="en-US" dirty="0"/>
              <a:t> to </a:t>
            </a:r>
            <a:r>
              <a:rPr lang="en-US" b="1" dirty="0">
                <a:solidFill>
                  <a:srgbClr val="C00000"/>
                </a:solidFill>
              </a:rPr>
              <a:t>fulfill</a:t>
            </a:r>
            <a:r>
              <a:rPr lang="en-US" dirty="0"/>
              <a:t> all the </a:t>
            </a:r>
            <a:r>
              <a:rPr lang="en-US" b="1" dirty="0">
                <a:solidFill>
                  <a:srgbClr val="C00000"/>
                </a:solidFill>
              </a:rPr>
              <a:t>customer</a:t>
            </a:r>
            <a:r>
              <a:rPr lang="en-US" dirty="0"/>
              <a:t> </a:t>
            </a:r>
            <a:r>
              <a:rPr lang="en-US" b="1" dirty="0">
                <a:solidFill>
                  <a:srgbClr val="C00000"/>
                </a:solidFill>
              </a:rPr>
              <a:t>requirements</a:t>
            </a:r>
            <a:r>
              <a:rPr lang="en-US" dirty="0"/>
              <a:t>.</a:t>
            </a:r>
            <a:endParaRPr lang="en-IN" dirty="0"/>
          </a:p>
          <a:p>
            <a:pPr marL="0" indent="0">
              <a:buClr>
                <a:srgbClr val="686868"/>
              </a:buClr>
              <a:buNone/>
            </a:pPr>
            <a:endParaRPr lang="en-US" dirty="0"/>
          </a:p>
        </p:txBody>
      </p:sp>
      <p:sp>
        <p:nvSpPr>
          <p:cNvPr id="9" name="Rectangle 8"/>
          <p:cNvSpPr/>
          <p:nvPr/>
        </p:nvSpPr>
        <p:spPr>
          <a:xfrm>
            <a:off x="220533" y="823219"/>
            <a:ext cx="3665668"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7. Absence of error </a:t>
            </a:r>
            <a:r>
              <a:rPr lang="en-US" sz="2400" dirty="0" err="1"/>
              <a:t>fallasy</a:t>
            </a:r>
            <a:r>
              <a:rPr lang="en-US" sz="2400" dirty="0"/>
              <a:t> </a:t>
            </a:r>
          </a:p>
        </p:txBody>
      </p:sp>
      <p:cxnSp>
        <p:nvCxnSpPr>
          <p:cNvPr id="10" name="Straight Connector 9"/>
          <p:cNvCxnSpPr/>
          <p:nvPr/>
        </p:nvCxnSpPr>
        <p:spPr>
          <a:xfrm>
            <a:off x="220533" y="1302904"/>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9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56E7B"/>
                </a:solidFill>
              </a:rPr>
              <a:t>Verification &amp; Validation </a:t>
            </a:r>
          </a:p>
        </p:txBody>
      </p:sp>
      <p:sp>
        <p:nvSpPr>
          <p:cNvPr id="4" name="Text Placeholder 3"/>
          <p:cNvSpPr>
            <a:spLocks noGrp="1"/>
          </p:cNvSpPr>
          <p:nvPr>
            <p:ph type="body" idx="1"/>
          </p:nvPr>
        </p:nvSpPr>
        <p:spPr/>
        <p:txBody>
          <a:bodyPr/>
          <a:lstStyle/>
          <a:p>
            <a:r>
              <a:rPr lang="en-US" dirty="0"/>
              <a:t>Section 10</a:t>
            </a:r>
          </a:p>
          <a:p>
            <a:endParaRPr lang="en-IN" dirty="0"/>
          </a:p>
        </p:txBody>
      </p:sp>
    </p:spTree>
    <p:extLst>
      <p:ext uri="{BB962C8B-B14F-4D97-AF65-F5344CB8AC3E}">
        <p14:creationId xmlns:p14="http://schemas.microsoft.com/office/powerpoint/2010/main" val="1579250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&amp; Validation</a:t>
            </a:r>
          </a:p>
        </p:txBody>
      </p:sp>
      <p:sp>
        <p:nvSpPr>
          <p:cNvPr id="4" name="Rectangle 3"/>
          <p:cNvSpPr/>
          <p:nvPr/>
        </p:nvSpPr>
        <p:spPr>
          <a:xfrm>
            <a:off x="182528" y="727671"/>
            <a:ext cx="3762454" cy="492443"/>
          </a:xfrm>
          <a:prstGeom prst="rect">
            <a:avLst/>
          </a:prstGeom>
        </p:spPr>
        <p:txBody>
          <a:bodyPr wrap="square">
            <a:spAutoFit/>
          </a:bodyPr>
          <a:lstStyle/>
          <a:p>
            <a:pPr algn="ctr"/>
            <a:r>
              <a:rPr lang="en-US" sz="2600" b="1" dirty="0"/>
              <a:t>Verification</a:t>
            </a:r>
          </a:p>
        </p:txBody>
      </p:sp>
      <p:sp>
        <p:nvSpPr>
          <p:cNvPr id="5" name="Rectangle 4"/>
          <p:cNvSpPr/>
          <p:nvPr/>
        </p:nvSpPr>
        <p:spPr>
          <a:xfrm>
            <a:off x="182528" y="3478834"/>
            <a:ext cx="3762454" cy="492443"/>
          </a:xfrm>
          <a:prstGeom prst="rect">
            <a:avLst/>
          </a:prstGeom>
        </p:spPr>
        <p:txBody>
          <a:bodyPr wrap="square">
            <a:spAutoFit/>
          </a:bodyPr>
          <a:lstStyle/>
          <a:p>
            <a:pPr algn="ctr"/>
            <a:r>
              <a:rPr lang="en-US" sz="2600" b="1" dirty="0"/>
              <a:t>Validation</a:t>
            </a:r>
          </a:p>
        </p:txBody>
      </p:sp>
      <p:sp>
        <p:nvSpPr>
          <p:cNvPr id="6" name="Rectangle 5"/>
          <p:cNvSpPr/>
          <p:nvPr/>
        </p:nvSpPr>
        <p:spPr>
          <a:xfrm>
            <a:off x="182528" y="1125751"/>
            <a:ext cx="3762454" cy="415498"/>
          </a:xfrm>
          <a:prstGeom prst="rect">
            <a:avLst/>
          </a:prstGeom>
        </p:spPr>
        <p:txBody>
          <a:bodyPr wrap="square">
            <a:spAutoFit/>
          </a:bodyPr>
          <a:lstStyle/>
          <a:p>
            <a:r>
              <a:rPr lang="en-US" sz="2100" dirty="0"/>
              <a:t>Are we building the </a:t>
            </a:r>
            <a:r>
              <a:rPr lang="en-US" sz="2100" b="1" dirty="0">
                <a:solidFill>
                  <a:srgbClr val="C00000"/>
                </a:solidFill>
              </a:rPr>
              <a:t>product right</a:t>
            </a:r>
            <a:r>
              <a:rPr lang="en-US" sz="2100" dirty="0"/>
              <a:t>?</a:t>
            </a:r>
          </a:p>
        </p:txBody>
      </p:sp>
      <p:sp>
        <p:nvSpPr>
          <p:cNvPr id="7" name="Rectangle 6"/>
          <p:cNvSpPr/>
          <p:nvPr/>
        </p:nvSpPr>
        <p:spPr>
          <a:xfrm>
            <a:off x="182528" y="3880728"/>
            <a:ext cx="3762454" cy="415498"/>
          </a:xfrm>
          <a:prstGeom prst="rect">
            <a:avLst/>
          </a:prstGeom>
        </p:spPr>
        <p:txBody>
          <a:bodyPr wrap="square">
            <a:spAutoFit/>
          </a:bodyPr>
          <a:lstStyle/>
          <a:p>
            <a:pPr algn="ctr"/>
            <a:r>
              <a:rPr lang="en-US" sz="2100" dirty="0"/>
              <a:t>Are we building the </a:t>
            </a:r>
            <a:r>
              <a:rPr lang="en-US" sz="2100" b="1" dirty="0">
                <a:solidFill>
                  <a:srgbClr val="C00000"/>
                </a:solidFill>
              </a:rPr>
              <a:t>right product</a:t>
            </a:r>
            <a:r>
              <a:rPr lang="en-US" sz="2100" dirty="0"/>
              <a:t>?</a:t>
            </a:r>
          </a:p>
        </p:txBody>
      </p:sp>
      <p:sp>
        <p:nvSpPr>
          <p:cNvPr id="8" name="Rounded Rectangular Callout 7"/>
          <p:cNvSpPr/>
          <p:nvPr/>
        </p:nvSpPr>
        <p:spPr>
          <a:xfrm>
            <a:off x="185056" y="1571896"/>
            <a:ext cx="3759926" cy="1772194"/>
          </a:xfrm>
          <a:prstGeom prst="wedgeRoundRectCallout">
            <a:avLst>
              <a:gd name="adj1" fmla="val 6423"/>
              <a:gd name="adj2" fmla="val 25577"/>
              <a:gd name="adj3" fmla="val 16667"/>
            </a:avLst>
          </a:prstGeom>
          <a:ln w="28575">
            <a:solidFill>
              <a:srgbClr val="686868"/>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sz="2000" dirty="0"/>
              <a:t>The objective of Verification is to make sure that the product </a:t>
            </a:r>
            <a:r>
              <a:rPr lang="en-US" sz="2000" b="1" dirty="0">
                <a:solidFill>
                  <a:srgbClr val="C00000"/>
                </a:solidFill>
              </a:rPr>
              <a:t>being develop</a:t>
            </a:r>
            <a:r>
              <a:rPr lang="en-US" sz="2000" dirty="0"/>
              <a:t> is as per the requirements and design specifications.</a:t>
            </a:r>
          </a:p>
        </p:txBody>
      </p:sp>
      <p:sp>
        <p:nvSpPr>
          <p:cNvPr id="9" name="Rounded Rectangular Callout 8"/>
          <p:cNvSpPr/>
          <p:nvPr/>
        </p:nvSpPr>
        <p:spPr>
          <a:xfrm>
            <a:off x="182528" y="4345577"/>
            <a:ext cx="3762454" cy="2146663"/>
          </a:xfrm>
          <a:prstGeom prst="wedgeRoundRectCallout">
            <a:avLst>
              <a:gd name="adj1" fmla="val -3701"/>
              <a:gd name="adj2" fmla="val -49647"/>
              <a:gd name="adj3" fmla="val 16667"/>
            </a:avLst>
          </a:prstGeom>
          <a:ln w="28575">
            <a:solidFill>
              <a:srgbClr val="686868"/>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sz="2000" dirty="0"/>
              <a:t>The objective of Validation is to make sure that the </a:t>
            </a:r>
            <a:r>
              <a:rPr lang="en-US" sz="2000" b="1" dirty="0">
                <a:solidFill>
                  <a:srgbClr val="C00000"/>
                </a:solidFill>
              </a:rPr>
              <a:t>developed product</a:t>
            </a:r>
            <a:r>
              <a:rPr lang="en-US" sz="2000" dirty="0"/>
              <a:t> actually meet up the user’s requirements, and check whether the specifications were correct in the first place.</a:t>
            </a:r>
          </a:p>
        </p:txBody>
      </p:sp>
      <p:cxnSp>
        <p:nvCxnSpPr>
          <p:cNvPr id="10" name="Straight Connector 9"/>
          <p:cNvCxnSpPr/>
          <p:nvPr/>
        </p:nvCxnSpPr>
        <p:spPr>
          <a:xfrm>
            <a:off x="4098535"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6842712" y="1368102"/>
            <a:ext cx="1898468" cy="523220"/>
          </a:xfrm>
          <a:prstGeom prst="rect">
            <a:avLst/>
          </a:prstGeom>
        </p:spPr>
        <p:txBody>
          <a:bodyPr wrap="none">
            <a:spAutoFit/>
          </a:bodyPr>
          <a:lstStyle/>
          <a:p>
            <a:r>
              <a:rPr lang="en-US" sz="2800" b="1" dirty="0"/>
              <a:t>Verification</a:t>
            </a:r>
          </a:p>
        </p:txBody>
      </p:sp>
      <p:sp>
        <p:nvSpPr>
          <p:cNvPr id="12" name="Rectangle 11"/>
          <p:cNvSpPr/>
          <p:nvPr/>
        </p:nvSpPr>
        <p:spPr>
          <a:xfrm>
            <a:off x="6842712" y="3880728"/>
            <a:ext cx="1695592" cy="523220"/>
          </a:xfrm>
          <a:prstGeom prst="rect">
            <a:avLst/>
          </a:prstGeom>
        </p:spPr>
        <p:txBody>
          <a:bodyPr wrap="none">
            <a:spAutoFit/>
          </a:bodyPr>
          <a:lstStyle/>
          <a:p>
            <a:pPr algn="r"/>
            <a:r>
              <a:rPr lang="en-US" sz="2800" b="1" dirty="0"/>
              <a:t>Validation</a:t>
            </a:r>
          </a:p>
        </p:txBody>
      </p:sp>
      <p:sp>
        <p:nvSpPr>
          <p:cNvPr id="26" name="Rectangle 25"/>
          <p:cNvSpPr/>
          <p:nvPr/>
        </p:nvSpPr>
        <p:spPr>
          <a:xfrm>
            <a:off x="4107407" y="901378"/>
            <a:ext cx="3684539" cy="400110"/>
          </a:xfrm>
          <a:prstGeom prst="rect">
            <a:avLst/>
          </a:prstGeom>
        </p:spPr>
        <p:txBody>
          <a:bodyPr wrap="square">
            <a:spAutoFit/>
          </a:bodyPr>
          <a:lstStyle/>
          <a:p>
            <a:pPr algn="just"/>
            <a:r>
              <a:rPr lang="en-US" sz="2000" b="1" dirty="0">
                <a:solidFill>
                  <a:srgbClr val="C00000"/>
                </a:solidFill>
              </a:rPr>
              <a:t>Lets see one example:</a:t>
            </a:r>
            <a:endParaRPr lang="en-US" sz="2000" dirty="0"/>
          </a:p>
        </p:txBody>
      </p:sp>
      <p:sp>
        <p:nvSpPr>
          <p:cNvPr id="27" name="Rectangle 26"/>
          <p:cNvSpPr/>
          <p:nvPr/>
        </p:nvSpPr>
        <p:spPr>
          <a:xfrm>
            <a:off x="4141048" y="1972799"/>
            <a:ext cx="7780441" cy="1323439"/>
          </a:xfrm>
          <a:prstGeom prst="rect">
            <a:avLst/>
          </a:prstGeom>
        </p:spPr>
        <p:txBody>
          <a:bodyPr wrap="square">
            <a:spAutoFit/>
          </a:bodyPr>
          <a:lstStyle/>
          <a:p>
            <a:r>
              <a:rPr lang="en-US" sz="2000" dirty="0"/>
              <a:t>When we make </a:t>
            </a:r>
            <a:r>
              <a:rPr lang="en-US" sz="2000" b="1" dirty="0">
                <a:solidFill>
                  <a:srgbClr val="C00000"/>
                </a:solidFill>
              </a:rPr>
              <a:t>new recipe</a:t>
            </a:r>
            <a:r>
              <a:rPr lang="en-US" sz="2000" dirty="0"/>
              <a:t> at that time while making dish we </a:t>
            </a:r>
            <a:r>
              <a:rPr lang="en-US" sz="2000" b="1" dirty="0">
                <a:solidFill>
                  <a:srgbClr val="C00000"/>
                </a:solidFill>
              </a:rPr>
              <a:t>verify</a:t>
            </a:r>
            <a:r>
              <a:rPr lang="en-US" sz="2000" dirty="0"/>
              <a:t> so many times that do we have all the required ingredients in our kitchen? Are we making dish properly or not? Are we following all the steps or not? This is called verification.</a:t>
            </a:r>
          </a:p>
        </p:txBody>
      </p:sp>
      <p:sp>
        <p:nvSpPr>
          <p:cNvPr id="31" name="Rectangle 30">
            <a:extLst>
              <a:ext uri="{FF2B5EF4-FFF2-40B4-BE49-F238E27FC236}">
                <a16:creationId xmlns:a16="http://schemas.microsoft.com/office/drawing/2014/main" id="{C49BBFE6-82BE-4226-8025-5226C9863053}"/>
              </a:ext>
            </a:extLst>
          </p:cNvPr>
          <p:cNvSpPr/>
          <p:nvPr/>
        </p:nvSpPr>
        <p:spPr>
          <a:xfrm>
            <a:off x="4203245" y="4557836"/>
            <a:ext cx="7780441" cy="1015663"/>
          </a:xfrm>
          <a:prstGeom prst="rect">
            <a:avLst/>
          </a:prstGeom>
        </p:spPr>
        <p:txBody>
          <a:bodyPr wrap="square">
            <a:spAutoFit/>
          </a:bodyPr>
          <a:lstStyle/>
          <a:p>
            <a:r>
              <a:rPr lang="en-US" sz="2000" dirty="0"/>
              <a:t>When that new dish is ready at that time we test it </a:t>
            </a:r>
            <a:r>
              <a:rPr lang="en-US" sz="2000" b="1" dirty="0">
                <a:solidFill>
                  <a:srgbClr val="C00000"/>
                </a:solidFill>
              </a:rPr>
              <a:t>to check </a:t>
            </a:r>
            <a:r>
              <a:rPr lang="en-US" sz="2000" dirty="0"/>
              <a:t>whether this dish is tests</a:t>
            </a:r>
            <a:r>
              <a:rPr lang="en-US" sz="2000" b="1" dirty="0">
                <a:solidFill>
                  <a:srgbClr val="C00000"/>
                </a:solidFill>
              </a:rPr>
              <a:t> perfect or not,</a:t>
            </a:r>
            <a:r>
              <a:rPr lang="en-US" sz="2000" dirty="0"/>
              <a:t> is it as per our family member’s test or not. This is called validation.</a:t>
            </a:r>
          </a:p>
        </p:txBody>
      </p:sp>
    </p:spTree>
    <p:extLst>
      <p:ext uri="{BB962C8B-B14F-4D97-AF65-F5344CB8AC3E}">
        <p14:creationId xmlns:p14="http://schemas.microsoft.com/office/powerpoint/2010/main" val="286228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22" presetClass="entr" presetSubtype="1"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1" grpId="0"/>
      <p:bldP spid="12" grpId="0"/>
      <p:bldP spid="2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&amp; Validation</a:t>
            </a:r>
          </a:p>
        </p:txBody>
      </p:sp>
      <p:sp>
        <p:nvSpPr>
          <p:cNvPr id="11" name="Rectangle 10"/>
          <p:cNvSpPr/>
          <p:nvPr/>
        </p:nvSpPr>
        <p:spPr>
          <a:xfrm>
            <a:off x="2232789" y="754569"/>
            <a:ext cx="1898468" cy="523220"/>
          </a:xfrm>
          <a:prstGeom prst="rect">
            <a:avLst/>
          </a:prstGeom>
        </p:spPr>
        <p:txBody>
          <a:bodyPr wrap="none">
            <a:spAutoFit/>
          </a:bodyPr>
          <a:lstStyle/>
          <a:p>
            <a:r>
              <a:rPr lang="en-US" sz="2800" b="1" dirty="0"/>
              <a:t>Verification</a:t>
            </a:r>
          </a:p>
        </p:txBody>
      </p:sp>
      <p:sp>
        <p:nvSpPr>
          <p:cNvPr id="12" name="Rectangle 11"/>
          <p:cNvSpPr/>
          <p:nvPr/>
        </p:nvSpPr>
        <p:spPr>
          <a:xfrm>
            <a:off x="8379136" y="754569"/>
            <a:ext cx="1695592" cy="523220"/>
          </a:xfrm>
          <a:prstGeom prst="rect">
            <a:avLst/>
          </a:prstGeom>
        </p:spPr>
        <p:txBody>
          <a:bodyPr wrap="none">
            <a:spAutoFit/>
          </a:bodyPr>
          <a:lstStyle/>
          <a:p>
            <a:pPr algn="r"/>
            <a:r>
              <a:rPr lang="en-US" sz="2800" b="1" dirty="0"/>
              <a:t>Validation</a:t>
            </a:r>
          </a:p>
        </p:txBody>
      </p:sp>
      <p:sp>
        <p:nvSpPr>
          <p:cNvPr id="13" name="Rectangle 12"/>
          <p:cNvSpPr/>
          <p:nvPr/>
        </p:nvSpPr>
        <p:spPr>
          <a:xfrm>
            <a:off x="422911" y="1255742"/>
            <a:ext cx="5637164" cy="646331"/>
          </a:xfrm>
          <a:prstGeom prst="rect">
            <a:avLst/>
          </a:prstGeom>
        </p:spPr>
        <p:txBody>
          <a:bodyPr wrap="square">
            <a:spAutoFit/>
          </a:bodyPr>
          <a:lstStyle/>
          <a:p>
            <a:pPr algn="just"/>
            <a:r>
              <a:rPr lang="en-US" dirty="0"/>
              <a:t>Process of </a:t>
            </a:r>
            <a:r>
              <a:rPr lang="en-US" b="1" dirty="0">
                <a:solidFill>
                  <a:srgbClr val="C00000"/>
                </a:solidFill>
              </a:rPr>
              <a:t>evaluating</a:t>
            </a:r>
            <a:r>
              <a:rPr lang="en-US" dirty="0"/>
              <a:t> products at a </a:t>
            </a:r>
            <a:r>
              <a:rPr lang="en-US" b="1" dirty="0">
                <a:solidFill>
                  <a:srgbClr val="C00000"/>
                </a:solidFill>
              </a:rPr>
              <a:t>development phase</a:t>
            </a:r>
            <a:r>
              <a:rPr lang="en-US" b="1" dirty="0"/>
              <a:t> </a:t>
            </a:r>
            <a:r>
              <a:rPr lang="en-US" dirty="0"/>
              <a:t>to check whether software achieves its goal without any bugs.</a:t>
            </a:r>
          </a:p>
        </p:txBody>
      </p:sp>
      <p:cxnSp>
        <p:nvCxnSpPr>
          <p:cNvPr id="14" name="Straight Connector 13"/>
          <p:cNvCxnSpPr/>
          <p:nvPr/>
        </p:nvCxnSpPr>
        <p:spPr>
          <a:xfrm flipH="1">
            <a:off x="6072860" y="1277789"/>
            <a:ext cx="1" cy="4595073"/>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164826" y="1255742"/>
            <a:ext cx="5545198" cy="923330"/>
          </a:xfrm>
          <a:prstGeom prst="rect">
            <a:avLst/>
          </a:prstGeom>
        </p:spPr>
        <p:txBody>
          <a:bodyPr wrap="square">
            <a:spAutoFit/>
          </a:bodyPr>
          <a:lstStyle/>
          <a:p>
            <a:pPr algn="just"/>
            <a:r>
              <a:rPr lang="en-US" dirty="0"/>
              <a:t>Process of evaluating software </a:t>
            </a:r>
            <a:r>
              <a:rPr lang="en-US" b="1" dirty="0">
                <a:solidFill>
                  <a:srgbClr val="C00000"/>
                </a:solidFill>
              </a:rPr>
              <a:t>at the end of the development</a:t>
            </a:r>
            <a:r>
              <a:rPr lang="en-US" dirty="0"/>
              <a:t> to determine whether software meets the customer expectations and requirements.</a:t>
            </a:r>
          </a:p>
        </p:txBody>
      </p:sp>
      <p:sp>
        <p:nvSpPr>
          <p:cNvPr id="16" name="Rectangle 15"/>
          <p:cNvSpPr/>
          <p:nvPr/>
        </p:nvSpPr>
        <p:spPr>
          <a:xfrm>
            <a:off x="422911" y="2479203"/>
            <a:ext cx="5494417" cy="369332"/>
          </a:xfrm>
          <a:prstGeom prst="rect">
            <a:avLst/>
          </a:prstGeom>
        </p:spPr>
        <p:txBody>
          <a:bodyPr wrap="square">
            <a:spAutoFit/>
          </a:bodyPr>
          <a:lstStyle/>
          <a:p>
            <a:pPr algn="just"/>
            <a:r>
              <a:rPr lang="en-US" dirty="0"/>
              <a:t>Activities involved: </a:t>
            </a:r>
            <a:r>
              <a:rPr lang="en-US" b="1" dirty="0">
                <a:solidFill>
                  <a:srgbClr val="C00000"/>
                </a:solidFill>
              </a:rPr>
              <a:t>Reviews</a:t>
            </a:r>
            <a:r>
              <a:rPr lang="en-US" dirty="0">
                <a:solidFill>
                  <a:srgbClr val="C00000"/>
                </a:solidFill>
              </a:rPr>
              <a:t>,</a:t>
            </a:r>
            <a:r>
              <a:rPr lang="en-US" dirty="0"/>
              <a:t> </a:t>
            </a:r>
            <a:r>
              <a:rPr lang="en-US" b="1" dirty="0">
                <a:solidFill>
                  <a:srgbClr val="C00000"/>
                </a:solidFill>
              </a:rPr>
              <a:t>Meetings</a:t>
            </a:r>
            <a:r>
              <a:rPr lang="en-US" dirty="0"/>
              <a:t> and </a:t>
            </a:r>
            <a:r>
              <a:rPr lang="en-US" b="1" dirty="0">
                <a:solidFill>
                  <a:srgbClr val="C00000"/>
                </a:solidFill>
              </a:rPr>
              <a:t>Inspections</a:t>
            </a:r>
            <a:endParaRPr lang="en-US" dirty="0">
              <a:solidFill>
                <a:srgbClr val="C00000"/>
              </a:solidFill>
            </a:endParaRPr>
          </a:p>
        </p:txBody>
      </p:sp>
      <p:sp>
        <p:nvSpPr>
          <p:cNvPr id="17" name="Rectangle 16"/>
          <p:cNvSpPr/>
          <p:nvPr/>
        </p:nvSpPr>
        <p:spPr>
          <a:xfrm>
            <a:off x="6164826" y="2479203"/>
            <a:ext cx="5402451" cy="646331"/>
          </a:xfrm>
          <a:prstGeom prst="rect">
            <a:avLst/>
          </a:prstGeom>
        </p:spPr>
        <p:txBody>
          <a:bodyPr wrap="square">
            <a:spAutoFit/>
          </a:bodyPr>
          <a:lstStyle/>
          <a:p>
            <a:pPr algn="just"/>
            <a:r>
              <a:rPr lang="en-US" dirty="0"/>
              <a:t>Activities involved: </a:t>
            </a:r>
            <a:r>
              <a:rPr lang="en-US" b="1" dirty="0">
                <a:solidFill>
                  <a:srgbClr val="C00000"/>
                </a:solidFill>
              </a:rPr>
              <a:t>Testing</a:t>
            </a:r>
            <a:r>
              <a:rPr lang="en-US" dirty="0"/>
              <a:t> like black box testing, white box testing, gray box testing</a:t>
            </a:r>
          </a:p>
        </p:txBody>
      </p:sp>
      <p:cxnSp>
        <p:nvCxnSpPr>
          <p:cNvPr id="18" name="Straight Connector 17"/>
          <p:cNvCxnSpPr>
            <a:cxnSpLocks/>
          </p:cNvCxnSpPr>
          <p:nvPr/>
        </p:nvCxnSpPr>
        <p:spPr>
          <a:xfrm flipV="1">
            <a:off x="560070" y="2456330"/>
            <a:ext cx="11007202" cy="22873"/>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422911" y="3429001"/>
            <a:ext cx="11162740" cy="4097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22911" y="3469976"/>
            <a:ext cx="4108906" cy="369332"/>
          </a:xfrm>
          <a:prstGeom prst="rect">
            <a:avLst/>
          </a:prstGeom>
        </p:spPr>
        <p:txBody>
          <a:bodyPr wrap="square">
            <a:spAutoFit/>
          </a:bodyPr>
          <a:lstStyle/>
          <a:p>
            <a:r>
              <a:rPr lang="en-US" dirty="0"/>
              <a:t>Carried out by </a:t>
            </a:r>
            <a:r>
              <a:rPr lang="en-US" b="1" dirty="0">
                <a:solidFill>
                  <a:srgbClr val="C00000"/>
                </a:solidFill>
              </a:rPr>
              <a:t>QA team</a:t>
            </a:r>
          </a:p>
        </p:txBody>
      </p:sp>
      <p:sp>
        <p:nvSpPr>
          <p:cNvPr id="21" name="Rectangle 20"/>
          <p:cNvSpPr/>
          <p:nvPr/>
        </p:nvSpPr>
        <p:spPr>
          <a:xfrm>
            <a:off x="6164826" y="3469976"/>
            <a:ext cx="5402450" cy="369332"/>
          </a:xfrm>
          <a:prstGeom prst="rect">
            <a:avLst/>
          </a:prstGeom>
        </p:spPr>
        <p:txBody>
          <a:bodyPr wrap="square">
            <a:spAutoFit/>
          </a:bodyPr>
          <a:lstStyle/>
          <a:p>
            <a:r>
              <a:rPr lang="en-US" dirty="0"/>
              <a:t>Carried out by </a:t>
            </a:r>
            <a:r>
              <a:rPr lang="en-US" b="1" dirty="0">
                <a:solidFill>
                  <a:srgbClr val="C00000"/>
                </a:solidFill>
              </a:rPr>
              <a:t>testing</a:t>
            </a:r>
            <a:r>
              <a:rPr lang="en-US" b="1" dirty="0"/>
              <a:t> </a:t>
            </a:r>
            <a:r>
              <a:rPr lang="en-US" b="1" dirty="0">
                <a:solidFill>
                  <a:srgbClr val="C00000"/>
                </a:solidFill>
              </a:rPr>
              <a:t>team</a:t>
            </a:r>
          </a:p>
        </p:txBody>
      </p:sp>
      <p:cxnSp>
        <p:nvCxnSpPr>
          <p:cNvPr id="22" name="Straight Connector 21"/>
          <p:cNvCxnSpPr>
            <a:cxnSpLocks/>
          </p:cNvCxnSpPr>
          <p:nvPr/>
        </p:nvCxnSpPr>
        <p:spPr>
          <a:xfrm>
            <a:off x="422911" y="3839308"/>
            <a:ext cx="11236330" cy="4097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22911" y="3940908"/>
            <a:ext cx="5542602" cy="369332"/>
          </a:xfrm>
          <a:prstGeom prst="rect">
            <a:avLst/>
          </a:prstGeom>
        </p:spPr>
        <p:txBody>
          <a:bodyPr wrap="square">
            <a:spAutoFit/>
          </a:bodyPr>
          <a:lstStyle/>
          <a:p>
            <a:r>
              <a:rPr lang="en-US" b="1" dirty="0">
                <a:solidFill>
                  <a:srgbClr val="C00000"/>
                </a:solidFill>
              </a:rPr>
              <a:t>Execution</a:t>
            </a:r>
            <a:r>
              <a:rPr lang="en-US" dirty="0"/>
              <a:t> of code is</a:t>
            </a:r>
            <a:r>
              <a:rPr lang="en-US" b="1" dirty="0"/>
              <a:t> </a:t>
            </a:r>
            <a:r>
              <a:rPr lang="en-US" b="1" dirty="0">
                <a:solidFill>
                  <a:srgbClr val="C00000"/>
                </a:solidFill>
              </a:rPr>
              <a:t>not</a:t>
            </a:r>
            <a:r>
              <a:rPr lang="en-US" dirty="0">
                <a:solidFill>
                  <a:srgbClr val="C00000"/>
                </a:solidFill>
              </a:rPr>
              <a:t> </a:t>
            </a:r>
            <a:r>
              <a:rPr lang="en-US" b="1" dirty="0">
                <a:solidFill>
                  <a:srgbClr val="C00000"/>
                </a:solidFill>
              </a:rPr>
              <a:t>comes</a:t>
            </a:r>
            <a:r>
              <a:rPr lang="en-US" dirty="0">
                <a:solidFill>
                  <a:srgbClr val="C00000"/>
                </a:solidFill>
              </a:rPr>
              <a:t> </a:t>
            </a:r>
            <a:r>
              <a:rPr lang="en-US" dirty="0"/>
              <a:t>under Verification</a:t>
            </a:r>
          </a:p>
        </p:txBody>
      </p:sp>
      <p:sp>
        <p:nvSpPr>
          <p:cNvPr id="24" name="Rectangle 23"/>
          <p:cNvSpPr/>
          <p:nvPr/>
        </p:nvSpPr>
        <p:spPr>
          <a:xfrm>
            <a:off x="6164826" y="3940908"/>
            <a:ext cx="5420825" cy="369332"/>
          </a:xfrm>
          <a:prstGeom prst="rect">
            <a:avLst/>
          </a:prstGeom>
        </p:spPr>
        <p:txBody>
          <a:bodyPr wrap="square">
            <a:spAutoFit/>
          </a:bodyPr>
          <a:lstStyle/>
          <a:p>
            <a:r>
              <a:rPr lang="en-US" b="1" dirty="0">
                <a:solidFill>
                  <a:srgbClr val="C00000"/>
                </a:solidFill>
              </a:rPr>
              <a:t>Execution</a:t>
            </a:r>
            <a:r>
              <a:rPr lang="en-US" dirty="0"/>
              <a:t> of code is </a:t>
            </a:r>
            <a:r>
              <a:rPr lang="en-US" b="1" dirty="0">
                <a:solidFill>
                  <a:srgbClr val="C00000"/>
                </a:solidFill>
              </a:rPr>
              <a:t>comes</a:t>
            </a:r>
            <a:r>
              <a:rPr lang="en-US" dirty="0"/>
              <a:t> under Validation</a:t>
            </a:r>
          </a:p>
        </p:txBody>
      </p:sp>
      <p:cxnSp>
        <p:nvCxnSpPr>
          <p:cNvPr id="25" name="Straight Connector 24"/>
          <p:cNvCxnSpPr>
            <a:cxnSpLocks/>
          </p:cNvCxnSpPr>
          <p:nvPr/>
        </p:nvCxnSpPr>
        <p:spPr>
          <a:xfrm>
            <a:off x="560070" y="4587240"/>
            <a:ext cx="11025581" cy="10296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22911" y="4690208"/>
            <a:ext cx="5494417" cy="646331"/>
          </a:xfrm>
          <a:prstGeom prst="rect">
            <a:avLst/>
          </a:prstGeom>
        </p:spPr>
        <p:txBody>
          <a:bodyPr wrap="square">
            <a:spAutoFit/>
          </a:bodyPr>
          <a:lstStyle/>
          <a:p>
            <a:pPr algn="just"/>
            <a:r>
              <a:rPr lang="en-US" b="1" dirty="0">
                <a:solidFill>
                  <a:srgbClr val="C00000"/>
                </a:solidFill>
              </a:rPr>
              <a:t>Explains</a:t>
            </a:r>
            <a:r>
              <a:rPr lang="en-US" dirty="0"/>
              <a:t> whether the </a:t>
            </a:r>
            <a:r>
              <a:rPr lang="en-US" b="1" dirty="0">
                <a:solidFill>
                  <a:srgbClr val="C00000"/>
                </a:solidFill>
              </a:rPr>
              <a:t>outputs are according to inputs</a:t>
            </a:r>
            <a:r>
              <a:rPr lang="en-US" b="1" dirty="0"/>
              <a:t> </a:t>
            </a:r>
            <a:r>
              <a:rPr lang="en-US" dirty="0"/>
              <a:t>or not</a:t>
            </a:r>
          </a:p>
        </p:txBody>
      </p:sp>
      <p:sp>
        <p:nvSpPr>
          <p:cNvPr id="27" name="Rectangle 26"/>
          <p:cNvSpPr/>
          <p:nvPr/>
        </p:nvSpPr>
        <p:spPr>
          <a:xfrm>
            <a:off x="6164826" y="4690208"/>
            <a:ext cx="5402450" cy="646331"/>
          </a:xfrm>
          <a:prstGeom prst="rect">
            <a:avLst/>
          </a:prstGeom>
        </p:spPr>
        <p:txBody>
          <a:bodyPr wrap="square">
            <a:spAutoFit/>
          </a:bodyPr>
          <a:lstStyle/>
          <a:p>
            <a:r>
              <a:rPr lang="en-US" b="1" dirty="0">
                <a:solidFill>
                  <a:srgbClr val="C00000"/>
                </a:solidFill>
              </a:rPr>
              <a:t>Describes</a:t>
            </a:r>
            <a:r>
              <a:rPr lang="en-US" dirty="0"/>
              <a:t> whether the </a:t>
            </a:r>
            <a:r>
              <a:rPr lang="en-US" b="1" dirty="0">
                <a:solidFill>
                  <a:srgbClr val="C00000"/>
                </a:solidFill>
              </a:rPr>
              <a:t>software</a:t>
            </a:r>
            <a:r>
              <a:rPr lang="en-US" dirty="0"/>
              <a:t> is </a:t>
            </a:r>
            <a:r>
              <a:rPr lang="en-US" b="1" dirty="0">
                <a:solidFill>
                  <a:srgbClr val="C00000"/>
                </a:solidFill>
              </a:rPr>
              <a:t>accepted</a:t>
            </a:r>
            <a:r>
              <a:rPr lang="en-US" dirty="0">
                <a:solidFill>
                  <a:srgbClr val="C00000"/>
                </a:solidFill>
              </a:rPr>
              <a:t> </a:t>
            </a:r>
            <a:r>
              <a:rPr lang="en-US" b="1" dirty="0">
                <a:solidFill>
                  <a:srgbClr val="C00000"/>
                </a:solidFill>
              </a:rPr>
              <a:t>by</a:t>
            </a:r>
            <a:r>
              <a:rPr lang="en-US" dirty="0">
                <a:solidFill>
                  <a:srgbClr val="C00000"/>
                </a:solidFill>
              </a:rPr>
              <a:t> </a:t>
            </a:r>
            <a:r>
              <a:rPr lang="en-US" dirty="0"/>
              <a:t>the </a:t>
            </a:r>
            <a:r>
              <a:rPr lang="en-US" b="1" dirty="0">
                <a:solidFill>
                  <a:srgbClr val="C00000"/>
                </a:solidFill>
              </a:rPr>
              <a:t>user</a:t>
            </a:r>
            <a:r>
              <a:rPr lang="en-US" dirty="0"/>
              <a:t> or not</a:t>
            </a:r>
          </a:p>
        </p:txBody>
      </p:sp>
      <p:cxnSp>
        <p:nvCxnSpPr>
          <p:cNvPr id="28" name="Straight Connector 27"/>
          <p:cNvCxnSpPr>
            <a:cxnSpLocks/>
          </p:cNvCxnSpPr>
          <p:nvPr/>
        </p:nvCxnSpPr>
        <p:spPr>
          <a:xfrm>
            <a:off x="560070" y="5336539"/>
            <a:ext cx="11099171" cy="2827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22911" y="5425280"/>
            <a:ext cx="4591409" cy="369332"/>
          </a:xfrm>
          <a:prstGeom prst="rect">
            <a:avLst/>
          </a:prstGeom>
        </p:spPr>
        <p:txBody>
          <a:bodyPr wrap="square">
            <a:spAutoFit/>
          </a:bodyPr>
          <a:lstStyle/>
          <a:p>
            <a:r>
              <a:rPr lang="en-US" b="1" dirty="0">
                <a:solidFill>
                  <a:srgbClr val="C00000"/>
                </a:solidFill>
              </a:rPr>
              <a:t>Cost</a:t>
            </a:r>
            <a:r>
              <a:rPr lang="en-US" dirty="0"/>
              <a:t> of </a:t>
            </a:r>
            <a:r>
              <a:rPr lang="en-US" b="1" dirty="0">
                <a:solidFill>
                  <a:srgbClr val="C00000"/>
                </a:solidFill>
              </a:rPr>
              <a:t>errors</a:t>
            </a:r>
            <a:r>
              <a:rPr lang="en-US" dirty="0"/>
              <a:t> caught is </a:t>
            </a:r>
            <a:r>
              <a:rPr lang="en-US" b="1" dirty="0">
                <a:solidFill>
                  <a:srgbClr val="C00000"/>
                </a:solidFill>
              </a:rPr>
              <a:t>less</a:t>
            </a:r>
          </a:p>
        </p:txBody>
      </p:sp>
      <p:sp>
        <p:nvSpPr>
          <p:cNvPr id="30" name="Rectangle 29"/>
          <p:cNvSpPr/>
          <p:nvPr/>
        </p:nvSpPr>
        <p:spPr>
          <a:xfrm>
            <a:off x="6164825" y="5421628"/>
            <a:ext cx="5402447" cy="369332"/>
          </a:xfrm>
          <a:prstGeom prst="rect">
            <a:avLst/>
          </a:prstGeom>
        </p:spPr>
        <p:txBody>
          <a:bodyPr wrap="square">
            <a:spAutoFit/>
          </a:bodyPr>
          <a:lstStyle/>
          <a:p>
            <a:r>
              <a:rPr lang="en-US" b="1" dirty="0">
                <a:solidFill>
                  <a:srgbClr val="C00000"/>
                </a:solidFill>
              </a:rPr>
              <a:t>Cost</a:t>
            </a:r>
            <a:r>
              <a:rPr lang="en-US" dirty="0"/>
              <a:t> of </a:t>
            </a:r>
            <a:r>
              <a:rPr lang="en-US" b="1" dirty="0">
                <a:solidFill>
                  <a:srgbClr val="C00000"/>
                </a:solidFill>
              </a:rPr>
              <a:t>errors</a:t>
            </a:r>
            <a:r>
              <a:rPr lang="en-US" dirty="0"/>
              <a:t> caught is </a:t>
            </a:r>
            <a:r>
              <a:rPr lang="en-US" b="1" dirty="0">
                <a:solidFill>
                  <a:srgbClr val="C00000"/>
                </a:solidFill>
              </a:rPr>
              <a:t>high</a:t>
            </a:r>
          </a:p>
        </p:txBody>
      </p:sp>
    </p:spTree>
    <p:extLst>
      <p:ext uri="{BB962C8B-B14F-4D97-AF65-F5344CB8AC3E}">
        <p14:creationId xmlns:p14="http://schemas.microsoft.com/office/powerpoint/2010/main" val="92821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5" grpId="0"/>
      <p:bldP spid="16" grpId="0"/>
      <p:bldP spid="17" grpId="0"/>
      <p:bldP spid="20" grpId="0"/>
      <p:bldP spid="21" grpId="0"/>
      <p:bldP spid="23" grpId="0"/>
      <p:bldP spid="24" grpId="0"/>
      <p:bldP spid="26" grpId="0"/>
      <p:bldP spid="27" grpId="0"/>
      <p:bldP spid="29" grpId="0"/>
      <p:bldP spid="3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56E7B"/>
                </a:solidFill>
              </a:rPr>
              <a:t>Bug Life Cycle </a:t>
            </a:r>
          </a:p>
        </p:txBody>
      </p:sp>
      <p:sp>
        <p:nvSpPr>
          <p:cNvPr id="4" name="Text Placeholder 3"/>
          <p:cNvSpPr>
            <a:spLocks noGrp="1"/>
          </p:cNvSpPr>
          <p:nvPr>
            <p:ph type="body" idx="1"/>
          </p:nvPr>
        </p:nvSpPr>
        <p:spPr/>
        <p:txBody>
          <a:bodyPr/>
          <a:lstStyle/>
          <a:p>
            <a:r>
              <a:rPr lang="en-US" dirty="0"/>
              <a:t>Section 11</a:t>
            </a:r>
          </a:p>
          <a:p>
            <a:endParaRPr lang="en-IN" dirty="0"/>
          </a:p>
        </p:txBody>
      </p:sp>
    </p:spTree>
    <p:extLst>
      <p:ext uri="{BB962C8B-B14F-4D97-AF65-F5344CB8AC3E}">
        <p14:creationId xmlns:p14="http://schemas.microsoft.com/office/powerpoint/2010/main" val="30257817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Bug?</a:t>
            </a:r>
          </a:p>
        </p:txBody>
      </p:sp>
      <p:sp>
        <p:nvSpPr>
          <p:cNvPr id="3" name="Content Placeholder 2"/>
          <p:cNvSpPr>
            <a:spLocks noGrp="1"/>
          </p:cNvSpPr>
          <p:nvPr>
            <p:ph idx="1"/>
          </p:nvPr>
        </p:nvSpPr>
        <p:spPr>
          <a:xfrm>
            <a:off x="131180" y="863444"/>
            <a:ext cx="11929641" cy="5483568"/>
          </a:xfrm>
        </p:spPr>
        <p:txBody>
          <a:bodyPr/>
          <a:lstStyle/>
          <a:p>
            <a:r>
              <a:rPr lang="en-IN" dirty="0"/>
              <a:t>If the </a:t>
            </a:r>
            <a:r>
              <a:rPr lang="en-IN" b="1" dirty="0">
                <a:solidFill>
                  <a:srgbClr val="C00000"/>
                </a:solidFill>
              </a:rPr>
              <a:t>tester finds any mistake </a:t>
            </a:r>
            <a:r>
              <a:rPr lang="en-IN" dirty="0"/>
              <a:t>in the application in the </a:t>
            </a:r>
            <a:r>
              <a:rPr lang="en-IN" b="1" dirty="0">
                <a:solidFill>
                  <a:srgbClr val="C00000"/>
                </a:solidFill>
              </a:rPr>
              <a:t>testing phase </a:t>
            </a:r>
            <a:r>
              <a:rPr lang="en-IN" dirty="0"/>
              <a:t>then they call it a </a:t>
            </a:r>
            <a:r>
              <a:rPr lang="en-IN" b="1" dirty="0">
                <a:solidFill>
                  <a:srgbClr val="C00000"/>
                </a:solidFill>
              </a:rPr>
              <a:t>bug</a:t>
            </a:r>
            <a:r>
              <a:rPr lang="en-IN" dirty="0"/>
              <a:t>.</a:t>
            </a:r>
          </a:p>
          <a:p>
            <a:r>
              <a:rPr lang="en-US" dirty="0"/>
              <a:t>The </a:t>
            </a:r>
            <a:r>
              <a:rPr lang="en-US" b="1" dirty="0">
                <a:solidFill>
                  <a:srgbClr val="C00000"/>
                </a:solidFill>
              </a:rPr>
              <a:t>test engineers generate</a:t>
            </a:r>
            <a:r>
              <a:rPr lang="en-US" dirty="0"/>
              <a:t> the </a:t>
            </a:r>
            <a:r>
              <a:rPr lang="en-US" b="1" dirty="0">
                <a:solidFill>
                  <a:srgbClr val="C00000"/>
                </a:solidFill>
              </a:rPr>
              <a:t>bug report</a:t>
            </a:r>
            <a:r>
              <a:rPr lang="en-US" dirty="0"/>
              <a:t>.</a:t>
            </a:r>
          </a:p>
          <a:p>
            <a:r>
              <a:rPr lang="en-US" dirty="0"/>
              <a:t>The most common type of bug is a </a:t>
            </a:r>
            <a:r>
              <a:rPr lang="en-US" b="1" dirty="0">
                <a:solidFill>
                  <a:srgbClr val="C00000"/>
                </a:solidFill>
              </a:rPr>
              <a:t>crash</a:t>
            </a:r>
            <a:r>
              <a:rPr lang="en-US" dirty="0"/>
              <a:t>.</a:t>
            </a:r>
          </a:p>
          <a:p>
            <a:r>
              <a:rPr lang="en-US" dirty="0"/>
              <a:t>For example, a word processing application could crash while the user is writing an essay or report. This may cause them to lose work if they haven’t hit “save” for some time, which results in a negative impact on productivity (and bad perceptions of the product). </a:t>
            </a:r>
          </a:p>
          <a:p>
            <a:r>
              <a:rPr lang="en-US" dirty="0"/>
              <a:t>Why do bugs arise?</a:t>
            </a:r>
          </a:p>
          <a:p>
            <a:pPr lvl="1"/>
            <a:r>
              <a:rPr lang="en-US" dirty="0"/>
              <a:t>Unclear/incorrect Requirements</a:t>
            </a:r>
          </a:p>
          <a:p>
            <a:pPr lvl="1"/>
            <a:r>
              <a:rPr lang="en-US" dirty="0"/>
              <a:t>Complex Design</a:t>
            </a:r>
          </a:p>
          <a:p>
            <a:pPr lvl="1"/>
            <a:r>
              <a:rPr lang="en-US" dirty="0"/>
              <a:t>Poor skilled developer</a:t>
            </a:r>
          </a:p>
          <a:p>
            <a:pPr lvl="1"/>
            <a:r>
              <a:rPr lang="en-US" dirty="0"/>
              <a:t>Complicated logic</a:t>
            </a:r>
          </a:p>
          <a:p>
            <a:pPr lvl="1"/>
            <a:r>
              <a:rPr lang="en-US" dirty="0"/>
              <a:t>Insufficient time.</a:t>
            </a:r>
          </a:p>
          <a:p>
            <a:pPr lvl="1"/>
            <a:endParaRPr lang="en-US" dirty="0"/>
          </a:p>
          <a:p>
            <a:pPr lvl="1"/>
            <a:endParaRPr lang="en-IN" dirty="0"/>
          </a:p>
          <a:p>
            <a:pPr lvl="1"/>
            <a:endParaRPr lang="en-IN"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755341" y="3762650"/>
            <a:ext cx="2438095" cy="243809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22939" y="86660"/>
            <a:ext cx="537882" cy="537882"/>
          </a:xfrm>
          <a:prstGeom prst="rect">
            <a:avLst/>
          </a:prstGeom>
        </p:spPr>
      </p:pic>
      <p:sp>
        <p:nvSpPr>
          <p:cNvPr id="9" name="TextBox 8"/>
          <p:cNvSpPr txBox="1"/>
          <p:nvPr/>
        </p:nvSpPr>
        <p:spPr>
          <a:xfrm>
            <a:off x="8804238" y="4261827"/>
            <a:ext cx="2986440" cy="1077218"/>
          </a:xfrm>
          <a:prstGeom prst="rect">
            <a:avLst/>
          </a:prstGeom>
          <a:noFill/>
        </p:spPr>
        <p:txBody>
          <a:bodyPr wrap="square">
            <a:spAutoFit/>
          </a:bodyPr>
          <a:lstStyle/>
          <a:p>
            <a:pPr algn="ctr"/>
            <a:r>
              <a:rPr lang="en-US" sz="3200" b="1" i="1" dirty="0">
                <a:solidFill>
                  <a:srgbClr val="C00000"/>
                </a:solidFill>
                <a:effectLst/>
                <a:latin typeface="+mj-lt"/>
              </a:rPr>
              <a:t>“I am Human and I make mistakes”</a:t>
            </a:r>
            <a:endParaRPr lang="en-IN" sz="3200" b="1" dirty="0">
              <a:solidFill>
                <a:srgbClr val="C00000"/>
              </a:solidFill>
              <a:latin typeface="+mj-lt"/>
            </a:endParaRPr>
          </a:p>
        </p:txBody>
      </p:sp>
    </p:spTree>
    <p:extLst>
      <p:ext uri="{BB962C8B-B14F-4D97-AF65-F5344CB8AC3E}">
        <p14:creationId xmlns:p14="http://schemas.microsoft.com/office/powerpoint/2010/main" val="198535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500"/>
                                  </p:stCondLst>
                                  <p:childTnLst>
                                    <p:set>
                                      <p:cBhvr>
                                        <p:cTn id="35" dur="1" fill="hold">
                                          <p:stCondLst>
                                            <p:cond delay="0"/>
                                          </p:stCondLst>
                                        </p:cTn>
                                        <p:tgtEl>
                                          <p:spTgt spid="3">
                                            <p:txEl>
                                              <p:pRg st="5" end="5"/>
                                            </p:txEl>
                                          </p:spTgt>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50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500"/>
                                  </p:stCondLst>
                                  <p:childTnLst>
                                    <p:set>
                                      <p:cBhvr>
                                        <p:cTn id="41" dur="1" fill="hold">
                                          <p:stCondLst>
                                            <p:cond delay="0"/>
                                          </p:stCondLst>
                                        </p:cTn>
                                        <p:tgtEl>
                                          <p:spTgt spid="3">
                                            <p:txEl>
                                              <p:pRg st="7" end="7"/>
                                            </p:txEl>
                                          </p:spTgt>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grpId="0" nodeType="afterEffect">
                                  <p:stCondLst>
                                    <p:cond delay="50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par>
                          <p:cTn id="45" fill="hold">
                            <p:stCondLst>
                              <p:cond delay="2000"/>
                            </p:stCondLst>
                            <p:childTnLst>
                              <p:par>
                                <p:cTn id="46" presetID="1" presetClass="entr" presetSubtype="0" fill="hold" grpId="0" nodeType="afterEffect">
                                  <p:stCondLst>
                                    <p:cond delay="500"/>
                                  </p:stCondLst>
                                  <p:childTnLst>
                                    <p:set>
                                      <p:cBhvr>
                                        <p:cTn id="4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Bug Life Cycle</a:t>
            </a:r>
          </a:p>
        </p:txBody>
      </p:sp>
      <p:sp>
        <p:nvSpPr>
          <p:cNvPr id="3" name="Content Placeholder 2"/>
          <p:cNvSpPr>
            <a:spLocks noGrp="1"/>
          </p:cNvSpPr>
          <p:nvPr>
            <p:ph idx="1"/>
          </p:nvPr>
        </p:nvSpPr>
        <p:spPr>
          <a:xfrm>
            <a:off x="131181" y="863444"/>
            <a:ext cx="4844232" cy="5590565"/>
          </a:xfrm>
        </p:spPr>
        <p:txBody>
          <a:bodyPr/>
          <a:lstStyle/>
          <a:p>
            <a:r>
              <a:rPr lang="en-US" dirty="0"/>
              <a:t>Bug Life Cycle in software testing is the </a:t>
            </a:r>
            <a:r>
              <a:rPr lang="en-US" b="1" dirty="0">
                <a:solidFill>
                  <a:srgbClr val="C00000"/>
                </a:solidFill>
              </a:rPr>
              <a:t>specific set of states </a:t>
            </a:r>
            <a:r>
              <a:rPr lang="en-US" dirty="0"/>
              <a:t>that a bug </a:t>
            </a:r>
            <a:r>
              <a:rPr lang="en-US" b="1" dirty="0">
                <a:solidFill>
                  <a:srgbClr val="C00000"/>
                </a:solidFill>
              </a:rPr>
              <a:t>goes</a:t>
            </a:r>
            <a:r>
              <a:rPr lang="en-US" dirty="0"/>
              <a:t> through in its </a:t>
            </a:r>
            <a:r>
              <a:rPr lang="en-US" b="1" dirty="0">
                <a:solidFill>
                  <a:srgbClr val="C00000"/>
                </a:solidFill>
              </a:rPr>
              <a:t>entire life</a:t>
            </a:r>
            <a:r>
              <a:rPr lang="en-US" dirty="0"/>
              <a:t>.</a:t>
            </a:r>
          </a:p>
          <a:p>
            <a:r>
              <a:rPr lang="en-US" dirty="0"/>
              <a:t>The purpose of the bug life cycle is to easily </a:t>
            </a:r>
            <a:r>
              <a:rPr lang="en-US" b="1" dirty="0">
                <a:solidFill>
                  <a:srgbClr val="C00000"/>
                </a:solidFill>
              </a:rPr>
              <a:t>coordinate</a:t>
            </a:r>
            <a:r>
              <a:rPr lang="en-US" dirty="0"/>
              <a:t> and </a:t>
            </a:r>
            <a:r>
              <a:rPr lang="en-US" b="1" dirty="0">
                <a:solidFill>
                  <a:srgbClr val="C00000"/>
                </a:solidFill>
              </a:rPr>
              <a:t>communicate</a:t>
            </a:r>
            <a:r>
              <a:rPr lang="en-US" dirty="0"/>
              <a:t> the </a:t>
            </a:r>
            <a:r>
              <a:rPr lang="en-US" b="1" dirty="0">
                <a:solidFill>
                  <a:srgbClr val="C00000"/>
                </a:solidFill>
              </a:rPr>
              <a:t>current status </a:t>
            </a:r>
            <a:r>
              <a:rPr lang="en-US" dirty="0"/>
              <a:t>of the bug.</a:t>
            </a:r>
          </a:p>
          <a:p>
            <a:r>
              <a:rPr lang="en-US" dirty="0"/>
              <a:t>Bug Status in the bug life cycle is the present state from which the bug is currently undergoing.</a:t>
            </a:r>
          </a:p>
          <a:p>
            <a:endParaRPr lang="en-IN" dirty="0"/>
          </a:p>
        </p:txBody>
      </p:sp>
      <p:sp>
        <p:nvSpPr>
          <p:cNvPr id="4" name="Rectangle: Rounded Corners 3"/>
          <p:cNvSpPr/>
          <p:nvPr/>
        </p:nvSpPr>
        <p:spPr>
          <a:xfrm>
            <a:off x="7960659" y="824752"/>
            <a:ext cx="1165412" cy="457200"/>
          </a:xfrm>
          <a:prstGeom prst="roundRect">
            <a:avLst/>
          </a:prstGeom>
          <a:noFill/>
          <a:ln w="28575">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ysClr val="windowText" lastClr="000000"/>
                </a:solidFill>
              </a:rPr>
              <a:t>New</a:t>
            </a:r>
          </a:p>
        </p:txBody>
      </p:sp>
      <p:sp>
        <p:nvSpPr>
          <p:cNvPr id="5" name="Rectangle: Rounded Corners 4"/>
          <p:cNvSpPr/>
          <p:nvPr/>
        </p:nvSpPr>
        <p:spPr>
          <a:xfrm>
            <a:off x="7960658" y="1519510"/>
            <a:ext cx="1165412" cy="457200"/>
          </a:xfrm>
          <a:prstGeom prst="roundRect">
            <a:avLst/>
          </a:prstGeom>
          <a:noFill/>
          <a:ln w="28575">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ysClr val="windowText" lastClr="000000"/>
                </a:solidFill>
              </a:rPr>
              <a:t>Assigned</a:t>
            </a:r>
          </a:p>
        </p:txBody>
      </p:sp>
      <p:sp>
        <p:nvSpPr>
          <p:cNvPr id="6" name="Rectangle: Rounded Corners 5"/>
          <p:cNvSpPr/>
          <p:nvPr/>
        </p:nvSpPr>
        <p:spPr>
          <a:xfrm>
            <a:off x="7960657" y="2220215"/>
            <a:ext cx="1165412" cy="457200"/>
          </a:xfrm>
          <a:prstGeom prst="roundRect">
            <a:avLst/>
          </a:prstGeom>
          <a:noFill/>
          <a:ln w="28575">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ysClr val="windowText" lastClr="000000"/>
                </a:solidFill>
              </a:rPr>
              <a:t>Open</a:t>
            </a:r>
          </a:p>
        </p:txBody>
      </p:sp>
      <p:sp>
        <p:nvSpPr>
          <p:cNvPr id="7" name="Rectangle: Rounded Corners 6"/>
          <p:cNvSpPr/>
          <p:nvPr/>
        </p:nvSpPr>
        <p:spPr>
          <a:xfrm>
            <a:off x="7960657" y="2947050"/>
            <a:ext cx="1165412" cy="457200"/>
          </a:xfrm>
          <a:prstGeom prst="roundRect">
            <a:avLst/>
          </a:prstGeom>
          <a:noFill/>
          <a:ln w="28575">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ysClr val="windowText" lastClr="000000"/>
                </a:solidFill>
              </a:rPr>
              <a:t>Fixed</a:t>
            </a:r>
          </a:p>
        </p:txBody>
      </p:sp>
      <p:sp>
        <p:nvSpPr>
          <p:cNvPr id="8" name="Rectangle: Rounded Corners 7"/>
          <p:cNvSpPr/>
          <p:nvPr/>
        </p:nvSpPr>
        <p:spPr>
          <a:xfrm>
            <a:off x="7911352" y="3705339"/>
            <a:ext cx="1264023" cy="554307"/>
          </a:xfrm>
          <a:prstGeom prst="roundRect">
            <a:avLst/>
          </a:prstGeom>
          <a:noFill/>
          <a:ln w="28575">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ysClr val="windowText" lastClr="000000"/>
                </a:solidFill>
              </a:rPr>
              <a:t>Pending retest</a:t>
            </a:r>
          </a:p>
        </p:txBody>
      </p:sp>
      <p:sp>
        <p:nvSpPr>
          <p:cNvPr id="9" name="Rectangle: Rounded Corners 8"/>
          <p:cNvSpPr/>
          <p:nvPr/>
        </p:nvSpPr>
        <p:spPr>
          <a:xfrm>
            <a:off x="7960657" y="4543254"/>
            <a:ext cx="1165412" cy="457200"/>
          </a:xfrm>
          <a:prstGeom prst="roundRect">
            <a:avLst/>
          </a:prstGeom>
          <a:noFill/>
          <a:ln w="28575">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ysClr val="windowText" lastClr="000000"/>
                </a:solidFill>
              </a:rPr>
              <a:t>Retest</a:t>
            </a:r>
          </a:p>
        </p:txBody>
      </p:sp>
      <p:sp>
        <p:nvSpPr>
          <p:cNvPr id="10" name="Rectangle: Rounded Corners 9"/>
          <p:cNvSpPr/>
          <p:nvPr/>
        </p:nvSpPr>
        <p:spPr>
          <a:xfrm>
            <a:off x="7960658" y="5256891"/>
            <a:ext cx="1165412" cy="457200"/>
          </a:xfrm>
          <a:prstGeom prst="roundRect">
            <a:avLst/>
          </a:prstGeom>
          <a:noFill/>
          <a:ln w="28575">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ysClr val="windowText" lastClr="000000"/>
                </a:solidFill>
              </a:rPr>
              <a:t>Verified</a:t>
            </a:r>
          </a:p>
        </p:txBody>
      </p:sp>
      <p:sp>
        <p:nvSpPr>
          <p:cNvPr id="11" name="Rectangle: Rounded Corners 10"/>
          <p:cNvSpPr/>
          <p:nvPr/>
        </p:nvSpPr>
        <p:spPr>
          <a:xfrm>
            <a:off x="7960657" y="5979310"/>
            <a:ext cx="1165412" cy="457200"/>
          </a:xfrm>
          <a:prstGeom prst="roundRect">
            <a:avLst/>
          </a:prstGeom>
          <a:noFill/>
          <a:ln w="28575">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ysClr val="windowText" lastClr="000000"/>
                </a:solidFill>
              </a:rPr>
              <a:t>Closed</a:t>
            </a:r>
          </a:p>
        </p:txBody>
      </p:sp>
      <p:sp>
        <p:nvSpPr>
          <p:cNvPr id="12" name="Rectangle: Rounded Corners 11"/>
          <p:cNvSpPr/>
          <p:nvPr/>
        </p:nvSpPr>
        <p:spPr>
          <a:xfrm>
            <a:off x="5921186" y="4543254"/>
            <a:ext cx="1165412" cy="457200"/>
          </a:xfrm>
          <a:prstGeom prst="roundRect">
            <a:avLst/>
          </a:prstGeom>
          <a:noFill/>
          <a:ln w="28575">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ysClr val="windowText" lastClr="000000"/>
                </a:solidFill>
              </a:rPr>
              <a:t>Reopen</a:t>
            </a:r>
          </a:p>
        </p:txBody>
      </p:sp>
      <p:sp>
        <p:nvSpPr>
          <p:cNvPr id="13" name="Rectangle: Rounded Corners 12"/>
          <p:cNvSpPr/>
          <p:nvPr/>
        </p:nvSpPr>
        <p:spPr>
          <a:xfrm>
            <a:off x="10466295" y="1510545"/>
            <a:ext cx="1165412" cy="457200"/>
          </a:xfrm>
          <a:prstGeom prst="roundRect">
            <a:avLst/>
          </a:prstGeom>
          <a:noFill/>
          <a:ln w="28575">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ysClr val="windowText" lastClr="000000"/>
                </a:solidFill>
              </a:rPr>
              <a:t>Duplicate</a:t>
            </a:r>
          </a:p>
        </p:txBody>
      </p:sp>
      <p:sp>
        <p:nvSpPr>
          <p:cNvPr id="14" name="Rectangle: Rounded Corners 13"/>
          <p:cNvSpPr/>
          <p:nvPr/>
        </p:nvSpPr>
        <p:spPr>
          <a:xfrm>
            <a:off x="10466295" y="2052903"/>
            <a:ext cx="1165412" cy="457200"/>
          </a:xfrm>
          <a:prstGeom prst="roundRect">
            <a:avLst/>
          </a:prstGeom>
          <a:noFill/>
          <a:ln w="28575">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ysClr val="windowText" lastClr="000000"/>
                </a:solidFill>
              </a:rPr>
              <a:t>Rejected</a:t>
            </a:r>
          </a:p>
        </p:txBody>
      </p:sp>
      <p:sp>
        <p:nvSpPr>
          <p:cNvPr id="15" name="Rectangle: Rounded Corners 14"/>
          <p:cNvSpPr/>
          <p:nvPr/>
        </p:nvSpPr>
        <p:spPr>
          <a:xfrm>
            <a:off x="10466295" y="2628115"/>
            <a:ext cx="1165412" cy="457200"/>
          </a:xfrm>
          <a:prstGeom prst="roundRect">
            <a:avLst/>
          </a:prstGeom>
          <a:noFill/>
          <a:ln w="28575">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ysClr val="windowText" lastClr="000000"/>
                </a:solidFill>
              </a:rPr>
              <a:t>Deferred</a:t>
            </a:r>
          </a:p>
        </p:txBody>
      </p:sp>
      <p:sp>
        <p:nvSpPr>
          <p:cNvPr id="16" name="Rectangle: Rounded Corners 15"/>
          <p:cNvSpPr/>
          <p:nvPr/>
        </p:nvSpPr>
        <p:spPr>
          <a:xfrm>
            <a:off x="10466295" y="3227195"/>
            <a:ext cx="1165412" cy="457200"/>
          </a:xfrm>
          <a:prstGeom prst="roundRect">
            <a:avLst/>
          </a:prstGeom>
          <a:noFill/>
          <a:ln w="28575">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solidFill>
                  <a:sysClr val="windowText" lastClr="000000"/>
                </a:solidFill>
              </a:rPr>
              <a:t>Not a bug</a:t>
            </a:r>
          </a:p>
        </p:txBody>
      </p:sp>
      <p:cxnSp>
        <p:nvCxnSpPr>
          <p:cNvPr id="18" name="Straight Arrow Connector 17"/>
          <p:cNvCxnSpPr>
            <a:stCxn id="6" idx="3"/>
            <a:endCxn id="13" idx="1"/>
          </p:cNvCxnSpPr>
          <p:nvPr/>
        </p:nvCxnSpPr>
        <p:spPr>
          <a:xfrm flipV="1">
            <a:off x="9126069" y="1739145"/>
            <a:ext cx="1340226" cy="709670"/>
          </a:xfrm>
          <a:prstGeom prst="straightConnector1">
            <a:avLst/>
          </a:prstGeom>
          <a:ln w="28575">
            <a:solidFill>
              <a:srgbClr val="686868"/>
            </a:solidFill>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p:cNvCxnSpPr>
            <a:stCxn id="6" idx="3"/>
            <a:endCxn id="14" idx="1"/>
          </p:cNvCxnSpPr>
          <p:nvPr/>
        </p:nvCxnSpPr>
        <p:spPr>
          <a:xfrm flipV="1">
            <a:off x="9126069" y="2281503"/>
            <a:ext cx="1340226" cy="167312"/>
          </a:xfrm>
          <a:prstGeom prst="straightConnector1">
            <a:avLst/>
          </a:prstGeom>
          <a:ln w="28575">
            <a:solidFill>
              <a:srgbClr val="686868"/>
            </a:solidFill>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a:stCxn id="6" idx="3"/>
            <a:endCxn id="15" idx="1"/>
          </p:cNvCxnSpPr>
          <p:nvPr/>
        </p:nvCxnSpPr>
        <p:spPr>
          <a:xfrm>
            <a:off x="9126069" y="2448815"/>
            <a:ext cx="1340226" cy="407900"/>
          </a:xfrm>
          <a:prstGeom prst="straightConnector1">
            <a:avLst/>
          </a:prstGeom>
          <a:ln w="28575">
            <a:solidFill>
              <a:srgbClr val="686868"/>
            </a:solidFill>
            <a:tailEnd type="triangle"/>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a:stCxn id="6" idx="3"/>
            <a:endCxn id="16" idx="1"/>
          </p:cNvCxnSpPr>
          <p:nvPr/>
        </p:nvCxnSpPr>
        <p:spPr>
          <a:xfrm>
            <a:off x="9126069" y="2448815"/>
            <a:ext cx="1340226" cy="1006980"/>
          </a:xfrm>
          <a:prstGeom prst="straightConnector1">
            <a:avLst/>
          </a:prstGeom>
          <a:ln w="28575">
            <a:solidFill>
              <a:srgbClr val="686868"/>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2"/>
            <a:endCxn id="5" idx="0"/>
          </p:cNvCxnSpPr>
          <p:nvPr/>
        </p:nvCxnSpPr>
        <p:spPr>
          <a:xfrm flipH="1">
            <a:off x="8543364" y="1281952"/>
            <a:ext cx="1" cy="237558"/>
          </a:xfrm>
          <a:prstGeom prst="straightConnector1">
            <a:avLst/>
          </a:prstGeom>
          <a:ln w="28575">
            <a:solidFill>
              <a:srgbClr val="686868"/>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2"/>
            <a:endCxn id="6" idx="0"/>
          </p:cNvCxnSpPr>
          <p:nvPr/>
        </p:nvCxnSpPr>
        <p:spPr>
          <a:xfrm flipH="1">
            <a:off x="8543363" y="1976710"/>
            <a:ext cx="1" cy="243505"/>
          </a:xfrm>
          <a:prstGeom prst="straightConnector1">
            <a:avLst/>
          </a:prstGeom>
          <a:ln w="28575">
            <a:solidFill>
              <a:srgbClr val="686868"/>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2"/>
            <a:endCxn id="7" idx="0"/>
          </p:cNvCxnSpPr>
          <p:nvPr/>
        </p:nvCxnSpPr>
        <p:spPr>
          <a:xfrm>
            <a:off x="8543363" y="2677415"/>
            <a:ext cx="0" cy="269635"/>
          </a:xfrm>
          <a:prstGeom prst="straightConnector1">
            <a:avLst/>
          </a:prstGeom>
          <a:ln w="28575">
            <a:solidFill>
              <a:srgbClr val="686868"/>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2"/>
            <a:endCxn id="8" idx="0"/>
          </p:cNvCxnSpPr>
          <p:nvPr/>
        </p:nvCxnSpPr>
        <p:spPr>
          <a:xfrm>
            <a:off x="8543363" y="3404250"/>
            <a:ext cx="1" cy="301089"/>
          </a:xfrm>
          <a:prstGeom prst="straightConnector1">
            <a:avLst/>
          </a:prstGeom>
          <a:ln w="28575">
            <a:solidFill>
              <a:srgbClr val="686868"/>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2"/>
            <a:endCxn id="9" idx="0"/>
          </p:cNvCxnSpPr>
          <p:nvPr/>
        </p:nvCxnSpPr>
        <p:spPr>
          <a:xfrm flipH="1">
            <a:off x="8543363" y="4259646"/>
            <a:ext cx="1" cy="283608"/>
          </a:xfrm>
          <a:prstGeom prst="straightConnector1">
            <a:avLst/>
          </a:prstGeom>
          <a:ln w="28575">
            <a:solidFill>
              <a:srgbClr val="686868"/>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2"/>
            <a:endCxn id="10" idx="0"/>
          </p:cNvCxnSpPr>
          <p:nvPr/>
        </p:nvCxnSpPr>
        <p:spPr>
          <a:xfrm>
            <a:off x="8543363" y="5000454"/>
            <a:ext cx="1" cy="256437"/>
          </a:xfrm>
          <a:prstGeom prst="straightConnector1">
            <a:avLst/>
          </a:prstGeom>
          <a:ln w="28575">
            <a:solidFill>
              <a:srgbClr val="686868"/>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2"/>
            <a:endCxn id="11" idx="0"/>
          </p:cNvCxnSpPr>
          <p:nvPr/>
        </p:nvCxnSpPr>
        <p:spPr>
          <a:xfrm flipH="1">
            <a:off x="8543363" y="5714091"/>
            <a:ext cx="1" cy="265219"/>
          </a:xfrm>
          <a:prstGeom prst="straightConnector1">
            <a:avLst/>
          </a:prstGeom>
          <a:ln w="28575">
            <a:solidFill>
              <a:srgbClr val="686868"/>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9" idx="1"/>
            <a:endCxn id="12" idx="3"/>
          </p:cNvCxnSpPr>
          <p:nvPr/>
        </p:nvCxnSpPr>
        <p:spPr>
          <a:xfrm flipH="1">
            <a:off x="7086598" y="4771854"/>
            <a:ext cx="874059" cy="0"/>
          </a:xfrm>
          <a:prstGeom prst="straightConnector1">
            <a:avLst/>
          </a:prstGeom>
          <a:ln w="28575">
            <a:solidFill>
              <a:srgbClr val="686868"/>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p:cNvCxnSpPr>
            <a:stCxn id="12" idx="0"/>
            <a:endCxn id="6" idx="1"/>
          </p:cNvCxnSpPr>
          <p:nvPr/>
        </p:nvCxnSpPr>
        <p:spPr>
          <a:xfrm rot="5400000" flipH="1" flipV="1">
            <a:off x="6185055" y="2767653"/>
            <a:ext cx="2094439" cy="1456765"/>
          </a:xfrm>
          <a:prstGeom prst="bentConnector2">
            <a:avLst/>
          </a:prstGeom>
          <a:ln w="28575">
            <a:solidFill>
              <a:srgbClr val="68686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03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500"/>
                                        <p:tgtEl>
                                          <p:spTgt spid="3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500"/>
                                        <p:tgtEl>
                                          <p:spTgt spid="1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fade">
                                      <p:cBhvr>
                                        <p:cTn id="83" dur="500"/>
                                        <p:tgtEl>
                                          <p:spTgt spid="12"/>
                                        </p:tgtEl>
                                      </p:cBhvr>
                                    </p:animEffect>
                                  </p:childTnLst>
                                </p:cTn>
                              </p:par>
                              <p:par>
                                <p:cTn id="84" presetID="10" presetClass="entr" presetSubtype="0" fill="hold" nodeType="withEffect">
                                  <p:stCondLst>
                                    <p:cond delay="0"/>
                                  </p:stCondLst>
                                  <p:childTnLst>
                                    <p:set>
                                      <p:cBhvr>
                                        <p:cTn id="85" dur="1" fill="hold">
                                          <p:stCondLst>
                                            <p:cond delay="0"/>
                                          </p:stCondLst>
                                        </p:cTn>
                                        <p:tgtEl>
                                          <p:spTgt spid="55"/>
                                        </p:tgtEl>
                                        <p:attrNameLst>
                                          <p:attrName>style.visibility</p:attrName>
                                        </p:attrNameLst>
                                      </p:cBhvr>
                                      <p:to>
                                        <p:strVal val="visible"/>
                                      </p:to>
                                    </p:set>
                                    <p:animEffect transition="in" filter="fade">
                                      <p:cBhvr>
                                        <p:cTn id="86" dur="500"/>
                                        <p:tgtEl>
                                          <p:spTgt spid="5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8"/>
                                        </p:tgtEl>
                                        <p:attrNameLst>
                                          <p:attrName>style.visibility</p:attrName>
                                        </p:attrNameLst>
                                      </p:cBhvr>
                                      <p:to>
                                        <p:strVal val="visible"/>
                                      </p:to>
                                    </p:set>
                                    <p:animEffect transition="in" filter="fade">
                                      <p:cBhvr>
                                        <p:cTn id="91" dur="500"/>
                                        <p:tgtEl>
                                          <p:spTgt spid="18"/>
                                        </p:tgtEl>
                                      </p:cBhvr>
                                    </p:animEffect>
                                  </p:childTnLst>
                                </p:cTn>
                              </p:par>
                              <p:par>
                                <p:cTn id="92" presetID="10" presetClass="entr" presetSubtype="0" fill="hold" nodeType="with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500"/>
                                        <p:tgtEl>
                                          <p:spTgt spid="20"/>
                                        </p:tgtEl>
                                      </p:cBhvr>
                                    </p:animEffect>
                                  </p:childTnLst>
                                </p:cTn>
                              </p:par>
                              <p:par>
                                <p:cTn id="95" presetID="10" presetClass="entr" presetSubtype="0" fill="hold"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childTnLst>
                                </p:cTn>
                              </p:par>
                              <p:par>
                                <p:cTn id="98" presetID="10" presetClass="entr" presetSubtype="0" fill="hold"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500"/>
                                        <p:tgtEl>
                                          <p:spTgt spid="24"/>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6"/>
                                        </p:tgtEl>
                                        <p:attrNameLst>
                                          <p:attrName>style.visibility</p:attrName>
                                        </p:attrNameLst>
                                      </p:cBhvr>
                                      <p:to>
                                        <p:strVal val="visible"/>
                                      </p:to>
                                    </p:set>
                                    <p:animEffect transition="in" filter="fade">
                                      <p:cBhvr>
                                        <p:cTn id="103" dur="500"/>
                                        <p:tgtEl>
                                          <p:spTgt spid="1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fade">
                                      <p:cBhvr>
                                        <p:cTn id="106" dur="500"/>
                                        <p:tgtEl>
                                          <p:spTgt spid="1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4"/>
                                        </p:tgtEl>
                                        <p:attrNameLst>
                                          <p:attrName>style.visibility</p:attrName>
                                        </p:attrNameLst>
                                      </p:cBhvr>
                                      <p:to>
                                        <p:strVal val="visible"/>
                                      </p:to>
                                    </p:set>
                                    <p:animEffect transition="in" filter="fade">
                                      <p:cBhvr>
                                        <p:cTn id="109" dur="500"/>
                                        <p:tgtEl>
                                          <p:spTgt spid="1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3"/>
                                        </p:tgtEl>
                                        <p:attrNameLst>
                                          <p:attrName>style.visibility</p:attrName>
                                        </p:attrNameLst>
                                      </p:cBhvr>
                                      <p:to>
                                        <p:strVal val="visible"/>
                                      </p:to>
                                    </p:set>
                                    <p:animEffect transition="in" filter="fade">
                                      <p:cBhvr>
                                        <p:cTn id="1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Bug/Defect Life Cycle</a:t>
            </a:r>
          </a:p>
        </p:txBody>
      </p:sp>
      <p:sp>
        <p:nvSpPr>
          <p:cNvPr id="3" name="Content Placeholder 2"/>
          <p:cNvSpPr>
            <a:spLocks noGrp="1"/>
          </p:cNvSpPr>
          <p:nvPr>
            <p:ph idx="1"/>
          </p:nvPr>
        </p:nvSpPr>
        <p:spPr/>
        <p:txBody>
          <a:bodyPr/>
          <a:lstStyle/>
          <a:p>
            <a:r>
              <a:rPr lang="en-US" b="1" dirty="0">
                <a:solidFill>
                  <a:srgbClr val="C00000"/>
                </a:solidFill>
              </a:rPr>
              <a:t>New</a:t>
            </a:r>
            <a:r>
              <a:rPr lang="en-US" dirty="0"/>
              <a:t>: When a new </a:t>
            </a:r>
            <a:r>
              <a:rPr lang="en-US" dirty="0">
                <a:solidFill>
                  <a:srgbClr val="C00000"/>
                </a:solidFill>
              </a:rPr>
              <a:t>defect</a:t>
            </a:r>
            <a:r>
              <a:rPr lang="en-US" dirty="0"/>
              <a:t> is </a:t>
            </a:r>
            <a:r>
              <a:rPr lang="en-US" dirty="0">
                <a:solidFill>
                  <a:srgbClr val="C00000"/>
                </a:solidFill>
              </a:rPr>
              <a:t>logged</a:t>
            </a:r>
            <a:r>
              <a:rPr lang="en-US" dirty="0"/>
              <a:t> and posted for the </a:t>
            </a:r>
            <a:r>
              <a:rPr lang="en-US" dirty="0">
                <a:solidFill>
                  <a:srgbClr val="C00000"/>
                </a:solidFill>
              </a:rPr>
              <a:t>first time</a:t>
            </a:r>
            <a:r>
              <a:rPr lang="en-US" dirty="0"/>
              <a:t>. It is assigned a status as NEW.</a:t>
            </a:r>
          </a:p>
          <a:p>
            <a:r>
              <a:rPr lang="en-US" b="1" dirty="0">
                <a:solidFill>
                  <a:srgbClr val="C00000"/>
                </a:solidFill>
              </a:rPr>
              <a:t>Assigned</a:t>
            </a:r>
            <a:r>
              <a:rPr lang="en-US" dirty="0"/>
              <a:t>: Tester approves the bug and </a:t>
            </a:r>
            <a:r>
              <a:rPr lang="en-US" b="1" dirty="0">
                <a:solidFill>
                  <a:srgbClr val="C00000"/>
                </a:solidFill>
              </a:rPr>
              <a:t>assigns</a:t>
            </a:r>
            <a:r>
              <a:rPr lang="en-US" dirty="0"/>
              <a:t> the bug to the </a:t>
            </a:r>
            <a:r>
              <a:rPr lang="en-US" dirty="0">
                <a:solidFill>
                  <a:srgbClr val="C00000"/>
                </a:solidFill>
              </a:rPr>
              <a:t>developer team</a:t>
            </a:r>
          </a:p>
          <a:p>
            <a:r>
              <a:rPr lang="en-US" b="1" dirty="0">
                <a:solidFill>
                  <a:srgbClr val="C00000"/>
                </a:solidFill>
              </a:rPr>
              <a:t>Open</a:t>
            </a:r>
            <a:r>
              <a:rPr lang="en-US" dirty="0"/>
              <a:t>: The developer </a:t>
            </a:r>
            <a:r>
              <a:rPr lang="en-US" dirty="0">
                <a:solidFill>
                  <a:srgbClr val="C00000"/>
                </a:solidFill>
              </a:rPr>
              <a:t>starts</a:t>
            </a:r>
            <a:r>
              <a:rPr lang="en-US" dirty="0"/>
              <a:t> analyzing and </a:t>
            </a:r>
            <a:r>
              <a:rPr lang="en-US" dirty="0">
                <a:solidFill>
                  <a:srgbClr val="C00000"/>
                </a:solidFill>
              </a:rPr>
              <a:t>works on the defect </a:t>
            </a:r>
            <a:r>
              <a:rPr lang="en-US" dirty="0"/>
              <a:t>to</a:t>
            </a:r>
            <a:r>
              <a:rPr lang="en-US" dirty="0">
                <a:solidFill>
                  <a:srgbClr val="C00000"/>
                </a:solidFill>
              </a:rPr>
              <a:t> </a:t>
            </a:r>
            <a:r>
              <a:rPr lang="en-US" dirty="0"/>
              <a:t>fix</a:t>
            </a:r>
          </a:p>
          <a:p>
            <a:r>
              <a:rPr lang="en-US" b="1" dirty="0">
                <a:solidFill>
                  <a:srgbClr val="C00000"/>
                </a:solidFill>
              </a:rPr>
              <a:t>Fixed</a:t>
            </a:r>
            <a:r>
              <a:rPr lang="en-US" dirty="0"/>
              <a:t>: When a developer makes a </a:t>
            </a:r>
            <a:r>
              <a:rPr lang="en-US" dirty="0">
                <a:solidFill>
                  <a:srgbClr val="C00000"/>
                </a:solidFill>
              </a:rPr>
              <a:t>necessary code change and verifies the change</a:t>
            </a:r>
            <a:r>
              <a:rPr lang="en-US" dirty="0"/>
              <a:t> then he or she can make the bug status “Fixed.”</a:t>
            </a:r>
          </a:p>
          <a:p>
            <a:r>
              <a:rPr lang="en-US" b="1" dirty="0">
                <a:solidFill>
                  <a:srgbClr val="C00000"/>
                </a:solidFill>
              </a:rPr>
              <a:t>Pending Retest</a:t>
            </a:r>
            <a:r>
              <a:rPr lang="en-US" dirty="0"/>
              <a:t>: Once the defect is fixed the developer gives a particular code for </a:t>
            </a:r>
            <a:r>
              <a:rPr lang="en-US" dirty="0">
                <a:solidFill>
                  <a:srgbClr val="C00000"/>
                </a:solidFill>
              </a:rPr>
              <a:t>retesting</a:t>
            </a:r>
            <a:r>
              <a:rPr lang="en-US" dirty="0"/>
              <a:t> the </a:t>
            </a:r>
            <a:r>
              <a:rPr lang="en-US" dirty="0">
                <a:solidFill>
                  <a:srgbClr val="C00000"/>
                </a:solidFill>
              </a:rPr>
              <a:t>code</a:t>
            </a:r>
            <a:r>
              <a:rPr lang="en-US" dirty="0"/>
              <a:t> to the tester. </a:t>
            </a:r>
          </a:p>
          <a:p>
            <a:r>
              <a:rPr lang="en-US" dirty="0"/>
              <a:t>Since the software testing remains pending from the tester’s end, the status assigned is “pending retest.”</a:t>
            </a:r>
          </a:p>
          <a:p>
            <a:r>
              <a:rPr lang="en-US" b="1" dirty="0">
                <a:solidFill>
                  <a:srgbClr val="C00000"/>
                </a:solidFill>
              </a:rPr>
              <a:t>Retest</a:t>
            </a:r>
            <a:r>
              <a:rPr lang="en-US" dirty="0"/>
              <a:t>: Tester does the </a:t>
            </a:r>
            <a:r>
              <a:rPr lang="en-US" dirty="0">
                <a:solidFill>
                  <a:srgbClr val="C00000"/>
                </a:solidFill>
              </a:rPr>
              <a:t>retesting</a:t>
            </a:r>
            <a:r>
              <a:rPr lang="en-US" dirty="0"/>
              <a:t> of the </a:t>
            </a:r>
            <a:r>
              <a:rPr lang="en-US" dirty="0">
                <a:solidFill>
                  <a:srgbClr val="C00000"/>
                </a:solidFill>
              </a:rPr>
              <a:t>code</a:t>
            </a:r>
            <a:r>
              <a:rPr lang="en-US" dirty="0"/>
              <a:t> at this stage to </a:t>
            </a:r>
            <a:r>
              <a:rPr lang="en-US" dirty="0">
                <a:solidFill>
                  <a:srgbClr val="C00000"/>
                </a:solidFill>
              </a:rPr>
              <a:t>check</a:t>
            </a:r>
            <a:r>
              <a:rPr lang="en-US" dirty="0"/>
              <a:t> whether the </a:t>
            </a:r>
            <a:r>
              <a:rPr lang="en-US" dirty="0">
                <a:solidFill>
                  <a:srgbClr val="C00000"/>
                </a:solidFill>
              </a:rPr>
              <a:t>defect is fixed </a:t>
            </a:r>
            <a:r>
              <a:rPr lang="en-US" dirty="0"/>
              <a:t>by the developer or not and changes the status to “Re-test.”</a:t>
            </a:r>
            <a:endParaRPr lang="en-IN" dirty="0"/>
          </a:p>
        </p:txBody>
      </p:sp>
    </p:spTree>
    <p:extLst>
      <p:ext uri="{BB962C8B-B14F-4D97-AF65-F5344CB8AC3E}">
        <p14:creationId xmlns:p14="http://schemas.microsoft.com/office/powerpoint/2010/main" val="90676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Bug Life Cycle</a:t>
            </a:r>
          </a:p>
        </p:txBody>
      </p:sp>
      <p:sp>
        <p:nvSpPr>
          <p:cNvPr id="3" name="Content Placeholder 2"/>
          <p:cNvSpPr>
            <a:spLocks noGrp="1"/>
          </p:cNvSpPr>
          <p:nvPr>
            <p:ph idx="1"/>
          </p:nvPr>
        </p:nvSpPr>
        <p:spPr/>
        <p:txBody>
          <a:bodyPr/>
          <a:lstStyle/>
          <a:p>
            <a:r>
              <a:rPr lang="en-US" b="1" dirty="0">
                <a:solidFill>
                  <a:srgbClr val="C00000"/>
                </a:solidFill>
              </a:rPr>
              <a:t>Verified</a:t>
            </a:r>
            <a:r>
              <a:rPr lang="en-US" dirty="0"/>
              <a:t>: </a:t>
            </a:r>
            <a:r>
              <a:rPr lang="en-US" dirty="0">
                <a:solidFill>
                  <a:srgbClr val="C00000"/>
                </a:solidFill>
              </a:rPr>
              <a:t>If there is no bug detected </a:t>
            </a:r>
            <a:r>
              <a:rPr lang="en-US" dirty="0"/>
              <a:t>in the retesting, then the bug is fixed and the status assigned is “verified.”</a:t>
            </a:r>
          </a:p>
          <a:p>
            <a:r>
              <a:rPr lang="en-US" b="1" dirty="0">
                <a:solidFill>
                  <a:srgbClr val="C00000"/>
                </a:solidFill>
              </a:rPr>
              <a:t>Reopen</a:t>
            </a:r>
            <a:r>
              <a:rPr lang="en-US" dirty="0"/>
              <a:t>: If the </a:t>
            </a:r>
            <a:r>
              <a:rPr lang="en-US" dirty="0">
                <a:solidFill>
                  <a:srgbClr val="C00000"/>
                </a:solidFill>
              </a:rPr>
              <a:t>bug continues </a:t>
            </a:r>
            <a:r>
              <a:rPr lang="en-US" dirty="0"/>
              <a:t>even </a:t>
            </a:r>
            <a:r>
              <a:rPr lang="en-US" dirty="0">
                <a:solidFill>
                  <a:srgbClr val="C00000"/>
                </a:solidFill>
              </a:rPr>
              <a:t>after the developer has fixed the bug</a:t>
            </a:r>
            <a:r>
              <a:rPr lang="en-US" dirty="0"/>
              <a:t>, the tester changes the status to “reopened”. </a:t>
            </a:r>
            <a:r>
              <a:rPr lang="en-US" b="1" dirty="0"/>
              <a:t>Once again the bug goes through the life cycle</a:t>
            </a:r>
            <a:r>
              <a:rPr lang="en-US" dirty="0"/>
              <a:t>.</a:t>
            </a:r>
          </a:p>
          <a:p>
            <a:r>
              <a:rPr lang="en-US" b="1" dirty="0">
                <a:solidFill>
                  <a:srgbClr val="C00000"/>
                </a:solidFill>
              </a:rPr>
              <a:t>Closed</a:t>
            </a:r>
            <a:r>
              <a:rPr lang="en-US" dirty="0"/>
              <a:t>: If the bug </a:t>
            </a:r>
            <a:r>
              <a:rPr lang="en-US" dirty="0">
                <a:solidFill>
                  <a:srgbClr val="C00000"/>
                </a:solidFill>
              </a:rPr>
              <a:t>no longer exists </a:t>
            </a:r>
            <a:r>
              <a:rPr lang="en-US" dirty="0"/>
              <a:t>then the tester assigns the status “Closed.” </a:t>
            </a:r>
          </a:p>
          <a:p>
            <a:r>
              <a:rPr lang="en-US" b="1" dirty="0">
                <a:solidFill>
                  <a:srgbClr val="C00000"/>
                </a:solidFill>
              </a:rPr>
              <a:t>Duplicate</a:t>
            </a:r>
            <a:r>
              <a:rPr lang="en-US" dirty="0"/>
              <a:t>: If the defect is </a:t>
            </a:r>
            <a:r>
              <a:rPr lang="en-US" dirty="0">
                <a:solidFill>
                  <a:srgbClr val="C00000"/>
                </a:solidFill>
              </a:rPr>
              <a:t>repeated twice </a:t>
            </a:r>
            <a:r>
              <a:rPr lang="en-US" dirty="0"/>
              <a:t>or the defect corresponds to the </a:t>
            </a:r>
            <a:r>
              <a:rPr lang="en-US" dirty="0">
                <a:solidFill>
                  <a:srgbClr val="C00000"/>
                </a:solidFill>
              </a:rPr>
              <a:t>same concept </a:t>
            </a:r>
            <a:r>
              <a:rPr lang="en-US" dirty="0"/>
              <a:t>of the bug, the status is changed to “duplicate.”</a:t>
            </a:r>
          </a:p>
          <a:p>
            <a:r>
              <a:rPr lang="en-US" b="1" dirty="0">
                <a:solidFill>
                  <a:srgbClr val="C00000"/>
                </a:solidFill>
              </a:rPr>
              <a:t>Rejected</a:t>
            </a:r>
            <a:r>
              <a:rPr lang="en-US" dirty="0"/>
              <a:t>: If the developer feels the </a:t>
            </a:r>
            <a:r>
              <a:rPr lang="en-US" dirty="0">
                <a:solidFill>
                  <a:srgbClr val="C00000"/>
                </a:solidFill>
              </a:rPr>
              <a:t>defect is not a genuine </a:t>
            </a:r>
            <a:r>
              <a:rPr lang="en-US" dirty="0"/>
              <a:t>defect then it changes the defect to “rejected.”</a:t>
            </a:r>
          </a:p>
          <a:p>
            <a:r>
              <a:rPr lang="en-US" b="1" dirty="0">
                <a:solidFill>
                  <a:srgbClr val="C00000"/>
                </a:solidFill>
              </a:rPr>
              <a:t>Deferred</a:t>
            </a:r>
            <a:r>
              <a:rPr lang="en-US" dirty="0"/>
              <a:t>: If the present bug is </a:t>
            </a:r>
            <a:r>
              <a:rPr lang="en-US" dirty="0">
                <a:solidFill>
                  <a:srgbClr val="C00000"/>
                </a:solidFill>
              </a:rPr>
              <a:t>not</a:t>
            </a:r>
            <a:r>
              <a:rPr lang="en-US" dirty="0"/>
              <a:t> of a </a:t>
            </a:r>
            <a:r>
              <a:rPr lang="en-US" dirty="0">
                <a:solidFill>
                  <a:srgbClr val="C00000"/>
                </a:solidFill>
              </a:rPr>
              <a:t>high priority </a:t>
            </a:r>
            <a:r>
              <a:rPr lang="en-US" dirty="0"/>
              <a:t>and if it is expected to get </a:t>
            </a:r>
            <a:r>
              <a:rPr lang="en-US" dirty="0">
                <a:solidFill>
                  <a:srgbClr val="C00000"/>
                </a:solidFill>
              </a:rPr>
              <a:t>fixed</a:t>
            </a:r>
            <a:r>
              <a:rPr lang="en-US" dirty="0"/>
              <a:t> </a:t>
            </a:r>
            <a:r>
              <a:rPr lang="en-US" dirty="0">
                <a:solidFill>
                  <a:srgbClr val="C00000"/>
                </a:solidFill>
              </a:rPr>
              <a:t>in the next release</a:t>
            </a:r>
            <a:r>
              <a:rPr lang="en-US" dirty="0"/>
              <a:t>, then status “Deferred” is assigned to such bugs</a:t>
            </a:r>
          </a:p>
          <a:p>
            <a:r>
              <a:rPr lang="en-US" b="1" dirty="0">
                <a:solidFill>
                  <a:srgbClr val="C00000"/>
                </a:solidFill>
              </a:rPr>
              <a:t>Not a bug</a:t>
            </a:r>
            <a:r>
              <a:rPr lang="en-US" dirty="0"/>
              <a:t>: If it does </a:t>
            </a:r>
            <a:r>
              <a:rPr lang="en-US" dirty="0">
                <a:solidFill>
                  <a:srgbClr val="C00000"/>
                </a:solidFill>
              </a:rPr>
              <a:t>not affect the functionality </a:t>
            </a:r>
            <a:r>
              <a:rPr lang="en-US" dirty="0"/>
              <a:t>of the application then the status assigned to a bug is “Not a bug”.</a:t>
            </a:r>
            <a:endParaRPr lang="en-IN" dirty="0"/>
          </a:p>
        </p:txBody>
      </p:sp>
    </p:spTree>
    <p:extLst>
      <p:ext uri="{BB962C8B-B14F-4D97-AF65-F5344CB8AC3E}">
        <p14:creationId xmlns:p14="http://schemas.microsoft.com/office/powerpoint/2010/main" val="273287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solidFill>
                  <a:srgbClr val="556E7B"/>
                </a:solidFill>
              </a:rPr>
              <a:t>What is a Defect?</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2</a:t>
            </a:r>
          </a:p>
          <a:p>
            <a:endParaRPr lang="en-US" dirty="0"/>
          </a:p>
        </p:txBody>
      </p:sp>
    </p:spTree>
    <p:extLst>
      <p:ext uri="{BB962C8B-B14F-4D97-AF65-F5344CB8AC3E}">
        <p14:creationId xmlns:p14="http://schemas.microsoft.com/office/powerpoint/2010/main" val="10424013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47076983-6098-4D75-8E3B-99B088ABB8A4}"/>
              </a:ext>
            </a:extLst>
          </p:cNvPr>
          <p:cNvSpPr>
            <a:spLocks noGrp="1"/>
          </p:cNvSpPr>
          <p:nvPr>
            <p:ph type="body" sz="quarter" idx="11"/>
          </p:nvPr>
        </p:nvSpPr>
        <p:spPr/>
        <p:txBody>
          <a:bodyPr/>
          <a:lstStyle/>
          <a:p>
            <a:r>
              <a:rPr lang="en-US" dirty="0"/>
              <a:t>Devangi.kotak@darshan.ac.in</a:t>
            </a:r>
          </a:p>
        </p:txBody>
      </p:sp>
      <p:sp>
        <p:nvSpPr>
          <p:cNvPr id="3" name="Text Placeholder 2"/>
          <p:cNvSpPr>
            <a:spLocks noGrp="1"/>
          </p:cNvSpPr>
          <p:nvPr>
            <p:ph type="body" sz="quarter" idx="14"/>
          </p:nvPr>
        </p:nvSpPr>
        <p:spPr/>
        <p:txBody>
          <a:bodyPr>
            <a:noAutofit/>
          </a:bodyPr>
          <a:lstStyle/>
          <a:p>
            <a:r>
              <a:rPr lang="en-US" dirty="0"/>
              <a:t>Prof. </a:t>
            </a:r>
            <a:r>
              <a:rPr lang="en-US" dirty="0" err="1"/>
              <a:t>Devangi</a:t>
            </a:r>
            <a:r>
              <a:rPr lang="en-US" dirty="0"/>
              <a:t> L. Kotak</a:t>
            </a:r>
          </a:p>
        </p:txBody>
      </p:sp>
      <p:sp>
        <p:nvSpPr>
          <p:cNvPr id="15" name="Text Placeholder 1026">
            <a:extLst>
              <a:ext uri="{FF2B5EF4-FFF2-40B4-BE49-F238E27FC236}">
                <a16:creationId xmlns:a16="http://schemas.microsoft.com/office/drawing/2014/main" id="{508C39DE-82EA-4947-BA58-85EB27511A40}"/>
              </a:ext>
            </a:extLst>
          </p:cNvPr>
          <p:cNvSpPr txBox="1">
            <a:spLocks/>
          </p:cNvSpPr>
          <p:nvPr/>
        </p:nvSpPr>
        <p:spPr>
          <a:xfrm>
            <a:off x="2931880" y="0"/>
            <a:ext cx="4646358" cy="734653"/>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ct val="0"/>
              </a:spcBef>
              <a:buFont typeface="Arial" panose="020B0604020202020204" pitchFamily="34" charset="0"/>
              <a:buNone/>
              <a:defRPr lang="en-US" sz="1800" b="0" kern="1200" dirty="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t>Software Testing (ST)</a:t>
            </a:r>
          </a:p>
          <a:p>
            <a:pPr lvl="0"/>
            <a:r>
              <a:rPr lang="en-US" dirty="0"/>
              <a:t># 21O4CS503</a:t>
            </a:r>
          </a:p>
        </p:txBody>
      </p:sp>
      <p:pic>
        <p:nvPicPr>
          <p:cNvPr id="10" name="Picture Placeholder 9">
            <a:extLst>
              <a:ext uri="{FF2B5EF4-FFF2-40B4-BE49-F238E27FC236}">
                <a16:creationId xmlns:a16="http://schemas.microsoft.com/office/drawing/2014/main" id="{5D31194F-AA4C-4A34-B1BF-1DAC3229A48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854" r="3854"/>
          <a:stretch>
            <a:fillRect/>
          </a:stretch>
        </p:blipFill>
        <p:spPr/>
      </p:pic>
    </p:spTree>
    <p:extLst>
      <p:ext uri="{BB962C8B-B14F-4D97-AF65-F5344CB8AC3E}">
        <p14:creationId xmlns:p14="http://schemas.microsoft.com/office/powerpoint/2010/main" val="14214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Defect?</a:t>
            </a:r>
          </a:p>
        </p:txBody>
      </p:sp>
      <p:sp>
        <p:nvSpPr>
          <p:cNvPr id="3" name="Content Placeholder 2"/>
          <p:cNvSpPr>
            <a:spLocks noGrp="1"/>
          </p:cNvSpPr>
          <p:nvPr>
            <p:ph idx="1"/>
          </p:nvPr>
        </p:nvSpPr>
        <p:spPr/>
        <p:txBody>
          <a:bodyPr/>
          <a:lstStyle/>
          <a:p>
            <a:pPr>
              <a:buClr>
                <a:schemeClr val="bg1">
                  <a:lumMod val="50000"/>
                </a:schemeClr>
              </a:buClr>
            </a:pPr>
            <a:r>
              <a:rPr lang="en-US" dirty="0"/>
              <a:t>Defect is a </a:t>
            </a:r>
            <a:r>
              <a:rPr lang="en-US" b="1" dirty="0">
                <a:solidFill>
                  <a:srgbClr val="C00000"/>
                </a:solidFill>
              </a:rPr>
              <a:t>deviation/variation </a:t>
            </a:r>
            <a:r>
              <a:rPr lang="en-US" dirty="0"/>
              <a:t>of the software from the users or business requirements.</a:t>
            </a:r>
          </a:p>
          <a:p>
            <a:pPr>
              <a:buClr>
                <a:schemeClr val="bg1">
                  <a:lumMod val="50000"/>
                </a:schemeClr>
              </a:buClr>
            </a:pPr>
            <a:r>
              <a:rPr lang="en-US" dirty="0"/>
              <a:t>A software defect arises when the </a:t>
            </a:r>
            <a:r>
              <a:rPr lang="en-US" b="1" dirty="0">
                <a:solidFill>
                  <a:srgbClr val="C00000"/>
                </a:solidFill>
              </a:rPr>
              <a:t>expected</a:t>
            </a:r>
            <a:r>
              <a:rPr lang="en-US" b="1" dirty="0"/>
              <a:t> </a:t>
            </a:r>
            <a:r>
              <a:rPr lang="en-US" b="1" dirty="0">
                <a:solidFill>
                  <a:srgbClr val="C00000"/>
                </a:solidFill>
              </a:rPr>
              <a:t>result don't match </a:t>
            </a:r>
            <a:r>
              <a:rPr lang="en-US" dirty="0"/>
              <a:t>with the </a:t>
            </a:r>
            <a:r>
              <a:rPr lang="en-US" b="1" dirty="0">
                <a:solidFill>
                  <a:srgbClr val="C00000"/>
                </a:solidFill>
              </a:rPr>
              <a:t>actual results</a:t>
            </a:r>
            <a:r>
              <a:rPr lang="en-US" b="1" dirty="0"/>
              <a:t>.</a:t>
            </a:r>
            <a:r>
              <a:rPr lang="en-US" dirty="0"/>
              <a:t> </a:t>
            </a:r>
          </a:p>
          <a:p>
            <a:pPr>
              <a:buClr>
                <a:schemeClr val="bg1">
                  <a:lumMod val="50000"/>
                </a:schemeClr>
              </a:buClr>
            </a:pPr>
            <a:r>
              <a:rPr lang="en-US" dirty="0"/>
              <a:t>It is an </a:t>
            </a:r>
            <a:r>
              <a:rPr lang="en-US" b="1" dirty="0">
                <a:solidFill>
                  <a:srgbClr val="C00000"/>
                </a:solidFill>
              </a:rPr>
              <a:t>issue</a:t>
            </a:r>
            <a:r>
              <a:rPr lang="en-US" dirty="0"/>
              <a:t> in application coding that can affect the </a:t>
            </a:r>
            <a:r>
              <a:rPr lang="en-US" b="1" dirty="0">
                <a:solidFill>
                  <a:srgbClr val="C00000"/>
                </a:solidFill>
              </a:rPr>
              <a:t>whole program</a:t>
            </a:r>
            <a:r>
              <a:rPr lang="en-US" b="1" dirty="0"/>
              <a:t>.</a:t>
            </a:r>
          </a:p>
          <a:p>
            <a:r>
              <a:rPr lang="en-US" dirty="0"/>
              <a:t>If a developer </a:t>
            </a:r>
            <a:r>
              <a:rPr lang="en-US" b="1" dirty="0">
                <a:solidFill>
                  <a:srgbClr val="C00000"/>
                </a:solidFill>
              </a:rPr>
              <a:t>finds</a:t>
            </a:r>
            <a:r>
              <a:rPr lang="en-US" dirty="0"/>
              <a:t> an </a:t>
            </a:r>
            <a:r>
              <a:rPr lang="en-US" b="1" dirty="0">
                <a:solidFill>
                  <a:srgbClr val="C00000"/>
                </a:solidFill>
              </a:rPr>
              <a:t>issue</a:t>
            </a:r>
            <a:r>
              <a:rPr lang="en-US" dirty="0"/>
              <a:t> and corrects it by </a:t>
            </a:r>
            <a:r>
              <a:rPr lang="en-US" b="1" dirty="0">
                <a:solidFill>
                  <a:srgbClr val="C00000"/>
                </a:solidFill>
              </a:rPr>
              <a:t>himself</a:t>
            </a:r>
            <a:r>
              <a:rPr lang="en-US" dirty="0"/>
              <a:t> in the </a:t>
            </a:r>
            <a:r>
              <a:rPr lang="en-US" b="1" dirty="0">
                <a:solidFill>
                  <a:srgbClr val="C00000"/>
                </a:solidFill>
              </a:rPr>
              <a:t>development phase </a:t>
            </a:r>
            <a:r>
              <a:rPr lang="en-US" dirty="0"/>
              <a:t>then it’s called a defect.</a:t>
            </a:r>
          </a:p>
          <a:p>
            <a:r>
              <a:rPr lang="en-US" dirty="0"/>
              <a:t>A defect can form when a programmer or developer makes some minor or major mistake during the development phase. </a:t>
            </a:r>
          </a:p>
          <a:p>
            <a:r>
              <a:rPr lang="en-US" dirty="0"/>
              <a:t>Following are the common types of defects that occur during development:</a:t>
            </a:r>
          </a:p>
          <a:p>
            <a:pPr lvl="1"/>
            <a:r>
              <a:rPr lang="en-US" dirty="0"/>
              <a:t>Arithmetic Defects</a:t>
            </a:r>
          </a:p>
          <a:p>
            <a:pPr lvl="1"/>
            <a:r>
              <a:rPr lang="en-US" dirty="0"/>
              <a:t>Logical Defects</a:t>
            </a:r>
          </a:p>
          <a:p>
            <a:pPr lvl="1"/>
            <a:r>
              <a:rPr lang="en-US" dirty="0"/>
              <a:t>Syntax Defects</a:t>
            </a:r>
          </a:p>
          <a:p>
            <a:pPr lvl="1"/>
            <a:r>
              <a:rPr lang="en-US" dirty="0"/>
              <a:t>Multithreading Defects</a:t>
            </a:r>
          </a:p>
          <a:p>
            <a:pPr lvl="1"/>
            <a:r>
              <a:rPr lang="en-US" dirty="0"/>
              <a:t>Interface Defects</a:t>
            </a:r>
          </a:p>
          <a:p>
            <a:pPr lvl="1"/>
            <a:r>
              <a:rPr lang="en-US" dirty="0"/>
              <a:t>Performance Defects</a:t>
            </a:r>
            <a:endParaRPr lang="en-IN" dirty="0"/>
          </a:p>
        </p:txBody>
      </p:sp>
    </p:spTree>
    <p:extLst>
      <p:ext uri="{BB962C8B-B14F-4D97-AF65-F5344CB8AC3E}">
        <p14:creationId xmlns:p14="http://schemas.microsoft.com/office/powerpoint/2010/main" val="362221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50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par>
                          <p:cTn id="33" fill="hold">
                            <p:stCondLst>
                              <p:cond delay="1000"/>
                            </p:stCondLst>
                            <p:childTnLst>
                              <p:par>
                                <p:cTn id="34" presetID="1" presetClass="entr" presetSubtype="0" fill="hold" grpId="0" nodeType="afterEffect">
                                  <p:stCondLst>
                                    <p:cond delay="50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grpId="0" nodeType="afterEffect">
                                  <p:stCondLst>
                                    <p:cond delay="50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par>
                          <p:cTn id="39" fill="hold">
                            <p:stCondLst>
                              <p:cond delay="2000"/>
                            </p:stCondLst>
                            <p:childTnLst>
                              <p:par>
                                <p:cTn id="40" presetID="1" presetClass="entr" presetSubtype="0" fill="hold" grpId="0" nodeType="afterEffect">
                                  <p:stCondLst>
                                    <p:cond delay="500"/>
                                  </p:stCondLst>
                                  <p:childTnLst>
                                    <p:set>
                                      <p:cBhvr>
                                        <p:cTn id="41" dur="1" fill="hold">
                                          <p:stCondLst>
                                            <p:cond delay="0"/>
                                          </p:stCondLst>
                                        </p:cTn>
                                        <p:tgtEl>
                                          <p:spTgt spid="3">
                                            <p:txEl>
                                              <p:pRg st="10" end="10"/>
                                            </p:txEl>
                                          </p:spTgt>
                                        </p:tgtEl>
                                        <p:attrNameLst>
                                          <p:attrName>style.visibility</p:attrName>
                                        </p:attrNameLst>
                                      </p:cBhvr>
                                      <p:to>
                                        <p:strVal val="visible"/>
                                      </p:to>
                                    </p:set>
                                  </p:childTnLst>
                                </p:cTn>
                              </p:par>
                            </p:childTnLst>
                          </p:cTn>
                        </p:par>
                        <p:par>
                          <p:cTn id="42" fill="hold">
                            <p:stCondLst>
                              <p:cond delay="2500"/>
                            </p:stCondLst>
                            <p:childTnLst>
                              <p:par>
                                <p:cTn id="43" presetID="1" presetClass="entr" presetSubtype="0" fill="hold" grpId="0" nodeType="afterEffect">
                                  <p:stCondLst>
                                    <p:cond delay="50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Defect</a:t>
            </a:r>
          </a:p>
        </p:txBody>
      </p:sp>
      <p:sp>
        <p:nvSpPr>
          <p:cNvPr id="4" name="Content Placeholder 2"/>
          <p:cNvSpPr>
            <a:spLocks noGrp="1"/>
          </p:cNvSpPr>
          <p:nvPr>
            <p:ph idx="1"/>
          </p:nvPr>
        </p:nvSpPr>
        <p:spPr/>
        <p:txBody>
          <a:bodyPr/>
          <a:lstStyle/>
          <a:p>
            <a:endParaRPr lang="en-US" b="1" dirty="0">
              <a:solidFill>
                <a:srgbClr val="C00000"/>
              </a:solidFill>
            </a:endParaRPr>
          </a:p>
          <a:p>
            <a:r>
              <a:rPr lang="en-US" b="1" dirty="0">
                <a:solidFill>
                  <a:srgbClr val="C00000"/>
                </a:solidFill>
              </a:rPr>
              <a:t>Defects in the arithmetic expression</a:t>
            </a:r>
            <a:r>
              <a:rPr lang="en-US" dirty="0">
                <a:solidFill>
                  <a:srgbClr val="C00000"/>
                </a:solidFill>
              </a:rPr>
              <a:t> </a:t>
            </a:r>
            <a:r>
              <a:rPr lang="en-US" dirty="0"/>
              <a:t>or finding solutions to some arithmetic expression in the program. </a:t>
            </a:r>
          </a:p>
          <a:p>
            <a:r>
              <a:rPr lang="en-US" dirty="0"/>
              <a:t>These </a:t>
            </a:r>
            <a:r>
              <a:rPr lang="en-US" b="1" dirty="0">
                <a:solidFill>
                  <a:srgbClr val="C00000"/>
                </a:solidFill>
              </a:rPr>
              <a:t>mistakes</a:t>
            </a:r>
            <a:r>
              <a:rPr lang="en-US" dirty="0"/>
              <a:t> are </a:t>
            </a:r>
            <a:r>
              <a:rPr lang="en-US" b="1" dirty="0">
                <a:solidFill>
                  <a:srgbClr val="C00000"/>
                </a:solidFill>
              </a:rPr>
              <a:t>caused</a:t>
            </a:r>
            <a:r>
              <a:rPr lang="en-US" dirty="0"/>
              <a:t> mainly by the developers working on the software due to </a:t>
            </a:r>
            <a:r>
              <a:rPr lang="en-US" b="1" dirty="0">
                <a:solidFill>
                  <a:srgbClr val="C00000"/>
                </a:solidFill>
              </a:rPr>
              <a:t>less</a:t>
            </a:r>
            <a:r>
              <a:rPr lang="en-US" dirty="0">
                <a:solidFill>
                  <a:srgbClr val="C00000"/>
                </a:solidFill>
              </a:rPr>
              <a:t> </a:t>
            </a:r>
            <a:r>
              <a:rPr lang="en-US" b="1" dirty="0">
                <a:solidFill>
                  <a:srgbClr val="C00000"/>
                </a:solidFill>
              </a:rPr>
              <a:t>knowledge or excess work.</a:t>
            </a:r>
            <a:r>
              <a:rPr lang="en-US" b="1" dirty="0"/>
              <a:t> </a:t>
            </a:r>
          </a:p>
          <a:p>
            <a:r>
              <a:rPr lang="en-US" b="1" dirty="0">
                <a:solidFill>
                  <a:srgbClr val="C00000"/>
                </a:solidFill>
              </a:rPr>
              <a:t>For example:</a:t>
            </a:r>
            <a:r>
              <a:rPr lang="en-US" b="1" dirty="0"/>
              <a:t> </a:t>
            </a:r>
            <a:r>
              <a:rPr lang="en-US" dirty="0"/>
              <a:t>A financial software application calculate interest rate incorrectly.</a:t>
            </a:r>
          </a:p>
        </p:txBody>
      </p:sp>
      <p:sp>
        <p:nvSpPr>
          <p:cNvPr id="3" name="Content Placeholder 2"/>
          <p:cNvSpPr txBox="1"/>
          <p:nvPr/>
        </p:nvSpPr>
        <p:spPr>
          <a:xfrm>
            <a:off x="131179" y="4149729"/>
            <a:ext cx="11929641" cy="2375064"/>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Logical defects come into the picture </a:t>
            </a:r>
            <a:r>
              <a:rPr lang="en-US" b="1" dirty="0">
                <a:solidFill>
                  <a:srgbClr val="C00000"/>
                </a:solidFill>
              </a:rPr>
              <a:t>during</a:t>
            </a:r>
            <a:r>
              <a:rPr lang="en-US" dirty="0"/>
              <a:t> the </a:t>
            </a:r>
            <a:r>
              <a:rPr lang="en-US" b="1" dirty="0">
                <a:solidFill>
                  <a:srgbClr val="C00000"/>
                </a:solidFill>
              </a:rPr>
              <a:t>implementation</a:t>
            </a:r>
            <a:r>
              <a:rPr lang="en-US" dirty="0"/>
              <a:t> of the code.</a:t>
            </a:r>
          </a:p>
          <a:p>
            <a:pPr>
              <a:buClr>
                <a:srgbClr val="686868"/>
              </a:buClr>
            </a:pPr>
            <a:r>
              <a:rPr lang="en-US" dirty="0"/>
              <a:t>When the programmer </a:t>
            </a:r>
            <a:r>
              <a:rPr lang="en-US" b="1" dirty="0">
                <a:solidFill>
                  <a:srgbClr val="C00000"/>
                </a:solidFill>
              </a:rPr>
              <a:t>doesn’t understand the problem </a:t>
            </a:r>
            <a:r>
              <a:rPr lang="en-US" dirty="0"/>
              <a:t>clearly or </a:t>
            </a:r>
            <a:r>
              <a:rPr lang="en-US" b="1" dirty="0">
                <a:solidFill>
                  <a:srgbClr val="C00000"/>
                </a:solidFill>
              </a:rPr>
              <a:t>thinks</a:t>
            </a:r>
            <a:r>
              <a:rPr lang="en-US" dirty="0"/>
              <a:t> in a </a:t>
            </a:r>
            <a:r>
              <a:rPr lang="en-US" dirty="0">
                <a:solidFill>
                  <a:srgbClr val="C00000"/>
                </a:solidFill>
              </a:rPr>
              <a:t>wrong way </a:t>
            </a:r>
            <a:r>
              <a:rPr lang="en-US" dirty="0"/>
              <a:t>then such types of defects happen.</a:t>
            </a:r>
          </a:p>
          <a:p>
            <a:pPr>
              <a:buClr>
                <a:srgbClr val="686868"/>
              </a:buClr>
            </a:pPr>
            <a:r>
              <a:rPr lang="en-US" b="1" dirty="0">
                <a:solidFill>
                  <a:srgbClr val="C00000"/>
                </a:solidFill>
              </a:rPr>
              <a:t>For example: </a:t>
            </a:r>
            <a:r>
              <a:rPr lang="en-US" dirty="0"/>
              <a:t>In calculator, in division function when zero is detected at that time instead of showing error message, application crashes or freezes.</a:t>
            </a:r>
          </a:p>
        </p:txBody>
      </p:sp>
      <p:sp>
        <p:nvSpPr>
          <p:cNvPr id="7" name="Rectangle 6"/>
          <p:cNvSpPr/>
          <p:nvPr/>
        </p:nvSpPr>
        <p:spPr>
          <a:xfrm>
            <a:off x="220533" y="735188"/>
            <a:ext cx="3060000"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Arithmetic Defects</a:t>
            </a:r>
          </a:p>
        </p:txBody>
      </p:sp>
      <p:cxnSp>
        <p:nvCxnSpPr>
          <p:cNvPr id="8" name="Straight Connector 7"/>
          <p:cNvCxnSpPr/>
          <p:nvPr/>
        </p:nvCxnSpPr>
        <p:spPr>
          <a:xfrm>
            <a:off x="220533" y="1214873"/>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0533" y="3450486"/>
            <a:ext cx="3060000"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Logical Defects</a:t>
            </a:r>
          </a:p>
        </p:txBody>
      </p:sp>
      <p:cxnSp>
        <p:nvCxnSpPr>
          <p:cNvPr id="10" name="Straight Connector 9"/>
          <p:cNvCxnSpPr/>
          <p:nvPr/>
        </p:nvCxnSpPr>
        <p:spPr>
          <a:xfrm>
            <a:off x="220533" y="3930171"/>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56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Defect</a:t>
            </a:r>
          </a:p>
        </p:txBody>
      </p:sp>
      <p:sp>
        <p:nvSpPr>
          <p:cNvPr id="4" name="Content Placeholder 2"/>
          <p:cNvSpPr>
            <a:spLocks noGrp="1"/>
          </p:cNvSpPr>
          <p:nvPr>
            <p:ph idx="1"/>
          </p:nvPr>
        </p:nvSpPr>
        <p:spPr>
          <a:xfrm>
            <a:off x="131179" y="1349770"/>
            <a:ext cx="11929641" cy="2375064"/>
          </a:xfrm>
        </p:spPr>
        <p:txBody>
          <a:bodyPr/>
          <a:lstStyle/>
          <a:p>
            <a:r>
              <a:rPr lang="en-US" dirty="0"/>
              <a:t>Syntax defects are the common types of mistakes made </a:t>
            </a:r>
            <a:r>
              <a:rPr lang="en-US" b="1" dirty="0">
                <a:solidFill>
                  <a:srgbClr val="C00000"/>
                </a:solidFill>
              </a:rPr>
              <a:t>while writing code</a:t>
            </a:r>
            <a:r>
              <a:rPr lang="en-US" dirty="0"/>
              <a:t>. </a:t>
            </a:r>
          </a:p>
          <a:p>
            <a:r>
              <a:rPr lang="en-US" dirty="0"/>
              <a:t>It also focuses on the small mistake made by the developer while writing the code.</a:t>
            </a:r>
          </a:p>
          <a:p>
            <a:r>
              <a:rPr lang="en-US" dirty="0"/>
              <a:t>Often the developers do the syntax defects as there might be </a:t>
            </a:r>
            <a:r>
              <a:rPr lang="en-US" b="1" dirty="0">
                <a:solidFill>
                  <a:srgbClr val="C00000"/>
                </a:solidFill>
              </a:rPr>
              <a:t>some small symbols escaped</a:t>
            </a:r>
            <a:r>
              <a:rPr lang="en-US" dirty="0"/>
              <a:t>. </a:t>
            </a:r>
          </a:p>
          <a:p>
            <a:r>
              <a:rPr lang="en-US" b="1" dirty="0">
                <a:solidFill>
                  <a:srgbClr val="C00000"/>
                </a:solidFill>
              </a:rPr>
              <a:t>For example: </a:t>
            </a:r>
            <a:r>
              <a:rPr lang="en-US" dirty="0"/>
              <a:t>While writing a code in C++ there is possibility that a </a:t>
            </a:r>
            <a:r>
              <a:rPr lang="en-US" dirty="0">
                <a:solidFill>
                  <a:srgbClr val="C00000"/>
                </a:solidFill>
              </a:rPr>
              <a:t>semicolon(;) is escaped</a:t>
            </a:r>
            <a:r>
              <a:rPr lang="en-US" dirty="0"/>
              <a:t>.</a:t>
            </a:r>
          </a:p>
        </p:txBody>
      </p:sp>
      <p:sp>
        <p:nvSpPr>
          <p:cNvPr id="3" name="Content Placeholder 2"/>
          <p:cNvSpPr txBox="1"/>
          <p:nvPr/>
        </p:nvSpPr>
        <p:spPr>
          <a:xfrm>
            <a:off x="131179" y="3677289"/>
            <a:ext cx="11929641" cy="2375064"/>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Multithreading defects happen when </a:t>
            </a:r>
            <a:r>
              <a:rPr lang="en-US" b="1" dirty="0">
                <a:solidFill>
                  <a:srgbClr val="C00000"/>
                </a:solidFill>
              </a:rPr>
              <a:t>executing or running multiple tasks (threads) </a:t>
            </a:r>
            <a:r>
              <a:rPr lang="en-US" dirty="0"/>
              <a:t>at the </a:t>
            </a:r>
            <a:r>
              <a:rPr lang="en-US" b="1" dirty="0">
                <a:solidFill>
                  <a:srgbClr val="C00000"/>
                </a:solidFill>
              </a:rPr>
              <a:t>same time</a:t>
            </a:r>
            <a:r>
              <a:rPr lang="en-US" dirty="0"/>
              <a:t>.</a:t>
            </a:r>
          </a:p>
          <a:p>
            <a:pPr>
              <a:buClr>
                <a:srgbClr val="686868"/>
              </a:buClr>
            </a:pPr>
            <a:r>
              <a:rPr lang="en-US" dirty="0"/>
              <a:t>This can lead to the possibility of </a:t>
            </a:r>
            <a:r>
              <a:rPr lang="en-US" b="1" dirty="0">
                <a:solidFill>
                  <a:srgbClr val="C00000"/>
                </a:solidFill>
              </a:rPr>
              <a:t>complex debugging</a:t>
            </a:r>
            <a:r>
              <a:rPr lang="en-US" dirty="0"/>
              <a:t>.</a:t>
            </a:r>
          </a:p>
          <a:p>
            <a:r>
              <a:rPr lang="en-US" b="1" dirty="0">
                <a:solidFill>
                  <a:srgbClr val="C00000"/>
                </a:solidFill>
              </a:rPr>
              <a:t>For example: </a:t>
            </a:r>
            <a:r>
              <a:rPr lang="en-US" dirty="0"/>
              <a:t>In ecommerce site, when multiple threads attempt to update the same order status simultaneously, a race condition occurs and as a result, the order status is updated incorrectly leading to incorrect order processing.</a:t>
            </a:r>
          </a:p>
          <a:p>
            <a:pPr marL="0" indent="0">
              <a:buNone/>
            </a:pPr>
            <a:br>
              <a:rPr lang="en-US" dirty="0"/>
            </a:br>
            <a:endParaRPr lang="en-US" dirty="0"/>
          </a:p>
          <a:p>
            <a:pPr>
              <a:buClr>
                <a:srgbClr val="686868"/>
              </a:buClr>
            </a:pPr>
            <a:endParaRPr lang="en-US" dirty="0"/>
          </a:p>
        </p:txBody>
      </p:sp>
      <p:sp>
        <p:nvSpPr>
          <p:cNvPr id="7" name="Rectangle 6"/>
          <p:cNvSpPr/>
          <p:nvPr/>
        </p:nvSpPr>
        <p:spPr>
          <a:xfrm>
            <a:off x="220533" y="778732"/>
            <a:ext cx="3060000"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Syntax Defects</a:t>
            </a:r>
          </a:p>
        </p:txBody>
      </p:sp>
      <p:cxnSp>
        <p:nvCxnSpPr>
          <p:cNvPr id="8" name="Straight Connector 7"/>
          <p:cNvCxnSpPr/>
          <p:nvPr/>
        </p:nvCxnSpPr>
        <p:spPr>
          <a:xfrm>
            <a:off x="220533" y="1258417"/>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0533" y="3173989"/>
            <a:ext cx="3060000" cy="479685"/>
          </a:xfrm>
          <a:prstGeom prst="rect">
            <a:avLst/>
          </a:prstGeom>
          <a:solidFill>
            <a:srgbClr val="6471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Multithreading Defects</a:t>
            </a:r>
          </a:p>
        </p:txBody>
      </p:sp>
      <p:cxnSp>
        <p:nvCxnSpPr>
          <p:cNvPr id="10" name="Straight Connector 9"/>
          <p:cNvCxnSpPr/>
          <p:nvPr/>
        </p:nvCxnSpPr>
        <p:spPr>
          <a:xfrm>
            <a:off x="220533" y="3653674"/>
            <a:ext cx="11736000" cy="0"/>
          </a:xfrm>
          <a:prstGeom prst="line">
            <a:avLst/>
          </a:prstGeom>
          <a:ln w="28575">
            <a:solidFill>
              <a:srgbClr val="6471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51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118757</TotalTime>
  <Words>4686</Words>
  <Application>Microsoft Office PowerPoint</Application>
  <PresentationFormat>Widescreen</PresentationFormat>
  <Paragraphs>572</Paragraphs>
  <Slides>60</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Calibri</vt:lpstr>
      <vt:lpstr>Wingdings 2</vt:lpstr>
      <vt:lpstr>Roboto Condensed</vt:lpstr>
      <vt:lpstr>Wingdings 3</vt:lpstr>
      <vt:lpstr>Roboto Condensed Light</vt:lpstr>
      <vt:lpstr>Segoe UI Black</vt:lpstr>
      <vt:lpstr>Wingdings</vt:lpstr>
      <vt:lpstr>Office Theme</vt:lpstr>
      <vt:lpstr>Unit-1 Fundamentals of Testing</vt:lpstr>
      <vt:lpstr>PowerPoint Presentation</vt:lpstr>
      <vt:lpstr>What is Testing?</vt:lpstr>
      <vt:lpstr>Software Testing</vt:lpstr>
      <vt:lpstr>Software Testing</vt:lpstr>
      <vt:lpstr>What is a Defect?</vt:lpstr>
      <vt:lpstr>What is a Defect?</vt:lpstr>
      <vt:lpstr>Types of Defect</vt:lpstr>
      <vt:lpstr>Types of Defect</vt:lpstr>
      <vt:lpstr>Types of Defect</vt:lpstr>
      <vt:lpstr>What is an Error?</vt:lpstr>
      <vt:lpstr>What is an Error?</vt:lpstr>
      <vt:lpstr>Testing Objectives</vt:lpstr>
      <vt:lpstr>Testing Objectives</vt:lpstr>
      <vt:lpstr>Testing Objectives conti..</vt:lpstr>
      <vt:lpstr>Testing Objectives conti..</vt:lpstr>
      <vt:lpstr>Testing Objectives conti..</vt:lpstr>
      <vt:lpstr>Testing Objectives conti..</vt:lpstr>
      <vt:lpstr>Testing Objectives conti..</vt:lpstr>
      <vt:lpstr>Test Process</vt:lpstr>
      <vt:lpstr>Test Process</vt:lpstr>
      <vt:lpstr>Test Process conti..</vt:lpstr>
      <vt:lpstr>Test Process conti..</vt:lpstr>
      <vt:lpstr>Test Process conti..</vt:lpstr>
      <vt:lpstr>The Psychology of Testing</vt:lpstr>
      <vt:lpstr>The Psychology of Testing</vt:lpstr>
      <vt:lpstr>The Psychology of Testing</vt:lpstr>
      <vt:lpstr>The Psychology of Testing</vt:lpstr>
      <vt:lpstr>The Psychology of Testing</vt:lpstr>
      <vt:lpstr>Test Approaches</vt:lpstr>
      <vt:lpstr>Test Approaches</vt:lpstr>
      <vt:lpstr>List of Test Approaches</vt:lpstr>
      <vt:lpstr>List of Test Approaches conti..</vt:lpstr>
      <vt:lpstr>List of Test Approaches conti..</vt:lpstr>
      <vt:lpstr>List of Test Approaches conti..</vt:lpstr>
      <vt:lpstr>List of Test Approaches conti..</vt:lpstr>
      <vt:lpstr>Software Testing Life Cycle - STLC</vt:lpstr>
      <vt:lpstr>SDLC vs STLC</vt:lpstr>
      <vt:lpstr>Software Testing Life Cycle - STLC</vt:lpstr>
      <vt:lpstr>STLC – Requirement Analysis</vt:lpstr>
      <vt:lpstr>STLC – Test Planning</vt:lpstr>
      <vt:lpstr>STLC – Test Case Development</vt:lpstr>
      <vt:lpstr>STLC – Test Environment Setup</vt:lpstr>
      <vt:lpstr>STLC – Test Execution Phase</vt:lpstr>
      <vt:lpstr>STLC – Test Cycle Closure</vt:lpstr>
      <vt:lpstr>Principles of Software Testing </vt:lpstr>
      <vt:lpstr>Testing Principles</vt:lpstr>
      <vt:lpstr>Testing Principles conti..</vt:lpstr>
      <vt:lpstr>Testing Principles conti..</vt:lpstr>
      <vt:lpstr>Testing Principles conti..</vt:lpstr>
      <vt:lpstr>Testing Principles conti..</vt:lpstr>
      <vt:lpstr>Verification &amp; Validation </vt:lpstr>
      <vt:lpstr>Verification &amp; Validation</vt:lpstr>
      <vt:lpstr>Verification &amp; Validation</vt:lpstr>
      <vt:lpstr>Bug Life Cycle </vt:lpstr>
      <vt:lpstr>What is a Bug?</vt:lpstr>
      <vt:lpstr>Bug Life Cycle</vt:lpstr>
      <vt:lpstr>Bug/Defect Life Cycle</vt:lpstr>
      <vt:lpstr>Bug Life Cycle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2416</cp:revision>
  <dcterms:created xsi:type="dcterms:W3CDTF">2020-05-01T05:09:15Z</dcterms:created>
  <dcterms:modified xsi:type="dcterms:W3CDTF">2024-06-29T08:41:25Z</dcterms:modified>
</cp:coreProperties>
</file>