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9" r:id="rId3"/>
    <p:sldId id="261" r:id="rId4"/>
    <p:sldId id="275" r:id="rId5"/>
    <p:sldId id="271" r:id="rId6"/>
    <p:sldId id="272" r:id="rId7"/>
    <p:sldId id="268" r:id="rId8"/>
    <p:sldId id="257"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p:scale>
          <a:sx n="75" d="100"/>
          <a:sy n="75" d="100"/>
        </p:scale>
        <p:origin x="4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068208D-D1F6-4B14-8FFB-BA433B2D7AD4}" type="datetimeFigureOut">
              <a:rPr lang="en-US" smtClean="0"/>
              <a:t>12/2/2014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AED2501-1340-494F-A9D5-8A203CC9169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2141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68208D-D1F6-4B14-8FFB-BA433B2D7AD4}"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072973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68208D-D1F6-4B14-8FFB-BA433B2D7AD4}"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886556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68208D-D1F6-4B14-8FFB-BA433B2D7AD4}"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177736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68208D-D1F6-4B14-8FFB-BA433B2D7AD4}"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D2501-1340-494F-A9D5-8A203CC9169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18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68208D-D1F6-4B14-8FFB-BA433B2D7AD4}"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90886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68208D-D1F6-4B14-8FFB-BA433B2D7AD4}" type="datetimeFigureOut">
              <a:rPr lang="en-US" smtClean="0"/>
              <a:t>12/2/2014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368624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68208D-D1F6-4B14-8FFB-BA433B2D7AD4}" type="datetimeFigureOut">
              <a:rPr lang="en-US" smtClean="0"/>
              <a:t>12/2/2014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36438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8208D-D1F6-4B14-8FFB-BA433B2D7AD4}" type="datetimeFigureOut">
              <a:rPr lang="en-US" smtClean="0"/>
              <a:t>12/2/2014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59456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8208D-D1F6-4B14-8FFB-BA433B2D7AD4}"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16570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8208D-D1F6-4B14-8FFB-BA433B2D7AD4}"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34656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068208D-D1F6-4B14-8FFB-BA433B2D7AD4}" type="datetimeFigureOut">
              <a:rPr lang="en-US" smtClean="0"/>
              <a:t>12/2/2014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AED2501-1340-494F-A9D5-8A203CC91693}" type="slidenum">
              <a:rPr lang="en-US" smtClean="0"/>
              <a:t>‹#›</a:t>
            </a:fld>
            <a:endParaRPr lang="en-US"/>
          </a:p>
        </p:txBody>
      </p:sp>
    </p:spTree>
    <p:extLst>
      <p:ext uri="{BB962C8B-B14F-4D97-AF65-F5344CB8AC3E}">
        <p14:creationId xmlns:p14="http://schemas.microsoft.com/office/powerpoint/2010/main" val="45683807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367" y="171063"/>
            <a:ext cx="8676222" cy="1993640"/>
          </a:xfrm>
        </p:spPr>
        <p:txBody>
          <a:bodyPr>
            <a:normAutofit fontScale="90000"/>
          </a:bodyPr>
          <a:lstStyle/>
          <a:p>
            <a:r>
              <a:rPr lang="en-US" dirty="0" smtClean="0">
                <a:solidFill>
                  <a:schemeClr val="accent4"/>
                </a:solidFill>
              </a:rPr>
              <a:t>Tower defense design document (build </a:t>
            </a:r>
            <a:r>
              <a:rPr lang="en-US" dirty="0" smtClean="0">
                <a:solidFill>
                  <a:schemeClr val="accent4"/>
                </a:solidFill>
              </a:rPr>
              <a:t>3.0</a:t>
            </a:r>
            <a:r>
              <a:rPr lang="en-US" dirty="0" smtClean="0">
                <a:solidFill>
                  <a:schemeClr val="accent4"/>
                </a:solidFill>
              </a:rPr>
              <a:t>)</a:t>
            </a:r>
            <a:endParaRPr lang="en-US" dirty="0">
              <a:solidFill>
                <a:schemeClr val="accent4"/>
              </a:solidFill>
            </a:endParaRPr>
          </a:p>
        </p:txBody>
      </p:sp>
      <p:sp>
        <p:nvSpPr>
          <p:cNvPr id="3" name="Subtitle 2"/>
          <p:cNvSpPr>
            <a:spLocks noGrp="1"/>
          </p:cNvSpPr>
          <p:nvPr>
            <p:ph type="subTitle" idx="1"/>
          </p:nvPr>
        </p:nvSpPr>
        <p:spPr>
          <a:xfrm>
            <a:off x="1168566" y="2579913"/>
            <a:ext cx="9418320" cy="3525465"/>
          </a:xfrm>
        </p:spPr>
        <p:txBody>
          <a:bodyPr>
            <a:normAutofit/>
          </a:bodyPr>
          <a:lstStyle/>
          <a:p>
            <a:pPr algn="l"/>
            <a:r>
              <a:rPr lang="en-US" dirty="0" smtClean="0">
                <a:solidFill>
                  <a:srgbClr val="00B0F0"/>
                </a:solidFill>
              </a:rPr>
              <a:t>Additional components with respect to build </a:t>
            </a:r>
            <a:r>
              <a:rPr lang="en-US" dirty="0" smtClean="0">
                <a:solidFill>
                  <a:srgbClr val="00B0F0"/>
                </a:solidFill>
              </a:rPr>
              <a:t>2.0</a:t>
            </a:r>
            <a:r>
              <a:rPr lang="en-US" dirty="0" smtClean="0">
                <a:solidFill>
                  <a:srgbClr val="00B0F0"/>
                </a:solidFill>
              </a:rPr>
              <a:t>:</a:t>
            </a:r>
          </a:p>
          <a:p>
            <a:pPr marL="457200" indent="-457200" algn="l">
              <a:buAutoNum type="arabicPeriod"/>
            </a:pPr>
            <a:r>
              <a:rPr lang="en-US" dirty="0" smtClean="0">
                <a:solidFill>
                  <a:schemeClr val="tx1"/>
                </a:solidFill>
              </a:rPr>
              <a:t>Final overview of class diagram</a:t>
            </a:r>
            <a:endParaRPr lang="en-US" dirty="0" smtClean="0">
              <a:solidFill>
                <a:schemeClr val="tx1"/>
              </a:solidFill>
            </a:endParaRPr>
          </a:p>
          <a:p>
            <a:pPr marL="457200" indent="-457200" algn="l">
              <a:buAutoNum type="arabicPeriod"/>
            </a:pPr>
            <a:r>
              <a:rPr lang="en-US" dirty="0" smtClean="0">
                <a:solidFill>
                  <a:schemeClr val="tx1"/>
                </a:solidFill>
              </a:rPr>
              <a:t>Included Exceptional Handling </a:t>
            </a:r>
          </a:p>
          <a:p>
            <a:pPr marL="457200" indent="-457200">
              <a:buFont typeface="Arial" pitchFamily="34" charset="0"/>
              <a:buAutoNum type="arabicPeriod"/>
            </a:pPr>
            <a:r>
              <a:rPr lang="en-US" dirty="0">
                <a:solidFill>
                  <a:schemeClr val="tx1"/>
                </a:solidFill>
              </a:rPr>
              <a:t>Enhanced damage effects</a:t>
            </a:r>
          </a:p>
          <a:p>
            <a:pPr marL="457200" indent="-457200" algn="l">
              <a:buAutoNum type="arabicPeriod"/>
            </a:pPr>
            <a:r>
              <a:rPr lang="en-US" dirty="0" smtClean="0">
                <a:solidFill>
                  <a:schemeClr val="tx1"/>
                </a:solidFill>
              </a:rPr>
              <a:t>Added additional patterns : State Pattern and Strategy pattern</a:t>
            </a:r>
          </a:p>
          <a:p>
            <a:pPr marL="457200" indent="-457200" algn="l">
              <a:buAutoNum type="arabicPeriod"/>
            </a:pPr>
            <a:r>
              <a:rPr lang="en-US" dirty="0" smtClean="0">
                <a:solidFill>
                  <a:schemeClr val="tx1"/>
                </a:solidFill>
              </a:rPr>
              <a:t>Log files</a:t>
            </a:r>
          </a:p>
          <a:p>
            <a:pPr marL="457200" indent="-457200" algn="l">
              <a:buAutoNum type="arabicPeriod"/>
            </a:pPr>
            <a:endParaRPr lang="en-US" dirty="0" smtClean="0"/>
          </a:p>
        </p:txBody>
      </p:sp>
    </p:spTree>
    <p:extLst>
      <p:ext uri="{BB962C8B-B14F-4D97-AF65-F5344CB8AC3E}">
        <p14:creationId xmlns:p14="http://schemas.microsoft.com/office/powerpoint/2010/main" val="4734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165" y="387507"/>
            <a:ext cx="9418320" cy="3251719"/>
          </a:xfrm>
        </p:spPr>
        <p:txBody>
          <a:bodyPr>
            <a:normAutofit/>
          </a:bodyPr>
          <a:lstStyle/>
          <a:p>
            <a:pPr algn="l"/>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754" y="154745"/>
            <a:ext cx="7990449" cy="6513341"/>
          </a:xfrm>
          <a:prstGeom prst="rect">
            <a:avLst/>
          </a:prstGeom>
        </p:spPr>
      </p:pic>
    </p:spTree>
    <p:extLst>
      <p:ext uri="{BB962C8B-B14F-4D97-AF65-F5344CB8AC3E}">
        <p14:creationId xmlns:p14="http://schemas.microsoft.com/office/powerpoint/2010/main" val="316174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1412" y="382752"/>
            <a:ext cx="9418320" cy="3251719"/>
          </a:xfrm>
        </p:spPr>
        <p:txBody>
          <a:bodyPr>
            <a:normAutofit fontScale="92500"/>
          </a:bodyPr>
          <a:lstStyle/>
          <a:p>
            <a:pPr algn="l"/>
            <a:r>
              <a:rPr lang="en-US" dirty="0" smtClean="0">
                <a:solidFill>
                  <a:srgbClr val="00B0F0"/>
                </a:solidFill>
              </a:rPr>
              <a:t>Why </a:t>
            </a:r>
            <a:r>
              <a:rPr lang="en-US" dirty="0" smtClean="0">
                <a:solidFill>
                  <a:srgbClr val="00B0F0"/>
                </a:solidFill>
              </a:rPr>
              <a:t>use exceptional handling?</a:t>
            </a:r>
          </a:p>
          <a:p>
            <a:pPr algn="l"/>
            <a:r>
              <a:rPr lang="en-US" dirty="0" smtClean="0"/>
              <a:t>In our game we have a wave of critters as a array list and based on the id of the critter which is the index value of the array the tower takes in the id of the critter in the array and starts to kill it but when ther</a:t>
            </a:r>
            <a:r>
              <a:rPr lang="en-US" dirty="0" smtClean="0"/>
              <a:t>e is no critter in the range then the id is set to -1 one for a split second using the ideology that is not critter is there in range it has been implemented that way and since the array index cannot take a negative value which might throw a array out of bound exception it might crash the game instead that is handled by just throwing a warning message and ask the tower to enter in a wait state and scan for the next available id to start killing again.</a:t>
            </a:r>
            <a:endParaRPr lang="en-US" dirty="0" smtClean="0"/>
          </a:p>
          <a:p>
            <a:pPr algn="l"/>
            <a:endParaRPr lang="en-US" dirty="0"/>
          </a:p>
          <a:p>
            <a:pPr algn="l"/>
            <a:endParaRPr lang="en-US" dirty="0"/>
          </a:p>
        </p:txBody>
      </p:sp>
    </p:spTree>
    <p:extLst>
      <p:ext uri="{BB962C8B-B14F-4D97-AF65-F5344CB8AC3E}">
        <p14:creationId xmlns:p14="http://schemas.microsoft.com/office/powerpoint/2010/main" val="391451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1412" y="382752"/>
            <a:ext cx="9418320" cy="3251719"/>
          </a:xfrm>
        </p:spPr>
        <p:txBody>
          <a:bodyPr>
            <a:normAutofit fontScale="77500" lnSpcReduction="20000"/>
          </a:bodyPr>
          <a:lstStyle/>
          <a:p>
            <a:pPr algn="ctr"/>
            <a:r>
              <a:rPr lang="en-US" dirty="0" smtClean="0">
                <a:solidFill>
                  <a:srgbClr val="FF0000"/>
                </a:solidFill>
              </a:rPr>
              <a:t>ENHANCED DAMGE EFFECTS:</a:t>
            </a:r>
            <a:endParaRPr lang="en-US" dirty="0" smtClean="0">
              <a:solidFill>
                <a:srgbClr val="FF0000"/>
              </a:solidFill>
            </a:endParaRPr>
          </a:p>
          <a:p>
            <a:pPr algn="l"/>
            <a:r>
              <a:rPr lang="en-US" dirty="0" smtClean="0">
                <a:solidFill>
                  <a:srgbClr val="00B0F0"/>
                </a:solidFill>
              </a:rPr>
              <a:t>Splash Effect:</a:t>
            </a:r>
          </a:p>
          <a:p>
            <a:pPr algn="l"/>
            <a:r>
              <a:rPr lang="en-US" dirty="0" smtClean="0">
                <a:solidFill>
                  <a:schemeClr val="tx1"/>
                </a:solidFill>
              </a:rPr>
              <a:t>It spills water on the enemy and kills it by one unit of damage</a:t>
            </a:r>
          </a:p>
          <a:p>
            <a:pPr algn="l"/>
            <a:r>
              <a:rPr lang="en-US" dirty="0" smtClean="0">
                <a:solidFill>
                  <a:srgbClr val="00B0F0"/>
                </a:solidFill>
              </a:rPr>
              <a:t>Fire Effect:</a:t>
            </a:r>
          </a:p>
          <a:p>
            <a:pPr algn="l"/>
            <a:r>
              <a:rPr lang="en-US" dirty="0" smtClean="0">
                <a:solidFill>
                  <a:schemeClr val="tx1"/>
                </a:solidFill>
              </a:rPr>
              <a:t>It burns down the enemy in time frames that is slows down burns it slows down burns it that is a higher damage than splash.</a:t>
            </a:r>
          </a:p>
          <a:p>
            <a:pPr algn="l"/>
            <a:r>
              <a:rPr lang="en-US" dirty="0" smtClean="0">
                <a:solidFill>
                  <a:srgbClr val="00B0F0"/>
                </a:solidFill>
              </a:rPr>
              <a:t>Freeze Effect:</a:t>
            </a:r>
          </a:p>
          <a:p>
            <a:pPr algn="l"/>
            <a:r>
              <a:rPr lang="en-US" dirty="0" smtClean="0">
                <a:solidFill>
                  <a:schemeClr val="tx1"/>
                </a:solidFill>
              </a:rPr>
              <a:t>It slows down the enemy so that the other towers can damage the enemy for more time and thus eventually killing it</a:t>
            </a:r>
            <a:endParaRPr lang="en-US" dirty="0">
              <a:solidFill>
                <a:schemeClr val="tx1"/>
              </a:solidFill>
            </a:endParaRPr>
          </a:p>
          <a:p>
            <a:pPr algn="l"/>
            <a:endParaRPr lang="en-US" dirty="0"/>
          </a:p>
        </p:txBody>
      </p:sp>
    </p:spTree>
    <p:extLst>
      <p:ext uri="{BB962C8B-B14F-4D97-AF65-F5344CB8AC3E}">
        <p14:creationId xmlns:p14="http://schemas.microsoft.com/office/powerpoint/2010/main" val="136216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1412" y="382752"/>
            <a:ext cx="9418320" cy="3251719"/>
          </a:xfrm>
        </p:spPr>
        <p:txBody>
          <a:bodyPr>
            <a:normAutofit fontScale="55000" lnSpcReduction="20000"/>
          </a:bodyPr>
          <a:lstStyle/>
          <a:p>
            <a:pPr algn="ctr"/>
            <a:r>
              <a:rPr lang="en-US" b="1" dirty="0" smtClean="0">
                <a:solidFill>
                  <a:srgbClr val="FF0000"/>
                </a:solidFill>
              </a:rPr>
              <a:t>DESIGN PATTERNS</a:t>
            </a:r>
          </a:p>
          <a:p>
            <a:pPr algn="ctr"/>
            <a:r>
              <a:rPr lang="en-US" b="1" dirty="0" smtClean="0">
                <a:solidFill>
                  <a:srgbClr val="FF0000"/>
                </a:solidFill>
              </a:rPr>
              <a:t>STATE PATTERN</a:t>
            </a:r>
          </a:p>
          <a:p>
            <a:r>
              <a:rPr lang="en-US" dirty="0" smtClean="0">
                <a:solidFill>
                  <a:srgbClr val="00B0F0"/>
                </a:solidFill>
              </a:rPr>
              <a:t>What is state pattern?</a:t>
            </a:r>
          </a:p>
          <a:p>
            <a:r>
              <a:rPr lang="en-CA" dirty="0">
                <a:solidFill>
                  <a:schemeClr val="tx1"/>
                </a:solidFill>
              </a:rPr>
              <a:t>In State pattern a class behavior changes based on its state. This type of design pattern comes under behavior pattern.</a:t>
            </a:r>
          </a:p>
          <a:p>
            <a:r>
              <a:rPr lang="en-CA" dirty="0">
                <a:solidFill>
                  <a:schemeClr val="tx1"/>
                </a:solidFill>
              </a:rPr>
              <a:t>In State pattern, we create objects which represent various states and a context object whose behavior varies as its state object changes</a:t>
            </a:r>
            <a:r>
              <a:rPr lang="en-CA" dirty="0" smtClean="0">
                <a:solidFill>
                  <a:schemeClr val="tx1"/>
                </a:solidFill>
              </a:rPr>
              <a:t>.</a:t>
            </a:r>
          </a:p>
          <a:p>
            <a:r>
              <a:rPr lang="en-CA" dirty="0" smtClean="0">
                <a:solidFill>
                  <a:srgbClr val="00B0F0"/>
                </a:solidFill>
              </a:rPr>
              <a:t>Why use state pattern?</a:t>
            </a:r>
          </a:p>
          <a:p>
            <a:r>
              <a:rPr lang="en-CA" dirty="0" smtClean="0">
                <a:solidFill>
                  <a:schemeClr val="tx1"/>
                </a:solidFill>
              </a:rPr>
              <a:t>In game play there are different states of the game which are defined as start state, pause state and end game state in thus there are different behaviour changes based on the state which identifies the player in which state the player is in based, for this we implemented a abstract class state which has three states : start game, stop  game and pause game when ever there is change in state in context of the game a context variables gets the state and set the state to the current game state and updates the player with the present game state in which the game is in.</a:t>
            </a:r>
            <a:endParaRPr lang="en-CA" dirty="0">
              <a:solidFill>
                <a:schemeClr val="tx1"/>
              </a:solidFill>
            </a:endParaRPr>
          </a:p>
          <a:p>
            <a:endParaRPr lang="en-US" dirty="0"/>
          </a:p>
        </p:txBody>
      </p:sp>
      <p:pic>
        <p:nvPicPr>
          <p:cNvPr id="1026" name="Picture 2" descr="State Pattern UM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667" y="3909889"/>
            <a:ext cx="4392295" cy="278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4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1412" y="382752"/>
            <a:ext cx="9418320" cy="3251719"/>
          </a:xfrm>
        </p:spPr>
        <p:txBody>
          <a:bodyPr>
            <a:normAutofit fontScale="55000" lnSpcReduction="20000"/>
          </a:bodyPr>
          <a:lstStyle/>
          <a:p>
            <a:pPr algn="ctr"/>
            <a:r>
              <a:rPr lang="en-US" b="1" dirty="0" smtClean="0">
                <a:solidFill>
                  <a:srgbClr val="FF0000"/>
                </a:solidFill>
              </a:rPr>
              <a:t>Strategy Pattern</a:t>
            </a:r>
          </a:p>
          <a:p>
            <a:r>
              <a:rPr lang="en-US" dirty="0" smtClean="0">
                <a:solidFill>
                  <a:srgbClr val="00B0F0"/>
                </a:solidFill>
              </a:rPr>
              <a:t>What is strategy pattern?</a:t>
            </a:r>
          </a:p>
          <a:p>
            <a:r>
              <a:rPr lang="en-CA" dirty="0" smtClean="0">
                <a:solidFill>
                  <a:schemeClr val="tx1">
                    <a:lumMod val="95000"/>
                  </a:schemeClr>
                </a:solidFill>
              </a:rPr>
              <a:t>In </a:t>
            </a:r>
            <a:r>
              <a:rPr lang="en-CA" dirty="0">
                <a:solidFill>
                  <a:schemeClr val="tx1">
                    <a:lumMod val="95000"/>
                  </a:schemeClr>
                </a:solidFill>
              </a:rPr>
              <a:t>Strategy pattern, a class behavior or its algorithm can be changed at run time. This type of design pattern comes under behavior pattern.</a:t>
            </a:r>
          </a:p>
          <a:p>
            <a:r>
              <a:rPr lang="en-CA" dirty="0">
                <a:solidFill>
                  <a:schemeClr val="tx1">
                    <a:lumMod val="95000"/>
                  </a:schemeClr>
                </a:solidFill>
              </a:rPr>
              <a:t>In Strategy pattern, we create objects which represent various strategies and a context object whose behavior varies as per its strategy object. The strategy object changes the executing algorithm of the context object</a:t>
            </a:r>
            <a:r>
              <a:rPr lang="en-CA" dirty="0" smtClean="0">
                <a:solidFill>
                  <a:schemeClr val="tx1">
                    <a:lumMod val="95000"/>
                  </a:schemeClr>
                </a:solidFill>
              </a:rPr>
              <a:t>.</a:t>
            </a:r>
          </a:p>
          <a:p>
            <a:r>
              <a:rPr lang="en-CA" dirty="0" smtClean="0">
                <a:solidFill>
                  <a:srgbClr val="00B0F0"/>
                </a:solidFill>
              </a:rPr>
              <a:t>Why user strategy pattern?</a:t>
            </a:r>
          </a:p>
          <a:p>
            <a:r>
              <a:rPr lang="en-CA" dirty="0" smtClean="0">
                <a:solidFill>
                  <a:schemeClr val="tx1"/>
                </a:solidFill>
              </a:rPr>
              <a:t>Now a tower can have a different strategies like kill critter that is nearest to tower, maximum strength, weakest critter and finally killing the first enemy in the range (first come first serve).</a:t>
            </a:r>
          </a:p>
          <a:p>
            <a:r>
              <a:rPr lang="en-CA" dirty="0" smtClean="0">
                <a:solidFill>
                  <a:schemeClr val="tx1"/>
                </a:solidFill>
              </a:rPr>
              <a:t>To implement the same we have a strategy class having for different subclasses that implement all the 4 strategies mentioned above and each of them with different strategy algorithms when a tower is placed and at run time when anyone strategy for the tower is selected in context of the game by the user it will start executing that strategy for that particular tower.</a:t>
            </a:r>
            <a:endParaRPr lang="en-CA" dirty="0">
              <a:solidFill>
                <a:schemeClr val="tx1"/>
              </a:solidFill>
            </a:endParaRPr>
          </a:p>
          <a:p>
            <a:pPr algn="l"/>
            <a:endParaRPr lang="en-US" dirty="0"/>
          </a:p>
          <a:p>
            <a:pPr algn="l"/>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100" y="3986794"/>
            <a:ext cx="4686300" cy="2686254"/>
          </a:xfrm>
          <a:prstGeom prst="rect">
            <a:avLst/>
          </a:prstGeom>
        </p:spPr>
      </p:pic>
    </p:spTree>
    <p:extLst>
      <p:ext uri="{BB962C8B-B14F-4D97-AF65-F5344CB8AC3E}">
        <p14:creationId xmlns:p14="http://schemas.microsoft.com/office/powerpoint/2010/main" val="281808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04625" y="193823"/>
            <a:ext cx="9418320" cy="6435577"/>
          </a:xfrm>
        </p:spPr>
        <p:txBody>
          <a:bodyPr>
            <a:normAutofit fontScale="55000" lnSpcReduction="20000"/>
          </a:bodyPr>
          <a:lstStyle/>
          <a:p>
            <a:pPr algn="ctr"/>
            <a:r>
              <a:rPr lang="en-US" sz="2500" b="1" dirty="0" smtClean="0">
                <a:solidFill>
                  <a:srgbClr val="FF0000"/>
                </a:solidFill>
              </a:rPr>
              <a:t>Log Files</a:t>
            </a:r>
          </a:p>
          <a:p>
            <a:r>
              <a:rPr lang="en-US" dirty="0" smtClean="0">
                <a:solidFill>
                  <a:srgbClr val="00B0F0"/>
                </a:solidFill>
              </a:rPr>
              <a:t>What is log?</a:t>
            </a:r>
          </a:p>
          <a:p>
            <a:r>
              <a:rPr lang="en-US" dirty="0" smtClean="0">
                <a:solidFill>
                  <a:schemeClr val="tx1">
                    <a:lumMod val="95000"/>
                  </a:schemeClr>
                </a:solidFill>
              </a:rPr>
              <a:t>A log generally maintains all up to date information of everything happening in the game at all times for a given application which helps in determining the performance of the game by analyzing that data, but it is always a good practice to maintain different log files for different components in the game which will help us to analyze that data for each of them separately and will be easy to determine there performance and also helps us to identify errors that might be happening which are behind the scenes.</a:t>
            </a:r>
          </a:p>
          <a:p>
            <a:r>
              <a:rPr lang="en-US" dirty="0" smtClean="0">
                <a:solidFill>
                  <a:srgbClr val="00B0F0"/>
                </a:solidFill>
              </a:rPr>
              <a:t>Individual Tower Log File:</a:t>
            </a:r>
          </a:p>
          <a:p>
            <a:r>
              <a:rPr lang="en-US" dirty="0" smtClean="0">
                <a:solidFill>
                  <a:schemeClr val="tx1">
                    <a:lumMod val="95000"/>
                  </a:schemeClr>
                </a:solidFill>
              </a:rPr>
              <a:t>It maintains data for each individual tower  (tower level..</a:t>
            </a:r>
            <a:r>
              <a:rPr lang="en-US" dirty="0" err="1" smtClean="0">
                <a:solidFill>
                  <a:schemeClr val="tx1">
                    <a:lumMod val="95000"/>
                  </a:schemeClr>
                </a:solidFill>
              </a:rPr>
              <a:t>etc</a:t>
            </a:r>
            <a:r>
              <a:rPr lang="en-US" dirty="0" smtClean="0">
                <a:solidFill>
                  <a:schemeClr val="tx1">
                    <a:lumMod val="95000"/>
                  </a:schemeClr>
                </a:solidFill>
              </a:rPr>
              <a:t>)</a:t>
            </a:r>
          </a:p>
          <a:p>
            <a:r>
              <a:rPr lang="en-US" dirty="0" smtClean="0">
                <a:solidFill>
                  <a:srgbClr val="00B0F0"/>
                </a:solidFill>
              </a:rPr>
              <a:t>Collective tower log:</a:t>
            </a:r>
          </a:p>
          <a:p>
            <a:r>
              <a:rPr lang="en-US" dirty="0" smtClean="0">
                <a:solidFill>
                  <a:schemeClr val="tx1">
                    <a:lumMod val="95000"/>
                  </a:schemeClr>
                </a:solidFill>
              </a:rPr>
              <a:t>It combines tower log for all the towers</a:t>
            </a:r>
          </a:p>
          <a:p>
            <a:r>
              <a:rPr lang="en-US" dirty="0" smtClean="0">
                <a:solidFill>
                  <a:srgbClr val="00B0F0"/>
                </a:solidFill>
              </a:rPr>
              <a:t>Wave Log:</a:t>
            </a:r>
          </a:p>
          <a:p>
            <a:r>
              <a:rPr lang="en-US" dirty="0" smtClean="0">
                <a:solidFill>
                  <a:schemeClr val="tx1">
                    <a:lumMod val="95000"/>
                  </a:schemeClr>
                </a:solidFill>
              </a:rPr>
              <a:t>It maintains all the </a:t>
            </a:r>
            <a:r>
              <a:rPr lang="en-US" dirty="0" smtClean="0">
                <a:solidFill>
                  <a:schemeClr val="tx1">
                    <a:lumMod val="95000"/>
                  </a:schemeClr>
                </a:solidFill>
              </a:rPr>
              <a:t>information change in the wave of critters that is happening that is how much damage they took and every other thing that is happening with the critters</a:t>
            </a:r>
          </a:p>
          <a:p>
            <a:r>
              <a:rPr lang="en-US" dirty="0" smtClean="0">
                <a:solidFill>
                  <a:srgbClr val="00B0F0"/>
                </a:solidFill>
              </a:rPr>
              <a:t>Global Log:</a:t>
            </a:r>
          </a:p>
          <a:p>
            <a:r>
              <a:rPr lang="en-US" dirty="0" smtClean="0">
                <a:solidFill>
                  <a:schemeClr val="tx1">
                    <a:lumMod val="95000"/>
                  </a:schemeClr>
                </a:solidFill>
              </a:rPr>
              <a:t>As the name suggests it is the super set of the logs and maintains all the information about the application whether it is related to a tower or critter etc.</a:t>
            </a:r>
          </a:p>
          <a:p>
            <a:pPr algn="ctr"/>
            <a:r>
              <a:rPr lang="en-US" b="1" dirty="0" smtClean="0">
                <a:solidFill>
                  <a:srgbClr val="FF0000"/>
                </a:solidFill>
              </a:rPr>
              <a:t>IMPLEMENTATION:</a:t>
            </a:r>
          </a:p>
          <a:p>
            <a:r>
              <a:rPr lang="en-US" dirty="0" smtClean="0">
                <a:solidFill>
                  <a:srgbClr val="00B0F0"/>
                </a:solidFill>
              </a:rPr>
              <a:t>How did we implement it ?</a:t>
            </a:r>
          </a:p>
          <a:p>
            <a:r>
              <a:rPr lang="en-US" dirty="0" smtClean="0">
                <a:solidFill>
                  <a:schemeClr val="tx1">
                    <a:lumMod val="95000"/>
                  </a:schemeClr>
                </a:solidFill>
              </a:rPr>
              <a:t>In order to implement if all the 4 logs stated above we have </a:t>
            </a:r>
            <a:r>
              <a:rPr lang="en-US" dirty="0" err="1" smtClean="0">
                <a:solidFill>
                  <a:schemeClr val="tx1">
                    <a:lumMod val="95000"/>
                  </a:schemeClr>
                </a:solidFill>
              </a:rPr>
              <a:t>deviced</a:t>
            </a:r>
            <a:r>
              <a:rPr lang="en-US" dirty="0" smtClean="0">
                <a:solidFill>
                  <a:schemeClr val="tx1">
                    <a:lumMod val="95000"/>
                  </a:schemeClr>
                </a:solidFill>
              </a:rPr>
              <a:t> a idea of creating 4 different windows which are updated as the game progresses as shown below.</a:t>
            </a:r>
          </a:p>
          <a:p>
            <a:endParaRPr lang="en-US" dirty="0"/>
          </a:p>
          <a:p>
            <a:r>
              <a:rPr lang="en-US" dirty="0" smtClean="0">
                <a:solidFill>
                  <a:srgbClr val="FF0000"/>
                </a:solidFill>
              </a:rPr>
              <a:t>P.S: Map log is created in different map files which are created at the time to map creation.</a:t>
            </a:r>
            <a:endParaRPr lang="en-US" dirty="0" smtClean="0">
              <a:solidFill>
                <a:srgbClr val="FF0000"/>
              </a:solidFill>
            </a:endParaRPr>
          </a:p>
        </p:txBody>
      </p:sp>
    </p:spTree>
    <p:extLst>
      <p:ext uri="{BB962C8B-B14F-4D97-AF65-F5344CB8AC3E}">
        <p14:creationId xmlns:p14="http://schemas.microsoft.com/office/powerpoint/2010/main" val="28056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 calcmode="lin" valueType="num">
                                      <p:cBhvr additive="base">
                                        <p:cTn id="7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9236" y="178836"/>
            <a:ext cx="9418320" cy="2939142"/>
          </a:xfrm>
        </p:spPr>
        <p:txBody>
          <a:bodyPr>
            <a:normAutofit/>
          </a:bodyPr>
          <a:lstStyle/>
          <a:p>
            <a:pPr algn="l"/>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196" y="431357"/>
            <a:ext cx="10058400" cy="5373242"/>
          </a:xfrm>
          <a:prstGeom prst="rect">
            <a:avLst/>
          </a:prstGeom>
        </p:spPr>
      </p:pic>
    </p:spTree>
    <p:extLst>
      <p:ext uri="{BB962C8B-B14F-4D97-AF65-F5344CB8AC3E}">
        <p14:creationId xmlns:p14="http://schemas.microsoft.com/office/powerpoint/2010/main" val="3281477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04625" y="193823"/>
            <a:ext cx="9418320" cy="6435577"/>
          </a:xfrm>
        </p:spPr>
        <p:txBody>
          <a:bodyPr>
            <a:normAutofit/>
          </a:bodyPr>
          <a:lstStyle/>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r>
              <a:rPr lang="en-US" dirty="0" smtClean="0">
                <a:solidFill>
                  <a:srgbClr val="FF0000"/>
                </a:solidFill>
              </a:rPr>
              <a:t>THE END </a:t>
            </a:r>
          </a:p>
          <a:p>
            <a:pPr algn="ctr"/>
            <a:endParaRPr lang="en-US" dirty="0" smtClean="0">
              <a:solidFill>
                <a:srgbClr val="FF0000"/>
              </a:solidFill>
            </a:endParaRPr>
          </a:p>
        </p:txBody>
      </p:sp>
    </p:spTree>
    <p:extLst>
      <p:ext uri="{BB962C8B-B14F-4D97-AF65-F5344CB8AC3E}">
        <p14:creationId xmlns:p14="http://schemas.microsoft.com/office/powerpoint/2010/main" val="1171025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391</TotalTime>
  <Words>865</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Schoolbook</vt:lpstr>
      <vt:lpstr>Wingdings 2</vt:lpstr>
      <vt:lpstr>View</vt:lpstr>
      <vt:lpstr>Tower defense design document (build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ENCS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Tower defense design document (build 2.0)</dc:title>
  <dc:creator>Dhruv Ohri</dc:creator>
  <cp:lastModifiedBy>HP</cp:lastModifiedBy>
  <cp:revision>45</cp:revision>
  <dcterms:created xsi:type="dcterms:W3CDTF">2014-11-16T22:08:44Z</dcterms:created>
  <dcterms:modified xsi:type="dcterms:W3CDTF">2014-12-02T23:08:50Z</dcterms:modified>
</cp:coreProperties>
</file>