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8" r:id="rId3"/>
    <p:sldId id="257" r:id="rId4"/>
    <p:sldId id="259" r:id="rId5"/>
    <p:sldId id="260" r:id="rId6"/>
    <p:sldId id="261" r:id="rId7"/>
    <p:sldId id="262" r:id="rId8"/>
    <p:sldId id="269"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68" d="100"/>
          <a:sy n="68"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141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07297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88655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17773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18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90886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8208D-D1F6-4B14-8FFB-BA433B2D7AD4}" type="datetimeFigureOut">
              <a:rPr lang="en-US" smtClean="0"/>
              <a:t>11/17/2014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368624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68208D-D1F6-4B14-8FFB-BA433B2D7AD4}" type="datetimeFigureOut">
              <a:rPr lang="en-US" smtClean="0"/>
              <a:t>11/17/2014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643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08D-D1F6-4B14-8FFB-BA433B2D7AD4}" type="datetimeFigureOut">
              <a:rPr lang="en-US" smtClean="0"/>
              <a:t>11/17/2014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59456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16570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465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68208D-D1F6-4B14-8FFB-BA433B2D7AD4}" type="datetimeFigureOut">
              <a:rPr lang="en-US" smtClean="0"/>
              <a:t>11/17/2014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ED2501-1340-494F-A9D5-8A203CC91693}" type="slidenum">
              <a:rPr lang="en-US" smtClean="0"/>
              <a:t>‹#›</a:t>
            </a:fld>
            <a:endParaRPr lang="en-US"/>
          </a:p>
        </p:txBody>
      </p:sp>
    </p:spTree>
    <p:extLst>
      <p:ext uri="{BB962C8B-B14F-4D97-AF65-F5344CB8AC3E}">
        <p14:creationId xmlns:p14="http://schemas.microsoft.com/office/powerpoint/2010/main" val="45683807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367" y="171063"/>
            <a:ext cx="8676222" cy="1993640"/>
          </a:xfrm>
        </p:spPr>
        <p:txBody>
          <a:bodyPr>
            <a:normAutofit fontScale="90000"/>
          </a:bodyPr>
          <a:lstStyle/>
          <a:p>
            <a:r>
              <a:rPr lang="en-US" dirty="0" smtClean="0">
                <a:solidFill>
                  <a:schemeClr val="accent4"/>
                </a:solidFill>
              </a:rPr>
              <a:t>Tower defense design document (build 2.0)</a:t>
            </a:r>
            <a:endParaRPr lang="en-US" dirty="0">
              <a:solidFill>
                <a:schemeClr val="accent4"/>
              </a:solidFill>
            </a:endParaRPr>
          </a:p>
        </p:txBody>
      </p:sp>
      <p:sp>
        <p:nvSpPr>
          <p:cNvPr id="3" name="Subtitle 2"/>
          <p:cNvSpPr>
            <a:spLocks noGrp="1"/>
          </p:cNvSpPr>
          <p:nvPr>
            <p:ph type="subTitle" idx="1"/>
          </p:nvPr>
        </p:nvSpPr>
        <p:spPr>
          <a:xfrm>
            <a:off x="1168566" y="2579913"/>
            <a:ext cx="9418320" cy="3525465"/>
          </a:xfrm>
        </p:spPr>
        <p:txBody>
          <a:bodyPr>
            <a:normAutofit fontScale="77500" lnSpcReduction="20000"/>
          </a:bodyPr>
          <a:lstStyle/>
          <a:p>
            <a:pPr algn="l"/>
            <a:r>
              <a:rPr lang="en-US" dirty="0" smtClean="0"/>
              <a:t>Additional components with respect to build 1.0</a:t>
            </a:r>
            <a:r>
              <a:rPr lang="en-US" dirty="0" smtClean="0"/>
              <a:t>:</a:t>
            </a:r>
            <a:endParaRPr lang="en-US" dirty="0" smtClean="0"/>
          </a:p>
          <a:p>
            <a:pPr marL="457200" indent="-457200" algn="l">
              <a:buAutoNum type="arabicPeriod"/>
            </a:pPr>
            <a:r>
              <a:rPr lang="en-US" dirty="0" smtClean="0"/>
              <a:t>Overview of class diagram</a:t>
            </a:r>
            <a:endParaRPr lang="en-US" dirty="0" smtClean="0"/>
          </a:p>
          <a:p>
            <a:pPr marL="457200" indent="-457200" algn="l">
              <a:buAutoNum type="arabicPeriod"/>
            </a:pPr>
            <a:r>
              <a:rPr lang="en-US" dirty="0" smtClean="0"/>
              <a:t>Coupling </a:t>
            </a:r>
            <a:r>
              <a:rPr lang="en-US" dirty="0" smtClean="0"/>
              <a:t>between model and view thus complete implementation of MVC architecture</a:t>
            </a:r>
          </a:p>
          <a:p>
            <a:pPr marL="457200" indent="-457200" algn="l">
              <a:buAutoNum type="arabicPeriod"/>
            </a:pPr>
            <a:r>
              <a:rPr lang="en-US" dirty="0" smtClean="0"/>
              <a:t>Implementation of </a:t>
            </a:r>
            <a:r>
              <a:rPr lang="en-US" dirty="0" smtClean="0"/>
              <a:t>2 </a:t>
            </a:r>
            <a:r>
              <a:rPr lang="en-US" dirty="0" smtClean="0"/>
              <a:t>design patterns: Observer </a:t>
            </a:r>
            <a:r>
              <a:rPr lang="en-US" dirty="0" smtClean="0"/>
              <a:t>pattern and </a:t>
            </a:r>
            <a:r>
              <a:rPr lang="en-US" dirty="0" smtClean="0"/>
              <a:t>Singleton pattern </a:t>
            </a:r>
          </a:p>
          <a:p>
            <a:pPr marL="457200" indent="-457200">
              <a:buFont typeface="Arial" pitchFamily="34" charset="0"/>
              <a:buAutoNum type="arabicPeriod"/>
            </a:pPr>
            <a:r>
              <a:rPr lang="en-US" dirty="0" smtClean="0"/>
              <a:t>Wave + level up functionality for </a:t>
            </a:r>
            <a:r>
              <a:rPr lang="en-US" dirty="0"/>
              <a:t>critters </a:t>
            </a:r>
            <a:endParaRPr lang="en-US" dirty="0" smtClean="0"/>
          </a:p>
          <a:p>
            <a:pPr marL="457200" indent="-457200">
              <a:buFont typeface="Arial" pitchFamily="34" charset="0"/>
              <a:buAutoNum type="arabicPeriod"/>
            </a:pPr>
            <a:r>
              <a:rPr lang="en-US" dirty="0" smtClean="0"/>
              <a:t>Damage effects on critters (burn ,</a:t>
            </a:r>
            <a:r>
              <a:rPr lang="en-US" dirty="0"/>
              <a:t> </a:t>
            </a:r>
            <a:r>
              <a:rPr lang="en-US" dirty="0" smtClean="0"/>
              <a:t>freeze.. </a:t>
            </a:r>
            <a:r>
              <a:rPr lang="en-US" dirty="0" err="1" smtClean="0"/>
              <a:t>etc</a:t>
            </a:r>
            <a:r>
              <a:rPr lang="en-US" dirty="0" smtClean="0"/>
              <a:t>)</a:t>
            </a:r>
          </a:p>
          <a:p>
            <a:pPr marL="457200" indent="-457200">
              <a:buFont typeface="Arial" pitchFamily="34" charset="0"/>
              <a:buAutoNum type="arabicPeriod"/>
            </a:pPr>
            <a:r>
              <a:rPr lang="en-US" dirty="0" smtClean="0"/>
              <a:t>Path </a:t>
            </a:r>
            <a:r>
              <a:rPr lang="en-US" dirty="0"/>
              <a:t>algorithm for critter </a:t>
            </a:r>
            <a:r>
              <a:rPr lang="en-US" dirty="0" smtClean="0"/>
              <a:t>movement</a:t>
            </a:r>
            <a:r>
              <a:rPr lang="en-US" dirty="0"/>
              <a:t>. </a:t>
            </a:r>
          </a:p>
          <a:p>
            <a:pPr marL="457200" indent="-457200">
              <a:buFont typeface="Arial" pitchFamily="34" charset="0"/>
              <a:buAutoNum type="arabicPeriod"/>
            </a:pPr>
            <a:r>
              <a:rPr lang="en-US" dirty="0" smtClean="0"/>
              <a:t>Level up </a:t>
            </a:r>
            <a:r>
              <a:rPr lang="en-US" dirty="0" smtClean="0"/>
              <a:t>functionality for towers</a:t>
            </a:r>
          </a:p>
          <a:p>
            <a:pPr marL="457200" indent="-457200">
              <a:buFont typeface="Arial" pitchFamily="34" charset="0"/>
              <a:buAutoNum type="arabicPeriod"/>
            </a:pPr>
            <a:r>
              <a:rPr lang="en-US" dirty="0" smtClean="0"/>
              <a:t>Complete class diagram.</a:t>
            </a:r>
            <a:endParaRPr lang="en-US" dirty="0" smtClean="0"/>
          </a:p>
          <a:p>
            <a:pPr algn="l"/>
            <a:endParaRPr lang="en-US" dirty="0"/>
          </a:p>
        </p:txBody>
      </p:sp>
    </p:spTree>
    <p:extLst>
      <p:ext uri="{BB962C8B-B14F-4D97-AF65-F5344CB8AC3E}">
        <p14:creationId xmlns:p14="http://schemas.microsoft.com/office/powerpoint/2010/main" val="4734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5470" y="-51515"/>
            <a:ext cx="5366207" cy="909899"/>
          </a:xfrm>
        </p:spPr>
        <p:txBody>
          <a:bodyPr>
            <a:normAutofit fontScale="77500" lnSpcReduction="20000"/>
          </a:bodyPr>
          <a:lstStyle/>
          <a:p>
            <a:pPr algn="l"/>
            <a:endParaRPr lang="en-US" dirty="0"/>
          </a:p>
          <a:p>
            <a:pPr algn="ctr"/>
            <a:r>
              <a:rPr lang="en-US" b="1" dirty="0" smtClean="0"/>
              <a:t>FIRE: burning effect to enemy higher damage</a:t>
            </a:r>
          </a:p>
          <a:p>
            <a:pPr algn="ctr"/>
            <a:endParaRPr lang="en-US" b="1" dirty="0"/>
          </a:p>
          <a:p>
            <a:pPr algn="ct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53" y="956457"/>
            <a:ext cx="5705475" cy="5743575"/>
          </a:xfrm>
          <a:prstGeom prst="rect">
            <a:avLst/>
          </a:prstGeom>
        </p:spPr>
      </p:pic>
    </p:spTree>
    <p:extLst>
      <p:ext uri="{BB962C8B-B14F-4D97-AF65-F5344CB8AC3E}">
        <p14:creationId xmlns:p14="http://schemas.microsoft.com/office/powerpoint/2010/main" val="161191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7138" y="-157697"/>
            <a:ext cx="5340449" cy="1081825"/>
          </a:xfrm>
        </p:spPr>
        <p:txBody>
          <a:bodyPr>
            <a:normAutofit fontScale="92500" lnSpcReduction="20000"/>
          </a:bodyPr>
          <a:lstStyle/>
          <a:p>
            <a:pPr algn="l"/>
            <a:endParaRPr lang="en-US" dirty="0"/>
          </a:p>
          <a:p>
            <a:pPr algn="ctr"/>
            <a:r>
              <a:rPr lang="en-US" b="1" dirty="0" smtClean="0"/>
              <a:t>FREEZE: Slows down the enemy (critter)</a:t>
            </a:r>
          </a:p>
          <a:p>
            <a:pPr algn="ctr"/>
            <a:endParaRPr lang="en-US" b="1" dirty="0"/>
          </a:p>
          <a:p>
            <a:pPr algn="ct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01" y="1113083"/>
            <a:ext cx="5705475" cy="5743575"/>
          </a:xfrm>
          <a:prstGeom prst="rect">
            <a:avLst/>
          </a:prstGeom>
        </p:spPr>
      </p:pic>
    </p:spTree>
    <p:extLst>
      <p:ext uri="{BB962C8B-B14F-4D97-AF65-F5344CB8AC3E}">
        <p14:creationId xmlns:p14="http://schemas.microsoft.com/office/powerpoint/2010/main" val="4111294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1673" y="357457"/>
            <a:ext cx="10637950" cy="6300919"/>
          </a:xfrm>
        </p:spPr>
        <p:txBody>
          <a:bodyPr>
            <a:normAutofit/>
          </a:bodyPr>
          <a:lstStyle/>
          <a:p>
            <a:pPr algn="l"/>
            <a:endParaRPr lang="en-US" dirty="0"/>
          </a:p>
          <a:p>
            <a:r>
              <a:rPr lang="en-US" b="1" dirty="0" smtClean="0"/>
              <a:t>Why choose an algorithm for critter movement?</a:t>
            </a:r>
          </a:p>
          <a:p>
            <a:r>
              <a:rPr lang="en-US" b="1" dirty="0" smtClean="0"/>
              <a:t>When the user deploys the a path there may be a case where 2 or more paths would be there for critter movement, which will be clear by the following flow diagram , thus we required a appropriate algorithm to be implemented so that correct path is decided for critter movement.</a:t>
            </a:r>
          </a:p>
          <a:p>
            <a:endParaRPr lang="en-US" b="1" dirty="0"/>
          </a:p>
          <a:p>
            <a:r>
              <a:rPr lang="en-US" b="1" dirty="0" smtClean="0"/>
              <a:t>Since the critter movement is based on the immediate next pixel available to him there might be a case as follows:</a:t>
            </a:r>
          </a:p>
          <a:p>
            <a:endParaRPr lang="en-US" b="1" dirty="0"/>
          </a:p>
          <a:p>
            <a:pPr algn="ctr"/>
            <a:endParaRPr lang="en-US" b="1" dirty="0"/>
          </a:p>
        </p:txBody>
      </p:sp>
      <p:sp>
        <p:nvSpPr>
          <p:cNvPr id="4" name="Oval 3"/>
          <p:cNvSpPr/>
          <p:nvPr/>
        </p:nvSpPr>
        <p:spPr>
          <a:xfrm>
            <a:off x="1300766" y="5138670"/>
            <a:ext cx="695459"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start</a:t>
            </a:r>
            <a:endParaRPr lang="en-US" sz="1200" dirty="0">
              <a:latin typeface="Times New Roman" panose="02020603050405020304" pitchFamily="18" charset="0"/>
              <a:cs typeface="Times New Roman" panose="02020603050405020304" pitchFamily="18" charset="0"/>
            </a:endParaRPr>
          </a:p>
        </p:txBody>
      </p:sp>
      <p:sp>
        <p:nvSpPr>
          <p:cNvPr id="6" name="Oval 5"/>
          <p:cNvSpPr/>
          <p:nvPr/>
        </p:nvSpPr>
        <p:spPr>
          <a:xfrm>
            <a:off x="7289443" y="5087155"/>
            <a:ext cx="772732" cy="450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a:p>
            <a:pPr algn="ctr"/>
            <a:r>
              <a:rPr lang="en-US" sz="1200" dirty="0" smtClean="0"/>
              <a:t>Stop</a:t>
            </a:r>
            <a:endParaRPr lang="en-US" sz="1200" dirty="0" smtClean="0">
              <a:latin typeface="Times New Roman" panose="02020603050405020304" pitchFamily="18" charset="0"/>
              <a:cs typeface="Times New Roman" panose="02020603050405020304" pitchFamily="18" charset="0"/>
            </a:endParaRPr>
          </a:p>
          <a:p>
            <a:pPr algn="ctr"/>
            <a:endParaRPr lang="en-US" sz="1200" dirty="0"/>
          </a:p>
        </p:txBody>
      </p:sp>
      <p:cxnSp>
        <p:nvCxnSpPr>
          <p:cNvPr id="10" name="Straight Connector 9"/>
          <p:cNvCxnSpPr>
            <a:stCxn id="4" idx="6"/>
          </p:cNvCxnSpPr>
          <p:nvPr/>
        </p:nvCxnSpPr>
        <p:spPr>
          <a:xfrm flipV="1">
            <a:off x="1996225" y="5338292"/>
            <a:ext cx="17901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773510" y="4662152"/>
            <a:ext cx="0" cy="676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73510" y="4649273"/>
            <a:ext cx="1107583"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68214" y="4662152"/>
            <a:ext cx="0" cy="676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6" idx="2"/>
          </p:cNvCxnSpPr>
          <p:nvPr/>
        </p:nvCxnSpPr>
        <p:spPr>
          <a:xfrm flipV="1">
            <a:off x="4868214" y="5312535"/>
            <a:ext cx="2421229" cy="2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73510" y="5338292"/>
            <a:ext cx="0" cy="61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60631" y="5937161"/>
            <a:ext cx="1120462"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68214" y="5338292"/>
            <a:ext cx="0" cy="61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40935" y="4790940"/>
            <a:ext cx="0" cy="991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940935" y="4816699"/>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610637" y="4790941"/>
            <a:ext cx="12878" cy="991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40935" y="5782613"/>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391696" y="4816699"/>
            <a:ext cx="1094704" cy="49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537915" y="4507605"/>
            <a:ext cx="1390919" cy="566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Confusion which path to choose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065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1673" y="357457"/>
            <a:ext cx="10637950" cy="6300919"/>
          </a:xfrm>
        </p:spPr>
        <p:txBody>
          <a:bodyPr>
            <a:normAutofit/>
          </a:bodyPr>
          <a:lstStyle/>
          <a:p>
            <a:pPr algn="ctr"/>
            <a:r>
              <a:rPr lang="en-US" b="1" dirty="0" smtClean="0"/>
              <a:t>Level up for towers:</a:t>
            </a:r>
          </a:p>
          <a:p>
            <a:pPr algn="ctr"/>
            <a:endParaRPr lang="en-US" b="1"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848" y="883521"/>
            <a:ext cx="7718547" cy="5774855"/>
          </a:xfrm>
          <a:prstGeom prst="rect">
            <a:avLst/>
          </a:prstGeom>
        </p:spPr>
      </p:pic>
    </p:spTree>
    <p:extLst>
      <p:ext uri="{BB962C8B-B14F-4D97-AF65-F5344CB8AC3E}">
        <p14:creationId xmlns:p14="http://schemas.microsoft.com/office/powerpoint/2010/main" val="65614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7344" y="154772"/>
            <a:ext cx="9418320" cy="1277236"/>
          </a:xfrm>
        </p:spPr>
        <p:txBody>
          <a:bodyPr>
            <a:normAutofit/>
          </a:bodyPr>
          <a:lstStyle/>
          <a:p>
            <a:pPr algn="ctr"/>
            <a:r>
              <a:rPr lang="en-US" dirty="0" smtClean="0"/>
              <a:t>CLASS DIAGRAM:</a:t>
            </a:r>
          </a:p>
          <a:p>
            <a:pPr algn="ct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775" y="624578"/>
            <a:ext cx="11465169" cy="6127914"/>
          </a:xfrm>
          <a:prstGeom prst="rect">
            <a:avLst/>
          </a:prstGeom>
        </p:spPr>
      </p:pic>
    </p:spTree>
    <p:extLst>
      <p:ext uri="{BB962C8B-B14F-4D97-AF65-F5344CB8AC3E}">
        <p14:creationId xmlns:p14="http://schemas.microsoft.com/office/powerpoint/2010/main" val="12879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4625" y="193824"/>
            <a:ext cx="9418320" cy="627522"/>
          </a:xfrm>
        </p:spPr>
        <p:txBody>
          <a:bodyPr>
            <a:normAutofit/>
          </a:bodyPr>
          <a:lstStyle/>
          <a:p>
            <a:pPr algn="ctr"/>
            <a:r>
              <a:rPr lang="en-US" dirty="0" smtClean="0"/>
              <a:t>OVERVIEW OF CLASS DIAGRAM:</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 y="821346"/>
            <a:ext cx="11057207" cy="6207078"/>
          </a:xfrm>
          <a:prstGeom prst="rect">
            <a:avLst/>
          </a:prstGeom>
        </p:spPr>
      </p:pic>
    </p:spTree>
    <p:extLst>
      <p:ext uri="{BB962C8B-B14F-4D97-AF65-F5344CB8AC3E}">
        <p14:creationId xmlns:p14="http://schemas.microsoft.com/office/powerpoint/2010/main" val="280563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3142182" y="3731888"/>
            <a:ext cx="1310754" cy="1036410"/>
          </a:xfrm>
          <a:prstGeom prst="rect">
            <a:avLst/>
          </a:prstGeom>
        </p:spPr>
      </p:pic>
      <p:sp>
        <p:nvSpPr>
          <p:cNvPr id="3" name="Subtitle 2"/>
          <p:cNvSpPr>
            <a:spLocks noGrp="1"/>
          </p:cNvSpPr>
          <p:nvPr>
            <p:ph type="subTitle" idx="1"/>
          </p:nvPr>
        </p:nvSpPr>
        <p:spPr>
          <a:xfrm>
            <a:off x="1159236" y="178836"/>
            <a:ext cx="9418320" cy="2939142"/>
          </a:xfrm>
        </p:spPr>
        <p:txBody>
          <a:bodyPr>
            <a:normAutofit/>
          </a:bodyPr>
          <a:lstStyle/>
          <a:p>
            <a:pPr algn="l"/>
            <a:r>
              <a:rPr lang="en-US" dirty="0" smtClean="0"/>
              <a:t>Why tight coupling between MODEL and VIEW?</a:t>
            </a:r>
          </a:p>
          <a:p>
            <a:r>
              <a:rPr lang="en-US" dirty="0"/>
              <a:t>Since the functionality of the critters is dependent on the level of the game that is their strength and speed is independent of user input and is an automated system thus it is not required to be controlled by the controller. </a:t>
            </a:r>
          </a:p>
          <a:p>
            <a:r>
              <a:rPr lang="en-US" dirty="0"/>
              <a:t>Hence any change in state for critter would be directly updated in the view by the model.</a:t>
            </a:r>
            <a:endParaRPr lang="en-US" dirty="0" smtClean="0"/>
          </a:p>
        </p:txBody>
      </p:sp>
      <p:sp>
        <p:nvSpPr>
          <p:cNvPr id="10" name="Rounded Rectangle 9"/>
          <p:cNvSpPr/>
          <p:nvPr/>
        </p:nvSpPr>
        <p:spPr>
          <a:xfrm>
            <a:off x="3797559" y="2790629"/>
            <a:ext cx="2463282" cy="821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MODEL</a:t>
            </a:r>
          </a:p>
        </p:txBody>
      </p:sp>
      <p:sp>
        <p:nvSpPr>
          <p:cNvPr id="11" name="Rounded Rectangle 10"/>
          <p:cNvSpPr/>
          <p:nvPr/>
        </p:nvSpPr>
        <p:spPr>
          <a:xfrm>
            <a:off x="1533378" y="4888462"/>
            <a:ext cx="2812453" cy="1512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VIEW</a:t>
            </a:r>
            <a:endParaRPr lang="en-US" dirty="0"/>
          </a:p>
        </p:txBody>
      </p:sp>
      <p:cxnSp>
        <p:nvCxnSpPr>
          <p:cNvPr id="17" name="Straight Arrow Connector 16"/>
          <p:cNvCxnSpPr>
            <a:stCxn id="10" idx="2"/>
            <a:endCxn id="11" idx="0"/>
          </p:cNvCxnSpPr>
          <p:nvPr/>
        </p:nvCxnSpPr>
        <p:spPr>
          <a:xfrm flipH="1">
            <a:off x="2939605" y="3611723"/>
            <a:ext cx="2089595" cy="12767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735955" y="5811748"/>
            <a:ext cx="2407298" cy="48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smtClean="0">
              <a:latin typeface="Times New Roman" panose="02020603050405020304" pitchFamily="18" charset="0"/>
              <a:cs typeface="Times New Roman" panose="02020603050405020304" pitchFamily="18" charset="0"/>
            </a:endParaRPr>
          </a:p>
          <a:p>
            <a:pPr algn="ctr"/>
            <a:r>
              <a:rPr lang="en-US" sz="1200" dirty="0" smtClean="0">
                <a:latin typeface="Times New Roman" panose="02020603050405020304" pitchFamily="18" charset="0"/>
                <a:cs typeface="Times New Roman" panose="02020603050405020304" pitchFamily="18" charset="0"/>
              </a:rPr>
              <a:t>Update </a:t>
            </a:r>
            <a:r>
              <a:rPr lang="en-US" sz="1200" dirty="0" smtClean="0">
                <a:latin typeface="Times New Roman" panose="02020603050405020304" pitchFamily="18" charset="0"/>
                <a:cs typeface="Times New Roman" panose="02020603050405020304" pitchFamily="18" charset="0"/>
              </a:rPr>
              <a:t>view </a:t>
            </a:r>
            <a:r>
              <a:rPr lang="en-US" sz="1200" dirty="0" smtClean="0">
                <a:latin typeface="Times New Roman" panose="02020603050405020304" pitchFamily="18" charset="0"/>
                <a:cs typeface="Times New Roman" panose="02020603050405020304" pitchFamily="18" charset="0"/>
              </a:rPr>
              <a:t>based on data from model and controller</a:t>
            </a:r>
            <a:endParaRPr lang="en-US" sz="1200"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Rounded Rectangle 26"/>
          <p:cNvSpPr/>
          <p:nvPr/>
        </p:nvSpPr>
        <p:spPr>
          <a:xfrm>
            <a:off x="6718042" y="3932074"/>
            <a:ext cx="2911151" cy="1166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a:t>
            </a:r>
            <a:r>
              <a:rPr lang="en-US" dirty="0" err="1" smtClean="0"/>
              <a:t>Contorller</a:t>
            </a:r>
            <a:endParaRPr lang="en-US" dirty="0" smtClean="0"/>
          </a:p>
          <a:p>
            <a:pPr algn="ctr"/>
            <a:endParaRPr lang="en-US" dirty="0"/>
          </a:p>
        </p:txBody>
      </p:sp>
      <p:cxnSp>
        <p:nvCxnSpPr>
          <p:cNvPr id="29" name="Elbow Connector 28"/>
          <p:cNvCxnSpPr>
            <a:stCxn id="10" idx="3"/>
            <a:endCxn id="27" idx="0"/>
          </p:cNvCxnSpPr>
          <p:nvPr/>
        </p:nvCxnSpPr>
        <p:spPr>
          <a:xfrm>
            <a:off x="6260841" y="3201176"/>
            <a:ext cx="1912777" cy="73089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348765" y="2869552"/>
            <a:ext cx="1887116" cy="29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Map validation, map creation, towers..</a:t>
            </a:r>
            <a:r>
              <a:rPr lang="en-US" sz="1200" dirty="0" err="1" smtClean="0">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p:txBody>
      </p:sp>
      <p:sp>
        <p:nvSpPr>
          <p:cNvPr id="37" name="Rectangle 36"/>
          <p:cNvSpPr/>
          <p:nvPr/>
        </p:nvSpPr>
        <p:spPr>
          <a:xfrm>
            <a:off x="4692181" y="5462295"/>
            <a:ext cx="3135086" cy="314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Data prepared by controller and model is then fed to the view </a:t>
            </a:r>
            <a:endParaRPr lang="en-US" sz="1200" dirty="0">
              <a:latin typeface="Times New Roman" panose="02020603050405020304" pitchFamily="18" charset="0"/>
              <a:cs typeface="Times New Roman" panose="02020603050405020304" pitchFamily="18" charset="0"/>
            </a:endParaRPr>
          </a:p>
        </p:txBody>
      </p:sp>
      <p:cxnSp>
        <p:nvCxnSpPr>
          <p:cNvPr id="5" name="Elbow Connector 4"/>
          <p:cNvCxnSpPr>
            <a:stCxn id="27" idx="2"/>
          </p:cNvCxnSpPr>
          <p:nvPr/>
        </p:nvCxnSpPr>
        <p:spPr>
          <a:xfrm rot="5400000">
            <a:off x="5873475" y="3570756"/>
            <a:ext cx="772498" cy="3827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77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6" grpId="0" animBg="1"/>
      <p:bldP spid="27"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623" y="331236"/>
            <a:ext cx="8676222" cy="1993640"/>
          </a:xfrm>
        </p:spPr>
        <p:txBody>
          <a:bodyPr>
            <a:normAutofit/>
          </a:bodyPr>
          <a:lstStyle/>
          <a:p>
            <a:pPr algn="ctr"/>
            <a:r>
              <a:rPr lang="en-US" dirty="0" smtClean="0">
                <a:solidFill>
                  <a:schemeClr val="accent4"/>
                </a:solidFill>
              </a:rPr>
              <a:t>Design Patterns</a:t>
            </a:r>
            <a:br>
              <a:rPr lang="en-US" dirty="0" smtClean="0">
                <a:solidFill>
                  <a:schemeClr val="accent4"/>
                </a:solidFill>
              </a:rPr>
            </a:br>
            <a:endParaRPr lang="en-US" dirty="0">
              <a:solidFill>
                <a:schemeClr val="accent4"/>
              </a:solidFill>
            </a:endParaRPr>
          </a:p>
        </p:txBody>
      </p:sp>
      <p:sp>
        <p:nvSpPr>
          <p:cNvPr id="3" name="Subtitle 2"/>
          <p:cNvSpPr>
            <a:spLocks noGrp="1"/>
          </p:cNvSpPr>
          <p:nvPr>
            <p:ph type="subTitle" idx="1"/>
          </p:nvPr>
        </p:nvSpPr>
        <p:spPr>
          <a:xfrm>
            <a:off x="972623" y="1796142"/>
            <a:ext cx="9418320" cy="3251719"/>
          </a:xfrm>
        </p:spPr>
        <p:txBody>
          <a:bodyPr>
            <a:normAutofit/>
          </a:bodyPr>
          <a:lstStyle/>
          <a:p>
            <a:pPr algn="l"/>
            <a:r>
              <a:rPr lang="en-US" dirty="0" smtClean="0"/>
              <a:t>Why singleton design pattern?</a:t>
            </a:r>
          </a:p>
          <a:p>
            <a:pPr algn="l"/>
            <a:r>
              <a:rPr lang="en-US" dirty="0" smtClean="0"/>
              <a:t>Since only one instance of the game should run at any point of time that is, we want to restrict to a single player game. Thus implementation of singleton pattern plays a vital role in our application.</a:t>
            </a:r>
          </a:p>
          <a:p>
            <a:pPr algn="l"/>
            <a:endParaRPr lang="en-US" dirty="0"/>
          </a:p>
        </p:txBody>
      </p:sp>
    </p:spTree>
    <p:extLst>
      <p:ext uri="{BB962C8B-B14F-4D97-AF65-F5344CB8AC3E}">
        <p14:creationId xmlns:p14="http://schemas.microsoft.com/office/powerpoint/2010/main" val="316174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9401" y="1049689"/>
            <a:ext cx="1856791"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Create private instance of view and </a:t>
            </a:r>
            <a:r>
              <a:rPr lang="en-US" sz="1200" dirty="0" smtClean="0"/>
              <a:t>model</a:t>
            </a:r>
          </a:p>
          <a:p>
            <a:pPr algn="ctr"/>
            <a:r>
              <a:rPr lang="en-US" sz="1200" dirty="0" smtClean="0"/>
              <a:t>In a controller class</a:t>
            </a:r>
            <a:endParaRPr lang="en-US" sz="1200" dirty="0"/>
          </a:p>
        </p:txBody>
      </p:sp>
      <p:sp>
        <p:nvSpPr>
          <p:cNvPr id="6" name="Flowchart: Decision 5"/>
          <p:cNvSpPr/>
          <p:nvPr/>
        </p:nvSpPr>
        <p:spPr>
          <a:xfrm>
            <a:off x="4184775" y="2834942"/>
            <a:ext cx="2146041" cy="126430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If </a:t>
            </a:r>
            <a:r>
              <a:rPr lang="en-US" sz="1000" dirty="0" smtClean="0">
                <a:latin typeface="Times New Roman" panose="02020603050405020304" pitchFamily="18" charset="0"/>
                <a:cs typeface="Times New Roman" panose="02020603050405020304" pitchFamily="18" charset="0"/>
              </a:rPr>
              <a:t>instance of the controller class </a:t>
            </a:r>
            <a:r>
              <a:rPr lang="en-US" sz="1000" dirty="0" smtClean="0">
                <a:latin typeface="Times New Roman" panose="02020603050405020304" pitchFamily="18" charset="0"/>
                <a:cs typeface="Times New Roman" panose="02020603050405020304" pitchFamily="18" charset="0"/>
              </a:rPr>
              <a:t>=null</a:t>
            </a:r>
            <a:endParaRPr lang="en-US" sz="1000" dirty="0">
              <a:latin typeface="Times New Roman" panose="02020603050405020304" pitchFamily="18" charset="0"/>
              <a:cs typeface="Times New Roman" panose="02020603050405020304" pitchFamily="18" charset="0"/>
            </a:endParaRPr>
          </a:p>
        </p:txBody>
      </p:sp>
      <p:cxnSp>
        <p:nvCxnSpPr>
          <p:cNvPr id="8" name="Straight Arrow Connector 7"/>
          <p:cNvCxnSpPr>
            <a:stCxn id="5" idx="2"/>
            <a:endCxn id="6" idx="0"/>
          </p:cNvCxnSpPr>
          <p:nvPr/>
        </p:nvCxnSpPr>
        <p:spPr>
          <a:xfrm flipH="1">
            <a:off x="5257796" y="1852122"/>
            <a:ext cx="1" cy="98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7427818" y="3065876"/>
            <a:ext cx="2062066" cy="8024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Create new instance of the class and initialize the model and view objects for once by calling the  private constructor </a:t>
            </a:r>
            <a:endParaRPr lang="en-US" sz="1200" dirty="0">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6330816" y="3467093"/>
            <a:ext cx="10970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06074" y="3275045"/>
            <a:ext cx="391885" cy="16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18" name="Flowchart: Process 17"/>
          <p:cNvSpPr/>
          <p:nvPr/>
        </p:nvSpPr>
        <p:spPr>
          <a:xfrm>
            <a:off x="4408709" y="4833257"/>
            <a:ext cx="1698171" cy="5691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Return instance already created </a:t>
            </a:r>
            <a:endParaRPr lang="en-US" sz="1200" dirty="0">
              <a:latin typeface="Times New Roman" panose="02020603050405020304" pitchFamily="18" charset="0"/>
              <a:cs typeface="Times New Roman" panose="02020603050405020304" pitchFamily="18" charset="0"/>
            </a:endParaRPr>
          </a:p>
        </p:txBody>
      </p:sp>
      <p:cxnSp>
        <p:nvCxnSpPr>
          <p:cNvPr id="20" name="Straight Arrow Connector 19"/>
          <p:cNvCxnSpPr>
            <a:stCxn id="6" idx="2"/>
            <a:endCxn id="18" idx="0"/>
          </p:cNvCxnSpPr>
          <p:nvPr/>
        </p:nvCxnSpPr>
        <p:spPr>
          <a:xfrm flipH="1">
            <a:off x="5257795" y="4099245"/>
            <a:ext cx="1" cy="73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27774" y="4354274"/>
            <a:ext cx="354564" cy="16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cxnSp>
        <p:nvCxnSpPr>
          <p:cNvPr id="25" name="Elbow Connector 24"/>
          <p:cNvCxnSpPr>
            <a:stCxn id="18" idx="3"/>
            <a:endCxn id="36" idx="1"/>
          </p:cNvCxnSpPr>
          <p:nvPr/>
        </p:nvCxnSpPr>
        <p:spPr>
          <a:xfrm>
            <a:off x="6106880" y="5117841"/>
            <a:ext cx="2256986" cy="898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2" idx="2"/>
          </p:cNvCxnSpPr>
          <p:nvPr/>
        </p:nvCxnSpPr>
        <p:spPr>
          <a:xfrm rot="5400000">
            <a:off x="7371904" y="4120698"/>
            <a:ext cx="1339336" cy="83455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63866" y="4885740"/>
            <a:ext cx="2664917" cy="643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200" dirty="0" smtClean="0">
                <a:latin typeface="Times New Roman" panose="02020603050405020304" pitchFamily="18" charset="0"/>
                <a:cs typeface="Times New Roman" panose="02020603050405020304" pitchFamily="18" charset="0"/>
              </a:rPr>
              <a:t>Call </a:t>
            </a:r>
            <a:r>
              <a:rPr lang="en-US" sz="1200" dirty="0" err="1" smtClean="0">
                <a:latin typeface="Times New Roman" panose="02020603050405020304" pitchFamily="18" charset="0"/>
                <a:cs typeface="Times New Roman" panose="02020603050405020304" pitchFamily="18" charset="0"/>
              </a:rPr>
              <a:t>getInstance</a:t>
            </a:r>
            <a:r>
              <a:rPr lang="en-US" sz="1200" dirty="0" smtClean="0">
                <a:latin typeface="Times New Roman" panose="02020603050405020304" pitchFamily="18" charset="0"/>
                <a:cs typeface="Times New Roman" panose="02020603050405020304" pitchFamily="18" charset="0"/>
              </a:rPr>
              <a:t> in main game controller (</a:t>
            </a:r>
            <a:r>
              <a:rPr lang="en-US" sz="1200" dirty="0" err="1" smtClean="0">
                <a:latin typeface="Times New Roman" panose="02020603050405020304" pitchFamily="18" charset="0"/>
                <a:cs typeface="Times New Roman" panose="02020603050405020304" pitchFamily="18" charset="0"/>
              </a:rPr>
              <a:t>towerdefense</a:t>
            </a:r>
            <a:r>
              <a:rPr lang="en-US" sz="1200" dirty="0" smtClean="0">
                <a:latin typeface="Times New Roman" panose="02020603050405020304" pitchFamily="18" charset="0"/>
                <a:cs typeface="Times New Roman" panose="02020603050405020304" pitchFamily="18" charset="0"/>
              </a:rPr>
              <a:t>) using single objects class name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1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ppt_x"/>
                                          </p:val>
                                        </p:tav>
                                        <p:tav tm="100000">
                                          <p:val>
                                            <p:strVal val="#ppt_x"/>
                                          </p:val>
                                        </p:tav>
                                      </p:tavLst>
                                    </p:anim>
                                    <p:anim calcmode="lin" valueType="num">
                                      <p:cBhvr additive="base">
                                        <p:cTn id="7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7" grpId="0" animBg="1"/>
      <p:bldP spid="18" grpId="0" animBg="1"/>
      <p:bldP spid="23"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a:bodyPr>
          <a:lstStyle/>
          <a:p>
            <a:pPr algn="l"/>
            <a:r>
              <a:rPr lang="en-US" dirty="0" smtClean="0"/>
              <a:t>Why observer pattern?</a:t>
            </a:r>
          </a:p>
          <a:p>
            <a:pPr algn="l"/>
            <a:r>
              <a:rPr lang="en-US" dirty="0" smtClean="0"/>
              <a:t>When there is one to many functionality of the objects that is when a object of a class is modified as a result of which the dependent objects are required to be modified automatically, thus in our game scene a mouse event triggers a change to the shop controller(maintains all the buy and sell details) which notifies all the observers that is different types of towers by calling the update in the shop controller depending upon which type to of tower is selected or not.</a:t>
            </a:r>
          </a:p>
          <a:p>
            <a:pPr algn="l"/>
            <a:endParaRPr lang="en-US" dirty="0"/>
          </a:p>
          <a:p>
            <a:pPr algn="l"/>
            <a:endParaRPr lang="en-US" dirty="0"/>
          </a:p>
        </p:txBody>
      </p:sp>
    </p:spTree>
    <p:extLst>
      <p:ext uri="{BB962C8B-B14F-4D97-AF65-F5344CB8AC3E}">
        <p14:creationId xmlns:p14="http://schemas.microsoft.com/office/powerpoint/2010/main" val="39145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623" y="331236"/>
            <a:ext cx="8676222" cy="1993640"/>
          </a:xfrm>
        </p:spPr>
        <p:txBody>
          <a:bodyPr>
            <a:normAutofit/>
          </a:bodyPr>
          <a:lstStyle/>
          <a:p>
            <a:pPr algn="ctr"/>
            <a:r>
              <a:rPr lang="en-US" dirty="0" smtClean="0">
                <a:solidFill>
                  <a:schemeClr val="accent4"/>
                </a:solidFill>
              </a:rPr>
              <a:t>OBSERVER</a:t>
            </a:r>
            <a:endParaRPr lang="en-US" dirty="0">
              <a:solidFill>
                <a:schemeClr val="accent4"/>
              </a:solidFill>
            </a:endParaRPr>
          </a:p>
        </p:txBody>
      </p:sp>
      <p:sp>
        <p:nvSpPr>
          <p:cNvPr id="3" name="Subtitle 2"/>
          <p:cNvSpPr>
            <a:spLocks noGrp="1"/>
          </p:cNvSpPr>
          <p:nvPr>
            <p:ph type="subTitle" idx="1"/>
          </p:nvPr>
        </p:nvSpPr>
        <p:spPr>
          <a:xfrm>
            <a:off x="972623" y="331236"/>
            <a:ext cx="9418320" cy="3251719"/>
          </a:xfrm>
        </p:spPr>
        <p:txBody>
          <a:bodyPr>
            <a:normAutofit/>
          </a:bodyPr>
          <a:lstStyle/>
          <a:p>
            <a:pPr algn="l"/>
            <a:endParaRPr lang="en-US" dirty="0"/>
          </a:p>
          <a:p>
            <a:pPr algn="l"/>
            <a:endParaRPr lang="en-US" dirty="0"/>
          </a:p>
        </p:txBody>
      </p:sp>
      <p:sp>
        <p:nvSpPr>
          <p:cNvPr id="20" name="Rectangle 19"/>
          <p:cNvSpPr/>
          <p:nvPr/>
        </p:nvSpPr>
        <p:spPr>
          <a:xfrm rot="10800000" flipV="1">
            <a:off x="1665827" y="3367565"/>
            <a:ext cx="1664212"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KeyController</a:t>
            </a:r>
            <a:r>
              <a:rPr lang="en-US" sz="1200" dirty="0" smtClean="0"/>
              <a:t> </a:t>
            </a:r>
          </a:p>
          <a:p>
            <a:pPr algn="ctr"/>
            <a:endParaRPr lang="en-US" sz="1200" dirty="0" smtClean="0"/>
          </a:p>
          <a:p>
            <a:pPr algn="ctr"/>
            <a:r>
              <a:rPr lang="en-US" sz="1200" dirty="0" err="1" smtClean="0"/>
              <a:t>Notifyall</a:t>
            </a:r>
            <a:r>
              <a:rPr lang="en-US" sz="1200" dirty="0" smtClean="0"/>
              <a:t>();</a:t>
            </a:r>
            <a:endParaRPr lang="en-US" sz="1200" dirty="0"/>
          </a:p>
        </p:txBody>
      </p:sp>
      <p:sp>
        <p:nvSpPr>
          <p:cNvPr id="21" name="Rectangle 20"/>
          <p:cNvSpPr/>
          <p:nvPr/>
        </p:nvSpPr>
        <p:spPr>
          <a:xfrm rot="10800000" flipV="1">
            <a:off x="7360116" y="3308173"/>
            <a:ext cx="1455578" cy="88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ShopController</a:t>
            </a:r>
            <a:endParaRPr lang="en-US" sz="1200" dirty="0" smtClean="0"/>
          </a:p>
          <a:p>
            <a:pPr algn="ctr"/>
            <a:endParaRPr lang="en-US" sz="1200" dirty="0" smtClean="0"/>
          </a:p>
          <a:p>
            <a:pPr algn="ctr"/>
            <a:r>
              <a:rPr lang="en-US" sz="1200" dirty="0" smtClean="0"/>
              <a:t>Update();</a:t>
            </a:r>
            <a:endParaRPr lang="en-US" sz="1200" dirty="0"/>
          </a:p>
        </p:txBody>
      </p:sp>
      <p:sp>
        <p:nvSpPr>
          <p:cNvPr id="22" name="Rectangle 21"/>
          <p:cNvSpPr/>
          <p:nvPr/>
        </p:nvSpPr>
        <p:spPr>
          <a:xfrm rot="10800000" flipV="1">
            <a:off x="5600607" y="5214255"/>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AirTower1</a:t>
            </a:r>
            <a:endParaRPr lang="en-US" sz="1200" dirty="0"/>
          </a:p>
        </p:txBody>
      </p:sp>
      <p:sp>
        <p:nvSpPr>
          <p:cNvPr id="23" name="Rectangle 22"/>
          <p:cNvSpPr/>
          <p:nvPr/>
        </p:nvSpPr>
        <p:spPr>
          <a:xfrm rot="10800000" flipV="1">
            <a:off x="7360116" y="5209593"/>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AirTower2</a:t>
            </a:r>
            <a:endParaRPr lang="en-US" sz="1200" dirty="0"/>
          </a:p>
        </p:txBody>
      </p:sp>
      <p:cxnSp>
        <p:nvCxnSpPr>
          <p:cNvPr id="27" name="Straight Arrow Connector 26"/>
          <p:cNvCxnSpPr>
            <a:stCxn id="20" idx="1"/>
            <a:endCxn id="21" idx="3"/>
          </p:cNvCxnSpPr>
          <p:nvPr/>
        </p:nvCxnSpPr>
        <p:spPr>
          <a:xfrm>
            <a:off x="3330039" y="3710468"/>
            <a:ext cx="4030077" cy="4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7" idx="0"/>
            <a:endCxn id="20" idx="2"/>
          </p:cNvCxnSpPr>
          <p:nvPr/>
        </p:nvCxnSpPr>
        <p:spPr>
          <a:xfrm flipV="1">
            <a:off x="2472175" y="4053370"/>
            <a:ext cx="25758" cy="115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10800000" flipV="1">
            <a:off x="1640069" y="5209593"/>
            <a:ext cx="1664212"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MouseClickEvent</a:t>
            </a:r>
            <a:endParaRPr lang="en-US" sz="1200" dirty="0"/>
          </a:p>
        </p:txBody>
      </p:sp>
      <p:sp>
        <p:nvSpPr>
          <p:cNvPr id="42" name="Rectangle 41"/>
          <p:cNvSpPr/>
          <p:nvPr/>
        </p:nvSpPr>
        <p:spPr>
          <a:xfrm rot="10800000" flipV="1">
            <a:off x="9024075" y="5209592"/>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AirTower3</a:t>
            </a:r>
            <a:endParaRPr lang="en-US" sz="1200" dirty="0"/>
          </a:p>
        </p:txBody>
      </p:sp>
      <p:cxnSp>
        <p:nvCxnSpPr>
          <p:cNvPr id="43" name="Straight Arrow Connector 42"/>
          <p:cNvCxnSpPr>
            <a:stCxn id="22" idx="0"/>
            <a:endCxn id="21" idx="2"/>
          </p:cNvCxnSpPr>
          <p:nvPr/>
        </p:nvCxnSpPr>
        <p:spPr>
          <a:xfrm flipV="1">
            <a:off x="6328396" y="4194799"/>
            <a:ext cx="1759509" cy="101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0"/>
            <a:endCxn id="21" idx="2"/>
          </p:cNvCxnSpPr>
          <p:nvPr/>
        </p:nvCxnSpPr>
        <p:spPr>
          <a:xfrm flipH="1" flipV="1">
            <a:off x="8087905" y="4194799"/>
            <a:ext cx="1663959" cy="101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0"/>
            <a:endCxn id="21" idx="2"/>
          </p:cNvCxnSpPr>
          <p:nvPr/>
        </p:nvCxnSpPr>
        <p:spPr>
          <a:xfrm flipV="1">
            <a:off x="8087905" y="4194799"/>
            <a:ext cx="0" cy="10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508382" y="2996113"/>
            <a:ext cx="914400" cy="243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observer</a:t>
            </a:r>
            <a:endParaRPr lang="en-US"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1640068" y="3064235"/>
            <a:ext cx="1635616" cy="24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Observable / subject</a:t>
            </a:r>
            <a:endParaRPr lang="en-US" sz="1200" dirty="0">
              <a:latin typeface="Times New Roman" panose="02020603050405020304" pitchFamily="18" charset="0"/>
              <a:cs typeface="Times New Roman" panose="02020603050405020304" pitchFamily="18" charset="0"/>
            </a:endParaRPr>
          </a:p>
        </p:txBody>
      </p:sp>
      <p:sp>
        <p:nvSpPr>
          <p:cNvPr id="12" name="Rectangle 11"/>
          <p:cNvSpPr/>
          <p:nvPr/>
        </p:nvSpPr>
        <p:spPr>
          <a:xfrm>
            <a:off x="9751864" y="3469465"/>
            <a:ext cx="1929274" cy="5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Config</a:t>
            </a:r>
            <a:r>
              <a:rPr lang="en-US" sz="1200" dirty="0" smtClean="0">
                <a:latin typeface="Times New Roman" panose="02020603050405020304" pitchFamily="18" charset="0"/>
                <a:cs typeface="Times New Roman" panose="02020603050405020304" pitchFamily="18" charset="0"/>
              </a:rPr>
              <a:t> model: Contains all static data for the game </a:t>
            </a:r>
            <a:endParaRPr lang="en-US" sz="1200" dirty="0">
              <a:latin typeface="Times New Roman" panose="02020603050405020304" pitchFamily="18" charset="0"/>
              <a:cs typeface="Times New Roman" panose="02020603050405020304" pitchFamily="18" charset="0"/>
            </a:endParaRPr>
          </a:p>
        </p:txBody>
      </p:sp>
      <p:cxnSp>
        <p:nvCxnSpPr>
          <p:cNvPr id="14" name="Straight Arrow Connector 13"/>
          <p:cNvCxnSpPr>
            <a:stCxn id="12" idx="1"/>
            <a:endCxn id="21" idx="1"/>
          </p:cNvCxnSpPr>
          <p:nvPr/>
        </p:nvCxnSpPr>
        <p:spPr>
          <a:xfrm flipH="1">
            <a:off x="8815694" y="3751486"/>
            <a:ext cx="936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9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7" grpId="0" animBg="1"/>
      <p:bldP spid="42" grpId="0" animBg="1"/>
      <p:bldP spid="4"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a:bodyPr>
          <a:lstStyle/>
          <a:p>
            <a:pPr algn="l"/>
            <a:r>
              <a:rPr lang="en-US" dirty="0" smtClean="0"/>
              <a:t>Why use wave and level up functionality of critters?</a:t>
            </a:r>
          </a:p>
          <a:p>
            <a:pPr algn="l"/>
            <a:r>
              <a:rPr lang="en-US" dirty="0" smtClean="0"/>
              <a:t>If only x amount of critters with same level of strength are used then user might loos interest in the game as it would be a easy win – win situation. Thus every time the user levels up in a game amount of critters are increased to 2x and the strength of the critters will also increase thus making it harder to kil</a:t>
            </a:r>
            <a:r>
              <a:rPr lang="en-US" dirty="0" smtClean="0"/>
              <a:t>l them, following is the screenshot for the same:</a:t>
            </a:r>
          </a:p>
          <a:p>
            <a:pPr algn="l"/>
            <a:endParaRPr lang="en-US" dirty="0"/>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12" y="2924806"/>
            <a:ext cx="4534558" cy="37988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308" y="2924806"/>
            <a:ext cx="4585796" cy="3798842"/>
          </a:xfrm>
          <a:prstGeom prst="rect">
            <a:avLst/>
          </a:prstGeom>
        </p:spPr>
      </p:pic>
    </p:spTree>
    <p:extLst>
      <p:ext uri="{BB962C8B-B14F-4D97-AF65-F5344CB8AC3E}">
        <p14:creationId xmlns:p14="http://schemas.microsoft.com/office/powerpoint/2010/main" val="40561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623" y="46558"/>
            <a:ext cx="8676222" cy="558749"/>
          </a:xfrm>
        </p:spPr>
        <p:txBody>
          <a:bodyPr>
            <a:normAutofit/>
          </a:bodyPr>
          <a:lstStyle/>
          <a:p>
            <a:pPr algn="ctr"/>
            <a:r>
              <a:rPr lang="en-US" sz="3200" dirty="0" smtClean="0">
                <a:solidFill>
                  <a:schemeClr val="accent4"/>
                </a:solidFill>
              </a:rPr>
              <a:t>DAMAGE EFFECTS</a:t>
            </a:r>
            <a:endParaRPr lang="en-US" sz="3200" dirty="0">
              <a:solidFill>
                <a:schemeClr val="accent4"/>
              </a:solidFill>
            </a:endParaRPr>
          </a:p>
        </p:txBody>
      </p:sp>
      <p:sp>
        <p:nvSpPr>
          <p:cNvPr id="3" name="Subtitle 2"/>
          <p:cNvSpPr>
            <a:spLocks noGrp="1"/>
          </p:cNvSpPr>
          <p:nvPr>
            <p:ph type="subTitle" idx="1"/>
          </p:nvPr>
        </p:nvSpPr>
        <p:spPr>
          <a:xfrm>
            <a:off x="2576115" y="46558"/>
            <a:ext cx="5469238" cy="1081825"/>
          </a:xfrm>
        </p:spPr>
        <p:txBody>
          <a:bodyPr>
            <a:normAutofit/>
          </a:bodyPr>
          <a:lstStyle/>
          <a:p>
            <a:pPr algn="l"/>
            <a:endParaRPr lang="en-US" dirty="0"/>
          </a:p>
          <a:p>
            <a:pPr algn="ctr"/>
            <a:r>
              <a:rPr lang="en-US" b="1" dirty="0" smtClean="0"/>
              <a:t>SPLASH: spills water on the enemy</a:t>
            </a:r>
          </a:p>
          <a:p>
            <a:pPr algn="ctr"/>
            <a:endParaRPr lang="en-US" b="1" dirty="0"/>
          </a:p>
          <a:p>
            <a:pPr algn="ct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081" y="977453"/>
            <a:ext cx="5705475" cy="5753100"/>
          </a:xfrm>
          <a:prstGeom prst="rect">
            <a:avLst/>
          </a:prstGeom>
        </p:spPr>
      </p:pic>
    </p:spTree>
    <p:extLst>
      <p:ext uri="{BB962C8B-B14F-4D97-AF65-F5344CB8AC3E}">
        <p14:creationId xmlns:p14="http://schemas.microsoft.com/office/powerpoint/2010/main" val="663157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295</TotalTime>
  <Words>616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Times New Roman</vt:lpstr>
      <vt:lpstr>Wingdings 2</vt:lpstr>
      <vt:lpstr>View</vt:lpstr>
      <vt:lpstr>Tower defense design document (build 2.0)</vt:lpstr>
      <vt:lpstr>PowerPoint Presentation</vt:lpstr>
      <vt:lpstr>PowerPoint Presentation</vt:lpstr>
      <vt:lpstr>Design Patterns </vt:lpstr>
      <vt:lpstr>PowerPoint Presentation</vt:lpstr>
      <vt:lpstr>PowerPoint Presentation</vt:lpstr>
      <vt:lpstr>OBSERVER</vt:lpstr>
      <vt:lpstr>PowerPoint Presentation</vt:lpstr>
      <vt:lpstr>DAMAGE EFFECTS</vt:lpstr>
      <vt:lpstr>PowerPoint Presentation</vt:lpstr>
      <vt:lpstr>PowerPoint Presentation</vt:lpstr>
      <vt:lpstr>PowerPoint Presentation</vt:lpstr>
      <vt:lpstr>PowerPoint Presentation</vt:lpstr>
      <vt:lpstr>PowerPoint Presentation</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defense design document (build 2.0)</dc:title>
  <dc:creator>Dhruv Ohri</dc:creator>
  <cp:lastModifiedBy>HP</cp:lastModifiedBy>
  <cp:revision>32</cp:revision>
  <dcterms:created xsi:type="dcterms:W3CDTF">2014-11-16T22:08:44Z</dcterms:created>
  <dcterms:modified xsi:type="dcterms:W3CDTF">2014-11-17T22:50:32Z</dcterms:modified>
</cp:coreProperties>
</file>