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png"/>
  <Override PartName="/ppt/media/image5.jpg" ContentType="image/jpeg"/>
  <Override PartName="/ppt/media/image6.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6"/>
  </p:notesMasterIdLst>
  <p:sldIdLst>
    <p:sldId id="256" r:id="rId5"/>
    <p:sldId id="259" r:id="rId6"/>
    <p:sldId id="270" r:id="rId7"/>
    <p:sldId id="276" r:id="rId8"/>
    <p:sldId id="267" r:id="rId9"/>
    <p:sldId id="271" r:id="rId10"/>
    <p:sldId id="272" r:id="rId11"/>
    <p:sldId id="273" r:id="rId12"/>
    <p:sldId id="274" r:id="rId13"/>
    <p:sldId id="275"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2" autoAdjust="0"/>
    <p:restoredTop sz="89677" autoAdjust="0"/>
  </p:normalViewPr>
  <p:slideViewPr>
    <p:cSldViewPr snapToGrid="0" showGuides="1">
      <p:cViewPr varScale="1">
        <p:scale>
          <a:sx n="75" d="100"/>
          <a:sy n="75" d="100"/>
        </p:scale>
        <p:origin x="974" y="4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 Id="rId4"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CC6CC8-0CD4-493D-97E9-57E22678BB27}"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IN"/>
        </a:p>
      </dgm:t>
    </dgm:pt>
    <dgm:pt modelId="{0A2D2E78-2A91-41C1-A614-AC868E10AACC}">
      <dgm:prSet phldrT="[Text]"/>
      <dgm:spPr/>
      <dgm:t>
        <a:bodyPr/>
        <a:lstStyle/>
        <a:p>
          <a:r>
            <a:rPr lang="en-IN" dirty="0">
              <a:latin typeface="Calibri" panose="020F0502020204030204" pitchFamily="34" charset="0"/>
              <a:cs typeface="Calibri" panose="020F0502020204030204" pitchFamily="34" charset="0"/>
            </a:rPr>
            <a:t>Appointment</a:t>
          </a:r>
        </a:p>
      </dgm:t>
    </dgm:pt>
    <dgm:pt modelId="{B01CCDDE-CB95-41E1-A8EA-9B05B193282A}" type="parTrans" cxnId="{6F902195-4E62-4814-A92F-11FDE165ABBE}">
      <dgm:prSet/>
      <dgm:spPr/>
      <dgm:t>
        <a:bodyPr/>
        <a:lstStyle/>
        <a:p>
          <a:endParaRPr lang="en-IN"/>
        </a:p>
      </dgm:t>
    </dgm:pt>
    <dgm:pt modelId="{849E4D1F-1CD1-4700-B464-BD71D01F43BB}" type="sibTrans" cxnId="{6F902195-4E62-4814-A92F-11FDE165ABBE}">
      <dgm:prSet/>
      <dgm:spPr/>
      <dgm:t>
        <a:bodyPr/>
        <a:lstStyle/>
        <a:p>
          <a:endParaRPr lang="en-IN" dirty="0"/>
        </a:p>
      </dgm:t>
    </dgm:pt>
    <dgm:pt modelId="{451033B5-80E5-45D7-83D9-C8C030C17BE1}">
      <dgm:prSet phldrT="[Text]"/>
      <dgm:spPr/>
      <dgm:t>
        <a:bodyPr/>
        <a:lstStyle/>
        <a:p>
          <a:r>
            <a:rPr lang="en-IN" dirty="0">
              <a:latin typeface="Calibri" panose="020F0502020204030204" pitchFamily="34" charset="0"/>
              <a:cs typeface="Calibri" panose="020F0502020204030204" pitchFamily="34" charset="0"/>
            </a:rPr>
            <a:t>Insurance Verification</a:t>
          </a:r>
        </a:p>
      </dgm:t>
    </dgm:pt>
    <dgm:pt modelId="{595E3CA6-68EB-451C-BB82-646D0992D395}" type="parTrans" cxnId="{AACE8D34-1A28-4854-A891-54760E42008F}">
      <dgm:prSet/>
      <dgm:spPr/>
      <dgm:t>
        <a:bodyPr/>
        <a:lstStyle/>
        <a:p>
          <a:endParaRPr lang="en-IN"/>
        </a:p>
      </dgm:t>
    </dgm:pt>
    <dgm:pt modelId="{42BF32DA-B26B-4750-AFFD-DEB8887F95CD}" type="sibTrans" cxnId="{AACE8D34-1A28-4854-A891-54760E42008F}">
      <dgm:prSet/>
      <dgm:spPr/>
      <dgm:t>
        <a:bodyPr/>
        <a:lstStyle/>
        <a:p>
          <a:endParaRPr lang="en-IN" dirty="0"/>
        </a:p>
      </dgm:t>
    </dgm:pt>
    <dgm:pt modelId="{8311D45D-56E2-4581-88B3-EC9A3E457619}">
      <dgm:prSet phldrT="[Text]"/>
      <dgm:spPr/>
      <dgm:t>
        <a:bodyPr/>
        <a:lstStyle/>
        <a:p>
          <a:r>
            <a:rPr lang="en-IN" dirty="0">
              <a:latin typeface="Calibri" panose="020F0502020204030204" pitchFamily="34" charset="0"/>
              <a:cs typeface="Calibri" panose="020F0502020204030204" pitchFamily="34" charset="0"/>
            </a:rPr>
            <a:t>Service provided to the patient</a:t>
          </a:r>
        </a:p>
      </dgm:t>
    </dgm:pt>
    <dgm:pt modelId="{C6BA07A5-8D02-4BAA-9C45-4D78D1AE7121}" type="parTrans" cxnId="{D94895CF-AD42-4724-9B38-5649CC77B85F}">
      <dgm:prSet/>
      <dgm:spPr/>
      <dgm:t>
        <a:bodyPr/>
        <a:lstStyle/>
        <a:p>
          <a:endParaRPr lang="en-IN"/>
        </a:p>
      </dgm:t>
    </dgm:pt>
    <dgm:pt modelId="{A27A797F-9E3A-4D9D-8964-6DD2063C4A70}" type="sibTrans" cxnId="{D94895CF-AD42-4724-9B38-5649CC77B85F}">
      <dgm:prSet/>
      <dgm:spPr/>
      <dgm:t>
        <a:bodyPr/>
        <a:lstStyle/>
        <a:p>
          <a:endParaRPr lang="en-IN" dirty="0"/>
        </a:p>
      </dgm:t>
    </dgm:pt>
    <dgm:pt modelId="{CF8B5964-D763-4208-BDD5-BC0EE527012B}">
      <dgm:prSet phldrT="[Text]"/>
      <dgm:spPr/>
      <dgm:t>
        <a:bodyPr/>
        <a:lstStyle/>
        <a:p>
          <a:r>
            <a:rPr lang="en-IN" dirty="0">
              <a:latin typeface="Calibri" panose="020F0502020204030204" pitchFamily="34" charset="0"/>
              <a:cs typeface="Calibri" panose="020F0502020204030204" pitchFamily="34" charset="0"/>
            </a:rPr>
            <a:t>Medical documentation and  EMR</a:t>
          </a:r>
        </a:p>
      </dgm:t>
    </dgm:pt>
    <dgm:pt modelId="{6F2023C0-F746-4CDD-BB05-66A58D2D911A}" type="parTrans" cxnId="{BCF8D0D5-4E20-4CF1-9A42-6241C657B20A}">
      <dgm:prSet/>
      <dgm:spPr/>
      <dgm:t>
        <a:bodyPr/>
        <a:lstStyle/>
        <a:p>
          <a:endParaRPr lang="en-IN"/>
        </a:p>
      </dgm:t>
    </dgm:pt>
    <dgm:pt modelId="{F2BF6A5B-EED1-4BFA-A2ED-F078D44CB6AC}" type="sibTrans" cxnId="{BCF8D0D5-4E20-4CF1-9A42-6241C657B20A}">
      <dgm:prSet/>
      <dgm:spPr/>
      <dgm:t>
        <a:bodyPr/>
        <a:lstStyle/>
        <a:p>
          <a:endParaRPr lang="en-IN"/>
        </a:p>
      </dgm:t>
    </dgm:pt>
    <dgm:pt modelId="{2C5782BB-8F66-4E2D-B2CB-D3F9388782BD}" type="pres">
      <dgm:prSet presAssocID="{EACC6CC8-0CD4-493D-97E9-57E22678BB27}" presName="Name0" presStyleCnt="0">
        <dgm:presLayoutVars>
          <dgm:dir/>
          <dgm:resizeHandles val="exact"/>
        </dgm:presLayoutVars>
      </dgm:prSet>
      <dgm:spPr/>
    </dgm:pt>
    <dgm:pt modelId="{CC8E7A1F-E1A4-4B5C-A4E6-7B77571D666F}" type="pres">
      <dgm:prSet presAssocID="{0A2D2E78-2A91-41C1-A614-AC868E10AACC}" presName="composite" presStyleCnt="0"/>
      <dgm:spPr/>
    </dgm:pt>
    <dgm:pt modelId="{7761C787-B83D-40D6-AC31-66EA51CC32A1}" type="pres">
      <dgm:prSet presAssocID="{0A2D2E78-2A91-41C1-A614-AC868E10AACC}" presName="imagSh" presStyleLbl="b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327273B-D34B-4F6A-889A-41E12B7E6BA7}" type="pres">
      <dgm:prSet presAssocID="{0A2D2E78-2A91-41C1-A614-AC868E10AACC}" presName="txNode" presStyleLbl="node1" presStyleIdx="0" presStyleCnt="4" custScaleX="88273" custScaleY="32731" custLinFactNeighborX="20030" custLinFactNeighborY="-14855">
        <dgm:presLayoutVars>
          <dgm:bulletEnabled val="1"/>
        </dgm:presLayoutVars>
      </dgm:prSet>
      <dgm:spPr/>
    </dgm:pt>
    <dgm:pt modelId="{685F1AA0-A05C-428A-9C01-7622B34CAA72}" type="pres">
      <dgm:prSet presAssocID="{849E4D1F-1CD1-4700-B464-BD71D01F43BB}" presName="sibTrans" presStyleLbl="sibTrans2D1" presStyleIdx="0" presStyleCnt="3"/>
      <dgm:spPr/>
    </dgm:pt>
    <dgm:pt modelId="{3F9DE8AA-27CC-456A-B038-EE467E8A43F1}" type="pres">
      <dgm:prSet presAssocID="{849E4D1F-1CD1-4700-B464-BD71D01F43BB}" presName="connTx" presStyleLbl="sibTrans2D1" presStyleIdx="0" presStyleCnt="3"/>
      <dgm:spPr/>
    </dgm:pt>
    <dgm:pt modelId="{9A3248A4-03F1-4AEE-AF7A-677E0F2E248C}" type="pres">
      <dgm:prSet presAssocID="{451033B5-80E5-45D7-83D9-C8C030C17BE1}" presName="composite" presStyleCnt="0"/>
      <dgm:spPr/>
    </dgm:pt>
    <dgm:pt modelId="{9C6133BE-5064-41CD-9BFE-A4E53BD6CE48}" type="pres">
      <dgm:prSet presAssocID="{451033B5-80E5-45D7-83D9-C8C030C17BE1}" presName="imagSh" presStyleLbl="b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dgm:spPr>
    </dgm:pt>
    <dgm:pt modelId="{583133EC-990B-4B88-8AD5-D4330F21BDF2}" type="pres">
      <dgm:prSet presAssocID="{451033B5-80E5-45D7-83D9-C8C030C17BE1}" presName="txNode" presStyleLbl="node1" presStyleIdx="1" presStyleCnt="4" custScaleX="88249" custScaleY="32658" custLinFactNeighborX="19892" custLinFactNeighborY="-14611">
        <dgm:presLayoutVars>
          <dgm:bulletEnabled val="1"/>
        </dgm:presLayoutVars>
      </dgm:prSet>
      <dgm:spPr/>
    </dgm:pt>
    <dgm:pt modelId="{673EC9F9-BAEE-410D-AC8B-C3C69138027E}" type="pres">
      <dgm:prSet presAssocID="{42BF32DA-B26B-4750-AFFD-DEB8887F95CD}" presName="sibTrans" presStyleLbl="sibTrans2D1" presStyleIdx="1" presStyleCnt="3"/>
      <dgm:spPr/>
    </dgm:pt>
    <dgm:pt modelId="{FED6D784-0D51-4B7F-A173-F157D2EAB0FA}" type="pres">
      <dgm:prSet presAssocID="{42BF32DA-B26B-4750-AFFD-DEB8887F95CD}" presName="connTx" presStyleLbl="sibTrans2D1" presStyleIdx="1" presStyleCnt="3"/>
      <dgm:spPr/>
    </dgm:pt>
    <dgm:pt modelId="{6C4E135F-CD7E-47BA-B59A-C8404D7474DF}" type="pres">
      <dgm:prSet presAssocID="{8311D45D-56E2-4581-88B3-EC9A3E457619}" presName="composite" presStyleCnt="0"/>
      <dgm:spPr/>
    </dgm:pt>
    <dgm:pt modelId="{69464E74-130A-4B15-A2E2-07CA7D7381A1}" type="pres">
      <dgm:prSet presAssocID="{8311D45D-56E2-4581-88B3-EC9A3E457619}" presName="imagSh" presStyleLbl="b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C13B5845-9268-4F97-AF76-D9298962E5E7}" type="pres">
      <dgm:prSet presAssocID="{8311D45D-56E2-4581-88B3-EC9A3E457619}" presName="txNode" presStyleLbl="node1" presStyleIdx="2" presStyleCnt="4" custScaleX="90136" custScaleY="32658" custLinFactNeighborX="17884" custLinFactNeighborY="-14610">
        <dgm:presLayoutVars>
          <dgm:bulletEnabled val="1"/>
        </dgm:presLayoutVars>
      </dgm:prSet>
      <dgm:spPr/>
    </dgm:pt>
    <dgm:pt modelId="{9DA6BAAB-7ECF-448C-A662-BE1901F7C197}" type="pres">
      <dgm:prSet presAssocID="{A27A797F-9E3A-4D9D-8964-6DD2063C4A70}" presName="sibTrans" presStyleLbl="sibTrans2D1" presStyleIdx="2" presStyleCnt="3"/>
      <dgm:spPr/>
    </dgm:pt>
    <dgm:pt modelId="{B126B090-AB2D-4BA8-AF45-B271D1F66CD3}" type="pres">
      <dgm:prSet presAssocID="{A27A797F-9E3A-4D9D-8964-6DD2063C4A70}" presName="connTx" presStyleLbl="sibTrans2D1" presStyleIdx="2" presStyleCnt="3"/>
      <dgm:spPr/>
    </dgm:pt>
    <dgm:pt modelId="{FFC3E955-DF7D-4A86-A682-201CC8D5A174}" type="pres">
      <dgm:prSet presAssocID="{CF8B5964-D763-4208-BDD5-BC0EE527012B}" presName="composite" presStyleCnt="0"/>
      <dgm:spPr/>
    </dgm:pt>
    <dgm:pt modelId="{DA39D976-D758-49BF-8FAE-1B2B442E8138}" type="pres">
      <dgm:prSet presAssocID="{CF8B5964-D763-4208-BDD5-BC0EE527012B}" presName="imagSh" presStyleLbl="bgImgPlace1" presStyleIdx="3" presStyleCnt="4" custScaleX="99727" custScaleY="11556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1F4A2A20-B7ED-4744-8220-165E0AE86120}" type="pres">
      <dgm:prSet presAssocID="{CF8B5964-D763-4208-BDD5-BC0EE527012B}" presName="txNode" presStyleLbl="node1" presStyleIdx="3" presStyleCnt="4" custScaleX="88604" custScaleY="30881" custLinFactNeighborX="-14225" custLinFactNeighborY="-20346">
        <dgm:presLayoutVars>
          <dgm:bulletEnabled val="1"/>
        </dgm:presLayoutVars>
      </dgm:prSet>
      <dgm:spPr/>
    </dgm:pt>
  </dgm:ptLst>
  <dgm:cxnLst>
    <dgm:cxn modelId="{C6E7730D-13C8-44F3-9742-8A818C9EA4CD}" type="presOf" srcId="{0A2D2E78-2A91-41C1-A614-AC868E10AACC}" destId="{F327273B-D34B-4F6A-889A-41E12B7E6BA7}" srcOrd="0" destOrd="0" presId="urn:microsoft.com/office/officeart/2005/8/layout/hProcess10"/>
    <dgm:cxn modelId="{AACE8D34-1A28-4854-A891-54760E42008F}" srcId="{EACC6CC8-0CD4-493D-97E9-57E22678BB27}" destId="{451033B5-80E5-45D7-83D9-C8C030C17BE1}" srcOrd="1" destOrd="0" parTransId="{595E3CA6-68EB-451C-BB82-646D0992D395}" sibTransId="{42BF32DA-B26B-4750-AFFD-DEB8887F95CD}"/>
    <dgm:cxn modelId="{1E04AF61-2565-4A97-8C3E-66993DB18660}" type="presOf" srcId="{42BF32DA-B26B-4750-AFFD-DEB8887F95CD}" destId="{673EC9F9-BAEE-410D-AC8B-C3C69138027E}" srcOrd="0" destOrd="0" presId="urn:microsoft.com/office/officeart/2005/8/layout/hProcess10"/>
    <dgm:cxn modelId="{59969A4F-01F7-4DFA-8E8A-A92493F9E96E}" type="presOf" srcId="{EACC6CC8-0CD4-493D-97E9-57E22678BB27}" destId="{2C5782BB-8F66-4E2D-B2CB-D3F9388782BD}" srcOrd="0" destOrd="0" presId="urn:microsoft.com/office/officeart/2005/8/layout/hProcess10"/>
    <dgm:cxn modelId="{A204B479-3BDD-4BA7-8D07-302AD772FCB2}" type="presOf" srcId="{A27A797F-9E3A-4D9D-8964-6DD2063C4A70}" destId="{9DA6BAAB-7ECF-448C-A662-BE1901F7C197}" srcOrd="0" destOrd="0" presId="urn:microsoft.com/office/officeart/2005/8/layout/hProcess10"/>
    <dgm:cxn modelId="{8E996E7A-97EE-4B39-AB59-5BD851DAF29B}" type="presOf" srcId="{849E4D1F-1CD1-4700-B464-BD71D01F43BB}" destId="{685F1AA0-A05C-428A-9C01-7622B34CAA72}" srcOrd="0" destOrd="0" presId="urn:microsoft.com/office/officeart/2005/8/layout/hProcess10"/>
    <dgm:cxn modelId="{6070E17B-D93A-4DDC-BD0F-3EFC83AA7C4F}" type="presOf" srcId="{451033B5-80E5-45D7-83D9-C8C030C17BE1}" destId="{583133EC-990B-4B88-8AD5-D4330F21BDF2}" srcOrd="0" destOrd="0" presId="urn:microsoft.com/office/officeart/2005/8/layout/hProcess10"/>
    <dgm:cxn modelId="{6F902195-4E62-4814-A92F-11FDE165ABBE}" srcId="{EACC6CC8-0CD4-493D-97E9-57E22678BB27}" destId="{0A2D2E78-2A91-41C1-A614-AC868E10AACC}" srcOrd="0" destOrd="0" parTransId="{B01CCDDE-CB95-41E1-A8EA-9B05B193282A}" sibTransId="{849E4D1F-1CD1-4700-B464-BD71D01F43BB}"/>
    <dgm:cxn modelId="{4653BB9B-EB96-429A-AD03-10D3C5A37CA8}" type="presOf" srcId="{42BF32DA-B26B-4750-AFFD-DEB8887F95CD}" destId="{FED6D784-0D51-4B7F-A173-F157D2EAB0FA}" srcOrd="1" destOrd="0" presId="urn:microsoft.com/office/officeart/2005/8/layout/hProcess10"/>
    <dgm:cxn modelId="{2F2245B4-4276-4E84-9637-A41CDF825532}" type="presOf" srcId="{CF8B5964-D763-4208-BDD5-BC0EE527012B}" destId="{1F4A2A20-B7ED-4744-8220-165E0AE86120}" srcOrd="0" destOrd="0" presId="urn:microsoft.com/office/officeart/2005/8/layout/hProcess10"/>
    <dgm:cxn modelId="{C066EEBE-3009-4DEC-A2D8-18F7EFB95F52}" type="presOf" srcId="{8311D45D-56E2-4581-88B3-EC9A3E457619}" destId="{C13B5845-9268-4F97-AF76-D9298962E5E7}" srcOrd="0" destOrd="0" presId="urn:microsoft.com/office/officeart/2005/8/layout/hProcess10"/>
    <dgm:cxn modelId="{D94895CF-AD42-4724-9B38-5649CC77B85F}" srcId="{EACC6CC8-0CD4-493D-97E9-57E22678BB27}" destId="{8311D45D-56E2-4581-88B3-EC9A3E457619}" srcOrd="2" destOrd="0" parTransId="{C6BA07A5-8D02-4BAA-9C45-4D78D1AE7121}" sibTransId="{A27A797F-9E3A-4D9D-8964-6DD2063C4A70}"/>
    <dgm:cxn modelId="{BCF8D0D5-4E20-4CF1-9A42-6241C657B20A}" srcId="{EACC6CC8-0CD4-493D-97E9-57E22678BB27}" destId="{CF8B5964-D763-4208-BDD5-BC0EE527012B}" srcOrd="3" destOrd="0" parTransId="{6F2023C0-F746-4CDD-BB05-66A58D2D911A}" sibTransId="{F2BF6A5B-EED1-4BFA-A2ED-F078D44CB6AC}"/>
    <dgm:cxn modelId="{F7219EF2-96B6-4BC9-BD88-A13883AAA792}" type="presOf" srcId="{849E4D1F-1CD1-4700-B464-BD71D01F43BB}" destId="{3F9DE8AA-27CC-456A-B038-EE467E8A43F1}" srcOrd="1" destOrd="0" presId="urn:microsoft.com/office/officeart/2005/8/layout/hProcess10"/>
    <dgm:cxn modelId="{B90B2FF4-8805-4AC4-A276-B6A8884C8C80}" type="presOf" srcId="{A27A797F-9E3A-4D9D-8964-6DD2063C4A70}" destId="{B126B090-AB2D-4BA8-AF45-B271D1F66CD3}" srcOrd="1" destOrd="0" presId="urn:microsoft.com/office/officeart/2005/8/layout/hProcess10"/>
    <dgm:cxn modelId="{79938434-A516-44DB-82D7-8D07D95AFDE6}" type="presParOf" srcId="{2C5782BB-8F66-4E2D-B2CB-D3F9388782BD}" destId="{CC8E7A1F-E1A4-4B5C-A4E6-7B77571D666F}" srcOrd="0" destOrd="0" presId="urn:microsoft.com/office/officeart/2005/8/layout/hProcess10"/>
    <dgm:cxn modelId="{63EC8BE6-70BE-4C12-968C-D5F05BCCE990}" type="presParOf" srcId="{CC8E7A1F-E1A4-4B5C-A4E6-7B77571D666F}" destId="{7761C787-B83D-40D6-AC31-66EA51CC32A1}" srcOrd="0" destOrd="0" presId="urn:microsoft.com/office/officeart/2005/8/layout/hProcess10"/>
    <dgm:cxn modelId="{CF96429C-4008-45FC-A3DE-7B069869C202}" type="presParOf" srcId="{CC8E7A1F-E1A4-4B5C-A4E6-7B77571D666F}" destId="{F327273B-D34B-4F6A-889A-41E12B7E6BA7}" srcOrd="1" destOrd="0" presId="urn:microsoft.com/office/officeart/2005/8/layout/hProcess10"/>
    <dgm:cxn modelId="{CB81A36D-6A1F-406B-B69D-45789AC19581}" type="presParOf" srcId="{2C5782BB-8F66-4E2D-B2CB-D3F9388782BD}" destId="{685F1AA0-A05C-428A-9C01-7622B34CAA72}" srcOrd="1" destOrd="0" presId="urn:microsoft.com/office/officeart/2005/8/layout/hProcess10"/>
    <dgm:cxn modelId="{C6DA7F85-CB0C-42FF-92E9-39856C1B3791}" type="presParOf" srcId="{685F1AA0-A05C-428A-9C01-7622B34CAA72}" destId="{3F9DE8AA-27CC-456A-B038-EE467E8A43F1}" srcOrd="0" destOrd="0" presId="urn:microsoft.com/office/officeart/2005/8/layout/hProcess10"/>
    <dgm:cxn modelId="{A18EA905-D979-426D-BBD7-C950ECBCBEB9}" type="presParOf" srcId="{2C5782BB-8F66-4E2D-B2CB-D3F9388782BD}" destId="{9A3248A4-03F1-4AEE-AF7A-677E0F2E248C}" srcOrd="2" destOrd="0" presId="urn:microsoft.com/office/officeart/2005/8/layout/hProcess10"/>
    <dgm:cxn modelId="{E5FBE134-F3F4-45E4-A2C7-09CF6F748CB2}" type="presParOf" srcId="{9A3248A4-03F1-4AEE-AF7A-677E0F2E248C}" destId="{9C6133BE-5064-41CD-9BFE-A4E53BD6CE48}" srcOrd="0" destOrd="0" presId="urn:microsoft.com/office/officeart/2005/8/layout/hProcess10"/>
    <dgm:cxn modelId="{79118847-E751-4831-B01A-13AC82A2E014}" type="presParOf" srcId="{9A3248A4-03F1-4AEE-AF7A-677E0F2E248C}" destId="{583133EC-990B-4B88-8AD5-D4330F21BDF2}" srcOrd="1" destOrd="0" presId="urn:microsoft.com/office/officeart/2005/8/layout/hProcess10"/>
    <dgm:cxn modelId="{1D5F8C6D-C3DE-4502-B18A-D1D4C1CA7782}" type="presParOf" srcId="{2C5782BB-8F66-4E2D-B2CB-D3F9388782BD}" destId="{673EC9F9-BAEE-410D-AC8B-C3C69138027E}" srcOrd="3" destOrd="0" presId="urn:microsoft.com/office/officeart/2005/8/layout/hProcess10"/>
    <dgm:cxn modelId="{378D0F0B-AD6B-46B1-9DBC-33E95634F33F}" type="presParOf" srcId="{673EC9F9-BAEE-410D-AC8B-C3C69138027E}" destId="{FED6D784-0D51-4B7F-A173-F157D2EAB0FA}" srcOrd="0" destOrd="0" presId="urn:microsoft.com/office/officeart/2005/8/layout/hProcess10"/>
    <dgm:cxn modelId="{45985B2F-7CA4-41CF-A4AB-E5DC20B99291}" type="presParOf" srcId="{2C5782BB-8F66-4E2D-B2CB-D3F9388782BD}" destId="{6C4E135F-CD7E-47BA-B59A-C8404D7474DF}" srcOrd="4" destOrd="0" presId="urn:microsoft.com/office/officeart/2005/8/layout/hProcess10"/>
    <dgm:cxn modelId="{E2708E88-9383-401A-8C3D-706A0B146FC5}" type="presParOf" srcId="{6C4E135F-CD7E-47BA-B59A-C8404D7474DF}" destId="{69464E74-130A-4B15-A2E2-07CA7D7381A1}" srcOrd="0" destOrd="0" presId="urn:microsoft.com/office/officeart/2005/8/layout/hProcess10"/>
    <dgm:cxn modelId="{BA6CBDD6-6420-4BE3-87E3-A33EEDA05423}" type="presParOf" srcId="{6C4E135F-CD7E-47BA-B59A-C8404D7474DF}" destId="{C13B5845-9268-4F97-AF76-D9298962E5E7}" srcOrd="1" destOrd="0" presId="urn:microsoft.com/office/officeart/2005/8/layout/hProcess10"/>
    <dgm:cxn modelId="{B725B338-5D40-4167-8007-98E9E505E9BF}" type="presParOf" srcId="{2C5782BB-8F66-4E2D-B2CB-D3F9388782BD}" destId="{9DA6BAAB-7ECF-448C-A662-BE1901F7C197}" srcOrd="5" destOrd="0" presId="urn:microsoft.com/office/officeart/2005/8/layout/hProcess10"/>
    <dgm:cxn modelId="{D3698F99-3D8D-4497-8F21-37F6915050EB}" type="presParOf" srcId="{9DA6BAAB-7ECF-448C-A662-BE1901F7C197}" destId="{B126B090-AB2D-4BA8-AF45-B271D1F66CD3}" srcOrd="0" destOrd="0" presId="urn:microsoft.com/office/officeart/2005/8/layout/hProcess10"/>
    <dgm:cxn modelId="{3F5489EB-72BF-4A8F-A73C-4B7A480F05BB}" type="presParOf" srcId="{2C5782BB-8F66-4E2D-B2CB-D3F9388782BD}" destId="{FFC3E955-DF7D-4A86-A682-201CC8D5A174}" srcOrd="6" destOrd="0" presId="urn:microsoft.com/office/officeart/2005/8/layout/hProcess10"/>
    <dgm:cxn modelId="{ECBBDA02-5EF2-480D-8FEB-2882010D6080}" type="presParOf" srcId="{FFC3E955-DF7D-4A86-A682-201CC8D5A174}" destId="{DA39D976-D758-49BF-8FAE-1B2B442E8138}" srcOrd="0" destOrd="0" presId="urn:microsoft.com/office/officeart/2005/8/layout/hProcess10"/>
    <dgm:cxn modelId="{D599ACB2-7FC3-4B08-8D17-E8D765340CF4}" type="presParOf" srcId="{FFC3E955-DF7D-4A86-A682-201CC8D5A174}" destId="{1F4A2A20-B7ED-4744-8220-165E0AE8612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1C787-B83D-40D6-AC31-66EA51CC32A1}">
      <dsp:nvSpPr>
        <dsp:cNvPr id="0" name=""/>
        <dsp:cNvSpPr/>
      </dsp:nvSpPr>
      <dsp:spPr>
        <a:xfrm>
          <a:off x="1311" y="610891"/>
          <a:ext cx="1946190" cy="194619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27273B-D34B-4F6A-889A-41E12B7E6BA7}">
      <dsp:nvSpPr>
        <dsp:cNvPr id="0" name=""/>
        <dsp:cNvSpPr/>
      </dsp:nvSpPr>
      <dsp:spPr>
        <a:xfrm>
          <a:off x="822069" y="2144089"/>
          <a:ext cx="1717960" cy="63700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pitchFamily="34" charset="0"/>
              <a:cs typeface="Calibri" panose="020F0502020204030204" pitchFamily="34" charset="0"/>
            </a:rPr>
            <a:t>Appointment</a:t>
          </a:r>
        </a:p>
      </dsp:txBody>
      <dsp:txXfrm>
        <a:off x="840726" y="2162746"/>
        <a:ext cx="1680646" cy="599693"/>
      </dsp:txXfrm>
    </dsp:sp>
    <dsp:sp modelId="{685F1AA0-A05C-428A-9C01-7622B34CAA72}">
      <dsp:nvSpPr>
        <dsp:cNvPr id="0" name=""/>
        <dsp:cNvSpPr/>
      </dsp:nvSpPr>
      <dsp:spPr>
        <a:xfrm rot="421">
          <a:off x="2282440" y="1350345"/>
          <a:ext cx="334938" cy="467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p>
      </dsp:txBody>
      <dsp:txXfrm>
        <a:off x="2282440" y="1443867"/>
        <a:ext cx="234457" cy="280586"/>
      </dsp:txXfrm>
    </dsp:sp>
    <dsp:sp modelId="{9C6133BE-5064-41CD-9BFE-A4E53BD6CE48}">
      <dsp:nvSpPr>
        <dsp:cNvPr id="0" name=""/>
        <dsp:cNvSpPr/>
      </dsp:nvSpPr>
      <dsp:spPr>
        <a:xfrm>
          <a:off x="2904470" y="611246"/>
          <a:ext cx="1946190" cy="194619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3133EC-990B-4B88-8AD5-D4330F21BDF2}">
      <dsp:nvSpPr>
        <dsp:cNvPr id="0" name=""/>
        <dsp:cNvSpPr/>
      </dsp:nvSpPr>
      <dsp:spPr>
        <a:xfrm>
          <a:off x="3722776" y="2149904"/>
          <a:ext cx="1717493" cy="63558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pitchFamily="34" charset="0"/>
              <a:cs typeface="Calibri" panose="020F0502020204030204" pitchFamily="34" charset="0"/>
            </a:rPr>
            <a:t>Insurance Verification</a:t>
          </a:r>
        </a:p>
      </dsp:txBody>
      <dsp:txXfrm>
        <a:off x="3741392" y="2168520"/>
        <a:ext cx="1680261" cy="598354"/>
      </dsp:txXfrm>
    </dsp:sp>
    <dsp:sp modelId="{673EC9F9-BAEE-410D-AC8B-C3C69138027E}">
      <dsp:nvSpPr>
        <dsp:cNvPr id="0" name=""/>
        <dsp:cNvSpPr/>
      </dsp:nvSpPr>
      <dsp:spPr>
        <a:xfrm>
          <a:off x="5185517" y="1350520"/>
          <a:ext cx="334857" cy="467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p>
      </dsp:txBody>
      <dsp:txXfrm>
        <a:off x="5185517" y="1444048"/>
        <a:ext cx="234400" cy="280586"/>
      </dsp:txXfrm>
    </dsp:sp>
    <dsp:sp modelId="{69464E74-130A-4B15-A2E2-07CA7D7381A1}">
      <dsp:nvSpPr>
        <dsp:cNvPr id="0" name=""/>
        <dsp:cNvSpPr/>
      </dsp:nvSpPr>
      <dsp:spPr>
        <a:xfrm>
          <a:off x="5807395" y="611246"/>
          <a:ext cx="1946190" cy="194619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3B5845-9268-4F97-AF76-D9298962E5E7}">
      <dsp:nvSpPr>
        <dsp:cNvPr id="0" name=""/>
        <dsp:cNvSpPr/>
      </dsp:nvSpPr>
      <dsp:spPr>
        <a:xfrm>
          <a:off x="6568259" y="2149923"/>
          <a:ext cx="1754217" cy="63558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pitchFamily="34" charset="0"/>
              <a:cs typeface="Calibri" panose="020F0502020204030204" pitchFamily="34" charset="0"/>
            </a:rPr>
            <a:t>Service provided to the patient</a:t>
          </a:r>
        </a:p>
      </dsp:txBody>
      <dsp:txXfrm>
        <a:off x="6586875" y="2168539"/>
        <a:ext cx="1716985" cy="598354"/>
      </dsp:txXfrm>
    </dsp:sp>
    <dsp:sp modelId="{9DA6BAAB-7ECF-448C-A662-BE1901F7C197}">
      <dsp:nvSpPr>
        <dsp:cNvPr id="0" name=""/>
        <dsp:cNvSpPr/>
      </dsp:nvSpPr>
      <dsp:spPr>
        <a:xfrm rot="99351">
          <a:off x="8094797" y="1393449"/>
          <a:ext cx="341426" cy="467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dirty="0"/>
        </a:p>
      </dsp:txBody>
      <dsp:txXfrm>
        <a:off x="8094818" y="1485497"/>
        <a:ext cx="238998" cy="280586"/>
      </dsp:txXfrm>
    </dsp:sp>
    <dsp:sp modelId="{DA39D976-D758-49BF-8FAE-1B2B442E8138}">
      <dsp:nvSpPr>
        <dsp:cNvPr id="0" name=""/>
        <dsp:cNvSpPr/>
      </dsp:nvSpPr>
      <dsp:spPr>
        <a:xfrm>
          <a:off x="8728682" y="544166"/>
          <a:ext cx="1940876" cy="2249095"/>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A2A20-B7ED-4744-8220-165E0AE86120}">
      <dsp:nvSpPr>
        <dsp:cNvPr id="0" name=""/>
        <dsp:cNvSpPr/>
      </dsp:nvSpPr>
      <dsp:spPr>
        <a:xfrm>
          <a:off x="8876895" y="2139954"/>
          <a:ext cx="1724402" cy="60100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Calibri" panose="020F0502020204030204" pitchFamily="34" charset="0"/>
              <a:cs typeface="Calibri" panose="020F0502020204030204" pitchFamily="34" charset="0"/>
            </a:rPr>
            <a:t>Medical documentation and  EMR</a:t>
          </a:r>
        </a:p>
      </dsp:txBody>
      <dsp:txXfrm>
        <a:off x="8894498" y="2157557"/>
        <a:ext cx="1689196" cy="5657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5/13/2022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Physicians use EMR software to enter all details about the patient. They also document the  medications prescribed, i.e., enter the prescription</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Entry of a prescription in a software takes much more time than handwritten prescription, but data entry in software enables prescription data to be available to pharmacy and insurance companies and lends itself to research and analytics.</a:t>
            </a:r>
          </a:p>
          <a:p>
            <a:endParaRPr lang="en-IN"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131701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Resource utilization in updating the information from prescription to EMR software </a:t>
            </a:r>
          </a:p>
          <a:p>
            <a:r>
              <a:rPr lang="en-IN" dirty="0"/>
              <a:t>There are data entry error which results in payer denial and incurs additional cost in billing claims to payer</a:t>
            </a:r>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59468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a:t>
            </a:r>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60065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dirty="0"/>
              <a:t>Click icon to add picture</a:t>
            </a:r>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dirty="0"/>
              <a:t>Click icon to add picture</a:t>
            </a:r>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dirty="0"/>
              <a:t>Click icon to add picture</a:t>
            </a:r>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dirty="0"/>
              <a:t>Click icon to add picture</a:t>
            </a:r>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dirty="0"/>
              <a:t>Click icon to add picture</a:t>
            </a:r>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dirty="0"/>
              <a:t>Click icon to add picture</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dirty="0"/>
              <a:t>20XX</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dirty="0"/>
              <a:t>Click icon to add picture</a:t>
            </a:r>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dirty="0"/>
              <a:t>Click icon to add picture</a:t>
            </a:r>
          </a:p>
        </p:txBody>
      </p:sp>
      <p:sp>
        <p:nvSpPr>
          <p:cNvPr id="3" name="Footer Placeholder 2"/>
          <p:cNvSpPr>
            <a:spLocks noGrp="1"/>
          </p:cNvSpPr>
          <p:nvPr>
            <p:ph type="ftr" sz="quarter" idx="11"/>
          </p:nvPr>
        </p:nvSpPr>
        <p:spPr/>
        <p:txBody>
          <a:bodyPr/>
          <a:lstStyle/>
          <a:p>
            <a:r>
              <a:rPr lang="en-US" dirty="0"/>
              <a:t>School of advanced career education</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dirty="0"/>
              <a:t>Click icon to add picture</a:t>
            </a:r>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dirty="0"/>
              <a:t>Click icon to add picture</a:t>
            </a:r>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dirty="0"/>
              <a:t>Click icon to add picture</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dirty="0"/>
              <a:t>Click icon to add picture</a:t>
            </a:r>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dirty="0"/>
              <a:t>Click icon to add picture</a:t>
            </a:r>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dirty="0"/>
              <a:t>Click icon to add picture</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dirty="0"/>
              <a:t>20XX</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dirty="0"/>
              <a:t>Click icon to add SmartArt graphic</a:t>
            </a:r>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dirty="0"/>
              <a:t>Click icon to add SmartArt graphic</a:t>
            </a:r>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dirty="0"/>
              <a:t>Click icon to add SmartArt graphic</a:t>
            </a:r>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dirty="0"/>
              <a:t>Click icon to add SmartArt graphic</a:t>
            </a:r>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dirty="0"/>
              <a:t>20XX</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dirty="0"/>
              <a:t>20XX</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space.mit.edu/bitstream/handle/1721.1/128575/1220877663-MIT.pdf?sequence=1&amp;isAllowed=y" TargetMode="External"/><Relationship Id="rId2" Type="http://schemas.openxmlformats.org/officeDocument/2006/relationships/hyperlink" Target="https://www.nature.com/articles/s41598-022-07571-z" TargetMode="External"/><Relationship Id="rId1" Type="http://schemas.openxmlformats.org/officeDocument/2006/relationships/slideLayout" Target="../slideLayouts/slideLayout5.xml"/><Relationship Id="rId6" Type="http://schemas.openxmlformats.org/officeDocument/2006/relationships/image" Target="../media/image2.jpg"/><Relationship Id="rId5" Type="http://schemas.openxmlformats.org/officeDocument/2006/relationships/hyperlink" Target="https://us.livescribe.com/" TargetMode="External"/><Relationship Id="rId4" Type="http://schemas.openxmlformats.org/officeDocument/2006/relationships/hyperlink" Target="https://github.com/0x454447415244/HandwritingRecognitionSyste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81191" y="704088"/>
            <a:ext cx="10993549" cy="893803"/>
          </a:xfrm>
        </p:spPr>
        <p:txBody>
          <a:bodyPr>
            <a:normAutofit/>
          </a:bodyPr>
          <a:lstStyle/>
          <a:p>
            <a:r>
              <a:rPr lang="en-US" sz="2400" dirty="0">
                <a:latin typeface="Calibri" panose="020F0502020204030204" pitchFamily="34" charset="0"/>
                <a:cs typeface="Calibri" panose="020F0502020204030204" pitchFamily="34" charset="0"/>
              </a:rPr>
              <a:t>Fast entry of e-Rx</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581194" y="2495445"/>
            <a:ext cx="10993546" cy="468233"/>
          </a:xfrm>
        </p:spPr>
        <p:txBody>
          <a:bodyPr>
            <a:normAutofit/>
          </a:bodyPr>
          <a:lstStyle/>
          <a:p>
            <a:r>
              <a:rPr lang="en-US" sz="1600" dirty="0">
                <a:latin typeface="Calibri" panose="020F0502020204030204" pitchFamily="34" charset="0"/>
                <a:cs typeface="Calibri" panose="020F0502020204030204" pitchFamily="34" charset="0"/>
              </a:rPr>
              <a:t>Balaji Muralidharan and Kishen Giri.C</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48056" y="3081528"/>
            <a:ext cx="11265408" cy="3310128"/>
          </a:xfrm>
        </p:spPr>
      </p:pic>
      <p:sp>
        <p:nvSpPr>
          <p:cNvPr id="6" name="object 4">
            <a:extLst>
              <a:ext uri="{FF2B5EF4-FFF2-40B4-BE49-F238E27FC236}">
                <a16:creationId xmlns:a16="http://schemas.microsoft.com/office/drawing/2014/main" id="{E5EBE424-A291-45B9-AB4A-E27A38E1B3CD}"/>
              </a:ext>
            </a:extLst>
          </p:cNvPr>
          <p:cNvSpPr/>
          <p:nvPr/>
        </p:nvSpPr>
        <p:spPr>
          <a:xfrm>
            <a:off x="11398609" y="6518743"/>
            <a:ext cx="793391" cy="348494"/>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F58B6-B847-AED0-B2B2-27387ED5A3AB}"/>
              </a:ext>
            </a:extLst>
          </p:cNvPr>
          <p:cNvSpPr>
            <a:spLocks noGrp="1"/>
          </p:cNvSpPr>
          <p:nvPr>
            <p:ph idx="1"/>
          </p:nvPr>
        </p:nvSpPr>
        <p:spPr>
          <a:xfrm>
            <a:off x="581192" y="985520"/>
            <a:ext cx="11029615" cy="4989830"/>
          </a:xfrm>
        </p:spPr>
        <p:txBody>
          <a:bodyPr/>
          <a:lstStyle/>
          <a:p>
            <a:pPr marL="0" indent="0">
              <a:buNone/>
            </a:pPr>
            <a:r>
              <a:rPr lang="en-US" b="1" dirty="0">
                <a:solidFill>
                  <a:srgbClr val="242424"/>
                </a:solidFill>
                <a:latin typeface="Calibri" panose="020F0502020204030204" pitchFamily="34" charset="0"/>
                <a:cs typeface="Calibri" panose="020F0502020204030204" pitchFamily="34" charset="0"/>
              </a:rPr>
              <a:t>Reference</a:t>
            </a:r>
            <a:r>
              <a:rPr lang="en-US" dirty="0">
                <a:solidFill>
                  <a:srgbClr val="242424"/>
                </a:solidFill>
                <a:latin typeface="Calibri" panose="020F0502020204030204" pitchFamily="34" charset="0"/>
                <a:cs typeface="Calibri" panose="020F0502020204030204" pitchFamily="34" charset="0"/>
              </a:rPr>
              <a:t>: </a:t>
            </a:r>
          </a:p>
          <a:p>
            <a:pPr lvl="1"/>
            <a:r>
              <a:rPr lang="en-US" dirty="0">
                <a:solidFill>
                  <a:srgbClr val="242424"/>
                </a:solidFill>
                <a:latin typeface="Calibri" panose="020F0502020204030204" pitchFamily="34" charset="0"/>
                <a:cs typeface="Calibri" panose="020F0502020204030204" pitchFamily="34" charset="0"/>
              </a:rPr>
              <a:t>Article on </a:t>
            </a:r>
            <a:r>
              <a:rPr lang="en-US" i="0" dirty="0">
                <a:solidFill>
                  <a:srgbClr val="222222"/>
                </a:solidFill>
                <a:effectLst/>
                <a:latin typeface="Calibri" panose="020F0502020204030204" pitchFamily="34" charset="0"/>
                <a:cs typeface="Calibri" panose="020F0502020204030204" pitchFamily="34" charset="0"/>
              </a:rPr>
              <a:t>cursive handwritten medical words recognition system</a:t>
            </a:r>
            <a:r>
              <a:rPr lang="en-US" b="1" dirty="0">
                <a:solidFill>
                  <a:srgbClr val="222222"/>
                </a:solidFill>
                <a:latin typeface="Calibri" panose="020F0502020204030204" pitchFamily="34" charset="0"/>
                <a:cs typeface="Calibri" panose="020F0502020204030204" pitchFamily="34" charset="0"/>
              </a:rPr>
              <a:t>-</a:t>
            </a:r>
            <a:r>
              <a:rPr lang="en-US" dirty="0">
                <a:solidFill>
                  <a:srgbClr val="242424"/>
                </a:solidFill>
                <a:latin typeface="Calibri" panose="020F0502020204030204" pitchFamily="34" charset="0"/>
                <a:cs typeface="Calibri" panose="020F0502020204030204" pitchFamily="34" charset="0"/>
              </a:rPr>
              <a:t> </a:t>
            </a:r>
            <a:r>
              <a:rPr lang="en-US" b="0" i="0" dirty="0">
                <a:solidFill>
                  <a:srgbClr val="242424"/>
                </a:solidFill>
                <a:effectLst/>
                <a:latin typeface="Calibri" panose="020F0502020204030204" pitchFamily="34" charset="0"/>
                <a:cs typeface="Calibri" panose="020F0502020204030204" pitchFamily="34" charset="0"/>
                <a:hlinkClick r:id="rId2"/>
              </a:rPr>
              <a:t>https://www.nature.com/articles/s41598-022-07571-z</a:t>
            </a:r>
            <a:endParaRPr lang="en-US" b="0" i="0" dirty="0">
              <a:solidFill>
                <a:srgbClr val="242424"/>
              </a:solidFill>
              <a:effectLst/>
              <a:latin typeface="Calibri" panose="020F0502020204030204" pitchFamily="34" charset="0"/>
              <a:cs typeface="Calibri" panose="020F0502020204030204" pitchFamily="34" charset="0"/>
            </a:endParaRPr>
          </a:p>
          <a:p>
            <a:pPr lvl="1"/>
            <a:r>
              <a:rPr lang="en-US" b="0" i="0" dirty="0">
                <a:solidFill>
                  <a:srgbClr val="242424"/>
                </a:solidFill>
                <a:effectLst/>
                <a:latin typeface="Calibri" panose="020F0502020204030204" pitchFamily="34" charset="0"/>
                <a:cs typeface="Calibri" panose="020F0502020204030204" pitchFamily="34" charset="0"/>
              </a:rPr>
              <a:t>Re</a:t>
            </a:r>
            <a:r>
              <a:rPr lang="en-US" dirty="0">
                <a:solidFill>
                  <a:srgbClr val="242424"/>
                </a:solidFill>
                <a:latin typeface="Calibri" panose="020F0502020204030204" pitchFamily="34" charset="0"/>
                <a:cs typeface="Calibri" panose="020F0502020204030204" pitchFamily="34" charset="0"/>
              </a:rPr>
              <a:t>search Thesis on handwriting by MIT USA -</a:t>
            </a:r>
            <a:r>
              <a:rPr lang="sv-SE" dirty="0">
                <a:solidFill>
                  <a:srgbClr val="242424"/>
                </a:solidFill>
                <a:latin typeface="Calibri" panose="020F0502020204030204" pitchFamily="34" charset="0"/>
                <a:cs typeface="Calibri" panose="020F0502020204030204" pitchFamily="34" charset="0"/>
              </a:rPr>
              <a:t> </a:t>
            </a:r>
            <a:r>
              <a:rPr lang="sv-SE" dirty="0">
                <a:effectLst/>
                <a:latin typeface="Calibri" panose="020F0502020204030204" pitchFamily="34" charset="0"/>
                <a:cs typeface="Calibri" panose="020F0502020204030204" pitchFamily="34" charset="0"/>
                <a:hlinkClick r:id="rId3" tooltip="https://dspace.mit.edu/bitstream/handle/1721.1/128575/1220877663-mit.pdf?sequence=1&amp;isallowed=y"/>
              </a:rPr>
              <a:t>https://dspace.mit.edu/bitstream/handle/1721.1/128575/1220877663-MIT.pdf?sequence=1&amp;isAllowed=y</a:t>
            </a:r>
            <a:endParaRPr lang="sv-SE" dirty="0">
              <a:effectLst/>
              <a:latin typeface="Calibri" panose="020F0502020204030204" pitchFamily="34" charset="0"/>
              <a:cs typeface="Calibri" panose="020F0502020204030204" pitchFamily="34" charset="0"/>
            </a:endParaRPr>
          </a:p>
          <a:p>
            <a:pPr lvl="1"/>
            <a:r>
              <a:rPr lang="en-IN" dirty="0">
                <a:solidFill>
                  <a:srgbClr val="242424"/>
                </a:solidFill>
                <a:latin typeface="Calibri" panose="020F0502020204030204" pitchFamily="34" charset="0"/>
                <a:cs typeface="Calibri" panose="020F0502020204030204" pitchFamily="34" charset="0"/>
              </a:rPr>
              <a:t>Handwriting Recognition System -</a:t>
            </a:r>
            <a:r>
              <a:rPr lang="en-IN" b="1" dirty="0">
                <a:solidFill>
                  <a:srgbClr val="C9D1D9"/>
                </a:solidFill>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hlinkClick r:id="rId4"/>
              </a:rPr>
              <a:t>https://github.com/0x454447415244/HandwritingRecognitionSystem</a:t>
            </a:r>
            <a:endParaRPr lang="en-IN" dirty="0">
              <a:latin typeface="Calibri" panose="020F0502020204030204" pitchFamily="34" charset="0"/>
              <a:cs typeface="Calibri" panose="020F0502020204030204" pitchFamily="34" charset="0"/>
            </a:endParaRPr>
          </a:p>
          <a:p>
            <a:pPr lvl="1" algn="just"/>
            <a:r>
              <a:rPr lang="en-IN" dirty="0">
                <a:latin typeface="Calibri" panose="020F0502020204030204" pitchFamily="34" charset="0"/>
                <a:cs typeface="Calibri" panose="020F0502020204030204" pitchFamily="34" charset="0"/>
              </a:rPr>
              <a:t>Echo 2 Smart pen - </a:t>
            </a:r>
            <a:r>
              <a:rPr lang="en-IN" dirty="0">
                <a:latin typeface="Calibri" panose="020F0502020204030204" pitchFamily="34" charset="0"/>
                <a:cs typeface="Calibri" panose="020F0502020204030204" pitchFamily="34" charset="0"/>
                <a:hlinkClick r:id="rId5"/>
              </a:rPr>
              <a:t>https://us.livescribe.com/</a:t>
            </a:r>
            <a:endParaRPr lang="en-IN" dirty="0">
              <a:latin typeface="Calibri" panose="020F0502020204030204" pitchFamily="34" charset="0"/>
              <a:cs typeface="Calibri" panose="020F0502020204030204" pitchFamily="34" charset="0"/>
            </a:endParaRPr>
          </a:p>
          <a:p>
            <a:endParaRPr lang="en-IN" dirty="0"/>
          </a:p>
        </p:txBody>
      </p:sp>
      <p:sp>
        <p:nvSpPr>
          <p:cNvPr id="4" name="Footer Placeholder 3">
            <a:extLst>
              <a:ext uri="{FF2B5EF4-FFF2-40B4-BE49-F238E27FC236}">
                <a16:creationId xmlns:a16="http://schemas.microsoft.com/office/drawing/2014/main" id="{E1223542-5BDE-1D04-1905-B7EE82A08FC4}"/>
              </a:ext>
            </a:extLst>
          </p:cNvPr>
          <p:cNvSpPr>
            <a:spLocks noGrp="1"/>
          </p:cNvSpPr>
          <p:nvPr>
            <p:ph type="ftr" sz="quarter" idx="11"/>
          </p:nvPr>
        </p:nvSpPr>
        <p:spPr/>
        <p:txBody>
          <a:bodyPr/>
          <a:lstStyle/>
          <a:p>
            <a:r>
              <a:rPr lang="en-US" dirty="0"/>
              <a:t>School of advanced career education</a:t>
            </a:r>
          </a:p>
        </p:txBody>
      </p:sp>
      <p:sp>
        <p:nvSpPr>
          <p:cNvPr id="7" name="object 4">
            <a:extLst>
              <a:ext uri="{FF2B5EF4-FFF2-40B4-BE49-F238E27FC236}">
                <a16:creationId xmlns:a16="http://schemas.microsoft.com/office/drawing/2014/main" id="{F9189FEE-1529-A2DF-DF64-B8D76242BC43}"/>
              </a:ext>
            </a:extLst>
          </p:cNvPr>
          <p:cNvSpPr/>
          <p:nvPr/>
        </p:nvSpPr>
        <p:spPr>
          <a:xfrm>
            <a:off x="11398609" y="6528903"/>
            <a:ext cx="793391" cy="348494"/>
          </a:xfrm>
          <a:prstGeom prst="rect">
            <a:avLst/>
          </a:prstGeom>
          <a:blipFill>
            <a:blip r:embed="rId6"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04769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dirty="0"/>
              <a:t>Thank you</a:t>
            </a:r>
          </a:p>
        </p:txBody>
      </p:sp>
      <p:sp>
        <p:nvSpPr>
          <p:cNvPr id="3" name="Content Placeholder 2">
            <a:extLst>
              <a:ext uri="{FF2B5EF4-FFF2-40B4-BE49-F238E27FC236}">
                <a16:creationId xmlns:a16="http://schemas.microsoft.com/office/drawing/2014/main" id="{75982AA6-9E74-43FC-B452-142C7571DCCC}"/>
              </a:ext>
            </a:extLst>
          </p:cNvPr>
          <p:cNvSpPr>
            <a:spLocks noGrp="1"/>
          </p:cNvSpPr>
          <p:nvPr>
            <p:ph idx="1"/>
          </p:nvPr>
        </p:nvSpPr>
        <p:spPr>
          <a:xfrm>
            <a:off x="609906" y="2340864"/>
            <a:ext cx="3568661" cy="3634486"/>
          </a:xfrm>
        </p:spPr>
        <p:txBody>
          <a:bodyPr/>
          <a:lstStyle/>
          <a:p>
            <a:endParaRPr lang="en-US" dirty="0"/>
          </a:p>
          <a:p>
            <a:endParaRPr lang="en-US" dirty="0"/>
          </a:p>
        </p:txBody>
      </p:sp>
      <p:sp>
        <p:nvSpPr>
          <p:cNvPr id="8" name="Footer Placeholder 7">
            <a:extLst>
              <a:ext uri="{FF2B5EF4-FFF2-40B4-BE49-F238E27FC236}">
                <a16:creationId xmlns:a16="http://schemas.microsoft.com/office/drawing/2014/main" id="{D3E3ABAA-EBF5-4FC5-BEEE-FBA5A228E046}"/>
              </a:ext>
            </a:extLst>
          </p:cNvPr>
          <p:cNvSpPr>
            <a:spLocks noGrp="1"/>
          </p:cNvSpPr>
          <p:nvPr>
            <p:ph type="ftr" sz="quarter" idx="11"/>
          </p:nvPr>
        </p:nvSpPr>
        <p:spPr>
          <a:xfrm>
            <a:off x="581192" y="6423914"/>
            <a:ext cx="6917210" cy="365125"/>
          </a:xfrm>
        </p:spPr>
        <p:txBody>
          <a:bodyPr/>
          <a:lstStyle/>
          <a:p>
            <a:r>
              <a:rPr lang="en-US" dirty="0"/>
              <a:t>School of advanced career education</a:t>
            </a:r>
          </a:p>
        </p:txBody>
      </p:sp>
      <p:pic>
        <p:nvPicPr>
          <p:cNvPr id="6" name="Picture Placeholder 5" descr="A doctor talking to a patient&#10;">
            <a:extLst>
              <a:ext uri="{FF2B5EF4-FFF2-40B4-BE49-F238E27FC236}">
                <a16:creationId xmlns:a16="http://schemas.microsoft.com/office/drawing/2014/main" id="{AC4A1F6E-E065-4C87-B012-9FBDEC8C1E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657344" y="0"/>
            <a:ext cx="7534656" cy="6858000"/>
          </a:xfrm>
        </p:spPr>
      </p:pic>
      <p:sp>
        <p:nvSpPr>
          <p:cNvPr id="7" name="object 4">
            <a:extLst>
              <a:ext uri="{FF2B5EF4-FFF2-40B4-BE49-F238E27FC236}">
                <a16:creationId xmlns:a16="http://schemas.microsoft.com/office/drawing/2014/main" id="{D0E6EC88-B79A-31D4-96DC-1C0E14FDB0F5}"/>
              </a:ext>
            </a:extLst>
          </p:cNvPr>
          <p:cNvSpPr/>
          <p:nvPr/>
        </p:nvSpPr>
        <p:spPr>
          <a:xfrm>
            <a:off x="11398609" y="6528903"/>
            <a:ext cx="793391" cy="348494"/>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1478341"/>
          </a:xfrm>
        </p:spPr>
        <p:txBody>
          <a:bodyPr>
            <a:normAutofit/>
          </a:bodyPr>
          <a:lstStyle/>
          <a:p>
            <a:r>
              <a:rPr lang="en-US" sz="2400" dirty="0">
                <a:latin typeface="Calibri" panose="020F0502020204030204" pitchFamily="34" charset="0"/>
                <a:cs typeface="Calibri" panose="020F0502020204030204" pitchFamily="34" charset="0"/>
              </a:rPr>
              <a:t>Business scenario</a:t>
            </a:r>
          </a:p>
        </p:txBody>
      </p:sp>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025" y="6423914"/>
            <a:ext cx="6917210" cy="365125"/>
          </a:xfrm>
        </p:spPr>
        <p:txBody>
          <a:bodyPr/>
          <a:lstStyle/>
          <a:p>
            <a:r>
              <a:rPr lang="en-US" dirty="0"/>
              <a:t>School of advanced career education</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
        <p:nvSpPr>
          <p:cNvPr id="16" name="object 4">
            <a:extLst>
              <a:ext uri="{FF2B5EF4-FFF2-40B4-BE49-F238E27FC236}">
                <a16:creationId xmlns:a16="http://schemas.microsoft.com/office/drawing/2014/main" id="{DAFAB1C1-DC2A-A0AC-E50F-BE001BC71B61}"/>
              </a:ext>
            </a:extLst>
          </p:cNvPr>
          <p:cNvSpPr/>
          <p:nvPr/>
        </p:nvSpPr>
        <p:spPr>
          <a:xfrm>
            <a:off x="11398609" y="6518743"/>
            <a:ext cx="793391" cy="348494"/>
          </a:xfrm>
          <a:prstGeom prst="rect">
            <a:avLst/>
          </a:prstGeom>
          <a:blipFill>
            <a:blip r:embed="rId3" cstate="print"/>
            <a:stretch>
              <a:fillRect/>
            </a:stretch>
          </a:blipFill>
        </p:spPr>
        <p:txBody>
          <a:bodyPr wrap="square" lIns="0" tIns="0" rIns="0" bIns="0" rtlCol="0"/>
          <a:lstStyle/>
          <a:p>
            <a:endParaRPr dirty="0"/>
          </a:p>
        </p:txBody>
      </p:sp>
      <p:graphicFrame>
        <p:nvGraphicFramePr>
          <p:cNvPr id="19" name="Content Placeholder 9">
            <a:extLst>
              <a:ext uri="{FF2B5EF4-FFF2-40B4-BE49-F238E27FC236}">
                <a16:creationId xmlns:a16="http://schemas.microsoft.com/office/drawing/2014/main" id="{4907E5DF-DC4B-9EA4-959B-20F112834EEF}"/>
              </a:ext>
            </a:extLst>
          </p:cNvPr>
          <p:cNvGraphicFramePr>
            <a:graphicFrameLocks noGrp="1"/>
          </p:cNvGraphicFramePr>
          <p:nvPr>
            <p:ph idx="1"/>
            <p:extLst>
              <p:ext uri="{D42A27DB-BD31-4B8C-83A1-F6EECF244321}">
                <p14:modId xmlns:p14="http://schemas.microsoft.com/office/powerpoint/2010/main" val="3680594203"/>
              </p:ext>
            </p:extLst>
          </p:nvPr>
        </p:nvGraphicFramePr>
        <p:xfrm>
          <a:off x="581025" y="2181224"/>
          <a:ext cx="10879455" cy="36810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013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59ED-C732-702C-A9DE-72B7AE461543}"/>
              </a:ext>
            </a:extLst>
          </p:cNvPr>
          <p:cNvSpPr>
            <a:spLocks noGrp="1"/>
          </p:cNvSpPr>
          <p:nvPr>
            <p:ph type="title"/>
          </p:nvPr>
        </p:nvSpPr>
        <p:spPr>
          <a:xfrm>
            <a:off x="581192" y="730730"/>
            <a:ext cx="7445208" cy="1478341"/>
          </a:xfrm>
        </p:spPr>
        <p:txBody>
          <a:bodyPr>
            <a:normAutofit/>
          </a:bodyPr>
          <a:lstStyle/>
          <a:p>
            <a:r>
              <a:rPr lang="en-IN" sz="2400" dirty="0">
                <a:latin typeface="Calibri" panose="020F0502020204030204" pitchFamily="34" charset="0"/>
                <a:cs typeface="Calibri" panose="020F0502020204030204" pitchFamily="34" charset="0"/>
              </a:rPr>
              <a:t>Prevailing limitations</a:t>
            </a:r>
          </a:p>
        </p:txBody>
      </p:sp>
      <p:sp>
        <p:nvSpPr>
          <p:cNvPr id="7" name="Footer Placeholder 6">
            <a:extLst>
              <a:ext uri="{FF2B5EF4-FFF2-40B4-BE49-F238E27FC236}">
                <a16:creationId xmlns:a16="http://schemas.microsoft.com/office/drawing/2014/main" id="{2B2E0CBE-112D-355E-0BB9-264CB28B3571}"/>
              </a:ext>
            </a:extLst>
          </p:cNvPr>
          <p:cNvSpPr>
            <a:spLocks noGrp="1"/>
          </p:cNvSpPr>
          <p:nvPr>
            <p:ph type="ftr" sz="quarter" idx="11"/>
          </p:nvPr>
        </p:nvSpPr>
        <p:spPr/>
        <p:txBody>
          <a:bodyPr/>
          <a:lstStyle/>
          <a:p>
            <a:r>
              <a:rPr lang="en-US" dirty="0"/>
              <a:t>School of advanced career education</a:t>
            </a:r>
          </a:p>
        </p:txBody>
      </p:sp>
      <p:sp>
        <p:nvSpPr>
          <p:cNvPr id="13" name="object 4">
            <a:extLst>
              <a:ext uri="{FF2B5EF4-FFF2-40B4-BE49-F238E27FC236}">
                <a16:creationId xmlns:a16="http://schemas.microsoft.com/office/drawing/2014/main" id="{C42E2448-1FEA-6AFF-82DD-DD2FFBC86C27}"/>
              </a:ext>
            </a:extLst>
          </p:cNvPr>
          <p:cNvSpPr/>
          <p:nvPr/>
        </p:nvSpPr>
        <p:spPr>
          <a:xfrm>
            <a:off x="11398609" y="6518743"/>
            <a:ext cx="793391" cy="348494"/>
          </a:xfrm>
          <a:prstGeom prst="rect">
            <a:avLst/>
          </a:prstGeom>
          <a:blipFill>
            <a:blip r:embed="rId3" cstate="print"/>
            <a:stretch>
              <a:fillRect/>
            </a:stretch>
          </a:blipFill>
        </p:spPr>
        <p:txBody>
          <a:bodyPr wrap="square" lIns="0" tIns="0" rIns="0" bIns="0" rtlCol="0"/>
          <a:lstStyle/>
          <a:p>
            <a:endParaRPr dirty="0"/>
          </a:p>
        </p:txBody>
      </p:sp>
      <p:sp>
        <p:nvSpPr>
          <p:cNvPr id="15" name="Content Placeholder 14">
            <a:extLst>
              <a:ext uri="{FF2B5EF4-FFF2-40B4-BE49-F238E27FC236}">
                <a16:creationId xmlns:a16="http://schemas.microsoft.com/office/drawing/2014/main" id="{85FE4AE1-5082-E2A1-9D84-619E1FA4DEFF}"/>
              </a:ext>
            </a:extLst>
          </p:cNvPr>
          <p:cNvSpPr>
            <a:spLocks noGrp="1"/>
          </p:cNvSpPr>
          <p:nvPr>
            <p:ph idx="1"/>
          </p:nvPr>
        </p:nvSpPr>
        <p:spPr>
          <a:xfrm>
            <a:off x="581192" y="2180497"/>
            <a:ext cx="10554168" cy="3458304"/>
          </a:xfrm>
        </p:spPr>
        <p:txBody>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Consumes time and man power In capturing the information in EMR Software.</a:t>
            </a:r>
          </a:p>
          <a:p>
            <a:pPr marL="285750" indent="-285750">
              <a:buFont typeface="Arial" panose="020B0604020202020204" pitchFamily="34" charset="0"/>
              <a:buChar char="•"/>
            </a:pPr>
            <a:r>
              <a:rPr lang="en-IN" dirty="0"/>
              <a:t>Additional cost incurred in the process of updating in EMR software.</a:t>
            </a:r>
          </a:p>
          <a:p>
            <a:pPr marL="285750" indent="-285750">
              <a:buFont typeface="Arial" panose="020B0604020202020204" pitchFamily="34" charset="0"/>
              <a:buChar char="•"/>
            </a:pPr>
            <a:r>
              <a:rPr lang="en-IN" dirty="0"/>
              <a:t>Incorrect documentation in electronic health records causing denial with the payer.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270053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FB8C-37AE-F39A-C52F-266503667CFC}"/>
              </a:ext>
            </a:extLst>
          </p:cNvPr>
          <p:cNvSpPr>
            <a:spLocks noGrp="1"/>
          </p:cNvSpPr>
          <p:nvPr>
            <p:ph type="title"/>
          </p:nvPr>
        </p:nvSpPr>
        <p:spPr/>
        <p:txBody>
          <a:bodyPr>
            <a:normAutofit/>
          </a:bodyPr>
          <a:lstStyle/>
          <a:p>
            <a:r>
              <a:rPr lang="en-IN" sz="2400" dirty="0">
                <a:latin typeface="Calibri" panose="020F0502020204030204" pitchFamily="34" charset="0"/>
                <a:cs typeface="Calibri" panose="020F0502020204030204" pitchFamily="34" charset="0"/>
              </a:rPr>
              <a:t>Why this product</a:t>
            </a:r>
          </a:p>
        </p:txBody>
      </p:sp>
      <p:sp>
        <p:nvSpPr>
          <p:cNvPr id="3" name="Content Placeholder 2">
            <a:extLst>
              <a:ext uri="{FF2B5EF4-FFF2-40B4-BE49-F238E27FC236}">
                <a16:creationId xmlns:a16="http://schemas.microsoft.com/office/drawing/2014/main" id="{7F8B39E6-AE18-7192-BC4B-2426C0D49E4C}"/>
              </a:ext>
            </a:extLst>
          </p:cNvPr>
          <p:cNvSpPr>
            <a:spLocks noGrp="1"/>
          </p:cNvSpPr>
          <p:nvPr>
            <p:ph idx="1"/>
          </p:nvPr>
        </p:nvSpPr>
        <p:spPr/>
        <p:txBody>
          <a:bodyPr/>
          <a:lstStyle/>
          <a:p>
            <a:r>
              <a:rPr lang="en-IN" dirty="0"/>
              <a:t>Cost efficient</a:t>
            </a:r>
          </a:p>
          <a:p>
            <a:r>
              <a:rPr lang="en-IN" dirty="0"/>
              <a:t>Intuitive UI</a:t>
            </a:r>
          </a:p>
          <a:p>
            <a:r>
              <a:rPr lang="en-IN" dirty="0"/>
              <a:t>Real-time data updation </a:t>
            </a:r>
          </a:p>
          <a:p>
            <a:r>
              <a:rPr lang="en-IN" dirty="0"/>
              <a:t>Curtail Human error</a:t>
            </a:r>
          </a:p>
          <a:p>
            <a:r>
              <a:rPr lang="en-IN" dirty="0"/>
              <a:t>Resource optimization</a:t>
            </a:r>
          </a:p>
          <a:p>
            <a:r>
              <a:rPr lang="en-IN" dirty="0"/>
              <a:t>Analytical study</a:t>
            </a:r>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D26F0736-03DD-D677-1F3A-6107F5F03D35}"/>
              </a:ext>
            </a:extLst>
          </p:cNvPr>
          <p:cNvSpPr>
            <a:spLocks noGrp="1"/>
          </p:cNvSpPr>
          <p:nvPr>
            <p:ph type="ftr" sz="quarter" idx="11"/>
          </p:nvPr>
        </p:nvSpPr>
        <p:spPr/>
        <p:txBody>
          <a:bodyPr/>
          <a:lstStyle/>
          <a:p>
            <a:r>
              <a:rPr lang="en-US" dirty="0"/>
              <a:t>School of advanced career education</a:t>
            </a:r>
          </a:p>
        </p:txBody>
      </p:sp>
      <p:sp>
        <p:nvSpPr>
          <p:cNvPr id="7" name="object 4">
            <a:extLst>
              <a:ext uri="{FF2B5EF4-FFF2-40B4-BE49-F238E27FC236}">
                <a16:creationId xmlns:a16="http://schemas.microsoft.com/office/drawing/2014/main" id="{4FFDEC34-5DC2-4D6F-0651-252332F4E41C}"/>
              </a:ext>
            </a:extLst>
          </p:cNvPr>
          <p:cNvSpPr/>
          <p:nvPr/>
        </p:nvSpPr>
        <p:spPr>
          <a:xfrm>
            <a:off x="11398609" y="6528903"/>
            <a:ext cx="793391" cy="348494"/>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30843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E637-6C9C-485F-AF41-E8410EC71E3F}"/>
              </a:ext>
            </a:extLst>
          </p:cNvPr>
          <p:cNvSpPr>
            <a:spLocks noGrp="1"/>
          </p:cNvSpPr>
          <p:nvPr>
            <p:ph type="title"/>
          </p:nvPr>
        </p:nvSpPr>
        <p:spPr/>
        <p:txBody>
          <a:bodyPr>
            <a:normAutofit/>
          </a:bodyPr>
          <a:lstStyle/>
          <a:p>
            <a:r>
              <a:rPr lang="en-US" sz="2400" dirty="0">
                <a:latin typeface="Calibri" panose="020F0502020204030204" pitchFamily="34" charset="0"/>
                <a:cs typeface="Calibri" panose="020F0502020204030204" pitchFamily="34" charset="0"/>
              </a:rPr>
              <a:t>Solution Description</a:t>
            </a:r>
          </a:p>
        </p:txBody>
      </p:sp>
      <p:sp>
        <p:nvSpPr>
          <p:cNvPr id="5" name="Footer Placeholder 4">
            <a:extLst>
              <a:ext uri="{FF2B5EF4-FFF2-40B4-BE49-F238E27FC236}">
                <a16:creationId xmlns:a16="http://schemas.microsoft.com/office/drawing/2014/main" id="{089BEA28-F6E8-4DD1-9A64-07CA2228CCF6}"/>
              </a:ext>
            </a:extLst>
          </p:cNvPr>
          <p:cNvSpPr>
            <a:spLocks noGrp="1"/>
          </p:cNvSpPr>
          <p:nvPr>
            <p:ph type="ftr" sz="quarter" idx="11"/>
          </p:nvPr>
        </p:nvSpPr>
        <p:spPr/>
        <p:txBody>
          <a:bodyPr/>
          <a:lstStyle/>
          <a:p>
            <a:r>
              <a:rPr lang="en-US" dirty="0"/>
              <a:t>School of advanced career education</a:t>
            </a:r>
          </a:p>
        </p:txBody>
      </p:sp>
      <p:sp>
        <p:nvSpPr>
          <p:cNvPr id="7" name="Content Placeholder 6">
            <a:extLst>
              <a:ext uri="{FF2B5EF4-FFF2-40B4-BE49-F238E27FC236}">
                <a16:creationId xmlns:a16="http://schemas.microsoft.com/office/drawing/2014/main" id="{FC622B76-7C68-EA69-5EC8-D042C1890E02}"/>
              </a:ext>
            </a:extLst>
          </p:cNvPr>
          <p:cNvSpPr>
            <a:spLocks noGrp="1"/>
          </p:cNvSpPr>
          <p:nvPr>
            <p:ph idx="1"/>
          </p:nvPr>
        </p:nvSpPr>
        <p:spPr/>
        <p:txBody>
          <a:bodyPr/>
          <a:lstStyle/>
          <a:p>
            <a:r>
              <a:rPr lang="en-US" dirty="0">
                <a:solidFill>
                  <a:srgbClr val="242424"/>
                </a:solidFill>
                <a:latin typeface="Calibri" panose="020F0502020204030204" pitchFamily="34" charset="0"/>
                <a:cs typeface="Calibri" panose="020F0502020204030204" pitchFamily="34" charset="0"/>
              </a:rPr>
              <a:t>An Application based UI for Prescription</a:t>
            </a:r>
          </a:p>
          <a:p>
            <a:r>
              <a:rPr lang="en-US" b="0" i="0" dirty="0">
                <a:solidFill>
                  <a:srgbClr val="242424"/>
                </a:solidFill>
                <a:effectLst/>
                <a:latin typeface="Calibri" panose="020F0502020204030204" pitchFamily="34" charset="0"/>
                <a:cs typeface="Calibri" panose="020F0502020204030204" pitchFamily="34" charset="0"/>
              </a:rPr>
              <a:t>A continuous learning handwriting recognition application based on RNN, ML, DL.</a:t>
            </a:r>
          </a:p>
          <a:p>
            <a:r>
              <a:rPr lang="en-US" dirty="0">
                <a:solidFill>
                  <a:srgbClr val="242424"/>
                </a:solidFill>
                <a:latin typeface="Calibri" panose="020F0502020204030204" pitchFamily="34" charset="0"/>
                <a:cs typeface="Calibri" panose="020F0502020204030204" pitchFamily="34" charset="0"/>
              </a:rPr>
              <a:t>Prescription for one drug will take less than 45 seconds</a:t>
            </a:r>
          </a:p>
          <a:p>
            <a:r>
              <a:rPr lang="en-US" b="0" i="0" dirty="0">
                <a:solidFill>
                  <a:srgbClr val="242424"/>
                </a:solidFill>
                <a:effectLst/>
                <a:latin typeface="Calibri" panose="020F0502020204030204" pitchFamily="34" charset="0"/>
                <a:cs typeface="Calibri" panose="020F0502020204030204" pitchFamily="34" charset="0"/>
              </a:rPr>
              <a:t>Structured data</a:t>
            </a:r>
            <a:r>
              <a:rPr lang="en-US" dirty="0">
                <a:solidFill>
                  <a:srgbClr val="242424"/>
                </a:solidFill>
                <a:latin typeface="Calibri" panose="020F0502020204030204" pitchFamily="34" charset="0"/>
                <a:cs typeface="Calibri" panose="020F0502020204030204" pitchFamily="34" charset="0"/>
              </a:rPr>
              <a:t>base for norm code detection and data pipeline to EMR / EHR</a:t>
            </a:r>
            <a:endParaRPr lang="en-US" b="0" i="0" dirty="0">
              <a:solidFill>
                <a:srgbClr val="242424"/>
              </a:solidFill>
              <a:effectLst/>
              <a:latin typeface="Calibri" panose="020F0502020204030204" pitchFamily="34" charset="0"/>
              <a:cs typeface="Calibri" panose="020F0502020204030204" pitchFamily="34" charset="0"/>
            </a:endParaRPr>
          </a:p>
          <a:p>
            <a:r>
              <a:rPr lang="en-US" b="0" i="0" dirty="0">
                <a:solidFill>
                  <a:srgbClr val="242424"/>
                </a:solidFill>
                <a:effectLst/>
                <a:latin typeface="Calibri" panose="020F0502020204030204" pitchFamily="34" charset="0"/>
                <a:cs typeface="Calibri" panose="020F0502020204030204" pitchFamily="34" charset="0"/>
              </a:rPr>
              <a:t>Assistive speech </a:t>
            </a:r>
            <a:r>
              <a:rPr lang="en-US" dirty="0">
                <a:solidFill>
                  <a:srgbClr val="242424"/>
                </a:solidFill>
                <a:latin typeface="Calibri" panose="020F0502020204030204" pitchFamily="34" charset="0"/>
                <a:cs typeface="Calibri" panose="020F0502020204030204" pitchFamily="34" charset="0"/>
              </a:rPr>
              <a:t>r</a:t>
            </a:r>
            <a:r>
              <a:rPr lang="en-US" b="0" i="0" dirty="0">
                <a:solidFill>
                  <a:srgbClr val="242424"/>
                </a:solidFill>
                <a:effectLst/>
                <a:latin typeface="Calibri" panose="020F0502020204030204" pitchFamily="34" charset="0"/>
                <a:cs typeface="Calibri" panose="020F0502020204030204" pitchFamily="34" charset="0"/>
              </a:rPr>
              <a:t>ecognition for medicine prescription </a:t>
            </a:r>
          </a:p>
          <a:p>
            <a:r>
              <a:rPr lang="en-US" dirty="0">
                <a:solidFill>
                  <a:srgbClr val="242424"/>
                </a:solidFill>
                <a:latin typeface="Calibri" panose="020F0502020204030204" pitchFamily="34" charset="0"/>
                <a:cs typeface="Calibri" panose="020F0502020204030204" pitchFamily="34" charset="0"/>
              </a:rPr>
              <a:t>Restricted access with user authentication </a:t>
            </a:r>
            <a:endParaRPr lang="en-US" b="0" i="0" dirty="0">
              <a:solidFill>
                <a:srgbClr val="242424"/>
              </a:solidFill>
              <a:effectLst/>
              <a:latin typeface="Calibri" panose="020F0502020204030204" pitchFamily="34" charset="0"/>
              <a:cs typeface="Calibri" panose="020F0502020204030204" pitchFamily="34" charset="0"/>
            </a:endParaRPr>
          </a:p>
          <a:p>
            <a:endParaRPr lang="en-US" b="0" i="0" dirty="0">
              <a:solidFill>
                <a:srgbClr val="242424"/>
              </a:solidFill>
              <a:effectLst/>
              <a:latin typeface="Calibri" panose="020F0502020204030204" pitchFamily="34" charset="0"/>
              <a:cs typeface="Calibri" panose="020F0502020204030204" pitchFamily="34" charset="0"/>
            </a:endParaRPr>
          </a:p>
        </p:txBody>
      </p:sp>
      <p:sp>
        <p:nvSpPr>
          <p:cNvPr id="10" name="object 4">
            <a:extLst>
              <a:ext uri="{FF2B5EF4-FFF2-40B4-BE49-F238E27FC236}">
                <a16:creationId xmlns:a16="http://schemas.microsoft.com/office/drawing/2014/main" id="{07923F76-0676-D325-349A-7230C79AE3B8}"/>
              </a:ext>
            </a:extLst>
          </p:cNvPr>
          <p:cNvSpPr/>
          <p:nvPr/>
        </p:nvSpPr>
        <p:spPr>
          <a:xfrm>
            <a:off x="11398609" y="6528903"/>
            <a:ext cx="793391" cy="348494"/>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17398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1F17-D770-E763-1BCD-9005463C6276}"/>
              </a:ext>
            </a:extLst>
          </p:cNvPr>
          <p:cNvSpPr>
            <a:spLocks noGrp="1"/>
          </p:cNvSpPr>
          <p:nvPr>
            <p:ph type="title"/>
          </p:nvPr>
        </p:nvSpPr>
        <p:spPr/>
        <p:txBody>
          <a:bodyPr/>
          <a:lstStyle/>
          <a:p>
            <a:r>
              <a:rPr lang="en-US" dirty="0"/>
              <a:t>Challenges and Solutions</a:t>
            </a:r>
            <a:endParaRPr lang="en-IN" dirty="0"/>
          </a:p>
        </p:txBody>
      </p:sp>
      <p:sp>
        <p:nvSpPr>
          <p:cNvPr id="3" name="Content Placeholder 2">
            <a:extLst>
              <a:ext uri="{FF2B5EF4-FFF2-40B4-BE49-F238E27FC236}">
                <a16:creationId xmlns:a16="http://schemas.microsoft.com/office/drawing/2014/main" id="{9321282E-553B-F647-2474-3A458C3EEB2D}"/>
              </a:ext>
            </a:extLst>
          </p:cNvPr>
          <p:cNvSpPr>
            <a:spLocks noGrp="1"/>
          </p:cNvSpPr>
          <p:nvPr>
            <p:ph sz="half" idx="1"/>
          </p:nvPr>
        </p:nvSpPr>
        <p:spPr>
          <a:xfrm>
            <a:off x="581193" y="2228003"/>
            <a:ext cx="5194767" cy="3633048"/>
          </a:xfrm>
        </p:spPr>
        <p:txBody>
          <a:bodyPr>
            <a:normAutofit lnSpcReduction="10000"/>
          </a:bodyPr>
          <a:lstStyle/>
          <a:p>
            <a:r>
              <a:rPr lang="en-IN" sz="1800" dirty="0">
                <a:latin typeface="Calibri" panose="020F0502020204030204" pitchFamily="34" charset="0"/>
                <a:cs typeface="Calibri" panose="020F0502020204030204" pitchFamily="34" charset="0"/>
              </a:rPr>
              <a:t>Fitting the solutions with the providers current practice.</a:t>
            </a:r>
          </a:p>
          <a:p>
            <a:r>
              <a:rPr lang="en-IN" dirty="0">
                <a:latin typeface="Calibri" panose="020F0502020204030204" pitchFamily="34" charset="0"/>
                <a:cs typeface="Calibri" panose="020F0502020204030204" pitchFamily="34" charset="0"/>
              </a:rPr>
              <a:t>Making the solution cost effective.</a:t>
            </a:r>
          </a:p>
          <a:p>
            <a:r>
              <a:rPr lang="en-IN" dirty="0">
                <a:latin typeface="Calibri" panose="020F0502020204030204" pitchFamily="34" charset="0"/>
                <a:cs typeface="Calibri" panose="020F0502020204030204" pitchFamily="34" charset="0"/>
              </a:rPr>
              <a:t>Handwriting recognition</a:t>
            </a:r>
          </a:p>
          <a:p>
            <a:r>
              <a:rPr lang="en-IN" dirty="0">
                <a:latin typeface="Calibri" panose="020F0502020204030204" pitchFamily="34" charset="0"/>
                <a:cs typeface="Calibri" panose="020F0502020204030204" pitchFamily="34" charset="0"/>
              </a:rPr>
              <a:t>PHI Security</a:t>
            </a:r>
          </a:p>
          <a:p>
            <a:endParaRPr lang="en-IN"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D93AD0C9-2E41-D81C-9F49-FCD03F8D5344}"/>
              </a:ext>
            </a:extLst>
          </p:cNvPr>
          <p:cNvSpPr>
            <a:spLocks noGrp="1"/>
          </p:cNvSpPr>
          <p:nvPr>
            <p:ph sz="half" idx="2"/>
          </p:nvPr>
        </p:nvSpPr>
        <p:spPr/>
        <p:txBody>
          <a:bodyPr>
            <a:normAutofit lnSpcReduction="10000"/>
          </a:bodyPr>
          <a:lstStyle/>
          <a:p>
            <a:pPr marL="0" indent="0">
              <a:buNone/>
            </a:pPr>
            <a:r>
              <a:rPr lang="en-IN" sz="1800" b="1" u="sng" dirty="0">
                <a:latin typeface="Calibri" panose="020F0502020204030204" pitchFamily="34" charset="0"/>
                <a:cs typeface="Calibri" panose="020F0502020204030204" pitchFamily="34" charset="0"/>
              </a:rPr>
              <a:t>Solutions</a:t>
            </a:r>
          </a:p>
          <a:p>
            <a:r>
              <a:rPr lang="en-IN" sz="1800" dirty="0">
                <a:latin typeface="Calibri" panose="020F0502020204030204" pitchFamily="34" charset="0"/>
                <a:cs typeface="Calibri" panose="020F0502020204030204" pitchFamily="34" charset="0"/>
              </a:rPr>
              <a:t>Providers current practice is not disturbed.</a:t>
            </a:r>
          </a:p>
          <a:p>
            <a:r>
              <a:rPr lang="en-IN" dirty="0">
                <a:latin typeface="Calibri" panose="020F0502020204030204" pitchFamily="34" charset="0"/>
                <a:cs typeface="Calibri" panose="020F0502020204030204" pitchFamily="34" charset="0"/>
              </a:rPr>
              <a:t>Since this business solution is application based. The cost is much effective than making a IOT device.</a:t>
            </a:r>
          </a:p>
          <a:p>
            <a:r>
              <a:rPr lang="en-US" b="0" i="0" dirty="0">
                <a:solidFill>
                  <a:srgbClr val="242424"/>
                </a:solidFill>
                <a:effectLst/>
                <a:latin typeface="-apple-system"/>
              </a:rPr>
              <a:t>cursive handwritten medical words recognition system using </a:t>
            </a:r>
            <a:r>
              <a:rPr lang="en-IN" dirty="0">
                <a:latin typeface="Calibri" panose="020F0502020204030204" pitchFamily="34" charset="0"/>
                <a:cs typeface="Calibri" panose="020F0502020204030204" pitchFamily="34" charset="0"/>
              </a:rPr>
              <a:t>neural network, ML, DL.</a:t>
            </a:r>
          </a:p>
          <a:p>
            <a:r>
              <a:rPr lang="en-IN" dirty="0">
                <a:latin typeface="Calibri" panose="020F0502020204030204" pitchFamily="34" charset="0"/>
                <a:cs typeface="Calibri" panose="020F0502020204030204" pitchFamily="34" charset="0"/>
              </a:rPr>
              <a:t>Since the application is on with the Provider office/Facility server, the saved PHI is safe and secure. Only authorised can access after authentication.</a:t>
            </a:r>
          </a:p>
          <a:p>
            <a:endParaRPr lang="en-IN"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dirty="0"/>
          </a:p>
        </p:txBody>
      </p:sp>
      <p:sp>
        <p:nvSpPr>
          <p:cNvPr id="5" name="Footer Placeholder 4">
            <a:extLst>
              <a:ext uri="{FF2B5EF4-FFF2-40B4-BE49-F238E27FC236}">
                <a16:creationId xmlns:a16="http://schemas.microsoft.com/office/drawing/2014/main" id="{971D055A-E727-177E-C113-6FC24210CA6B}"/>
              </a:ext>
            </a:extLst>
          </p:cNvPr>
          <p:cNvSpPr>
            <a:spLocks noGrp="1"/>
          </p:cNvSpPr>
          <p:nvPr>
            <p:ph type="ftr" sz="quarter" idx="11"/>
          </p:nvPr>
        </p:nvSpPr>
        <p:spPr/>
        <p:txBody>
          <a:bodyPr/>
          <a:lstStyle/>
          <a:p>
            <a:r>
              <a:rPr lang="en-US" dirty="0"/>
              <a:t>School of advanced career education</a:t>
            </a:r>
          </a:p>
        </p:txBody>
      </p:sp>
      <p:sp>
        <p:nvSpPr>
          <p:cNvPr id="8" name="object 4">
            <a:extLst>
              <a:ext uri="{FF2B5EF4-FFF2-40B4-BE49-F238E27FC236}">
                <a16:creationId xmlns:a16="http://schemas.microsoft.com/office/drawing/2014/main" id="{5E51A6DE-E9C1-73DD-AF2F-80D91F282224}"/>
              </a:ext>
            </a:extLst>
          </p:cNvPr>
          <p:cNvSpPr/>
          <p:nvPr/>
        </p:nvSpPr>
        <p:spPr>
          <a:xfrm>
            <a:off x="11398609" y="6539063"/>
            <a:ext cx="793391" cy="348494"/>
          </a:xfrm>
          <a:prstGeom prst="rect">
            <a:avLst/>
          </a:prstGeom>
          <a:blipFill>
            <a:blip r:embed="rId2" cstate="print"/>
            <a:stretch>
              <a:fillRect/>
            </a:stretch>
          </a:blipFill>
        </p:spPr>
        <p:txBody>
          <a:bodyPr wrap="square" lIns="0" tIns="0" rIns="0" bIns="0" rtlCol="0"/>
          <a:lstStyle/>
          <a:p>
            <a:endParaRPr dirty="0"/>
          </a:p>
        </p:txBody>
      </p:sp>
      <p:sp>
        <p:nvSpPr>
          <p:cNvPr id="9" name="TextBox 8">
            <a:extLst>
              <a:ext uri="{FF2B5EF4-FFF2-40B4-BE49-F238E27FC236}">
                <a16:creationId xmlns:a16="http://schemas.microsoft.com/office/drawing/2014/main" id="{23CDE714-CD9D-E015-71AE-4D4E80062FC9}"/>
              </a:ext>
            </a:extLst>
          </p:cNvPr>
          <p:cNvSpPr txBox="1"/>
          <p:nvPr/>
        </p:nvSpPr>
        <p:spPr>
          <a:xfrm>
            <a:off x="792480" y="1761905"/>
            <a:ext cx="2570480" cy="369332"/>
          </a:xfrm>
          <a:prstGeom prst="rect">
            <a:avLst/>
          </a:prstGeom>
          <a:noFill/>
        </p:spPr>
        <p:txBody>
          <a:bodyPr wrap="square" rtlCol="0">
            <a:spAutoFit/>
          </a:bodyPr>
          <a:lstStyle/>
          <a:p>
            <a:r>
              <a:rPr lang="en-IN" b="1" u="sng" dirty="0">
                <a:solidFill>
                  <a:schemeClr val="tx1">
                    <a:lumMod val="75000"/>
                    <a:lumOff val="25000"/>
                  </a:schemeClr>
                </a:solidFill>
                <a:latin typeface="Calibri" panose="020F0502020204030204" pitchFamily="34" charset="0"/>
                <a:cs typeface="Calibri" panose="020F0502020204030204" pitchFamily="34" charset="0"/>
              </a:rPr>
              <a:t>Challenges</a:t>
            </a:r>
          </a:p>
        </p:txBody>
      </p:sp>
    </p:spTree>
    <p:extLst>
      <p:ext uri="{BB962C8B-B14F-4D97-AF65-F5344CB8AC3E}">
        <p14:creationId xmlns:p14="http://schemas.microsoft.com/office/powerpoint/2010/main" val="395035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86D0FD-CC2E-66B3-1B1B-459D400515C4}"/>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tretch/>
        </p:blipFill>
        <p:spPr bwMode="auto">
          <a:xfrm>
            <a:off x="2239073" y="1315403"/>
            <a:ext cx="6665698" cy="4699317"/>
          </a:xfrm>
          <a:prstGeom prst="rect">
            <a:avLst/>
          </a:prstGeom>
          <a:solidFill>
            <a:srgbClr val="FFFFFF"/>
          </a:solidFill>
        </p:spPr>
      </p:pic>
      <p:sp>
        <p:nvSpPr>
          <p:cNvPr id="4" name="Footer Placeholder 3">
            <a:extLst>
              <a:ext uri="{FF2B5EF4-FFF2-40B4-BE49-F238E27FC236}">
                <a16:creationId xmlns:a16="http://schemas.microsoft.com/office/drawing/2014/main" id="{88E22156-0D3C-3050-EDEA-CC953D9654D7}"/>
              </a:ext>
            </a:extLst>
          </p:cNvPr>
          <p:cNvSpPr>
            <a:spLocks noGrp="1"/>
          </p:cNvSpPr>
          <p:nvPr>
            <p:ph type="ftr" sz="quarter" idx="4294967295"/>
          </p:nvPr>
        </p:nvSpPr>
        <p:spPr>
          <a:xfrm>
            <a:off x="581192" y="6423914"/>
            <a:ext cx="6917210" cy="365125"/>
          </a:xfrm>
        </p:spPr>
        <p:txBody>
          <a:bodyPr/>
          <a:lstStyle/>
          <a:p>
            <a:r>
              <a:rPr lang="en-US" dirty="0"/>
              <a:t>School of advanced career education</a:t>
            </a:r>
          </a:p>
        </p:txBody>
      </p:sp>
      <p:sp>
        <p:nvSpPr>
          <p:cNvPr id="5" name="Date Placeholder 4" hidden="1">
            <a:extLst>
              <a:ext uri="{FF2B5EF4-FFF2-40B4-BE49-F238E27FC236}">
                <a16:creationId xmlns:a16="http://schemas.microsoft.com/office/drawing/2014/main" id="{660F09FD-17EA-8E6C-8BC6-C4FE4A675BB2}"/>
              </a:ext>
            </a:extLst>
          </p:cNvPr>
          <p:cNvSpPr>
            <a:spLocks noGrp="1"/>
          </p:cNvSpPr>
          <p:nvPr>
            <p:ph type="dt" sz="half" idx="4294967295"/>
          </p:nvPr>
        </p:nvSpPr>
        <p:spPr>
          <a:xfrm>
            <a:off x="7605951" y="6423914"/>
            <a:ext cx="2844799" cy="365125"/>
          </a:xfrm>
        </p:spPr>
        <p:txBody>
          <a:bodyPr/>
          <a:lstStyle/>
          <a:p>
            <a:pPr>
              <a:spcAft>
                <a:spcPts val="600"/>
              </a:spcAft>
            </a:pPr>
            <a:r>
              <a:rPr lang="en-US" dirty="0"/>
              <a:t>20XX</a:t>
            </a:r>
          </a:p>
        </p:txBody>
      </p:sp>
      <p:sp>
        <p:nvSpPr>
          <p:cNvPr id="6" name="Slide Number Placeholder 5" hidden="1">
            <a:extLst>
              <a:ext uri="{FF2B5EF4-FFF2-40B4-BE49-F238E27FC236}">
                <a16:creationId xmlns:a16="http://schemas.microsoft.com/office/drawing/2014/main" id="{1EE0B454-9336-5EDA-8F50-2157E4E204A7}"/>
              </a:ext>
            </a:extLst>
          </p:cNvPr>
          <p:cNvSpPr>
            <a:spLocks noGrp="1"/>
          </p:cNvSpPr>
          <p:nvPr>
            <p:ph type="sldNum" sz="quarter" idx="4294967295"/>
          </p:nvPr>
        </p:nvSpPr>
        <p:spPr>
          <a:xfrm>
            <a:off x="10558300" y="6423914"/>
            <a:ext cx="1052510" cy="365125"/>
          </a:xfrm>
        </p:spPr>
        <p:txBody>
          <a:bodyPr/>
          <a:lstStyle/>
          <a:p>
            <a:pPr>
              <a:spcAft>
                <a:spcPts val="600"/>
              </a:spcAft>
            </a:pPr>
            <a:fld id="{3A98EE3D-8CD1-4C3F-BD1C-C98C9596463C}" type="slidenum">
              <a:rPr lang="en-US" smtClean="0"/>
              <a:pPr>
                <a:spcAft>
                  <a:spcPts val="600"/>
                </a:spcAft>
              </a:pPr>
              <a:t>7</a:t>
            </a:fld>
            <a:endParaRPr lang="en-US" dirty="0"/>
          </a:p>
        </p:txBody>
      </p:sp>
      <p:sp>
        <p:nvSpPr>
          <p:cNvPr id="7" name="TextBox 6">
            <a:extLst>
              <a:ext uri="{FF2B5EF4-FFF2-40B4-BE49-F238E27FC236}">
                <a16:creationId xmlns:a16="http://schemas.microsoft.com/office/drawing/2014/main" id="{29D6E6C7-14FB-919A-8E22-01133E30BC44}"/>
              </a:ext>
            </a:extLst>
          </p:cNvPr>
          <p:cNvSpPr txBox="1"/>
          <p:nvPr/>
        </p:nvSpPr>
        <p:spPr>
          <a:xfrm>
            <a:off x="581192" y="853738"/>
            <a:ext cx="4346408" cy="461665"/>
          </a:xfrm>
          <a:prstGeom prst="rect">
            <a:avLst/>
          </a:prstGeom>
          <a:noFill/>
        </p:spPr>
        <p:txBody>
          <a:bodyPr wrap="square" rtlCol="0">
            <a:spAutoFit/>
          </a:bodyPr>
          <a:lstStyle/>
          <a:p>
            <a:r>
              <a:rPr lang="en-IN" sz="2400" cap="all" dirty="0">
                <a:solidFill>
                  <a:schemeClr val="tx1">
                    <a:lumMod val="75000"/>
                    <a:lumOff val="25000"/>
                  </a:schemeClr>
                </a:solidFill>
                <a:latin typeface="Calibri" panose="020F0502020204030204" pitchFamily="34" charset="0"/>
                <a:ea typeface="+mj-ea"/>
                <a:cs typeface="Calibri" panose="020F0502020204030204" pitchFamily="34" charset="0"/>
              </a:rPr>
              <a:t>Process Model</a:t>
            </a:r>
          </a:p>
        </p:txBody>
      </p:sp>
      <p:sp>
        <p:nvSpPr>
          <p:cNvPr id="9" name="object 4">
            <a:extLst>
              <a:ext uri="{FF2B5EF4-FFF2-40B4-BE49-F238E27FC236}">
                <a16:creationId xmlns:a16="http://schemas.microsoft.com/office/drawing/2014/main" id="{CBC3288B-C5F1-827B-EF91-6C5268A55A54}"/>
              </a:ext>
            </a:extLst>
          </p:cNvPr>
          <p:cNvSpPr/>
          <p:nvPr/>
        </p:nvSpPr>
        <p:spPr>
          <a:xfrm>
            <a:off x="11398609" y="6528903"/>
            <a:ext cx="793391" cy="348494"/>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10262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ED7C-9CCB-FCBB-1AD5-6217E1377583}"/>
              </a:ext>
            </a:extLst>
          </p:cNvPr>
          <p:cNvSpPr>
            <a:spLocks noGrp="1"/>
          </p:cNvSpPr>
          <p:nvPr>
            <p:ph type="title"/>
          </p:nvPr>
        </p:nvSpPr>
        <p:spPr/>
        <p:txBody>
          <a:bodyPr>
            <a:normAutofit/>
          </a:bodyPr>
          <a:lstStyle/>
          <a:p>
            <a:r>
              <a:rPr lang="en-IN" sz="2400" dirty="0">
                <a:latin typeface="Calibri" panose="020F0502020204030204" pitchFamily="34" charset="0"/>
                <a:cs typeface="Calibri" panose="020F0502020204030204" pitchFamily="34" charset="0"/>
              </a:rPr>
              <a:t>Application UI</a:t>
            </a:r>
          </a:p>
        </p:txBody>
      </p:sp>
      <p:sp>
        <p:nvSpPr>
          <p:cNvPr id="4" name="Footer Placeholder 3">
            <a:extLst>
              <a:ext uri="{FF2B5EF4-FFF2-40B4-BE49-F238E27FC236}">
                <a16:creationId xmlns:a16="http://schemas.microsoft.com/office/drawing/2014/main" id="{76B840E9-C983-1F1D-1139-403936D10C9E}"/>
              </a:ext>
            </a:extLst>
          </p:cNvPr>
          <p:cNvSpPr>
            <a:spLocks noGrp="1"/>
          </p:cNvSpPr>
          <p:nvPr>
            <p:ph type="ftr" sz="quarter" idx="11"/>
          </p:nvPr>
        </p:nvSpPr>
        <p:spPr/>
        <p:txBody>
          <a:bodyPr/>
          <a:lstStyle/>
          <a:p>
            <a:r>
              <a:rPr lang="en-US" dirty="0"/>
              <a:t>School of advanced career education</a:t>
            </a:r>
          </a:p>
        </p:txBody>
      </p:sp>
      <p:sp>
        <p:nvSpPr>
          <p:cNvPr id="5" name="Date Placeholder 4">
            <a:extLst>
              <a:ext uri="{FF2B5EF4-FFF2-40B4-BE49-F238E27FC236}">
                <a16:creationId xmlns:a16="http://schemas.microsoft.com/office/drawing/2014/main" id="{532A37F0-AC6D-48ED-EB5B-D25686FB72EC}"/>
              </a:ext>
            </a:extLst>
          </p:cNvPr>
          <p:cNvSpPr>
            <a:spLocks noGrp="1"/>
          </p:cNvSpPr>
          <p:nvPr>
            <p:ph type="dt" sz="half" idx="10"/>
          </p:nvPr>
        </p:nvSpPr>
        <p:spPr/>
        <p:txBody>
          <a:bodyPr/>
          <a:lstStyle/>
          <a:p>
            <a:r>
              <a:rPr lang="en-US" dirty="0"/>
              <a:t>	</a:t>
            </a:r>
          </a:p>
        </p:txBody>
      </p:sp>
      <p:sp>
        <p:nvSpPr>
          <p:cNvPr id="7" name="TextBox 6">
            <a:extLst>
              <a:ext uri="{FF2B5EF4-FFF2-40B4-BE49-F238E27FC236}">
                <a16:creationId xmlns:a16="http://schemas.microsoft.com/office/drawing/2014/main" id="{128EDC7C-E907-C169-3560-0774FC779DFE}"/>
              </a:ext>
            </a:extLst>
          </p:cNvPr>
          <p:cNvSpPr txBox="1"/>
          <p:nvPr/>
        </p:nvSpPr>
        <p:spPr>
          <a:xfrm>
            <a:off x="670560" y="2007898"/>
            <a:ext cx="5344160" cy="923330"/>
          </a:xfrm>
          <a:prstGeom prst="rect">
            <a:avLst/>
          </a:prstGeom>
          <a:noFill/>
        </p:spPr>
        <p:txBody>
          <a:bodyPr wrap="square" rtlCol="0">
            <a:spAutoFit/>
          </a:bodyPr>
          <a:lstStyle/>
          <a:p>
            <a:r>
              <a:rPr lang="en-IN" dirty="0"/>
              <a:t>Table Description</a:t>
            </a:r>
          </a:p>
          <a:p>
            <a:endParaRPr lang="en-IN" dirty="0"/>
          </a:p>
          <a:p>
            <a:endParaRPr lang="en-IN" dirty="0"/>
          </a:p>
        </p:txBody>
      </p:sp>
      <p:graphicFrame>
        <p:nvGraphicFramePr>
          <p:cNvPr id="10" name="Table 10">
            <a:extLst>
              <a:ext uri="{FF2B5EF4-FFF2-40B4-BE49-F238E27FC236}">
                <a16:creationId xmlns:a16="http://schemas.microsoft.com/office/drawing/2014/main" id="{E750DF9F-BE9D-2179-3700-4226E6114CA0}"/>
              </a:ext>
            </a:extLst>
          </p:cNvPr>
          <p:cNvGraphicFramePr>
            <a:graphicFrameLocks noGrp="1"/>
          </p:cNvGraphicFramePr>
          <p:nvPr>
            <p:extLst>
              <p:ext uri="{D42A27DB-BD31-4B8C-83A1-F6EECF244321}">
                <p14:modId xmlns:p14="http://schemas.microsoft.com/office/powerpoint/2010/main" val="1146218812"/>
              </p:ext>
            </p:extLst>
          </p:nvPr>
        </p:nvGraphicFramePr>
        <p:xfrm>
          <a:off x="670560" y="2336800"/>
          <a:ext cx="6197600" cy="2976882"/>
        </p:xfrm>
        <a:graphic>
          <a:graphicData uri="http://schemas.openxmlformats.org/drawingml/2006/table">
            <a:tbl>
              <a:tblPr firstRow="1" bandRow="1">
                <a:tableStyleId>{F5AB1C69-6EDB-4FF4-983F-18BD219EF322}</a:tableStyleId>
              </a:tblPr>
              <a:tblGrid>
                <a:gridCol w="3098800">
                  <a:extLst>
                    <a:ext uri="{9D8B030D-6E8A-4147-A177-3AD203B41FA5}">
                      <a16:colId xmlns:a16="http://schemas.microsoft.com/office/drawing/2014/main" val="3300138051"/>
                    </a:ext>
                  </a:extLst>
                </a:gridCol>
                <a:gridCol w="3098800">
                  <a:extLst>
                    <a:ext uri="{9D8B030D-6E8A-4147-A177-3AD203B41FA5}">
                      <a16:colId xmlns:a16="http://schemas.microsoft.com/office/drawing/2014/main" val="4011611375"/>
                    </a:ext>
                  </a:extLst>
                </a:gridCol>
              </a:tblGrid>
              <a:tr h="496147">
                <a:tc>
                  <a:txBody>
                    <a:bodyPr/>
                    <a:lstStyle/>
                    <a:p>
                      <a:r>
                        <a:rPr lang="en-IN" dirty="0"/>
                        <a:t>Column Name</a:t>
                      </a:r>
                    </a:p>
                  </a:txBody>
                  <a:tcPr/>
                </a:tc>
                <a:tc>
                  <a:txBody>
                    <a:bodyPr/>
                    <a:lstStyle/>
                    <a:p>
                      <a:r>
                        <a:rPr lang="en-IN" dirty="0"/>
                        <a:t>Variable type</a:t>
                      </a:r>
                    </a:p>
                  </a:txBody>
                  <a:tcPr/>
                </a:tc>
                <a:extLst>
                  <a:ext uri="{0D108BD9-81ED-4DB2-BD59-A6C34878D82A}">
                    <a16:rowId xmlns:a16="http://schemas.microsoft.com/office/drawing/2014/main" val="3377420393"/>
                  </a:ext>
                </a:extLst>
              </a:tr>
              <a:tr h="496147">
                <a:tc>
                  <a:txBody>
                    <a:bodyPr/>
                    <a:lstStyle/>
                    <a:p>
                      <a:r>
                        <a:rPr lang="en-IN" dirty="0"/>
                        <a:t>Medicine</a:t>
                      </a:r>
                    </a:p>
                  </a:txBody>
                  <a:tcPr/>
                </a:tc>
                <a:tc>
                  <a:txBody>
                    <a:bodyPr/>
                    <a:lstStyle/>
                    <a:p>
                      <a:r>
                        <a:rPr lang="en-IN" dirty="0"/>
                        <a:t>Varchar</a:t>
                      </a:r>
                    </a:p>
                  </a:txBody>
                  <a:tcPr/>
                </a:tc>
                <a:extLst>
                  <a:ext uri="{0D108BD9-81ED-4DB2-BD59-A6C34878D82A}">
                    <a16:rowId xmlns:a16="http://schemas.microsoft.com/office/drawing/2014/main" val="510653175"/>
                  </a:ext>
                </a:extLst>
              </a:tr>
              <a:tr h="496147">
                <a:tc>
                  <a:txBody>
                    <a:bodyPr/>
                    <a:lstStyle/>
                    <a:p>
                      <a:r>
                        <a:rPr lang="en-IN" dirty="0"/>
                        <a:t>Route</a:t>
                      </a:r>
                    </a:p>
                  </a:txBody>
                  <a:tcPr/>
                </a:tc>
                <a:tc>
                  <a:txBody>
                    <a:bodyPr/>
                    <a:lstStyle/>
                    <a:p>
                      <a:r>
                        <a:rPr lang="en-IN" dirty="0"/>
                        <a:t>Varchar</a:t>
                      </a:r>
                    </a:p>
                  </a:txBody>
                  <a:tcPr/>
                </a:tc>
                <a:extLst>
                  <a:ext uri="{0D108BD9-81ED-4DB2-BD59-A6C34878D82A}">
                    <a16:rowId xmlns:a16="http://schemas.microsoft.com/office/drawing/2014/main" val="2020543051"/>
                  </a:ext>
                </a:extLst>
              </a:tr>
              <a:tr h="496147">
                <a:tc>
                  <a:txBody>
                    <a:bodyPr/>
                    <a:lstStyle/>
                    <a:p>
                      <a:r>
                        <a:rPr lang="en-IN" dirty="0"/>
                        <a:t>Frequency </a:t>
                      </a:r>
                    </a:p>
                  </a:txBody>
                  <a:tcPr/>
                </a:tc>
                <a:tc>
                  <a:txBody>
                    <a:bodyPr/>
                    <a:lstStyle/>
                    <a:p>
                      <a:r>
                        <a:rPr lang="en-IN" dirty="0"/>
                        <a:t>Varchar</a:t>
                      </a:r>
                    </a:p>
                  </a:txBody>
                  <a:tcPr/>
                </a:tc>
                <a:extLst>
                  <a:ext uri="{0D108BD9-81ED-4DB2-BD59-A6C34878D82A}">
                    <a16:rowId xmlns:a16="http://schemas.microsoft.com/office/drawing/2014/main" val="528215896"/>
                  </a:ext>
                </a:extLst>
              </a:tr>
              <a:tr h="496147">
                <a:tc>
                  <a:txBody>
                    <a:bodyPr/>
                    <a:lstStyle/>
                    <a:p>
                      <a:r>
                        <a:rPr lang="en-IN" dirty="0"/>
                        <a:t>Dosage</a:t>
                      </a:r>
                    </a:p>
                  </a:txBody>
                  <a:tcPr/>
                </a:tc>
                <a:tc>
                  <a:txBody>
                    <a:bodyPr/>
                    <a:lstStyle/>
                    <a:p>
                      <a:r>
                        <a:rPr lang="en-IN" dirty="0"/>
                        <a:t>Varchar</a:t>
                      </a:r>
                    </a:p>
                  </a:txBody>
                  <a:tcPr/>
                </a:tc>
                <a:extLst>
                  <a:ext uri="{0D108BD9-81ED-4DB2-BD59-A6C34878D82A}">
                    <a16:rowId xmlns:a16="http://schemas.microsoft.com/office/drawing/2014/main" val="187556711"/>
                  </a:ext>
                </a:extLst>
              </a:tr>
              <a:tr h="496147">
                <a:tc>
                  <a:txBody>
                    <a:bodyPr/>
                    <a:lstStyle/>
                    <a:p>
                      <a:r>
                        <a:rPr lang="en-IN" dirty="0"/>
                        <a:t>Advice/Test</a:t>
                      </a:r>
                    </a:p>
                  </a:txBody>
                  <a:tcPr/>
                </a:tc>
                <a:tc>
                  <a:txBody>
                    <a:bodyPr/>
                    <a:lstStyle/>
                    <a:p>
                      <a:r>
                        <a:rPr lang="en-IN" dirty="0"/>
                        <a:t>Image / BLOB</a:t>
                      </a:r>
                    </a:p>
                  </a:txBody>
                  <a:tcPr/>
                </a:tc>
                <a:extLst>
                  <a:ext uri="{0D108BD9-81ED-4DB2-BD59-A6C34878D82A}">
                    <a16:rowId xmlns:a16="http://schemas.microsoft.com/office/drawing/2014/main" val="1617545002"/>
                  </a:ext>
                </a:extLst>
              </a:tr>
            </a:tbl>
          </a:graphicData>
        </a:graphic>
      </p:graphicFrame>
      <p:pic>
        <p:nvPicPr>
          <p:cNvPr id="2052" name="Picture 4">
            <a:extLst>
              <a:ext uri="{FF2B5EF4-FFF2-40B4-BE49-F238E27FC236}">
                <a16:creationId xmlns:a16="http://schemas.microsoft.com/office/drawing/2014/main" id="{59BCE1C2-5342-9BC5-7CA8-E18E4294A8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81933" y="1225296"/>
            <a:ext cx="3402622" cy="4809360"/>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4">
            <a:extLst>
              <a:ext uri="{FF2B5EF4-FFF2-40B4-BE49-F238E27FC236}">
                <a16:creationId xmlns:a16="http://schemas.microsoft.com/office/drawing/2014/main" id="{C5ABDDB1-664C-4C03-45F8-A9341F1278C7}"/>
              </a:ext>
            </a:extLst>
          </p:cNvPr>
          <p:cNvSpPr/>
          <p:nvPr/>
        </p:nvSpPr>
        <p:spPr>
          <a:xfrm>
            <a:off x="11398609" y="6528903"/>
            <a:ext cx="793391" cy="348494"/>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206152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AA7D3-54B7-333F-82CD-18748CA8A106}"/>
              </a:ext>
            </a:extLst>
          </p:cNvPr>
          <p:cNvSpPr>
            <a:spLocks noGrp="1"/>
          </p:cNvSpPr>
          <p:nvPr>
            <p:ph idx="1"/>
          </p:nvPr>
        </p:nvSpPr>
        <p:spPr>
          <a:xfrm>
            <a:off x="581192" y="817123"/>
            <a:ext cx="11029615" cy="5158227"/>
          </a:xfrm>
        </p:spPr>
        <p:txBody>
          <a:bodyPr>
            <a:normAutofit/>
          </a:bodyPr>
          <a:lstStyle/>
          <a:p>
            <a:r>
              <a:rPr lang="en-IN" sz="1600" dirty="0">
                <a:latin typeface="Calibri" panose="020F0502020204030204" pitchFamily="34" charset="0"/>
                <a:cs typeface="Calibri" panose="020F0502020204030204" pitchFamily="34" charset="0"/>
              </a:rPr>
              <a:t>Data from the database will be used for analytics</a:t>
            </a:r>
          </a:p>
          <a:p>
            <a:r>
              <a:rPr lang="en-IN" sz="1600" dirty="0">
                <a:latin typeface="Calibri" panose="020F0502020204030204" pitchFamily="34" charset="0"/>
                <a:cs typeface="Calibri" panose="020F0502020204030204" pitchFamily="34" charset="0"/>
              </a:rPr>
              <a:t>Connecting the dots to clinical optimization</a:t>
            </a:r>
          </a:p>
          <a:p>
            <a:r>
              <a:rPr lang="en-IN" sz="1600" dirty="0">
                <a:latin typeface="Calibri" panose="020F0502020204030204" pitchFamily="34" charset="0"/>
                <a:cs typeface="Calibri" panose="020F0502020204030204" pitchFamily="34" charset="0"/>
              </a:rPr>
              <a:t>Appropriate data distribution</a:t>
            </a:r>
          </a:p>
          <a:p>
            <a:r>
              <a:rPr lang="en-IN" sz="1600" dirty="0">
                <a:latin typeface="Calibri" panose="020F0502020204030204" pitchFamily="34" charset="0"/>
                <a:cs typeface="Calibri" panose="020F0502020204030204" pitchFamily="34" charset="0"/>
              </a:rPr>
              <a:t>Promoting prevention.</a:t>
            </a:r>
          </a:p>
          <a:p>
            <a:r>
              <a:rPr lang="en-IN" sz="1600" dirty="0">
                <a:latin typeface="Calibri" panose="020F0502020204030204" pitchFamily="34" charset="0"/>
                <a:cs typeface="Calibri" panose="020F0502020204030204" pitchFamily="34" charset="0"/>
              </a:rPr>
              <a:t>Identifying Readmission Risks.</a:t>
            </a:r>
          </a:p>
          <a:p>
            <a:r>
              <a:rPr lang="en-IN" sz="1600" dirty="0">
                <a:latin typeface="Calibri" panose="020F0502020204030204" pitchFamily="34" charset="0"/>
                <a:cs typeface="Calibri" panose="020F0502020204030204" pitchFamily="34" charset="0"/>
              </a:rPr>
              <a:t>Significant Opportunity for clinical optimization.</a:t>
            </a:r>
          </a:p>
          <a:p>
            <a:endParaRPr lang="en-IN"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ED9ED618-2C4A-E4BC-0C61-8569A2A3BBF2}"/>
              </a:ext>
            </a:extLst>
          </p:cNvPr>
          <p:cNvSpPr>
            <a:spLocks noGrp="1"/>
          </p:cNvSpPr>
          <p:nvPr>
            <p:ph type="ftr" sz="quarter" idx="11"/>
          </p:nvPr>
        </p:nvSpPr>
        <p:spPr/>
        <p:txBody>
          <a:bodyPr/>
          <a:lstStyle/>
          <a:p>
            <a:r>
              <a:rPr lang="en-US" dirty="0"/>
              <a:t>School of advanced career education</a:t>
            </a:r>
          </a:p>
        </p:txBody>
      </p:sp>
      <p:sp>
        <p:nvSpPr>
          <p:cNvPr id="7" name="object 4">
            <a:extLst>
              <a:ext uri="{FF2B5EF4-FFF2-40B4-BE49-F238E27FC236}">
                <a16:creationId xmlns:a16="http://schemas.microsoft.com/office/drawing/2014/main" id="{49E28CFE-AFF2-70D8-0FB0-7F18661E84FA}"/>
              </a:ext>
            </a:extLst>
          </p:cNvPr>
          <p:cNvSpPr/>
          <p:nvPr/>
        </p:nvSpPr>
        <p:spPr>
          <a:xfrm>
            <a:off x="11398609" y="6528903"/>
            <a:ext cx="793391" cy="348494"/>
          </a:xfrm>
          <a:prstGeom prst="rect">
            <a:avLst/>
          </a:prstGeom>
          <a:blipFill>
            <a:blip r:embed="rId2" cstate="print"/>
            <a:stretch>
              <a:fillRect/>
            </a:stretch>
          </a:blipFill>
        </p:spPr>
        <p:txBody>
          <a:bodyPr wrap="square" lIns="0" tIns="0" rIns="0" bIns="0" rtlCol="0"/>
          <a:lstStyle/>
          <a:p>
            <a:endParaRPr dirty="0"/>
          </a:p>
        </p:txBody>
      </p:sp>
      <p:sp>
        <p:nvSpPr>
          <p:cNvPr id="9" name="TextBox 8">
            <a:extLst>
              <a:ext uri="{FF2B5EF4-FFF2-40B4-BE49-F238E27FC236}">
                <a16:creationId xmlns:a16="http://schemas.microsoft.com/office/drawing/2014/main" id="{EEA30CB6-2370-AD2C-0CFB-B19BB6BAA70B}"/>
              </a:ext>
            </a:extLst>
          </p:cNvPr>
          <p:cNvSpPr txBox="1"/>
          <p:nvPr/>
        </p:nvSpPr>
        <p:spPr>
          <a:xfrm>
            <a:off x="581192" y="1304803"/>
            <a:ext cx="5323840" cy="461665"/>
          </a:xfrm>
          <a:prstGeom prst="rect">
            <a:avLst/>
          </a:prstGeom>
          <a:noFill/>
        </p:spPr>
        <p:txBody>
          <a:bodyPr wrap="square" rtlCol="0">
            <a:spAutoFit/>
          </a:bodyPr>
          <a:lstStyle/>
          <a:p>
            <a:r>
              <a:rPr lang="en-IN" sz="2400" cap="all" dirty="0">
                <a:solidFill>
                  <a:schemeClr val="tx1">
                    <a:lumMod val="75000"/>
                    <a:lumOff val="25000"/>
                  </a:schemeClr>
                </a:solidFill>
                <a:latin typeface="Calibri" panose="020F0502020204030204" pitchFamily="34" charset="0"/>
                <a:ea typeface="+mj-ea"/>
                <a:cs typeface="Calibri" panose="020F0502020204030204" pitchFamily="34" charset="0"/>
              </a:rPr>
              <a:t>Other</a:t>
            </a:r>
            <a:r>
              <a:rPr lang="en-IN" sz="2400" dirty="0">
                <a:latin typeface="Calibri" panose="020F0502020204030204" pitchFamily="34" charset="0"/>
                <a:cs typeface="Calibri" panose="020F0502020204030204" pitchFamily="34" charset="0"/>
              </a:rPr>
              <a:t> </a:t>
            </a:r>
            <a:r>
              <a:rPr lang="en-IN" sz="2400" cap="all" dirty="0">
                <a:solidFill>
                  <a:schemeClr val="tx1">
                    <a:lumMod val="75000"/>
                    <a:lumOff val="25000"/>
                  </a:schemeClr>
                </a:solidFill>
                <a:latin typeface="Calibri" panose="020F0502020204030204" pitchFamily="34" charset="0"/>
                <a:ea typeface="+mj-ea"/>
                <a:cs typeface="Calibri" panose="020F0502020204030204" pitchFamily="34" charset="0"/>
              </a:rPr>
              <a:t>analytical</a:t>
            </a:r>
            <a:r>
              <a:rPr lang="en-IN" sz="2400" dirty="0">
                <a:latin typeface="Calibri" panose="020F0502020204030204" pitchFamily="34" charset="0"/>
                <a:cs typeface="Calibri" panose="020F0502020204030204" pitchFamily="34" charset="0"/>
              </a:rPr>
              <a:t> </a:t>
            </a:r>
            <a:r>
              <a:rPr lang="en-IN" sz="2400" cap="all" dirty="0">
                <a:solidFill>
                  <a:schemeClr val="tx1">
                    <a:lumMod val="75000"/>
                    <a:lumOff val="25000"/>
                  </a:schemeClr>
                </a:solidFill>
                <a:latin typeface="Calibri" panose="020F0502020204030204" pitchFamily="34" charset="0"/>
                <a:ea typeface="+mj-ea"/>
                <a:cs typeface="Calibri" panose="020F0502020204030204" pitchFamily="34" charset="0"/>
              </a:rPr>
              <a:t>opportunities</a:t>
            </a:r>
            <a:r>
              <a:rPr lang="en-IN"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12342344"/>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_Win32_JB_SL_v2.potx" id="{1C1B9226-0BCF-4F11-8C9C-4780CC1ABB3B}" vid="{6B91BC45-CF1E-4756-9009-7BE00F9B2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333985-6DEC-4BB6-B360-FFFEFA02249A}">
  <ds:schemaRefs>
    <ds:schemaRef ds:uri="71af3243-3dd4-4a8d-8c0d-dd76da1f02a5"/>
    <ds:schemaRef ds:uri="http://schemas.microsoft.com/sharepoint/v3"/>
    <ds:schemaRef ds:uri="230e9df3-be65-4c73-a93b-d1236ebd677e"/>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16c05727-aa75-4e4a-9b5f-8a80a1165891"/>
    <ds:schemaRef ds:uri="http://purl.org/dc/term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5470C9DA-ADC8-49D9-B223-6D54C6FB7B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875</TotalTime>
  <Words>520</Words>
  <Application>Microsoft Office PowerPoint</Application>
  <PresentationFormat>Widescreen</PresentationFormat>
  <Paragraphs>97</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Gill Sans MT</vt:lpstr>
      <vt:lpstr>Wingdings 2</vt:lpstr>
      <vt:lpstr>DividendVTI</vt:lpstr>
      <vt:lpstr>Fast entry of e-Rx</vt:lpstr>
      <vt:lpstr>Business scenario</vt:lpstr>
      <vt:lpstr>Prevailing limitations</vt:lpstr>
      <vt:lpstr>Why this product</vt:lpstr>
      <vt:lpstr>Solution Description</vt:lpstr>
      <vt:lpstr>Challenges and Solutions</vt:lpstr>
      <vt:lpstr>PowerPoint Presentation</vt:lpstr>
      <vt:lpstr>Application UI</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Balaji Muralidharan</dc:creator>
  <cp:lastModifiedBy>kishen chandrasekaran</cp:lastModifiedBy>
  <cp:revision>15</cp:revision>
  <dcterms:created xsi:type="dcterms:W3CDTF">2022-05-12T17:47:01Z</dcterms:created>
  <dcterms:modified xsi:type="dcterms:W3CDTF">2022-05-13T09:37:37Z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