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6"/>
  </p:notesMasterIdLst>
  <p:sldIdLst>
    <p:sldId id="256" r:id="rId2"/>
    <p:sldId id="257" r:id="rId3"/>
    <p:sldId id="380" r:id="rId4"/>
    <p:sldId id="381" r:id="rId5"/>
    <p:sldId id="368" r:id="rId6"/>
    <p:sldId id="382" r:id="rId7"/>
    <p:sldId id="369" r:id="rId8"/>
    <p:sldId id="383" r:id="rId9"/>
    <p:sldId id="384" r:id="rId10"/>
    <p:sldId id="370" r:id="rId11"/>
    <p:sldId id="379" r:id="rId12"/>
    <p:sldId id="385" r:id="rId13"/>
    <p:sldId id="386" r:id="rId14"/>
    <p:sldId id="372" r:id="rId15"/>
    <p:sldId id="373" r:id="rId16"/>
    <p:sldId id="374" r:id="rId17"/>
    <p:sldId id="387" r:id="rId18"/>
    <p:sldId id="388" r:id="rId19"/>
    <p:sldId id="376" r:id="rId20"/>
    <p:sldId id="389" r:id="rId21"/>
    <p:sldId id="375" r:id="rId22"/>
    <p:sldId id="390" r:id="rId23"/>
    <p:sldId id="377" r:id="rId24"/>
    <p:sldId id="37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81ECF7-BD21-4765-9098-D7C1B850F88C}" v="30" dt="2025-05-08T18:08:57.0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08-05-2025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Second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Second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506376"/>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US" sz="2000" b="1" dirty="0">
                <a:solidFill>
                  <a:srgbClr val="002060"/>
                </a:solidFill>
              </a:rPr>
              <a:t>AI-DRIVEN SOLAR POWER FORECASTING AND LOAD SCHEDULING FOR SMART CAMPUS ENERGY OPTIMIZATION</a:t>
            </a:r>
            <a:endParaRPr lang="en-IN" sz="2000" b="1" dirty="0">
              <a:solidFill>
                <a:srgbClr val="00206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14401" y="5179722"/>
            <a:ext cx="548639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sz="1400" b="1" dirty="0">
                <a:solidFill>
                  <a:srgbClr val="002060"/>
                </a:solidFill>
              </a:rPr>
              <a:t>Mrs. M. Divya</a:t>
            </a:r>
            <a:br>
              <a:rPr lang="en-US" sz="1400" b="1" dirty="0">
                <a:solidFill>
                  <a:srgbClr val="002060"/>
                </a:solidFill>
              </a:rPr>
            </a:br>
            <a:r>
              <a:rPr lang="en-US" sz="1400" b="1" dirty="0">
                <a:solidFill>
                  <a:srgbClr val="002060"/>
                </a:solidFill>
              </a:rPr>
              <a:t>Assistant Professor</a:t>
            </a:r>
            <a:br>
              <a:rPr lang="en-US" sz="1400" b="1" dirty="0">
                <a:solidFill>
                  <a:srgbClr val="002060"/>
                </a:solidFill>
              </a:rPr>
            </a:br>
            <a:r>
              <a:rPr lang="en-US" sz="1400" b="1" dirty="0">
                <a:solidFill>
                  <a:srgbClr val="002060"/>
                </a:solidFill>
              </a:rPr>
              <a:t>Department of Computer Science and Engineering, Rajalakshmi Engineering College, Chennai-602105.</a:t>
            </a:r>
            <a:endParaRPr lang="en-IN" altLang="en-US" sz="1400" b="1" dirty="0">
              <a:solidFill>
                <a:srgbClr val="002060"/>
              </a:solidFill>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9152484" y="5512964"/>
            <a:ext cx="259475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None/>
            </a:pPr>
            <a:r>
              <a:rPr lang="en-US" altLang="en-US" sz="1600" b="1" dirty="0">
                <a:solidFill>
                  <a:srgbClr val="002060"/>
                </a:solidFill>
              </a:rPr>
              <a:t>SAIKRISHNA H</a:t>
            </a:r>
          </a:p>
          <a:p>
            <a:pPr>
              <a:spcBef>
                <a:spcPct val="0"/>
              </a:spcBef>
              <a:buClrTx/>
              <a:buNone/>
            </a:pPr>
            <a:r>
              <a:rPr lang="en-US" altLang="en-US" sz="1600" b="1" dirty="0">
                <a:solidFill>
                  <a:srgbClr val="002060"/>
                </a:solidFill>
              </a:rPr>
              <a:t>    - 220701238</a:t>
            </a:r>
            <a:endParaRPr lang="en-IN" altLang="en-US" sz="1600" b="1" dirty="0">
              <a:solidFill>
                <a:srgbClr val="002060"/>
              </a:solidFill>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dirty="0">
                <a:solidFill>
                  <a:srgbClr val="002060"/>
                </a:solidFill>
              </a:rPr>
              <a:t>This project presents an </a:t>
            </a:r>
            <a:r>
              <a:rPr lang="en-US" sz="2400" b="1" dirty="0">
                <a:solidFill>
                  <a:srgbClr val="002060"/>
                </a:solidFill>
              </a:rPr>
              <a:t>AI-based framework </a:t>
            </a:r>
            <a:r>
              <a:rPr lang="en-US" sz="2400" dirty="0">
                <a:solidFill>
                  <a:srgbClr val="002060"/>
                </a:solidFill>
              </a:rPr>
              <a:t>to optimize solar energy usage in smart campus environments. By forecasting both solar power generation and campus load demand using machine learning models, the system dynamically schedules energy consumption across various zones. The dual-predictive architecture ensures </a:t>
            </a:r>
            <a:r>
              <a:rPr lang="en-US" sz="2400" b="1" dirty="0">
                <a:solidFill>
                  <a:srgbClr val="002060"/>
                </a:solidFill>
              </a:rPr>
              <a:t>better alignment between available power and operational requirements,</a:t>
            </a:r>
            <a:r>
              <a:rPr lang="en-US" sz="2400" dirty="0">
                <a:solidFill>
                  <a:srgbClr val="002060"/>
                </a:solidFill>
              </a:rPr>
              <a:t> </a:t>
            </a:r>
            <a:r>
              <a:rPr lang="en-US" sz="2400" b="1" dirty="0">
                <a:solidFill>
                  <a:srgbClr val="002060"/>
                </a:solidFill>
              </a:rPr>
              <a:t>reducing grid dependency </a:t>
            </a:r>
            <a:r>
              <a:rPr lang="en-US" sz="2400" dirty="0">
                <a:solidFill>
                  <a:srgbClr val="002060"/>
                </a:solidFill>
              </a:rPr>
              <a:t>and improving energy efficiency. The solution is scalable, sustainable, and supports real-time decision-making for energy management.</a:t>
            </a:r>
            <a:endParaRPr lang="en-IN" sz="2400" dirty="0">
              <a:solidFill>
                <a:srgbClr val="002060"/>
              </a:solidFill>
            </a:endParaRPr>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10</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Proposed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Clr>
                <a:srgbClr val="CC0000"/>
              </a:buClr>
              <a:defRPr/>
            </a:pPr>
            <a:r>
              <a:rPr lang="en-US" sz="2400" b="1" dirty="0">
                <a:solidFill>
                  <a:srgbClr val="002060"/>
                </a:solidFill>
              </a:rPr>
              <a:t>Dual-Predictive Modeling </a:t>
            </a:r>
            <a:r>
              <a:rPr lang="en-US" sz="2400" dirty="0">
                <a:solidFill>
                  <a:srgbClr val="002060"/>
                </a:solidFill>
              </a:rPr>
              <a:t>for solar generation and campus energy demand forecasting.</a:t>
            </a:r>
          </a:p>
          <a:p>
            <a:pPr>
              <a:buClr>
                <a:srgbClr val="CC0000"/>
              </a:buClr>
              <a:defRPr/>
            </a:pPr>
            <a:endParaRPr lang="en-US" sz="2400" dirty="0">
              <a:solidFill>
                <a:srgbClr val="002060"/>
              </a:solidFill>
            </a:endParaRPr>
          </a:p>
          <a:p>
            <a:pPr>
              <a:buClr>
                <a:srgbClr val="CC0000"/>
              </a:buClr>
              <a:defRPr/>
            </a:pPr>
            <a:r>
              <a:rPr lang="en-US" sz="2400" b="1" dirty="0">
                <a:solidFill>
                  <a:srgbClr val="002060"/>
                </a:solidFill>
              </a:rPr>
              <a:t>Intelligent Optimization </a:t>
            </a:r>
            <a:r>
              <a:rPr lang="en-US" sz="2400" dirty="0">
                <a:solidFill>
                  <a:srgbClr val="002060"/>
                </a:solidFill>
              </a:rPr>
              <a:t>aligns predicted supply with demand and suggests energy-saving actions.</a:t>
            </a:r>
          </a:p>
          <a:p>
            <a:pPr>
              <a:buClr>
                <a:srgbClr val="CC0000"/>
              </a:buClr>
              <a:defRPr/>
            </a:pPr>
            <a:endParaRPr lang="en-US" sz="2400" dirty="0">
              <a:solidFill>
                <a:srgbClr val="002060"/>
              </a:solidFill>
            </a:endParaRPr>
          </a:p>
          <a:p>
            <a:pPr>
              <a:buClr>
                <a:srgbClr val="CC0000"/>
              </a:buClr>
              <a:defRPr/>
            </a:pPr>
            <a:r>
              <a:rPr lang="en-US" sz="2400" b="1" dirty="0">
                <a:solidFill>
                  <a:srgbClr val="002060"/>
                </a:solidFill>
              </a:rPr>
              <a:t>Real-time Scheduling </a:t>
            </a:r>
            <a:r>
              <a:rPr lang="en-US" sz="2400" dirty="0">
                <a:solidFill>
                  <a:srgbClr val="002060"/>
                </a:solidFill>
              </a:rPr>
              <a:t>recommending</a:t>
            </a:r>
            <a:r>
              <a:rPr lang="en-US" sz="2400" b="1" dirty="0">
                <a:solidFill>
                  <a:srgbClr val="002060"/>
                </a:solidFill>
              </a:rPr>
              <a:t> </a:t>
            </a:r>
            <a:r>
              <a:rPr lang="en-US" sz="2400" dirty="0">
                <a:solidFill>
                  <a:srgbClr val="002060"/>
                </a:solidFill>
              </a:rPr>
              <a:t>optimal times for high-consumption activities. </a:t>
            </a:r>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11</a:t>
            </a:fld>
            <a:endParaRPr lang="en-IN"/>
          </a:p>
        </p:txBody>
      </p:sp>
    </p:spTree>
    <p:extLst>
      <p:ext uri="{BB962C8B-B14F-4D97-AF65-F5344CB8AC3E}">
        <p14:creationId xmlns:p14="http://schemas.microsoft.com/office/powerpoint/2010/main" val="3488894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D6B32C-D58F-F455-21A5-FBFCF126DA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54B75F-0570-1AEA-5D20-70D3C688AB07}"/>
              </a:ext>
            </a:extLst>
          </p:cNvPr>
          <p:cNvSpPr>
            <a:spLocks noGrp="1"/>
          </p:cNvSpPr>
          <p:nvPr>
            <p:ph type="title"/>
          </p:nvPr>
        </p:nvSpPr>
        <p:spPr/>
        <p:txBody>
          <a:bodyPr/>
          <a:lstStyle/>
          <a:p>
            <a:r>
              <a:rPr lang="en-IN" altLang="en-US" sz="3200" b="1" dirty="0">
                <a:solidFill>
                  <a:srgbClr val="FF0000"/>
                </a:solidFill>
              </a:rPr>
              <a:t>Proposed System</a:t>
            </a:r>
            <a:endParaRPr lang="en-IN" sz="2800" dirty="0"/>
          </a:p>
        </p:txBody>
      </p:sp>
      <p:sp>
        <p:nvSpPr>
          <p:cNvPr id="3" name="Content Placeholder 2">
            <a:extLst>
              <a:ext uri="{FF2B5EF4-FFF2-40B4-BE49-F238E27FC236}">
                <a16:creationId xmlns:a16="http://schemas.microsoft.com/office/drawing/2014/main" id="{40CFCB56-AC7F-ADD4-F043-856B48C3527A}"/>
              </a:ext>
            </a:extLst>
          </p:cNvPr>
          <p:cNvSpPr>
            <a:spLocks noGrp="1"/>
          </p:cNvSpPr>
          <p:nvPr>
            <p:ph idx="1"/>
          </p:nvPr>
        </p:nvSpPr>
        <p:spPr/>
        <p:txBody>
          <a:bodyPr/>
          <a:lstStyle/>
          <a:p>
            <a:pPr>
              <a:buClr>
                <a:srgbClr val="CC0000"/>
              </a:buClr>
              <a:defRPr/>
            </a:pPr>
            <a:r>
              <a:rPr lang="en-US" sz="2400" b="1" dirty="0">
                <a:solidFill>
                  <a:srgbClr val="002060"/>
                </a:solidFill>
              </a:rPr>
              <a:t>Modular Six-Phase Architecture</a:t>
            </a:r>
            <a:r>
              <a:rPr lang="en-US" sz="2400" dirty="0">
                <a:solidFill>
                  <a:srgbClr val="002060"/>
                </a:solidFill>
              </a:rPr>
              <a:t> for structured data handling, modeling, and decision-making. </a:t>
            </a:r>
          </a:p>
          <a:p>
            <a:pPr>
              <a:buClr>
                <a:srgbClr val="CC0000"/>
              </a:buClr>
              <a:defRPr/>
            </a:pPr>
            <a:endParaRPr lang="en-US" sz="2400" dirty="0">
              <a:solidFill>
                <a:srgbClr val="002060"/>
              </a:solidFill>
            </a:endParaRPr>
          </a:p>
          <a:p>
            <a:pPr>
              <a:buClr>
                <a:srgbClr val="CC0000"/>
              </a:buClr>
              <a:defRPr/>
            </a:pPr>
            <a:r>
              <a:rPr lang="en-US" sz="2400" b="1" dirty="0">
                <a:solidFill>
                  <a:srgbClr val="002060"/>
                </a:solidFill>
              </a:rPr>
              <a:t>Data-Driven Approach </a:t>
            </a:r>
            <a:r>
              <a:rPr lang="en-US" sz="2400" dirty="0">
                <a:solidFill>
                  <a:srgbClr val="002060"/>
                </a:solidFill>
              </a:rPr>
              <a:t>leveraging historical data and machine learning for predictions. </a:t>
            </a:r>
          </a:p>
          <a:p>
            <a:pPr>
              <a:buClr>
                <a:srgbClr val="CC0000"/>
              </a:buClr>
              <a:defRPr/>
            </a:pPr>
            <a:endParaRPr lang="en-US" sz="2400" dirty="0">
              <a:solidFill>
                <a:srgbClr val="002060"/>
              </a:solidFill>
            </a:endParaRPr>
          </a:p>
          <a:p>
            <a:pPr>
              <a:buClr>
                <a:srgbClr val="CC0000"/>
              </a:buClr>
              <a:defRPr/>
            </a:pPr>
            <a:r>
              <a:rPr lang="en-US" sz="2400" b="1" dirty="0">
                <a:solidFill>
                  <a:srgbClr val="002060"/>
                </a:solidFill>
              </a:rPr>
              <a:t>Focus on Sustainability </a:t>
            </a:r>
            <a:r>
              <a:rPr lang="en-US" sz="2400" dirty="0">
                <a:solidFill>
                  <a:srgbClr val="002060"/>
                </a:solidFill>
              </a:rPr>
              <a:t>by reducing grid reliance and energy costs. </a:t>
            </a:r>
          </a:p>
        </p:txBody>
      </p:sp>
      <p:sp>
        <p:nvSpPr>
          <p:cNvPr id="5" name="Footer Placeholder 4">
            <a:extLst>
              <a:ext uri="{FF2B5EF4-FFF2-40B4-BE49-F238E27FC236}">
                <a16:creationId xmlns:a16="http://schemas.microsoft.com/office/drawing/2014/main" id="{D3119164-4227-99E8-E5C6-EA1C63AA757E}"/>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593C5964-425E-D96D-7126-EDA7E8CFBD7A}"/>
              </a:ext>
            </a:extLst>
          </p:cNvPr>
          <p:cNvSpPr>
            <a:spLocks noGrp="1"/>
          </p:cNvSpPr>
          <p:nvPr>
            <p:ph type="sldNum" sz="quarter" idx="12"/>
          </p:nvPr>
        </p:nvSpPr>
        <p:spPr/>
        <p:txBody>
          <a:bodyPr/>
          <a:lstStyle/>
          <a:p>
            <a:fld id="{5AB9ECBD-B4DD-40D5-8D24-9ECCDBB1583E}" type="slidenum">
              <a:rPr lang="en-IN" smtClean="0"/>
              <a:t>12</a:t>
            </a:fld>
            <a:endParaRPr lang="en-IN"/>
          </a:p>
        </p:txBody>
      </p:sp>
    </p:spTree>
    <p:extLst>
      <p:ext uri="{BB962C8B-B14F-4D97-AF65-F5344CB8AC3E}">
        <p14:creationId xmlns:p14="http://schemas.microsoft.com/office/powerpoint/2010/main" val="2140175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7C2782-278E-7BBE-8621-B4D44E0EC5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CCA5AD-73F1-BAE7-FE81-B51F52DBEF82}"/>
              </a:ext>
            </a:extLst>
          </p:cNvPr>
          <p:cNvSpPr>
            <a:spLocks noGrp="1"/>
          </p:cNvSpPr>
          <p:nvPr>
            <p:ph type="title"/>
          </p:nvPr>
        </p:nvSpPr>
        <p:spPr/>
        <p:txBody>
          <a:bodyPr/>
          <a:lstStyle/>
          <a:p>
            <a:r>
              <a:rPr lang="en-IN" altLang="en-US" sz="3200" b="1" dirty="0">
                <a:solidFill>
                  <a:srgbClr val="FF0000"/>
                </a:solidFill>
              </a:rPr>
              <a:t>Proposed System</a:t>
            </a:r>
            <a:endParaRPr lang="en-IN" sz="2800" dirty="0"/>
          </a:p>
        </p:txBody>
      </p:sp>
      <p:sp>
        <p:nvSpPr>
          <p:cNvPr id="3" name="Content Placeholder 2">
            <a:extLst>
              <a:ext uri="{FF2B5EF4-FFF2-40B4-BE49-F238E27FC236}">
                <a16:creationId xmlns:a16="http://schemas.microsoft.com/office/drawing/2014/main" id="{3DA8DEE4-4ADC-B569-D963-011AADBAC13B}"/>
              </a:ext>
            </a:extLst>
          </p:cNvPr>
          <p:cNvSpPr>
            <a:spLocks noGrp="1"/>
          </p:cNvSpPr>
          <p:nvPr>
            <p:ph idx="1"/>
          </p:nvPr>
        </p:nvSpPr>
        <p:spPr/>
        <p:txBody>
          <a:bodyPr/>
          <a:lstStyle/>
          <a:p>
            <a:pPr>
              <a:buClr>
                <a:srgbClr val="CC0000"/>
              </a:buClr>
              <a:defRPr/>
            </a:pPr>
            <a:r>
              <a:rPr lang="en-US" sz="2400" b="1" dirty="0">
                <a:solidFill>
                  <a:srgbClr val="002060"/>
                </a:solidFill>
              </a:rPr>
              <a:t>Scalable and Adaptable </a:t>
            </a:r>
            <a:r>
              <a:rPr lang="en-US" sz="2400" dirty="0">
                <a:solidFill>
                  <a:srgbClr val="002060"/>
                </a:solidFill>
              </a:rPr>
              <a:t>design for various campus and community applications.</a:t>
            </a:r>
            <a:endParaRPr lang="en-IN" sz="2400" dirty="0">
              <a:solidFill>
                <a:srgbClr val="002060"/>
              </a:solidFill>
            </a:endParaRPr>
          </a:p>
        </p:txBody>
      </p:sp>
      <p:sp>
        <p:nvSpPr>
          <p:cNvPr id="5" name="Footer Placeholder 4">
            <a:extLst>
              <a:ext uri="{FF2B5EF4-FFF2-40B4-BE49-F238E27FC236}">
                <a16:creationId xmlns:a16="http://schemas.microsoft.com/office/drawing/2014/main" id="{7334AF2C-9E98-6035-D9E2-0E4C338BFA0D}"/>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301DCD81-CE84-81AD-BFA5-DF4C17E44705}"/>
              </a:ext>
            </a:extLst>
          </p:cNvPr>
          <p:cNvSpPr>
            <a:spLocks noGrp="1"/>
          </p:cNvSpPr>
          <p:nvPr>
            <p:ph type="sldNum" sz="quarter" idx="12"/>
          </p:nvPr>
        </p:nvSpPr>
        <p:spPr/>
        <p:txBody>
          <a:bodyPr/>
          <a:lstStyle/>
          <a:p>
            <a:fld id="{5AB9ECBD-B4DD-40D5-8D24-9ECCDBB1583E}" type="slidenum">
              <a:rPr lang="en-IN" smtClean="0"/>
              <a:t>13</a:t>
            </a:fld>
            <a:endParaRPr lang="en-IN"/>
          </a:p>
        </p:txBody>
      </p:sp>
    </p:spTree>
    <p:extLst>
      <p:ext uri="{BB962C8B-B14F-4D97-AF65-F5344CB8AC3E}">
        <p14:creationId xmlns:p14="http://schemas.microsoft.com/office/powerpoint/2010/main" val="2745486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pic>
        <p:nvPicPr>
          <p:cNvPr id="8" name="Content Placeholder 7">
            <a:extLst>
              <a:ext uri="{FF2B5EF4-FFF2-40B4-BE49-F238E27FC236}">
                <a16:creationId xmlns:a16="http://schemas.microsoft.com/office/drawing/2014/main" id="{4EB59582-749C-DF9B-7C37-AB0F12B1EF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0020" y="1810139"/>
            <a:ext cx="9067895" cy="4340290"/>
          </a:xfrm>
        </p:spPr>
      </p:pic>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14</a:t>
            </a:fld>
            <a:endParaRPr lang="en-IN"/>
          </a:p>
        </p:txBody>
      </p:sp>
    </p:spTree>
    <p:extLst>
      <p:ext uri="{BB962C8B-B14F-4D97-AF65-F5344CB8AC3E}">
        <p14:creationId xmlns:p14="http://schemas.microsoft.com/office/powerpoint/2010/main" val="1066777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15</a:t>
            </a:fld>
            <a:endParaRPr lang="en-IN"/>
          </a:p>
        </p:txBody>
      </p:sp>
      <p:sp>
        <p:nvSpPr>
          <p:cNvPr id="7" name="Rectangle 1">
            <a:extLst>
              <a:ext uri="{FF2B5EF4-FFF2-40B4-BE49-F238E27FC236}">
                <a16:creationId xmlns:a16="http://schemas.microsoft.com/office/drawing/2014/main" id="{6EB9CC34-5E5D-0701-8492-0D72C74C41D9}"/>
              </a:ext>
            </a:extLst>
          </p:cNvPr>
          <p:cNvSpPr>
            <a:spLocks noGrp="1" noChangeArrowheads="1"/>
          </p:cNvSpPr>
          <p:nvPr>
            <p:ph idx="1"/>
          </p:nvPr>
        </p:nvSpPr>
        <p:spPr bwMode="auto">
          <a:xfrm>
            <a:off x="904940" y="2075431"/>
            <a:ext cx="8534709" cy="3341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nSpc>
                <a:spcPct val="150000"/>
              </a:lnSpc>
              <a:spcBef>
                <a:spcPct val="0"/>
              </a:spcBef>
              <a:buClrTx/>
            </a:pPr>
            <a:r>
              <a:rPr kumimoji="0" lang="en-US" altLang="en-US" sz="2400" b="1" i="0" u="none" strike="noStrike" cap="none" normalizeH="0" baseline="0" dirty="0">
                <a:ln>
                  <a:noFill/>
                </a:ln>
                <a:solidFill>
                  <a:srgbClr val="002060"/>
                </a:solidFill>
                <a:effectLst/>
              </a:rPr>
              <a:t>Phase 1:</a:t>
            </a:r>
            <a:r>
              <a:rPr lang="en-US" altLang="en-US" sz="2400" b="1" dirty="0">
                <a:solidFill>
                  <a:srgbClr val="002060"/>
                </a:solidFill>
              </a:rPr>
              <a:t> </a:t>
            </a:r>
            <a:r>
              <a:rPr kumimoji="0" lang="en-US" altLang="en-US" sz="2400" b="1" i="0" u="none" strike="noStrike" cap="none" normalizeH="0" baseline="0" dirty="0">
                <a:ln>
                  <a:noFill/>
                </a:ln>
                <a:solidFill>
                  <a:srgbClr val="002060"/>
                </a:solidFill>
                <a:effectLst/>
              </a:rPr>
              <a:t>Campus Load Logging</a:t>
            </a:r>
            <a:endParaRPr kumimoji="0" lang="en-US" altLang="en-US" sz="2400" b="0" i="0" u="none" strike="noStrike" cap="none" normalizeH="0" baseline="0" dirty="0">
              <a:ln>
                <a:noFill/>
              </a:ln>
              <a:solidFill>
                <a:srgbClr val="002060"/>
              </a:solidFill>
              <a:effectLst/>
            </a:endParaRPr>
          </a:p>
          <a:p>
            <a:pPr>
              <a:lnSpc>
                <a:spcPct val="150000"/>
              </a:lnSpc>
              <a:spcBef>
                <a:spcPct val="0"/>
              </a:spcBef>
              <a:buClrTx/>
            </a:pPr>
            <a:r>
              <a:rPr kumimoji="0" lang="en-US" altLang="en-US" sz="2400" b="1" i="0" u="none" strike="noStrike" cap="none" normalizeH="0" baseline="0" dirty="0">
                <a:ln>
                  <a:noFill/>
                </a:ln>
                <a:solidFill>
                  <a:srgbClr val="002060"/>
                </a:solidFill>
                <a:effectLst/>
              </a:rPr>
              <a:t>Phase 2:</a:t>
            </a:r>
            <a:r>
              <a:rPr lang="en-US" altLang="en-US" sz="2400" b="1" dirty="0">
                <a:solidFill>
                  <a:srgbClr val="002060"/>
                </a:solidFill>
              </a:rPr>
              <a:t> </a:t>
            </a:r>
            <a:r>
              <a:rPr kumimoji="0" lang="en-US" altLang="en-US" sz="2400" b="1" i="0" u="none" strike="noStrike" cap="none" normalizeH="0" baseline="0" dirty="0">
                <a:ln>
                  <a:noFill/>
                </a:ln>
                <a:solidFill>
                  <a:srgbClr val="002060"/>
                </a:solidFill>
                <a:effectLst/>
              </a:rPr>
              <a:t>Solar Energy Data Logging</a:t>
            </a:r>
            <a:endParaRPr kumimoji="0" lang="en-US" altLang="en-US" sz="2400" b="0" i="0" u="none" strike="noStrike" cap="none" normalizeH="0" baseline="0" dirty="0">
              <a:ln>
                <a:noFill/>
              </a:ln>
              <a:solidFill>
                <a:srgbClr val="002060"/>
              </a:solidFill>
              <a:effectLst/>
            </a:endParaRPr>
          </a:p>
          <a:p>
            <a:pPr>
              <a:lnSpc>
                <a:spcPct val="150000"/>
              </a:lnSpc>
              <a:spcBef>
                <a:spcPct val="0"/>
              </a:spcBef>
              <a:buClrTx/>
            </a:pPr>
            <a:r>
              <a:rPr kumimoji="0" lang="en-US" altLang="en-US" sz="2400" b="1" i="0" u="none" strike="noStrike" cap="none" normalizeH="0" baseline="0" dirty="0">
                <a:ln>
                  <a:noFill/>
                </a:ln>
                <a:solidFill>
                  <a:srgbClr val="002060"/>
                </a:solidFill>
                <a:effectLst/>
              </a:rPr>
              <a:t>Phase 3: Solar Power Forecasting</a:t>
            </a:r>
            <a:endParaRPr kumimoji="0" lang="en-US" altLang="en-US" sz="2400" b="0" i="0" u="none" strike="noStrike" cap="none" normalizeH="0" baseline="0" dirty="0">
              <a:ln>
                <a:noFill/>
              </a:ln>
              <a:solidFill>
                <a:srgbClr val="002060"/>
              </a:solidFill>
              <a:effectLst/>
            </a:endParaRPr>
          </a:p>
          <a:p>
            <a:pPr>
              <a:lnSpc>
                <a:spcPct val="150000"/>
              </a:lnSpc>
              <a:spcBef>
                <a:spcPct val="0"/>
              </a:spcBef>
              <a:buClrTx/>
            </a:pPr>
            <a:r>
              <a:rPr kumimoji="0" lang="en-US" altLang="en-US" sz="2400" b="1" i="0" u="none" strike="noStrike" cap="none" normalizeH="0" baseline="0" dirty="0">
                <a:ln>
                  <a:noFill/>
                </a:ln>
                <a:solidFill>
                  <a:srgbClr val="002060"/>
                </a:solidFill>
                <a:effectLst/>
              </a:rPr>
              <a:t>Phase 4: Load Demand Prediction</a:t>
            </a:r>
            <a:endParaRPr kumimoji="0" lang="en-US" altLang="en-US" sz="2400" b="0" i="0" u="none" strike="noStrike" cap="none" normalizeH="0" baseline="0" dirty="0">
              <a:ln>
                <a:noFill/>
              </a:ln>
              <a:solidFill>
                <a:srgbClr val="002060"/>
              </a:solidFill>
              <a:effectLst/>
            </a:endParaRPr>
          </a:p>
          <a:p>
            <a:pPr>
              <a:lnSpc>
                <a:spcPct val="150000"/>
              </a:lnSpc>
              <a:spcBef>
                <a:spcPct val="0"/>
              </a:spcBef>
              <a:buClrTx/>
            </a:pPr>
            <a:r>
              <a:rPr kumimoji="0" lang="en-US" altLang="en-US" sz="2400" b="1" i="0" u="none" strike="noStrike" cap="none" normalizeH="0" baseline="0" dirty="0">
                <a:ln>
                  <a:noFill/>
                </a:ln>
                <a:solidFill>
                  <a:srgbClr val="002060"/>
                </a:solidFill>
                <a:effectLst/>
              </a:rPr>
              <a:t>Phase 5: Energy Optimization and Scheduling</a:t>
            </a:r>
            <a:endParaRPr kumimoji="0" lang="en-US" altLang="en-US" sz="2400" b="0" i="0" u="none" strike="noStrike" cap="none" normalizeH="0" baseline="0" dirty="0">
              <a:ln>
                <a:noFill/>
              </a:ln>
              <a:solidFill>
                <a:srgbClr val="002060"/>
              </a:solidFill>
              <a:effectLst/>
            </a:endParaRPr>
          </a:p>
          <a:p>
            <a:pPr>
              <a:lnSpc>
                <a:spcPct val="150000"/>
              </a:lnSpc>
              <a:spcBef>
                <a:spcPct val="0"/>
              </a:spcBef>
              <a:buClrTx/>
            </a:pPr>
            <a:r>
              <a:rPr kumimoji="0" lang="en-US" altLang="en-US" sz="2400" b="1" i="0" u="none" strike="noStrike" cap="none" normalizeH="0" baseline="0" dirty="0">
                <a:ln>
                  <a:noFill/>
                </a:ln>
                <a:solidFill>
                  <a:srgbClr val="002060"/>
                </a:solidFill>
                <a:effectLst/>
              </a:rPr>
              <a:t>Phase 6: System Logging and Error Handling</a:t>
            </a:r>
            <a:endParaRPr kumimoji="0" lang="en-US" altLang="en-US" sz="2400" b="0" i="0" u="none" strike="noStrike" cap="none" normalizeH="0" baseline="0" dirty="0">
              <a:ln>
                <a:noFill/>
              </a:ln>
              <a:solidFill>
                <a:srgbClr val="002060"/>
              </a:solidFill>
              <a:effectLst/>
            </a:endParaRPr>
          </a:p>
        </p:txBody>
      </p:sp>
    </p:spTree>
    <p:extLst>
      <p:ext uri="{BB962C8B-B14F-4D97-AF65-F5344CB8AC3E}">
        <p14:creationId xmlns:p14="http://schemas.microsoft.com/office/powerpoint/2010/main" val="651015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solidFill>
                  <a:srgbClr val="002060"/>
                </a:solidFill>
              </a:rPr>
              <a:t>Phase 1: Demand Data Acquisition </a:t>
            </a:r>
            <a:r>
              <a:rPr lang="en-US" sz="2400" dirty="0">
                <a:solidFill>
                  <a:srgbClr val="002060"/>
                </a:solidFill>
              </a:rPr>
              <a:t>Captures operational hours and energy usage patterns of power-consuming units such as rooms, labs, and staircases. Data is logged via structured forms or sensor-based inputs, tagged with timestamps and consumption metrics.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solidFill>
                  <a:srgbClr val="002060"/>
                </a:solidFill>
              </a:rPr>
              <a:t>Phase 2: Energy Supply Monitoring</a:t>
            </a:r>
            <a:r>
              <a:rPr lang="en-US" sz="2400" dirty="0">
                <a:solidFill>
                  <a:srgbClr val="002060"/>
                </a:solidFill>
              </a:rPr>
              <a:t> Collects real-time and historical data from locally deployed solar panels, including timestamps and total energy generated. Ensures synchronization with demand data for accurate model training and energy balancing.</a:t>
            </a:r>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16</a:t>
            </a:fld>
            <a:endParaRPr lang="en-IN"/>
          </a:p>
        </p:txBody>
      </p:sp>
    </p:spTree>
    <p:extLst>
      <p:ext uri="{BB962C8B-B14F-4D97-AF65-F5344CB8AC3E}">
        <p14:creationId xmlns:p14="http://schemas.microsoft.com/office/powerpoint/2010/main" val="517529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5D9490-9F66-5183-7697-F40CF0F4A2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D84C3D-6831-7611-8FA0-F9601D603A78}"/>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3" name="Content Placeholder 2">
            <a:extLst>
              <a:ext uri="{FF2B5EF4-FFF2-40B4-BE49-F238E27FC236}">
                <a16:creationId xmlns:a16="http://schemas.microsoft.com/office/drawing/2014/main" id="{4BEF8E83-96BF-5562-F276-BD6200CEC8FF}"/>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solidFill>
                  <a:srgbClr val="002060"/>
                </a:solidFill>
              </a:rPr>
              <a:t>Phase 3: Solar Power Forecasting </a:t>
            </a:r>
            <a:r>
              <a:rPr lang="en-US" sz="2400" dirty="0">
                <a:solidFill>
                  <a:srgbClr val="002060"/>
                </a:solidFill>
              </a:rPr>
              <a:t>Implements machine learning models trained on weather data (e.g., temperature, sunlight hours, humidity) to predict daily solar energy output.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lang="en-US" sz="2400" dirty="0">
              <a:solidFill>
                <a:srgbClr val="002060"/>
              </a:solidFill>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solidFill>
                  <a:srgbClr val="002060"/>
                </a:solidFill>
              </a:rPr>
              <a:t>Phase 4: Load Demand Prediction </a:t>
            </a:r>
            <a:r>
              <a:rPr lang="en-US" sz="2400" dirty="0">
                <a:solidFill>
                  <a:srgbClr val="002060"/>
                </a:solidFill>
              </a:rPr>
              <a:t>Applies regression or classification models to estimate daily energy requirements across the campus. Historical consumption logs and contextual factors (e.g., weekday/weekend, event schedules) are used to forecast operational load. </a:t>
            </a:r>
          </a:p>
        </p:txBody>
      </p:sp>
      <p:sp>
        <p:nvSpPr>
          <p:cNvPr id="5" name="Footer Placeholder 4">
            <a:extLst>
              <a:ext uri="{FF2B5EF4-FFF2-40B4-BE49-F238E27FC236}">
                <a16:creationId xmlns:a16="http://schemas.microsoft.com/office/drawing/2014/main" id="{AA57F7BF-2922-76EE-ADF1-A32663AAEECA}"/>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F86BADDD-3F85-019C-ED94-6B654A0DE54C}"/>
              </a:ext>
            </a:extLst>
          </p:cNvPr>
          <p:cNvSpPr>
            <a:spLocks noGrp="1"/>
          </p:cNvSpPr>
          <p:nvPr>
            <p:ph type="sldNum" sz="quarter" idx="12"/>
          </p:nvPr>
        </p:nvSpPr>
        <p:spPr/>
        <p:txBody>
          <a:bodyPr/>
          <a:lstStyle/>
          <a:p>
            <a:fld id="{5AB9ECBD-B4DD-40D5-8D24-9ECCDBB1583E}" type="slidenum">
              <a:rPr lang="en-IN" smtClean="0"/>
              <a:t>17</a:t>
            </a:fld>
            <a:endParaRPr lang="en-IN"/>
          </a:p>
        </p:txBody>
      </p:sp>
    </p:spTree>
    <p:extLst>
      <p:ext uri="{BB962C8B-B14F-4D97-AF65-F5344CB8AC3E}">
        <p14:creationId xmlns:p14="http://schemas.microsoft.com/office/powerpoint/2010/main" val="2942358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58D5BB-FA0A-7186-11FF-481C01D049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FF0FAF-452D-771E-2A29-584262AD3126}"/>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3" name="Content Placeholder 2">
            <a:extLst>
              <a:ext uri="{FF2B5EF4-FFF2-40B4-BE49-F238E27FC236}">
                <a16:creationId xmlns:a16="http://schemas.microsoft.com/office/drawing/2014/main" id="{D70564AF-6964-759A-719B-719716C7DD5E}"/>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solidFill>
                  <a:srgbClr val="002060"/>
                </a:solidFill>
              </a:rPr>
              <a:t>Phase 5: Optimization and Scheduling Engine </a:t>
            </a:r>
            <a:r>
              <a:rPr lang="en-US" sz="2400" dirty="0">
                <a:solidFill>
                  <a:srgbClr val="002060"/>
                </a:solidFill>
              </a:rPr>
              <a:t>Aligns forecasted energy supply with predicted demand. Uses constraint-based optimization algorithms to generate feasible operational schedules, ensuring critical units remain active while minimizing grid dependence.</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lang="en-US" sz="2400" dirty="0">
              <a:solidFill>
                <a:srgbClr val="002060"/>
              </a:solidFill>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solidFill>
                  <a:srgbClr val="002060"/>
                </a:solidFill>
              </a:rPr>
              <a:t>Phase 6: Logging and Error Handling </a:t>
            </a:r>
            <a:r>
              <a:rPr lang="en-US" sz="2400" dirty="0">
                <a:solidFill>
                  <a:srgbClr val="002060"/>
                </a:solidFill>
              </a:rPr>
              <a:t>(Future Phase) Introduces system monitoring and fallback mechanisms. Ensures data integrity, detects prediction errors, and maintains reliable operation under unexpected failures or data inconsistencies.</a:t>
            </a:r>
            <a:endParaRPr lang="en-IN" sz="2400" dirty="0">
              <a:solidFill>
                <a:srgbClr val="002060"/>
              </a:solidFill>
            </a:endParaRPr>
          </a:p>
        </p:txBody>
      </p:sp>
      <p:sp>
        <p:nvSpPr>
          <p:cNvPr id="5" name="Footer Placeholder 4">
            <a:extLst>
              <a:ext uri="{FF2B5EF4-FFF2-40B4-BE49-F238E27FC236}">
                <a16:creationId xmlns:a16="http://schemas.microsoft.com/office/drawing/2014/main" id="{32C6CF4A-F73E-B9EF-9DD8-76C9A46F4868}"/>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EECD2B0A-62BC-AA87-E8DE-AF04754277EA}"/>
              </a:ext>
            </a:extLst>
          </p:cNvPr>
          <p:cNvSpPr>
            <a:spLocks noGrp="1"/>
          </p:cNvSpPr>
          <p:nvPr>
            <p:ph type="sldNum" sz="quarter" idx="12"/>
          </p:nvPr>
        </p:nvSpPr>
        <p:spPr/>
        <p:txBody>
          <a:bodyPr/>
          <a:lstStyle/>
          <a:p>
            <a:fld id="{5AB9ECBD-B4DD-40D5-8D24-9ECCDBB1583E}" type="slidenum">
              <a:rPr lang="en-IN" smtClean="0"/>
              <a:t>18</a:t>
            </a:fld>
            <a:endParaRPr lang="en-IN"/>
          </a:p>
        </p:txBody>
      </p:sp>
    </p:spTree>
    <p:extLst>
      <p:ext uri="{BB962C8B-B14F-4D97-AF65-F5344CB8AC3E}">
        <p14:creationId xmlns:p14="http://schemas.microsoft.com/office/powerpoint/2010/main" val="4062965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Implementation &amp; Results of Module</a:t>
            </a:r>
            <a:endParaRPr lang="en-IN" sz="2800"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19</a:t>
            </a:fld>
            <a:endParaRPr lang="en-IN"/>
          </a:p>
        </p:txBody>
      </p:sp>
      <p:sp>
        <p:nvSpPr>
          <p:cNvPr id="24" name="Rectangle 2">
            <a:extLst>
              <a:ext uri="{FF2B5EF4-FFF2-40B4-BE49-F238E27FC236}">
                <a16:creationId xmlns:a16="http://schemas.microsoft.com/office/drawing/2014/main" id="{CFA0D072-F934-CE91-010C-AA1B4B2CC132}"/>
              </a:ext>
            </a:extLst>
          </p:cNvPr>
          <p:cNvSpPr>
            <a:spLocks noGrp="1" noChangeArrowheads="1"/>
          </p:cNvSpPr>
          <p:nvPr>
            <p:ph idx="1"/>
          </p:nvPr>
        </p:nvSpPr>
        <p:spPr bwMode="auto">
          <a:xfrm>
            <a:off x="766233" y="2398018"/>
            <a:ext cx="10804978" cy="366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spcBef>
                <a:spcPct val="0"/>
              </a:spcBef>
              <a:buClrTx/>
            </a:pPr>
            <a:r>
              <a:rPr kumimoji="0" lang="en-US" altLang="en-US" sz="1600" b="0" i="0" u="none" strike="noStrike" cap="none" normalizeH="0" baseline="0" dirty="0">
                <a:ln>
                  <a:noFill/>
                </a:ln>
                <a:solidFill>
                  <a:srgbClr val="002060"/>
                </a:solidFill>
                <a:effectLst/>
              </a:rPr>
              <a:t>The system was developed using </a:t>
            </a:r>
            <a:r>
              <a:rPr kumimoji="0" lang="en-US" altLang="en-US" sz="1600" b="1" i="0" u="none" strike="noStrike" cap="none" normalizeH="0" baseline="0" dirty="0">
                <a:ln>
                  <a:noFill/>
                </a:ln>
                <a:solidFill>
                  <a:srgbClr val="002060"/>
                </a:solidFill>
                <a:effectLst/>
              </a:rPr>
              <a:t>Python</a:t>
            </a:r>
            <a:r>
              <a:rPr kumimoji="0" lang="en-US" altLang="en-US" sz="1600" b="0" i="0" u="none" strike="noStrike" cap="none" normalizeH="0" baseline="0" dirty="0">
                <a:ln>
                  <a:noFill/>
                </a:ln>
                <a:solidFill>
                  <a:srgbClr val="002060"/>
                </a:solidFill>
                <a:effectLst/>
              </a:rPr>
              <a:t> on </a:t>
            </a:r>
            <a:r>
              <a:rPr kumimoji="0" lang="en-US" altLang="en-US" sz="1600" b="1" i="0" u="none" strike="noStrike" cap="none" normalizeH="0" baseline="0" dirty="0">
                <a:ln>
                  <a:noFill/>
                </a:ln>
                <a:solidFill>
                  <a:srgbClr val="002060"/>
                </a:solidFill>
                <a:effectLst/>
              </a:rPr>
              <a:t>Google </a:t>
            </a:r>
            <a:r>
              <a:rPr kumimoji="0" lang="en-US" altLang="en-US" sz="1600" b="1" i="0" u="none" strike="noStrike" cap="none" normalizeH="0" baseline="0" dirty="0" err="1">
                <a:ln>
                  <a:noFill/>
                </a:ln>
                <a:solidFill>
                  <a:srgbClr val="002060"/>
                </a:solidFill>
                <a:effectLst/>
              </a:rPr>
              <a:t>Colab</a:t>
            </a:r>
            <a:r>
              <a:rPr kumimoji="0" lang="en-US" altLang="en-US" sz="1600" b="0" i="0" u="none" strike="noStrike" cap="none" normalizeH="0" baseline="0" dirty="0">
                <a:ln>
                  <a:noFill/>
                </a:ln>
                <a:solidFill>
                  <a:srgbClr val="002060"/>
                </a:solidFill>
                <a:effectLst/>
              </a:rPr>
              <a:t> for flexibility and rapid prototyping.</a:t>
            </a:r>
          </a:p>
          <a:p>
            <a:pPr>
              <a:lnSpc>
                <a:spcPct val="150000"/>
              </a:lnSpc>
              <a:spcBef>
                <a:spcPct val="0"/>
              </a:spcBef>
              <a:buClrTx/>
            </a:pPr>
            <a:r>
              <a:rPr kumimoji="0" lang="en-US" altLang="en-US" sz="1600" b="1" i="0" u="none" strike="noStrike" cap="none" normalizeH="0" baseline="0" dirty="0">
                <a:ln>
                  <a:noFill/>
                </a:ln>
                <a:solidFill>
                  <a:srgbClr val="002060"/>
                </a:solidFill>
                <a:effectLst/>
              </a:rPr>
              <a:t>Data ingestion</a:t>
            </a:r>
            <a:r>
              <a:rPr kumimoji="0" lang="en-US" altLang="en-US" sz="1600" b="0" i="0" u="none" strike="noStrike" cap="none" normalizeH="0" baseline="0" dirty="0">
                <a:ln>
                  <a:noFill/>
                </a:ln>
                <a:solidFill>
                  <a:srgbClr val="002060"/>
                </a:solidFill>
                <a:effectLst/>
              </a:rPr>
              <a:t> was handled via CSV files containing historical weather data and room-wise energy usage logs.</a:t>
            </a:r>
          </a:p>
          <a:p>
            <a:pPr>
              <a:lnSpc>
                <a:spcPct val="150000"/>
              </a:lnSpc>
              <a:spcBef>
                <a:spcPct val="0"/>
              </a:spcBef>
              <a:buClrTx/>
            </a:pPr>
            <a:r>
              <a:rPr kumimoji="0" lang="en-US" altLang="en-US" sz="1600" b="0" i="0" u="none" strike="noStrike" cap="none" normalizeH="0" baseline="0" dirty="0">
                <a:ln>
                  <a:noFill/>
                </a:ln>
                <a:solidFill>
                  <a:srgbClr val="002060"/>
                </a:solidFill>
                <a:effectLst/>
              </a:rPr>
              <a:t>Two separate machine learning models were implemented using </a:t>
            </a:r>
            <a:r>
              <a:rPr kumimoji="0" lang="en-US" altLang="en-US" sz="1600" b="1" i="0" u="none" strike="noStrike" cap="none" normalizeH="0" baseline="0" dirty="0">
                <a:ln>
                  <a:noFill/>
                </a:ln>
                <a:solidFill>
                  <a:srgbClr val="002060"/>
                </a:solidFill>
                <a:effectLst/>
              </a:rPr>
              <a:t>scikit-learn</a:t>
            </a:r>
            <a:r>
              <a:rPr kumimoji="0" lang="en-US" altLang="en-US" sz="1600" b="0" i="0" u="none" strike="noStrike" cap="none" normalizeH="0" baseline="0" dirty="0">
                <a:ln>
                  <a:noFill/>
                </a:ln>
                <a:solidFill>
                  <a:srgbClr val="002060"/>
                </a:solidFill>
                <a:effectLst/>
              </a:rPr>
              <a:t>:</a:t>
            </a:r>
          </a:p>
          <a:p>
            <a:pPr marL="742950" lvl="1" indent="-285750">
              <a:lnSpc>
                <a:spcPct val="150000"/>
              </a:lnSpc>
              <a:spcBef>
                <a:spcPct val="0"/>
              </a:spcBef>
              <a:buClrTx/>
            </a:pPr>
            <a:r>
              <a:rPr kumimoji="0" lang="en-US" altLang="en-US" sz="1600" b="0" i="0" u="none" strike="noStrike" cap="none" normalizeH="0" baseline="0" dirty="0">
                <a:ln>
                  <a:noFill/>
                </a:ln>
                <a:solidFill>
                  <a:srgbClr val="002060"/>
                </a:solidFill>
                <a:effectLst/>
              </a:rPr>
              <a:t>A </a:t>
            </a:r>
            <a:r>
              <a:rPr kumimoji="0" lang="en-US" altLang="en-US" sz="1600" b="1" i="0" u="none" strike="noStrike" cap="none" normalizeH="0" baseline="0" dirty="0">
                <a:ln>
                  <a:noFill/>
                </a:ln>
                <a:solidFill>
                  <a:srgbClr val="002060"/>
                </a:solidFill>
                <a:effectLst/>
              </a:rPr>
              <a:t>regression model</a:t>
            </a:r>
            <a:r>
              <a:rPr kumimoji="0" lang="en-US" altLang="en-US" sz="1600" b="0" i="0" u="none" strike="noStrike" cap="none" normalizeH="0" baseline="0" dirty="0">
                <a:ln>
                  <a:noFill/>
                </a:ln>
                <a:solidFill>
                  <a:srgbClr val="002060"/>
                </a:solidFill>
                <a:effectLst/>
              </a:rPr>
              <a:t> (Random Forest &amp; Linear Regression) for solar power forecasting.</a:t>
            </a:r>
          </a:p>
          <a:p>
            <a:pPr marL="742950" lvl="1" indent="-285750">
              <a:lnSpc>
                <a:spcPct val="150000"/>
              </a:lnSpc>
              <a:spcBef>
                <a:spcPct val="0"/>
              </a:spcBef>
              <a:buClrTx/>
            </a:pPr>
            <a:r>
              <a:rPr kumimoji="0" lang="en-US" altLang="en-US" sz="1600" b="0" i="0" u="none" strike="noStrike" cap="none" normalizeH="0" baseline="0" dirty="0">
                <a:ln>
                  <a:noFill/>
                </a:ln>
                <a:solidFill>
                  <a:srgbClr val="002060"/>
                </a:solidFill>
                <a:effectLst/>
              </a:rPr>
              <a:t>A </a:t>
            </a:r>
            <a:r>
              <a:rPr kumimoji="0" lang="en-US" altLang="en-US" sz="1600" b="1" i="0" u="none" strike="noStrike" cap="none" normalizeH="0" baseline="0" dirty="0">
                <a:ln>
                  <a:noFill/>
                </a:ln>
                <a:solidFill>
                  <a:srgbClr val="002060"/>
                </a:solidFill>
                <a:effectLst/>
              </a:rPr>
              <a:t>load prediction model</a:t>
            </a:r>
            <a:r>
              <a:rPr kumimoji="0" lang="en-US" altLang="en-US" sz="1600" b="0" i="0" u="none" strike="noStrike" cap="none" normalizeH="0" baseline="0" dirty="0">
                <a:ln>
                  <a:noFill/>
                </a:ln>
                <a:solidFill>
                  <a:srgbClr val="002060"/>
                </a:solidFill>
                <a:effectLst/>
              </a:rPr>
              <a:t> for estimating power demand of various campus zones.</a:t>
            </a:r>
          </a:p>
          <a:p>
            <a:pPr>
              <a:lnSpc>
                <a:spcPct val="150000"/>
              </a:lnSpc>
              <a:spcBef>
                <a:spcPct val="0"/>
              </a:spcBef>
              <a:buClrTx/>
            </a:pPr>
            <a:r>
              <a:rPr kumimoji="0" lang="en-US" altLang="en-US" sz="1600" b="0" i="0" u="none" strike="noStrike" cap="none" normalizeH="0" baseline="0" dirty="0">
                <a:ln>
                  <a:noFill/>
                </a:ln>
                <a:solidFill>
                  <a:srgbClr val="002060"/>
                </a:solidFill>
                <a:effectLst/>
              </a:rPr>
              <a:t>The </a:t>
            </a:r>
            <a:r>
              <a:rPr kumimoji="0" lang="en-US" altLang="en-US" sz="1600" b="1" i="0" u="none" strike="noStrike" cap="none" normalizeH="0" baseline="0" dirty="0">
                <a:ln>
                  <a:noFill/>
                </a:ln>
                <a:solidFill>
                  <a:srgbClr val="002060"/>
                </a:solidFill>
                <a:effectLst/>
              </a:rPr>
              <a:t>optimization engine</a:t>
            </a:r>
            <a:r>
              <a:rPr kumimoji="0" lang="en-US" altLang="en-US" sz="1600" b="0" i="0" u="none" strike="noStrike" cap="none" normalizeH="0" baseline="0" dirty="0">
                <a:ln>
                  <a:noFill/>
                </a:ln>
                <a:solidFill>
                  <a:srgbClr val="002060"/>
                </a:solidFill>
                <a:effectLst/>
              </a:rPr>
              <a:t> used conditional logic and threshold constraints to generate feasible schedules aligning demand with supply.</a:t>
            </a:r>
          </a:p>
          <a:p>
            <a:pPr>
              <a:lnSpc>
                <a:spcPct val="150000"/>
              </a:lnSpc>
              <a:spcBef>
                <a:spcPct val="0"/>
              </a:spcBef>
              <a:buClrTx/>
            </a:pPr>
            <a:r>
              <a:rPr kumimoji="0" lang="en-US" altLang="en-US" sz="1600" b="0" i="0" u="none" strike="noStrike" cap="none" normalizeH="0" baseline="0" dirty="0">
                <a:ln>
                  <a:noFill/>
                </a:ln>
                <a:solidFill>
                  <a:srgbClr val="002060"/>
                </a:solidFill>
                <a:effectLst/>
              </a:rPr>
              <a:t>Error handling and logging were managed through Python’s built-in features.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2060"/>
              </a:solidFill>
              <a:effectLst/>
            </a:endParaRPr>
          </a:p>
        </p:txBody>
      </p:sp>
      <p:sp>
        <p:nvSpPr>
          <p:cNvPr id="25" name="TextBox 24">
            <a:extLst>
              <a:ext uri="{FF2B5EF4-FFF2-40B4-BE49-F238E27FC236}">
                <a16:creationId xmlns:a16="http://schemas.microsoft.com/office/drawing/2014/main" id="{81C953DD-63F8-1711-01C5-E7D70152703C}"/>
              </a:ext>
            </a:extLst>
          </p:cNvPr>
          <p:cNvSpPr txBox="1"/>
          <p:nvPr/>
        </p:nvSpPr>
        <p:spPr>
          <a:xfrm>
            <a:off x="766233" y="1853953"/>
            <a:ext cx="5181600" cy="400110"/>
          </a:xfrm>
          <a:prstGeom prst="rect">
            <a:avLst/>
          </a:prstGeom>
          <a:noFill/>
        </p:spPr>
        <p:txBody>
          <a:bodyPr wrap="square" rtlCol="0">
            <a:spAutoFit/>
          </a:bodyPr>
          <a:lstStyle/>
          <a:p>
            <a:r>
              <a:rPr kumimoji="0" lang="en-US" altLang="en-US" sz="2000" b="1" i="0" u="none" strike="noStrike" cap="none" normalizeH="0" baseline="0" dirty="0">
                <a:ln>
                  <a:noFill/>
                </a:ln>
                <a:solidFill>
                  <a:srgbClr val="002060"/>
                </a:solidFill>
                <a:effectLst/>
                <a:latin typeface="+mj-lt"/>
              </a:rPr>
              <a:t>Implementation of the Module</a:t>
            </a:r>
          </a:p>
        </p:txBody>
      </p:sp>
    </p:spTree>
    <p:extLst>
      <p:ext uri="{BB962C8B-B14F-4D97-AF65-F5344CB8AC3E}">
        <p14:creationId xmlns:p14="http://schemas.microsoft.com/office/powerpoint/2010/main" val="4109638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spcBef>
                <a:spcPts val="300"/>
              </a:spcBef>
              <a:buClr>
                <a:srgbClr val="CC0000"/>
              </a:buClr>
              <a:buNone/>
              <a:defRPr/>
            </a:pPr>
            <a:r>
              <a:rPr lang="en-US" sz="2400" dirty="0">
                <a:solidFill>
                  <a:srgbClr val="002060"/>
                </a:solidFill>
              </a:rPr>
              <a:t>Educational and organizational campuses that deploy localized solar power systems often face challenges in effectively utilizing the energy generated due to unpredictable weather conditions and fluctuating power demands. Traditional scheduling methods are static and do not adapt to variations in generation or consumption, leading to energy wastage and increased reliance on grid electricity. There is a need for an intelligent system that can forecast solar energy availability and campus load demand, and dynamically align the two for efficient and sustainable energy management.</a:t>
            </a:r>
            <a:br>
              <a:rPr kumimoji="0" lang="en-IN" altLang="en-US" sz="2400" i="0" u="none" strike="noStrike" kern="0" cap="none" spc="0" normalizeH="0" baseline="0" noProof="0" dirty="0">
                <a:ln>
                  <a:noFill/>
                </a:ln>
                <a:solidFill>
                  <a:srgbClr val="002060"/>
                </a:solidFill>
                <a:effectLst/>
                <a:uLnTx/>
                <a:uFillTx/>
                <a:latin typeface="Verdana"/>
                <a:ea typeface="+mn-ea"/>
                <a:cs typeface="+mn-cs"/>
              </a:rPr>
            </a:br>
            <a:endParaRPr kumimoji="0" lang="en-IN" altLang="en-US" sz="2400" i="0" u="none" strike="noStrike" kern="0" cap="none" spc="0" normalizeH="0" baseline="0" noProof="0" dirty="0">
              <a:ln>
                <a:noFill/>
              </a:ln>
              <a:solidFill>
                <a:srgbClr val="002060"/>
              </a:solidFill>
              <a:effectLst/>
              <a:uLnTx/>
              <a:uFillTx/>
              <a:latin typeface="Verdana"/>
              <a:ea typeface="+mn-ea"/>
              <a:cs typeface="+mn-cs"/>
            </a:endParaRPr>
          </a:p>
          <a:p>
            <a:pPr marL="0" indent="0" algn="just">
              <a:buNone/>
            </a:pPr>
            <a:endParaRPr lang="en-IN" sz="2400" dirty="0">
              <a:solidFill>
                <a:srgbClr val="002060"/>
              </a:solidFill>
            </a:endParaRPr>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55FE92-86D9-16AA-14CA-FCC35AE443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4D9123-D9CD-14D2-46CC-EE3B662762B9}"/>
              </a:ext>
            </a:extLst>
          </p:cNvPr>
          <p:cNvSpPr>
            <a:spLocks noGrp="1"/>
          </p:cNvSpPr>
          <p:nvPr>
            <p:ph type="title"/>
          </p:nvPr>
        </p:nvSpPr>
        <p:spPr/>
        <p:txBody>
          <a:bodyPr/>
          <a:lstStyle/>
          <a:p>
            <a:r>
              <a:rPr lang="en-US" altLang="en-US" sz="3200" b="1" dirty="0">
                <a:solidFill>
                  <a:srgbClr val="FF0000"/>
                </a:solidFill>
              </a:rPr>
              <a:t>Implementation &amp; Results of Module</a:t>
            </a:r>
            <a:endParaRPr lang="en-IN" sz="2800" dirty="0"/>
          </a:p>
        </p:txBody>
      </p:sp>
      <p:sp>
        <p:nvSpPr>
          <p:cNvPr id="5" name="Footer Placeholder 4">
            <a:extLst>
              <a:ext uri="{FF2B5EF4-FFF2-40B4-BE49-F238E27FC236}">
                <a16:creationId xmlns:a16="http://schemas.microsoft.com/office/drawing/2014/main" id="{0942D1CB-C0E2-E716-D68C-6B512B75EA20}"/>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77676F7F-8477-AD0E-88D3-8CA5A35394E3}"/>
              </a:ext>
            </a:extLst>
          </p:cNvPr>
          <p:cNvSpPr>
            <a:spLocks noGrp="1"/>
          </p:cNvSpPr>
          <p:nvPr>
            <p:ph type="sldNum" sz="quarter" idx="12"/>
          </p:nvPr>
        </p:nvSpPr>
        <p:spPr/>
        <p:txBody>
          <a:bodyPr/>
          <a:lstStyle/>
          <a:p>
            <a:fld id="{5AB9ECBD-B4DD-40D5-8D24-9ECCDBB1583E}" type="slidenum">
              <a:rPr lang="en-IN" smtClean="0"/>
              <a:t>20</a:t>
            </a:fld>
            <a:endParaRPr lang="en-IN"/>
          </a:p>
        </p:txBody>
      </p:sp>
      <p:sp>
        <p:nvSpPr>
          <p:cNvPr id="25" name="TextBox 24">
            <a:extLst>
              <a:ext uri="{FF2B5EF4-FFF2-40B4-BE49-F238E27FC236}">
                <a16:creationId xmlns:a16="http://schemas.microsoft.com/office/drawing/2014/main" id="{08C96ACE-A36E-5441-E722-45AFBB018FC1}"/>
              </a:ext>
            </a:extLst>
          </p:cNvPr>
          <p:cNvSpPr txBox="1"/>
          <p:nvPr/>
        </p:nvSpPr>
        <p:spPr>
          <a:xfrm>
            <a:off x="766233" y="1853953"/>
            <a:ext cx="5181600" cy="400110"/>
          </a:xfrm>
          <a:prstGeom prst="rect">
            <a:avLst/>
          </a:prstGeom>
          <a:noFill/>
        </p:spPr>
        <p:txBody>
          <a:bodyPr wrap="square" rtlCol="0">
            <a:spAutoFit/>
          </a:bodyPr>
          <a:lstStyle/>
          <a:p>
            <a:r>
              <a:rPr lang="en-IN" sz="2000" b="1" dirty="0">
                <a:solidFill>
                  <a:srgbClr val="002060"/>
                </a:solidFill>
                <a:latin typeface="+mj-lt"/>
              </a:rPr>
              <a:t>Results of the Module</a:t>
            </a:r>
            <a:endParaRPr kumimoji="0" lang="en-US" altLang="en-US" sz="2000" b="1" i="0" u="none" strike="noStrike" cap="none" normalizeH="0" baseline="0" dirty="0">
              <a:ln>
                <a:noFill/>
              </a:ln>
              <a:solidFill>
                <a:srgbClr val="002060"/>
              </a:solidFill>
              <a:effectLst/>
              <a:latin typeface="+mj-lt"/>
            </a:endParaRPr>
          </a:p>
        </p:txBody>
      </p:sp>
      <p:sp>
        <p:nvSpPr>
          <p:cNvPr id="4" name="Rectangle 2">
            <a:extLst>
              <a:ext uri="{FF2B5EF4-FFF2-40B4-BE49-F238E27FC236}">
                <a16:creationId xmlns:a16="http://schemas.microsoft.com/office/drawing/2014/main" id="{C480F807-FE6B-7B69-0240-356CBCD61440}"/>
              </a:ext>
            </a:extLst>
          </p:cNvPr>
          <p:cNvSpPr>
            <a:spLocks noGrp="1" noChangeArrowheads="1"/>
          </p:cNvSpPr>
          <p:nvPr>
            <p:ph idx="1"/>
          </p:nvPr>
        </p:nvSpPr>
        <p:spPr bwMode="auto">
          <a:xfrm>
            <a:off x="766233" y="2460607"/>
            <a:ext cx="9939337" cy="2529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spcBef>
                <a:spcPct val="0"/>
              </a:spcBef>
              <a:buClrTx/>
            </a:pPr>
            <a:r>
              <a:rPr kumimoji="0" lang="en-US" altLang="en-US" sz="1800" b="1" i="0" u="none" strike="noStrike" cap="none" normalizeH="0" baseline="0" dirty="0">
                <a:ln>
                  <a:noFill/>
                </a:ln>
                <a:solidFill>
                  <a:srgbClr val="002060"/>
                </a:solidFill>
                <a:effectLst/>
              </a:rPr>
              <a:t>Solar Forecasting Model</a:t>
            </a:r>
            <a:r>
              <a:rPr kumimoji="0" lang="en-US" altLang="en-US" sz="1800" b="0" i="0" u="none" strike="noStrike" cap="none" normalizeH="0" baseline="0" dirty="0">
                <a:ln>
                  <a:noFill/>
                </a:ln>
                <a:solidFill>
                  <a:srgbClr val="002060"/>
                </a:solidFill>
                <a:effectLst/>
              </a:rPr>
              <a:t> achieved an </a:t>
            </a:r>
            <a:r>
              <a:rPr kumimoji="0" lang="en-US" altLang="en-US" sz="1800" b="1" i="0" u="none" strike="noStrike" cap="none" normalizeH="0" baseline="0" dirty="0">
                <a:ln>
                  <a:noFill/>
                </a:ln>
                <a:solidFill>
                  <a:srgbClr val="002060"/>
                </a:solidFill>
                <a:effectLst/>
              </a:rPr>
              <a:t>R² score of 0.87</a:t>
            </a:r>
            <a:r>
              <a:rPr kumimoji="0" lang="en-US" altLang="en-US" sz="1800" b="0" i="0" u="none" strike="noStrike" cap="none" normalizeH="0" baseline="0" dirty="0">
                <a:ln>
                  <a:noFill/>
                </a:ln>
                <a:solidFill>
                  <a:srgbClr val="002060"/>
                </a:solidFill>
                <a:effectLst/>
              </a:rPr>
              <a:t>, showing high correlation between predicted and actual solar generation.</a:t>
            </a:r>
          </a:p>
          <a:p>
            <a:pPr algn="just">
              <a:lnSpc>
                <a:spcPct val="150000"/>
              </a:lnSpc>
              <a:spcBef>
                <a:spcPct val="0"/>
              </a:spcBef>
              <a:buClrTx/>
            </a:pPr>
            <a:r>
              <a:rPr kumimoji="0" lang="en-US" altLang="en-US" sz="1800" b="1" i="0" u="none" strike="noStrike" cap="none" normalizeH="0" baseline="0" dirty="0">
                <a:ln>
                  <a:noFill/>
                </a:ln>
                <a:solidFill>
                  <a:srgbClr val="002060"/>
                </a:solidFill>
                <a:effectLst/>
              </a:rPr>
              <a:t>Load Prediction Model</a:t>
            </a:r>
            <a:r>
              <a:rPr kumimoji="0" lang="en-US" altLang="en-US" sz="1800" b="0" i="0" u="none" strike="noStrike" cap="none" normalizeH="0" baseline="0" dirty="0">
                <a:ln>
                  <a:noFill/>
                </a:ln>
                <a:solidFill>
                  <a:srgbClr val="002060"/>
                </a:solidFill>
                <a:effectLst/>
              </a:rPr>
              <a:t> consistently estimated zone-wise demand within a </a:t>
            </a:r>
            <a:r>
              <a:rPr kumimoji="0" lang="en-US" altLang="en-US" sz="1800" b="1" i="0" u="none" strike="noStrike" cap="none" normalizeH="0" baseline="0" dirty="0">
                <a:ln>
                  <a:noFill/>
                </a:ln>
                <a:solidFill>
                  <a:srgbClr val="002060"/>
                </a:solidFill>
                <a:effectLst/>
              </a:rPr>
              <a:t>±10% error margin</a:t>
            </a:r>
            <a:r>
              <a:rPr kumimoji="0" lang="en-US" altLang="en-US" sz="1800" b="0" i="0" u="none" strike="noStrike" cap="none" normalizeH="0" baseline="0" dirty="0">
                <a:ln>
                  <a:noFill/>
                </a:ln>
                <a:solidFill>
                  <a:srgbClr val="002060"/>
                </a:solidFill>
                <a:effectLst/>
              </a:rPr>
              <a:t>.</a:t>
            </a:r>
          </a:p>
          <a:p>
            <a:pPr algn="just">
              <a:lnSpc>
                <a:spcPct val="150000"/>
              </a:lnSpc>
              <a:spcBef>
                <a:spcPct val="0"/>
              </a:spcBef>
              <a:buClrTx/>
            </a:pPr>
            <a:r>
              <a:rPr kumimoji="0" lang="en-US" altLang="en-US" sz="1800" b="0" i="0" u="none" strike="noStrike" cap="none" normalizeH="0" baseline="0" dirty="0">
                <a:ln>
                  <a:noFill/>
                </a:ln>
                <a:solidFill>
                  <a:srgbClr val="002060"/>
                </a:solidFill>
                <a:effectLst/>
              </a:rPr>
              <a:t>The optimization module effectively generated </a:t>
            </a:r>
            <a:r>
              <a:rPr kumimoji="0" lang="en-US" altLang="en-US" sz="1800" b="1" i="0" u="none" strike="noStrike" cap="none" normalizeH="0" baseline="0" dirty="0">
                <a:ln>
                  <a:noFill/>
                </a:ln>
                <a:solidFill>
                  <a:srgbClr val="002060"/>
                </a:solidFill>
                <a:effectLst/>
              </a:rPr>
              <a:t>energy-efficient operational schedules</a:t>
            </a:r>
            <a:r>
              <a:rPr kumimoji="0" lang="en-US" altLang="en-US" sz="1800" b="0" i="0" u="none" strike="noStrike" cap="none" normalizeH="0" baseline="0" dirty="0">
                <a:ln>
                  <a:noFill/>
                </a:ln>
                <a:solidFill>
                  <a:srgbClr val="002060"/>
                </a:solidFill>
                <a:effectLst/>
              </a:rPr>
              <a:t>, prioritizing essential zones during limited energy availability.</a:t>
            </a:r>
          </a:p>
        </p:txBody>
      </p:sp>
    </p:spTree>
    <p:extLst>
      <p:ext uri="{BB962C8B-B14F-4D97-AF65-F5344CB8AC3E}">
        <p14:creationId xmlns:p14="http://schemas.microsoft.com/office/powerpoint/2010/main" val="967988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Conclusion &amp; Future Work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50000"/>
              </a:lnSpc>
              <a:spcBef>
                <a:spcPct val="20000"/>
              </a:spcBef>
              <a:spcAft>
                <a:spcPct val="0"/>
              </a:spcAft>
              <a:buClr>
                <a:srgbClr val="CC0000"/>
              </a:buClr>
              <a:buSzTx/>
              <a:buNone/>
              <a:tabLst/>
              <a:defRPr/>
            </a:pPr>
            <a:r>
              <a:rPr lang="en-US" sz="2400" dirty="0">
                <a:solidFill>
                  <a:srgbClr val="002060"/>
                </a:solidFill>
              </a:rPr>
              <a:t>The Smart Campus Energy Optimizer is more than a forecasting tool—it is a practical step toward fully autonomous, AI-enabled sustainable infrastructure. As campuses worldwide adopt renewable energy systems, intelligent platforms like this will play a crucial role in ensuring that green power is not only generated but also utilized efficiently. The proposed framework sets the stage for scalable, adaptive, and intelligent energy ecosystems that align with global sustainability and net-zero goals. </a:t>
            </a:r>
            <a:endParaRPr lang="en-IN" sz="2400" dirty="0">
              <a:solidFill>
                <a:srgbClr val="002060"/>
              </a:solidFill>
            </a:endParaRPr>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21</a:t>
            </a:fld>
            <a:endParaRPr lang="en-IN"/>
          </a:p>
        </p:txBody>
      </p:sp>
    </p:spTree>
    <p:extLst>
      <p:ext uri="{BB962C8B-B14F-4D97-AF65-F5344CB8AC3E}">
        <p14:creationId xmlns:p14="http://schemas.microsoft.com/office/powerpoint/2010/main" val="2369166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5149D6-C76A-B07E-CA90-D404BEF4B9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6AFF11-9412-2C32-D735-B9A77BE2AEC6}"/>
              </a:ext>
            </a:extLst>
          </p:cNvPr>
          <p:cNvSpPr>
            <a:spLocks noGrp="1"/>
          </p:cNvSpPr>
          <p:nvPr>
            <p:ph type="title"/>
          </p:nvPr>
        </p:nvSpPr>
        <p:spPr/>
        <p:txBody>
          <a:bodyPr/>
          <a:lstStyle/>
          <a:p>
            <a:r>
              <a:rPr lang="en-US" altLang="en-US" sz="3200" b="1" dirty="0">
                <a:solidFill>
                  <a:srgbClr val="FF0000"/>
                </a:solidFill>
              </a:rPr>
              <a:t>Conclusion &amp; Future Work </a:t>
            </a:r>
            <a:endParaRPr lang="en-IN" sz="2800" dirty="0"/>
          </a:p>
        </p:txBody>
      </p:sp>
      <p:sp>
        <p:nvSpPr>
          <p:cNvPr id="3" name="Content Placeholder 2">
            <a:extLst>
              <a:ext uri="{FF2B5EF4-FFF2-40B4-BE49-F238E27FC236}">
                <a16:creationId xmlns:a16="http://schemas.microsoft.com/office/drawing/2014/main" id="{4DC0175F-E92B-DC9E-7C31-53175B3CA765}"/>
              </a:ext>
            </a:extLst>
          </p:cNvPr>
          <p:cNvSpPr>
            <a:spLocks noGrp="1"/>
          </p:cNvSpPr>
          <p:nvPr>
            <p:ph idx="1"/>
          </p:nvPr>
        </p:nvSpPr>
        <p:spPr/>
        <p:txBody>
          <a:bodyPr/>
          <a:lstStyle/>
          <a:p>
            <a:pPr marL="0" marR="0" lvl="0" indent="0" algn="l" defTabSz="914400" rtl="0" eaLnBrk="0" fontAlgn="base" latinLnBrk="0" hangingPunct="0">
              <a:lnSpc>
                <a:spcPct val="150000"/>
              </a:lnSpc>
              <a:spcBef>
                <a:spcPct val="20000"/>
              </a:spcBef>
              <a:spcAft>
                <a:spcPct val="0"/>
              </a:spcAft>
              <a:buClr>
                <a:srgbClr val="CC0000"/>
              </a:buClr>
              <a:buSzTx/>
              <a:buNone/>
              <a:tabLst/>
              <a:defRPr/>
            </a:pPr>
            <a:r>
              <a:rPr lang="en-US" sz="2400" dirty="0">
                <a:solidFill>
                  <a:srgbClr val="002060"/>
                </a:solidFill>
              </a:rPr>
              <a:t>The system can be extended by integrating real-time weather APIs and IoT-based smart meters for live forecasting and consumption tracking. Deep learning models like LSTM can enhance long-term prediction accuracy. A web-based dashboard with user authentication can support continuous monitoring. The framework can also be adapted for hybrid energy systems including wind or biogas. Additionally, predictive maintenance alerts can be added to improve reliability.</a:t>
            </a:r>
            <a:endParaRPr lang="en-IN" sz="2400" dirty="0">
              <a:solidFill>
                <a:srgbClr val="002060"/>
              </a:solidFill>
            </a:endParaRPr>
          </a:p>
        </p:txBody>
      </p:sp>
      <p:sp>
        <p:nvSpPr>
          <p:cNvPr id="5" name="Footer Placeholder 4">
            <a:extLst>
              <a:ext uri="{FF2B5EF4-FFF2-40B4-BE49-F238E27FC236}">
                <a16:creationId xmlns:a16="http://schemas.microsoft.com/office/drawing/2014/main" id="{4681874F-7392-D459-C648-E2B5298E8CF2}"/>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9DEEAEBC-A34E-5029-C576-87F1B7371B7C}"/>
              </a:ext>
            </a:extLst>
          </p:cNvPr>
          <p:cNvSpPr>
            <a:spLocks noGrp="1"/>
          </p:cNvSpPr>
          <p:nvPr>
            <p:ph type="sldNum" sz="quarter" idx="12"/>
          </p:nvPr>
        </p:nvSpPr>
        <p:spPr/>
        <p:txBody>
          <a:bodyPr/>
          <a:lstStyle/>
          <a:p>
            <a:fld id="{5AB9ECBD-B4DD-40D5-8D24-9ECCDBB1583E}" type="slidenum">
              <a:rPr lang="en-IN" smtClean="0"/>
              <a:t>22</a:t>
            </a:fld>
            <a:endParaRPr lang="en-IN"/>
          </a:p>
        </p:txBody>
      </p:sp>
    </p:spTree>
    <p:extLst>
      <p:ext uri="{BB962C8B-B14F-4D97-AF65-F5344CB8AC3E}">
        <p14:creationId xmlns:p14="http://schemas.microsoft.com/office/powerpoint/2010/main" val="1561985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spcBef>
                <a:spcPct val="20000"/>
              </a:spcBef>
              <a:spcAft>
                <a:spcPct val="0"/>
              </a:spcAft>
              <a:buClr>
                <a:srgbClr val="CC0000"/>
              </a:buClr>
              <a:buSzTx/>
              <a:buFont typeface="Wingdings" panose="05000000000000000000" pitchFamily="2" charset="2"/>
              <a:buChar char="o"/>
              <a:tabLst/>
              <a:defRPr/>
            </a:pPr>
            <a:r>
              <a:rPr lang="en-IN" sz="2000" dirty="0">
                <a:solidFill>
                  <a:srgbClr val="002060"/>
                </a:solidFill>
              </a:rPr>
              <a:t>[1] Y. Said and A. Alanazi, "AI-based solar energy forecasting for smart grid integration," Neural Computing and Applications, vol. 35, no. 11, pp. 8625–8634, 2023. </a:t>
            </a:r>
          </a:p>
          <a:p>
            <a:pPr marL="0" marR="0" lvl="0" indent="0" algn="l" defTabSz="914400" rtl="0" eaLnBrk="0" fontAlgn="base" latinLnBrk="0" hangingPunct="0">
              <a:spcBef>
                <a:spcPct val="20000"/>
              </a:spcBef>
              <a:spcAft>
                <a:spcPct val="0"/>
              </a:spcAft>
              <a:buClr>
                <a:srgbClr val="CC0000"/>
              </a:buClr>
              <a:buSzTx/>
              <a:buNone/>
              <a:tabLst/>
              <a:defRPr/>
            </a:pPr>
            <a:endParaRPr lang="en-IN" sz="2000" dirty="0">
              <a:solidFill>
                <a:srgbClr val="002060"/>
              </a:solidFill>
            </a:endParaRPr>
          </a:p>
          <a:p>
            <a:pPr marL="469900" marR="0" lvl="0" indent="-469900" algn="l" defTabSz="914400" rtl="0" eaLnBrk="0" fontAlgn="base" latinLnBrk="0" hangingPunct="0">
              <a:spcBef>
                <a:spcPct val="20000"/>
              </a:spcBef>
              <a:spcAft>
                <a:spcPct val="0"/>
              </a:spcAft>
              <a:buClr>
                <a:srgbClr val="CC0000"/>
              </a:buClr>
              <a:buSzTx/>
              <a:buFont typeface="Wingdings" panose="05000000000000000000" pitchFamily="2" charset="2"/>
              <a:buChar char="o"/>
              <a:tabLst/>
              <a:defRPr/>
            </a:pPr>
            <a:r>
              <a:rPr lang="en-IN" sz="2000" dirty="0">
                <a:solidFill>
                  <a:srgbClr val="002060"/>
                </a:solidFill>
              </a:rPr>
              <a:t>[2] H. Zhou, Q. Liu, K. Yan, and Y. Du, "Deep learning enhanced solar energy forecasting with AI‐driven IoT," Wireless Communications and Mobile Computing, vol. 2021, no. 1, p. 9249387, 2021. </a:t>
            </a:r>
          </a:p>
          <a:p>
            <a:pPr marL="0" marR="0" lvl="0" indent="0" algn="l" defTabSz="914400" rtl="0" eaLnBrk="0" fontAlgn="base" latinLnBrk="0" hangingPunct="0">
              <a:spcBef>
                <a:spcPct val="20000"/>
              </a:spcBef>
              <a:spcAft>
                <a:spcPct val="0"/>
              </a:spcAft>
              <a:buClr>
                <a:srgbClr val="CC0000"/>
              </a:buClr>
              <a:buSzTx/>
              <a:buNone/>
              <a:tabLst/>
              <a:defRPr/>
            </a:pPr>
            <a:endParaRPr lang="en-IN" sz="2000" dirty="0">
              <a:solidFill>
                <a:srgbClr val="002060"/>
              </a:solidFill>
            </a:endParaRPr>
          </a:p>
          <a:p>
            <a:pPr marL="469900" marR="0" lvl="0" indent="-469900" algn="l" defTabSz="914400" rtl="0" eaLnBrk="0" fontAlgn="base" latinLnBrk="0" hangingPunct="0">
              <a:spcBef>
                <a:spcPct val="20000"/>
              </a:spcBef>
              <a:spcAft>
                <a:spcPct val="0"/>
              </a:spcAft>
              <a:buClr>
                <a:srgbClr val="CC0000"/>
              </a:buClr>
              <a:buSzTx/>
              <a:buFont typeface="Wingdings" panose="05000000000000000000" pitchFamily="2" charset="2"/>
              <a:buChar char="o"/>
              <a:tabLst/>
              <a:defRPr/>
            </a:pPr>
            <a:r>
              <a:rPr lang="en-IN" sz="2000" dirty="0">
                <a:solidFill>
                  <a:srgbClr val="002060"/>
                </a:solidFill>
              </a:rPr>
              <a:t>[3] K. </a:t>
            </a:r>
            <a:r>
              <a:rPr lang="en-IN" sz="2000" dirty="0" err="1">
                <a:solidFill>
                  <a:srgbClr val="002060"/>
                </a:solidFill>
              </a:rPr>
              <a:t>Barhmi</a:t>
            </a:r>
            <a:r>
              <a:rPr lang="en-IN" sz="2000" dirty="0">
                <a:solidFill>
                  <a:srgbClr val="002060"/>
                </a:solidFill>
              </a:rPr>
              <a:t>, C. Heynen, S. </a:t>
            </a:r>
            <a:r>
              <a:rPr lang="en-IN" sz="2000" dirty="0" err="1">
                <a:solidFill>
                  <a:srgbClr val="002060"/>
                </a:solidFill>
              </a:rPr>
              <a:t>Golroodbari</a:t>
            </a:r>
            <a:r>
              <a:rPr lang="en-IN" sz="2000" dirty="0">
                <a:solidFill>
                  <a:srgbClr val="002060"/>
                </a:solidFill>
              </a:rPr>
              <a:t>, and W. van Sark, "A review of solar forecasting techniques and the role of artificial intelligence," Solar, vol. 4, no. 1, pp. 99–135, Feb. 2024.</a:t>
            </a:r>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23</a:t>
            </a:fld>
            <a:endParaRPr lang="en-IN"/>
          </a:p>
        </p:txBody>
      </p:sp>
    </p:spTree>
    <p:extLst>
      <p:ext uri="{BB962C8B-B14F-4D97-AF65-F5344CB8AC3E}">
        <p14:creationId xmlns:p14="http://schemas.microsoft.com/office/powerpoint/2010/main" val="15301620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24</a:t>
            </a:fld>
            <a:endParaRPr lang="en-US" altLang="en-US" dirty="0"/>
          </a:p>
        </p:txBody>
      </p:sp>
    </p:spTree>
    <p:extLst>
      <p:ext uri="{BB962C8B-B14F-4D97-AF65-F5344CB8AC3E}">
        <p14:creationId xmlns:p14="http://schemas.microsoft.com/office/powerpoint/2010/main" val="2273965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a:extLst>
            <a:ext uri="{FF2B5EF4-FFF2-40B4-BE49-F238E27FC236}">
              <a16:creationId xmlns:a16="http://schemas.microsoft.com/office/drawing/2014/main" id="{AF2FFFB5-959D-58DD-7362-3720B34780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DED80E-1498-B7CE-40D8-763CE568B7B2}"/>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2D042D15-7FB9-F9B0-7F35-BB35CE74574E}"/>
              </a:ext>
            </a:extLst>
          </p:cNvPr>
          <p:cNvSpPr>
            <a:spLocks noGrp="1"/>
          </p:cNvSpPr>
          <p:nvPr>
            <p:ph idx="1"/>
          </p:nvPr>
        </p:nvSpPr>
        <p:spPr/>
        <p:txBody>
          <a:bodyPr/>
          <a:lstStyle/>
          <a:p>
            <a:pPr marL="0" indent="0" algn="just">
              <a:spcBef>
                <a:spcPts val="300"/>
              </a:spcBef>
              <a:buClr>
                <a:srgbClr val="CC0000"/>
              </a:buClr>
              <a:buNone/>
              <a:defRPr/>
            </a:pPr>
            <a:r>
              <a:rPr lang="en-US" sz="2400" dirty="0">
                <a:solidFill>
                  <a:srgbClr val="002060"/>
                </a:solidFill>
              </a:rPr>
              <a:t>With the rising emphasis on green energy and cost-efficiency, campuses are turning to solar energy as a clean and renewable power source. However, the absence of adaptive scheduling and real-time forecasting tools limits the full potential of these systems. By integrating machine learning-based forecasting and optimization, this project aims to empower institutions with a smart decision-making framework that reduces energy costs, promotes sustainability, and minimizes dependency on non-renewable power sources.</a:t>
            </a:r>
            <a:endParaRPr lang="en-IN" sz="2400" dirty="0">
              <a:solidFill>
                <a:srgbClr val="002060"/>
              </a:solidFill>
            </a:endParaRPr>
          </a:p>
        </p:txBody>
      </p:sp>
      <p:sp>
        <p:nvSpPr>
          <p:cNvPr id="5" name="Footer Placeholder 4">
            <a:extLst>
              <a:ext uri="{FF2B5EF4-FFF2-40B4-BE49-F238E27FC236}">
                <a16:creationId xmlns:a16="http://schemas.microsoft.com/office/drawing/2014/main" id="{2B87A0A7-1ADD-701F-2271-8B5B76021FE2}"/>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010FCC35-9004-EE3C-A581-0E766AC9263D}"/>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226764771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a:extLst>
            <a:ext uri="{FF2B5EF4-FFF2-40B4-BE49-F238E27FC236}">
              <a16:creationId xmlns:a16="http://schemas.microsoft.com/office/drawing/2014/main" id="{462E213C-E01F-D434-3DEA-1EF1E565A6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3588A9-7578-4F41-8D4C-C686D20CA1D5}"/>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5" name="Footer Placeholder 4">
            <a:extLst>
              <a:ext uri="{FF2B5EF4-FFF2-40B4-BE49-F238E27FC236}">
                <a16:creationId xmlns:a16="http://schemas.microsoft.com/office/drawing/2014/main" id="{BDD89419-7CCE-C086-D737-80DAE6230C10}"/>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09D5AAB1-10A7-E6BB-743F-1DC2BF17E9F7}"/>
              </a:ext>
            </a:extLst>
          </p:cNvPr>
          <p:cNvSpPr>
            <a:spLocks noGrp="1"/>
          </p:cNvSpPr>
          <p:nvPr>
            <p:ph type="sldNum" sz="quarter" idx="12"/>
          </p:nvPr>
        </p:nvSpPr>
        <p:spPr/>
        <p:txBody>
          <a:bodyPr/>
          <a:lstStyle/>
          <a:p>
            <a:fld id="{5AB9ECBD-B4DD-40D5-8D24-9ECCDBB1583E}" type="slidenum">
              <a:rPr lang="en-IN" smtClean="0"/>
              <a:t>4</a:t>
            </a:fld>
            <a:endParaRPr lang="en-IN"/>
          </a:p>
        </p:txBody>
      </p:sp>
      <p:sp>
        <p:nvSpPr>
          <p:cNvPr id="9" name="Rectangle 3">
            <a:extLst>
              <a:ext uri="{FF2B5EF4-FFF2-40B4-BE49-F238E27FC236}">
                <a16:creationId xmlns:a16="http://schemas.microsoft.com/office/drawing/2014/main" id="{5D3FAA2C-9609-83B2-E725-1F3496C4B145}"/>
              </a:ext>
            </a:extLst>
          </p:cNvPr>
          <p:cNvSpPr>
            <a:spLocks noGrp="1" noChangeArrowheads="1"/>
          </p:cNvSpPr>
          <p:nvPr>
            <p:ph idx="1"/>
          </p:nvPr>
        </p:nvSpPr>
        <p:spPr bwMode="auto">
          <a:xfrm>
            <a:off x="755651" y="1808708"/>
            <a:ext cx="10926276"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spcBef>
                <a:spcPct val="0"/>
              </a:spcBef>
              <a:buClrTx/>
            </a:pPr>
            <a:r>
              <a:rPr kumimoji="0" lang="en-US" altLang="en-US" sz="2400" b="0" i="0" u="none" strike="noStrike" cap="none" normalizeH="0" baseline="0" dirty="0">
                <a:ln>
                  <a:noFill/>
                </a:ln>
                <a:solidFill>
                  <a:srgbClr val="002060"/>
                </a:solidFill>
                <a:effectLst/>
              </a:rPr>
              <a:t>Campuses use solar panels but often fail to </a:t>
            </a:r>
            <a:r>
              <a:rPr kumimoji="0" lang="en-US" altLang="en-US" sz="2400" b="1" i="0" u="none" strike="noStrike" cap="none" normalizeH="0" baseline="0" dirty="0">
                <a:ln>
                  <a:noFill/>
                </a:ln>
                <a:solidFill>
                  <a:srgbClr val="002060"/>
                </a:solidFill>
                <a:effectLst/>
              </a:rPr>
              <a:t>utilize the generated power efficiently</a:t>
            </a:r>
            <a:r>
              <a:rPr kumimoji="0" lang="en-US" altLang="en-US" sz="2400" b="0" i="0" u="none" strike="noStrike" cap="none" normalizeH="0" baseline="0" dirty="0">
                <a:ln>
                  <a:noFill/>
                </a:ln>
                <a:solidFill>
                  <a:srgbClr val="002060"/>
                </a:solidFill>
                <a:effectLst/>
              </a:rPr>
              <a:t>.</a:t>
            </a:r>
          </a:p>
          <a:p>
            <a:pPr algn="just">
              <a:spcBef>
                <a:spcPct val="0"/>
              </a:spcBef>
              <a:buClrTx/>
            </a:pPr>
            <a:r>
              <a:rPr kumimoji="0" lang="en-US" altLang="en-US" sz="2400" b="1" i="0" u="none" strike="noStrike" cap="none" normalizeH="0" baseline="0" dirty="0">
                <a:ln>
                  <a:noFill/>
                </a:ln>
                <a:solidFill>
                  <a:srgbClr val="002060"/>
                </a:solidFill>
                <a:effectLst/>
              </a:rPr>
              <a:t>Weather variability</a:t>
            </a:r>
            <a:r>
              <a:rPr kumimoji="0" lang="en-US" altLang="en-US" sz="2400" b="0" i="0" u="none" strike="noStrike" cap="none" normalizeH="0" baseline="0" dirty="0">
                <a:ln>
                  <a:noFill/>
                </a:ln>
                <a:solidFill>
                  <a:srgbClr val="002060"/>
                </a:solidFill>
                <a:effectLst/>
              </a:rPr>
              <a:t> makes solar generation unpredictable.</a:t>
            </a:r>
          </a:p>
          <a:p>
            <a:pPr algn="just">
              <a:spcBef>
                <a:spcPct val="0"/>
              </a:spcBef>
              <a:buClrTx/>
            </a:pPr>
            <a:r>
              <a:rPr kumimoji="0" lang="en-US" altLang="en-US" sz="2400" b="1" i="0" u="none" strike="noStrike" cap="none" normalizeH="0" baseline="0" dirty="0">
                <a:ln>
                  <a:noFill/>
                </a:ln>
                <a:solidFill>
                  <a:srgbClr val="002060"/>
                </a:solidFill>
                <a:effectLst/>
              </a:rPr>
              <a:t>Campus power demand fluctuates</a:t>
            </a:r>
            <a:r>
              <a:rPr kumimoji="0" lang="en-US" altLang="en-US" sz="2400" b="0" i="0" u="none" strike="noStrike" cap="none" normalizeH="0" baseline="0" dirty="0">
                <a:ln>
                  <a:noFill/>
                </a:ln>
                <a:solidFill>
                  <a:srgbClr val="002060"/>
                </a:solidFill>
                <a:effectLst/>
              </a:rPr>
              <a:t> daily based on usage patterns.</a:t>
            </a:r>
          </a:p>
          <a:p>
            <a:pPr algn="just">
              <a:spcBef>
                <a:spcPct val="0"/>
              </a:spcBef>
              <a:buClrTx/>
            </a:pPr>
            <a:r>
              <a:rPr kumimoji="0" lang="en-US" altLang="en-US" sz="2400" b="0" i="0" u="none" strike="noStrike" cap="none" normalizeH="0" baseline="0" dirty="0">
                <a:ln>
                  <a:noFill/>
                </a:ln>
                <a:solidFill>
                  <a:srgbClr val="002060"/>
                </a:solidFill>
                <a:effectLst/>
              </a:rPr>
              <a:t>Traditional scheduling methods are </a:t>
            </a:r>
            <a:r>
              <a:rPr kumimoji="0" lang="en-US" altLang="en-US" sz="2400" b="1" i="0" u="none" strike="noStrike" cap="none" normalizeH="0" baseline="0" dirty="0">
                <a:ln>
                  <a:noFill/>
                </a:ln>
                <a:solidFill>
                  <a:srgbClr val="002060"/>
                </a:solidFill>
                <a:effectLst/>
              </a:rPr>
              <a:t>manual, static, and inefficient</a:t>
            </a:r>
            <a:r>
              <a:rPr kumimoji="0" lang="en-US" altLang="en-US" sz="2400" b="0" i="0" u="none" strike="noStrike" cap="none" normalizeH="0" baseline="0" dirty="0">
                <a:ln>
                  <a:noFill/>
                </a:ln>
                <a:solidFill>
                  <a:srgbClr val="002060"/>
                </a:solidFill>
                <a:effectLst/>
              </a:rPr>
              <a:t>.</a:t>
            </a:r>
          </a:p>
          <a:p>
            <a:pPr algn="just">
              <a:spcBef>
                <a:spcPct val="0"/>
              </a:spcBef>
              <a:buClrTx/>
            </a:pPr>
            <a:r>
              <a:rPr kumimoji="0" lang="en-US" altLang="en-US" sz="2400" b="0" i="0" u="none" strike="noStrike" cap="none" normalizeH="0" baseline="0" dirty="0">
                <a:ln>
                  <a:noFill/>
                </a:ln>
                <a:solidFill>
                  <a:srgbClr val="002060"/>
                </a:solidFill>
                <a:effectLst/>
              </a:rPr>
              <a:t>There is </a:t>
            </a:r>
            <a:r>
              <a:rPr kumimoji="0" lang="en-US" altLang="en-US" sz="2400" b="1" i="0" u="none" strike="noStrike" cap="none" normalizeH="0" baseline="0" dirty="0">
                <a:ln>
                  <a:noFill/>
                </a:ln>
                <a:solidFill>
                  <a:srgbClr val="002060"/>
                </a:solidFill>
                <a:effectLst/>
              </a:rPr>
              <a:t>no real-time system</a:t>
            </a:r>
            <a:r>
              <a:rPr kumimoji="0" lang="en-US" altLang="en-US" sz="2400" b="0" i="0" u="none" strike="noStrike" cap="none" normalizeH="0" baseline="0" dirty="0">
                <a:ln>
                  <a:noFill/>
                </a:ln>
                <a:solidFill>
                  <a:srgbClr val="002060"/>
                </a:solidFill>
                <a:effectLst/>
              </a:rPr>
              <a:t> to align energy supply with operational demand.</a:t>
            </a:r>
          </a:p>
          <a:p>
            <a:pPr algn="just">
              <a:spcBef>
                <a:spcPct val="0"/>
              </a:spcBef>
              <a:buClrTx/>
            </a:pPr>
            <a:r>
              <a:rPr kumimoji="0" lang="en-US" altLang="en-US" sz="2400" b="0" i="0" u="none" strike="noStrike" cap="none" normalizeH="0" baseline="0" dirty="0">
                <a:ln>
                  <a:noFill/>
                </a:ln>
                <a:solidFill>
                  <a:srgbClr val="002060"/>
                </a:solidFill>
                <a:effectLst/>
              </a:rPr>
              <a:t>Result: </a:t>
            </a:r>
            <a:r>
              <a:rPr kumimoji="0" lang="en-US" altLang="en-US" sz="2400" b="1" i="0" u="none" strike="noStrike" cap="none" normalizeH="0" baseline="0" dirty="0">
                <a:ln>
                  <a:noFill/>
                </a:ln>
                <a:solidFill>
                  <a:srgbClr val="002060"/>
                </a:solidFill>
                <a:effectLst/>
              </a:rPr>
              <a:t>Increased reliance on grid electricity</a:t>
            </a:r>
            <a:r>
              <a:rPr kumimoji="0" lang="en-US" altLang="en-US" sz="2400" b="0" i="0" u="none" strike="noStrike" cap="none" normalizeH="0" baseline="0" dirty="0">
                <a:ln>
                  <a:noFill/>
                </a:ln>
                <a:solidFill>
                  <a:srgbClr val="002060"/>
                </a:solidFill>
                <a:effectLst/>
              </a:rPr>
              <a:t> and </a:t>
            </a:r>
            <a:r>
              <a:rPr kumimoji="0" lang="en-US" altLang="en-US" sz="2400" b="1" i="0" u="none" strike="noStrike" cap="none" normalizeH="0" baseline="0" dirty="0">
                <a:ln>
                  <a:noFill/>
                </a:ln>
                <a:solidFill>
                  <a:srgbClr val="002060"/>
                </a:solidFill>
                <a:effectLst/>
              </a:rPr>
              <a:t>wasted solar energy</a:t>
            </a:r>
            <a:r>
              <a:rPr kumimoji="0" lang="en-US" altLang="en-US" sz="2400" b="0" i="0" u="none" strike="noStrike" cap="none" normalizeH="0" baseline="0" dirty="0">
                <a:ln>
                  <a:noFill/>
                </a:ln>
                <a:solidFill>
                  <a:srgbClr val="002060"/>
                </a:solidFill>
                <a:effectLst/>
              </a:rPr>
              <a:t>.</a:t>
            </a:r>
          </a:p>
        </p:txBody>
      </p:sp>
    </p:spTree>
    <p:extLst>
      <p:ext uri="{BB962C8B-B14F-4D97-AF65-F5344CB8AC3E}">
        <p14:creationId xmlns:p14="http://schemas.microsoft.com/office/powerpoint/2010/main" val="310095078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spcBef>
                <a:spcPct val="0"/>
              </a:spcBef>
              <a:buClrTx/>
              <a:buNone/>
            </a:pPr>
            <a:r>
              <a:rPr lang="en-US" sz="2400" dirty="0">
                <a:solidFill>
                  <a:srgbClr val="002060"/>
                </a:solidFill>
              </a:rPr>
              <a:t>Most existing campus energy systems rely on manual scheduling, timer-based automation, and real-time monitoring. While some use IoT-enabled dashboards for visualization, they lack predictive capabilities. These </a:t>
            </a:r>
            <a:r>
              <a:rPr lang="en-US" sz="2400" b="1" dirty="0">
                <a:solidFill>
                  <a:srgbClr val="002060"/>
                </a:solidFill>
              </a:rPr>
              <a:t>systems do not forecast solar generation</a:t>
            </a:r>
            <a:r>
              <a:rPr lang="en-US" sz="2400" dirty="0">
                <a:solidFill>
                  <a:srgbClr val="002060"/>
                </a:solidFill>
              </a:rPr>
              <a:t> or </a:t>
            </a:r>
            <a:r>
              <a:rPr lang="en-US" sz="2400" b="1" dirty="0">
                <a:solidFill>
                  <a:srgbClr val="002060"/>
                </a:solidFill>
              </a:rPr>
              <a:t>dynamically match energy supply with demand</a:t>
            </a:r>
            <a:r>
              <a:rPr lang="en-US" sz="2400" dirty="0">
                <a:solidFill>
                  <a:srgbClr val="002060"/>
                </a:solidFill>
              </a:rPr>
              <a:t>. As a result, they fall short in optimizing renewable energy use under varying conditions. Machine learning integration is largely absent in current solutions. </a:t>
            </a:r>
            <a:endParaRPr lang="en-IN" sz="2400" dirty="0">
              <a:solidFill>
                <a:srgbClr val="002060"/>
              </a:solidFill>
            </a:endParaRPr>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Tree>
    <p:extLst>
      <p:ext uri="{BB962C8B-B14F-4D97-AF65-F5344CB8AC3E}">
        <p14:creationId xmlns:p14="http://schemas.microsoft.com/office/powerpoint/2010/main" val="563971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729655-08C9-5A88-7267-BDD4BD3AD2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94F637-72CF-3955-E7D2-DCA172F99B74}"/>
              </a:ext>
            </a:extLst>
          </p:cNvPr>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a:extLst>
              <a:ext uri="{FF2B5EF4-FFF2-40B4-BE49-F238E27FC236}">
                <a16:creationId xmlns:a16="http://schemas.microsoft.com/office/drawing/2014/main" id="{B89DD294-1F14-0AA4-54DD-C8D9EC125B3B}"/>
              </a:ext>
            </a:extLst>
          </p:cNvPr>
          <p:cNvSpPr>
            <a:spLocks noGrp="1"/>
          </p:cNvSpPr>
          <p:nvPr>
            <p:ph idx="1"/>
          </p:nvPr>
        </p:nvSpPr>
        <p:spPr/>
        <p:txBody>
          <a:bodyPr/>
          <a:lstStyle/>
          <a:p>
            <a:pPr algn="just">
              <a:spcBef>
                <a:spcPct val="0"/>
              </a:spcBef>
              <a:buClrTx/>
            </a:pPr>
            <a:r>
              <a:rPr lang="en-US" sz="2400" dirty="0">
                <a:solidFill>
                  <a:srgbClr val="002060"/>
                </a:solidFill>
              </a:rPr>
              <a:t>Most campus energy systems focus on </a:t>
            </a:r>
            <a:r>
              <a:rPr lang="en-US" sz="2400" b="1" dirty="0">
                <a:solidFill>
                  <a:srgbClr val="002060"/>
                </a:solidFill>
              </a:rPr>
              <a:t>real-time monitoring</a:t>
            </a:r>
            <a:r>
              <a:rPr lang="en-US" sz="2400" dirty="0">
                <a:solidFill>
                  <a:srgbClr val="002060"/>
                </a:solidFill>
              </a:rPr>
              <a:t> and </a:t>
            </a:r>
            <a:r>
              <a:rPr lang="en-US" sz="2400" b="1" dirty="0">
                <a:solidFill>
                  <a:srgbClr val="002060"/>
                </a:solidFill>
              </a:rPr>
              <a:t>manual control</a:t>
            </a:r>
            <a:r>
              <a:rPr lang="en-US" sz="2400" dirty="0">
                <a:solidFill>
                  <a:srgbClr val="002060"/>
                </a:solidFill>
              </a:rPr>
              <a:t>. </a:t>
            </a:r>
          </a:p>
          <a:p>
            <a:pPr algn="just">
              <a:spcBef>
                <a:spcPct val="0"/>
              </a:spcBef>
              <a:buClrTx/>
            </a:pPr>
            <a:r>
              <a:rPr lang="en-US" sz="2400" b="1" dirty="0">
                <a:solidFill>
                  <a:srgbClr val="002060"/>
                </a:solidFill>
              </a:rPr>
              <a:t>Timer-based or rule-based mechanisms </a:t>
            </a:r>
            <a:r>
              <a:rPr lang="en-US" sz="2400" dirty="0">
                <a:solidFill>
                  <a:srgbClr val="002060"/>
                </a:solidFill>
              </a:rPr>
              <a:t>are common, lacking adaptability to dynamic usage or solar availability.</a:t>
            </a:r>
          </a:p>
          <a:p>
            <a:pPr algn="just">
              <a:spcBef>
                <a:spcPct val="0"/>
              </a:spcBef>
              <a:buClrTx/>
            </a:pPr>
            <a:r>
              <a:rPr lang="en-US" sz="2400" dirty="0">
                <a:solidFill>
                  <a:srgbClr val="002060"/>
                </a:solidFill>
              </a:rPr>
              <a:t>Some systems use IoT devices and dashboards for consumption visualization, but </a:t>
            </a:r>
            <a:r>
              <a:rPr lang="en-US" sz="2400" b="1" dirty="0">
                <a:solidFill>
                  <a:srgbClr val="002060"/>
                </a:solidFill>
              </a:rPr>
              <a:t>offer limited automation</a:t>
            </a:r>
            <a:r>
              <a:rPr lang="en-US" sz="2400" dirty="0">
                <a:solidFill>
                  <a:srgbClr val="002060"/>
                </a:solidFill>
              </a:rPr>
              <a:t>.</a:t>
            </a:r>
          </a:p>
          <a:p>
            <a:pPr algn="just">
              <a:spcBef>
                <a:spcPct val="0"/>
              </a:spcBef>
              <a:buClrTx/>
            </a:pPr>
            <a:r>
              <a:rPr lang="en-US" sz="2400" dirty="0">
                <a:solidFill>
                  <a:srgbClr val="002060"/>
                </a:solidFill>
              </a:rPr>
              <a:t>No integration of AI/ML for forecasting solar power or </a:t>
            </a:r>
            <a:r>
              <a:rPr lang="en-US" sz="2400" b="1" dirty="0">
                <a:solidFill>
                  <a:srgbClr val="002060"/>
                </a:solidFill>
              </a:rPr>
              <a:t>predicting load demand</a:t>
            </a:r>
            <a:r>
              <a:rPr lang="en-US" sz="2400" dirty="0">
                <a:solidFill>
                  <a:srgbClr val="002060"/>
                </a:solidFill>
              </a:rPr>
              <a:t> in most current setups. </a:t>
            </a:r>
          </a:p>
          <a:p>
            <a:pPr algn="just">
              <a:spcBef>
                <a:spcPct val="0"/>
              </a:spcBef>
              <a:buClrTx/>
            </a:pPr>
            <a:r>
              <a:rPr lang="en-US" sz="2400" dirty="0">
                <a:solidFill>
                  <a:srgbClr val="002060"/>
                </a:solidFill>
              </a:rPr>
              <a:t>Typically, they do </a:t>
            </a:r>
            <a:r>
              <a:rPr lang="en-US" sz="2400" b="1" dirty="0">
                <a:solidFill>
                  <a:srgbClr val="002060"/>
                </a:solidFill>
              </a:rPr>
              <a:t>not support dual-predictive</a:t>
            </a:r>
            <a:r>
              <a:rPr lang="en-US" sz="2400" dirty="0">
                <a:solidFill>
                  <a:srgbClr val="002060"/>
                </a:solidFill>
              </a:rPr>
              <a:t> scheduling for aligning generation and consumption.</a:t>
            </a:r>
            <a:endParaRPr lang="en-IN" sz="2400" dirty="0">
              <a:solidFill>
                <a:srgbClr val="002060"/>
              </a:solidFill>
            </a:endParaRPr>
          </a:p>
        </p:txBody>
      </p:sp>
      <p:sp>
        <p:nvSpPr>
          <p:cNvPr id="5" name="Footer Placeholder 4">
            <a:extLst>
              <a:ext uri="{FF2B5EF4-FFF2-40B4-BE49-F238E27FC236}">
                <a16:creationId xmlns:a16="http://schemas.microsoft.com/office/drawing/2014/main" id="{D7C71DAF-FBCE-1E05-F6C4-C8DB75B78F5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4645FB54-8856-AC09-6B15-FE81B72C4C6D}"/>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10558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dirty="0">
                <a:solidFill>
                  <a:srgbClr val="002060"/>
                </a:solidFill>
              </a:rPr>
              <a:t>The system aims to </a:t>
            </a:r>
            <a:r>
              <a:rPr lang="en-US" sz="2400" b="1" dirty="0">
                <a:solidFill>
                  <a:srgbClr val="002060"/>
                </a:solidFill>
              </a:rPr>
              <a:t>reduce grid dependency</a:t>
            </a:r>
            <a:r>
              <a:rPr lang="en-US" sz="2400" dirty="0">
                <a:solidFill>
                  <a:srgbClr val="002060"/>
                </a:solidFill>
              </a:rPr>
              <a:t> and </a:t>
            </a:r>
            <a:r>
              <a:rPr lang="en-US" sz="2400" b="1" dirty="0">
                <a:solidFill>
                  <a:srgbClr val="002060"/>
                </a:solidFill>
              </a:rPr>
              <a:t>operational costs</a:t>
            </a:r>
            <a:r>
              <a:rPr lang="en-US" sz="2400" dirty="0">
                <a:solidFill>
                  <a:srgbClr val="002060"/>
                </a:solidFill>
              </a:rPr>
              <a:t> while </a:t>
            </a:r>
            <a:r>
              <a:rPr lang="en-US" sz="2400" b="1" dirty="0">
                <a:solidFill>
                  <a:srgbClr val="002060"/>
                </a:solidFill>
              </a:rPr>
              <a:t>promoting sustainable energy practices.</a:t>
            </a:r>
            <a:r>
              <a:rPr lang="en-US" sz="2400" dirty="0">
                <a:solidFill>
                  <a:srgbClr val="002060"/>
                </a:solidFill>
              </a:rPr>
              <a:t> </a:t>
            </a:r>
            <a:br>
              <a:rPr lang="en-US" sz="2400" dirty="0">
                <a:solidFill>
                  <a:srgbClr val="002060"/>
                </a:solidFill>
              </a:rPr>
            </a:br>
            <a:endParaRPr lang="en-US" sz="2400" dirty="0">
              <a:solidFill>
                <a:srgbClr val="002060"/>
              </a:solidFill>
            </a:endParaRPr>
          </a:p>
          <a:p>
            <a:pPr algn="just">
              <a:buClr>
                <a:srgbClr val="CC0000"/>
              </a:buClr>
              <a:defRPr/>
            </a:pPr>
            <a:r>
              <a:rPr lang="en-US" sz="2400" b="1" dirty="0">
                <a:solidFill>
                  <a:srgbClr val="002060"/>
                </a:solidFill>
              </a:rPr>
              <a:t>To design a modular energy optimization framework </a:t>
            </a:r>
            <a:r>
              <a:rPr lang="en-US" sz="2400" dirty="0">
                <a:solidFill>
                  <a:srgbClr val="002060"/>
                </a:solidFill>
              </a:rPr>
              <a:t>for campuses that can intelligently manage the power generated from locally deployed solar panels. </a:t>
            </a:r>
          </a:p>
          <a:p>
            <a:pPr algn="just">
              <a:buClr>
                <a:srgbClr val="CC0000"/>
              </a:buClr>
              <a:defRPr/>
            </a:pPr>
            <a:endParaRPr lang="en-US" sz="2400" dirty="0">
              <a:solidFill>
                <a:srgbClr val="002060"/>
              </a:solidFill>
            </a:endParaRPr>
          </a:p>
          <a:p>
            <a:pPr algn="just">
              <a:buClr>
                <a:srgbClr val="CC0000"/>
              </a:buClr>
              <a:defRPr/>
            </a:pPr>
            <a:r>
              <a:rPr lang="en-US" sz="2400" b="1" dirty="0">
                <a:solidFill>
                  <a:srgbClr val="002060"/>
                </a:solidFill>
              </a:rPr>
              <a:t>To develop machine learning models</a:t>
            </a:r>
            <a:r>
              <a:rPr lang="en-US" sz="2400" dirty="0">
                <a:solidFill>
                  <a:srgbClr val="002060"/>
                </a:solidFill>
              </a:rPr>
              <a:t> capable of accurately </a:t>
            </a:r>
            <a:r>
              <a:rPr lang="en-US" sz="2400" b="1" dirty="0">
                <a:solidFill>
                  <a:srgbClr val="002060"/>
                </a:solidFill>
              </a:rPr>
              <a:t>predicting solar energy generation </a:t>
            </a:r>
            <a:r>
              <a:rPr lang="en-US" sz="2400" dirty="0">
                <a:solidFill>
                  <a:srgbClr val="002060"/>
                </a:solidFill>
              </a:rPr>
              <a:t>using weather parameters such as sunlight hours, temperature, and humidity.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dirty="0">
                <a:solidFill>
                  <a:srgbClr val="002060"/>
                </a:solidFill>
              </a:rPr>
              <a:t> </a:t>
            </a:r>
            <a:br>
              <a:rPr kumimoji="0" lang="en-IN" altLang="en-US" sz="2400" b="0" i="0" u="none" strike="noStrike" kern="0" cap="none" spc="0" normalizeH="0" baseline="0" noProof="0" dirty="0">
                <a:ln>
                  <a:noFill/>
                </a:ln>
                <a:solidFill>
                  <a:srgbClr val="002060"/>
                </a:solidFill>
                <a:effectLst/>
                <a:uLnTx/>
                <a:uFillTx/>
                <a:ea typeface="+mn-ea"/>
                <a:cs typeface="+mn-cs"/>
              </a:rPr>
            </a:br>
            <a:endParaRPr kumimoji="0" lang="en-IN" altLang="en-US" sz="2400" b="0" i="0" u="none" strike="noStrike" kern="0" cap="none" spc="0" normalizeH="0" baseline="0" noProof="0" dirty="0">
              <a:ln>
                <a:noFill/>
              </a:ln>
              <a:solidFill>
                <a:srgbClr val="002060"/>
              </a:solidFill>
              <a:effectLst/>
              <a:uLnTx/>
              <a:uFillTx/>
              <a:ea typeface="+mn-ea"/>
              <a:cs typeface="+mn-cs"/>
            </a:endParaRPr>
          </a:p>
          <a:p>
            <a:pPr marL="0" indent="0">
              <a:buNone/>
            </a:pPr>
            <a:endParaRPr lang="en-IN" sz="2400" dirty="0">
              <a:solidFill>
                <a:srgbClr val="002060"/>
              </a:solidFill>
            </a:endParaRPr>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7</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a:extLst>
            <a:ext uri="{FF2B5EF4-FFF2-40B4-BE49-F238E27FC236}">
              <a16:creationId xmlns:a16="http://schemas.microsoft.com/office/drawing/2014/main" id="{95FDA4AA-6838-1866-A963-6A3303FED9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A8B6A0-593A-68CC-786D-A85F617DB73C}"/>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D0511A9A-2BD4-CB1A-2CC6-DE74B31C8F00}"/>
              </a:ext>
            </a:extLst>
          </p:cNvPr>
          <p:cNvSpPr>
            <a:spLocks noGrp="1"/>
          </p:cNvSpPr>
          <p:nvPr>
            <p:ph idx="1"/>
          </p:nvPr>
        </p:nvSpPr>
        <p:spPr/>
        <p:txBody>
          <a:bodyPr/>
          <a:lstStyle/>
          <a:p>
            <a:pPr>
              <a:buClr>
                <a:srgbClr val="CC0000"/>
              </a:buClr>
              <a:defRPr/>
            </a:pPr>
            <a:r>
              <a:rPr lang="en-US" sz="2400" b="1" dirty="0">
                <a:solidFill>
                  <a:srgbClr val="002060"/>
                </a:solidFill>
              </a:rPr>
              <a:t>To forecast campus power demand</a:t>
            </a:r>
            <a:r>
              <a:rPr lang="en-US" sz="2400" dirty="0">
                <a:solidFill>
                  <a:srgbClr val="002060"/>
                </a:solidFill>
              </a:rPr>
              <a:t> by analyzing historical energy consumption patterns across various rooms, departments, and functional units. </a:t>
            </a:r>
          </a:p>
          <a:p>
            <a:pPr marL="0" indent="0">
              <a:buClr>
                <a:srgbClr val="CC0000"/>
              </a:buClr>
              <a:buNone/>
              <a:defRPr/>
            </a:pPr>
            <a:endParaRPr lang="en-US" sz="2400" dirty="0">
              <a:solidFill>
                <a:srgbClr val="002060"/>
              </a:solidFill>
            </a:endParaRPr>
          </a:p>
          <a:p>
            <a:pPr>
              <a:buClr>
                <a:srgbClr val="CC0000"/>
              </a:buClr>
              <a:defRPr/>
            </a:pPr>
            <a:r>
              <a:rPr lang="en-US" sz="2400" b="1" dirty="0">
                <a:solidFill>
                  <a:srgbClr val="002060"/>
                </a:solidFill>
              </a:rPr>
              <a:t>To implement a dual-predictive system </a:t>
            </a:r>
            <a:r>
              <a:rPr lang="en-US" sz="2400" dirty="0">
                <a:solidFill>
                  <a:srgbClr val="002060"/>
                </a:solidFill>
              </a:rPr>
              <a:t>that simultaneously estimates energy supply and demand to support dynamic and context-aware power scheduling. </a:t>
            </a:r>
          </a:p>
          <a:p>
            <a:pPr marL="0" indent="0">
              <a:buClr>
                <a:srgbClr val="CC0000"/>
              </a:buClr>
              <a:buNone/>
              <a:defRPr/>
            </a:pPr>
            <a:endParaRPr lang="en-US" sz="2400" dirty="0">
              <a:solidFill>
                <a:srgbClr val="002060"/>
              </a:solidFill>
            </a:endParaRPr>
          </a:p>
          <a:p>
            <a:pPr>
              <a:buClr>
                <a:srgbClr val="CC0000"/>
              </a:buClr>
              <a:defRPr/>
            </a:pPr>
            <a:r>
              <a:rPr lang="en-US" sz="2400" b="1" dirty="0">
                <a:solidFill>
                  <a:srgbClr val="002060"/>
                </a:solidFill>
              </a:rPr>
              <a:t>To assist in generating optimized operational schedules </a:t>
            </a:r>
            <a:r>
              <a:rPr lang="en-US" sz="2400" dirty="0">
                <a:solidFill>
                  <a:srgbClr val="002060"/>
                </a:solidFill>
              </a:rPr>
              <a:t>for campus infrastructure by aligning dual-predictive modal </a:t>
            </a:r>
          </a:p>
        </p:txBody>
      </p:sp>
      <p:sp>
        <p:nvSpPr>
          <p:cNvPr id="5" name="Footer Placeholder 4">
            <a:extLst>
              <a:ext uri="{FF2B5EF4-FFF2-40B4-BE49-F238E27FC236}">
                <a16:creationId xmlns:a16="http://schemas.microsoft.com/office/drawing/2014/main" id="{0149C6FF-BF69-7E02-B700-3CF4D0F41C46}"/>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5542005B-B2B4-550A-4E28-F9C9E1CF673A}"/>
              </a:ext>
            </a:extLst>
          </p:cNvPr>
          <p:cNvSpPr>
            <a:spLocks noGrp="1"/>
          </p:cNvSpPr>
          <p:nvPr>
            <p:ph type="sldNum" sz="quarter" idx="12"/>
          </p:nvPr>
        </p:nvSpPr>
        <p:spPr/>
        <p:txBody>
          <a:bodyPr/>
          <a:lstStyle/>
          <a:p>
            <a:fld id="{5AB9ECBD-B4DD-40D5-8D24-9ECCDBB1583E}" type="slidenum">
              <a:rPr lang="en-IN" smtClean="0"/>
              <a:t>8</a:t>
            </a:fld>
            <a:endParaRPr lang="en-IN"/>
          </a:p>
        </p:txBody>
      </p:sp>
    </p:spTree>
    <p:extLst>
      <p:ext uri="{BB962C8B-B14F-4D97-AF65-F5344CB8AC3E}">
        <p14:creationId xmlns:p14="http://schemas.microsoft.com/office/powerpoint/2010/main" val="213916255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a:extLst>
            <a:ext uri="{FF2B5EF4-FFF2-40B4-BE49-F238E27FC236}">
              <a16:creationId xmlns:a16="http://schemas.microsoft.com/office/drawing/2014/main" id="{0CA776C9-CAA2-CE3E-2504-E0604B693F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D728FA-D774-7931-8B1E-EEBFE6F1E613}"/>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C1EC0288-FCA8-3B3C-ABC4-5F5BE95F255D}"/>
              </a:ext>
            </a:extLst>
          </p:cNvPr>
          <p:cNvSpPr>
            <a:spLocks noGrp="1"/>
          </p:cNvSpPr>
          <p:nvPr>
            <p:ph idx="1"/>
          </p:nvPr>
        </p:nvSpPr>
        <p:spPr/>
        <p:txBody>
          <a:bodyPr/>
          <a:lstStyle/>
          <a:p>
            <a:pPr>
              <a:buClr>
                <a:srgbClr val="CC0000"/>
              </a:buClr>
              <a:defRPr/>
            </a:pPr>
            <a:r>
              <a:rPr lang="en-US" sz="2400" b="1" dirty="0">
                <a:solidFill>
                  <a:srgbClr val="002060"/>
                </a:solidFill>
              </a:rPr>
              <a:t>To minimize reliance on conventional grid electricity</a:t>
            </a:r>
            <a:r>
              <a:rPr lang="en-US" sz="2400" dirty="0">
                <a:solidFill>
                  <a:srgbClr val="002060"/>
                </a:solidFill>
              </a:rPr>
              <a:t>, thus reducing energy costs and contributing to the campus's overall </a:t>
            </a:r>
            <a:r>
              <a:rPr lang="en-US" sz="2400" b="1" dirty="0">
                <a:solidFill>
                  <a:srgbClr val="002060"/>
                </a:solidFill>
              </a:rPr>
              <a:t>sustainability goals. </a:t>
            </a:r>
          </a:p>
          <a:p>
            <a:pPr>
              <a:buClr>
                <a:srgbClr val="CC0000"/>
              </a:buClr>
              <a:defRPr/>
            </a:pPr>
            <a:endParaRPr lang="en-US" sz="2400" dirty="0">
              <a:solidFill>
                <a:srgbClr val="002060"/>
              </a:solidFill>
            </a:endParaRPr>
          </a:p>
          <a:p>
            <a:pPr>
              <a:buClr>
                <a:srgbClr val="CC0000"/>
              </a:buClr>
              <a:defRPr/>
            </a:pPr>
            <a:r>
              <a:rPr lang="en-US" sz="2400" b="1" dirty="0">
                <a:solidFill>
                  <a:srgbClr val="002060"/>
                </a:solidFill>
              </a:rPr>
              <a:t>To build a scalable solution </a:t>
            </a:r>
            <a:r>
              <a:rPr lang="en-US" sz="2400" dirty="0">
                <a:solidFill>
                  <a:srgbClr val="002060"/>
                </a:solidFill>
              </a:rPr>
              <a:t>that can be adapted to other institutions or smart community setups with minimal customization.</a:t>
            </a:r>
            <a:endParaRPr lang="en-IN" sz="2400" dirty="0">
              <a:solidFill>
                <a:srgbClr val="002060"/>
              </a:solidFill>
            </a:endParaRPr>
          </a:p>
        </p:txBody>
      </p:sp>
      <p:sp>
        <p:nvSpPr>
          <p:cNvPr id="5" name="Footer Placeholder 4">
            <a:extLst>
              <a:ext uri="{FF2B5EF4-FFF2-40B4-BE49-F238E27FC236}">
                <a16:creationId xmlns:a16="http://schemas.microsoft.com/office/drawing/2014/main" id="{A91BEE35-6E25-2FDC-754A-26C41A663E7C}"/>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6FB83369-6EB3-689B-B98F-5944E4D0FD67}"/>
              </a:ext>
            </a:extLst>
          </p:cNvPr>
          <p:cNvSpPr>
            <a:spLocks noGrp="1"/>
          </p:cNvSpPr>
          <p:nvPr>
            <p:ph type="sldNum" sz="quarter" idx="12"/>
          </p:nvPr>
        </p:nvSpPr>
        <p:spPr/>
        <p:txBody>
          <a:bodyPr/>
          <a:lstStyle/>
          <a:p>
            <a:fld id="{5AB9ECBD-B4DD-40D5-8D24-9ECCDBB1583E}" type="slidenum">
              <a:rPr lang="en-IN" smtClean="0"/>
              <a:t>9</a:t>
            </a:fld>
            <a:endParaRPr lang="en-IN"/>
          </a:p>
        </p:txBody>
      </p:sp>
    </p:spTree>
    <p:extLst>
      <p:ext uri="{BB962C8B-B14F-4D97-AF65-F5344CB8AC3E}">
        <p14:creationId xmlns:p14="http://schemas.microsoft.com/office/powerpoint/2010/main" val="932447475"/>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7.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8.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98</TotalTime>
  <Words>1710</Words>
  <Application>Microsoft Office PowerPoint</Application>
  <PresentationFormat>Widescreen</PresentationFormat>
  <Paragraphs>146</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Verdana</vt:lpstr>
      <vt:lpstr>Wingdings</vt:lpstr>
      <vt:lpstr>Profile</vt:lpstr>
      <vt:lpstr>PowerPoint Presentation</vt:lpstr>
      <vt:lpstr>Problem Statement and Motivation</vt:lpstr>
      <vt:lpstr>Problem Statement and Motivation</vt:lpstr>
      <vt:lpstr>Problem Statement and Motivation</vt:lpstr>
      <vt:lpstr>Existing System</vt:lpstr>
      <vt:lpstr>Existing System</vt:lpstr>
      <vt:lpstr>Objectives</vt:lpstr>
      <vt:lpstr>Objectives</vt:lpstr>
      <vt:lpstr>Objectives</vt:lpstr>
      <vt:lpstr>Abstract</vt:lpstr>
      <vt:lpstr>Proposed System</vt:lpstr>
      <vt:lpstr>Proposed System</vt:lpstr>
      <vt:lpstr>Proposed System</vt:lpstr>
      <vt:lpstr>System Architecture</vt:lpstr>
      <vt:lpstr>List of Modules</vt:lpstr>
      <vt:lpstr>Functional Description for each modules with DFD and Activity Diagram</vt:lpstr>
      <vt:lpstr>Functional Description for each modules with DFD and Activity Diagram</vt:lpstr>
      <vt:lpstr>Functional Description for each modules with DFD and Activity Diagram</vt:lpstr>
      <vt:lpstr>Implementation &amp; Results of Module</vt:lpstr>
      <vt:lpstr>Implementation &amp; Results of Module</vt:lpstr>
      <vt:lpstr>Conclusion &amp; Future Work </vt:lpstr>
      <vt:lpstr>Conclusion &amp; Future Work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Saikrishna Harikrishnan</cp:lastModifiedBy>
  <cp:revision>7</cp:revision>
  <dcterms:created xsi:type="dcterms:W3CDTF">2023-08-03T04:32:32Z</dcterms:created>
  <dcterms:modified xsi:type="dcterms:W3CDTF">2025-05-08T18:14:11Z</dcterms:modified>
</cp:coreProperties>
</file>