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6" r:id="rId3"/>
    <p:sldMasterId id="2147483683" r:id="rId4"/>
    <p:sldMasterId id="2147483680" r:id="rId5"/>
  </p:sldMasterIdLst>
  <p:notesMasterIdLst>
    <p:notesMasterId r:id="rId19"/>
  </p:notesMasterIdLst>
  <p:handoutMasterIdLst>
    <p:handoutMasterId r:id="rId20"/>
  </p:handoutMasterIdLst>
  <p:sldIdLst>
    <p:sldId id="270" r:id="rId6"/>
    <p:sldId id="289" r:id="rId7"/>
    <p:sldId id="295" r:id="rId8"/>
    <p:sldId id="296" r:id="rId9"/>
    <p:sldId id="297" r:id="rId10"/>
    <p:sldId id="298" r:id="rId11"/>
    <p:sldId id="299" r:id="rId12"/>
    <p:sldId id="285" r:id="rId13"/>
    <p:sldId id="274" r:id="rId14"/>
    <p:sldId id="276" r:id="rId15"/>
    <p:sldId id="287" r:id="rId16"/>
    <p:sldId id="301" r:id="rId17"/>
    <p:sldId id="302" r:id="rId18"/>
  </p:sldIdLst>
  <p:sldSz cx="9144000" cy="6858000" type="screen4x3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0"/>
    <a:srgbClr val="FFFFFF"/>
    <a:srgbClr val="DCEEDF"/>
    <a:srgbClr val="FFFFCC"/>
    <a:srgbClr val="996633"/>
    <a:srgbClr val="4D4D4D"/>
    <a:srgbClr val="A0FEFC"/>
    <a:srgbClr val="B6B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9"/>
    <p:restoredTop sz="86450"/>
  </p:normalViewPr>
  <p:slideViewPr>
    <p:cSldViewPr snapToGrid="0">
      <p:cViewPr varScale="1">
        <p:scale>
          <a:sx n="131" d="100"/>
          <a:sy n="131" d="100"/>
        </p:scale>
        <p:origin x="10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78711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r">
              <a:defRPr sz="2400"/>
            </a:lvl1pPr>
          </a:lstStyle>
          <a:p>
            <a:fld id="{7832CADC-ACFB-4256-8461-3F3C80BB2263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78711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r">
              <a:defRPr sz="2400"/>
            </a:lvl1pPr>
          </a:lstStyle>
          <a:p>
            <a:fld id="{853D2E0B-84D1-4FD7-8A65-4ED7EE9D85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53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78711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r">
              <a:defRPr sz="2400"/>
            </a:lvl1pPr>
          </a:lstStyle>
          <a:p>
            <a:fld id="{DFB9CBF9-D96D-4217-BD96-4487FCF2F396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3565188" y="9398000"/>
            <a:ext cx="33816926" cy="2536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85971" tIns="92985" rIns="185971" bIns="9298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8590" y="36165760"/>
            <a:ext cx="5348694" cy="29590160"/>
          </a:xfrm>
          <a:prstGeom prst="rect">
            <a:avLst/>
          </a:prstGeom>
        </p:spPr>
        <p:txBody>
          <a:bodyPr vert="horz" lIns="185971" tIns="92985" rIns="185971" bIns="92985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78711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r">
              <a:defRPr sz="2400"/>
            </a:lvl1pPr>
          </a:lstStyle>
          <a:p>
            <a:fld id="{7D83ADBE-1B9F-4FA4-A4ED-F7933F9AB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5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-6645275" y="6416675"/>
            <a:ext cx="23085425" cy="17313275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859707">
              <a:defRPr/>
            </a:pP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859707">
              <a:defRPr/>
            </a:pPr>
            <a:fld id="{FBF6FDF4-53CE-4B2E-9A8C-DBB6222FC783}" type="slidenum">
              <a:rPr lang="ja-JP" altLang="en-US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pPr defTabSz="1859707">
                <a:defRPr/>
              </a:pPr>
              <a:t>1</a:t>
            </a:fld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268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698F-7C99-4E64-9D29-EA8204DC4358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4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3FBC-B606-436D-A59E-0BCC73266F9A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0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41DD-70F0-4B29-AA1C-3393E95F7137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5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-4805"/>
            <a:ext cx="9144000" cy="2884143"/>
          </a:xfrm>
          <a:prstGeom prst="rect">
            <a:avLst/>
          </a:prstGeom>
          <a:solidFill>
            <a:srgbClr val="002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96753"/>
            <a:ext cx="7772400" cy="1470025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967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66F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27584" y="6093296"/>
            <a:ext cx="2133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3F6B67-F27A-4AA9-8F9A-0FCCB42078BF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2018/11/28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19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566124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75856" y="6093296"/>
            <a:ext cx="2895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517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enc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7" y="91918"/>
            <a:ext cx="8229601" cy="634082"/>
          </a:xfrm>
        </p:spPr>
        <p:txBody>
          <a:bodyPr/>
          <a:lstStyle>
            <a:lvl1pPr algn="l">
              <a:defRPr sz="3200">
                <a:solidFill>
                  <a:srgbClr val="00266F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-1574" y="764704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56" y="22723"/>
            <a:ext cx="720000" cy="72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-8891" y="646536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688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7458-1DD4-45A2-9399-8B798332EC45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090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-4805"/>
            <a:ext cx="9144000" cy="2884143"/>
          </a:xfrm>
          <a:prstGeom prst="rect">
            <a:avLst/>
          </a:prstGeom>
          <a:solidFill>
            <a:srgbClr val="002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96753"/>
            <a:ext cx="7772400" cy="1470025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967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66F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27584" y="6093296"/>
            <a:ext cx="2133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6D802-A893-486A-AD08-DF1B86811EA3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2018/11/28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566124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75856" y="6093296"/>
            <a:ext cx="2895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研究討論会</a:t>
            </a:r>
          </a:p>
        </p:txBody>
      </p:sp>
    </p:spTree>
    <p:extLst>
      <p:ext uri="{BB962C8B-B14F-4D97-AF65-F5344CB8AC3E}">
        <p14:creationId xmlns:p14="http://schemas.microsoft.com/office/powerpoint/2010/main" val="1719946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enc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7" y="91918"/>
            <a:ext cx="8229601" cy="634082"/>
          </a:xfrm>
        </p:spPr>
        <p:txBody>
          <a:bodyPr/>
          <a:lstStyle>
            <a:lvl1pPr algn="l">
              <a:defRPr sz="3200">
                <a:solidFill>
                  <a:srgbClr val="00266F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-1574" y="764704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56" y="22723"/>
            <a:ext cx="720000" cy="72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-8891" y="646536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917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447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968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3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538-4A95-40A6-B811-0F63BBBC3EC0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010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512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035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501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959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872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5115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433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025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0782" y="-4804"/>
            <a:ext cx="9133218" cy="2880742"/>
          </a:xfrm>
          <a:prstGeom prst="rect">
            <a:avLst/>
          </a:prstGeom>
          <a:solidFill>
            <a:srgbClr val="0026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96753"/>
            <a:ext cx="7772400" cy="1470025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967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66F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27584" y="6093296"/>
            <a:ext cx="2133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2CD72-A4D4-4A36-80A6-9EAF312F3278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/10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5661248"/>
            <a:ext cx="9145575" cy="72430"/>
          </a:xfrm>
          <a:prstGeom prst="rect">
            <a:avLst/>
          </a:prstGeom>
          <a:solidFill>
            <a:srgbClr val="00266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75856" y="6093296"/>
            <a:ext cx="2895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特別研究発表会</a:t>
            </a:r>
          </a:p>
        </p:txBody>
      </p:sp>
    </p:spTree>
    <p:extLst>
      <p:ext uri="{BB962C8B-B14F-4D97-AF65-F5344CB8AC3E}">
        <p14:creationId xmlns:p14="http://schemas.microsoft.com/office/powerpoint/2010/main" val="3871499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enc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8" y="91918"/>
            <a:ext cx="8229601" cy="634082"/>
          </a:xfrm>
        </p:spPr>
        <p:txBody>
          <a:bodyPr/>
          <a:lstStyle>
            <a:lvl1pPr algn="l">
              <a:defRPr sz="3200">
                <a:solidFill>
                  <a:srgbClr val="00266F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0"/>
          </a:xfrm>
        </p:spPr>
        <p:txBody>
          <a:bodyPr/>
          <a:lstStyle>
            <a:lvl1pPr>
              <a:buClr>
                <a:srgbClr val="00266F"/>
              </a:buCl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buClr>
                <a:srgbClr val="00266F"/>
              </a:buClr>
              <a:defRPr sz="24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buClr>
                <a:srgbClr val="00266F"/>
              </a:buClr>
              <a:defRPr sz="20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buClr>
                <a:srgbClr val="00266F"/>
              </a:buCl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buClr>
                <a:srgbClr val="00266F"/>
              </a:buCl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574024"/>
            <a:ext cx="2133600" cy="243706"/>
          </a:xfrm>
        </p:spPr>
        <p:txBody>
          <a:bodyPr/>
          <a:lstStyle>
            <a:lvl1pPr>
              <a:defRPr sz="11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BE4DAC-7AAD-4EC0-AE29-FA977B27F473}" type="datetime1">
              <a:rPr kumimoji="1" lang="ja-JP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987824" y="6644193"/>
            <a:ext cx="2895600" cy="243706"/>
          </a:xfrm>
        </p:spPr>
        <p:txBody>
          <a:bodyPr/>
          <a:lstStyle>
            <a:lvl1pPr algn="ctr">
              <a:defRPr sz="105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1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討論発表会</a:t>
            </a:r>
            <a:endParaRPr kumimoji="0" lang="en-US" sz="1051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574024"/>
            <a:ext cx="2133600" cy="243706"/>
          </a:xfrm>
        </p:spPr>
        <p:txBody>
          <a:bodyPr/>
          <a:lstStyle>
            <a:lvl1pPr>
              <a:defRPr sz="1100">
                <a:solidFill>
                  <a:srgbClr val="00266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266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100" b="0" i="0" u="none" strike="noStrike" kern="1200" cap="none" spc="0" normalizeH="0" baseline="0" noProof="0">
                <a:ln>
                  <a:noFill/>
                </a:ln>
                <a:solidFill>
                  <a:srgbClr val="00266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/19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srgbClr val="00266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764704"/>
            <a:ext cx="9145575" cy="72430"/>
          </a:xfrm>
          <a:prstGeom prst="rect">
            <a:avLst/>
          </a:prstGeom>
          <a:solidFill>
            <a:srgbClr val="00266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56" y="22723"/>
            <a:ext cx="720000" cy="72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-8891" y="6465368"/>
            <a:ext cx="9145575" cy="72430"/>
          </a:xfrm>
          <a:prstGeom prst="rect">
            <a:avLst/>
          </a:prstGeom>
          <a:solidFill>
            <a:srgbClr val="00266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71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8A98-A1F8-4CF4-B1AD-05730094D89B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126D-BCB8-4B72-8E23-186BB9C4E5FD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43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3BB0-F872-471E-85A2-4F14193D3CD0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1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8B76-45AB-450A-BDD3-0DE97A3B2CD7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6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19C8-7FEB-40EA-B1B8-078F1AEF67C8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62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B093-9C13-41AF-B003-CF87382A0208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44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567A-BD3E-425C-BF56-C8E57E7785C5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30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E0BA49-CA3E-4286-978F-79A6D892D406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3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FFFFFF"/>
            </a:gs>
            <a:gs pos="100000">
              <a:schemeClr val="tx2">
                <a:lumMod val="20000"/>
                <a:lumOff val="80000"/>
                <a:alpha val="30000"/>
              </a:schemeClr>
            </a:gs>
            <a:gs pos="100000">
              <a:schemeClr val="accent3">
                <a:lumMod val="20000"/>
                <a:lumOff val="80000"/>
                <a:alpha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AA70BB-E344-4121-8BF9-EE07226C5548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2018/11/28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511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&lt;#&gt;/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95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accent4">
              <a:lumMod val="75000"/>
            </a:schemeClr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accent4">
              <a:lumMod val="75000"/>
            </a:schemeClr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FFFFFF"/>
            </a:gs>
            <a:gs pos="100000">
              <a:schemeClr val="tx2">
                <a:lumMod val="20000"/>
                <a:lumOff val="80000"/>
                <a:alpha val="30000"/>
              </a:schemeClr>
            </a:gs>
            <a:gs pos="100000">
              <a:schemeClr val="accent3">
                <a:lumMod val="20000"/>
                <a:lumOff val="80000"/>
                <a:alpha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40C02-0F32-4AF5-A0B9-6188D7C626A1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2018/11/28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511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&lt;#&gt;/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5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accent4">
              <a:lumMod val="75000"/>
            </a:schemeClr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accent4">
              <a:lumMod val="75000"/>
            </a:schemeClr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684A-199C-4855-BFDA-78638A78899A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5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FFFFFF"/>
            </a:gs>
            <a:gs pos="100000">
              <a:schemeClr val="tx2">
                <a:lumMod val="20000"/>
                <a:lumOff val="80000"/>
                <a:alpha val="30000"/>
              </a:schemeClr>
            </a:gs>
            <a:gs pos="100000">
              <a:schemeClr val="accent3">
                <a:lumMod val="20000"/>
                <a:lumOff val="80000"/>
                <a:alpha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AAC05-7FCC-4419-BB9D-E7B5BF198D95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511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特別研究発表会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&lt;#&gt;/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51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accent4">
              <a:lumMod val="75000"/>
            </a:schemeClr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accent4">
              <a:lumMod val="75000"/>
            </a:schemeClr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0.png"/><Relationship Id="rId7" Type="http://schemas.openxmlformats.org/officeDocument/2006/relationships/image" Target="../media/image95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4.png"/><Relationship Id="rId5" Type="http://schemas.openxmlformats.org/officeDocument/2006/relationships/image" Target="../media/image930.png"/><Relationship Id="rId10" Type="http://schemas.openxmlformats.org/officeDocument/2006/relationships/image" Target="../media/image98.png"/><Relationship Id="rId4" Type="http://schemas.openxmlformats.org/officeDocument/2006/relationships/image" Target="../media/image920.png"/><Relationship Id="rId9" Type="http://schemas.openxmlformats.org/officeDocument/2006/relationships/image" Target="../media/image9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9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850.png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png"/><Relationship Id="rId11" Type="http://schemas.openxmlformats.org/officeDocument/2006/relationships/image" Target="../media/image106.png"/><Relationship Id="rId5" Type="http://schemas.openxmlformats.org/officeDocument/2006/relationships/image" Target="../media/image101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image" Target="../media/image100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0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2.png"/><Relationship Id="rId11" Type="http://schemas.openxmlformats.org/officeDocument/2006/relationships/image" Target="../media/image970.png"/><Relationship Id="rId5" Type="http://schemas.openxmlformats.org/officeDocument/2006/relationships/image" Target="../media/image91.png"/><Relationship Id="rId10" Type="http://schemas.openxmlformats.org/officeDocument/2006/relationships/image" Target="../media/image960.png"/><Relationship Id="rId4" Type="http://schemas.openxmlformats.org/officeDocument/2006/relationships/image" Target="../media/image61.png"/><Relationship Id="rId9" Type="http://schemas.openxmlformats.org/officeDocument/2006/relationships/image" Target="../media/image9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00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10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30.png"/><Relationship Id="rId2" Type="http://schemas.openxmlformats.org/officeDocument/2006/relationships/image" Target="../media/image210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29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5.png"/><Relationship Id="rId2" Type="http://schemas.openxmlformats.org/officeDocument/2006/relationships/image" Target="../media/image32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2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2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3" Type="http://schemas.openxmlformats.org/officeDocument/2006/relationships/image" Target="../media/image640.png"/><Relationship Id="rId7" Type="http://schemas.openxmlformats.org/officeDocument/2006/relationships/image" Target="../media/image680.png"/><Relationship Id="rId12" Type="http://schemas.openxmlformats.org/officeDocument/2006/relationships/image" Target="../media/image73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70.png"/><Relationship Id="rId11" Type="http://schemas.openxmlformats.org/officeDocument/2006/relationships/image" Target="../media/image720.png"/><Relationship Id="rId5" Type="http://schemas.openxmlformats.org/officeDocument/2006/relationships/image" Target="../media/image660.png"/><Relationship Id="rId10" Type="http://schemas.openxmlformats.org/officeDocument/2006/relationships/image" Target="../media/image710.png"/><Relationship Id="rId4" Type="http://schemas.openxmlformats.org/officeDocument/2006/relationships/image" Target="../media/image650.png"/><Relationship Id="rId9" Type="http://schemas.openxmlformats.org/officeDocument/2006/relationships/image" Target="../media/image7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840.png"/><Relationship Id="rId18" Type="http://schemas.openxmlformats.org/officeDocument/2006/relationships/image" Target="../media/image890.png"/><Relationship Id="rId3" Type="http://schemas.openxmlformats.org/officeDocument/2006/relationships/image" Target="../media/image750.png"/><Relationship Id="rId7" Type="http://schemas.openxmlformats.org/officeDocument/2006/relationships/image" Target="../media/image790.png"/><Relationship Id="rId12" Type="http://schemas.openxmlformats.org/officeDocument/2006/relationships/image" Target="../media/image830.png"/><Relationship Id="rId17" Type="http://schemas.openxmlformats.org/officeDocument/2006/relationships/image" Target="../media/image880.png"/><Relationship Id="rId2" Type="http://schemas.openxmlformats.org/officeDocument/2006/relationships/image" Target="../media/image740.png"/><Relationship Id="rId16" Type="http://schemas.openxmlformats.org/officeDocument/2006/relationships/image" Target="../media/image87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80.png"/><Relationship Id="rId11" Type="http://schemas.openxmlformats.org/officeDocument/2006/relationships/image" Target="../media/image820.png"/><Relationship Id="rId5" Type="http://schemas.openxmlformats.org/officeDocument/2006/relationships/image" Target="../media/image770.png"/><Relationship Id="rId15" Type="http://schemas.openxmlformats.org/officeDocument/2006/relationships/image" Target="../media/image860.png"/><Relationship Id="rId10" Type="http://schemas.openxmlformats.org/officeDocument/2006/relationships/image" Target="../media/image810.png"/><Relationship Id="rId4" Type="http://schemas.openxmlformats.org/officeDocument/2006/relationships/image" Target="../media/image760.png"/><Relationship Id="rId9" Type="http://schemas.openxmlformats.org/officeDocument/2006/relationships/image" Target="../media/image270.png"/><Relationship Id="rId14" Type="http://schemas.openxmlformats.org/officeDocument/2006/relationships/image" Target="../media/image8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119759" y="476672"/>
            <a:ext cx="8904484" cy="1944216"/>
          </a:xfrm>
        </p:spPr>
        <p:txBody>
          <a:bodyPr/>
          <a:lstStyle/>
          <a:p>
            <a:pPr algn="ctr"/>
            <a:r>
              <a:rPr lang="ja-JP" altLang="en-US" sz="3000">
                <a:solidFill>
                  <a:srgbClr val="FFFFFF"/>
                </a:solidFill>
                <a:latin typeface="ＭＳ Ｐゴシック"/>
              </a:rPr>
              <a:t>誤差逆伝播法</a:t>
            </a:r>
            <a:endParaRPr lang="ja-JP" altLang="en-US" sz="3000" dirty="0">
              <a:solidFill>
                <a:srgbClr val="FFFFFF"/>
              </a:solidFill>
              <a:latin typeface="ＭＳ Ｐゴシック"/>
            </a:endParaRPr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2961184" y="5059128"/>
            <a:ext cx="5963004" cy="476250"/>
          </a:xfrm>
        </p:spPr>
        <p:txBody>
          <a:bodyPr/>
          <a:lstStyle/>
          <a:p>
            <a:pPr algn="r">
              <a:defRPr/>
            </a:pPr>
            <a:r>
              <a:rPr lang="ja-JP" altLang="en-US" sz="2400">
                <a:solidFill>
                  <a:srgbClr val="000000"/>
                </a:solidFill>
              </a:rPr>
              <a:t>プラズマ核融合基礎学分野 M1</a:t>
            </a:r>
            <a:r>
              <a:rPr lang="en-US" altLang="ja-JP" sz="2400" dirty="0">
                <a:solidFill>
                  <a:srgbClr val="000000"/>
                </a:solidFill>
              </a:rPr>
              <a:t> </a:t>
            </a:r>
            <a:r>
              <a:rPr lang="ja-JP" altLang="en-US" sz="2400">
                <a:solidFill>
                  <a:srgbClr val="000000"/>
                </a:solidFill>
              </a:rPr>
              <a:t>深田</a:t>
            </a:r>
            <a:r>
              <a:rPr lang="en-US" altLang="ja-JP" sz="2400" dirty="0">
                <a:solidFill>
                  <a:srgbClr val="000000"/>
                </a:solidFill>
              </a:rPr>
              <a:t> </a:t>
            </a:r>
            <a:r>
              <a:rPr lang="ja-JP" altLang="en-US" sz="2400">
                <a:solidFill>
                  <a:srgbClr val="000000"/>
                </a:solidFill>
              </a:rPr>
              <a:t>紘平</a:t>
            </a:r>
            <a:endParaRPr lang="en-US" altLang="ja-JP" sz="2400" dirty="0">
              <a:solidFill>
                <a:srgbClr val="00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8" y="3501914"/>
            <a:ext cx="1281631" cy="1281631"/>
          </a:xfrm>
          <a:prstGeom prst="rect">
            <a:avLst/>
          </a:prstGeom>
        </p:spPr>
      </p:pic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210905-8788-4E04-8359-DC2507D3EFFA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2018/11/28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0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563A18-4873-B94C-9C76-439B55B1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誤差逆伝播法</a:t>
            </a:r>
            <a:r>
              <a:rPr lang="en-US" altLang="ja-JP" dirty="0"/>
              <a:t>(</a:t>
            </a:r>
            <a:r>
              <a:rPr lang="ja-JP" altLang="en-US"/>
              <a:t>ベクトル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E03399-39E1-6340-9B9F-6320588E3A8C}"/>
                  </a:ext>
                </a:extLst>
              </p:cNvPr>
              <p:cNvSpPr txBox="1"/>
              <p:nvPr/>
            </p:nvSpPr>
            <p:spPr>
              <a:xfrm>
                <a:off x="928740" y="1872923"/>
                <a:ext cx="3365370" cy="2627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ja-JP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･</m:t>
                          </m:r>
                          <m:r>
                            <a:rPr lang="ja-JP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･</m:t>
                          </m:r>
                          <m:r>
                            <a:rPr lang="ja-JP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･</m:t>
                          </m:r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000" b="0" dirty="0">
                  <a:solidFill>
                    <a:srgbClr val="000000"/>
                  </a:solidFill>
                </a:endParaRPr>
              </a:p>
              <a:p>
                <a:endParaRPr lang="en-US" altLang="ja-JP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kumimoji="1" lang="en-US" altLang="ja-JP" sz="2000" dirty="0">
                    <a:solidFill>
                      <a:srgbClr val="000000"/>
                    </a:solidFill>
                  </a:rPr>
                  <a:t>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ja-JP" sz="2000" dirty="0">
                    <a:solidFill>
                      <a:srgbClr val="000000"/>
                    </a:solidFill>
                  </a:rPr>
                  <a:t>,</a:t>
                </a:r>
                <a:r>
                  <a:rPr lang="en-US" altLang="ja-JP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ja-JP" sz="2000" dirty="0">
                    <a:solidFill>
                      <a:srgbClr val="00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ja-JP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･･･</m:t>
                    </m:r>
                    <m:r>
                      <a:rPr lang="en-US" altLang="ja-JP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ja-JP" sz="2000" dirty="0">
                    <a:solidFill>
                      <a:srgbClr val="000000"/>
                    </a:solidFill>
                  </a:rPr>
                  <a:t>)</a:t>
                </a:r>
              </a:p>
              <a:p>
                <a:endParaRPr kumimoji="1" lang="en-US" altLang="ja-JP" sz="2000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</m:oMath>
                </a14:m>
                <a:r>
                  <a:rPr kumimoji="1" lang="en-US" altLang="ja-JP" sz="2000" dirty="0">
                    <a:solidFill>
                      <a:srgbClr val="000000"/>
                    </a:solidFill>
                  </a:rPr>
                  <a:t> =</a:t>
                </a:r>
                <a:r>
                  <a:rPr lang="en-US" altLang="ja-JP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den>
                    </m:f>
                    <m:r>
                      <a:rPr lang="en-US" altLang="ja-JP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ja-JP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ja-JP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ja-JP" alt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　</m:t>
                    </m:r>
                    <m:r>
                      <a:rPr kumimoji="1" lang="en-US" altLang="ja-JP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ja-JP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①</m:t>
                    </m:r>
                  </m:oMath>
                </a14:m>
                <a:endParaRPr kumimoji="1" lang="en-US" altLang="ja-JP" sz="2000" dirty="0">
                  <a:solidFill>
                    <a:srgbClr val="000000"/>
                  </a:solidFill>
                </a:endParaRPr>
              </a:p>
              <a:p>
                <a:endParaRPr kumimoji="1" lang="en-US" altLang="ja-JP" sz="2000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</m:oMath>
                </a14:m>
                <a:r>
                  <a:rPr lang="en-US" altLang="ja-JP" sz="2000" dirty="0">
                    <a:solidFill>
                      <a:srgbClr val="000000"/>
                    </a:solidFill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ja-JP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ja-JP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den>
                    </m:f>
                  </m:oMath>
                </a14:m>
                <a:r>
                  <a:rPr lang="ja-JP" altLang="en-US" sz="2000" dirty="0">
                    <a:solidFill>
                      <a:srgbClr val="000000"/>
                    </a:solidFill>
                  </a:rPr>
                  <a:t>　</a:t>
                </a:r>
                <a:r>
                  <a:rPr lang="en-US" altLang="ja-JP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ja-JP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②</m:t>
                    </m:r>
                  </m:oMath>
                </a14:m>
                <a:endParaRPr lang="en-US" altLang="ja-JP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E03399-39E1-6340-9B9F-6320588E3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40" y="1872923"/>
                <a:ext cx="3365370" cy="2627066"/>
              </a:xfrm>
              <a:prstGeom prst="rect">
                <a:avLst/>
              </a:prstGeom>
              <a:blipFill>
                <a:blip r:embed="rId2"/>
                <a:stretch>
                  <a:fillRect l="-2632" b="-24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円/楕円 4">
            <a:extLst>
              <a:ext uri="{FF2B5EF4-FFF2-40B4-BE49-F238E27FC236}">
                <a16:creationId xmlns:a16="http://schemas.microsoft.com/office/drawing/2014/main" id="{CDFE1A39-7F5D-3B4D-9188-966BA21819EA}"/>
              </a:ext>
            </a:extLst>
          </p:cNvPr>
          <p:cNvSpPr/>
          <p:nvPr/>
        </p:nvSpPr>
        <p:spPr>
          <a:xfrm>
            <a:off x="6815510" y="3229321"/>
            <a:ext cx="528926" cy="51690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8F3E323-0E24-E247-B0DB-777AAB555404}"/>
              </a:ext>
            </a:extLst>
          </p:cNvPr>
          <p:cNvCxnSpPr>
            <a:cxnSpLocks/>
          </p:cNvCxnSpPr>
          <p:nvPr/>
        </p:nvCxnSpPr>
        <p:spPr>
          <a:xfrm>
            <a:off x="5752070" y="3389578"/>
            <a:ext cx="895545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80051AB-A1C2-9545-A3AB-200E2869C56A}"/>
              </a:ext>
            </a:extLst>
          </p:cNvPr>
          <p:cNvCxnSpPr>
            <a:cxnSpLocks/>
          </p:cNvCxnSpPr>
          <p:nvPr/>
        </p:nvCxnSpPr>
        <p:spPr>
          <a:xfrm>
            <a:off x="7454590" y="3399005"/>
            <a:ext cx="772326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BD51768-30CE-984E-B27B-1E3413EEBB71}"/>
              </a:ext>
            </a:extLst>
          </p:cNvPr>
          <p:cNvCxnSpPr>
            <a:cxnSpLocks/>
          </p:cNvCxnSpPr>
          <p:nvPr/>
        </p:nvCxnSpPr>
        <p:spPr>
          <a:xfrm flipH="1">
            <a:off x="7462149" y="3508109"/>
            <a:ext cx="764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4ADAA5F-DB03-CF4B-8C21-C80B2B8BB978}"/>
              </a:ext>
            </a:extLst>
          </p:cNvPr>
          <p:cNvCxnSpPr>
            <a:cxnSpLocks/>
          </p:cNvCxnSpPr>
          <p:nvPr/>
        </p:nvCxnSpPr>
        <p:spPr>
          <a:xfrm flipH="1" flipV="1">
            <a:off x="5716257" y="3512821"/>
            <a:ext cx="912504" cy="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D81F212-6453-CF4C-92AE-3AE022884B57}"/>
                  </a:ext>
                </a:extLst>
              </p:cNvPr>
              <p:cNvSpPr/>
              <p:nvPr/>
            </p:nvSpPr>
            <p:spPr>
              <a:xfrm>
                <a:off x="7548855" y="3599238"/>
                <a:ext cx="510844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D81F212-6453-CF4C-92AE-3AE022884B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55" y="3599238"/>
                <a:ext cx="510844" cy="666336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7E4262D-5A4B-C549-B42E-2C7A746AFBCD}"/>
                  </a:ext>
                </a:extLst>
              </p:cNvPr>
              <p:cNvSpPr/>
              <p:nvPr/>
            </p:nvSpPr>
            <p:spPr>
              <a:xfrm>
                <a:off x="7612978" y="3010763"/>
                <a:ext cx="382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7E4262D-5A4B-C549-B42E-2C7A746AF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978" y="3010763"/>
                <a:ext cx="3826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1DF6B9E-7508-9249-A8A9-958CEC8136C2}"/>
                  </a:ext>
                </a:extLst>
              </p:cNvPr>
              <p:cNvSpPr txBox="1"/>
              <p:nvPr/>
            </p:nvSpPr>
            <p:spPr>
              <a:xfrm>
                <a:off x="4447479" y="2568730"/>
                <a:ext cx="37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1DF6B9E-7508-9249-A8A9-958CEC813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479" y="2568730"/>
                <a:ext cx="379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円/楕円 21">
            <a:extLst>
              <a:ext uri="{FF2B5EF4-FFF2-40B4-BE49-F238E27FC236}">
                <a16:creationId xmlns:a16="http://schemas.microsoft.com/office/drawing/2014/main" id="{3569E532-2D94-994E-882D-4D804505DD9B}"/>
              </a:ext>
            </a:extLst>
          </p:cNvPr>
          <p:cNvSpPr/>
          <p:nvPr/>
        </p:nvSpPr>
        <p:spPr>
          <a:xfrm>
            <a:off x="5110830" y="3193183"/>
            <a:ext cx="528926" cy="51690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rgbClr val="000000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D54A50-C708-ED4A-ADC6-7F1DCAD476D9}"/>
              </a:ext>
            </a:extLst>
          </p:cNvPr>
          <p:cNvCxnSpPr>
            <a:cxnSpLocks/>
          </p:cNvCxnSpPr>
          <p:nvPr/>
        </p:nvCxnSpPr>
        <p:spPr>
          <a:xfrm>
            <a:off x="4218695" y="2691472"/>
            <a:ext cx="689067" cy="59702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FA46F35-223A-E847-8831-403733854A1A}"/>
              </a:ext>
            </a:extLst>
          </p:cNvPr>
          <p:cNvCxnSpPr>
            <a:cxnSpLocks/>
          </p:cNvCxnSpPr>
          <p:nvPr/>
        </p:nvCxnSpPr>
        <p:spPr>
          <a:xfrm flipV="1">
            <a:off x="4294110" y="3686523"/>
            <a:ext cx="596790" cy="44620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AB33878-055D-174B-A08D-7CCD92A81B8A}"/>
              </a:ext>
            </a:extLst>
          </p:cNvPr>
          <p:cNvCxnSpPr>
            <a:cxnSpLocks/>
          </p:cNvCxnSpPr>
          <p:nvPr/>
        </p:nvCxnSpPr>
        <p:spPr>
          <a:xfrm flipH="1" flipV="1">
            <a:off x="4132690" y="2841079"/>
            <a:ext cx="687698" cy="594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5A2C8B9-A93B-6F45-9EAD-8F478194F6FE}"/>
              </a:ext>
            </a:extLst>
          </p:cNvPr>
          <p:cNvCxnSpPr>
            <a:cxnSpLocks/>
          </p:cNvCxnSpPr>
          <p:nvPr/>
        </p:nvCxnSpPr>
        <p:spPr>
          <a:xfrm flipH="1">
            <a:off x="4367190" y="3813724"/>
            <a:ext cx="567891" cy="48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D69A64DE-7C5E-3C4B-9A9A-CE47F8CFC622}"/>
                  </a:ext>
                </a:extLst>
              </p:cNvPr>
              <p:cNvSpPr/>
              <p:nvPr/>
            </p:nvSpPr>
            <p:spPr>
              <a:xfrm>
                <a:off x="5752070" y="2984052"/>
                <a:ext cx="8517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ja-JP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</m:t>
                      </m:r>
                      <m:r>
                        <a:rPr lang="en-US" altLang="ja-JP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D69A64DE-7C5E-3C4B-9A9A-CE47F8CFC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070" y="2984052"/>
                <a:ext cx="851772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C5968D3-F6F5-2242-90E3-80226E4E6EED}"/>
                  </a:ext>
                </a:extLst>
              </p:cNvPr>
              <p:cNvSpPr txBox="1"/>
              <p:nvPr/>
            </p:nvSpPr>
            <p:spPr>
              <a:xfrm>
                <a:off x="4326499" y="3541265"/>
                <a:ext cx="37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C5968D3-F6F5-2242-90E3-80226E4E6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499" y="3541265"/>
                <a:ext cx="3792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CDFC175-9966-2847-B234-3F87F5B5CC4F}"/>
                  </a:ext>
                </a:extLst>
              </p:cNvPr>
              <p:cNvSpPr/>
              <p:nvPr/>
            </p:nvSpPr>
            <p:spPr>
              <a:xfrm>
                <a:off x="5972211" y="3627518"/>
                <a:ext cx="510844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CDFC175-9966-2847-B234-3F87F5B5C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211" y="3627518"/>
                <a:ext cx="510844" cy="666336"/>
              </a:xfrm>
              <a:prstGeom prst="rect">
                <a:avLst/>
              </a:prstGeom>
              <a:blipFill>
                <a:blip r:embed="rId8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447931E6-7A61-BC40-8214-D45AA98D2074}"/>
                  </a:ext>
                </a:extLst>
              </p:cNvPr>
              <p:cNvSpPr/>
              <p:nvPr/>
            </p:nvSpPr>
            <p:spPr>
              <a:xfrm>
                <a:off x="4022536" y="3069992"/>
                <a:ext cx="526105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447931E6-7A61-BC40-8214-D45AA98D2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536" y="3069992"/>
                <a:ext cx="526105" cy="381643"/>
              </a:xfrm>
              <a:prstGeom prst="rect">
                <a:avLst/>
              </a:prstGeom>
              <a:blipFill>
                <a:blip r:embed="rId9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C7353F6-CFF0-734C-A387-824E5277129F}"/>
                  </a:ext>
                </a:extLst>
              </p:cNvPr>
              <p:cNvSpPr/>
              <p:nvPr/>
            </p:nvSpPr>
            <p:spPr>
              <a:xfrm>
                <a:off x="4543194" y="4115043"/>
                <a:ext cx="526105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C7353F6-CFF0-734C-A387-824E52771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194" y="4115043"/>
                <a:ext cx="526105" cy="381643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6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CC857-C6F7-3B42-8376-D62E4B41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誤差逆伝播法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2D6742B-2317-564E-A728-ECCA34FD84F0}"/>
                  </a:ext>
                </a:extLst>
              </p:cNvPr>
              <p:cNvSpPr/>
              <p:nvPr/>
            </p:nvSpPr>
            <p:spPr>
              <a:xfrm>
                <a:off x="2482278" y="2480949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2D6742B-2317-564E-A728-ECCA34FD8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278" y="2480949"/>
                <a:ext cx="610808" cy="6139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>
            <a:extLst>
              <a:ext uri="{FF2B5EF4-FFF2-40B4-BE49-F238E27FC236}">
                <a16:creationId xmlns:a16="http://schemas.microsoft.com/office/drawing/2014/main" id="{2E6D4CB3-85E5-B64C-98ED-67618C13CAA2}"/>
              </a:ext>
            </a:extLst>
          </p:cNvPr>
          <p:cNvSpPr/>
          <p:nvPr/>
        </p:nvSpPr>
        <p:spPr>
          <a:xfrm>
            <a:off x="2488201" y="2027619"/>
            <a:ext cx="1499426" cy="150712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AF18DFE1-ED5F-4843-A744-26ACAD836926}"/>
                  </a:ext>
                </a:extLst>
              </p:cNvPr>
              <p:cNvSpPr/>
              <p:nvPr/>
            </p:nvSpPr>
            <p:spPr>
              <a:xfrm>
                <a:off x="3376819" y="2474209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AF18DFE1-ED5F-4843-A744-26ACAD836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819" y="2474209"/>
                <a:ext cx="610808" cy="6139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013624B5-5452-2C49-90F7-13FFACA0180A}"/>
                  </a:ext>
                </a:extLst>
              </p:cNvPr>
              <p:cNvSpPr/>
              <p:nvPr/>
            </p:nvSpPr>
            <p:spPr>
              <a:xfrm>
                <a:off x="2492911" y="4440408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013624B5-5452-2C49-90F7-13FFACA018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911" y="4440408"/>
                <a:ext cx="610808" cy="61394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72FA0D0E-9251-024D-BA83-57692A8560C7}"/>
              </a:ext>
            </a:extLst>
          </p:cNvPr>
          <p:cNvSpPr/>
          <p:nvPr/>
        </p:nvSpPr>
        <p:spPr>
          <a:xfrm>
            <a:off x="2488201" y="3987078"/>
            <a:ext cx="1499426" cy="150712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61195191-4CCE-F340-A506-5884840690A8}"/>
                  </a:ext>
                </a:extLst>
              </p:cNvPr>
              <p:cNvSpPr/>
              <p:nvPr/>
            </p:nvSpPr>
            <p:spPr>
              <a:xfrm>
                <a:off x="3376819" y="4433668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61195191-4CCE-F340-A506-588484069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819" y="4433668"/>
                <a:ext cx="610808" cy="61394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C0441C8-C678-2747-B960-EAF1AD43781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093086" y="2781181"/>
            <a:ext cx="283733" cy="674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86874BB-2AC6-1B4C-9AC5-C5383E6FCA2F}"/>
              </a:ext>
            </a:extLst>
          </p:cNvPr>
          <p:cNvCxnSpPr>
            <a:cxnSpLocks/>
          </p:cNvCxnSpPr>
          <p:nvPr/>
        </p:nvCxnSpPr>
        <p:spPr>
          <a:xfrm flipV="1">
            <a:off x="3093497" y="4784340"/>
            <a:ext cx="283733" cy="674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AFCCD67-38A8-3546-9642-882F0E6AE211}"/>
                  </a:ext>
                </a:extLst>
              </p:cNvPr>
              <p:cNvSpPr txBox="1"/>
              <p:nvPr/>
            </p:nvSpPr>
            <p:spPr>
              <a:xfrm>
                <a:off x="3119890" y="2425164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AFCCD67-38A8-3546-9642-882F0E6AE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890" y="2425164"/>
                <a:ext cx="196336" cy="276999"/>
              </a:xfrm>
              <a:prstGeom prst="rect">
                <a:avLst/>
              </a:prstGeom>
              <a:blipFill>
                <a:blip r:embed="rId6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13BE96B-215B-B94F-928D-FC1F6F19EA30}"/>
                  </a:ext>
                </a:extLst>
              </p:cNvPr>
              <p:cNvSpPr txBox="1"/>
              <p:nvPr/>
            </p:nvSpPr>
            <p:spPr>
              <a:xfrm>
                <a:off x="3132744" y="4463641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13BE96B-215B-B94F-928D-FC1F6F19E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44" y="4463641"/>
                <a:ext cx="196336" cy="276999"/>
              </a:xfrm>
              <a:prstGeom prst="rect">
                <a:avLst/>
              </a:prstGeom>
              <a:blipFill>
                <a:blip r:embed="rId7"/>
                <a:stretch>
                  <a:fillRect l="-25000" r="-18750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D195BA9-BB7F-3344-A3CA-2DDC79D7A1FF}"/>
              </a:ext>
            </a:extLst>
          </p:cNvPr>
          <p:cNvSpPr/>
          <p:nvPr/>
        </p:nvSpPr>
        <p:spPr>
          <a:xfrm>
            <a:off x="2337493" y="1834445"/>
            <a:ext cx="1759020" cy="3760418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  <a:highlight>
                <a:srgbClr val="000000"/>
              </a:highligh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A8453C-F4DB-A049-AB8A-74A9F4ECFE2E}"/>
              </a:ext>
            </a:extLst>
          </p:cNvPr>
          <p:cNvSpPr txBox="1"/>
          <p:nvPr/>
        </p:nvSpPr>
        <p:spPr>
          <a:xfrm>
            <a:off x="2719412" y="3594908"/>
            <a:ext cx="109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000000"/>
                </a:solidFill>
              </a:rPr>
              <a:t>Softmax</a:t>
            </a:r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03E048-757A-7A44-8E4F-912676165E1A}"/>
              </a:ext>
            </a:extLst>
          </p:cNvPr>
          <p:cNvSpPr/>
          <p:nvPr/>
        </p:nvSpPr>
        <p:spPr>
          <a:xfrm>
            <a:off x="5377419" y="2258446"/>
            <a:ext cx="1244960" cy="3055481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</a:rPr>
              <a:t>Cross</a:t>
            </a:r>
          </a:p>
          <a:p>
            <a:pPr algn="ctr"/>
            <a:r>
              <a:rPr lang="en-US" altLang="ja-JP" dirty="0">
                <a:solidFill>
                  <a:srgbClr val="000000"/>
                </a:solidFill>
              </a:rPr>
              <a:t>Entropy</a:t>
            </a:r>
          </a:p>
          <a:p>
            <a:pPr algn="ctr"/>
            <a:r>
              <a:rPr lang="en-US" altLang="ja-JP" dirty="0">
                <a:solidFill>
                  <a:srgbClr val="000000"/>
                </a:solidFill>
              </a:rPr>
              <a:t>Error</a:t>
            </a:r>
            <a:endParaRPr kumimoji="1" lang="ja-JP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92A8DC1-50E8-BD49-B48F-E6725ACBBD28}"/>
                  </a:ext>
                </a:extLst>
              </p:cNvPr>
              <p:cNvSpPr/>
              <p:nvPr/>
            </p:nvSpPr>
            <p:spPr>
              <a:xfrm>
                <a:off x="5754673" y="4278975"/>
                <a:ext cx="4904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92A8DC1-50E8-BD49-B48F-E6725ACBB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73" y="4278975"/>
                <a:ext cx="4904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7B648C0-AEFC-5C4A-BED9-32D90894BFEA}"/>
              </a:ext>
            </a:extLst>
          </p:cNvPr>
          <p:cNvCxnSpPr>
            <a:cxnSpLocks/>
          </p:cNvCxnSpPr>
          <p:nvPr/>
        </p:nvCxnSpPr>
        <p:spPr>
          <a:xfrm flipH="1">
            <a:off x="6803141" y="4808565"/>
            <a:ext cx="812613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057071F4-1EAF-FE41-86B1-DB41FBE63093}"/>
                  </a:ext>
                </a:extLst>
              </p:cNvPr>
              <p:cNvSpPr/>
              <p:nvPr/>
            </p:nvSpPr>
            <p:spPr>
              <a:xfrm>
                <a:off x="6939737" y="4397483"/>
                <a:ext cx="53942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057071F4-1EAF-FE41-86B1-DB41FBE63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737" y="4397483"/>
                <a:ext cx="53942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E73D453-EFC9-3C40-8EF2-A064923C1B10}"/>
              </a:ext>
            </a:extLst>
          </p:cNvPr>
          <p:cNvCxnSpPr>
            <a:cxnSpLocks/>
          </p:cNvCxnSpPr>
          <p:nvPr/>
        </p:nvCxnSpPr>
        <p:spPr>
          <a:xfrm>
            <a:off x="4166027" y="2687104"/>
            <a:ext cx="1141877" cy="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83802C9-C790-2846-B0D9-3D2E2C80AA20}"/>
              </a:ext>
            </a:extLst>
          </p:cNvPr>
          <p:cNvCxnSpPr>
            <a:cxnSpLocks/>
          </p:cNvCxnSpPr>
          <p:nvPr/>
        </p:nvCxnSpPr>
        <p:spPr>
          <a:xfrm flipH="1">
            <a:off x="4166027" y="4808565"/>
            <a:ext cx="113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9E69DD6D-4359-4744-91C2-38ABA94724AA}"/>
                  </a:ext>
                </a:extLst>
              </p:cNvPr>
              <p:cNvSpPr/>
              <p:nvPr/>
            </p:nvSpPr>
            <p:spPr>
              <a:xfrm>
                <a:off x="2686163" y="2985692"/>
                <a:ext cx="1089497" cy="350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9E69DD6D-4359-4744-91C2-38ABA9472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163" y="2985692"/>
                <a:ext cx="1089497" cy="3503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65BC5F9-4C76-D24F-9B5E-E95310EF97DB}"/>
              </a:ext>
            </a:extLst>
          </p:cNvPr>
          <p:cNvCxnSpPr>
            <a:cxnSpLocks/>
          </p:cNvCxnSpPr>
          <p:nvPr/>
        </p:nvCxnSpPr>
        <p:spPr>
          <a:xfrm>
            <a:off x="4167423" y="4675268"/>
            <a:ext cx="1141877" cy="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4AFF3FE-AFA9-994F-85CE-729277E0CB10}"/>
              </a:ext>
            </a:extLst>
          </p:cNvPr>
          <p:cNvCxnSpPr>
            <a:cxnSpLocks/>
          </p:cNvCxnSpPr>
          <p:nvPr/>
        </p:nvCxnSpPr>
        <p:spPr>
          <a:xfrm flipH="1">
            <a:off x="4166026" y="2787921"/>
            <a:ext cx="113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E4F6058-630A-0A49-9F3E-1A6BB30B7743}"/>
              </a:ext>
            </a:extLst>
          </p:cNvPr>
          <p:cNvCxnSpPr>
            <a:cxnSpLocks/>
          </p:cNvCxnSpPr>
          <p:nvPr/>
        </p:nvCxnSpPr>
        <p:spPr>
          <a:xfrm flipH="1">
            <a:off x="6774155" y="2779265"/>
            <a:ext cx="812613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27DDFA63-FD1D-F349-A7FD-D83B2F545E57}"/>
                  </a:ext>
                </a:extLst>
              </p:cNvPr>
              <p:cNvSpPr/>
              <p:nvPr/>
            </p:nvSpPr>
            <p:spPr>
              <a:xfrm>
                <a:off x="6910751" y="2368183"/>
                <a:ext cx="53942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27DDFA63-FD1D-F349-A7FD-D83B2F545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751" y="2368183"/>
                <a:ext cx="53942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3EE94E57-E269-8245-ACE7-4508746036BB}"/>
                  </a:ext>
                </a:extLst>
              </p:cNvPr>
              <p:cNvSpPr/>
              <p:nvPr/>
            </p:nvSpPr>
            <p:spPr>
              <a:xfrm>
                <a:off x="4491374" y="2258446"/>
                <a:ext cx="473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3EE94E57-E269-8245-ACE7-450874603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374" y="2258446"/>
                <a:ext cx="473656" cy="369332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6FE65E9-2E9A-904A-98F9-004C9057CF3F}"/>
              </a:ext>
            </a:extLst>
          </p:cNvPr>
          <p:cNvCxnSpPr>
            <a:cxnSpLocks/>
          </p:cNvCxnSpPr>
          <p:nvPr/>
        </p:nvCxnSpPr>
        <p:spPr>
          <a:xfrm flipV="1">
            <a:off x="1389888" y="2711192"/>
            <a:ext cx="732698" cy="14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9E93ECA-A0F4-3048-B2BE-8E878972D3AE}"/>
              </a:ext>
            </a:extLst>
          </p:cNvPr>
          <p:cNvCxnSpPr>
            <a:cxnSpLocks/>
          </p:cNvCxnSpPr>
          <p:nvPr/>
        </p:nvCxnSpPr>
        <p:spPr>
          <a:xfrm flipH="1" flipV="1">
            <a:off x="3094575" y="2884792"/>
            <a:ext cx="233048" cy="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1CD1BD1-347C-B84D-8403-E40F9C7724FA}"/>
              </a:ext>
            </a:extLst>
          </p:cNvPr>
          <p:cNvCxnSpPr>
            <a:cxnSpLocks/>
          </p:cNvCxnSpPr>
          <p:nvPr/>
        </p:nvCxnSpPr>
        <p:spPr>
          <a:xfrm>
            <a:off x="1389888" y="4745856"/>
            <a:ext cx="796329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F367160-72AC-FB4B-9ACC-7B78CC096D79}"/>
              </a:ext>
            </a:extLst>
          </p:cNvPr>
          <p:cNvCxnSpPr>
            <a:cxnSpLocks/>
          </p:cNvCxnSpPr>
          <p:nvPr/>
        </p:nvCxnSpPr>
        <p:spPr>
          <a:xfrm flipH="1">
            <a:off x="3073299" y="4899121"/>
            <a:ext cx="263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CB68AF8-015C-7A4C-AD0D-1839D989548B}"/>
                  </a:ext>
                </a:extLst>
              </p:cNvPr>
              <p:cNvSpPr/>
              <p:nvPr/>
            </p:nvSpPr>
            <p:spPr>
              <a:xfrm>
                <a:off x="2675495" y="4963561"/>
                <a:ext cx="1089497" cy="350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CB68AF8-015C-7A4C-AD0D-1839D9895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95" y="4963561"/>
                <a:ext cx="1089497" cy="350368"/>
              </a:xfrm>
              <a:prstGeom prst="rect">
                <a:avLst/>
              </a:prstGeom>
              <a:blipFill>
                <a:blip r:embed="rId1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5D21004-4245-8D47-8F53-0C70BD99B4A9}"/>
                  </a:ext>
                </a:extLst>
              </p:cNvPr>
              <p:cNvSpPr/>
              <p:nvPr/>
            </p:nvSpPr>
            <p:spPr>
              <a:xfrm>
                <a:off x="4426796" y="4197428"/>
                <a:ext cx="478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5D21004-4245-8D47-8F53-0C70BD99B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796" y="4197428"/>
                <a:ext cx="478977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1EC452B2-F56B-374F-ADD9-5D502087660B}"/>
                  </a:ext>
                </a:extLst>
              </p:cNvPr>
              <p:cNvSpPr txBox="1"/>
              <p:nvPr/>
            </p:nvSpPr>
            <p:spPr>
              <a:xfrm>
                <a:off x="589574" y="1263137"/>
                <a:ext cx="6777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>
                    <a:solidFill>
                      <a:srgbClr val="000000"/>
                    </a:solidFill>
                  </a:rPr>
                  <a:t>Softmax</a:t>
                </a:r>
                <a:r>
                  <a:rPr lang="en-US" altLang="ja-JP" dirty="0">
                    <a:solidFill>
                      <a:srgbClr val="000000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rgbClr val="000000"/>
                    </a:solidFill>
                  </a:rPr>
                  <a:t>Layer</a:t>
                </a:r>
                <a:r>
                  <a:rPr kumimoji="1" lang="ja-JP" altLang="en-US">
                    <a:solidFill>
                      <a:srgbClr val="000000"/>
                    </a:solidFill>
                  </a:rPr>
                  <a:t>から</a:t>
                </a:r>
                <a:r>
                  <a:rPr lang="ja-JP" altLang="en-US">
                    <a:solidFill>
                      <a:srgbClr val="000000"/>
                    </a:solidFill>
                  </a:rPr>
                  <a:t>の逆伝播は出力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ja-JP" altLang="en-US">
                    <a:solidFill>
                      <a:srgbClr val="000000"/>
                    </a:solidFill>
                  </a:rPr>
                  <a:t>と教師ラベル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ja-JP" altLang="en-US">
                    <a:solidFill>
                      <a:srgbClr val="000000"/>
                    </a:solidFill>
                  </a:rPr>
                  <a:t>の差分になる</a:t>
                </a: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1EC452B2-F56B-374F-ADD9-5D5020876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74" y="1263137"/>
                <a:ext cx="6777817" cy="369332"/>
              </a:xfrm>
              <a:prstGeom prst="rect">
                <a:avLst/>
              </a:prstGeom>
              <a:blipFill>
                <a:blip r:embed="rId15"/>
                <a:stretch>
                  <a:fillRect l="-561" t="-6452" b="-22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B54C2545-977B-0747-A17D-36F291D504F3}"/>
                  </a:ext>
                </a:extLst>
              </p:cNvPr>
              <p:cNvSpPr/>
              <p:nvPr/>
            </p:nvSpPr>
            <p:spPr>
              <a:xfrm>
                <a:off x="589574" y="5776984"/>
                <a:ext cx="6343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ja-JP" altLang="en-US" b="1" i="1">
                          <a:latin typeface="Cambria Math" panose="02040503050406030204" pitchFamily="18" charset="0"/>
                        </a:rPr>
                        <m:t>を</m:t>
                      </m:r>
                      <m:r>
                        <a:rPr lang="ja-JP" altLang="en-US" b="1" i="1" smtClean="0">
                          <a:latin typeface="Cambria Math" panose="02040503050406030204" pitchFamily="18" charset="0"/>
                        </a:rPr>
                        <m:t>前</m:t>
                      </m:r>
                      <m:r>
                        <a:rPr lang="ja-JP" altLang="en-US" b="1" i="1">
                          <a:latin typeface="Cambria Math" panose="02040503050406030204" pitchFamily="18" charset="0"/>
                        </a:rPr>
                        <m:t>レイヤ</m:t>
                      </m:r>
                      <m:r>
                        <a:rPr lang="ja-JP" altLang="en-US" b="1" i="1" smtClean="0">
                          <a:latin typeface="Cambria Math" panose="02040503050406030204" pitchFamily="18" charset="0"/>
                        </a:rPr>
                        <m:t>に</m:t>
                      </m:r>
                      <m:r>
                        <a:rPr lang="ja-JP" altLang="en-US" b="1" i="1">
                          <a:latin typeface="Cambria Math" panose="02040503050406030204" pitchFamily="18" charset="0"/>
                        </a:rPr>
                        <m:t>伝播</m:t>
                      </m:r>
                      <m:r>
                        <a:rPr lang="ja-JP" altLang="en-US" b="1" i="1" smtClean="0">
                          <a:latin typeface="Cambria Math" panose="02040503050406030204" pitchFamily="18" charset="0"/>
                        </a:rPr>
                        <m:t>してい</m:t>
                      </m:r>
                      <m:r>
                        <a:rPr lang="ja-JP" altLang="en-US" b="1" i="1">
                          <a:latin typeface="Cambria Math" panose="02040503050406030204" pitchFamily="18" charset="0"/>
                        </a:rPr>
                        <m:t>き</m:t>
                      </m:r>
                      <m:r>
                        <a:rPr lang="ja-JP" altLang="en-US" b="1" i="1" smtClean="0">
                          <a:latin typeface="Cambria Math" panose="02040503050406030204" pitchFamily="18" charset="0"/>
                        </a:rPr>
                        <m:t>、</m:t>
                      </m:r>
                      <m:r>
                        <a:rPr lang="ja-JP" altLang="en-US" b="1" i="1">
                          <a:latin typeface="Cambria Math" panose="02040503050406030204" pitchFamily="18" charset="0"/>
                        </a:rPr>
                        <m:t>各</m:t>
                      </m:r>
                      <m:r>
                        <a:rPr lang="ja-JP" altLang="en-US" b="1" i="1" smtClean="0">
                          <a:latin typeface="Cambria Math" panose="02040503050406030204" pitchFamily="18" charset="0"/>
                        </a:rPr>
                        <m:t>エッジの</m:t>
                      </m:r>
                      <m:r>
                        <a:rPr lang="ja-JP" altLang="en-US" b="1" i="1">
                          <a:latin typeface="Cambria Math" panose="02040503050406030204" pitchFamily="18" charset="0"/>
                        </a:rPr>
                        <m:t>勾配を</m:t>
                      </m:r>
                      <m:r>
                        <a:rPr lang="ja-JP" altLang="en-US" b="1" i="1" smtClean="0">
                          <a:latin typeface="Cambria Math" panose="02040503050406030204" pitchFamily="18" charset="0"/>
                        </a:rPr>
                        <m:t>算出していく</m:t>
                      </m:r>
                    </m:oMath>
                  </m:oMathPara>
                </a14:m>
                <a:endParaRPr lang="ja-JP" altLang="en-US" b="1"/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B54C2545-977B-0747-A17D-36F291D50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74" y="5776984"/>
                <a:ext cx="6343403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32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665BE-50C8-D941-9214-6E1D7A53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勾配の算出</a:t>
            </a:r>
            <a:r>
              <a:rPr lang="ja-JP" altLang="en-US"/>
              <a:t>と更新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02132A9-78A8-BF4B-B430-49B7EDADBCEA}"/>
                  </a:ext>
                </a:extLst>
              </p:cNvPr>
              <p:cNvSpPr txBox="1"/>
              <p:nvPr/>
            </p:nvSpPr>
            <p:spPr>
              <a:xfrm>
                <a:off x="1142739" y="1941804"/>
                <a:ext cx="2024913" cy="1386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kumimoji="1"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b="0" dirty="0">
                  <a:solidFill>
                    <a:srgbClr val="000000"/>
                  </a:solidFill>
                </a:endParaRPr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02132A9-78A8-BF4B-B430-49B7EDADB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739" y="1941804"/>
                <a:ext cx="2024913" cy="1386020"/>
              </a:xfrm>
              <a:prstGeom prst="rect">
                <a:avLst/>
              </a:prstGeom>
              <a:blipFill>
                <a:blip r:embed="rId2"/>
                <a:stretch>
                  <a:fillRect l="-18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B949B0A0-DE62-CC40-9457-0939FD9E8897}"/>
                  </a:ext>
                </a:extLst>
              </p:cNvPr>
              <p:cNvSpPr/>
              <p:nvPr/>
            </p:nvSpPr>
            <p:spPr>
              <a:xfrm>
                <a:off x="3611570" y="1506739"/>
                <a:ext cx="2524474" cy="2195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altLang="ja-JP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altLang="ja-JP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ja-JP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ja-JP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ja-JP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ja-JP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ja-JP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ja-JP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ja-JP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ja-JP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ja-JP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ja-JP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ja-JP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1600" b="0" dirty="0">
                  <a:solidFill>
                    <a:srgbClr val="000000"/>
                  </a:solidFill>
                </a:endParaRPr>
              </a:p>
              <a:p>
                <a:endParaRPr lang="ja-JP" altLang="en-US"/>
              </a:p>
            </p:txBody>
          </p:sp>
        </mc:Choice>
        <mc:Fallback xmlns="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B949B0A0-DE62-CC40-9457-0939FD9E8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570" y="1506739"/>
                <a:ext cx="2524474" cy="2195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452BDCC-9265-5D4E-87E7-E1F84FCAFAD9}"/>
                  </a:ext>
                </a:extLst>
              </p:cNvPr>
              <p:cNvSpPr txBox="1"/>
              <p:nvPr/>
            </p:nvSpPr>
            <p:spPr>
              <a:xfrm>
                <a:off x="709171" y="1166989"/>
                <a:ext cx="7447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000000"/>
                    </a:solidFill>
                  </a:rPr>
                  <a:t>重みパラメータ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ja-JP" altLang="en-US">
                    <a:solidFill>
                      <a:srgbClr val="000000"/>
                    </a:solidFill>
                  </a:rPr>
                  <a:t>に関する損失関数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ja-JP" altLang="en-US">
                    <a:solidFill>
                      <a:srgbClr val="000000"/>
                    </a:solidFill>
                  </a:rPr>
                  <a:t>の勾配を逆誤差伝播方により求める。</a:t>
                </a:r>
                <a:endParaRPr kumimoji="1" lang="ja-JP" altLang="en-US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452BDCC-9265-5D4E-87E7-E1F84FCAF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71" y="1166989"/>
                <a:ext cx="7447808" cy="369332"/>
              </a:xfrm>
              <a:prstGeom prst="rect">
                <a:avLst/>
              </a:prstGeom>
              <a:blipFill>
                <a:blip r:embed="rId4"/>
                <a:stretch>
                  <a:fillRect l="-681" t="-10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35D75B5-9F8D-A447-80BA-5C19B49639C1}"/>
                  </a:ext>
                </a:extLst>
              </p:cNvPr>
              <p:cNvSpPr/>
              <p:nvPr/>
            </p:nvSpPr>
            <p:spPr>
              <a:xfrm>
                <a:off x="1142739" y="4088328"/>
                <a:ext cx="2155269" cy="736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ja-JP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ja-JP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en-US" altLang="ja-JP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</m:oMath>
                  </m:oMathPara>
                </a14:m>
                <a:endParaRPr lang="ja-JP" altLang="en-US" sz="22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35D75B5-9F8D-A447-80BA-5C19B4963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739" y="4088328"/>
                <a:ext cx="2155269" cy="736099"/>
              </a:xfrm>
              <a:prstGeom prst="rect">
                <a:avLst/>
              </a:prstGeom>
              <a:blipFill>
                <a:blip r:embed="rId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59F402-EF4E-6746-9B73-DF6CE6C3A1B0}"/>
              </a:ext>
            </a:extLst>
          </p:cNvPr>
          <p:cNvSpPr txBox="1"/>
          <p:nvPr/>
        </p:nvSpPr>
        <p:spPr>
          <a:xfrm>
            <a:off x="709171" y="3498481"/>
            <a:ext cx="510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0000"/>
                </a:solidFill>
              </a:rPr>
              <a:t>重みパラメータを</a:t>
            </a:r>
            <a:r>
              <a:rPr kumimoji="1" lang="ja-JP" altLang="en-US">
                <a:solidFill>
                  <a:srgbClr val="000000"/>
                </a:solidFill>
              </a:rPr>
              <a:t>勾配方向に微小量だけ更新する。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E4297DE-4422-214D-AAA9-75DA7AD5A189}"/>
                  </a:ext>
                </a:extLst>
              </p:cNvPr>
              <p:cNvSpPr/>
              <p:nvPr/>
            </p:nvSpPr>
            <p:spPr>
              <a:xfrm>
                <a:off x="1929081" y="5038617"/>
                <a:ext cx="1165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ja-JP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学習率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E4297DE-4422-214D-AAA9-75DA7AD5A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081" y="5038617"/>
                <a:ext cx="116570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7DD09EA-8A8F-2948-B828-1BE3C06AA419}"/>
              </a:ext>
            </a:extLst>
          </p:cNvPr>
          <p:cNvCxnSpPr>
            <a:cxnSpLocks/>
          </p:cNvCxnSpPr>
          <p:nvPr/>
        </p:nvCxnSpPr>
        <p:spPr>
          <a:xfrm flipV="1">
            <a:off x="3987521" y="5947938"/>
            <a:ext cx="4114801" cy="552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B578FB5-DBE0-4640-9ADA-792C566A6C8A}"/>
              </a:ext>
            </a:extLst>
          </p:cNvPr>
          <p:cNvCxnSpPr>
            <a:cxnSpLocks/>
          </p:cNvCxnSpPr>
          <p:nvPr/>
        </p:nvCxnSpPr>
        <p:spPr>
          <a:xfrm flipH="1" flipV="1">
            <a:off x="4338730" y="4030889"/>
            <a:ext cx="3222" cy="203449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A0FEB7C-22AC-6344-B302-818B5AFFB672}"/>
                  </a:ext>
                </a:extLst>
              </p:cNvPr>
              <p:cNvSpPr/>
              <p:nvPr/>
            </p:nvSpPr>
            <p:spPr>
              <a:xfrm>
                <a:off x="3995412" y="3958832"/>
                <a:ext cx="376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A0FEB7C-22AC-6344-B302-818B5AFFB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412" y="3958832"/>
                <a:ext cx="3769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B5E79782-9337-3945-A48E-5BE0D7C003E4}"/>
                  </a:ext>
                </a:extLst>
              </p:cNvPr>
              <p:cNvSpPr/>
              <p:nvPr/>
            </p:nvSpPr>
            <p:spPr>
              <a:xfrm>
                <a:off x="7960050" y="5961268"/>
                <a:ext cx="4254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B5E79782-9337-3945-A48E-5BE0D7C00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050" y="5961268"/>
                <a:ext cx="4254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0161ED99-6EC4-F14A-9257-CD2D0CC99547}"/>
              </a:ext>
            </a:extLst>
          </p:cNvPr>
          <p:cNvSpPr/>
          <p:nvPr/>
        </p:nvSpPr>
        <p:spPr>
          <a:xfrm>
            <a:off x="3946575" y="3939520"/>
            <a:ext cx="3596451" cy="1468429"/>
          </a:xfrm>
          <a:custGeom>
            <a:avLst/>
            <a:gdLst>
              <a:gd name="connsiteX0" fmla="*/ 0 w 3291840"/>
              <a:gd name="connsiteY0" fmla="*/ 896112 h 2304730"/>
              <a:gd name="connsiteX1" fmla="*/ 1152144 w 3291840"/>
              <a:gd name="connsiteY1" fmla="*/ 2286000 h 2304730"/>
              <a:gd name="connsiteX2" fmla="*/ 3291840 w 3291840"/>
              <a:gd name="connsiteY2" fmla="*/ 0 h 230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1840" h="2304730">
                <a:moveTo>
                  <a:pt x="0" y="896112"/>
                </a:moveTo>
                <a:cubicBezTo>
                  <a:pt x="301752" y="1665732"/>
                  <a:pt x="603504" y="2435352"/>
                  <a:pt x="1152144" y="2286000"/>
                </a:cubicBezTo>
                <a:cubicBezTo>
                  <a:pt x="1700784" y="2136648"/>
                  <a:pt x="2496312" y="1068324"/>
                  <a:pt x="3291840" y="0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A0012A5-4B02-5244-88CE-3E9CC8D99173}"/>
              </a:ext>
            </a:extLst>
          </p:cNvPr>
          <p:cNvCxnSpPr>
            <a:cxnSpLocks/>
          </p:cNvCxnSpPr>
          <p:nvPr/>
        </p:nvCxnSpPr>
        <p:spPr>
          <a:xfrm flipH="1">
            <a:off x="5609547" y="3958832"/>
            <a:ext cx="1913454" cy="17507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83A9833-828A-FF47-82AD-3D0DE2FB638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327303" y="4205976"/>
            <a:ext cx="18744" cy="174412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CCF45FB-E4C7-FC43-8D0A-1D4A33DA6A1B}"/>
                  </a:ext>
                </a:extLst>
              </p:cNvPr>
              <p:cNvSpPr txBox="1"/>
              <p:nvPr/>
            </p:nvSpPr>
            <p:spPr>
              <a:xfrm>
                <a:off x="7195557" y="5950101"/>
                <a:ext cx="300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CCF45FB-E4C7-FC43-8D0A-1D4A33DA6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557" y="5950101"/>
                <a:ext cx="300980" cy="276999"/>
              </a:xfrm>
              <a:prstGeom prst="rect">
                <a:avLst/>
              </a:prstGeom>
              <a:blipFill>
                <a:blip r:embed="rId9"/>
                <a:stretch>
                  <a:fillRect l="-8333" r="-4167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408D1C4-DB2F-0D47-93B8-3E87735D721B}"/>
              </a:ext>
            </a:extLst>
          </p:cNvPr>
          <p:cNvCxnSpPr>
            <a:cxnSpLocks/>
          </p:cNvCxnSpPr>
          <p:nvPr/>
        </p:nvCxnSpPr>
        <p:spPr>
          <a:xfrm>
            <a:off x="6389106" y="4878769"/>
            <a:ext cx="0" cy="106136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6D02679-FF82-9449-ADB9-A4965795E194}"/>
                  </a:ext>
                </a:extLst>
              </p:cNvPr>
              <p:cNvSpPr txBox="1"/>
              <p:nvPr/>
            </p:nvSpPr>
            <p:spPr>
              <a:xfrm>
                <a:off x="6130922" y="5956027"/>
                <a:ext cx="520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6D02679-FF82-9449-ADB9-A4965795E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922" y="5956027"/>
                <a:ext cx="520592" cy="276999"/>
              </a:xfrm>
              <a:prstGeom prst="rect">
                <a:avLst/>
              </a:prstGeom>
              <a:blipFill>
                <a:blip r:embed="rId10"/>
                <a:stretch>
                  <a:fillRect l="-4762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357A1DDD-4108-CF4B-864A-EE52F93B563B}"/>
                  </a:ext>
                </a:extLst>
              </p:cNvPr>
              <p:cNvSpPr/>
              <p:nvPr/>
            </p:nvSpPr>
            <p:spPr>
              <a:xfrm>
                <a:off x="6562764" y="4906068"/>
                <a:ext cx="37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357A1DDD-4108-CF4B-864A-EE52F93B5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764" y="4906068"/>
                <a:ext cx="373820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円/楕円 19">
            <a:extLst>
              <a:ext uri="{FF2B5EF4-FFF2-40B4-BE49-F238E27FC236}">
                <a16:creationId xmlns:a16="http://schemas.microsoft.com/office/drawing/2014/main" id="{BB4FB3FA-8202-B741-9A60-00DD8097369D}"/>
              </a:ext>
            </a:extLst>
          </p:cNvPr>
          <p:cNvSpPr/>
          <p:nvPr/>
        </p:nvSpPr>
        <p:spPr>
          <a:xfrm>
            <a:off x="7274337" y="4096175"/>
            <a:ext cx="102174" cy="94645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AE06B1A-D92A-C544-8C58-1C0232392DF4}"/>
              </a:ext>
            </a:extLst>
          </p:cNvPr>
          <p:cNvSpPr/>
          <p:nvPr/>
        </p:nvSpPr>
        <p:spPr>
          <a:xfrm>
            <a:off x="6337442" y="4763655"/>
            <a:ext cx="102174" cy="94645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F6A9F4A-0883-4F4C-B67B-4571AB965F83}"/>
              </a:ext>
            </a:extLst>
          </p:cNvPr>
          <p:cNvCxnSpPr>
            <a:cxnSpLocks/>
          </p:cNvCxnSpPr>
          <p:nvPr/>
        </p:nvCxnSpPr>
        <p:spPr>
          <a:xfrm>
            <a:off x="6395641" y="5002027"/>
            <a:ext cx="929783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0C23D2F-127F-D440-A3C9-975FB6AF7387}"/>
                  </a:ext>
                </a:extLst>
              </p:cNvPr>
              <p:cNvSpPr txBox="1"/>
              <p:nvPr/>
            </p:nvSpPr>
            <p:spPr>
              <a:xfrm>
                <a:off x="4965502" y="5953467"/>
                <a:ext cx="51930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0C23D2F-127F-D440-A3C9-975FB6AF7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502" y="5953467"/>
                <a:ext cx="519309" cy="298415"/>
              </a:xfrm>
              <a:prstGeom prst="rect">
                <a:avLst/>
              </a:prstGeom>
              <a:blipFill>
                <a:blip r:embed="rId12"/>
                <a:stretch>
                  <a:fillRect l="-2381" r="-238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4A5DD4-864D-934D-8E5E-F3E7D35EF563}"/>
              </a:ext>
            </a:extLst>
          </p:cNvPr>
          <p:cNvCxnSpPr>
            <a:cxnSpLocks/>
          </p:cNvCxnSpPr>
          <p:nvPr/>
        </p:nvCxnSpPr>
        <p:spPr>
          <a:xfrm>
            <a:off x="5182784" y="5424978"/>
            <a:ext cx="13518" cy="54780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48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EBE0B-2D05-4847-877B-945F7F13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978C2BC-C66D-4F49-88D0-5E6E37FE6CDF}"/>
              </a:ext>
            </a:extLst>
          </p:cNvPr>
          <p:cNvSpPr/>
          <p:nvPr/>
        </p:nvSpPr>
        <p:spPr>
          <a:xfrm>
            <a:off x="1337430" y="1613350"/>
            <a:ext cx="2899024" cy="441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000000"/>
                </a:solidFill>
              </a:rPr>
              <a:t>バッチ処理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91BA58-6A9E-0841-9E82-3E8D2CFE1213}"/>
              </a:ext>
            </a:extLst>
          </p:cNvPr>
          <p:cNvCxnSpPr>
            <a:cxnSpLocks/>
          </p:cNvCxnSpPr>
          <p:nvPr/>
        </p:nvCxnSpPr>
        <p:spPr>
          <a:xfrm>
            <a:off x="2787796" y="2147604"/>
            <a:ext cx="0" cy="44179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FBF9173-D59B-6442-886D-ACBE50D50B32}"/>
              </a:ext>
            </a:extLst>
          </p:cNvPr>
          <p:cNvSpPr/>
          <p:nvPr/>
        </p:nvSpPr>
        <p:spPr>
          <a:xfrm>
            <a:off x="1335719" y="2680150"/>
            <a:ext cx="2899023" cy="441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000000"/>
                </a:solidFill>
              </a:rPr>
              <a:t>勾配の算出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7BEFF4A-CECD-7541-AB6D-440E01C69562}"/>
              </a:ext>
            </a:extLst>
          </p:cNvPr>
          <p:cNvCxnSpPr>
            <a:cxnSpLocks/>
          </p:cNvCxnSpPr>
          <p:nvPr/>
        </p:nvCxnSpPr>
        <p:spPr>
          <a:xfrm>
            <a:off x="2787796" y="3254646"/>
            <a:ext cx="0" cy="44179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74FB667-C85E-9145-A296-8F0C88012BC9}"/>
              </a:ext>
            </a:extLst>
          </p:cNvPr>
          <p:cNvSpPr/>
          <p:nvPr/>
        </p:nvSpPr>
        <p:spPr>
          <a:xfrm>
            <a:off x="1335719" y="3846263"/>
            <a:ext cx="2899023" cy="441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000000"/>
                </a:solidFill>
              </a:rPr>
              <a:t>勾配の更新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605CD21-80F0-3B48-9CF5-52F8181E2219}"/>
              </a:ext>
            </a:extLst>
          </p:cNvPr>
          <p:cNvSpPr/>
          <p:nvPr/>
        </p:nvSpPr>
        <p:spPr>
          <a:xfrm>
            <a:off x="1344282" y="4964428"/>
            <a:ext cx="2899023" cy="441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000000"/>
                </a:solidFill>
              </a:rPr>
              <a:t>勾配の決定</a:t>
            </a:r>
            <a:endParaRPr kumimoji="1" lang="en-US" altLang="ja-JP" dirty="0">
              <a:solidFill>
                <a:srgbClr val="000000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DD33B70-9CC0-EA4D-AE42-638D86CA5359}"/>
              </a:ext>
            </a:extLst>
          </p:cNvPr>
          <p:cNvCxnSpPr>
            <a:cxnSpLocks/>
          </p:cNvCxnSpPr>
          <p:nvPr/>
        </p:nvCxnSpPr>
        <p:spPr>
          <a:xfrm>
            <a:off x="2804072" y="4389076"/>
            <a:ext cx="0" cy="44179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493BF067-027B-964F-9F02-4C6AF625D1AE}"/>
              </a:ext>
            </a:extLst>
          </p:cNvPr>
          <p:cNvCxnSpPr>
            <a:cxnSpLocks/>
          </p:cNvCxnSpPr>
          <p:nvPr/>
        </p:nvCxnSpPr>
        <p:spPr>
          <a:xfrm rot="16200000" flipV="1">
            <a:off x="-695695" y="2961143"/>
            <a:ext cx="2269259" cy="2"/>
          </a:xfrm>
          <a:prstGeom prst="bentConnector3">
            <a:avLst>
              <a:gd name="adj1" fmla="val 49547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B7B6A4D-AD3C-1F4D-ABBC-8194689D6198}"/>
              </a:ext>
            </a:extLst>
          </p:cNvPr>
          <p:cNvCxnSpPr>
            <a:cxnSpLocks/>
          </p:cNvCxnSpPr>
          <p:nvPr/>
        </p:nvCxnSpPr>
        <p:spPr>
          <a:xfrm>
            <a:off x="424734" y="4109971"/>
            <a:ext cx="75001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9D4BB28-3496-194A-BE05-43CA901C0F30}"/>
              </a:ext>
            </a:extLst>
          </p:cNvPr>
          <p:cNvCxnSpPr/>
          <p:nvPr/>
        </p:nvCxnSpPr>
        <p:spPr>
          <a:xfrm>
            <a:off x="428659" y="1816240"/>
            <a:ext cx="746088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53737CE-5980-584D-9912-8532AE2629A6}"/>
              </a:ext>
            </a:extLst>
          </p:cNvPr>
          <p:cNvSpPr/>
          <p:nvPr/>
        </p:nvSpPr>
        <p:spPr>
          <a:xfrm>
            <a:off x="93596" y="2773067"/>
            <a:ext cx="8162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400">
                <a:solidFill>
                  <a:srgbClr val="000000"/>
                </a:solidFill>
              </a:rPr>
              <a:t>繰り返し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E9255A6A-C162-AD40-8D86-4C1928A4C545}"/>
                  </a:ext>
                </a:extLst>
              </p:cNvPr>
              <p:cNvSpPr/>
              <p:nvPr/>
            </p:nvSpPr>
            <p:spPr>
              <a:xfrm>
                <a:off x="5439682" y="4264927"/>
                <a:ext cx="1800493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E9255A6A-C162-AD40-8D86-4C1928A4C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2" y="4264927"/>
                <a:ext cx="1800493" cy="619016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13E56EB-75E1-C74B-9955-C4695C3F58DC}"/>
              </a:ext>
            </a:extLst>
          </p:cNvPr>
          <p:cNvSpPr/>
          <p:nvPr/>
        </p:nvSpPr>
        <p:spPr>
          <a:xfrm>
            <a:off x="5201098" y="2055140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ja-JP" altLang="en-US" sz="2000" b="0">
                <a:solidFill>
                  <a:srgbClr val="000000"/>
                </a:solidFill>
              </a:rPr>
              <a:t>勾配法</a:t>
            </a:r>
            <a:endParaRPr lang="en-US" altLang="ja-JP" sz="2000" b="0" dirty="0">
              <a:solidFill>
                <a:srgbClr val="000000"/>
              </a:solidFill>
            </a:endParaRPr>
          </a:p>
          <a:p>
            <a:pPr/>
            <a:r>
              <a:rPr lang="ja-JP" altLang="en-US" sz="2000">
                <a:solidFill>
                  <a:srgbClr val="FF0000"/>
                </a:solidFill>
              </a:rPr>
              <a:t>誤差逆伝播法</a:t>
            </a:r>
            <a:endParaRPr lang="en-US" altLang="ja-JP" sz="2000" b="0" dirty="0">
              <a:solidFill>
                <a:srgbClr val="FF0000"/>
              </a:solidFill>
            </a:endParaRPr>
          </a:p>
        </p:txBody>
      </p:sp>
      <p:cxnSp>
        <p:nvCxnSpPr>
          <p:cNvPr id="24" name="カギ線コネクタ 23">
            <a:extLst>
              <a:ext uri="{FF2B5EF4-FFF2-40B4-BE49-F238E27FC236}">
                <a16:creationId xmlns:a16="http://schemas.microsoft.com/office/drawing/2014/main" id="{4BF129B0-7E59-354F-B5C7-8E41A6776BB6}"/>
              </a:ext>
            </a:extLst>
          </p:cNvPr>
          <p:cNvCxnSpPr>
            <a:cxnSpLocks/>
          </p:cNvCxnSpPr>
          <p:nvPr/>
        </p:nvCxnSpPr>
        <p:spPr>
          <a:xfrm flipV="1">
            <a:off x="4561657" y="2368499"/>
            <a:ext cx="639441" cy="532547"/>
          </a:xfrm>
          <a:prstGeom prst="bentConnector3">
            <a:avLst/>
          </a:prstGeom>
          <a:ln>
            <a:solidFill>
              <a:srgbClr val="0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772F6AAB-8BCF-664B-BD53-AF5447B32312}"/>
              </a:ext>
            </a:extLst>
          </p:cNvPr>
          <p:cNvCxnSpPr/>
          <p:nvPr/>
        </p:nvCxnSpPr>
        <p:spPr>
          <a:xfrm>
            <a:off x="4561657" y="4109971"/>
            <a:ext cx="639441" cy="500000"/>
          </a:xfrm>
          <a:prstGeom prst="bentConnector3">
            <a:avLst>
              <a:gd name="adj1" fmla="val 57772"/>
            </a:avLst>
          </a:prstGeom>
          <a:ln>
            <a:solidFill>
              <a:srgbClr val="0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7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EBE0B-2D05-4847-877B-945F7F13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アーキテクチャ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978C2BC-C66D-4F49-88D0-5E6E37FE6CDF}"/>
              </a:ext>
            </a:extLst>
          </p:cNvPr>
          <p:cNvSpPr/>
          <p:nvPr/>
        </p:nvSpPr>
        <p:spPr>
          <a:xfrm>
            <a:off x="1337430" y="1613350"/>
            <a:ext cx="2899024" cy="441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000000"/>
                </a:solidFill>
              </a:rPr>
              <a:t>バッチ処理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91BA58-6A9E-0841-9E82-3E8D2CFE1213}"/>
              </a:ext>
            </a:extLst>
          </p:cNvPr>
          <p:cNvCxnSpPr>
            <a:cxnSpLocks/>
          </p:cNvCxnSpPr>
          <p:nvPr/>
        </p:nvCxnSpPr>
        <p:spPr>
          <a:xfrm>
            <a:off x="2787796" y="2147604"/>
            <a:ext cx="0" cy="44179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FBF9173-D59B-6442-886D-ACBE50D50B32}"/>
              </a:ext>
            </a:extLst>
          </p:cNvPr>
          <p:cNvSpPr/>
          <p:nvPr/>
        </p:nvSpPr>
        <p:spPr>
          <a:xfrm>
            <a:off x="1335719" y="2680150"/>
            <a:ext cx="2899023" cy="441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000000"/>
                </a:solidFill>
              </a:rPr>
              <a:t>勾配の算出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FA21EE-43AF-3546-8912-630F0CEC009B}"/>
              </a:ext>
            </a:extLst>
          </p:cNvPr>
          <p:cNvCxnSpPr>
            <a:cxnSpLocks/>
          </p:cNvCxnSpPr>
          <p:nvPr/>
        </p:nvCxnSpPr>
        <p:spPr>
          <a:xfrm flipH="1">
            <a:off x="4301522" y="2911319"/>
            <a:ext cx="65068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3729CEC-2525-A941-BC5C-B0C674A7D10E}"/>
              </a:ext>
            </a:extLst>
          </p:cNvPr>
          <p:cNvSpPr/>
          <p:nvPr/>
        </p:nvSpPr>
        <p:spPr>
          <a:xfrm>
            <a:off x="5016420" y="1387320"/>
            <a:ext cx="3808641" cy="47466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006A08E-974E-2646-AD2E-59DAF3B49374}"/>
              </a:ext>
            </a:extLst>
          </p:cNvPr>
          <p:cNvSpPr/>
          <p:nvPr/>
        </p:nvSpPr>
        <p:spPr>
          <a:xfrm>
            <a:off x="5471044" y="1194658"/>
            <a:ext cx="2899023" cy="4417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000000"/>
                </a:solidFill>
              </a:rPr>
              <a:t>ネットワーク構造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7BEFF4A-CECD-7541-AB6D-440E01C69562}"/>
              </a:ext>
            </a:extLst>
          </p:cNvPr>
          <p:cNvCxnSpPr>
            <a:cxnSpLocks/>
          </p:cNvCxnSpPr>
          <p:nvPr/>
        </p:nvCxnSpPr>
        <p:spPr>
          <a:xfrm>
            <a:off x="2787796" y="3254646"/>
            <a:ext cx="0" cy="44179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74FB667-C85E-9145-A296-8F0C88012BC9}"/>
              </a:ext>
            </a:extLst>
          </p:cNvPr>
          <p:cNvSpPr/>
          <p:nvPr/>
        </p:nvSpPr>
        <p:spPr>
          <a:xfrm>
            <a:off x="1335719" y="3846263"/>
            <a:ext cx="2899023" cy="441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000000"/>
                </a:solidFill>
              </a:rPr>
              <a:t>勾配の更新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605CD21-80F0-3B48-9CF5-52F8181E2219}"/>
              </a:ext>
            </a:extLst>
          </p:cNvPr>
          <p:cNvSpPr/>
          <p:nvPr/>
        </p:nvSpPr>
        <p:spPr>
          <a:xfrm>
            <a:off x="1344282" y="4964428"/>
            <a:ext cx="2899023" cy="441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000000"/>
                </a:solidFill>
              </a:rPr>
              <a:t>勾配の決定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DD33B70-9CC0-EA4D-AE42-638D86CA5359}"/>
              </a:ext>
            </a:extLst>
          </p:cNvPr>
          <p:cNvCxnSpPr>
            <a:cxnSpLocks/>
          </p:cNvCxnSpPr>
          <p:nvPr/>
        </p:nvCxnSpPr>
        <p:spPr>
          <a:xfrm>
            <a:off x="2804072" y="4389076"/>
            <a:ext cx="0" cy="44179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493BF067-027B-964F-9F02-4C6AF625D1AE}"/>
              </a:ext>
            </a:extLst>
          </p:cNvPr>
          <p:cNvCxnSpPr>
            <a:cxnSpLocks/>
          </p:cNvCxnSpPr>
          <p:nvPr/>
        </p:nvCxnSpPr>
        <p:spPr>
          <a:xfrm rot="16200000" flipV="1">
            <a:off x="-695695" y="2961143"/>
            <a:ext cx="2269259" cy="2"/>
          </a:xfrm>
          <a:prstGeom prst="bentConnector3">
            <a:avLst>
              <a:gd name="adj1" fmla="val 49547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B7B6A4D-AD3C-1F4D-ABBC-8194689D6198}"/>
              </a:ext>
            </a:extLst>
          </p:cNvPr>
          <p:cNvCxnSpPr>
            <a:cxnSpLocks/>
          </p:cNvCxnSpPr>
          <p:nvPr/>
        </p:nvCxnSpPr>
        <p:spPr>
          <a:xfrm>
            <a:off x="424734" y="4109971"/>
            <a:ext cx="75001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9D4BB28-3496-194A-BE05-43CA901C0F30}"/>
              </a:ext>
            </a:extLst>
          </p:cNvPr>
          <p:cNvCxnSpPr/>
          <p:nvPr/>
        </p:nvCxnSpPr>
        <p:spPr>
          <a:xfrm>
            <a:off x="428659" y="1816240"/>
            <a:ext cx="746088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53737CE-5980-584D-9912-8532AE2629A6}"/>
              </a:ext>
            </a:extLst>
          </p:cNvPr>
          <p:cNvSpPr/>
          <p:nvPr/>
        </p:nvSpPr>
        <p:spPr>
          <a:xfrm>
            <a:off x="93596" y="2773067"/>
            <a:ext cx="8162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400">
                <a:solidFill>
                  <a:srgbClr val="000000"/>
                </a:solidFill>
              </a:rPr>
              <a:t>繰り返し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3BB0B2A-ADEA-A94B-B5FD-4884EC3F4C62}"/>
                  </a:ext>
                </a:extLst>
              </p:cNvPr>
              <p:cNvSpPr txBox="1"/>
              <p:nvPr/>
            </p:nvSpPr>
            <p:spPr>
              <a:xfrm>
                <a:off x="5032696" y="1692957"/>
                <a:ext cx="3543144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𝑙𝑎𝑠𝑠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𝑇𝑤𝑜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en-US" altLang="ja-JP" sz="1600" b="0" dirty="0">
                  <a:solidFill>
                    <a:srgbClr val="000000"/>
                  </a:solidFill>
                </a:endParaRPr>
              </a:p>
              <a:p>
                <a:endParaRPr lang="en-US" altLang="ja-JP" sz="1600" b="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__</m:t>
                      </m:r>
                      <m:r>
                        <a:rPr lang="en-US" altLang="ja-JP" sz="16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__(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  <m:r>
                        <a:rPr lang="ja-JP" alt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</m:oMath>
                  </m:oMathPara>
                </a14:m>
                <a:endParaRPr lang="en-US" altLang="ja-JP" sz="160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　　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#</m:t>
                      </m:r>
                      <m:r>
                        <a:rPr lang="ja-JP" alt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重みの初期化、レイヤの生成</m:t>
                      </m:r>
                    </m:oMath>
                  </m:oMathPara>
                </a14:m>
                <a:endParaRPr lang="en-US" altLang="ja-JP" sz="1600" b="0" dirty="0">
                  <a:solidFill>
                    <a:srgbClr val="000000"/>
                  </a:solidFill>
                </a:endParaRPr>
              </a:p>
              <a:p>
                <a:endParaRPr lang="en-US" altLang="ja-JP" sz="1600" b="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𝑝𝑟𝑒𝑑𝑖𝑐𝑡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1600" b="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ja-JP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認識推論</m:t>
                      </m:r>
                    </m:oMath>
                  </m:oMathPara>
                </a14:m>
                <a:endParaRPr lang="en-US" altLang="ja-JP" sz="1600" dirty="0">
                  <a:solidFill>
                    <a:srgbClr val="000000"/>
                  </a:solidFill>
                </a:endParaRPr>
              </a:p>
              <a:p>
                <a:endParaRPr lang="en-US" altLang="ja-JP" sz="160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1600" b="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　　</m:t>
                      </m:r>
                      <m:r>
                        <a:rPr lang="en-US" altLang="ja-JP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ja-JP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損失関数</m:t>
                      </m:r>
                    </m:oMath>
                  </m:oMathPara>
                </a14:m>
                <a:endParaRPr lang="en-US" altLang="ja-JP" sz="1600" dirty="0">
                  <a:solidFill>
                    <a:srgbClr val="000000"/>
                  </a:solidFill>
                </a:endParaRPr>
              </a:p>
              <a:p>
                <a:endParaRPr lang="en-US" altLang="ja-JP" sz="160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altLang="ja-JP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6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𝑎𝑐𝑐𝑢𝑟𝑎𝑛𝑐𝑦</m:t>
                      </m:r>
                      <m:r>
                        <a:rPr lang="en-US" altLang="ja-JP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altLang="ja-JP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160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　　</m:t>
                      </m:r>
                      <m:r>
                        <a:rPr lang="en-US" altLang="ja-JP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ja-JP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認識精度</m:t>
                      </m:r>
                    </m:oMath>
                  </m:oMathPara>
                </a14:m>
                <a:endParaRPr lang="en-US" altLang="ja-JP" sz="1600" dirty="0">
                  <a:solidFill>
                    <a:srgbClr val="000000"/>
                  </a:solidFill>
                </a:endParaRPr>
              </a:p>
              <a:p>
                <a:endParaRPr lang="en-US" altLang="ja-JP" sz="160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altLang="ja-JP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altLang="ja-JP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altLang="ja-JP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160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ja-JP" alt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　　</m:t>
                      </m:r>
                      <m:r>
                        <a:rPr lang="en-US" altLang="ja-JP" sz="16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ja-JP" alt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誤差逆伝播法</m:t>
                      </m:r>
                    </m:oMath>
                  </m:oMathPara>
                </a14:m>
                <a:endParaRPr lang="en-US" altLang="ja-JP" sz="1600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3BB0B2A-ADEA-A94B-B5FD-4884EC3F4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696" y="1692957"/>
                <a:ext cx="3543144" cy="4278094"/>
              </a:xfrm>
              <a:prstGeom prst="rect">
                <a:avLst/>
              </a:prstGeom>
              <a:blipFill>
                <a:blip r:embed="rId2"/>
                <a:stretch>
                  <a:fillRect b="-2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63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49856-2FCD-407A-8B62-89BE5F8B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ニューラルネットワーク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174C5DC0-9512-9643-955D-4FDC28FB0D8B}"/>
                  </a:ext>
                </a:extLst>
              </p:cNvPr>
              <p:cNvSpPr/>
              <p:nvPr/>
            </p:nvSpPr>
            <p:spPr>
              <a:xfrm>
                <a:off x="709065" y="1847987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174C5DC0-9512-9643-955D-4FDC28FB0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65" y="1847987"/>
                <a:ext cx="610808" cy="6139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DD1D951-70CD-4248-91F0-BC7913E0B0E0}"/>
              </a:ext>
            </a:extLst>
          </p:cNvPr>
          <p:cNvCxnSpPr>
            <a:cxnSpLocks/>
          </p:cNvCxnSpPr>
          <p:nvPr/>
        </p:nvCxnSpPr>
        <p:spPr>
          <a:xfrm>
            <a:off x="1448992" y="2280153"/>
            <a:ext cx="1351291" cy="60783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A8FA735-08D1-2146-AAB7-70E0B371EDE6}"/>
              </a:ext>
            </a:extLst>
          </p:cNvPr>
          <p:cNvCxnSpPr>
            <a:cxnSpLocks/>
          </p:cNvCxnSpPr>
          <p:nvPr/>
        </p:nvCxnSpPr>
        <p:spPr>
          <a:xfrm>
            <a:off x="1434203" y="2504599"/>
            <a:ext cx="1366080" cy="185415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0354C5C-2ABE-474E-9FBF-940D0722983E}"/>
              </a:ext>
            </a:extLst>
          </p:cNvPr>
          <p:cNvCxnSpPr>
            <a:cxnSpLocks/>
          </p:cNvCxnSpPr>
          <p:nvPr/>
        </p:nvCxnSpPr>
        <p:spPr>
          <a:xfrm flipV="1">
            <a:off x="1493073" y="3109283"/>
            <a:ext cx="1307210" cy="6808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B3EA3AC-C094-264A-A5D3-1830F37B5216}"/>
                  </a:ext>
                </a:extLst>
              </p:cNvPr>
              <p:cNvSpPr/>
              <p:nvPr/>
            </p:nvSpPr>
            <p:spPr>
              <a:xfrm>
                <a:off x="1811007" y="2689857"/>
                <a:ext cx="616131" cy="4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B3EA3AC-C094-264A-A5D3-1830F37B5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007" y="2689857"/>
                <a:ext cx="616131" cy="4507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EE4F7F13-6A7C-524A-AFD2-39E2ABB9F264}"/>
                  </a:ext>
                </a:extLst>
              </p:cNvPr>
              <p:cNvSpPr/>
              <p:nvPr/>
            </p:nvSpPr>
            <p:spPr>
              <a:xfrm>
                <a:off x="688982" y="3483110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EE4F7F13-6A7C-524A-AFD2-39E2ABB9F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82" y="3483110"/>
                <a:ext cx="610808" cy="61394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37E53847-8CBD-1745-9788-44E1F5498EC1}"/>
                  </a:ext>
                </a:extLst>
              </p:cNvPr>
              <p:cNvSpPr/>
              <p:nvPr/>
            </p:nvSpPr>
            <p:spPr>
              <a:xfrm>
                <a:off x="709065" y="5082353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37E53847-8CBD-1745-9788-44E1F5498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65" y="5082353"/>
                <a:ext cx="610808" cy="61394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C2CFB44C-681F-5B49-9094-8DDA74B27DD7}"/>
                  </a:ext>
                </a:extLst>
              </p:cNvPr>
              <p:cNvSpPr/>
              <p:nvPr/>
            </p:nvSpPr>
            <p:spPr>
              <a:xfrm>
                <a:off x="2977601" y="2707274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C2CFB44C-681F-5B49-9094-8DDA74B27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601" y="2707274"/>
                <a:ext cx="610808" cy="61394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円/楕円 25">
            <a:extLst>
              <a:ext uri="{FF2B5EF4-FFF2-40B4-BE49-F238E27FC236}">
                <a16:creationId xmlns:a16="http://schemas.microsoft.com/office/drawing/2014/main" id="{CFDF6E58-5E68-FF47-8518-452ACF1055E1}"/>
              </a:ext>
            </a:extLst>
          </p:cNvPr>
          <p:cNvSpPr/>
          <p:nvPr/>
        </p:nvSpPr>
        <p:spPr>
          <a:xfrm>
            <a:off x="2983524" y="2253944"/>
            <a:ext cx="1499426" cy="150712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2AD961E3-7EF1-944F-BAEE-779731448902}"/>
                  </a:ext>
                </a:extLst>
              </p:cNvPr>
              <p:cNvSpPr/>
              <p:nvPr/>
            </p:nvSpPr>
            <p:spPr>
              <a:xfrm>
                <a:off x="3872142" y="2700534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2AD961E3-7EF1-944F-BAEE-779731448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142" y="2700534"/>
                <a:ext cx="610808" cy="61394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444E8D0F-6989-B94A-8E0E-071671EBCEAD}"/>
                  </a:ext>
                </a:extLst>
              </p:cNvPr>
              <p:cNvSpPr/>
              <p:nvPr/>
            </p:nvSpPr>
            <p:spPr>
              <a:xfrm>
                <a:off x="2988234" y="4293416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444E8D0F-6989-B94A-8E0E-071671EBC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34" y="4293416"/>
                <a:ext cx="610808" cy="61394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円/楕円 28">
            <a:extLst>
              <a:ext uri="{FF2B5EF4-FFF2-40B4-BE49-F238E27FC236}">
                <a16:creationId xmlns:a16="http://schemas.microsoft.com/office/drawing/2014/main" id="{EA2E753F-D894-8541-8763-ADAD0979A642}"/>
              </a:ext>
            </a:extLst>
          </p:cNvPr>
          <p:cNvSpPr/>
          <p:nvPr/>
        </p:nvSpPr>
        <p:spPr>
          <a:xfrm>
            <a:off x="2983524" y="3840086"/>
            <a:ext cx="1499426" cy="150712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8F4075BD-06AD-EB40-8A6F-1CA313F51192}"/>
                  </a:ext>
                </a:extLst>
              </p:cNvPr>
              <p:cNvSpPr/>
              <p:nvPr/>
            </p:nvSpPr>
            <p:spPr>
              <a:xfrm>
                <a:off x="3872142" y="4286676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8F4075BD-06AD-EB40-8A6F-1CA313F511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142" y="4286676"/>
                <a:ext cx="610808" cy="61394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5A1A174-CBC7-9749-8142-B3233162A63B}"/>
              </a:ext>
            </a:extLst>
          </p:cNvPr>
          <p:cNvCxnSpPr>
            <a:cxnSpLocks/>
          </p:cNvCxnSpPr>
          <p:nvPr/>
        </p:nvCxnSpPr>
        <p:spPr>
          <a:xfrm flipV="1">
            <a:off x="1515113" y="4741953"/>
            <a:ext cx="1307210" cy="6808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5039734-FE61-9644-AA14-34308AE114F8}"/>
              </a:ext>
            </a:extLst>
          </p:cNvPr>
          <p:cNvCxnSpPr>
            <a:cxnSpLocks/>
          </p:cNvCxnSpPr>
          <p:nvPr/>
        </p:nvCxnSpPr>
        <p:spPr>
          <a:xfrm flipV="1">
            <a:off x="1501410" y="3208563"/>
            <a:ext cx="1281646" cy="213864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31BE319-2280-F84A-BFED-193557C8EC77}"/>
              </a:ext>
            </a:extLst>
          </p:cNvPr>
          <p:cNvCxnSpPr>
            <a:cxnSpLocks/>
          </p:cNvCxnSpPr>
          <p:nvPr/>
        </p:nvCxnSpPr>
        <p:spPr>
          <a:xfrm>
            <a:off x="1493073" y="3895801"/>
            <a:ext cx="1351291" cy="60783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77E7B22B-323E-684D-90F8-0129B74063D4}"/>
                  </a:ext>
                </a:extLst>
              </p:cNvPr>
              <p:cNvSpPr/>
              <p:nvPr/>
            </p:nvSpPr>
            <p:spPr>
              <a:xfrm>
                <a:off x="1782716" y="2027520"/>
                <a:ext cx="616131" cy="4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77E7B22B-323E-684D-90F8-0129B7406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716" y="2027520"/>
                <a:ext cx="616131" cy="4507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C4584076-D82D-4C44-A3DC-E0A6FC77729B}"/>
                  </a:ext>
                </a:extLst>
              </p:cNvPr>
              <p:cNvSpPr/>
              <p:nvPr/>
            </p:nvSpPr>
            <p:spPr>
              <a:xfrm>
                <a:off x="1368152" y="3220591"/>
                <a:ext cx="616131" cy="4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C4584076-D82D-4C44-A3DC-E0A6FC777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152" y="3220591"/>
                <a:ext cx="616131" cy="4507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6A66452-7A96-E342-8F70-875353029FFF}"/>
                  </a:ext>
                </a:extLst>
              </p:cNvPr>
              <p:cNvSpPr/>
              <p:nvPr/>
            </p:nvSpPr>
            <p:spPr>
              <a:xfrm>
                <a:off x="1433678" y="4022699"/>
                <a:ext cx="616131" cy="4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6A66452-7A96-E342-8F70-875353029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678" y="4022699"/>
                <a:ext cx="616131" cy="4507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CE77EF8D-4273-BD41-BCBD-CB2906638549}"/>
                  </a:ext>
                </a:extLst>
              </p:cNvPr>
              <p:cNvSpPr/>
              <p:nvPr/>
            </p:nvSpPr>
            <p:spPr>
              <a:xfrm>
                <a:off x="1828453" y="5210306"/>
                <a:ext cx="616131" cy="4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CE77EF8D-4273-BD41-BCBD-CB2906638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453" y="5210306"/>
                <a:ext cx="616131" cy="4507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EBA208FD-C07E-D343-826B-7EAF7E3F8377}"/>
                  </a:ext>
                </a:extLst>
              </p:cNvPr>
              <p:cNvSpPr/>
              <p:nvPr/>
            </p:nvSpPr>
            <p:spPr>
              <a:xfrm>
                <a:off x="1872671" y="4488692"/>
                <a:ext cx="616131" cy="43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EBA208FD-C07E-D343-826B-7EAF7E3F8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71" y="4488692"/>
                <a:ext cx="616131" cy="439929"/>
              </a:xfrm>
              <a:prstGeom prst="rect">
                <a:avLst/>
              </a:prstGeom>
              <a:blipFill>
                <a:blip r:embed="rId14"/>
                <a:stretch>
                  <a:fillRect b="-2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C954FCFC-E6D7-1E42-BDDA-7E87FA4340AA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3588409" y="3007506"/>
            <a:ext cx="283733" cy="674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0DA22F8-F3F7-3842-B6FF-8799F2D5E633}"/>
              </a:ext>
            </a:extLst>
          </p:cNvPr>
          <p:cNvCxnSpPr>
            <a:cxnSpLocks/>
          </p:cNvCxnSpPr>
          <p:nvPr/>
        </p:nvCxnSpPr>
        <p:spPr>
          <a:xfrm flipV="1">
            <a:off x="3588820" y="4637348"/>
            <a:ext cx="283733" cy="674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76481E5F-262F-A749-B140-5BD4A59BE11E}"/>
                  </a:ext>
                </a:extLst>
              </p:cNvPr>
              <p:cNvSpPr/>
              <p:nvPr/>
            </p:nvSpPr>
            <p:spPr>
              <a:xfrm>
                <a:off x="5371568" y="2707274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76481E5F-262F-A749-B140-5BD4A59BE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68" y="2707274"/>
                <a:ext cx="610808" cy="61394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/楕円 63">
            <a:extLst>
              <a:ext uri="{FF2B5EF4-FFF2-40B4-BE49-F238E27FC236}">
                <a16:creationId xmlns:a16="http://schemas.microsoft.com/office/drawing/2014/main" id="{9B684E65-B340-3E46-A7D2-3CBAD4198B34}"/>
              </a:ext>
            </a:extLst>
          </p:cNvPr>
          <p:cNvSpPr/>
          <p:nvPr/>
        </p:nvSpPr>
        <p:spPr>
          <a:xfrm>
            <a:off x="5377491" y="2253944"/>
            <a:ext cx="1499426" cy="150712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D5F4E640-4856-5549-9485-BA2B3824A250}"/>
                  </a:ext>
                </a:extLst>
              </p:cNvPr>
              <p:cNvSpPr/>
              <p:nvPr/>
            </p:nvSpPr>
            <p:spPr>
              <a:xfrm>
                <a:off x="6266109" y="2700534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D5F4E640-4856-5549-9485-BA2B3824A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109" y="2700534"/>
                <a:ext cx="610808" cy="61394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3452A4BA-C3B0-8149-8C4E-7CD1DE73EB7A}"/>
                  </a:ext>
                </a:extLst>
              </p:cNvPr>
              <p:cNvSpPr/>
              <p:nvPr/>
            </p:nvSpPr>
            <p:spPr>
              <a:xfrm>
                <a:off x="5382201" y="4293416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3452A4BA-C3B0-8149-8C4E-7CD1DE73E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201" y="4293416"/>
                <a:ext cx="610808" cy="61394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円/楕円 66">
            <a:extLst>
              <a:ext uri="{FF2B5EF4-FFF2-40B4-BE49-F238E27FC236}">
                <a16:creationId xmlns:a16="http://schemas.microsoft.com/office/drawing/2014/main" id="{F35D3CA4-2C48-2240-8A8A-EA8A665A7832}"/>
              </a:ext>
            </a:extLst>
          </p:cNvPr>
          <p:cNvSpPr/>
          <p:nvPr/>
        </p:nvSpPr>
        <p:spPr>
          <a:xfrm>
            <a:off x="5377491" y="3840086"/>
            <a:ext cx="1499426" cy="150712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7908B4DB-001D-B94B-BA9B-2252A413944A}"/>
                  </a:ext>
                </a:extLst>
              </p:cNvPr>
              <p:cNvSpPr/>
              <p:nvPr/>
            </p:nvSpPr>
            <p:spPr>
              <a:xfrm>
                <a:off x="6266109" y="4286676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7908B4DB-001D-B94B-BA9B-2252A4139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109" y="4286676"/>
                <a:ext cx="610808" cy="61394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17525FAD-3FCB-D341-86CA-DD2404AA2A29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 flipV="1">
            <a:off x="5982376" y="3007506"/>
            <a:ext cx="283733" cy="674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718A06AE-A4A8-554A-8E84-17EE151E5AF4}"/>
              </a:ext>
            </a:extLst>
          </p:cNvPr>
          <p:cNvCxnSpPr>
            <a:cxnSpLocks/>
          </p:cNvCxnSpPr>
          <p:nvPr/>
        </p:nvCxnSpPr>
        <p:spPr>
          <a:xfrm flipV="1">
            <a:off x="5982787" y="4637348"/>
            <a:ext cx="283733" cy="674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E45F084-456A-E844-825D-A7ADAB823C49}"/>
              </a:ext>
            </a:extLst>
          </p:cNvPr>
          <p:cNvCxnSpPr>
            <a:cxnSpLocks/>
          </p:cNvCxnSpPr>
          <p:nvPr/>
        </p:nvCxnSpPr>
        <p:spPr>
          <a:xfrm>
            <a:off x="4559371" y="3005794"/>
            <a:ext cx="744398" cy="163155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98527DA-15C0-5945-B166-E654E4C1466D}"/>
              </a:ext>
            </a:extLst>
          </p:cNvPr>
          <p:cNvCxnSpPr>
            <a:cxnSpLocks/>
          </p:cNvCxnSpPr>
          <p:nvPr/>
        </p:nvCxnSpPr>
        <p:spPr>
          <a:xfrm flipV="1">
            <a:off x="4543369" y="3014246"/>
            <a:ext cx="760400" cy="158919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011BF84B-3CFF-974F-91DE-A75E3C76CA39}"/>
              </a:ext>
            </a:extLst>
          </p:cNvPr>
          <p:cNvCxnSpPr>
            <a:cxnSpLocks/>
          </p:cNvCxnSpPr>
          <p:nvPr/>
        </p:nvCxnSpPr>
        <p:spPr>
          <a:xfrm>
            <a:off x="4606874" y="3003613"/>
            <a:ext cx="675629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DCBC026-2BF6-0E4C-8AF0-04D5FC474F93}"/>
              </a:ext>
            </a:extLst>
          </p:cNvPr>
          <p:cNvCxnSpPr>
            <a:cxnSpLocks/>
          </p:cNvCxnSpPr>
          <p:nvPr/>
        </p:nvCxnSpPr>
        <p:spPr>
          <a:xfrm>
            <a:off x="4553712" y="4644088"/>
            <a:ext cx="750057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0FAE2891-38ED-5B44-A84C-0BE1A7473389}"/>
                  </a:ext>
                </a:extLst>
              </p:cNvPr>
              <p:cNvSpPr/>
              <p:nvPr/>
            </p:nvSpPr>
            <p:spPr>
              <a:xfrm>
                <a:off x="4575559" y="2504599"/>
                <a:ext cx="616131" cy="4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0FAE2891-38ED-5B44-A84C-0BE1A7473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559" y="2504599"/>
                <a:ext cx="616131" cy="4507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73D2F0EA-14DA-B048-88D7-87B0DD7B8C91}"/>
                  </a:ext>
                </a:extLst>
              </p:cNvPr>
              <p:cNvSpPr/>
              <p:nvPr/>
            </p:nvSpPr>
            <p:spPr>
              <a:xfrm>
                <a:off x="4666675" y="3081159"/>
                <a:ext cx="616131" cy="4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73D2F0EA-14DA-B048-88D7-87B0DD7B8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75" y="3081159"/>
                <a:ext cx="616131" cy="4507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E5A7373C-77A4-2740-BE44-A35ED85A1837}"/>
                  </a:ext>
                </a:extLst>
              </p:cNvPr>
              <p:cNvSpPr/>
              <p:nvPr/>
            </p:nvSpPr>
            <p:spPr>
              <a:xfrm>
                <a:off x="4631556" y="3974336"/>
                <a:ext cx="616131" cy="4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E5A7373C-77A4-2740-BE44-A35ED85A18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556" y="3974336"/>
                <a:ext cx="616131" cy="4507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6119335A-AE51-0B42-9885-CA08F7F29DFA}"/>
                  </a:ext>
                </a:extLst>
              </p:cNvPr>
              <p:cNvSpPr/>
              <p:nvPr/>
            </p:nvSpPr>
            <p:spPr>
              <a:xfrm>
                <a:off x="4666674" y="4595091"/>
                <a:ext cx="616131" cy="4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6119335A-AE51-0B42-9885-CA08F7F29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74" y="4595091"/>
                <a:ext cx="616131" cy="45076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D217462B-7D6B-994D-84E5-DC1C3FBDFDBC}"/>
              </a:ext>
            </a:extLst>
          </p:cNvPr>
          <p:cNvCxnSpPr>
            <a:cxnSpLocks/>
          </p:cNvCxnSpPr>
          <p:nvPr/>
        </p:nvCxnSpPr>
        <p:spPr>
          <a:xfrm>
            <a:off x="6960213" y="3010876"/>
            <a:ext cx="675629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1E74894A-FD51-C341-A365-FDA48521AAA1}"/>
              </a:ext>
            </a:extLst>
          </p:cNvPr>
          <p:cNvCxnSpPr>
            <a:cxnSpLocks/>
          </p:cNvCxnSpPr>
          <p:nvPr/>
        </p:nvCxnSpPr>
        <p:spPr>
          <a:xfrm>
            <a:off x="6960212" y="4632547"/>
            <a:ext cx="675629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3EC92F71-2A61-984A-B130-8B24D8BC72EB}"/>
                  </a:ext>
                </a:extLst>
              </p:cNvPr>
              <p:cNvSpPr/>
              <p:nvPr/>
            </p:nvSpPr>
            <p:spPr>
              <a:xfrm>
                <a:off x="7672869" y="2733422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3EC92F71-2A61-984A-B130-8B24D8BC7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69" y="2733422"/>
                <a:ext cx="610808" cy="61394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1DAB71D8-E80C-964D-9209-09198E938FE3}"/>
                  </a:ext>
                </a:extLst>
              </p:cNvPr>
              <p:cNvSpPr/>
              <p:nvPr/>
            </p:nvSpPr>
            <p:spPr>
              <a:xfrm>
                <a:off x="7719136" y="4325512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1DAB71D8-E80C-964D-9209-09198E938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136" y="4325512"/>
                <a:ext cx="610808" cy="61394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7BA795F-BDA3-EF4B-87D1-D1DAFA52C3D4}"/>
              </a:ext>
            </a:extLst>
          </p:cNvPr>
          <p:cNvSpPr txBox="1"/>
          <p:nvPr/>
        </p:nvSpPr>
        <p:spPr>
          <a:xfrm>
            <a:off x="616699" y="13811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0000"/>
                </a:solidFill>
              </a:rPr>
              <a:t>入力層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DCE792A-4A8D-A44F-A4F3-8BD255CE614D}"/>
              </a:ext>
            </a:extLst>
          </p:cNvPr>
          <p:cNvSpPr txBox="1"/>
          <p:nvPr/>
        </p:nvSpPr>
        <p:spPr>
          <a:xfrm>
            <a:off x="3253420" y="139449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0000"/>
                </a:solidFill>
              </a:rPr>
              <a:t>第</a:t>
            </a:r>
            <a:r>
              <a:rPr kumimoji="1" lang="en-US" altLang="ja-JP" dirty="0">
                <a:solidFill>
                  <a:srgbClr val="000000"/>
                </a:solidFill>
              </a:rPr>
              <a:t>1</a:t>
            </a:r>
            <a:r>
              <a:rPr kumimoji="1" lang="ja-JP" altLang="en-US">
                <a:solidFill>
                  <a:srgbClr val="000000"/>
                </a:solidFill>
              </a:rPr>
              <a:t>層目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76EEFAD9-24DA-E642-B742-CC387982BEED}"/>
              </a:ext>
            </a:extLst>
          </p:cNvPr>
          <p:cNvSpPr txBox="1"/>
          <p:nvPr/>
        </p:nvSpPr>
        <p:spPr>
          <a:xfrm>
            <a:off x="5566976" y="138707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0000"/>
                </a:solidFill>
              </a:rPr>
              <a:t>第</a:t>
            </a:r>
            <a:r>
              <a:rPr kumimoji="1" lang="en-US" altLang="ja-JP" dirty="0">
                <a:solidFill>
                  <a:srgbClr val="000000"/>
                </a:solidFill>
              </a:rPr>
              <a:t>2</a:t>
            </a:r>
            <a:r>
              <a:rPr kumimoji="1" lang="ja-JP" altLang="en-US">
                <a:solidFill>
                  <a:srgbClr val="000000"/>
                </a:solidFill>
              </a:rPr>
              <a:t>層目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D2F98704-8BE6-5540-8FFE-5B933F3EE3C3}"/>
              </a:ext>
            </a:extLst>
          </p:cNvPr>
          <p:cNvSpPr txBox="1"/>
          <p:nvPr/>
        </p:nvSpPr>
        <p:spPr>
          <a:xfrm>
            <a:off x="7539691" y="14105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0000"/>
                </a:solidFill>
              </a:rPr>
              <a:t>出力層</a:t>
            </a:r>
            <a:endParaRPr kumimoji="1" lang="ja-JP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C231C74-75A1-0148-AFE4-E96E658D4882}"/>
                  </a:ext>
                </a:extLst>
              </p:cNvPr>
              <p:cNvSpPr txBox="1"/>
              <p:nvPr/>
            </p:nvSpPr>
            <p:spPr>
              <a:xfrm>
                <a:off x="3615213" y="2651489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C231C74-75A1-0148-AFE4-E96E658D4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213" y="2651489"/>
                <a:ext cx="196336" cy="276999"/>
              </a:xfrm>
              <a:prstGeom prst="rect">
                <a:avLst/>
              </a:prstGeom>
              <a:blipFill>
                <a:blip r:embed="rId25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7DF46CDB-013E-0647-899B-4A26B1835D1A}"/>
                  </a:ext>
                </a:extLst>
              </p:cNvPr>
              <p:cNvSpPr txBox="1"/>
              <p:nvPr/>
            </p:nvSpPr>
            <p:spPr>
              <a:xfrm>
                <a:off x="3628067" y="4316649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7DF46CDB-013E-0647-899B-4A26B1835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67" y="4316649"/>
                <a:ext cx="196336" cy="276999"/>
              </a:xfrm>
              <a:prstGeom prst="rect">
                <a:avLst/>
              </a:prstGeom>
              <a:blipFill>
                <a:blip r:embed="rId26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1E983FFD-0972-5D4D-8CE3-145C9F3F3EC0}"/>
                  </a:ext>
                </a:extLst>
              </p:cNvPr>
              <p:cNvSpPr txBox="1"/>
              <p:nvPr/>
            </p:nvSpPr>
            <p:spPr>
              <a:xfrm>
                <a:off x="6014351" y="4307935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1E983FFD-0972-5D4D-8CE3-145C9F3F3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351" y="4307935"/>
                <a:ext cx="196336" cy="276999"/>
              </a:xfrm>
              <a:prstGeom prst="rect">
                <a:avLst/>
              </a:prstGeom>
              <a:blipFill>
                <a:blip r:embed="rId27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0CB1710-072E-F844-82B9-CF5DC98AF3C7}"/>
                  </a:ext>
                </a:extLst>
              </p:cNvPr>
              <p:cNvSpPr txBox="1"/>
              <p:nvPr/>
            </p:nvSpPr>
            <p:spPr>
              <a:xfrm>
                <a:off x="6014962" y="2633923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70CB1710-072E-F844-82B9-CF5DC98AF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962" y="2633923"/>
                <a:ext cx="196336" cy="276999"/>
              </a:xfrm>
              <a:prstGeom prst="rect">
                <a:avLst/>
              </a:prstGeom>
              <a:blipFill>
                <a:blip r:embed="rId28"/>
                <a:stretch>
                  <a:fillRect l="-25000" r="-18750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51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3B0E1D-C1A2-7048-835F-E4481F24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第</a:t>
            </a:r>
            <a:r>
              <a:rPr lang="en-US" altLang="ja-JP" dirty="0"/>
              <a:t>1</a:t>
            </a:r>
            <a:r>
              <a:rPr lang="ja-JP" altLang="en-US"/>
              <a:t>層目の計算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C76F6BBB-5E62-B348-8CC8-E84D9A8BE799}"/>
                  </a:ext>
                </a:extLst>
              </p:cNvPr>
              <p:cNvSpPr/>
              <p:nvPr/>
            </p:nvSpPr>
            <p:spPr>
              <a:xfrm>
                <a:off x="709065" y="1847987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C76F6BBB-5E62-B348-8CC8-E84D9A8BE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65" y="1847987"/>
                <a:ext cx="610808" cy="6139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CD4F78A-22C0-2847-9853-3E39C4793BFA}"/>
              </a:ext>
            </a:extLst>
          </p:cNvPr>
          <p:cNvCxnSpPr>
            <a:cxnSpLocks/>
          </p:cNvCxnSpPr>
          <p:nvPr/>
        </p:nvCxnSpPr>
        <p:spPr>
          <a:xfrm>
            <a:off x="1448992" y="2280153"/>
            <a:ext cx="1351291" cy="60783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6E72C52-EA0A-9F4B-80DD-DFDC3A9FD820}"/>
              </a:ext>
            </a:extLst>
          </p:cNvPr>
          <p:cNvCxnSpPr>
            <a:cxnSpLocks/>
          </p:cNvCxnSpPr>
          <p:nvPr/>
        </p:nvCxnSpPr>
        <p:spPr>
          <a:xfrm>
            <a:off x="1434203" y="2504599"/>
            <a:ext cx="1366080" cy="185415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2AA3BF3-F4B3-744D-A76E-016D86FD5C1B}"/>
              </a:ext>
            </a:extLst>
          </p:cNvPr>
          <p:cNvCxnSpPr>
            <a:cxnSpLocks/>
          </p:cNvCxnSpPr>
          <p:nvPr/>
        </p:nvCxnSpPr>
        <p:spPr>
          <a:xfrm flipV="1">
            <a:off x="1493073" y="3109283"/>
            <a:ext cx="1307210" cy="6808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544FCF03-A30C-7C4E-8B5C-1B195BD377AB}"/>
                  </a:ext>
                </a:extLst>
              </p:cNvPr>
              <p:cNvSpPr/>
              <p:nvPr/>
            </p:nvSpPr>
            <p:spPr>
              <a:xfrm>
                <a:off x="1811007" y="2689857"/>
                <a:ext cx="616131" cy="4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544FCF03-A30C-7C4E-8B5C-1B195BD37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007" y="2689857"/>
                <a:ext cx="616131" cy="4507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4C29DB0C-EC05-AE45-ADCB-CF78EC17DD67}"/>
                  </a:ext>
                </a:extLst>
              </p:cNvPr>
              <p:cNvSpPr/>
              <p:nvPr/>
            </p:nvSpPr>
            <p:spPr>
              <a:xfrm>
                <a:off x="688982" y="3483110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4C29DB0C-EC05-AE45-ADCB-CF78EC17D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82" y="3483110"/>
                <a:ext cx="610808" cy="61394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50A20766-C7A3-C841-959D-E69543524DF1}"/>
                  </a:ext>
                </a:extLst>
              </p:cNvPr>
              <p:cNvSpPr/>
              <p:nvPr/>
            </p:nvSpPr>
            <p:spPr>
              <a:xfrm>
                <a:off x="709065" y="5082353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50A20766-C7A3-C841-959D-E69543524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65" y="5082353"/>
                <a:ext cx="610808" cy="61394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C208C34C-AD7B-BF44-B687-00A2E976507C}"/>
                  </a:ext>
                </a:extLst>
              </p:cNvPr>
              <p:cNvSpPr/>
              <p:nvPr/>
            </p:nvSpPr>
            <p:spPr>
              <a:xfrm>
                <a:off x="2977601" y="2707274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C208C34C-AD7B-BF44-B687-00A2E9765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601" y="2707274"/>
                <a:ext cx="610808" cy="61394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円/楕円 10">
            <a:extLst>
              <a:ext uri="{FF2B5EF4-FFF2-40B4-BE49-F238E27FC236}">
                <a16:creationId xmlns:a16="http://schemas.microsoft.com/office/drawing/2014/main" id="{06121A98-1D1A-1648-9A22-99CFB733E4F9}"/>
              </a:ext>
            </a:extLst>
          </p:cNvPr>
          <p:cNvSpPr/>
          <p:nvPr/>
        </p:nvSpPr>
        <p:spPr>
          <a:xfrm>
            <a:off x="2983524" y="2253944"/>
            <a:ext cx="1499426" cy="150712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C036CADA-8177-414B-80A0-0BDCB7C72936}"/>
                  </a:ext>
                </a:extLst>
              </p:cNvPr>
              <p:cNvSpPr/>
              <p:nvPr/>
            </p:nvSpPr>
            <p:spPr>
              <a:xfrm>
                <a:off x="3872142" y="2700534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C036CADA-8177-414B-80A0-0BDCB7C72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142" y="2700534"/>
                <a:ext cx="610808" cy="61394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C64F4A3E-A5E6-5948-ADFD-B2B6868E9B27}"/>
                  </a:ext>
                </a:extLst>
              </p:cNvPr>
              <p:cNvSpPr/>
              <p:nvPr/>
            </p:nvSpPr>
            <p:spPr>
              <a:xfrm>
                <a:off x="2988234" y="4293416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C64F4A3E-A5E6-5948-ADFD-B2B6868E9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34" y="4293416"/>
                <a:ext cx="610808" cy="61394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AFCB9B7A-F920-D947-967F-2024B417197F}"/>
              </a:ext>
            </a:extLst>
          </p:cNvPr>
          <p:cNvSpPr/>
          <p:nvPr/>
        </p:nvSpPr>
        <p:spPr>
          <a:xfrm>
            <a:off x="2983524" y="3840086"/>
            <a:ext cx="1499426" cy="150712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90CE8F28-0A04-984B-9D58-C2D15C033252}"/>
                  </a:ext>
                </a:extLst>
              </p:cNvPr>
              <p:cNvSpPr/>
              <p:nvPr/>
            </p:nvSpPr>
            <p:spPr>
              <a:xfrm>
                <a:off x="3872142" y="4286676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90CE8F28-0A04-984B-9D58-C2D15C033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142" y="4286676"/>
                <a:ext cx="610808" cy="61394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E879E37-5A80-6146-8252-B2C3A8F96408}"/>
              </a:ext>
            </a:extLst>
          </p:cNvPr>
          <p:cNvCxnSpPr>
            <a:cxnSpLocks/>
          </p:cNvCxnSpPr>
          <p:nvPr/>
        </p:nvCxnSpPr>
        <p:spPr>
          <a:xfrm flipV="1">
            <a:off x="1515113" y="4741953"/>
            <a:ext cx="1307210" cy="6808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3463AA8-B694-B24E-88DC-C2FC73FE1C35}"/>
              </a:ext>
            </a:extLst>
          </p:cNvPr>
          <p:cNvCxnSpPr>
            <a:cxnSpLocks/>
          </p:cNvCxnSpPr>
          <p:nvPr/>
        </p:nvCxnSpPr>
        <p:spPr>
          <a:xfrm flipV="1">
            <a:off x="1501410" y="3208563"/>
            <a:ext cx="1281646" cy="213864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A8F7530-E3F4-4F43-B633-6FF7A281E8CF}"/>
              </a:ext>
            </a:extLst>
          </p:cNvPr>
          <p:cNvCxnSpPr>
            <a:cxnSpLocks/>
          </p:cNvCxnSpPr>
          <p:nvPr/>
        </p:nvCxnSpPr>
        <p:spPr>
          <a:xfrm>
            <a:off x="1493073" y="3895801"/>
            <a:ext cx="1351291" cy="60783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D743276A-11F9-114A-A20E-26CCD20378B5}"/>
                  </a:ext>
                </a:extLst>
              </p:cNvPr>
              <p:cNvSpPr/>
              <p:nvPr/>
            </p:nvSpPr>
            <p:spPr>
              <a:xfrm>
                <a:off x="1782716" y="2027520"/>
                <a:ext cx="616131" cy="4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D743276A-11F9-114A-A20E-26CCD2037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716" y="2027520"/>
                <a:ext cx="616131" cy="4507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D153E27A-FAC7-224E-B5E3-974FA32E879F}"/>
                  </a:ext>
                </a:extLst>
              </p:cNvPr>
              <p:cNvSpPr/>
              <p:nvPr/>
            </p:nvSpPr>
            <p:spPr>
              <a:xfrm>
                <a:off x="1368152" y="3220591"/>
                <a:ext cx="616131" cy="4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D153E27A-FAC7-224E-B5E3-974FA32E8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152" y="3220591"/>
                <a:ext cx="616131" cy="4507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8081B946-3E32-7E43-B8B3-3A1943FC4B31}"/>
                  </a:ext>
                </a:extLst>
              </p:cNvPr>
              <p:cNvSpPr/>
              <p:nvPr/>
            </p:nvSpPr>
            <p:spPr>
              <a:xfrm>
                <a:off x="1433678" y="4022699"/>
                <a:ext cx="616131" cy="4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8081B946-3E32-7E43-B8B3-3A1943FC4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678" y="4022699"/>
                <a:ext cx="616131" cy="4507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11638F11-991E-CD40-90AF-299A47DA14B7}"/>
                  </a:ext>
                </a:extLst>
              </p:cNvPr>
              <p:cNvSpPr/>
              <p:nvPr/>
            </p:nvSpPr>
            <p:spPr>
              <a:xfrm>
                <a:off x="1828453" y="5210306"/>
                <a:ext cx="616131" cy="4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11638F11-991E-CD40-90AF-299A47DA1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453" y="5210306"/>
                <a:ext cx="616131" cy="4507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978088A2-3504-C046-A4F8-8E1B11263473}"/>
                  </a:ext>
                </a:extLst>
              </p:cNvPr>
              <p:cNvSpPr/>
              <p:nvPr/>
            </p:nvSpPr>
            <p:spPr>
              <a:xfrm>
                <a:off x="1872671" y="4488692"/>
                <a:ext cx="616131" cy="4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978088A2-3504-C046-A4F8-8E1B112634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71" y="4488692"/>
                <a:ext cx="616131" cy="4507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00341EE-FE44-0244-B8EF-668BC580386C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3588409" y="3007506"/>
            <a:ext cx="283733" cy="674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1553236-0653-2746-81DB-FE7E96EA2E53}"/>
              </a:ext>
            </a:extLst>
          </p:cNvPr>
          <p:cNvCxnSpPr>
            <a:cxnSpLocks/>
          </p:cNvCxnSpPr>
          <p:nvPr/>
        </p:nvCxnSpPr>
        <p:spPr>
          <a:xfrm flipV="1">
            <a:off x="3588820" y="4637348"/>
            <a:ext cx="283733" cy="674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FF9BCFF0-9725-FC44-B1F6-AE2E2D092544}"/>
                  </a:ext>
                </a:extLst>
              </p:cNvPr>
              <p:cNvSpPr/>
              <p:nvPr/>
            </p:nvSpPr>
            <p:spPr>
              <a:xfrm>
                <a:off x="4977977" y="1931691"/>
                <a:ext cx="3461204" cy="78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FF9BCFF0-9725-FC44-B1F6-AE2E2D092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977" y="1931691"/>
                <a:ext cx="3461204" cy="787523"/>
              </a:xfrm>
              <a:prstGeom prst="rect">
                <a:avLst/>
              </a:prstGeom>
              <a:blipFill>
                <a:blip r:embed="rId15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BB5627E-B80E-B54D-8601-AE469A4F1AD5}"/>
              </a:ext>
            </a:extLst>
          </p:cNvPr>
          <p:cNvSpPr txBox="1"/>
          <p:nvPr/>
        </p:nvSpPr>
        <p:spPr>
          <a:xfrm>
            <a:off x="616699" y="13811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0000"/>
                </a:solidFill>
              </a:rPr>
              <a:t>入力層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BED9044-D71D-E34D-A9B5-2A5098CD0755}"/>
              </a:ext>
            </a:extLst>
          </p:cNvPr>
          <p:cNvSpPr txBox="1"/>
          <p:nvPr/>
        </p:nvSpPr>
        <p:spPr>
          <a:xfrm>
            <a:off x="3253420" y="139449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0000"/>
                </a:solidFill>
              </a:rPr>
              <a:t>第</a:t>
            </a:r>
            <a:r>
              <a:rPr kumimoji="1" lang="en-US" altLang="ja-JP" dirty="0">
                <a:solidFill>
                  <a:srgbClr val="000000"/>
                </a:solidFill>
              </a:rPr>
              <a:t>1</a:t>
            </a:r>
            <a:r>
              <a:rPr kumimoji="1" lang="ja-JP" altLang="en-US">
                <a:solidFill>
                  <a:srgbClr val="000000"/>
                </a:solidFill>
              </a:rPr>
              <a:t>層目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CF4FBDB-00B3-144F-AFCC-1CF9E47F0105}"/>
                  </a:ext>
                </a:extLst>
              </p:cNvPr>
              <p:cNvSpPr txBox="1"/>
              <p:nvPr/>
            </p:nvSpPr>
            <p:spPr>
              <a:xfrm>
                <a:off x="3628067" y="2675682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CF4FBDB-00B3-144F-AFCC-1CF9E47F0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67" y="2675682"/>
                <a:ext cx="196336" cy="276999"/>
              </a:xfrm>
              <a:prstGeom prst="rect">
                <a:avLst/>
              </a:prstGeom>
              <a:blipFill>
                <a:blip r:embed="rId16"/>
                <a:stretch>
                  <a:fillRect l="-25000" r="-18750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0AF1BE3-0124-EE47-BEC2-A00D0787913B}"/>
                  </a:ext>
                </a:extLst>
              </p:cNvPr>
              <p:cNvSpPr txBox="1"/>
              <p:nvPr/>
            </p:nvSpPr>
            <p:spPr>
              <a:xfrm>
                <a:off x="3628067" y="4337397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0AF1BE3-0124-EE47-BEC2-A00D07879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67" y="4337397"/>
                <a:ext cx="196336" cy="276999"/>
              </a:xfrm>
              <a:prstGeom prst="rect">
                <a:avLst/>
              </a:prstGeom>
              <a:blipFill>
                <a:blip r:embed="rId16"/>
                <a:stretch>
                  <a:fillRect l="-25000" r="-18750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7794295B-6CA1-004A-A815-05D7E6AAC4CC}"/>
                  </a:ext>
                </a:extLst>
              </p:cNvPr>
              <p:cNvSpPr/>
              <p:nvPr/>
            </p:nvSpPr>
            <p:spPr>
              <a:xfrm>
                <a:off x="5083536" y="4293416"/>
                <a:ext cx="1616083" cy="784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7794295B-6CA1-004A-A815-05D7E6AAC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536" y="4293416"/>
                <a:ext cx="1616083" cy="784446"/>
              </a:xfrm>
              <a:prstGeom prst="rect">
                <a:avLst/>
              </a:prstGeom>
              <a:blipFill>
                <a:blip r:embed="rId1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866E21D-42D7-8346-9168-CAD1A2CDBE68}"/>
                  </a:ext>
                </a:extLst>
              </p:cNvPr>
              <p:cNvSpPr/>
              <p:nvPr/>
            </p:nvSpPr>
            <p:spPr>
              <a:xfrm>
                <a:off x="5232105" y="3457624"/>
                <a:ext cx="3010119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866E21D-42D7-8346-9168-CAD1A2CDB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105" y="3457624"/>
                <a:ext cx="3010119" cy="669094"/>
              </a:xfrm>
              <a:prstGeom prst="rect">
                <a:avLst/>
              </a:prstGeom>
              <a:blipFill>
                <a:blip r:embed="rId1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9038BEC-A3C8-D046-90A0-635A8B5B6F1B}"/>
              </a:ext>
            </a:extLst>
          </p:cNvPr>
          <p:cNvSpPr txBox="1"/>
          <p:nvPr/>
        </p:nvSpPr>
        <p:spPr>
          <a:xfrm>
            <a:off x="5067627" y="3069056"/>
            <a:ext cx="2967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</a:rPr>
              <a:t>Sigmoid</a:t>
            </a:r>
            <a:r>
              <a:rPr lang="ja-JP" altLang="en-US">
                <a:solidFill>
                  <a:srgbClr val="000000"/>
                </a:solidFill>
              </a:rPr>
              <a:t>関数</a:t>
            </a:r>
            <a:endParaRPr lang="en-US" altLang="ja-JP" dirty="0">
              <a:solidFill>
                <a:srgbClr val="000000"/>
              </a:solidFill>
            </a:endParaRPr>
          </a:p>
          <a:p>
            <a:r>
              <a:rPr kumimoji="1" lang="ja-JP" altLang="en-US" sz="1400">
                <a:solidFill>
                  <a:srgbClr val="000000"/>
                </a:solidFill>
              </a:rPr>
              <a:t>非線形問題を解けるようにするため</a:t>
            </a:r>
            <a:endParaRPr kumimoji="1"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58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D7786A-CA17-7D40-8BB6-CAEFEBDE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第二層目の計算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6B50774C-E638-D04E-8680-5299D3749C65}"/>
                  </a:ext>
                </a:extLst>
              </p:cNvPr>
              <p:cNvSpPr/>
              <p:nvPr/>
            </p:nvSpPr>
            <p:spPr>
              <a:xfrm>
                <a:off x="563585" y="2838564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6B50774C-E638-D04E-8680-5299D3749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85" y="2838564"/>
                <a:ext cx="610808" cy="6139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>
            <a:extLst>
              <a:ext uri="{FF2B5EF4-FFF2-40B4-BE49-F238E27FC236}">
                <a16:creationId xmlns:a16="http://schemas.microsoft.com/office/drawing/2014/main" id="{F5B2E8DB-9640-4E43-89B4-3D19ABFBD797}"/>
              </a:ext>
            </a:extLst>
          </p:cNvPr>
          <p:cNvSpPr/>
          <p:nvPr/>
        </p:nvSpPr>
        <p:spPr>
          <a:xfrm>
            <a:off x="569508" y="2385234"/>
            <a:ext cx="1499426" cy="150712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FFA77300-0664-8447-A45A-F38AF54928C2}"/>
                  </a:ext>
                </a:extLst>
              </p:cNvPr>
              <p:cNvSpPr/>
              <p:nvPr/>
            </p:nvSpPr>
            <p:spPr>
              <a:xfrm>
                <a:off x="1458126" y="2831824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FFA77300-0664-8447-A45A-F38AF5492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126" y="2831824"/>
                <a:ext cx="610808" cy="6139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3CD1BA26-E1C4-284C-B618-195C22943E7A}"/>
                  </a:ext>
                </a:extLst>
              </p:cNvPr>
              <p:cNvSpPr/>
              <p:nvPr/>
            </p:nvSpPr>
            <p:spPr>
              <a:xfrm>
                <a:off x="574218" y="4424706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3CD1BA26-E1C4-284C-B618-195C22943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18" y="4424706"/>
                <a:ext cx="610808" cy="61394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円/楕円 32">
            <a:extLst>
              <a:ext uri="{FF2B5EF4-FFF2-40B4-BE49-F238E27FC236}">
                <a16:creationId xmlns:a16="http://schemas.microsoft.com/office/drawing/2014/main" id="{03436137-0EDD-124E-96D6-4D64A4440E94}"/>
              </a:ext>
            </a:extLst>
          </p:cNvPr>
          <p:cNvSpPr/>
          <p:nvPr/>
        </p:nvSpPr>
        <p:spPr>
          <a:xfrm>
            <a:off x="569508" y="3971376"/>
            <a:ext cx="1499426" cy="150712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BF0E561A-16B8-834E-AC01-E4A7ACCC40E1}"/>
                  </a:ext>
                </a:extLst>
              </p:cNvPr>
              <p:cNvSpPr/>
              <p:nvPr/>
            </p:nvSpPr>
            <p:spPr>
              <a:xfrm>
                <a:off x="1458126" y="4417966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BF0E561A-16B8-834E-AC01-E4A7ACCC4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126" y="4417966"/>
                <a:ext cx="610808" cy="61394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9D3CBBE-D621-6D47-A087-2ADCC640607B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 flipV="1">
            <a:off x="1174393" y="3138796"/>
            <a:ext cx="283733" cy="674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CDCC115-CEC5-F140-9668-0D491F1FCEDC}"/>
              </a:ext>
            </a:extLst>
          </p:cNvPr>
          <p:cNvCxnSpPr>
            <a:cxnSpLocks/>
          </p:cNvCxnSpPr>
          <p:nvPr/>
        </p:nvCxnSpPr>
        <p:spPr>
          <a:xfrm flipV="1">
            <a:off x="1174804" y="4768638"/>
            <a:ext cx="283733" cy="674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F29452E4-360E-D84B-8609-27EA23BBBD12}"/>
                  </a:ext>
                </a:extLst>
              </p:cNvPr>
              <p:cNvSpPr/>
              <p:nvPr/>
            </p:nvSpPr>
            <p:spPr>
              <a:xfrm>
                <a:off x="2957552" y="2838564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F29452E4-360E-D84B-8609-27EA23BBB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552" y="2838564"/>
                <a:ext cx="610808" cy="61394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円/楕円 37">
            <a:extLst>
              <a:ext uri="{FF2B5EF4-FFF2-40B4-BE49-F238E27FC236}">
                <a16:creationId xmlns:a16="http://schemas.microsoft.com/office/drawing/2014/main" id="{A65DAA4C-88EC-7349-8644-97E9E911B7AD}"/>
              </a:ext>
            </a:extLst>
          </p:cNvPr>
          <p:cNvSpPr/>
          <p:nvPr/>
        </p:nvSpPr>
        <p:spPr>
          <a:xfrm>
            <a:off x="2963475" y="2385234"/>
            <a:ext cx="1499426" cy="150712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F427BB9B-3AED-8748-B772-F8EB361636A4}"/>
                  </a:ext>
                </a:extLst>
              </p:cNvPr>
              <p:cNvSpPr/>
              <p:nvPr/>
            </p:nvSpPr>
            <p:spPr>
              <a:xfrm>
                <a:off x="3852093" y="2831824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F427BB9B-3AED-8748-B772-F8EB36163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093" y="2831824"/>
                <a:ext cx="610808" cy="61394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円/楕円 39">
                <a:extLst>
                  <a:ext uri="{FF2B5EF4-FFF2-40B4-BE49-F238E27FC236}">
                    <a16:creationId xmlns:a16="http://schemas.microsoft.com/office/drawing/2014/main" id="{96F1861B-507F-2841-8068-4137A56BC30C}"/>
                  </a:ext>
                </a:extLst>
              </p:cNvPr>
              <p:cNvSpPr/>
              <p:nvPr/>
            </p:nvSpPr>
            <p:spPr>
              <a:xfrm>
                <a:off x="2968185" y="4424706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円/楕円 39">
                <a:extLst>
                  <a:ext uri="{FF2B5EF4-FFF2-40B4-BE49-F238E27FC236}">
                    <a16:creationId xmlns:a16="http://schemas.microsoft.com/office/drawing/2014/main" id="{96F1861B-507F-2841-8068-4137A56BC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185" y="4424706"/>
                <a:ext cx="610808" cy="61394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円/楕円 40">
            <a:extLst>
              <a:ext uri="{FF2B5EF4-FFF2-40B4-BE49-F238E27FC236}">
                <a16:creationId xmlns:a16="http://schemas.microsoft.com/office/drawing/2014/main" id="{B84D0301-5903-C540-8394-BFFC7140A7FF}"/>
              </a:ext>
            </a:extLst>
          </p:cNvPr>
          <p:cNvSpPr/>
          <p:nvPr/>
        </p:nvSpPr>
        <p:spPr>
          <a:xfrm>
            <a:off x="2963475" y="3971376"/>
            <a:ext cx="1499426" cy="150712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3CAF9C49-60C6-2343-97AD-76B08BFB77B5}"/>
                  </a:ext>
                </a:extLst>
              </p:cNvPr>
              <p:cNvSpPr/>
              <p:nvPr/>
            </p:nvSpPr>
            <p:spPr>
              <a:xfrm>
                <a:off x="3852093" y="4417966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3CAF9C49-60C6-2343-97AD-76B08BFB7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093" y="4417966"/>
                <a:ext cx="610808" cy="61394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ECECCAC-7A0A-DF4C-85B5-D227B519295D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 flipV="1">
            <a:off x="3568360" y="3138796"/>
            <a:ext cx="283733" cy="674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1EC6FEA-823B-1A47-BD18-AE8E9176767F}"/>
              </a:ext>
            </a:extLst>
          </p:cNvPr>
          <p:cNvCxnSpPr>
            <a:cxnSpLocks/>
          </p:cNvCxnSpPr>
          <p:nvPr/>
        </p:nvCxnSpPr>
        <p:spPr>
          <a:xfrm flipV="1">
            <a:off x="3568771" y="4768638"/>
            <a:ext cx="283733" cy="674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4CB670D-87B7-3E4F-AC83-D8610486C55D}"/>
              </a:ext>
            </a:extLst>
          </p:cNvPr>
          <p:cNvCxnSpPr>
            <a:cxnSpLocks/>
          </p:cNvCxnSpPr>
          <p:nvPr/>
        </p:nvCxnSpPr>
        <p:spPr>
          <a:xfrm>
            <a:off x="2145355" y="3137084"/>
            <a:ext cx="744398" cy="163155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BCEC4FCF-A0AA-1444-8182-B57320C8BBAB}"/>
              </a:ext>
            </a:extLst>
          </p:cNvPr>
          <p:cNvCxnSpPr>
            <a:cxnSpLocks/>
          </p:cNvCxnSpPr>
          <p:nvPr/>
        </p:nvCxnSpPr>
        <p:spPr>
          <a:xfrm flipV="1">
            <a:off x="2129353" y="3145536"/>
            <a:ext cx="760400" cy="158919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D736E5A-0180-F942-93B8-880943A13D27}"/>
              </a:ext>
            </a:extLst>
          </p:cNvPr>
          <p:cNvCxnSpPr>
            <a:cxnSpLocks/>
          </p:cNvCxnSpPr>
          <p:nvPr/>
        </p:nvCxnSpPr>
        <p:spPr>
          <a:xfrm>
            <a:off x="2192858" y="3134903"/>
            <a:ext cx="675629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AC5EA02-AC75-DA49-BC2A-63D58973B551}"/>
              </a:ext>
            </a:extLst>
          </p:cNvPr>
          <p:cNvCxnSpPr>
            <a:cxnSpLocks/>
          </p:cNvCxnSpPr>
          <p:nvPr/>
        </p:nvCxnSpPr>
        <p:spPr>
          <a:xfrm>
            <a:off x="2139696" y="4775378"/>
            <a:ext cx="750057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4D3472E4-BE55-0947-8FC2-B0844C59E261}"/>
                  </a:ext>
                </a:extLst>
              </p:cNvPr>
              <p:cNvSpPr/>
              <p:nvPr/>
            </p:nvSpPr>
            <p:spPr>
              <a:xfrm>
                <a:off x="2161543" y="2635889"/>
                <a:ext cx="616131" cy="4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4D3472E4-BE55-0947-8FC2-B0844C59E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543" y="2635889"/>
                <a:ext cx="616131" cy="4507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F08476E8-05B3-6B4E-84AE-C2BFF5C25F4A}"/>
                  </a:ext>
                </a:extLst>
              </p:cNvPr>
              <p:cNvSpPr/>
              <p:nvPr/>
            </p:nvSpPr>
            <p:spPr>
              <a:xfrm>
                <a:off x="2252659" y="3212449"/>
                <a:ext cx="616131" cy="4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F08476E8-05B3-6B4E-84AE-C2BFF5C25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659" y="3212449"/>
                <a:ext cx="616131" cy="4507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689D38F6-1546-9C4F-81FE-6EC05310F520}"/>
                  </a:ext>
                </a:extLst>
              </p:cNvPr>
              <p:cNvSpPr/>
              <p:nvPr/>
            </p:nvSpPr>
            <p:spPr>
              <a:xfrm>
                <a:off x="2217540" y="4105626"/>
                <a:ext cx="616131" cy="4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689D38F6-1546-9C4F-81FE-6EC05310F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540" y="4105626"/>
                <a:ext cx="616131" cy="4507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EBBBF697-E5F2-5544-B337-183343842C6C}"/>
                  </a:ext>
                </a:extLst>
              </p:cNvPr>
              <p:cNvSpPr/>
              <p:nvPr/>
            </p:nvSpPr>
            <p:spPr>
              <a:xfrm>
                <a:off x="2252658" y="4726381"/>
                <a:ext cx="616131" cy="4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EBBBF697-E5F2-5544-B337-183343842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658" y="4726381"/>
                <a:ext cx="616131" cy="4507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21ADF5B-2B93-DF4E-A756-4CAA8B5A7643}"/>
              </a:ext>
            </a:extLst>
          </p:cNvPr>
          <p:cNvSpPr txBox="1"/>
          <p:nvPr/>
        </p:nvSpPr>
        <p:spPr>
          <a:xfrm>
            <a:off x="839404" y="152578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0000"/>
                </a:solidFill>
              </a:rPr>
              <a:t>第</a:t>
            </a:r>
            <a:r>
              <a:rPr kumimoji="1" lang="en-US" altLang="ja-JP" dirty="0">
                <a:solidFill>
                  <a:srgbClr val="000000"/>
                </a:solidFill>
              </a:rPr>
              <a:t>1</a:t>
            </a:r>
            <a:r>
              <a:rPr kumimoji="1" lang="ja-JP" altLang="en-US">
                <a:solidFill>
                  <a:srgbClr val="000000"/>
                </a:solidFill>
              </a:rPr>
              <a:t>層目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001182-F73C-294B-B076-4095657D6E94}"/>
              </a:ext>
            </a:extLst>
          </p:cNvPr>
          <p:cNvSpPr txBox="1"/>
          <p:nvPr/>
        </p:nvSpPr>
        <p:spPr>
          <a:xfrm>
            <a:off x="3152960" y="151836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0000"/>
                </a:solidFill>
              </a:rPr>
              <a:t>第</a:t>
            </a:r>
            <a:r>
              <a:rPr kumimoji="1" lang="en-US" altLang="ja-JP" dirty="0">
                <a:solidFill>
                  <a:srgbClr val="000000"/>
                </a:solidFill>
              </a:rPr>
              <a:t>2</a:t>
            </a:r>
            <a:r>
              <a:rPr kumimoji="1" lang="ja-JP" altLang="en-US">
                <a:solidFill>
                  <a:srgbClr val="000000"/>
                </a:solidFill>
              </a:rPr>
              <a:t>層目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9F84D562-C21F-6A4A-BFB1-1DC026975606}"/>
                  </a:ext>
                </a:extLst>
              </p:cNvPr>
              <p:cNvSpPr txBox="1"/>
              <p:nvPr/>
            </p:nvSpPr>
            <p:spPr>
              <a:xfrm>
                <a:off x="1201197" y="2782779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9F84D562-C21F-6A4A-BFB1-1DC026975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97" y="2782779"/>
                <a:ext cx="196336" cy="276999"/>
              </a:xfrm>
              <a:prstGeom prst="rect">
                <a:avLst/>
              </a:prstGeom>
              <a:blipFill>
                <a:blip r:embed="rId14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8D54504-92CE-584E-B83B-78846819115B}"/>
                  </a:ext>
                </a:extLst>
              </p:cNvPr>
              <p:cNvSpPr txBox="1"/>
              <p:nvPr/>
            </p:nvSpPr>
            <p:spPr>
              <a:xfrm>
                <a:off x="1214051" y="4447939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8D54504-92CE-584E-B83B-788468191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051" y="4447939"/>
                <a:ext cx="196336" cy="276999"/>
              </a:xfrm>
              <a:prstGeom prst="rect">
                <a:avLst/>
              </a:prstGeom>
              <a:blipFill>
                <a:blip r:embed="rId14"/>
                <a:stretch>
                  <a:fillRect l="-33333" r="-20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99CBF33-2486-2745-8D3E-4459DA3E871A}"/>
                  </a:ext>
                </a:extLst>
              </p:cNvPr>
              <p:cNvSpPr txBox="1"/>
              <p:nvPr/>
            </p:nvSpPr>
            <p:spPr>
              <a:xfrm>
                <a:off x="3600335" y="4439225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99CBF33-2486-2745-8D3E-4459DA3E8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335" y="4439225"/>
                <a:ext cx="196336" cy="276999"/>
              </a:xfrm>
              <a:prstGeom prst="rect">
                <a:avLst/>
              </a:prstGeom>
              <a:blipFill>
                <a:blip r:embed="rId15"/>
                <a:stretch>
                  <a:fillRect l="-17647" r="-17647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DAA24891-EDB6-9F42-A780-BA72D58E2D80}"/>
                  </a:ext>
                </a:extLst>
              </p:cNvPr>
              <p:cNvSpPr txBox="1"/>
              <p:nvPr/>
            </p:nvSpPr>
            <p:spPr>
              <a:xfrm>
                <a:off x="3600946" y="2765213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DAA24891-EDB6-9F42-A780-BA72D58E2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946" y="2765213"/>
                <a:ext cx="196336" cy="276999"/>
              </a:xfrm>
              <a:prstGeom prst="rect">
                <a:avLst/>
              </a:prstGeom>
              <a:blipFill>
                <a:blip r:embed="rId15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0C61A752-136F-6246-B01D-F72F34EABFA3}"/>
                  </a:ext>
                </a:extLst>
              </p:cNvPr>
              <p:cNvSpPr/>
              <p:nvPr/>
            </p:nvSpPr>
            <p:spPr>
              <a:xfrm>
                <a:off x="4996265" y="1895115"/>
                <a:ext cx="2816669" cy="796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altLang="ja-JP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0C61A752-136F-6246-B01D-F72F34EAB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265" y="1895115"/>
                <a:ext cx="2816669" cy="79694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9518F9C1-8F00-824B-BB40-8455703AEC47}"/>
                  </a:ext>
                </a:extLst>
              </p:cNvPr>
              <p:cNvSpPr/>
              <p:nvPr/>
            </p:nvSpPr>
            <p:spPr>
              <a:xfrm>
                <a:off x="5101824" y="4256840"/>
                <a:ext cx="1616083" cy="784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9518F9C1-8F00-824B-BB40-8455703AE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824" y="4256840"/>
                <a:ext cx="1616083" cy="784446"/>
              </a:xfrm>
              <a:prstGeom prst="rect">
                <a:avLst/>
              </a:prstGeom>
              <a:blipFill>
                <a:blip r:embed="rId1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39724D42-D784-F04A-B385-382C4253EFC2}"/>
                  </a:ext>
                </a:extLst>
              </p:cNvPr>
              <p:cNvSpPr/>
              <p:nvPr/>
            </p:nvSpPr>
            <p:spPr>
              <a:xfrm>
                <a:off x="5232105" y="3457624"/>
                <a:ext cx="3010119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39724D42-D784-F04A-B385-382C4253E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105" y="3457624"/>
                <a:ext cx="3010119" cy="669094"/>
              </a:xfrm>
              <a:prstGeom prst="rect">
                <a:avLst/>
              </a:prstGeom>
              <a:blipFill>
                <a:blip r:embed="rId1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A61844B-9FFC-5C4B-A023-1AC01A6465ED}"/>
              </a:ext>
            </a:extLst>
          </p:cNvPr>
          <p:cNvSpPr txBox="1"/>
          <p:nvPr/>
        </p:nvSpPr>
        <p:spPr>
          <a:xfrm>
            <a:off x="5067627" y="306905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</a:rPr>
              <a:t>Sigmoid</a:t>
            </a:r>
            <a:r>
              <a:rPr lang="ja-JP" altLang="en-US">
                <a:solidFill>
                  <a:srgbClr val="000000"/>
                </a:solidFill>
              </a:rPr>
              <a:t>関数</a:t>
            </a:r>
            <a:endParaRPr kumimoji="1"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4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BB108-1138-274A-9D0A-0FDAC3F5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出力層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D8061B70-8884-5F41-8DF9-5C2B27F60F1D}"/>
                  </a:ext>
                </a:extLst>
              </p:cNvPr>
              <p:cNvSpPr/>
              <p:nvPr/>
            </p:nvSpPr>
            <p:spPr>
              <a:xfrm>
                <a:off x="538297" y="2844434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D8061B70-8884-5F41-8DF9-5C2B27F60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97" y="2844434"/>
                <a:ext cx="610808" cy="6139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>
            <a:extLst>
              <a:ext uri="{FF2B5EF4-FFF2-40B4-BE49-F238E27FC236}">
                <a16:creationId xmlns:a16="http://schemas.microsoft.com/office/drawing/2014/main" id="{04A01885-0F85-0146-94D2-B112F38836D5}"/>
              </a:ext>
            </a:extLst>
          </p:cNvPr>
          <p:cNvSpPr/>
          <p:nvPr/>
        </p:nvSpPr>
        <p:spPr>
          <a:xfrm>
            <a:off x="544220" y="2391104"/>
            <a:ext cx="1499426" cy="150712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6A299092-84F6-4341-87F5-3208B039B0FF}"/>
                  </a:ext>
                </a:extLst>
              </p:cNvPr>
              <p:cNvSpPr/>
              <p:nvPr/>
            </p:nvSpPr>
            <p:spPr>
              <a:xfrm>
                <a:off x="1432838" y="2837694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6A299092-84F6-4341-87F5-3208B039B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838" y="2837694"/>
                <a:ext cx="610808" cy="6139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65352D2B-481B-FA48-B74C-F9BF18DA56BA}"/>
                  </a:ext>
                </a:extLst>
              </p:cNvPr>
              <p:cNvSpPr/>
              <p:nvPr/>
            </p:nvSpPr>
            <p:spPr>
              <a:xfrm>
                <a:off x="548930" y="4430576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65352D2B-481B-FA48-B74C-F9BF18DA5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30" y="4430576"/>
                <a:ext cx="610808" cy="61394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2244DC5B-F571-3E46-816E-008B123CAFBC}"/>
              </a:ext>
            </a:extLst>
          </p:cNvPr>
          <p:cNvSpPr/>
          <p:nvPr/>
        </p:nvSpPr>
        <p:spPr>
          <a:xfrm>
            <a:off x="544220" y="3977246"/>
            <a:ext cx="1499426" cy="150712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DE0521F4-4FDE-0845-A94E-56BABA5E5A2C}"/>
                  </a:ext>
                </a:extLst>
              </p:cNvPr>
              <p:cNvSpPr/>
              <p:nvPr/>
            </p:nvSpPr>
            <p:spPr>
              <a:xfrm>
                <a:off x="1432838" y="4423836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DE0521F4-4FDE-0845-A94E-56BABA5E5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838" y="4423836"/>
                <a:ext cx="610808" cy="61394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C865D28-1BBC-9F45-956D-9DFC546FF48D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149105" y="3144666"/>
            <a:ext cx="283733" cy="674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6BCAD2-33C9-AE4C-8C8C-0B29A6516CA7}"/>
              </a:ext>
            </a:extLst>
          </p:cNvPr>
          <p:cNvCxnSpPr>
            <a:cxnSpLocks/>
          </p:cNvCxnSpPr>
          <p:nvPr/>
        </p:nvCxnSpPr>
        <p:spPr>
          <a:xfrm flipV="1">
            <a:off x="1149516" y="4774508"/>
            <a:ext cx="283733" cy="674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7498D2F-CCC0-F341-A393-31319F20EDDB}"/>
              </a:ext>
            </a:extLst>
          </p:cNvPr>
          <p:cNvCxnSpPr>
            <a:cxnSpLocks/>
          </p:cNvCxnSpPr>
          <p:nvPr/>
        </p:nvCxnSpPr>
        <p:spPr>
          <a:xfrm>
            <a:off x="2126942" y="3148036"/>
            <a:ext cx="675629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91F5915-61E8-2E43-96E9-FA3B673A72FD}"/>
              </a:ext>
            </a:extLst>
          </p:cNvPr>
          <p:cNvCxnSpPr>
            <a:cxnSpLocks/>
          </p:cNvCxnSpPr>
          <p:nvPr/>
        </p:nvCxnSpPr>
        <p:spPr>
          <a:xfrm>
            <a:off x="2126941" y="4769707"/>
            <a:ext cx="675629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0DB3DB4B-9081-F74F-B365-CF4A054521D7}"/>
                  </a:ext>
                </a:extLst>
              </p:cNvPr>
              <p:cNvSpPr/>
              <p:nvPr/>
            </p:nvSpPr>
            <p:spPr>
              <a:xfrm>
                <a:off x="2839598" y="2870582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0DB3DB4B-9081-F74F-B365-CF4A05452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598" y="2870582"/>
                <a:ext cx="610808" cy="61394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A09C2430-C7D1-B04C-920D-C07EBDE67787}"/>
                  </a:ext>
                </a:extLst>
              </p:cNvPr>
              <p:cNvSpPr/>
              <p:nvPr/>
            </p:nvSpPr>
            <p:spPr>
              <a:xfrm>
                <a:off x="2885865" y="4462672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A09C2430-C7D1-B04C-920D-C07EBDE677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865" y="4462672"/>
                <a:ext cx="610808" cy="61394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90662E5-908D-9841-88EA-A85D68372F92}"/>
              </a:ext>
            </a:extLst>
          </p:cNvPr>
          <p:cNvSpPr txBox="1"/>
          <p:nvPr/>
        </p:nvSpPr>
        <p:spPr>
          <a:xfrm>
            <a:off x="733705" y="152423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0000"/>
                </a:solidFill>
              </a:rPr>
              <a:t>第</a:t>
            </a:r>
            <a:r>
              <a:rPr kumimoji="1" lang="en-US" altLang="ja-JP" dirty="0">
                <a:solidFill>
                  <a:srgbClr val="000000"/>
                </a:solidFill>
              </a:rPr>
              <a:t>2</a:t>
            </a:r>
            <a:r>
              <a:rPr kumimoji="1" lang="ja-JP" altLang="en-US">
                <a:solidFill>
                  <a:srgbClr val="000000"/>
                </a:solidFill>
              </a:rPr>
              <a:t>層目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BF981B6-D37F-D84E-AF12-521CDAC84A55}"/>
              </a:ext>
            </a:extLst>
          </p:cNvPr>
          <p:cNvSpPr txBox="1"/>
          <p:nvPr/>
        </p:nvSpPr>
        <p:spPr>
          <a:xfrm>
            <a:off x="2706420" y="15477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0000"/>
                </a:solidFill>
              </a:rPr>
              <a:t>出力層</a:t>
            </a:r>
            <a:endParaRPr kumimoji="1" lang="ja-JP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D6BB23D-8DCD-B54D-920A-262656831ED6}"/>
                  </a:ext>
                </a:extLst>
              </p:cNvPr>
              <p:cNvSpPr txBox="1"/>
              <p:nvPr/>
            </p:nvSpPr>
            <p:spPr>
              <a:xfrm>
                <a:off x="1181080" y="4445095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D6BB23D-8DCD-B54D-920A-262656831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080" y="4445095"/>
                <a:ext cx="196336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7906F13-B650-054C-8010-F8EF9AC057A2}"/>
                  </a:ext>
                </a:extLst>
              </p:cNvPr>
              <p:cNvSpPr txBox="1"/>
              <p:nvPr/>
            </p:nvSpPr>
            <p:spPr>
              <a:xfrm>
                <a:off x="1181691" y="2771083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7906F13-B650-054C-8010-F8EF9AC0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91" y="2771083"/>
                <a:ext cx="196336" cy="276999"/>
              </a:xfrm>
              <a:prstGeom prst="rect">
                <a:avLst/>
              </a:prstGeom>
              <a:blipFill>
                <a:blip r:embed="rId8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1118809-1BC9-F04D-A0EC-CDA16A48B875}"/>
                  </a:ext>
                </a:extLst>
              </p:cNvPr>
              <p:cNvSpPr/>
              <p:nvPr/>
            </p:nvSpPr>
            <p:spPr>
              <a:xfrm>
                <a:off x="4842999" y="4445095"/>
                <a:ext cx="2956130" cy="683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1118809-1BC9-F04D-A0EC-CDA16A48B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999" y="4445095"/>
                <a:ext cx="2956130" cy="683649"/>
              </a:xfrm>
              <a:prstGeom prst="rect">
                <a:avLst/>
              </a:prstGeom>
              <a:blipFill>
                <a:blip r:embed="rId9"/>
                <a:stretch>
                  <a:fillRect t="-16364" b="-8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F6E3647-FCDE-0349-A18C-F60A39CCFB10}"/>
              </a:ext>
            </a:extLst>
          </p:cNvPr>
          <p:cNvSpPr txBox="1"/>
          <p:nvPr/>
        </p:nvSpPr>
        <p:spPr>
          <a:xfrm>
            <a:off x="4678521" y="3779002"/>
            <a:ext cx="3655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</a:rPr>
              <a:t>Soft-max</a:t>
            </a:r>
            <a:r>
              <a:rPr lang="ja-JP" altLang="en-US">
                <a:solidFill>
                  <a:srgbClr val="000000"/>
                </a:solidFill>
              </a:rPr>
              <a:t>関数</a:t>
            </a:r>
            <a:endParaRPr lang="en-US" altLang="ja-JP" dirty="0">
              <a:solidFill>
                <a:srgbClr val="000000"/>
              </a:solidFill>
            </a:endParaRPr>
          </a:p>
          <a:p>
            <a:r>
              <a:rPr kumimoji="1" lang="ja-JP" altLang="en-US" sz="1400">
                <a:solidFill>
                  <a:srgbClr val="000000"/>
                </a:solidFill>
              </a:rPr>
              <a:t>出力値の総和を</a:t>
            </a:r>
            <a:r>
              <a:rPr kumimoji="1" lang="en-US" altLang="ja-JP" sz="1400" dirty="0">
                <a:solidFill>
                  <a:srgbClr val="000000"/>
                </a:solidFill>
              </a:rPr>
              <a:t>1</a:t>
            </a:r>
            <a:r>
              <a:rPr kumimoji="1" lang="ja-JP" altLang="en-US" sz="1400">
                <a:solidFill>
                  <a:srgbClr val="000000"/>
                </a:solidFill>
              </a:rPr>
              <a:t>にすることで割合を評価する</a:t>
            </a:r>
            <a:endParaRPr kumimoji="1" lang="ja-JP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22338C5E-D5DC-484F-9DD7-7BA682BE20B9}"/>
                  </a:ext>
                </a:extLst>
              </p:cNvPr>
              <p:cNvSpPr/>
              <p:nvPr/>
            </p:nvSpPr>
            <p:spPr>
              <a:xfrm>
                <a:off x="4842999" y="2790319"/>
                <a:ext cx="3010119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22338C5E-D5DC-484F-9DD7-7BA682BE20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999" y="2790319"/>
                <a:ext cx="3010119" cy="669094"/>
              </a:xfrm>
              <a:prstGeom prst="rect">
                <a:avLst/>
              </a:prstGeom>
              <a:blipFill>
                <a:blip r:embed="rId10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46D266-9B34-1B42-95C3-1627BFD29473}"/>
              </a:ext>
            </a:extLst>
          </p:cNvPr>
          <p:cNvSpPr txBox="1"/>
          <p:nvPr/>
        </p:nvSpPr>
        <p:spPr>
          <a:xfrm>
            <a:off x="4678521" y="240175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</a:rPr>
              <a:t>Sigmoid</a:t>
            </a:r>
            <a:r>
              <a:rPr lang="ja-JP" altLang="en-US">
                <a:solidFill>
                  <a:srgbClr val="000000"/>
                </a:solidFill>
              </a:rPr>
              <a:t>関数</a:t>
            </a:r>
            <a:endParaRPr kumimoji="1" lang="ja-JP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311DBB5-0C78-5344-9B12-379D7DC02240}"/>
                  </a:ext>
                </a:extLst>
              </p:cNvPr>
              <p:cNvSpPr/>
              <p:nvPr/>
            </p:nvSpPr>
            <p:spPr>
              <a:xfrm>
                <a:off x="2278551" y="2749467"/>
                <a:ext cx="3890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311DBB5-0C78-5344-9B12-379D7DC022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551" y="2749467"/>
                <a:ext cx="38908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5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7CAC3-C716-904A-B346-39F146B5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出力値の評価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78922DFD-EAFF-7F4B-A86B-7842C74A4174}"/>
              </a:ext>
            </a:extLst>
          </p:cNvPr>
          <p:cNvCxnSpPr>
            <a:cxnSpLocks/>
          </p:cNvCxnSpPr>
          <p:nvPr/>
        </p:nvCxnSpPr>
        <p:spPr>
          <a:xfrm>
            <a:off x="1042788" y="2085510"/>
            <a:ext cx="675629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B493C30-8FC9-4847-A068-2877EBB68660}"/>
              </a:ext>
            </a:extLst>
          </p:cNvPr>
          <p:cNvCxnSpPr>
            <a:cxnSpLocks/>
          </p:cNvCxnSpPr>
          <p:nvPr/>
        </p:nvCxnSpPr>
        <p:spPr>
          <a:xfrm>
            <a:off x="1042787" y="3707181"/>
            <a:ext cx="675629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6A6117A3-C346-D243-A7A8-E51746B4AD98}"/>
                  </a:ext>
                </a:extLst>
              </p:cNvPr>
              <p:cNvSpPr/>
              <p:nvPr/>
            </p:nvSpPr>
            <p:spPr>
              <a:xfrm>
                <a:off x="1755444" y="1808056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6A6117A3-C346-D243-A7A8-E51746B4A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44" y="1808056"/>
                <a:ext cx="610808" cy="6139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D3557865-7DE2-9A48-ADC4-51769250569B}"/>
                  </a:ext>
                </a:extLst>
              </p:cNvPr>
              <p:cNvSpPr/>
              <p:nvPr/>
            </p:nvSpPr>
            <p:spPr>
              <a:xfrm>
                <a:off x="1801711" y="3400146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D3557865-7DE2-9A48-ADC4-517692505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711" y="3400146"/>
                <a:ext cx="610808" cy="6139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AEC4FFB-9982-5946-A819-DA7C18C8AD94}"/>
              </a:ext>
            </a:extLst>
          </p:cNvPr>
          <p:cNvSpPr txBox="1"/>
          <p:nvPr/>
        </p:nvSpPr>
        <p:spPr>
          <a:xfrm>
            <a:off x="1642794" y="12982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0000"/>
                </a:solidFill>
              </a:rPr>
              <a:t>出力層</a:t>
            </a:r>
            <a:endParaRPr kumimoji="1" lang="ja-JP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2DA7D5F3-9DC6-224B-B900-211B2EABE9FE}"/>
                  </a:ext>
                </a:extLst>
              </p:cNvPr>
              <p:cNvSpPr/>
              <p:nvPr/>
            </p:nvSpPr>
            <p:spPr>
              <a:xfrm>
                <a:off x="3314109" y="1589234"/>
                <a:ext cx="2359153" cy="256032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rgbClr val="000000"/>
                    </a:solidFill>
                  </a:rPr>
                  <a:t>Cross </a:t>
                </a:r>
                <a:r>
                  <a:rPr lang="en-US" altLang="ja-JP" dirty="0">
                    <a:solidFill>
                      <a:srgbClr val="000000"/>
                    </a:solidFill>
                  </a:rPr>
                  <a:t>Entropy </a:t>
                </a:r>
                <a:r>
                  <a:rPr kumimoji="1" lang="en-US" altLang="ja-JP" dirty="0">
                    <a:solidFill>
                      <a:srgbClr val="000000"/>
                    </a:solidFill>
                  </a:rPr>
                  <a:t>Error</a:t>
                </a:r>
              </a:p>
              <a:p>
                <a:pPr algn="ctr"/>
                <a:endParaRPr lang="en-US" altLang="ja-JP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ja-JP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ja-JP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2DA7D5F3-9DC6-224B-B900-211B2EABE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109" y="1589234"/>
                <a:ext cx="2359153" cy="2560320"/>
              </a:xfrm>
              <a:prstGeom prst="rect">
                <a:avLst/>
              </a:prstGeom>
              <a:blipFill>
                <a:blip r:embed="rId4"/>
                <a:stretch>
                  <a:fillRect b="-26471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E2E2D6B-33AB-284C-9A77-821547BCE5F9}"/>
              </a:ext>
            </a:extLst>
          </p:cNvPr>
          <p:cNvCxnSpPr>
            <a:cxnSpLocks/>
          </p:cNvCxnSpPr>
          <p:nvPr/>
        </p:nvCxnSpPr>
        <p:spPr>
          <a:xfrm>
            <a:off x="2490285" y="2084962"/>
            <a:ext cx="675629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A549A26-055A-D84E-9F89-FBC3E11FDE75}"/>
              </a:ext>
            </a:extLst>
          </p:cNvPr>
          <p:cNvCxnSpPr>
            <a:cxnSpLocks/>
          </p:cNvCxnSpPr>
          <p:nvPr/>
        </p:nvCxnSpPr>
        <p:spPr>
          <a:xfrm>
            <a:off x="2499429" y="3715229"/>
            <a:ext cx="675629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BFEAD916-E220-1545-860D-8312BFBF658D}"/>
                  </a:ext>
                </a:extLst>
              </p:cNvPr>
              <p:cNvSpPr/>
              <p:nvPr/>
            </p:nvSpPr>
            <p:spPr>
              <a:xfrm>
                <a:off x="6745815" y="1808056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BFEAD916-E220-1545-860D-8312BFBF6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815" y="1808056"/>
                <a:ext cx="610808" cy="61394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BD79B25F-9B20-544D-A069-C6D97517047A}"/>
                  </a:ext>
                </a:extLst>
              </p:cNvPr>
              <p:cNvSpPr/>
              <p:nvPr/>
            </p:nvSpPr>
            <p:spPr>
              <a:xfrm>
                <a:off x="6792082" y="3400146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BD79B25F-9B20-544D-A069-C6D9751704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082" y="3400146"/>
                <a:ext cx="610808" cy="61394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B65E817-2BDD-3449-A7CF-9F0B7BE486F7}"/>
              </a:ext>
            </a:extLst>
          </p:cNvPr>
          <p:cNvCxnSpPr>
            <a:cxnSpLocks/>
          </p:cNvCxnSpPr>
          <p:nvPr/>
        </p:nvCxnSpPr>
        <p:spPr>
          <a:xfrm flipH="1">
            <a:off x="5809395" y="2096058"/>
            <a:ext cx="773327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3144FDD-E463-D743-875A-A8E88017E47B}"/>
              </a:ext>
            </a:extLst>
          </p:cNvPr>
          <p:cNvCxnSpPr>
            <a:cxnSpLocks/>
          </p:cNvCxnSpPr>
          <p:nvPr/>
        </p:nvCxnSpPr>
        <p:spPr>
          <a:xfrm flipH="1">
            <a:off x="5809395" y="3707181"/>
            <a:ext cx="773327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4495A0C-98B8-5942-8AB5-C636395048C5}"/>
                  </a:ext>
                </a:extLst>
              </p:cNvPr>
              <p:cNvSpPr/>
              <p:nvPr/>
            </p:nvSpPr>
            <p:spPr>
              <a:xfrm>
                <a:off x="823331" y="4432756"/>
                <a:ext cx="6155724" cy="1800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・</m:t>
                    </m:r>
                    <m:r>
                      <a:rPr lang="ja-JP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en-US" altLang="ja-JP" dirty="0">
                    <a:solidFill>
                      <a:srgbClr val="000000"/>
                    </a:solidFill>
                  </a:rPr>
                  <a:t>: </a:t>
                </a:r>
                <a:r>
                  <a:rPr lang="ja-JP" altLang="en-US">
                    <a:solidFill>
                      <a:srgbClr val="000000"/>
                    </a:solidFill>
                  </a:rPr>
                  <a:t>損失関数</a:t>
                </a:r>
                <a:endParaRPr lang="en-US" altLang="ja-JP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入力</m:t>
                      </m:r>
                      <m:r>
                        <a:rPr lang="en-US" altLang="ja-JP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ja-JP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ja-JP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正解ラベル</m:t>
                      </m:r>
                      <m:d>
                        <m:d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==0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ja-JP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との</m:t>
                      </m:r>
                      <m:r>
                        <a:rPr lang="ja-JP" alt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誤差を</m:t>
                      </m:r>
                      <m:r>
                        <a:rPr lang="ja-JP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評価する</m:t>
                      </m:r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ja-JP" b="0" dirty="0">
                  <a:solidFill>
                    <a:srgbClr val="000000"/>
                  </a:solidFill>
                </a:endParaRPr>
              </a:p>
              <a:p>
                <a:r>
                  <a:rPr lang="ja-JP" altLang="en-US">
                    <a:solidFill>
                      <a:srgbClr val="000000"/>
                    </a:solidFill>
                  </a:rPr>
                  <a:t>　値が小さい方がモデルの精度が良い。</a:t>
                </a:r>
                <a:endParaRPr lang="en-US" altLang="ja-JP" dirty="0">
                  <a:solidFill>
                    <a:srgbClr val="000000"/>
                  </a:solidFill>
                </a:endParaRPr>
              </a:p>
              <a:p>
                <a:endParaRPr lang="en-US" altLang="ja-JP" dirty="0">
                  <a:solidFill>
                    <a:srgbClr val="000000"/>
                  </a:solidFill>
                </a:endParaRPr>
              </a:p>
              <a:p>
                <a:r>
                  <a:rPr lang="ja-JP" altLang="en-US">
                    <a:solidFill>
                      <a:srgbClr val="000000"/>
                    </a:solidFill>
                  </a:rPr>
                  <a:t>・モデル作成の目的</a:t>
                </a:r>
                <a:r>
                  <a:rPr lang="ja-JP" altLang="en-US" b="0">
                    <a:solidFill>
                      <a:srgbClr val="000000"/>
                    </a:solidFill>
                  </a:rPr>
                  <a:t>　</a:t>
                </a:r>
                <a:endParaRPr lang="en-US" altLang="ja-JP" b="0" dirty="0">
                  <a:solidFill>
                    <a:srgbClr val="000000"/>
                  </a:solidFill>
                </a:endParaRPr>
              </a:p>
              <a:p>
                <a:r>
                  <a:rPr lang="ja-JP" altLang="en-US">
                    <a:solidFill>
                      <a:srgbClr val="000000"/>
                    </a:solidFill>
                  </a:rPr>
                  <a:t>　損失関数を小さくするようにパラメータを最適化すること</a:t>
                </a:r>
                <a:endParaRPr lang="en-US" altLang="ja-JP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4495A0C-98B8-5942-8AB5-C63639504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31" y="4432756"/>
                <a:ext cx="6155724" cy="1800493"/>
              </a:xfrm>
              <a:prstGeom prst="rect">
                <a:avLst/>
              </a:prstGeom>
              <a:blipFill>
                <a:blip r:embed="rId7"/>
                <a:stretch>
                  <a:fillRect l="-823" b="-2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E44132F-2819-4340-BD34-7DB372AD689F}"/>
              </a:ext>
            </a:extLst>
          </p:cNvPr>
          <p:cNvSpPr txBox="1"/>
          <p:nvPr/>
        </p:nvSpPr>
        <p:spPr>
          <a:xfrm>
            <a:off x="6456926" y="122491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0000"/>
                </a:solidFill>
              </a:rPr>
              <a:t>正解ラベル</a:t>
            </a:r>
            <a:endParaRPr kumimoji="1" lang="ja-JP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0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542CF-2BFE-B54C-83A4-69FB7FC0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逆伝播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23F7D00-2737-7B4C-A7DD-46F2776667D9}"/>
                  </a:ext>
                </a:extLst>
              </p:cNvPr>
              <p:cNvSpPr txBox="1"/>
              <p:nvPr/>
            </p:nvSpPr>
            <p:spPr>
              <a:xfrm>
                <a:off x="811358" y="4347557"/>
                <a:ext cx="3545330" cy="1491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dirty="0">
                    <a:solidFill>
                      <a:srgbClr val="000000"/>
                    </a:solidFill>
                  </a:rPr>
                  <a:t>ex) sigmoid Layer</a:t>
                </a:r>
              </a:p>
              <a:p>
                <a:pPr lvl="1"/>
                <a:endParaRPr lang="en-US" altLang="ja-JP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ja-JP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ja-JP" sz="2000" dirty="0">
                    <a:solidFill>
                      <a:srgbClr val="000000"/>
                    </a:solidFill>
                  </a:rPr>
                  <a:t>	 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ja-JP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23F7D00-2737-7B4C-A7DD-46F277666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58" y="4347557"/>
                <a:ext cx="3545330" cy="1491627"/>
              </a:xfrm>
              <a:prstGeom prst="rect">
                <a:avLst/>
              </a:prstGeom>
              <a:blipFill>
                <a:blip r:embed="rId2"/>
                <a:stretch>
                  <a:fillRect l="-1429" t="-1681" b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114B5A20-585B-AF46-86F0-7EB5D0F091D9}"/>
                  </a:ext>
                </a:extLst>
              </p:cNvPr>
              <p:cNvSpPr/>
              <p:nvPr/>
            </p:nvSpPr>
            <p:spPr>
              <a:xfrm>
                <a:off x="5457228" y="4577059"/>
                <a:ext cx="829559" cy="810706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114B5A20-585B-AF46-86F0-7EB5D0F09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28" y="4577059"/>
                <a:ext cx="829559" cy="81070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0CEF838-8ABE-5D49-BDE4-C7DDB59318C9}"/>
              </a:ext>
            </a:extLst>
          </p:cNvPr>
          <p:cNvCxnSpPr>
            <a:cxnSpLocks/>
          </p:cNvCxnSpPr>
          <p:nvPr/>
        </p:nvCxnSpPr>
        <p:spPr>
          <a:xfrm>
            <a:off x="4171540" y="4888144"/>
            <a:ext cx="1150070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BAE8877-1A77-9F41-97D3-E540CA688146}"/>
              </a:ext>
            </a:extLst>
          </p:cNvPr>
          <p:cNvCxnSpPr>
            <a:cxnSpLocks/>
          </p:cNvCxnSpPr>
          <p:nvPr/>
        </p:nvCxnSpPr>
        <p:spPr>
          <a:xfrm>
            <a:off x="6435544" y="4899141"/>
            <a:ext cx="1150070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3715E85-4F5B-B246-B6E7-EC5F971E0F77}"/>
              </a:ext>
            </a:extLst>
          </p:cNvPr>
          <p:cNvCxnSpPr>
            <a:cxnSpLocks/>
          </p:cNvCxnSpPr>
          <p:nvPr/>
        </p:nvCxnSpPr>
        <p:spPr>
          <a:xfrm flipH="1">
            <a:off x="6415125" y="5136382"/>
            <a:ext cx="1170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829B470-140C-484B-A524-8CF222E6252D}"/>
              </a:ext>
            </a:extLst>
          </p:cNvPr>
          <p:cNvCxnSpPr>
            <a:cxnSpLocks/>
          </p:cNvCxnSpPr>
          <p:nvPr/>
        </p:nvCxnSpPr>
        <p:spPr>
          <a:xfrm flipH="1">
            <a:off x="4171540" y="5128526"/>
            <a:ext cx="110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3F10212-A772-3148-8F86-DA090D5F9A97}"/>
                  </a:ext>
                </a:extLst>
              </p:cNvPr>
              <p:cNvSpPr/>
              <p:nvPr/>
            </p:nvSpPr>
            <p:spPr>
              <a:xfrm>
                <a:off x="6792869" y="5259630"/>
                <a:ext cx="510845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3F10212-A772-3148-8F86-DA090D5F9A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69" y="5259630"/>
                <a:ext cx="510845" cy="666336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36BC8551-7D77-8C4B-B18D-0C23021B3C1E}"/>
                  </a:ext>
                </a:extLst>
              </p:cNvPr>
              <p:cNvSpPr/>
              <p:nvPr/>
            </p:nvSpPr>
            <p:spPr>
              <a:xfrm>
                <a:off x="6856988" y="4463764"/>
                <a:ext cx="382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36BC8551-7D77-8C4B-B18D-0C23021B3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988" y="4463764"/>
                <a:ext cx="382605" cy="369332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CAB837F-1618-2F42-9F79-A655C8E9F70C}"/>
                  </a:ext>
                </a:extLst>
              </p:cNvPr>
              <p:cNvSpPr txBox="1"/>
              <p:nvPr/>
            </p:nvSpPr>
            <p:spPr>
              <a:xfrm>
                <a:off x="4571940" y="4501528"/>
                <a:ext cx="37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CAB837F-1618-2F42-9F79-A655C8E9F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40" y="4501528"/>
                <a:ext cx="3792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B1EEA98-5CD1-B54D-8A26-ABD15CA0F7C4}"/>
                  </a:ext>
                </a:extLst>
              </p:cNvPr>
              <p:cNvSpPr/>
              <p:nvPr/>
            </p:nvSpPr>
            <p:spPr>
              <a:xfrm>
                <a:off x="4087370" y="5214665"/>
                <a:ext cx="1275990" cy="602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ja-JP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ja-JP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B1EEA98-5CD1-B54D-8A26-ABD15CA0F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370" y="5214665"/>
                <a:ext cx="1275990" cy="602601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03C3B7EF-34E1-604F-944A-7E5CE543A8EA}"/>
                  </a:ext>
                </a:extLst>
              </p:cNvPr>
              <p:cNvSpPr/>
              <p:nvPr/>
            </p:nvSpPr>
            <p:spPr>
              <a:xfrm>
                <a:off x="3883906" y="2495535"/>
                <a:ext cx="829559" cy="810706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03C3B7EF-34E1-604F-944A-7E5CE543A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6" y="2495535"/>
                <a:ext cx="829559" cy="81070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4581EC6-18D6-5C44-BF51-27B0EBCAC774}"/>
              </a:ext>
            </a:extLst>
          </p:cNvPr>
          <p:cNvCxnSpPr>
            <a:cxnSpLocks/>
          </p:cNvCxnSpPr>
          <p:nvPr/>
        </p:nvCxnSpPr>
        <p:spPr>
          <a:xfrm>
            <a:off x="2598218" y="2806620"/>
            <a:ext cx="1150070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73196C0-3A50-E54E-B330-5F3C07DC1051}"/>
              </a:ext>
            </a:extLst>
          </p:cNvPr>
          <p:cNvCxnSpPr>
            <a:cxnSpLocks/>
          </p:cNvCxnSpPr>
          <p:nvPr/>
        </p:nvCxnSpPr>
        <p:spPr>
          <a:xfrm>
            <a:off x="4862222" y="2817617"/>
            <a:ext cx="1150070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6299ADE-2327-1C46-BCCB-FF83EB7B0E2F}"/>
              </a:ext>
            </a:extLst>
          </p:cNvPr>
          <p:cNvCxnSpPr>
            <a:cxnSpLocks/>
          </p:cNvCxnSpPr>
          <p:nvPr/>
        </p:nvCxnSpPr>
        <p:spPr>
          <a:xfrm flipH="1">
            <a:off x="4841803" y="3054858"/>
            <a:ext cx="1170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F7A10A3-F694-D84A-A7D4-74FF385DECCB}"/>
              </a:ext>
            </a:extLst>
          </p:cNvPr>
          <p:cNvCxnSpPr>
            <a:cxnSpLocks/>
          </p:cNvCxnSpPr>
          <p:nvPr/>
        </p:nvCxnSpPr>
        <p:spPr>
          <a:xfrm flipH="1">
            <a:off x="2598218" y="3047002"/>
            <a:ext cx="110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682A0BD5-25E9-0443-A9FF-EB9CF7DCD4D9}"/>
                  </a:ext>
                </a:extLst>
              </p:cNvPr>
              <p:cNvSpPr/>
              <p:nvPr/>
            </p:nvSpPr>
            <p:spPr>
              <a:xfrm>
                <a:off x="5219547" y="3178106"/>
                <a:ext cx="3818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682A0BD5-25E9-0443-A9FF-EB9CF7DC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47" y="3178106"/>
                <a:ext cx="3818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3EFA6329-468C-DD4C-943D-13A8C81FA317}"/>
                  </a:ext>
                </a:extLst>
              </p:cNvPr>
              <p:cNvSpPr/>
              <p:nvPr/>
            </p:nvSpPr>
            <p:spPr>
              <a:xfrm>
                <a:off x="5283666" y="2382240"/>
                <a:ext cx="382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3EFA6329-468C-DD4C-943D-13A8C81FA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666" y="2382240"/>
                <a:ext cx="382605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777EAFA-2A13-4645-BA1D-2582D10014A0}"/>
                  </a:ext>
                </a:extLst>
              </p:cNvPr>
              <p:cNvSpPr txBox="1"/>
              <p:nvPr/>
            </p:nvSpPr>
            <p:spPr>
              <a:xfrm>
                <a:off x="2998618" y="2420004"/>
                <a:ext cx="37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777EAFA-2A13-4645-BA1D-2582D1001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618" y="2420004"/>
                <a:ext cx="3792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467F73C1-FA99-1249-8816-9067D8BA3308}"/>
                  </a:ext>
                </a:extLst>
              </p:cNvPr>
              <p:cNvSpPr/>
              <p:nvPr/>
            </p:nvSpPr>
            <p:spPr>
              <a:xfrm>
                <a:off x="2789356" y="3115856"/>
                <a:ext cx="645561" cy="560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altLang="ja-JP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ja-JP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467F73C1-FA99-1249-8816-9067D8BA3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356" y="3115856"/>
                <a:ext cx="645561" cy="560538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A4EF653-7C4D-F443-B12E-859DA31FA329}"/>
              </a:ext>
            </a:extLst>
          </p:cNvPr>
          <p:cNvSpPr txBox="1"/>
          <p:nvPr/>
        </p:nvSpPr>
        <p:spPr>
          <a:xfrm>
            <a:off x="3836301" y="2050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0000"/>
                </a:solidFill>
              </a:rPr>
              <a:t>順方向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9485C4E-FFE2-4C40-A8D9-68FB61C7E3E7}"/>
              </a:ext>
            </a:extLst>
          </p:cNvPr>
          <p:cNvSpPr txBox="1"/>
          <p:nvPr/>
        </p:nvSpPr>
        <p:spPr>
          <a:xfrm>
            <a:off x="3836300" y="3399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逆</a:t>
            </a:r>
            <a:r>
              <a:rPr kumimoji="1" lang="ja-JP" altLang="en-US"/>
              <a:t>方向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D547A0F-7BD8-7B42-8018-A66534E293FF}"/>
              </a:ext>
            </a:extLst>
          </p:cNvPr>
          <p:cNvSpPr txBox="1"/>
          <p:nvPr/>
        </p:nvSpPr>
        <p:spPr>
          <a:xfrm>
            <a:off x="577772" y="1355561"/>
            <a:ext cx="719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0000"/>
                </a:solidFill>
              </a:rPr>
              <a:t>局所的な微分を上流から伝達された値に乗算して前のノードに渡していく</a:t>
            </a:r>
          </a:p>
        </p:txBody>
      </p:sp>
    </p:spTree>
    <p:extLst>
      <p:ext uri="{BB962C8B-B14F-4D97-AF65-F5344CB8AC3E}">
        <p14:creationId xmlns:p14="http://schemas.microsoft.com/office/powerpoint/2010/main" val="194953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2417B4-04C5-A14E-ADBA-9828CD74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誤差逆伝播法</a:t>
            </a:r>
            <a:r>
              <a:rPr kumimoji="1" lang="en-US" altLang="ja-JP" dirty="0"/>
              <a:t>(</a:t>
            </a:r>
            <a:r>
              <a:rPr kumimoji="1" lang="ja-JP" altLang="en-US"/>
              <a:t>スカラー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939966B8-6AFA-0D42-8AB1-C2E9F23D4631}"/>
                  </a:ext>
                </a:extLst>
              </p:cNvPr>
              <p:cNvSpPr/>
              <p:nvPr/>
            </p:nvSpPr>
            <p:spPr>
              <a:xfrm>
                <a:off x="4566077" y="2486476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939966B8-6AFA-0D42-8AB1-C2E9F23D4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077" y="2486476"/>
                <a:ext cx="610808" cy="6139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円/楕円 26">
            <a:extLst>
              <a:ext uri="{FF2B5EF4-FFF2-40B4-BE49-F238E27FC236}">
                <a16:creationId xmlns:a16="http://schemas.microsoft.com/office/drawing/2014/main" id="{2ED8447A-A734-CD49-834C-1BF267132F86}"/>
              </a:ext>
            </a:extLst>
          </p:cNvPr>
          <p:cNvSpPr/>
          <p:nvPr/>
        </p:nvSpPr>
        <p:spPr>
          <a:xfrm>
            <a:off x="4572000" y="2033146"/>
            <a:ext cx="1499426" cy="150712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592F7F10-7D9B-DC4F-8B3F-203E7098491C}"/>
                  </a:ext>
                </a:extLst>
              </p:cNvPr>
              <p:cNvSpPr/>
              <p:nvPr/>
            </p:nvSpPr>
            <p:spPr>
              <a:xfrm>
                <a:off x="5460618" y="2479736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592F7F10-7D9B-DC4F-8B3F-203E70984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618" y="2479736"/>
                <a:ext cx="610808" cy="6139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A300B44D-3C40-9E41-89E2-C217C98DC3D7}"/>
                  </a:ext>
                </a:extLst>
              </p:cNvPr>
              <p:cNvSpPr/>
              <p:nvPr/>
            </p:nvSpPr>
            <p:spPr>
              <a:xfrm>
                <a:off x="4576710" y="4072618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A300B44D-3C40-9E41-89E2-C217C98DC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710" y="4072618"/>
                <a:ext cx="610808" cy="61394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>
            <a:extLst>
              <a:ext uri="{FF2B5EF4-FFF2-40B4-BE49-F238E27FC236}">
                <a16:creationId xmlns:a16="http://schemas.microsoft.com/office/drawing/2014/main" id="{42C73DE0-B846-644E-80D1-7DCDC2E3BE0C}"/>
              </a:ext>
            </a:extLst>
          </p:cNvPr>
          <p:cNvSpPr/>
          <p:nvPr/>
        </p:nvSpPr>
        <p:spPr>
          <a:xfrm>
            <a:off x="4572000" y="3619288"/>
            <a:ext cx="1499426" cy="150712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DC80D3F3-2CE5-E14E-A7C4-134B2AC10432}"/>
                  </a:ext>
                </a:extLst>
              </p:cNvPr>
              <p:cNvSpPr/>
              <p:nvPr/>
            </p:nvSpPr>
            <p:spPr>
              <a:xfrm>
                <a:off x="5460618" y="4065878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DC80D3F3-2CE5-E14E-A7C4-134B2AC10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618" y="4065878"/>
                <a:ext cx="610808" cy="61394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49D7B2F-0BAF-B644-A24A-5CE3104D96F2}"/>
              </a:ext>
            </a:extLst>
          </p:cNvPr>
          <p:cNvCxnSpPr>
            <a:cxnSpLocks/>
          </p:cNvCxnSpPr>
          <p:nvPr/>
        </p:nvCxnSpPr>
        <p:spPr>
          <a:xfrm flipV="1">
            <a:off x="5176885" y="2768420"/>
            <a:ext cx="283733" cy="674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8E74C19-9215-BA4C-B975-359C1B458662}"/>
              </a:ext>
            </a:extLst>
          </p:cNvPr>
          <p:cNvCxnSpPr>
            <a:cxnSpLocks/>
          </p:cNvCxnSpPr>
          <p:nvPr/>
        </p:nvCxnSpPr>
        <p:spPr>
          <a:xfrm flipV="1">
            <a:off x="5177296" y="4379974"/>
            <a:ext cx="283733" cy="674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E97D23E-A9E7-8848-8426-B093D861A804}"/>
              </a:ext>
            </a:extLst>
          </p:cNvPr>
          <p:cNvCxnSpPr>
            <a:cxnSpLocks/>
          </p:cNvCxnSpPr>
          <p:nvPr/>
        </p:nvCxnSpPr>
        <p:spPr>
          <a:xfrm>
            <a:off x="6154722" y="2790078"/>
            <a:ext cx="675629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C1D391B-1E6F-EF4E-9B7C-D2810F25E87A}"/>
              </a:ext>
            </a:extLst>
          </p:cNvPr>
          <p:cNvCxnSpPr>
            <a:cxnSpLocks/>
          </p:cNvCxnSpPr>
          <p:nvPr/>
        </p:nvCxnSpPr>
        <p:spPr>
          <a:xfrm>
            <a:off x="6154721" y="4411749"/>
            <a:ext cx="675629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2BC5A642-E2B8-9F4B-B77F-63E35270845F}"/>
                  </a:ext>
                </a:extLst>
              </p:cNvPr>
              <p:cNvSpPr/>
              <p:nvPr/>
            </p:nvSpPr>
            <p:spPr>
              <a:xfrm>
                <a:off x="6867378" y="2512624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2BC5A642-E2B8-9F4B-B77F-63E352708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378" y="2512624"/>
                <a:ext cx="610808" cy="61394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37AFBBDC-0487-3A4F-B59C-481770EB21C0}"/>
                  </a:ext>
                </a:extLst>
              </p:cNvPr>
              <p:cNvSpPr/>
              <p:nvPr/>
            </p:nvSpPr>
            <p:spPr>
              <a:xfrm>
                <a:off x="6913645" y="4104714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37AFBBDC-0487-3A4F-B59C-481770EB2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645" y="4104714"/>
                <a:ext cx="610808" cy="61394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4692745-02CF-8A42-94AE-0E1FDB940D16}"/>
              </a:ext>
            </a:extLst>
          </p:cNvPr>
          <p:cNvSpPr txBox="1"/>
          <p:nvPr/>
        </p:nvSpPr>
        <p:spPr>
          <a:xfrm>
            <a:off x="4759177" y="1641709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0000"/>
                </a:solidFill>
              </a:rPr>
              <a:t>第</a:t>
            </a:r>
            <a:r>
              <a:rPr kumimoji="1" lang="en-US" altLang="ja-JP" dirty="0">
                <a:solidFill>
                  <a:srgbClr val="000000"/>
                </a:solidFill>
              </a:rPr>
              <a:t>2</a:t>
            </a:r>
            <a:r>
              <a:rPr kumimoji="1" lang="ja-JP" altLang="en-US">
                <a:solidFill>
                  <a:srgbClr val="000000"/>
                </a:solidFill>
              </a:rPr>
              <a:t>層目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741F9D2-669A-8146-977B-EAED83E16801}"/>
              </a:ext>
            </a:extLst>
          </p:cNvPr>
          <p:cNvSpPr txBox="1"/>
          <p:nvPr/>
        </p:nvSpPr>
        <p:spPr>
          <a:xfrm>
            <a:off x="6734200" y="20234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0000"/>
                </a:solidFill>
              </a:rPr>
              <a:t>出力層</a:t>
            </a:r>
            <a:endParaRPr kumimoji="1" lang="ja-JP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6AA9BF7B-FCCB-764B-A6BE-8A5A1E513A9A}"/>
                  </a:ext>
                </a:extLst>
              </p:cNvPr>
              <p:cNvSpPr txBox="1"/>
              <p:nvPr/>
            </p:nvSpPr>
            <p:spPr>
              <a:xfrm>
                <a:off x="5208860" y="4087137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6AA9BF7B-FCCB-764B-A6BE-8A5A1E513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860" y="4087137"/>
                <a:ext cx="196336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C951F22-2B35-FC4F-8B9C-7EDFC0AB44B7}"/>
                  </a:ext>
                </a:extLst>
              </p:cNvPr>
              <p:cNvSpPr txBox="1"/>
              <p:nvPr/>
            </p:nvSpPr>
            <p:spPr>
              <a:xfrm>
                <a:off x="5209471" y="2413125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C951F22-2B35-FC4F-8B9C-7EDFC0AB4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71" y="2413125"/>
                <a:ext cx="196336" cy="276999"/>
              </a:xfrm>
              <a:prstGeom prst="rect">
                <a:avLst/>
              </a:prstGeom>
              <a:blipFill>
                <a:blip r:embed="rId9"/>
                <a:stretch>
                  <a:fillRect l="-17647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44EFD06-202F-CB48-9647-81B4718B42A2}"/>
              </a:ext>
            </a:extLst>
          </p:cNvPr>
          <p:cNvCxnSpPr>
            <a:cxnSpLocks/>
          </p:cNvCxnSpPr>
          <p:nvPr/>
        </p:nvCxnSpPr>
        <p:spPr>
          <a:xfrm flipH="1">
            <a:off x="6154722" y="2922769"/>
            <a:ext cx="579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3ADB32E-2800-FE4E-B0DB-062A404D81A9}"/>
              </a:ext>
            </a:extLst>
          </p:cNvPr>
          <p:cNvCxnSpPr>
            <a:cxnSpLocks/>
          </p:cNvCxnSpPr>
          <p:nvPr/>
        </p:nvCxnSpPr>
        <p:spPr>
          <a:xfrm flipH="1">
            <a:off x="6154721" y="4558907"/>
            <a:ext cx="675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F248294-04F7-0A4A-9025-E256CBD6313C}"/>
                  </a:ext>
                </a:extLst>
              </p:cNvPr>
              <p:cNvSpPr/>
              <p:nvPr/>
            </p:nvSpPr>
            <p:spPr>
              <a:xfrm>
                <a:off x="6213979" y="2952952"/>
                <a:ext cx="607730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F248294-04F7-0A4A-9025-E256CBD63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979" y="2952952"/>
                <a:ext cx="607730" cy="666336"/>
              </a:xfrm>
              <a:prstGeom prst="rect">
                <a:avLst/>
              </a:prstGeom>
              <a:blipFill>
                <a:blip r:embed="rId10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68DE83B1-6D0C-3644-9516-363AB5841274}"/>
                  </a:ext>
                </a:extLst>
              </p:cNvPr>
              <p:cNvSpPr/>
              <p:nvPr/>
            </p:nvSpPr>
            <p:spPr>
              <a:xfrm>
                <a:off x="6188670" y="4552921"/>
                <a:ext cx="613052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68DE83B1-6D0C-3644-9516-363AB5841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670" y="4552921"/>
                <a:ext cx="613052" cy="666336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D6C96A2-E288-1847-9C0A-54882DFBA957}"/>
              </a:ext>
            </a:extLst>
          </p:cNvPr>
          <p:cNvCxnSpPr>
            <a:cxnSpLocks/>
          </p:cNvCxnSpPr>
          <p:nvPr/>
        </p:nvCxnSpPr>
        <p:spPr>
          <a:xfrm flipH="1">
            <a:off x="3252084" y="2873374"/>
            <a:ext cx="1161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3E6C19A-44C4-7243-A842-CE9CA83C263F}"/>
              </a:ext>
            </a:extLst>
          </p:cNvPr>
          <p:cNvCxnSpPr>
            <a:cxnSpLocks/>
          </p:cNvCxnSpPr>
          <p:nvPr/>
        </p:nvCxnSpPr>
        <p:spPr>
          <a:xfrm flipH="1">
            <a:off x="5177208" y="4466180"/>
            <a:ext cx="264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43B208C7-66C2-BD45-8812-AEF89A202422}"/>
                  </a:ext>
                </a:extLst>
              </p:cNvPr>
              <p:cNvSpPr/>
              <p:nvPr/>
            </p:nvSpPr>
            <p:spPr>
              <a:xfrm>
                <a:off x="3001448" y="2923904"/>
                <a:ext cx="1522981" cy="602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ja-JP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43B208C7-66C2-BD45-8812-AEF89A202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448" y="2923904"/>
                <a:ext cx="1522981" cy="602601"/>
              </a:xfrm>
              <a:prstGeom prst="rect">
                <a:avLst/>
              </a:prstGeom>
              <a:blipFill>
                <a:blip r:embed="rId1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6609235A-F951-B246-9CD6-3DC81F2FF2AB}"/>
              </a:ext>
            </a:extLst>
          </p:cNvPr>
          <p:cNvCxnSpPr>
            <a:cxnSpLocks/>
          </p:cNvCxnSpPr>
          <p:nvPr/>
        </p:nvCxnSpPr>
        <p:spPr>
          <a:xfrm flipH="1">
            <a:off x="3252083" y="4415276"/>
            <a:ext cx="1161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BAC46BB6-84A4-8446-8B1C-002E702A9205}"/>
                  </a:ext>
                </a:extLst>
              </p:cNvPr>
              <p:cNvSpPr/>
              <p:nvPr/>
            </p:nvSpPr>
            <p:spPr>
              <a:xfrm>
                <a:off x="3007371" y="4466180"/>
                <a:ext cx="1585242" cy="602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ja-JP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BAC46BB6-84A4-8446-8B1C-002E702A9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371" y="4466180"/>
                <a:ext cx="1585242" cy="602601"/>
              </a:xfrm>
              <a:prstGeom prst="rect">
                <a:avLst/>
              </a:prstGeom>
              <a:blipFill>
                <a:blip r:embed="rId1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円/楕円 69">
                <a:extLst>
                  <a:ext uri="{FF2B5EF4-FFF2-40B4-BE49-F238E27FC236}">
                    <a16:creationId xmlns:a16="http://schemas.microsoft.com/office/drawing/2014/main" id="{CCAE2C11-3461-BC4D-99B7-227D05C274A1}"/>
                  </a:ext>
                </a:extLst>
              </p:cNvPr>
              <p:cNvSpPr/>
              <p:nvPr/>
            </p:nvSpPr>
            <p:spPr>
              <a:xfrm>
                <a:off x="1580193" y="2492673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0" name="円/楕円 69">
                <a:extLst>
                  <a:ext uri="{FF2B5EF4-FFF2-40B4-BE49-F238E27FC236}">
                    <a16:creationId xmlns:a16="http://schemas.microsoft.com/office/drawing/2014/main" id="{CCAE2C11-3461-BC4D-99B7-227D05C27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193" y="2492673"/>
                <a:ext cx="610808" cy="61394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円/楕円 70">
            <a:extLst>
              <a:ext uri="{FF2B5EF4-FFF2-40B4-BE49-F238E27FC236}">
                <a16:creationId xmlns:a16="http://schemas.microsoft.com/office/drawing/2014/main" id="{130D0446-5C24-C647-820F-1FC474B88709}"/>
              </a:ext>
            </a:extLst>
          </p:cNvPr>
          <p:cNvSpPr/>
          <p:nvPr/>
        </p:nvSpPr>
        <p:spPr>
          <a:xfrm>
            <a:off x="1586116" y="2039343"/>
            <a:ext cx="1499426" cy="150712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円/楕円 71">
                <a:extLst>
                  <a:ext uri="{FF2B5EF4-FFF2-40B4-BE49-F238E27FC236}">
                    <a16:creationId xmlns:a16="http://schemas.microsoft.com/office/drawing/2014/main" id="{915D44FC-D345-5F4E-9826-F82DB57E156D}"/>
                  </a:ext>
                </a:extLst>
              </p:cNvPr>
              <p:cNvSpPr/>
              <p:nvPr/>
            </p:nvSpPr>
            <p:spPr>
              <a:xfrm>
                <a:off x="2474734" y="2485933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2" name="円/楕円 71">
                <a:extLst>
                  <a:ext uri="{FF2B5EF4-FFF2-40B4-BE49-F238E27FC236}">
                    <a16:creationId xmlns:a16="http://schemas.microsoft.com/office/drawing/2014/main" id="{915D44FC-D345-5F4E-9826-F82DB57E1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734" y="2485933"/>
                <a:ext cx="610808" cy="61394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5C0BACBD-F784-104E-B182-769B461E4E8E}"/>
                  </a:ext>
                </a:extLst>
              </p:cNvPr>
              <p:cNvSpPr/>
              <p:nvPr/>
            </p:nvSpPr>
            <p:spPr>
              <a:xfrm>
                <a:off x="1590826" y="4078815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5C0BACBD-F784-104E-B182-769B461E4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826" y="4078815"/>
                <a:ext cx="610808" cy="61394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円/楕円 73">
            <a:extLst>
              <a:ext uri="{FF2B5EF4-FFF2-40B4-BE49-F238E27FC236}">
                <a16:creationId xmlns:a16="http://schemas.microsoft.com/office/drawing/2014/main" id="{FC2E262E-8711-804F-A1BA-CE759FBF418A}"/>
              </a:ext>
            </a:extLst>
          </p:cNvPr>
          <p:cNvSpPr/>
          <p:nvPr/>
        </p:nvSpPr>
        <p:spPr>
          <a:xfrm>
            <a:off x="1586116" y="3625485"/>
            <a:ext cx="1499426" cy="150712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円/楕円 74">
                <a:extLst>
                  <a:ext uri="{FF2B5EF4-FFF2-40B4-BE49-F238E27FC236}">
                    <a16:creationId xmlns:a16="http://schemas.microsoft.com/office/drawing/2014/main" id="{E37ED8AD-F534-6745-AA82-1CB4BB5BA70D}"/>
                  </a:ext>
                </a:extLst>
              </p:cNvPr>
              <p:cNvSpPr/>
              <p:nvPr/>
            </p:nvSpPr>
            <p:spPr>
              <a:xfrm>
                <a:off x="2474734" y="4072075"/>
                <a:ext cx="610808" cy="61394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5" name="円/楕円 74">
                <a:extLst>
                  <a:ext uri="{FF2B5EF4-FFF2-40B4-BE49-F238E27FC236}">
                    <a16:creationId xmlns:a16="http://schemas.microsoft.com/office/drawing/2014/main" id="{E37ED8AD-F534-6745-AA82-1CB4BB5BA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734" y="4072075"/>
                <a:ext cx="610808" cy="61394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B7B2128-06F3-FE4E-AF03-282DFE38E85C}"/>
              </a:ext>
            </a:extLst>
          </p:cNvPr>
          <p:cNvCxnSpPr>
            <a:cxnSpLocks/>
            <a:stCxn id="70" idx="6"/>
            <a:endCxn id="72" idx="2"/>
          </p:cNvCxnSpPr>
          <p:nvPr/>
        </p:nvCxnSpPr>
        <p:spPr>
          <a:xfrm flipV="1">
            <a:off x="2191001" y="2792905"/>
            <a:ext cx="283733" cy="674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ABDADA9-D4C3-A14C-8E9E-4D185483C1DE}"/>
              </a:ext>
            </a:extLst>
          </p:cNvPr>
          <p:cNvCxnSpPr>
            <a:cxnSpLocks/>
          </p:cNvCxnSpPr>
          <p:nvPr/>
        </p:nvCxnSpPr>
        <p:spPr>
          <a:xfrm flipV="1">
            <a:off x="2191412" y="4422747"/>
            <a:ext cx="283733" cy="674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97B31A3-056E-BA4B-A7AB-221BFC374C6E}"/>
              </a:ext>
            </a:extLst>
          </p:cNvPr>
          <p:cNvSpPr txBox="1"/>
          <p:nvPr/>
        </p:nvSpPr>
        <p:spPr>
          <a:xfrm>
            <a:off x="1713530" y="1571132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0000"/>
                </a:solidFill>
              </a:rPr>
              <a:t>第</a:t>
            </a:r>
            <a:r>
              <a:rPr kumimoji="1" lang="en-US" altLang="ja-JP" dirty="0">
                <a:solidFill>
                  <a:srgbClr val="000000"/>
                </a:solidFill>
              </a:rPr>
              <a:t>1</a:t>
            </a:r>
            <a:r>
              <a:rPr kumimoji="1" lang="ja-JP" altLang="en-US">
                <a:solidFill>
                  <a:srgbClr val="000000"/>
                </a:solidFill>
              </a:rPr>
              <a:t>層目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48806AF6-2351-CD48-B96B-C6D452669EFA}"/>
                  </a:ext>
                </a:extLst>
              </p:cNvPr>
              <p:cNvSpPr txBox="1"/>
              <p:nvPr/>
            </p:nvSpPr>
            <p:spPr>
              <a:xfrm>
                <a:off x="2217805" y="2436888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48806AF6-2351-CD48-B96B-C6D452669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05" y="2436888"/>
                <a:ext cx="196336" cy="276999"/>
              </a:xfrm>
              <a:prstGeom prst="rect">
                <a:avLst/>
              </a:prstGeom>
              <a:blipFill>
                <a:blip r:embed="rId18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D09A8423-4E0F-BB46-94F3-9098A74D52A4}"/>
                  </a:ext>
                </a:extLst>
              </p:cNvPr>
              <p:cNvSpPr txBox="1"/>
              <p:nvPr/>
            </p:nvSpPr>
            <p:spPr>
              <a:xfrm>
                <a:off x="2230659" y="4102048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D09A8423-4E0F-BB46-94F3-9098A74D5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659" y="4102048"/>
                <a:ext cx="196336" cy="276999"/>
              </a:xfrm>
              <a:prstGeom prst="rect">
                <a:avLst/>
              </a:prstGeom>
              <a:blipFill>
                <a:blip r:embed="rId9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8FB34724-C21B-4347-8DA6-764F580E5228}"/>
              </a:ext>
            </a:extLst>
          </p:cNvPr>
          <p:cNvCxnSpPr>
            <a:cxnSpLocks/>
          </p:cNvCxnSpPr>
          <p:nvPr/>
        </p:nvCxnSpPr>
        <p:spPr>
          <a:xfrm flipH="1">
            <a:off x="973878" y="5531230"/>
            <a:ext cx="66374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6E21F39-370A-E246-B98F-04B5CC5E337A}"/>
              </a:ext>
            </a:extLst>
          </p:cNvPr>
          <p:cNvSpPr txBox="1"/>
          <p:nvPr/>
        </p:nvSpPr>
        <p:spPr>
          <a:xfrm>
            <a:off x="8823960" y="100584"/>
            <a:ext cx="18473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8958411-AD6C-8547-A11F-73C385B99191}"/>
              </a:ext>
            </a:extLst>
          </p:cNvPr>
          <p:cNvSpPr txBox="1"/>
          <p:nvPr/>
        </p:nvSpPr>
        <p:spPr>
          <a:xfrm>
            <a:off x="3065414" y="5653296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各エッジの勾配を計算していく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37236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進捗報告10.29 (1)のコピー" id="{0E231F36-E872-4540-A46F-C73C342717C3}" vid="{1EA043FC-C4E3-FD42-940D-7BA4524F3AFA}"/>
    </a:ext>
  </a:extLst>
</a:theme>
</file>

<file path=ppt/theme/theme2.xml><?xml version="1.0" encoding="utf-8"?>
<a:theme xmlns:a="http://schemas.openxmlformats.org/drawingml/2006/main" name="テーマ1">
  <a:themeElements>
    <a:clrScheme name="カラーパレット1">
      <a:dk1>
        <a:srgbClr val="F15A22"/>
      </a:dk1>
      <a:lt1>
        <a:srgbClr val="ED1C24"/>
      </a:lt1>
      <a:dk2>
        <a:srgbClr val="72BF44"/>
      </a:dk2>
      <a:lt2>
        <a:srgbClr val="F58220"/>
      </a:lt2>
      <a:accent1>
        <a:srgbClr val="00A651"/>
      </a:accent1>
      <a:accent2>
        <a:srgbClr val="00AAAD"/>
      </a:accent2>
      <a:accent3>
        <a:srgbClr val="0066B3"/>
      </a:accent3>
      <a:accent4>
        <a:srgbClr val="034EA2"/>
      </a:accent4>
      <a:accent5>
        <a:srgbClr val="5C2D91"/>
      </a:accent5>
      <a:accent6>
        <a:srgbClr val="812990"/>
      </a:accent6>
      <a:hlink>
        <a:srgbClr val="FFFFFF"/>
      </a:hlink>
      <a:folHlink>
        <a:srgbClr val="FFFFFF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進捗報告10.29 (1)のコピー" id="{0E231F36-E872-4540-A46F-C73C342717C3}" vid="{B391FD82-E8A3-6149-A596-E2728502788F}"/>
    </a:ext>
  </a:extLst>
</a:theme>
</file>

<file path=ppt/theme/theme3.xml><?xml version="1.0" encoding="utf-8"?>
<a:theme xmlns:a="http://schemas.openxmlformats.org/drawingml/2006/main" name="1_テーマ1">
  <a:themeElements>
    <a:clrScheme name="カラーパレット1">
      <a:dk1>
        <a:srgbClr val="F15A22"/>
      </a:dk1>
      <a:lt1>
        <a:srgbClr val="ED1C24"/>
      </a:lt1>
      <a:dk2>
        <a:srgbClr val="72BF44"/>
      </a:dk2>
      <a:lt2>
        <a:srgbClr val="F58220"/>
      </a:lt2>
      <a:accent1>
        <a:srgbClr val="00A651"/>
      </a:accent1>
      <a:accent2>
        <a:srgbClr val="00AAAD"/>
      </a:accent2>
      <a:accent3>
        <a:srgbClr val="0066B3"/>
      </a:accent3>
      <a:accent4>
        <a:srgbClr val="034EA2"/>
      </a:accent4>
      <a:accent5>
        <a:srgbClr val="5C2D91"/>
      </a:accent5>
      <a:accent6>
        <a:srgbClr val="812990"/>
      </a:accent6>
      <a:hlink>
        <a:srgbClr val="FFFFFF"/>
      </a:hlink>
      <a:folHlink>
        <a:srgbClr val="FFFFFF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進捗報告10.29 (1)のコピー" id="{0E231F36-E872-4540-A46F-C73C342717C3}" vid="{5586E87D-8FA8-3A40-9243-9D4EDA630CD1}"/>
    </a:ext>
  </a:extLst>
</a:theme>
</file>

<file path=ppt/theme/theme4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進捗報告10.29 (1)のコピー" id="{0E231F36-E872-4540-A46F-C73C342717C3}" vid="{35D66A53-D88D-E246-AA49-191FE5CAC9FD}"/>
    </a:ext>
  </a:extLst>
</a:theme>
</file>

<file path=ppt/theme/theme5.xml><?xml version="1.0" encoding="utf-8"?>
<a:theme xmlns:a="http://schemas.openxmlformats.org/drawingml/2006/main" name="2_テーマ1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進捗報告10.29 (1)のコピー" id="{0E231F36-E872-4540-A46F-C73C342717C3}" vid="{9E32F7A6-CB96-EC47-85BF-95B846A4C3BC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HDOfficeLightV0</Template>
  <TotalTime>766</TotalTime>
  <Words>512</Words>
  <Application>Microsoft Macintosh PowerPoint</Application>
  <PresentationFormat>画面に合わせる (4:3)</PresentationFormat>
  <Paragraphs>242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13</vt:i4>
      </vt:variant>
    </vt:vector>
  </HeadingPairs>
  <TitlesOfParts>
    <vt:vector size="26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Cambria Math</vt:lpstr>
      <vt:lpstr>Wingdings 2</vt:lpstr>
      <vt:lpstr>HDOfficeLightV0</vt:lpstr>
      <vt:lpstr>テーマ1</vt:lpstr>
      <vt:lpstr>1_テーマ1</vt:lpstr>
      <vt:lpstr>デザインの設定</vt:lpstr>
      <vt:lpstr>2_テーマ1</vt:lpstr>
      <vt:lpstr>誤差逆伝播法</vt:lpstr>
      <vt:lpstr>アーキテクチャ</vt:lpstr>
      <vt:lpstr>ニューラルネットワーク</vt:lpstr>
      <vt:lpstr>第1層目の計算</vt:lpstr>
      <vt:lpstr>第二層目の計算</vt:lpstr>
      <vt:lpstr>出力層</vt:lpstr>
      <vt:lpstr>出力値の評価</vt:lpstr>
      <vt:lpstr>逆伝播</vt:lpstr>
      <vt:lpstr>誤差逆伝播法(スカラー)</vt:lpstr>
      <vt:lpstr>誤差逆伝播法(ベクトル)</vt:lpstr>
      <vt:lpstr>誤差逆伝播法</vt:lpstr>
      <vt:lpstr>勾配の算出と更新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誤差逆伝播法</dc:title>
  <dc:creator>深田 紘平</dc:creator>
  <cp:lastModifiedBy>深田 紘平</cp:lastModifiedBy>
  <cp:revision>22</cp:revision>
  <cp:lastPrinted>2018-10-29T01:26:01Z</cp:lastPrinted>
  <dcterms:created xsi:type="dcterms:W3CDTF">2018-11-15T06:00:00Z</dcterms:created>
  <dcterms:modified xsi:type="dcterms:W3CDTF">2018-11-28T02:52:07Z</dcterms:modified>
</cp:coreProperties>
</file>