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83" r:id="rId4"/>
    <p:sldMasterId id="2147483680" r:id="rId5"/>
  </p:sldMasterIdLst>
  <p:notesMasterIdLst>
    <p:notesMasterId r:id="rId36"/>
  </p:notesMasterIdLst>
  <p:handoutMasterIdLst>
    <p:handoutMasterId r:id="rId37"/>
  </p:handoutMasterIdLst>
  <p:sldIdLst>
    <p:sldId id="270" r:id="rId6"/>
    <p:sldId id="346" r:id="rId7"/>
    <p:sldId id="345" r:id="rId8"/>
    <p:sldId id="347" r:id="rId9"/>
    <p:sldId id="308" r:id="rId10"/>
    <p:sldId id="295" r:id="rId11"/>
    <p:sldId id="289" r:id="rId12"/>
    <p:sldId id="296" r:id="rId13"/>
    <p:sldId id="297" r:id="rId14"/>
    <p:sldId id="298" r:id="rId15"/>
    <p:sldId id="299" r:id="rId16"/>
    <p:sldId id="285" r:id="rId17"/>
    <p:sldId id="274" r:id="rId18"/>
    <p:sldId id="276" r:id="rId19"/>
    <p:sldId id="287" r:id="rId20"/>
    <p:sldId id="291" r:id="rId21"/>
    <p:sldId id="306" r:id="rId22"/>
    <p:sldId id="301" r:id="rId23"/>
    <p:sldId id="302" r:id="rId24"/>
    <p:sldId id="303" r:id="rId25"/>
    <p:sldId id="343" r:id="rId26"/>
    <p:sldId id="344" r:id="rId27"/>
    <p:sldId id="290" r:id="rId28"/>
    <p:sldId id="292" r:id="rId29"/>
    <p:sldId id="304" r:id="rId30"/>
    <p:sldId id="309" r:id="rId31"/>
    <p:sldId id="307" r:id="rId32"/>
    <p:sldId id="305" r:id="rId33"/>
    <p:sldId id="310" r:id="rId34"/>
    <p:sldId id="342" r:id="rId35"/>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C0C0C0"/>
    <a:srgbClr val="DCEEDF"/>
    <a:srgbClr val="FFFFCC"/>
    <a:srgbClr val="996633"/>
    <a:srgbClr val="4D4D4D"/>
    <a:srgbClr val="A0FEFC"/>
    <a:srgbClr val="B6B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5"/>
    <p:restoredTop sz="97030"/>
  </p:normalViewPr>
  <p:slideViewPr>
    <p:cSldViewPr snapToGrid="0">
      <p:cViewPr varScale="1">
        <p:scale>
          <a:sx n="127" d="100"/>
          <a:sy n="127" d="100"/>
        </p:scale>
        <p:origin x="1416"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8" d="100"/>
        <a:sy n="88"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sz="quarter" idx="1"/>
          </p:nvPr>
        </p:nvSpPr>
        <p:spPr>
          <a:xfrm>
            <a:off x="3787113" y="4"/>
            <a:ext cx="2897210" cy="3770531"/>
          </a:xfrm>
          <a:prstGeom prst="rect">
            <a:avLst/>
          </a:prstGeom>
        </p:spPr>
        <p:txBody>
          <a:bodyPr vert="horz" lIns="185971" tIns="92985" rIns="185971" bIns="92985" rtlCol="0"/>
          <a:lstStyle>
            <a:lvl1pPr algn="r">
              <a:defRPr sz="2400"/>
            </a:lvl1pPr>
          </a:lstStyle>
          <a:p>
            <a:fld id="{7832CADC-ACFB-4256-8461-3F3C80BB2263}" type="datetimeFigureOut">
              <a:rPr kumimoji="1" lang="ja-JP" altLang="en-US" smtClean="0"/>
              <a:t>2019/3/13</a:t>
            </a:fld>
            <a:endParaRPr kumimoji="1" lang="ja-JP" altLang="en-US"/>
          </a:p>
        </p:txBody>
      </p:sp>
      <p:sp>
        <p:nvSpPr>
          <p:cNvPr id="4" name="フッター プレースホルダー 3"/>
          <p:cNvSpPr>
            <a:spLocks noGrp="1"/>
          </p:cNvSpPr>
          <p:nvPr>
            <p:ph type="ftr" sz="quarter" idx="2"/>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5" name="スライド番号プレースホルダー 4"/>
          <p:cNvSpPr>
            <a:spLocks noGrp="1"/>
          </p:cNvSpPr>
          <p:nvPr>
            <p:ph type="sldNum" sz="quarter" idx="3"/>
          </p:nvPr>
        </p:nvSpPr>
        <p:spPr>
          <a:xfrm>
            <a:off x="3787113" y="71379105"/>
            <a:ext cx="2897210" cy="3770524"/>
          </a:xfrm>
          <a:prstGeom prst="rect">
            <a:avLst/>
          </a:prstGeom>
        </p:spPr>
        <p:txBody>
          <a:bodyPr vert="horz" lIns="185971" tIns="92985" rIns="185971" bIns="92985" rtlCol="0" anchor="b"/>
          <a:lstStyle>
            <a:lvl1pPr algn="r">
              <a:defRPr sz="2400"/>
            </a:lvl1pPr>
          </a:lstStyle>
          <a:p>
            <a:fld id="{853D2E0B-84D1-4FD7-8A65-4ED7EE9D850B}" type="slidenum">
              <a:rPr kumimoji="1" lang="ja-JP" altLang="en-US" smtClean="0"/>
              <a:t>‹#›</a:t>
            </a:fld>
            <a:endParaRPr kumimoji="1" lang="ja-JP" altLang="en-US"/>
          </a:p>
        </p:txBody>
      </p:sp>
    </p:spTree>
    <p:extLst>
      <p:ext uri="{BB962C8B-B14F-4D97-AF65-F5344CB8AC3E}">
        <p14:creationId xmlns:p14="http://schemas.microsoft.com/office/powerpoint/2010/main" val="117053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idx="1"/>
          </p:nvPr>
        </p:nvSpPr>
        <p:spPr>
          <a:xfrm>
            <a:off x="3787113" y="4"/>
            <a:ext cx="2897210" cy="3770531"/>
          </a:xfrm>
          <a:prstGeom prst="rect">
            <a:avLst/>
          </a:prstGeom>
        </p:spPr>
        <p:txBody>
          <a:bodyPr vert="horz" lIns="185971" tIns="92985" rIns="185971" bIns="92985" rtlCol="0"/>
          <a:lstStyle>
            <a:lvl1pPr algn="r">
              <a:defRPr sz="2400"/>
            </a:lvl1pPr>
          </a:lstStyle>
          <a:p>
            <a:fld id="{DFB9CBF9-D96D-4217-BD96-4487FCF2F396}" type="datetimeFigureOut">
              <a:rPr kumimoji="1" lang="ja-JP" altLang="en-US" smtClean="0"/>
              <a:t>2019/3/13</a:t>
            </a:fld>
            <a:endParaRPr kumimoji="1" lang="ja-JP" altLang="en-US"/>
          </a:p>
        </p:txBody>
      </p:sp>
      <p:sp>
        <p:nvSpPr>
          <p:cNvPr id="4" name="スライド イメージ プレースホルダー 3"/>
          <p:cNvSpPr>
            <a:spLocks noGrp="1" noRot="1" noChangeAspect="1"/>
          </p:cNvSpPr>
          <p:nvPr>
            <p:ph type="sldImg" idx="2"/>
          </p:nvPr>
        </p:nvSpPr>
        <p:spPr>
          <a:xfrm>
            <a:off x="-13565188" y="9398000"/>
            <a:ext cx="33816926" cy="25361900"/>
          </a:xfrm>
          <a:prstGeom prst="rect">
            <a:avLst/>
          </a:prstGeom>
          <a:noFill/>
          <a:ln w="12700">
            <a:solidFill>
              <a:prstClr val="black"/>
            </a:solidFill>
          </a:ln>
        </p:spPr>
        <p:txBody>
          <a:bodyPr vert="horz" lIns="185971" tIns="92985" rIns="185971" bIns="92985" rtlCol="0" anchor="ctr"/>
          <a:lstStyle/>
          <a:p>
            <a:endParaRPr lang="ja-JP" altLang="en-US"/>
          </a:p>
        </p:txBody>
      </p:sp>
      <p:sp>
        <p:nvSpPr>
          <p:cNvPr id="5" name="ノート プレースホルダー 4"/>
          <p:cNvSpPr>
            <a:spLocks noGrp="1"/>
          </p:cNvSpPr>
          <p:nvPr>
            <p:ph type="body" sz="quarter" idx="3"/>
          </p:nvPr>
        </p:nvSpPr>
        <p:spPr>
          <a:xfrm>
            <a:off x="668590" y="36165760"/>
            <a:ext cx="5348694" cy="29590160"/>
          </a:xfrm>
          <a:prstGeom prst="rect">
            <a:avLst/>
          </a:prstGeom>
        </p:spPr>
        <p:txBody>
          <a:bodyPr vert="horz" lIns="185971" tIns="92985" rIns="185971" bIns="9298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7" name="スライド番号プレースホルダー 6"/>
          <p:cNvSpPr>
            <a:spLocks noGrp="1"/>
          </p:cNvSpPr>
          <p:nvPr>
            <p:ph type="sldNum" sz="quarter" idx="5"/>
          </p:nvPr>
        </p:nvSpPr>
        <p:spPr>
          <a:xfrm>
            <a:off x="3787113" y="71379105"/>
            <a:ext cx="2897210" cy="3770524"/>
          </a:xfrm>
          <a:prstGeom prst="rect">
            <a:avLst/>
          </a:prstGeom>
        </p:spPr>
        <p:txBody>
          <a:bodyPr vert="horz" lIns="185971" tIns="92985" rIns="185971" bIns="92985" rtlCol="0" anchor="b"/>
          <a:lstStyle>
            <a:lvl1pPr algn="r">
              <a:defRPr sz="2400"/>
            </a:lvl1pPr>
          </a:lstStyle>
          <a:p>
            <a:fld id="{7D83ADBE-1B9F-4FA4-A4ED-F7933F9ABD8C}" type="slidenum">
              <a:rPr kumimoji="1" lang="ja-JP" altLang="en-US" smtClean="0"/>
              <a:t>‹#›</a:t>
            </a:fld>
            <a:endParaRPr kumimoji="1" lang="ja-JP" altLang="en-US"/>
          </a:p>
        </p:txBody>
      </p:sp>
    </p:spTree>
    <p:extLst>
      <p:ext uri="{BB962C8B-B14F-4D97-AF65-F5344CB8AC3E}">
        <p14:creationId xmlns:p14="http://schemas.microsoft.com/office/powerpoint/2010/main" val="87885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645275" y="6416675"/>
            <a:ext cx="23085425" cy="17313275"/>
          </a:xfrm>
        </p:spPr>
      </p:sp>
      <p:sp>
        <p:nvSpPr>
          <p:cNvPr id="3" name="ノート プレースホルダ 2"/>
          <p:cNvSpPr>
            <a:spLocks noGrp="1"/>
          </p:cNvSpPr>
          <p:nvPr>
            <p:ph type="body" idx="1"/>
          </p:nvPr>
        </p:nvSpPr>
        <p:spPr/>
        <p:txBody>
          <a:bodyPr>
            <a:normAutofit/>
          </a:bodyPr>
          <a:lstStyle/>
          <a:p>
            <a:pPr defTabSz="1859707">
              <a:defRPr/>
            </a:pPr>
            <a:endParaRPr kumimoji="1" lang="ja-JP" altLang="en-US"/>
          </a:p>
        </p:txBody>
      </p:sp>
      <p:sp>
        <p:nvSpPr>
          <p:cNvPr id="4" name="スライド番号プレースホルダ 3"/>
          <p:cNvSpPr>
            <a:spLocks noGrp="1"/>
          </p:cNvSpPr>
          <p:nvPr>
            <p:ph type="sldNum" sz="quarter" idx="10"/>
          </p:nvPr>
        </p:nvSpPr>
        <p:spPr/>
        <p:txBody>
          <a:bodyPr/>
          <a:lstStyle/>
          <a:p>
            <a:pPr defTabSz="1859707">
              <a:defRPr/>
            </a:pPr>
            <a:fld id="{FBF6FDF4-53CE-4B2E-9A8C-DBB6222FC783}" type="slidenum">
              <a:rPr lang="ja-JP" altLang="en-US">
                <a:solidFill>
                  <a:prstClr val="black"/>
                </a:solidFill>
                <a:latin typeface="Calibri" panose="020F0502020204030204"/>
                <a:ea typeface="ＭＳ Ｐゴシック" panose="020B0600070205080204" pitchFamily="50" charset="-128"/>
              </a:rPr>
              <a:pPr defTabSz="1859707">
                <a:defRPr/>
              </a:pPr>
              <a:t>1</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362684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27</a:t>
            </a:fld>
            <a:endParaRPr kumimoji="1" lang="ja-JP" altLang="en-US"/>
          </a:p>
        </p:txBody>
      </p:sp>
    </p:spTree>
    <p:extLst>
      <p:ext uri="{BB962C8B-B14F-4D97-AF65-F5344CB8AC3E}">
        <p14:creationId xmlns:p14="http://schemas.microsoft.com/office/powerpoint/2010/main" val="800383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29</a:t>
            </a:fld>
            <a:endParaRPr kumimoji="1" lang="ja-JP" altLang="en-US"/>
          </a:p>
        </p:txBody>
      </p:sp>
    </p:spTree>
    <p:extLst>
      <p:ext uri="{BB962C8B-B14F-4D97-AF65-F5344CB8AC3E}">
        <p14:creationId xmlns:p14="http://schemas.microsoft.com/office/powerpoint/2010/main" val="12320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8</a:t>
            </a:fld>
            <a:endParaRPr kumimoji="1" lang="ja-JP" altLang="en-US"/>
          </a:p>
        </p:txBody>
      </p:sp>
    </p:spTree>
    <p:extLst>
      <p:ext uri="{BB962C8B-B14F-4D97-AF65-F5344CB8AC3E}">
        <p14:creationId xmlns:p14="http://schemas.microsoft.com/office/powerpoint/2010/main" val="112507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9</a:t>
            </a:fld>
            <a:endParaRPr kumimoji="1" lang="ja-JP" altLang="en-US"/>
          </a:p>
        </p:txBody>
      </p:sp>
    </p:spTree>
    <p:extLst>
      <p:ext uri="{BB962C8B-B14F-4D97-AF65-F5344CB8AC3E}">
        <p14:creationId xmlns:p14="http://schemas.microsoft.com/office/powerpoint/2010/main" val="151532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10</a:t>
            </a:fld>
            <a:endParaRPr kumimoji="1" lang="ja-JP" altLang="en-US"/>
          </a:p>
        </p:txBody>
      </p:sp>
    </p:spTree>
    <p:extLst>
      <p:ext uri="{BB962C8B-B14F-4D97-AF65-F5344CB8AC3E}">
        <p14:creationId xmlns:p14="http://schemas.microsoft.com/office/powerpoint/2010/main" val="207993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13</a:t>
            </a:fld>
            <a:endParaRPr kumimoji="1" lang="ja-JP" altLang="en-US"/>
          </a:p>
        </p:txBody>
      </p:sp>
    </p:spTree>
    <p:extLst>
      <p:ext uri="{BB962C8B-B14F-4D97-AF65-F5344CB8AC3E}">
        <p14:creationId xmlns:p14="http://schemas.microsoft.com/office/powerpoint/2010/main" val="249173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16</a:t>
            </a:fld>
            <a:endParaRPr kumimoji="1" lang="ja-JP" altLang="en-US"/>
          </a:p>
        </p:txBody>
      </p:sp>
    </p:spTree>
    <p:extLst>
      <p:ext uri="{BB962C8B-B14F-4D97-AF65-F5344CB8AC3E}">
        <p14:creationId xmlns:p14="http://schemas.microsoft.com/office/powerpoint/2010/main" val="78144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24</a:t>
            </a:fld>
            <a:endParaRPr kumimoji="1" lang="ja-JP" altLang="en-US"/>
          </a:p>
        </p:txBody>
      </p:sp>
    </p:spTree>
    <p:extLst>
      <p:ext uri="{BB962C8B-B14F-4D97-AF65-F5344CB8AC3E}">
        <p14:creationId xmlns:p14="http://schemas.microsoft.com/office/powerpoint/2010/main" val="351810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25</a:t>
            </a:fld>
            <a:endParaRPr kumimoji="1" lang="ja-JP" altLang="en-US"/>
          </a:p>
        </p:txBody>
      </p:sp>
    </p:spTree>
    <p:extLst>
      <p:ext uri="{BB962C8B-B14F-4D97-AF65-F5344CB8AC3E}">
        <p14:creationId xmlns:p14="http://schemas.microsoft.com/office/powerpoint/2010/main" val="16820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83ADBE-1B9F-4FA4-A4ED-F7933F9ABD8C}" type="slidenum">
              <a:rPr kumimoji="1" lang="ja-JP" altLang="en-US" smtClean="0"/>
              <a:t>26</a:t>
            </a:fld>
            <a:endParaRPr kumimoji="1" lang="ja-JP" altLang="en-US"/>
          </a:p>
        </p:txBody>
      </p:sp>
    </p:spTree>
    <p:extLst>
      <p:ext uri="{BB962C8B-B14F-4D97-AF65-F5344CB8AC3E}">
        <p14:creationId xmlns:p14="http://schemas.microsoft.com/office/powerpoint/2010/main" val="95891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0FB698F-7C99-4E64-9D29-EA8204DC4358}"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06034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ABF3FBC-B606-436D-A59E-0BCC73266F9A}"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53703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FBB41DD-70F0-4B29-AA1C-3393E95F7137}"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82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83F6B67-F27A-4AA9-8F9A-0FCCB42078BF}"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19</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1687517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328868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B907458-1DD4-45A2-9399-8B798332EC45}"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2809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76D802-A893-486A-AD08-DF1B86811EA3}"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研究討論会</a:t>
            </a:r>
          </a:p>
        </p:txBody>
      </p:sp>
    </p:spTree>
    <p:extLst>
      <p:ext uri="{BB962C8B-B14F-4D97-AF65-F5344CB8AC3E}">
        <p14:creationId xmlns:p14="http://schemas.microsoft.com/office/powerpoint/2010/main" val="171994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321917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73447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38968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2883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0875538-4A95-40A6-B811-0F63BBBC3EC0}"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983010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66251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45035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778501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3348959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048872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4273511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919143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888025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10782" y="-4804"/>
            <a:ext cx="9133218" cy="2880742"/>
          </a:xfrm>
          <a:prstGeom prst="rect">
            <a:avLst/>
          </a:prstGeom>
          <a:solidFill>
            <a:srgbClr val="0026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E2CD72-A4D4-4A36-80A6-9EAF312F327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/10</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p>
        </p:txBody>
      </p:sp>
    </p:spTree>
    <p:extLst>
      <p:ext uri="{BB962C8B-B14F-4D97-AF65-F5344CB8AC3E}">
        <p14:creationId xmlns:p14="http://schemas.microsoft.com/office/powerpoint/2010/main" val="3871499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8"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3" name="コンテンツ プレースホルダー 2"/>
          <p:cNvSpPr>
            <a:spLocks noGrp="1"/>
          </p:cNvSpPr>
          <p:nvPr>
            <p:ph idx="1"/>
          </p:nvPr>
        </p:nvSpPr>
        <p:spPr>
          <a:xfrm>
            <a:off x="457200" y="1052736"/>
            <a:ext cx="8229600" cy="5040560"/>
          </a:xfrm>
        </p:spPr>
        <p:txBody>
          <a:bodyPr/>
          <a:lstStyle>
            <a:lvl1pPr>
              <a:buClr>
                <a:srgbClr val="00266F"/>
              </a:buClr>
              <a:defRPr sz="2800">
                <a:solidFill>
                  <a:schemeClr val="accent3">
                    <a:lumMod val="50000"/>
                  </a:schemeClr>
                </a:solidFill>
              </a:defRPr>
            </a:lvl1pPr>
            <a:lvl2pPr>
              <a:buClr>
                <a:srgbClr val="00266F"/>
              </a:buClr>
              <a:defRPr sz="2400">
                <a:solidFill>
                  <a:schemeClr val="accent3">
                    <a:lumMod val="50000"/>
                  </a:schemeClr>
                </a:solidFill>
              </a:defRPr>
            </a:lvl2pPr>
            <a:lvl3pPr>
              <a:buClr>
                <a:srgbClr val="00266F"/>
              </a:buClr>
              <a:defRPr sz="2000">
                <a:solidFill>
                  <a:schemeClr val="accent3">
                    <a:lumMod val="50000"/>
                  </a:schemeClr>
                </a:solidFill>
              </a:defRPr>
            </a:lvl3pPr>
            <a:lvl4pPr>
              <a:buClr>
                <a:srgbClr val="00266F"/>
              </a:buClr>
              <a:defRPr>
                <a:solidFill>
                  <a:schemeClr val="accent3">
                    <a:lumMod val="50000"/>
                  </a:schemeClr>
                </a:solidFill>
              </a:defRPr>
            </a:lvl4pPr>
            <a:lvl5pPr>
              <a:buClr>
                <a:srgbClr val="00266F"/>
              </a:buClr>
              <a:defRPr>
                <a:solidFill>
                  <a:schemeClr val="accent3">
                    <a:lumMod val="50000"/>
                  </a:schemeClr>
                </a:solidFill>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574024"/>
            <a:ext cx="2133600" cy="243706"/>
          </a:xfrm>
        </p:spPr>
        <p:txBody>
          <a:bodyPr/>
          <a:lstStyle>
            <a:lvl1pPr>
              <a:defRPr sz="11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BE4DAC-7AAD-4EC0-AE29-FA977B27F473}" type="datetime1">
              <a:rPr kumimoji="1" lang="ja-JP" altLang="en-US" sz="11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2019/3/13</a:t>
            </a:fld>
            <a:endParaRPr kumimoji="1" lang="ja-JP" altLang="en-US" sz="11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5" name="フッター プレースホルダー 4"/>
          <p:cNvSpPr>
            <a:spLocks noGrp="1"/>
          </p:cNvSpPr>
          <p:nvPr>
            <p:ph type="ftr" sz="quarter" idx="11"/>
          </p:nvPr>
        </p:nvSpPr>
        <p:spPr>
          <a:xfrm>
            <a:off x="2987824" y="6644193"/>
            <a:ext cx="2895600" cy="243706"/>
          </a:xfrm>
        </p:spPr>
        <p:txBody>
          <a:bodyPr/>
          <a:lstStyle>
            <a:lvl1pPr algn="ctr">
              <a:defRPr sz="1051">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rPr>
              <a:t>討論発表会</a:t>
            </a:r>
            <a:endParaRPr kumimoji="0" 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a:xfrm>
            <a:off x="6553200" y="6574024"/>
            <a:ext cx="2133600" cy="243706"/>
          </a:xfrm>
        </p:spPr>
        <p:txBody>
          <a:bodyPr/>
          <a:lstStyle>
            <a:lvl1pPr>
              <a:defRPr sz="1100">
                <a:solidFill>
                  <a:srgbClr val="00266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100" b="0" i="0" u="none" strike="noStrike" kern="1200" cap="none" spc="0" normalizeH="0" baseline="0" noProof="0" smtClean="0">
                <a:ln>
                  <a:noFill/>
                </a:ln>
                <a:solidFill>
                  <a:srgbClr val="00266F"/>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100" b="0" i="0" u="none" strike="noStrike" kern="1200" cap="none" spc="0" normalizeH="0" baseline="0" noProof="0">
                <a:ln>
                  <a:noFill/>
                </a:ln>
                <a:solidFill>
                  <a:srgbClr val="00266F"/>
                </a:solidFill>
                <a:effectLst/>
                <a:uLnTx/>
                <a:uFillTx/>
                <a:latin typeface="Arial"/>
                <a:ea typeface="ＭＳ Ｐゴシック"/>
                <a:cs typeface="+mn-cs"/>
              </a:rPr>
              <a:t>/19</a:t>
            </a:r>
            <a:endParaRPr kumimoji="1" lang="ja-JP" altLang="en-US" sz="1100" b="0" i="0" u="none" strike="noStrike" kern="1200" cap="none" spc="0" normalizeH="0" baseline="0" noProof="0">
              <a:ln>
                <a:noFill/>
              </a:ln>
              <a:solidFill>
                <a:srgbClr val="00266F"/>
              </a:solidFill>
              <a:effectLst/>
              <a:uLnTx/>
              <a:uFillTx/>
              <a:latin typeface="Arial"/>
              <a:ea typeface="ＭＳ Ｐゴシック"/>
              <a:cs typeface="+mn-cs"/>
            </a:endParaRPr>
          </a:p>
        </p:txBody>
      </p:sp>
      <p:sp>
        <p:nvSpPr>
          <p:cNvPr id="8" name="正方形/長方形 7"/>
          <p:cNvSpPr/>
          <p:nvPr/>
        </p:nvSpPr>
        <p:spPr>
          <a:xfrm>
            <a:off x="-1574" y="764704"/>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5887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56B68A98-A1F8-4CF4-B1AD-05730094D89B}" type="datetime1">
              <a:rPr kumimoji="1" lang="ja-JP" altLang="en-US" smtClean="0"/>
              <a:t>2019/3/13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8763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BDE126D-BCB8-4B72-8E23-186BB9C4E5FD}" type="datetime1">
              <a:rPr kumimoji="1" lang="ja-JP" altLang="en-US" smtClean="0"/>
              <a:t>2019/3/13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70243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C763BB0-F872-471E-85A2-4F14193D3CD0}" type="datetime1">
              <a:rPr kumimoji="1" lang="ja-JP" altLang="en-US" smtClean="0"/>
              <a:t>2019/3/13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12511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B58B76-45AB-450A-BDD3-0DE97A3B2CD7}" type="datetime1">
              <a:rPr kumimoji="1" lang="ja-JP" altLang="en-US" smtClean="0"/>
              <a:t>2019/3/13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28776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19C8-7FEB-40EA-B1B8-078F1AEF67C8}" type="datetime1">
              <a:rPr kumimoji="1" lang="ja-JP" altLang="en-US" smtClean="0"/>
              <a:t>2019/3/13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159862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4ECCB093-9C13-41AF-B003-CF87382A0208}" type="datetime1">
              <a:rPr kumimoji="1" lang="ja-JP" altLang="en-US" smtClean="0"/>
              <a:t>2019/3/13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71544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731E567A-BD3E-425C-BF56-C8E57E7785C5}" type="datetime1">
              <a:rPr kumimoji="1" lang="ja-JP" altLang="en-US" smtClean="0"/>
              <a:t>2019/3/13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14230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EE0BA49-CA3E-4286-978F-79A6D892D406}" type="datetime1">
              <a:rPr kumimoji="1" lang="ja-JP" altLang="en-US" smtClean="0"/>
              <a:t>2019/3/13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64320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AA70BB-E344-4121-8BF9-EE07226C554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2406950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740C02-0F32-4AF5-A0B9-6188D7C626A1}"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315854105"/>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6684A-199C-4855-BFDA-78638A78899A}" type="datetimeFigureOut">
              <a:rPr kumimoji="1" lang="ja-JP" altLang="en-US" smtClean="0"/>
              <a:t>2019/3/13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5895853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6"/>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4AAC05-7FCC-4419-BB9D-E7B5BF198D95}"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520513719"/>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49.png"/><Relationship Id="rId11"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211.png"/><Relationship Id="rId4" Type="http://schemas.openxmlformats.org/officeDocument/2006/relationships/image" Target="../media/image47.png"/><Relationship Id="rId9" Type="http://schemas.openxmlformats.org/officeDocument/2006/relationships/image" Target="../media/image52.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0.png"/><Relationship Id="rId1" Type="http://schemas.openxmlformats.org/officeDocument/2006/relationships/slideLayout" Target="../slideLayouts/slideLayout1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image" Target="../media/image690.png"/><Relationship Id="rId3" Type="http://schemas.openxmlformats.org/officeDocument/2006/relationships/image" Target="../media/image640.png"/><Relationship Id="rId7" Type="http://schemas.openxmlformats.org/officeDocument/2006/relationships/image" Target="../media/image680.png"/><Relationship Id="rId12" Type="http://schemas.openxmlformats.org/officeDocument/2006/relationships/image" Target="../media/image730.png"/><Relationship Id="rId2" Type="http://schemas.openxmlformats.org/officeDocument/2006/relationships/image" Target="../media/image630.png"/><Relationship Id="rId1" Type="http://schemas.openxmlformats.org/officeDocument/2006/relationships/slideLayout" Target="../slideLayouts/slideLayout16.xml"/><Relationship Id="rId6" Type="http://schemas.openxmlformats.org/officeDocument/2006/relationships/image" Target="../media/image670.png"/><Relationship Id="rId11" Type="http://schemas.openxmlformats.org/officeDocument/2006/relationships/image" Target="../media/image720.png"/><Relationship Id="rId5" Type="http://schemas.openxmlformats.org/officeDocument/2006/relationships/image" Target="../media/image660.png"/><Relationship Id="rId10" Type="http://schemas.openxmlformats.org/officeDocument/2006/relationships/image" Target="../media/image710.png"/><Relationship Id="rId4" Type="http://schemas.openxmlformats.org/officeDocument/2006/relationships/image" Target="../media/image650.png"/><Relationship Id="rId9" Type="http://schemas.openxmlformats.org/officeDocument/2006/relationships/image" Target="../media/image700.png"/></Relationships>
</file>

<file path=ppt/slides/_rels/slide13.xml.rels><?xml version="1.0" encoding="UTF-8" standalone="yes"?>
<Relationships xmlns="http://schemas.openxmlformats.org/package/2006/relationships"><Relationship Id="rId8" Type="http://schemas.openxmlformats.org/officeDocument/2006/relationships/image" Target="../media/image790.png"/><Relationship Id="rId13" Type="http://schemas.openxmlformats.org/officeDocument/2006/relationships/image" Target="../media/image830.png"/><Relationship Id="rId18" Type="http://schemas.openxmlformats.org/officeDocument/2006/relationships/image" Target="../media/image880.png"/><Relationship Id="rId3" Type="http://schemas.openxmlformats.org/officeDocument/2006/relationships/image" Target="../media/image740.png"/><Relationship Id="rId7" Type="http://schemas.openxmlformats.org/officeDocument/2006/relationships/image" Target="../media/image780.png"/><Relationship Id="rId12" Type="http://schemas.openxmlformats.org/officeDocument/2006/relationships/image" Target="../media/image820.png"/><Relationship Id="rId17" Type="http://schemas.openxmlformats.org/officeDocument/2006/relationships/image" Target="../media/image870.png"/><Relationship Id="rId2" Type="http://schemas.openxmlformats.org/officeDocument/2006/relationships/notesSlide" Target="../notesSlides/notesSlide5.xml"/><Relationship Id="rId16" Type="http://schemas.openxmlformats.org/officeDocument/2006/relationships/image" Target="../media/image860.png"/><Relationship Id="rId1" Type="http://schemas.openxmlformats.org/officeDocument/2006/relationships/slideLayout" Target="../slideLayouts/slideLayout16.xml"/><Relationship Id="rId6" Type="http://schemas.openxmlformats.org/officeDocument/2006/relationships/image" Target="../media/image770.png"/><Relationship Id="rId11" Type="http://schemas.openxmlformats.org/officeDocument/2006/relationships/image" Target="../media/image810.png"/><Relationship Id="rId5" Type="http://schemas.openxmlformats.org/officeDocument/2006/relationships/image" Target="../media/image760.png"/><Relationship Id="rId15" Type="http://schemas.openxmlformats.org/officeDocument/2006/relationships/image" Target="../media/image850.png"/><Relationship Id="rId10" Type="http://schemas.openxmlformats.org/officeDocument/2006/relationships/image" Target="../media/image270.png"/><Relationship Id="rId19" Type="http://schemas.openxmlformats.org/officeDocument/2006/relationships/image" Target="../media/image890.png"/><Relationship Id="rId4" Type="http://schemas.openxmlformats.org/officeDocument/2006/relationships/image" Target="../media/image750.png"/><Relationship Id="rId9" Type="http://schemas.openxmlformats.org/officeDocument/2006/relationships/image" Target="../media/image800.png"/><Relationship Id="rId14" Type="http://schemas.openxmlformats.org/officeDocument/2006/relationships/image" Target="../media/image840.png"/></Relationships>
</file>

<file path=ppt/slides/_rels/slide1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0.png"/><Relationship Id="rId7" Type="http://schemas.openxmlformats.org/officeDocument/2006/relationships/image" Target="../media/image95.png"/><Relationship Id="rId2" Type="http://schemas.openxmlformats.org/officeDocument/2006/relationships/image" Target="../media/image900.png"/><Relationship Id="rId1" Type="http://schemas.openxmlformats.org/officeDocument/2006/relationships/slideLayout" Target="../slideLayouts/slideLayout16.xml"/><Relationship Id="rId6" Type="http://schemas.openxmlformats.org/officeDocument/2006/relationships/image" Target="../media/image94.png"/><Relationship Id="rId5" Type="http://schemas.openxmlformats.org/officeDocument/2006/relationships/image" Target="../media/image930.png"/><Relationship Id="rId10" Type="http://schemas.openxmlformats.org/officeDocument/2006/relationships/image" Target="../media/image98.png"/><Relationship Id="rId4" Type="http://schemas.openxmlformats.org/officeDocument/2006/relationships/image" Target="../media/image920.png"/><Relationship Id="rId9" Type="http://schemas.openxmlformats.org/officeDocument/2006/relationships/image" Target="../media/image97.png"/></Relationships>
</file>

<file path=ppt/slides/_rels/slide15.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image" Target="../media/image99.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850.png"/><Relationship Id="rId16" Type="http://schemas.openxmlformats.org/officeDocument/2006/relationships/image" Target="../media/image111.png"/><Relationship Id="rId1" Type="http://schemas.openxmlformats.org/officeDocument/2006/relationships/slideLayout" Target="../slideLayouts/slideLayout16.xml"/><Relationship Id="rId6" Type="http://schemas.openxmlformats.org/officeDocument/2006/relationships/image" Target="../media/image250.png"/><Relationship Id="rId11" Type="http://schemas.openxmlformats.org/officeDocument/2006/relationships/image" Target="../media/image106.png"/><Relationship Id="rId5" Type="http://schemas.openxmlformats.org/officeDocument/2006/relationships/image" Target="../media/image101.png"/><Relationship Id="rId15" Type="http://schemas.openxmlformats.org/officeDocument/2006/relationships/image" Target="../media/image110.png"/><Relationship Id="rId10" Type="http://schemas.openxmlformats.org/officeDocument/2006/relationships/image" Target="../media/image105.png"/><Relationship Id="rId4" Type="http://schemas.openxmlformats.org/officeDocument/2006/relationships/image" Target="../media/image100.png"/><Relationship Id="rId9" Type="http://schemas.openxmlformats.org/officeDocument/2006/relationships/image" Target="../media/image104.png"/><Relationship Id="rId14" Type="http://schemas.openxmlformats.org/officeDocument/2006/relationships/image" Target="../media/image109.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940.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0.png"/><Relationship Id="rId2" Type="http://schemas.openxmlformats.org/officeDocument/2006/relationships/image" Target="../media/image540.png"/><Relationship Id="rId1" Type="http://schemas.openxmlformats.org/officeDocument/2006/relationships/slideLayout" Target="../slideLayouts/slideLayout16.xml"/><Relationship Id="rId6" Type="http://schemas.openxmlformats.org/officeDocument/2006/relationships/image" Target="../media/image92.png"/><Relationship Id="rId11" Type="http://schemas.openxmlformats.org/officeDocument/2006/relationships/image" Target="../media/image970.png"/><Relationship Id="rId5" Type="http://schemas.openxmlformats.org/officeDocument/2006/relationships/image" Target="../media/image91.png"/><Relationship Id="rId10" Type="http://schemas.openxmlformats.org/officeDocument/2006/relationships/image" Target="../media/image960.png"/><Relationship Id="rId4" Type="http://schemas.openxmlformats.org/officeDocument/2006/relationships/image" Target="../media/image611.png"/><Relationship Id="rId9" Type="http://schemas.openxmlformats.org/officeDocument/2006/relationships/image" Target="../media/image950.png"/></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54.png"/><Relationship Id="rId1" Type="http://schemas.openxmlformats.org/officeDocument/2006/relationships/slideLayout" Target="../slideLayouts/slideLayout16.xml"/><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54.png"/><Relationship Id="rId1" Type="http://schemas.openxmlformats.org/officeDocument/2006/relationships/slideLayout" Target="../slideLayouts/slideLayout1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2.tiff"/><Relationship Id="rId9" Type="http://schemas.openxmlformats.org/officeDocument/2006/relationships/image" Target="../media/image72.png"/><Relationship Id="rId14" Type="http://schemas.openxmlformats.org/officeDocument/2006/relationships/image" Target="../media/image77.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67.png"/><Relationship Id="rId1" Type="http://schemas.openxmlformats.org/officeDocument/2006/relationships/slideLayout" Target="../slideLayouts/slideLayout16.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9.png"/><Relationship Id="rId1" Type="http://schemas.openxmlformats.org/officeDocument/2006/relationships/slideLayout" Target="../slideLayouts/slideLayout16.xml"/><Relationship Id="rId5" Type="http://schemas.openxmlformats.org/officeDocument/2006/relationships/image" Target="../media/image67.png"/><Relationship Id="rId4" Type="http://schemas.openxmlformats.org/officeDocument/2006/relationships/image" Target="../media/image84.png"/></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17.png"/><Relationship Id="rId4" Type="http://schemas.openxmlformats.org/officeDocument/2006/relationships/image" Target="../media/image1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831.png"/><Relationship Id="rId2" Type="http://schemas.openxmlformats.org/officeDocument/2006/relationships/image" Target="../media/image118.png"/><Relationship Id="rId1" Type="http://schemas.openxmlformats.org/officeDocument/2006/relationships/slideLayout" Target="../slideLayouts/slideLayout16.xml"/><Relationship Id="rId4" Type="http://schemas.openxmlformats.org/officeDocument/2006/relationships/image" Target="../media/image119.png"/></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86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10.png"/><Relationship Id="rId21" Type="http://schemas.openxmlformats.org/officeDocument/2006/relationships/image" Target="../media/image21.png"/><Relationship Id="rId7" Type="http://schemas.openxmlformats.org/officeDocument/2006/relationships/image" Target="../media/image711.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10.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6.xml"/><Relationship Id="rId6" Type="http://schemas.openxmlformats.org/officeDocument/2006/relationships/image" Target="../media/image610.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10.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10.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711.png"/><Relationship Id="rId13" Type="http://schemas.openxmlformats.org/officeDocument/2006/relationships/image" Target="../media/image12.png"/><Relationship Id="rId18" Type="http://schemas.openxmlformats.org/officeDocument/2006/relationships/image" Target="../media/image30.png"/><Relationship Id="rId3" Type="http://schemas.openxmlformats.org/officeDocument/2006/relationships/image" Target="../media/image210.png"/><Relationship Id="rId7" Type="http://schemas.openxmlformats.org/officeDocument/2006/relationships/image" Target="../media/image610.png"/><Relationship Id="rId12" Type="http://schemas.openxmlformats.org/officeDocument/2006/relationships/image" Target="../media/image11.png"/><Relationship Id="rId17"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29.png"/><Relationship Id="rId1" Type="http://schemas.openxmlformats.org/officeDocument/2006/relationships/slideLayout" Target="../slideLayouts/slideLayout16.xml"/><Relationship Id="rId6" Type="http://schemas.openxmlformats.org/officeDocument/2006/relationships/image" Target="../media/image510.png"/><Relationship Id="rId11" Type="http://schemas.openxmlformats.org/officeDocument/2006/relationships/image" Target="../media/image10.png"/><Relationship Id="rId5" Type="http://schemas.openxmlformats.org/officeDocument/2006/relationships/image" Target="../media/image410.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31.png"/><Relationship Id="rId4" Type="http://schemas.openxmlformats.org/officeDocument/2006/relationships/image" Target="../media/image310.png"/><Relationship Id="rId9" Type="http://schemas.openxmlformats.org/officeDocument/2006/relationships/image" Target="../media/image811.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5.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4.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27.png"/><Relationship Id="rId10" Type="http://schemas.openxmlformats.org/officeDocument/2006/relationships/image" Target="../media/image39.png"/><Relationship Id="rId19" Type="http://schemas.openxmlformats.org/officeDocument/2006/relationships/image" Target="../media/image31.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ctrTitle"/>
          </p:nvPr>
        </p:nvSpPr>
        <p:spPr>
          <a:xfrm>
            <a:off x="119759" y="476672"/>
            <a:ext cx="8904484" cy="1944216"/>
          </a:xfrm>
        </p:spPr>
        <p:txBody>
          <a:bodyPr/>
          <a:lstStyle/>
          <a:p>
            <a:pPr algn="ctr"/>
            <a:r>
              <a:rPr lang="ja-JP" altLang="en-US" sz="3000">
                <a:solidFill>
                  <a:srgbClr val="FFFFFF"/>
                </a:solidFill>
                <a:latin typeface="ＭＳ Ｐゴシック"/>
              </a:rPr>
              <a:t>ニューラルネットワークまとめ</a:t>
            </a:r>
            <a:endParaRPr lang="ja-JP" altLang="en-US" sz="3000" dirty="0">
              <a:solidFill>
                <a:srgbClr val="FFFFFF"/>
              </a:solidFill>
              <a:latin typeface="ＭＳ Ｐゴシック"/>
            </a:endParaRPr>
          </a:p>
        </p:txBody>
      </p:sp>
      <p:sp>
        <p:nvSpPr>
          <p:cNvPr id="10" name="サブタイトル 2"/>
          <p:cNvSpPr>
            <a:spLocks noGrp="1"/>
          </p:cNvSpPr>
          <p:nvPr>
            <p:ph type="subTitle" idx="1"/>
          </p:nvPr>
        </p:nvSpPr>
        <p:spPr>
          <a:xfrm>
            <a:off x="2961184" y="5059128"/>
            <a:ext cx="5963004" cy="476250"/>
          </a:xfrm>
        </p:spPr>
        <p:txBody>
          <a:bodyPr/>
          <a:lstStyle/>
          <a:p>
            <a:pPr algn="r">
              <a:defRPr/>
            </a:pPr>
            <a:r>
              <a:rPr lang="ja-JP" altLang="en-US" sz="2400">
                <a:solidFill>
                  <a:srgbClr val="000000"/>
                </a:solidFill>
              </a:rPr>
              <a:t>プラズマ核融合基礎学分野 M1</a:t>
            </a:r>
            <a:r>
              <a:rPr lang="en-US" altLang="ja-JP" sz="2400" dirty="0">
                <a:solidFill>
                  <a:srgbClr val="000000"/>
                </a:solidFill>
              </a:rPr>
              <a:t> </a:t>
            </a:r>
            <a:r>
              <a:rPr lang="ja-JP" altLang="en-US" sz="2400">
                <a:solidFill>
                  <a:srgbClr val="000000"/>
                </a:solidFill>
              </a:rPr>
              <a:t>深田</a:t>
            </a:r>
            <a:r>
              <a:rPr lang="en-US" altLang="ja-JP" sz="2400" dirty="0">
                <a:solidFill>
                  <a:srgbClr val="000000"/>
                </a:solidFill>
              </a:rPr>
              <a:t> </a:t>
            </a:r>
            <a:r>
              <a:rPr lang="ja-JP" altLang="en-US" sz="2400">
                <a:solidFill>
                  <a:srgbClr val="000000"/>
                </a:solidFill>
              </a:rPr>
              <a:t>紘平</a:t>
            </a:r>
            <a:endParaRPr lang="en-US" altLang="ja-JP" sz="2400" dirty="0">
              <a:solidFill>
                <a:srgbClr val="000000"/>
              </a:solidFill>
            </a:endParaRPr>
          </a:p>
        </p:txBody>
      </p:sp>
      <p:pic>
        <p:nvPicPr>
          <p:cNvPr id="6" name="図 5"/>
          <p:cNvPicPr>
            <a:picLocks noChangeAspect="1"/>
          </p:cNvPicPr>
          <p:nvPr/>
        </p:nvPicPr>
        <p:blipFill>
          <a:blip r:embed="rId3" cstate="print">
            <a:lum/>
            <a:extLst>
              <a:ext uri="{28A0092B-C50C-407E-A947-70E740481C1C}">
                <a14:useLocalDpi xmlns:a14="http://schemas.microsoft.com/office/drawing/2010/main" val="0"/>
              </a:ext>
            </a:extLst>
          </a:blip>
          <a:stretch>
            <a:fillRect/>
          </a:stretch>
        </p:blipFill>
        <p:spPr>
          <a:xfrm>
            <a:off x="497528" y="3501914"/>
            <a:ext cx="1281631" cy="1281631"/>
          </a:xfrm>
          <a:prstGeom prst="rect">
            <a:avLst/>
          </a:prstGeom>
        </p:spPr>
      </p:pic>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1" name="日付プレースホルダー 10"/>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210905-8788-4E04-8359-DC2507D3EFFA}"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2019/3/13</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847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BB108-1138-274A-9D0A-0FDAC3F50060}"/>
              </a:ext>
            </a:extLst>
          </p:cNvPr>
          <p:cNvSpPr>
            <a:spLocks noGrp="1"/>
          </p:cNvSpPr>
          <p:nvPr>
            <p:ph type="title"/>
          </p:nvPr>
        </p:nvSpPr>
        <p:spPr/>
        <p:txBody>
          <a:bodyPr/>
          <a:lstStyle/>
          <a:p>
            <a:r>
              <a:rPr lang="ja-JP" altLang="en-US"/>
              <a:t>出力層</a:t>
            </a:r>
            <a:endParaRPr kumimoji="1" lang="ja-JP" altLang="en-US"/>
          </a:p>
        </p:txBody>
      </p:sp>
      <mc:AlternateContent xmlns:mc="http://schemas.openxmlformats.org/markup-compatibility/2006" xmlns:a14="http://schemas.microsoft.com/office/drawing/2010/main">
        <mc:Choice Requires="a14">
          <p:sp>
            <p:nvSpPr>
              <p:cNvPr id="3" name="円/楕円 2">
                <a:extLst>
                  <a:ext uri="{FF2B5EF4-FFF2-40B4-BE49-F238E27FC236}">
                    <a16:creationId xmlns:a16="http://schemas.microsoft.com/office/drawing/2014/main" id="{D8061B70-8884-5F41-8DF9-5C2B27F60F1D}"/>
                  </a:ext>
                </a:extLst>
              </p:cNvPr>
              <p:cNvSpPr/>
              <p:nvPr/>
            </p:nvSpPr>
            <p:spPr>
              <a:xfrm>
                <a:off x="538297" y="284443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3" name="円/楕円 2">
                <a:extLst>
                  <a:ext uri="{FF2B5EF4-FFF2-40B4-BE49-F238E27FC236}">
                    <a16:creationId xmlns:a16="http://schemas.microsoft.com/office/drawing/2014/main" id="{D8061B70-8884-5F41-8DF9-5C2B27F60F1D}"/>
                  </a:ext>
                </a:extLst>
              </p:cNvPr>
              <p:cNvSpPr>
                <a:spLocks noRot="1" noChangeAspect="1" noMove="1" noResize="1" noEditPoints="1" noAdjustHandles="1" noChangeArrowheads="1" noChangeShapeType="1" noTextEdit="1"/>
              </p:cNvSpPr>
              <p:nvPr/>
            </p:nvSpPr>
            <p:spPr>
              <a:xfrm>
                <a:off x="538297" y="2844434"/>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sp>
        <p:nvSpPr>
          <p:cNvPr id="4" name="円/楕円 3">
            <a:extLst>
              <a:ext uri="{FF2B5EF4-FFF2-40B4-BE49-F238E27FC236}">
                <a16:creationId xmlns:a16="http://schemas.microsoft.com/office/drawing/2014/main" id="{04A01885-0F85-0146-94D2-B112F38836D5}"/>
              </a:ext>
            </a:extLst>
          </p:cNvPr>
          <p:cNvSpPr/>
          <p:nvPr/>
        </p:nvSpPr>
        <p:spPr>
          <a:xfrm>
            <a:off x="544220" y="239110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6A299092-84F6-4341-87F5-3208B039B0FF}"/>
                  </a:ext>
                </a:extLst>
              </p:cNvPr>
              <p:cNvSpPr/>
              <p:nvPr/>
            </p:nvSpPr>
            <p:spPr>
              <a:xfrm>
                <a:off x="1432838" y="283769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5" name="円/楕円 4">
                <a:extLst>
                  <a:ext uri="{FF2B5EF4-FFF2-40B4-BE49-F238E27FC236}">
                    <a16:creationId xmlns:a16="http://schemas.microsoft.com/office/drawing/2014/main" id="{6A299092-84F6-4341-87F5-3208B039B0FF}"/>
                  </a:ext>
                </a:extLst>
              </p:cNvPr>
              <p:cNvSpPr>
                <a:spLocks noRot="1" noChangeAspect="1" noMove="1" noResize="1" noEditPoints="1" noAdjustHandles="1" noChangeArrowheads="1" noChangeShapeType="1" noTextEdit="1"/>
              </p:cNvSpPr>
              <p:nvPr/>
            </p:nvSpPr>
            <p:spPr>
              <a:xfrm>
                <a:off x="1432838" y="2837694"/>
                <a:ext cx="610808" cy="613944"/>
              </a:xfrm>
              <a:prstGeom prst="ellipse">
                <a:avLst/>
              </a:prstGeom>
              <a:blipFill>
                <a:blip r:embed="rId4"/>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円/楕円 5">
                <a:extLst>
                  <a:ext uri="{FF2B5EF4-FFF2-40B4-BE49-F238E27FC236}">
                    <a16:creationId xmlns:a16="http://schemas.microsoft.com/office/drawing/2014/main" id="{65352D2B-481B-FA48-B74C-F9BF18DA56BA}"/>
                  </a:ext>
                </a:extLst>
              </p:cNvPr>
              <p:cNvSpPr/>
              <p:nvPr/>
            </p:nvSpPr>
            <p:spPr>
              <a:xfrm>
                <a:off x="548930" y="443057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6" name="円/楕円 5">
                <a:extLst>
                  <a:ext uri="{FF2B5EF4-FFF2-40B4-BE49-F238E27FC236}">
                    <a16:creationId xmlns:a16="http://schemas.microsoft.com/office/drawing/2014/main" id="{65352D2B-481B-FA48-B74C-F9BF18DA56BA}"/>
                  </a:ext>
                </a:extLst>
              </p:cNvPr>
              <p:cNvSpPr>
                <a:spLocks noRot="1" noChangeAspect="1" noMove="1" noResize="1" noEditPoints="1" noAdjustHandles="1" noChangeArrowheads="1" noChangeShapeType="1" noTextEdit="1"/>
              </p:cNvSpPr>
              <p:nvPr/>
            </p:nvSpPr>
            <p:spPr>
              <a:xfrm>
                <a:off x="548930" y="4430576"/>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p:sp>
        <p:nvSpPr>
          <p:cNvPr id="7" name="円/楕円 6">
            <a:extLst>
              <a:ext uri="{FF2B5EF4-FFF2-40B4-BE49-F238E27FC236}">
                <a16:creationId xmlns:a16="http://schemas.microsoft.com/office/drawing/2014/main" id="{2244DC5B-F571-3E46-816E-008B123CAFBC}"/>
              </a:ext>
            </a:extLst>
          </p:cNvPr>
          <p:cNvSpPr/>
          <p:nvPr/>
        </p:nvSpPr>
        <p:spPr>
          <a:xfrm>
            <a:off x="544220" y="397724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円/楕円 7">
                <a:extLst>
                  <a:ext uri="{FF2B5EF4-FFF2-40B4-BE49-F238E27FC236}">
                    <a16:creationId xmlns:a16="http://schemas.microsoft.com/office/drawing/2014/main" id="{DE0521F4-4FDE-0845-A94E-56BABA5E5A2C}"/>
                  </a:ext>
                </a:extLst>
              </p:cNvPr>
              <p:cNvSpPr/>
              <p:nvPr/>
            </p:nvSpPr>
            <p:spPr>
              <a:xfrm>
                <a:off x="1432838" y="442383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8" name="円/楕円 7">
                <a:extLst>
                  <a:ext uri="{FF2B5EF4-FFF2-40B4-BE49-F238E27FC236}">
                    <a16:creationId xmlns:a16="http://schemas.microsoft.com/office/drawing/2014/main" id="{DE0521F4-4FDE-0845-A94E-56BABA5E5A2C}"/>
                  </a:ext>
                </a:extLst>
              </p:cNvPr>
              <p:cNvSpPr>
                <a:spLocks noRot="1" noChangeAspect="1" noMove="1" noResize="1" noEditPoints="1" noAdjustHandles="1" noChangeArrowheads="1" noChangeShapeType="1" noTextEdit="1"/>
              </p:cNvSpPr>
              <p:nvPr/>
            </p:nvSpPr>
            <p:spPr>
              <a:xfrm>
                <a:off x="1432838" y="4423836"/>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AC865D28-1BBC-9F45-956D-9DFC546FF48D}"/>
              </a:ext>
            </a:extLst>
          </p:cNvPr>
          <p:cNvCxnSpPr>
            <a:cxnSpLocks/>
            <a:stCxn id="3" idx="6"/>
            <a:endCxn id="5" idx="2"/>
          </p:cNvCxnSpPr>
          <p:nvPr/>
        </p:nvCxnSpPr>
        <p:spPr>
          <a:xfrm flipV="1">
            <a:off x="1149105" y="314466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E86BCAD2-33C9-AE4C-8C8C-0B29A6516CA7}"/>
              </a:ext>
            </a:extLst>
          </p:cNvPr>
          <p:cNvCxnSpPr>
            <a:cxnSpLocks/>
          </p:cNvCxnSpPr>
          <p:nvPr/>
        </p:nvCxnSpPr>
        <p:spPr>
          <a:xfrm flipV="1">
            <a:off x="1149516" y="477450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7498D2F-CCC0-F341-A393-31319F20EDDB}"/>
              </a:ext>
            </a:extLst>
          </p:cNvPr>
          <p:cNvCxnSpPr>
            <a:cxnSpLocks/>
          </p:cNvCxnSpPr>
          <p:nvPr/>
        </p:nvCxnSpPr>
        <p:spPr>
          <a:xfrm>
            <a:off x="2126942" y="3148036"/>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C91F5915-61E8-2E43-96E9-FA3B673A72FD}"/>
              </a:ext>
            </a:extLst>
          </p:cNvPr>
          <p:cNvCxnSpPr>
            <a:cxnSpLocks/>
          </p:cNvCxnSpPr>
          <p:nvPr/>
        </p:nvCxnSpPr>
        <p:spPr>
          <a:xfrm>
            <a:off x="2126941" y="4769707"/>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円/楕円 12">
                <a:extLst>
                  <a:ext uri="{FF2B5EF4-FFF2-40B4-BE49-F238E27FC236}">
                    <a16:creationId xmlns:a16="http://schemas.microsoft.com/office/drawing/2014/main" id="{0DB3DB4B-9081-F74F-B365-CF4A054521D7}"/>
                  </a:ext>
                </a:extLst>
              </p:cNvPr>
              <p:cNvSpPr/>
              <p:nvPr/>
            </p:nvSpPr>
            <p:spPr>
              <a:xfrm>
                <a:off x="2839598" y="2870582"/>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13" name="円/楕円 12">
                <a:extLst>
                  <a:ext uri="{FF2B5EF4-FFF2-40B4-BE49-F238E27FC236}">
                    <a16:creationId xmlns:a16="http://schemas.microsoft.com/office/drawing/2014/main" id="{0DB3DB4B-9081-F74F-B365-CF4A054521D7}"/>
                  </a:ext>
                </a:extLst>
              </p:cNvPr>
              <p:cNvSpPr>
                <a:spLocks noRot="1" noChangeAspect="1" noMove="1" noResize="1" noEditPoints="1" noAdjustHandles="1" noChangeArrowheads="1" noChangeShapeType="1" noTextEdit="1"/>
              </p:cNvSpPr>
              <p:nvPr/>
            </p:nvSpPr>
            <p:spPr>
              <a:xfrm>
                <a:off x="2839598" y="2870582"/>
                <a:ext cx="610808" cy="613944"/>
              </a:xfrm>
              <a:prstGeom prst="ellipse">
                <a:avLst/>
              </a:prstGeom>
              <a:blipFill>
                <a:blip r:embed="rId7"/>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円/楕円 13">
                <a:extLst>
                  <a:ext uri="{FF2B5EF4-FFF2-40B4-BE49-F238E27FC236}">
                    <a16:creationId xmlns:a16="http://schemas.microsoft.com/office/drawing/2014/main" id="{A09C2430-C7D1-B04C-920D-C07EBDE67787}"/>
                  </a:ext>
                </a:extLst>
              </p:cNvPr>
              <p:cNvSpPr/>
              <p:nvPr/>
            </p:nvSpPr>
            <p:spPr>
              <a:xfrm>
                <a:off x="2885865" y="4462672"/>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14" name="円/楕円 13">
                <a:extLst>
                  <a:ext uri="{FF2B5EF4-FFF2-40B4-BE49-F238E27FC236}">
                    <a16:creationId xmlns:a16="http://schemas.microsoft.com/office/drawing/2014/main" id="{A09C2430-C7D1-B04C-920D-C07EBDE67787}"/>
                  </a:ext>
                </a:extLst>
              </p:cNvPr>
              <p:cNvSpPr>
                <a:spLocks noRot="1" noChangeAspect="1" noMove="1" noResize="1" noEditPoints="1" noAdjustHandles="1" noChangeArrowheads="1" noChangeShapeType="1" noTextEdit="1"/>
              </p:cNvSpPr>
              <p:nvPr/>
            </p:nvSpPr>
            <p:spPr>
              <a:xfrm>
                <a:off x="2885865" y="4462672"/>
                <a:ext cx="610808" cy="613944"/>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D90662E5-908D-9841-88EA-A85D68372F92}"/>
              </a:ext>
            </a:extLst>
          </p:cNvPr>
          <p:cNvSpPr txBox="1"/>
          <p:nvPr/>
        </p:nvSpPr>
        <p:spPr>
          <a:xfrm>
            <a:off x="733705" y="152423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2</a:t>
            </a:r>
            <a:r>
              <a:rPr kumimoji="1" lang="ja-JP" altLang="en-US">
                <a:solidFill>
                  <a:srgbClr val="000000"/>
                </a:solidFill>
              </a:rPr>
              <a:t>層目</a:t>
            </a:r>
          </a:p>
        </p:txBody>
      </p:sp>
      <p:sp>
        <p:nvSpPr>
          <p:cNvPr id="16" name="テキスト ボックス 15">
            <a:extLst>
              <a:ext uri="{FF2B5EF4-FFF2-40B4-BE49-F238E27FC236}">
                <a16:creationId xmlns:a16="http://schemas.microsoft.com/office/drawing/2014/main" id="{4BF981B6-D37F-D84E-AF12-521CDAC84A55}"/>
              </a:ext>
            </a:extLst>
          </p:cNvPr>
          <p:cNvSpPr txBox="1"/>
          <p:nvPr/>
        </p:nvSpPr>
        <p:spPr>
          <a:xfrm>
            <a:off x="2706420" y="1547719"/>
            <a:ext cx="877163" cy="369332"/>
          </a:xfrm>
          <a:prstGeom prst="rect">
            <a:avLst/>
          </a:prstGeom>
          <a:noFill/>
        </p:spPr>
        <p:txBody>
          <a:bodyPr wrap="none" rtlCol="0">
            <a:spAutoFit/>
          </a:bodyPr>
          <a:lstStyle/>
          <a:p>
            <a:r>
              <a:rPr lang="ja-JP" altLang="en-US">
                <a:solidFill>
                  <a:srgbClr val="000000"/>
                </a:solidFill>
              </a:rPr>
              <a:t>出力層</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D6BB23D-8DCD-B54D-920A-262656831ED6}"/>
                  </a:ext>
                </a:extLst>
              </p:cNvPr>
              <p:cNvSpPr txBox="1"/>
              <p:nvPr/>
            </p:nvSpPr>
            <p:spPr>
              <a:xfrm>
                <a:off x="1181080" y="4445095"/>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7" name="テキスト ボックス 16">
                <a:extLst>
                  <a:ext uri="{FF2B5EF4-FFF2-40B4-BE49-F238E27FC236}">
                    <a16:creationId xmlns:a16="http://schemas.microsoft.com/office/drawing/2014/main" id="{4D6BB23D-8DCD-B54D-920A-262656831ED6}"/>
                  </a:ext>
                </a:extLst>
              </p:cNvPr>
              <p:cNvSpPr txBox="1">
                <a:spLocks noRot="1" noChangeAspect="1" noMove="1" noResize="1" noEditPoints="1" noAdjustHandles="1" noChangeArrowheads="1" noChangeShapeType="1" noTextEdit="1"/>
              </p:cNvSpPr>
              <p:nvPr/>
            </p:nvSpPr>
            <p:spPr>
              <a:xfrm>
                <a:off x="1181080" y="4445095"/>
                <a:ext cx="196336" cy="276999"/>
              </a:xfrm>
              <a:prstGeom prst="rect">
                <a:avLst/>
              </a:prstGeom>
              <a:blipFill>
                <a:blip r:embed="rId9"/>
                <a:stretch>
                  <a:fillRect l="-25000" r="-2500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7906F13-B650-054C-8010-F8EF9AC057A2}"/>
                  </a:ext>
                </a:extLst>
              </p:cNvPr>
              <p:cNvSpPr txBox="1"/>
              <p:nvPr/>
            </p:nvSpPr>
            <p:spPr>
              <a:xfrm>
                <a:off x="1181691" y="2771083"/>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8" name="テキスト ボックス 17">
                <a:extLst>
                  <a:ext uri="{FF2B5EF4-FFF2-40B4-BE49-F238E27FC236}">
                    <a16:creationId xmlns:a16="http://schemas.microsoft.com/office/drawing/2014/main" id="{27906F13-B650-054C-8010-F8EF9AC057A2}"/>
                  </a:ext>
                </a:extLst>
              </p:cNvPr>
              <p:cNvSpPr txBox="1">
                <a:spLocks noRot="1" noChangeAspect="1" noMove="1" noResize="1" noEditPoints="1" noAdjustHandles="1" noChangeArrowheads="1" noChangeShapeType="1" noTextEdit="1"/>
              </p:cNvSpPr>
              <p:nvPr/>
            </p:nvSpPr>
            <p:spPr>
              <a:xfrm>
                <a:off x="1181691" y="2771083"/>
                <a:ext cx="196336" cy="276999"/>
              </a:xfrm>
              <a:prstGeom prst="rect">
                <a:avLst/>
              </a:prstGeom>
              <a:blipFill>
                <a:blip r:embed="rId9"/>
                <a:stretch>
                  <a:fillRect l="-23529" r="-17647"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B1118809-1BC9-F04D-A0EC-CDA16A48B875}"/>
                  </a:ext>
                </a:extLst>
              </p:cNvPr>
              <p:cNvSpPr/>
              <p:nvPr/>
            </p:nvSpPr>
            <p:spPr>
              <a:xfrm>
                <a:off x="4842999" y="4445095"/>
                <a:ext cx="2956130" cy="683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r>
                        <a:rPr lang="ja-JP" altLang="en-US" i="1" smtClean="0">
                          <a:solidFill>
                            <a:srgbClr val="000000"/>
                          </a:solidFill>
                          <a:latin typeface="Cambria Math" panose="02040503050406030204" pitchFamily="18" charset="0"/>
                        </a:rPr>
                        <m:t>𝜎</m:t>
                      </m:r>
                      <m:d>
                        <m:dPr>
                          <m:ctrlPr>
                            <a:rPr lang="en-US" altLang="ja-JP" b="0" i="1" smtClean="0">
                              <a:solidFill>
                                <a:srgbClr val="000000"/>
                              </a:solidFill>
                              <a:latin typeface="Cambria Math" panose="02040503050406030204" pitchFamily="18" charset="0"/>
                            </a:rPr>
                          </m:ctrlPr>
                        </m:dPr>
                        <m:e>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𝑘</m:t>
                              </m:r>
                            </m:sub>
                          </m:sSub>
                        </m:e>
                      </m:d>
                      <m:r>
                        <a:rPr lang="en-US" altLang="ja-JP" b="0" i="1" smtClean="0">
                          <a:solidFill>
                            <a:srgbClr val="000000"/>
                          </a:solidFill>
                          <a:latin typeface="Cambria Math" panose="02040503050406030204" pitchFamily="18" charset="0"/>
                        </a:rPr>
                        <m:t>=</m:t>
                      </m:r>
                      <m:f>
                        <m:fPr>
                          <m:ctrlPr>
                            <a:rPr lang="en-US" altLang="ja-JP" b="0" i="1" smtClean="0">
                              <a:solidFill>
                                <a:srgbClr val="000000"/>
                              </a:solidFill>
                              <a:latin typeface="Cambria Math" panose="02040503050406030204" pitchFamily="18" charset="0"/>
                            </a:rPr>
                          </m:ctrlPr>
                        </m:fPr>
                        <m:num>
                          <m:r>
                            <m:rPr>
                              <m:sty m:val="p"/>
                            </m:rPr>
                            <a:rPr lang="en-US" altLang="ja-JP" b="0" i="0" smtClean="0">
                              <a:solidFill>
                                <a:srgbClr val="000000"/>
                              </a:solidFill>
                              <a:latin typeface="Cambria Math" panose="02040503050406030204" pitchFamily="18" charset="0"/>
                            </a:rPr>
                            <m:t>exp</m:t>
                          </m:r>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num>
                        <m:den>
                          <m:nary>
                            <m:naryPr>
                              <m:chr m:val="∑"/>
                              <m:supHide m:val="on"/>
                              <m:ctrlPr>
                                <a:rPr lang="en-US" altLang="ja-JP" b="0" i="1" smtClean="0">
                                  <a:solidFill>
                                    <a:srgbClr val="000000"/>
                                  </a:solidFill>
                                  <a:latin typeface="Cambria Math" panose="02040503050406030204" pitchFamily="18" charset="0"/>
                                </a:rPr>
                              </m:ctrlPr>
                            </m:naryPr>
                            <m:sub>
                              <m:r>
                                <m:rPr>
                                  <m:brk m:alnAt="23"/>
                                </m:rPr>
                                <a:rPr lang="en-US" altLang="ja-JP" b="0" i="1" smtClean="0">
                                  <a:solidFill>
                                    <a:srgbClr val="000000"/>
                                  </a:solidFill>
                                  <a:latin typeface="Cambria Math" panose="02040503050406030204" pitchFamily="18" charset="0"/>
                                </a:rPr>
                                <m:t>𝑖</m:t>
                              </m:r>
                              <m:r>
                                <a:rPr lang="en-US" altLang="ja-JP" b="0" i="1" smtClean="0">
                                  <a:solidFill>
                                    <a:srgbClr val="000000"/>
                                  </a:solidFill>
                                  <a:latin typeface="Cambria Math" panose="02040503050406030204" pitchFamily="18" charset="0"/>
                                </a:rPr>
                                <m:t>=1</m:t>
                              </m:r>
                            </m:sub>
                            <m:sup/>
                            <m:e>
                              <m:sSub>
                                <m:sSubPr>
                                  <m:ctrlPr>
                                    <a:rPr lang="en-US" altLang="ja-JP" i="1">
                                      <a:solidFill>
                                        <a:srgbClr val="000000"/>
                                      </a:solidFill>
                                      <a:latin typeface="Cambria Math" panose="02040503050406030204" pitchFamily="18" charset="0"/>
                                    </a:rPr>
                                  </m:ctrlPr>
                                </m:sSubPr>
                                <m:e>
                                  <m:r>
                                    <m:rPr>
                                      <m:sty m:val="p"/>
                                    </m:rPr>
                                    <a:rPr lang="en-US" altLang="ja-JP" b="0" i="0" smtClean="0">
                                      <a:solidFill>
                                        <a:srgbClr val="000000"/>
                                      </a:solidFill>
                                      <a:latin typeface="Cambria Math" panose="02040503050406030204" pitchFamily="18" charset="0"/>
                                    </a:rPr>
                                    <m:t>exp</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𝑖</m:t>
                                  </m:r>
                                </m:sub>
                              </m:sSub>
                              <m:r>
                                <a:rPr lang="en-US" altLang="ja-JP" b="0" i="1" smtClean="0">
                                  <a:solidFill>
                                    <a:srgbClr val="000000"/>
                                  </a:solidFill>
                                  <a:latin typeface="Cambria Math" panose="02040503050406030204" pitchFamily="18" charset="0"/>
                                </a:rPr>
                                <m:t>)</m:t>
                              </m:r>
                            </m:e>
                          </m:nary>
                        </m:den>
                      </m:f>
                    </m:oMath>
                  </m:oMathPara>
                </a14:m>
                <a:endParaRPr lang="ja-JP" altLang="en-US">
                  <a:solidFill>
                    <a:srgbClr val="000000"/>
                  </a:solidFill>
                </a:endParaRPr>
              </a:p>
            </p:txBody>
          </p:sp>
        </mc:Choice>
        <mc:Fallback xmlns="">
          <p:sp>
            <p:nvSpPr>
              <p:cNvPr id="19" name="正方形/長方形 18">
                <a:extLst>
                  <a:ext uri="{FF2B5EF4-FFF2-40B4-BE49-F238E27FC236}">
                    <a16:creationId xmlns:a16="http://schemas.microsoft.com/office/drawing/2014/main" id="{B1118809-1BC9-F04D-A0EC-CDA16A48B875}"/>
                  </a:ext>
                </a:extLst>
              </p:cNvPr>
              <p:cNvSpPr>
                <a:spLocks noRot="1" noChangeAspect="1" noMove="1" noResize="1" noEditPoints="1" noAdjustHandles="1" noChangeArrowheads="1" noChangeShapeType="1" noTextEdit="1"/>
              </p:cNvSpPr>
              <p:nvPr/>
            </p:nvSpPr>
            <p:spPr>
              <a:xfrm>
                <a:off x="4842999" y="4445095"/>
                <a:ext cx="2956130" cy="683649"/>
              </a:xfrm>
              <a:prstGeom prst="rect">
                <a:avLst/>
              </a:prstGeom>
              <a:blipFill>
                <a:blip r:embed="rId10"/>
                <a:stretch>
                  <a:fillRect t="-16364" b="-89091"/>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6F6E3647-FCDE-0349-A18C-F60A39CCFB10}"/>
              </a:ext>
            </a:extLst>
          </p:cNvPr>
          <p:cNvSpPr txBox="1"/>
          <p:nvPr/>
        </p:nvSpPr>
        <p:spPr>
          <a:xfrm>
            <a:off x="4678521" y="3779002"/>
            <a:ext cx="3655168" cy="584775"/>
          </a:xfrm>
          <a:prstGeom prst="rect">
            <a:avLst/>
          </a:prstGeom>
          <a:noFill/>
        </p:spPr>
        <p:txBody>
          <a:bodyPr wrap="none" rtlCol="0">
            <a:spAutoFit/>
          </a:bodyPr>
          <a:lstStyle/>
          <a:p>
            <a:r>
              <a:rPr lang="en-US" altLang="ja-JP" dirty="0">
                <a:solidFill>
                  <a:srgbClr val="000000"/>
                </a:solidFill>
              </a:rPr>
              <a:t>Soft-max</a:t>
            </a:r>
            <a:r>
              <a:rPr lang="ja-JP" altLang="en-US">
                <a:solidFill>
                  <a:srgbClr val="000000"/>
                </a:solidFill>
              </a:rPr>
              <a:t>関数</a:t>
            </a:r>
            <a:endParaRPr lang="en-US" altLang="ja-JP" dirty="0">
              <a:solidFill>
                <a:srgbClr val="000000"/>
              </a:solidFill>
            </a:endParaRPr>
          </a:p>
          <a:p>
            <a:r>
              <a:rPr kumimoji="1" lang="ja-JP" altLang="en-US" sz="1400">
                <a:solidFill>
                  <a:srgbClr val="000000"/>
                </a:solidFill>
              </a:rPr>
              <a:t>出力値の総和を</a:t>
            </a:r>
            <a:r>
              <a:rPr kumimoji="1" lang="en-US" altLang="ja-JP" sz="1400" dirty="0">
                <a:solidFill>
                  <a:srgbClr val="000000"/>
                </a:solidFill>
              </a:rPr>
              <a:t>1</a:t>
            </a:r>
            <a:r>
              <a:rPr kumimoji="1" lang="ja-JP" altLang="en-US" sz="1400">
                <a:solidFill>
                  <a:srgbClr val="000000"/>
                </a:solidFill>
              </a:rPr>
              <a:t>にすることで割合を評価する</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22338C5E-D5DC-484F-9DD7-7BA682BE20B9}"/>
                  </a:ext>
                </a:extLst>
              </p:cNvPr>
              <p:cNvSpPr/>
              <p:nvPr/>
            </p:nvSpPr>
            <p:spPr>
              <a:xfrm>
                <a:off x="4842999" y="2790319"/>
                <a:ext cx="301011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d>
                        <m:dPr>
                          <m:ctrlPr>
                            <a:rPr lang="en-US" altLang="ja-JP" b="0" i="1" smtClean="0">
                              <a:solidFill>
                                <a:srgbClr val="000000"/>
                              </a:solidFill>
                              <a:latin typeface="Cambria Math" panose="02040503050406030204" pitchFamily="18" charset="0"/>
                            </a:rPr>
                          </m:ctrlPr>
                        </m:dPr>
                        <m:e>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e>
                      </m:d>
                      <m:r>
                        <a:rPr lang="en-US" altLang="ja-JP" b="0" i="1" smtClean="0">
                          <a:solidFill>
                            <a:srgbClr val="000000"/>
                          </a:solidFill>
                          <a:latin typeface="Cambria Math" panose="02040503050406030204" pitchFamily="18" charset="0"/>
                        </a:rPr>
                        <m:t>=</m:t>
                      </m:r>
                      <m:f>
                        <m:fPr>
                          <m:ctrlPr>
                            <a:rPr lang="en-US" altLang="ja-JP" b="0" i="1" smtClean="0">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1</m:t>
                          </m:r>
                        </m:num>
                        <m:den>
                          <m:r>
                            <a:rPr lang="en-US" altLang="ja-JP" b="0" i="1" smtClean="0">
                              <a:solidFill>
                                <a:srgbClr val="000000"/>
                              </a:solidFill>
                              <a:latin typeface="Cambria Math" panose="02040503050406030204" pitchFamily="18" charset="0"/>
                            </a:rPr>
                            <m:t>1+</m:t>
                          </m:r>
                          <m:r>
                            <m:rPr>
                              <m:sty m:val="p"/>
                            </m:rPr>
                            <a:rPr lang="en-US" altLang="ja-JP" b="0" i="0" smtClean="0">
                              <a:solidFill>
                                <a:srgbClr val="000000"/>
                              </a:solidFill>
                              <a:latin typeface="Cambria Math" panose="02040503050406030204" pitchFamily="18" charset="0"/>
                            </a:rPr>
                            <m:t>exp</m:t>
                          </m:r>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den>
                      </m:f>
                    </m:oMath>
                  </m:oMathPara>
                </a14:m>
                <a:endParaRPr lang="ja-JP" altLang="en-US">
                  <a:solidFill>
                    <a:srgbClr val="000000"/>
                  </a:solidFill>
                </a:endParaRPr>
              </a:p>
            </p:txBody>
          </p:sp>
        </mc:Choice>
        <mc:Fallback xmlns="">
          <p:sp>
            <p:nvSpPr>
              <p:cNvPr id="21" name="正方形/長方形 20">
                <a:extLst>
                  <a:ext uri="{FF2B5EF4-FFF2-40B4-BE49-F238E27FC236}">
                    <a16:creationId xmlns:a16="http://schemas.microsoft.com/office/drawing/2014/main" id="{22338C5E-D5DC-484F-9DD7-7BA682BE20B9}"/>
                  </a:ext>
                </a:extLst>
              </p:cNvPr>
              <p:cNvSpPr>
                <a:spLocks noRot="1" noChangeAspect="1" noMove="1" noResize="1" noEditPoints="1" noAdjustHandles="1" noChangeArrowheads="1" noChangeShapeType="1" noTextEdit="1"/>
              </p:cNvSpPr>
              <p:nvPr/>
            </p:nvSpPr>
            <p:spPr>
              <a:xfrm>
                <a:off x="4842999" y="2790319"/>
                <a:ext cx="3010119" cy="669094"/>
              </a:xfrm>
              <a:prstGeom prst="rect">
                <a:avLst/>
              </a:prstGeom>
              <a:blipFill>
                <a:blip r:embed="rId11"/>
                <a:stretch>
                  <a:fillRect b="-7547"/>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C46D266-9B34-1B42-95C3-1627BFD29473}"/>
              </a:ext>
            </a:extLst>
          </p:cNvPr>
          <p:cNvSpPr txBox="1"/>
          <p:nvPr/>
        </p:nvSpPr>
        <p:spPr>
          <a:xfrm>
            <a:off x="4678521" y="2401751"/>
            <a:ext cx="1479892" cy="369332"/>
          </a:xfrm>
          <a:prstGeom prst="rect">
            <a:avLst/>
          </a:prstGeom>
          <a:noFill/>
        </p:spPr>
        <p:txBody>
          <a:bodyPr wrap="none" rtlCol="0">
            <a:spAutoFit/>
          </a:bodyPr>
          <a:lstStyle/>
          <a:p>
            <a:r>
              <a:rPr lang="en-US" altLang="ja-JP" dirty="0">
                <a:solidFill>
                  <a:srgbClr val="000000"/>
                </a:solidFill>
              </a:rPr>
              <a:t>Sigmoid</a:t>
            </a:r>
            <a:r>
              <a:rPr lang="ja-JP" altLang="en-US">
                <a:solidFill>
                  <a:srgbClr val="000000"/>
                </a:solidFill>
              </a:rPr>
              <a:t>関数</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311DBB5-0C78-5344-9B12-379D7DC02240}"/>
                  </a:ext>
                </a:extLst>
              </p:cNvPr>
              <p:cNvSpPr/>
              <p:nvPr/>
            </p:nvSpPr>
            <p:spPr>
              <a:xfrm>
                <a:off x="2278551" y="2749467"/>
                <a:ext cx="3890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a:solidFill>
                            <a:srgbClr val="000000"/>
                          </a:solidFill>
                          <a:latin typeface="Cambria Math" panose="02040503050406030204" pitchFamily="18" charset="0"/>
                        </a:rPr>
                        <m:t>𝜎</m:t>
                      </m:r>
                    </m:oMath>
                  </m:oMathPara>
                </a14:m>
                <a:endParaRPr lang="ja-JP" altLang="en-US"/>
              </a:p>
            </p:txBody>
          </p:sp>
        </mc:Choice>
        <mc:Fallback xmlns="">
          <p:sp>
            <p:nvSpPr>
              <p:cNvPr id="24" name="正方形/長方形 23">
                <a:extLst>
                  <a:ext uri="{FF2B5EF4-FFF2-40B4-BE49-F238E27FC236}">
                    <a16:creationId xmlns:a16="http://schemas.microsoft.com/office/drawing/2014/main" id="{2311DBB5-0C78-5344-9B12-379D7DC02240}"/>
                  </a:ext>
                </a:extLst>
              </p:cNvPr>
              <p:cNvSpPr>
                <a:spLocks noRot="1" noChangeAspect="1" noMove="1" noResize="1" noEditPoints="1" noAdjustHandles="1" noChangeArrowheads="1" noChangeShapeType="1" noTextEdit="1"/>
              </p:cNvSpPr>
              <p:nvPr/>
            </p:nvSpPr>
            <p:spPr>
              <a:xfrm>
                <a:off x="2278551" y="2749467"/>
                <a:ext cx="389081" cy="369332"/>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5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7CAC3-C716-904A-B346-39F146B57F6A}"/>
              </a:ext>
            </a:extLst>
          </p:cNvPr>
          <p:cNvSpPr>
            <a:spLocks noGrp="1"/>
          </p:cNvSpPr>
          <p:nvPr>
            <p:ph type="title"/>
          </p:nvPr>
        </p:nvSpPr>
        <p:spPr/>
        <p:txBody>
          <a:bodyPr/>
          <a:lstStyle/>
          <a:p>
            <a:r>
              <a:rPr lang="ja-JP" altLang="en-US"/>
              <a:t>出力値の評価</a:t>
            </a:r>
            <a:endParaRPr kumimoji="1" lang="ja-JP" altLang="en-US"/>
          </a:p>
        </p:txBody>
      </p:sp>
      <p:cxnSp>
        <p:nvCxnSpPr>
          <p:cNvPr id="3" name="直線矢印コネクタ 2">
            <a:extLst>
              <a:ext uri="{FF2B5EF4-FFF2-40B4-BE49-F238E27FC236}">
                <a16:creationId xmlns:a16="http://schemas.microsoft.com/office/drawing/2014/main" id="{78922DFD-EAFF-7F4B-A86B-7842C74A4174}"/>
              </a:ext>
            </a:extLst>
          </p:cNvPr>
          <p:cNvCxnSpPr>
            <a:cxnSpLocks/>
          </p:cNvCxnSpPr>
          <p:nvPr/>
        </p:nvCxnSpPr>
        <p:spPr>
          <a:xfrm>
            <a:off x="1042788" y="2085510"/>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FB493C30-8FC9-4847-A068-2877EBB68660}"/>
              </a:ext>
            </a:extLst>
          </p:cNvPr>
          <p:cNvCxnSpPr>
            <a:cxnSpLocks/>
          </p:cNvCxnSpPr>
          <p:nvPr/>
        </p:nvCxnSpPr>
        <p:spPr>
          <a:xfrm>
            <a:off x="1042787" y="3707181"/>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6A6117A3-C346-D243-A7A8-E51746B4AD98}"/>
                  </a:ext>
                </a:extLst>
              </p:cNvPr>
              <p:cNvSpPr/>
              <p:nvPr/>
            </p:nvSpPr>
            <p:spPr>
              <a:xfrm>
                <a:off x="1755444" y="180805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5" name="円/楕円 4">
                <a:extLst>
                  <a:ext uri="{FF2B5EF4-FFF2-40B4-BE49-F238E27FC236}">
                    <a16:creationId xmlns:a16="http://schemas.microsoft.com/office/drawing/2014/main" id="{6A6117A3-C346-D243-A7A8-E51746B4AD98}"/>
                  </a:ext>
                </a:extLst>
              </p:cNvPr>
              <p:cNvSpPr>
                <a:spLocks noRot="1" noChangeAspect="1" noMove="1" noResize="1" noEditPoints="1" noAdjustHandles="1" noChangeArrowheads="1" noChangeShapeType="1" noTextEdit="1"/>
              </p:cNvSpPr>
              <p:nvPr/>
            </p:nvSpPr>
            <p:spPr>
              <a:xfrm>
                <a:off x="1755444" y="1808056"/>
                <a:ext cx="610808" cy="613944"/>
              </a:xfrm>
              <a:prstGeom prst="ellipse">
                <a:avLst/>
              </a:prstGeom>
              <a:blipFill>
                <a:blip r:embed="rId2"/>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円/楕円 5">
                <a:extLst>
                  <a:ext uri="{FF2B5EF4-FFF2-40B4-BE49-F238E27FC236}">
                    <a16:creationId xmlns:a16="http://schemas.microsoft.com/office/drawing/2014/main" id="{D3557865-7DE2-9A48-ADC4-51769250569B}"/>
                  </a:ext>
                </a:extLst>
              </p:cNvPr>
              <p:cNvSpPr/>
              <p:nvPr/>
            </p:nvSpPr>
            <p:spPr>
              <a:xfrm>
                <a:off x="1801711" y="340014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6" name="円/楕円 5">
                <a:extLst>
                  <a:ext uri="{FF2B5EF4-FFF2-40B4-BE49-F238E27FC236}">
                    <a16:creationId xmlns:a16="http://schemas.microsoft.com/office/drawing/2014/main" id="{D3557865-7DE2-9A48-ADC4-51769250569B}"/>
                  </a:ext>
                </a:extLst>
              </p:cNvPr>
              <p:cNvSpPr>
                <a:spLocks noRot="1" noChangeAspect="1" noMove="1" noResize="1" noEditPoints="1" noAdjustHandles="1" noChangeArrowheads="1" noChangeShapeType="1" noTextEdit="1"/>
              </p:cNvSpPr>
              <p:nvPr/>
            </p:nvSpPr>
            <p:spPr>
              <a:xfrm>
                <a:off x="1801711" y="3400146"/>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AEC4FFB-9982-5946-A819-DA7C18C8AD94}"/>
              </a:ext>
            </a:extLst>
          </p:cNvPr>
          <p:cNvSpPr txBox="1"/>
          <p:nvPr/>
        </p:nvSpPr>
        <p:spPr>
          <a:xfrm>
            <a:off x="1642794" y="1298237"/>
            <a:ext cx="877163" cy="369332"/>
          </a:xfrm>
          <a:prstGeom prst="rect">
            <a:avLst/>
          </a:prstGeom>
          <a:noFill/>
        </p:spPr>
        <p:txBody>
          <a:bodyPr wrap="none" rtlCol="0">
            <a:spAutoFit/>
          </a:bodyPr>
          <a:lstStyle/>
          <a:p>
            <a:r>
              <a:rPr lang="ja-JP" altLang="en-US">
                <a:solidFill>
                  <a:srgbClr val="000000"/>
                </a:solidFill>
              </a:rPr>
              <a:t>出力層</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DA7D5F3-9DC6-224B-B900-211B2EABE9FE}"/>
                  </a:ext>
                </a:extLst>
              </p:cNvPr>
              <p:cNvSpPr/>
              <p:nvPr/>
            </p:nvSpPr>
            <p:spPr>
              <a:xfrm>
                <a:off x="3314109" y="1589234"/>
                <a:ext cx="2359153" cy="2560320"/>
              </a:xfrm>
              <a:prstGeom prst="rec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dirty="0">
                    <a:solidFill>
                      <a:srgbClr val="000000"/>
                    </a:solidFill>
                  </a:rPr>
                  <a:t>Cross </a:t>
                </a:r>
                <a:r>
                  <a:rPr lang="en-US" altLang="ja-JP" dirty="0">
                    <a:solidFill>
                      <a:srgbClr val="000000"/>
                    </a:solidFill>
                  </a:rPr>
                  <a:t>Entropy </a:t>
                </a:r>
                <a:r>
                  <a:rPr kumimoji="1" lang="en-US" altLang="ja-JP" dirty="0">
                    <a:solidFill>
                      <a:srgbClr val="000000"/>
                    </a:solidFill>
                  </a:rPr>
                  <a:t>Error</a:t>
                </a:r>
              </a:p>
              <a:p>
                <a:pPr algn="ctr"/>
                <a:endParaRPr lang="en-US" altLang="ja-JP" i="1" dirty="0">
                  <a:solidFill>
                    <a:srgbClr val="00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𝐿</m:t>
                      </m:r>
                      <m:r>
                        <a:rPr lang="en-US" altLang="ja-JP" i="1">
                          <a:solidFill>
                            <a:srgbClr val="000000"/>
                          </a:solidFill>
                          <a:latin typeface="Cambria Math" panose="02040503050406030204" pitchFamily="18" charset="0"/>
                        </a:rPr>
                        <m:t>=−</m:t>
                      </m:r>
                      <m:nary>
                        <m:naryPr>
                          <m:chr m:val="∑"/>
                          <m:supHide m:val="on"/>
                          <m:ctrlPr>
                            <a:rPr lang="ja-JP" altLang="en-US" i="1">
                              <a:solidFill>
                                <a:srgbClr val="000000"/>
                              </a:solidFill>
                              <a:latin typeface="Cambria Math" panose="02040503050406030204" pitchFamily="18" charset="0"/>
                            </a:rPr>
                          </m:ctrlPr>
                        </m:naryPr>
                        <m:sub>
                          <m:r>
                            <m:rPr>
                              <m:brk m:alnAt="7"/>
                            </m:rPr>
                            <a:rPr lang="en-US" altLang="ja-JP" i="1">
                              <a:solidFill>
                                <a:srgbClr val="000000"/>
                              </a:solidFill>
                              <a:latin typeface="Cambria Math" panose="02040503050406030204" pitchFamily="18" charset="0"/>
                            </a:rPr>
                            <m:t>𝑘</m:t>
                          </m:r>
                        </m:sub>
                        <m:sup/>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𝑡</m:t>
                              </m:r>
                            </m:e>
                            <m:sub>
                              <m:r>
                                <a:rPr lang="en-US" altLang="ja-JP" i="1">
                                  <a:solidFill>
                                    <a:srgbClr val="000000"/>
                                  </a:solidFill>
                                  <a:latin typeface="Cambria Math" panose="02040503050406030204" pitchFamily="18" charset="0"/>
                                </a:rPr>
                                <m:t>𝑘</m:t>
                              </m:r>
                            </m:sub>
                          </m:sSub>
                          <m:r>
                            <m:rPr>
                              <m:sty m:val="p"/>
                            </m:rPr>
                            <a:rPr lang="en-US" altLang="ja-JP">
                              <a:solidFill>
                                <a:srgbClr val="000000"/>
                              </a:solidFill>
                              <a:latin typeface="Cambria Math" panose="02040503050406030204" pitchFamily="18" charset="0"/>
                            </a:rPr>
                            <m:t>log</m:t>
                          </m:r>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𝑦</m:t>
                              </m:r>
                            </m:e>
                            <m:sub>
                              <m:r>
                                <a:rPr lang="en-US" altLang="ja-JP" i="1">
                                  <a:solidFill>
                                    <a:srgbClr val="000000"/>
                                  </a:solidFill>
                                  <a:latin typeface="Cambria Math" panose="02040503050406030204" pitchFamily="18" charset="0"/>
                                </a:rPr>
                                <m:t>𝑘</m:t>
                              </m:r>
                            </m:sub>
                          </m:sSub>
                        </m:e>
                      </m:nary>
                    </m:oMath>
                  </m:oMathPara>
                </a14:m>
                <a:endParaRPr kumimoji="1" lang="en-US" altLang="ja-JP" dirty="0">
                  <a:solidFill>
                    <a:srgbClr val="000000"/>
                  </a:solidFill>
                </a:endParaRPr>
              </a:p>
            </p:txBody>
          </p:sp>
        </mc:Choice>
        <mc:Fallback xmlns="">
          <p:sp>
            <p:nvSpPr>
              <p:cNvPr id="8" name="正方形/長方形 7">
                <a:extLst>
                  <a:ext uri="{FF2B5EF4-FFF2-40B4-BE49-F238E27FC236}">
                    <a16:creationId xmlns:a16="http://schemas.microsoft.com/office/drawing/2014/main" id="{2DA7D5F3-9DC6-224B-B900-211B2EABE9FE}"/>
                  </a:ext>
                </a:extLst>
              </p:cNvPr>
              <p:cNvSpPr>
                <a:spLocks noRot="1" noChangeAspect="1" noMove="1" noResize="1" noEditPoints="1" noAdjustHandles="1" noChangeArrowheads="1" noChangeShapeType="1" noTextEdit="1"/>
              </p:cNvSpPr>
              <p:nvPr/>
            </p:nvSpPr>
            <p:spPr>
              <a:xfrm>
                <a:off x="3314109" y="1589234"/>
                <a:ext cx="2359153" cy="2560320"/>
              </a:xfrm>
              <a:prstGeom prst="rect">
                <a:avLst/>
              </a:prstGeom>
              <a:blipFill>
                <a:blip r:embed="rId4"/>
                <a:stretch>
                  <a:fillRect b="-26471"/>
                </a:stretch>
              </a:blipFill>
              <a:ln>
                <a:solidFill>
                  <a:srgbClr val="000000"/>
                </a:solidFill>
              </a:ln>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CE2E2D6B-33AB-284C-9A77-821547BCE5F9}"/>
              </a:ext>
            </a:extLst>
          </p:cNvPr>
          <p:cNvCxnSpPr>
            <a:cxnSpLocks/>
          </p:cNvCxnSpPr>
          <p:nvPr/>
        </p:nvCxnSpPr>
        <p:spPr>
          <a:xfrm>
            <a:off x="2490285" y="2084962"/>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A549A26-055A-D84E-9F89-FBC3E11FDE75}"/>
              </a:ext>
            </a:extLst>
          </p:cNvPr>
          <p:cNvCxnSpPr>
            <a:cxnSpLocks/>
          </p:cNvCxnSpPr>
          <p:nvPr/>
        </p:nvCxnSpPr>
        <p:spPr>
          <a:xfrm>
            <a:off x="2499429" y="3715229"/>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円/楕円 13">
                <a:extLst>
                  <a:ext uri="{FF2B5EF4-FFF2-40B4-BE49-F238E27FC236}">
                    <a16:creationId xmlns:a16="http://schemas.microsoft.com/office/drawing/2014/main" id="{BFEAD916-E220-1545-860D-8312BFBF658D}"/>
                  </a:ext>
                </a:extLst>
              </p:cNvPr>
              <p:cNvSpPr/>
              <p:nvPr/>
            </p:nvSpPr>
            <p:spPr>
              <a:xfrm>
                <a:off x="6745815" y="180805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𝑡</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14" name="円/楕円 13">
                <a:extLst>
                  <a:ext uri="{FF2B5EF4-FFF2-40B4-BE49-F238E27FC236}">
                    <a16:creationId xmlns:a16="http://schemas.microsoft.com/office/drawing/2014/main" id="{BFEAD916-E220-1545-860D-8312BFBF658D}"/>
                  </a:ext>
                </a:extLst>
              </p:cNvPr>
              <p:cNvSpPr>
                <a:spLocks noRot="1" noChangeAspect="1" noMove="1" noResize="1" noEditPoints="1" noAdjustHandles="1" noChangeArrowheads="1" noChangeShapeType="1" noTextEdit="1"/>
              </p:cNvSpPr>
              <p:nvPr/>
            </p:nvSpPr>
            <p:spPr>
              <a:xfrm>
                <a:off x="6745815" y="1808056"/>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円/楕円 14">
                <a:extLst>
                  <a:ext uri="{FF2B5EF4-FFF2-40B4-BE49-F238E27FC236}">
                    <a16:creationId xmlns:a16="http://schemas.microsoft.com/office/drawing/2014/main" id="{BD79B25F-9B20-544D-A069-C6D97517047A}"/>
                  </a:ext>
                </a:extLst>
              </p:cNvPr>
              <p:cNvSpPr/>
              <p:nvPr/>
            </p:nvSpPr>
            <p:spPr>
              <a:xfrm>
                <a:off x="6792082" y="340014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𝑡</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15" name="円/楕円 14">
                <a:extLst>
                  <a:ext uri="{FF2B5EF4-FFF2-40B4-BE49-F238E27FC236}">
                    <a16:creationId xmlns:a16="http://schemas.microsoft.com/office/drawing/2014/main" id="{BD79B25F-9B20-544D-A069-C6D97517047A}"/>
                  </a:ext>
                </a:extLst>
              </p:cNvPr>
              <p:cNvSpPr>
                <a:spLocks noRot="1" noChangeAspect="1" noMove="1" noResize="1" noEditPoints="1" noAdjustHandles="1" noChangeArrowheads="1" noChangeShapeType="1" noTextEdit="1"/>
              </p:cNvSpPr>
              <p:nvPr/>
            </p:nvSpPr>
            <p:spPr>
              <a:xfrm>
                <a:off x="6792082" y="3400146"/>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EB65E817-2BDD-3449-A7CF-9F0B7BE486F7}"/>
              </a:ext>
            </a:extLst>
          </p:cNvPr>
          <p:cNvCxnSpPr>
            <a:cxnSpLocks/>
          </p:cNvCxnSpPr>
          <p:nvPr/>
        </p:nvCxnSpPr>
        <p:spPr>
          <a:xfrm flipH="1">
            <a:off x="5809395" y="2096058"/>
            <a:ext cx="77332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3144FDD-E463-D743-875A-A8E88017E47B}"/>
              </a:ext>
            </a:extLst>
          </p:cNvPr>
          <p:cNvCxnSpPr>
            <a:cxnSpLocks/>
          </p:cNvCxnSpPr>
          <p:nvPr/>
        </p:nvCxnSpPr>
        <p:spPr>
          <a:xfrm flipH="1">
            <a:off x="5809395" y="3707181"/>
            <a:ext cx="77332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64495A0C-98B8-5942-8AB5-C636395048C5}"/>
                  </a:ext>
                </a:extLst>
              </p:cNvPr>
              <p:cNvSpPr/>
              <p:nvPr/>
            </p:nvSpPr>
            <p:spPr>
              <a:xfrm>
                <a:off x="823331" y="4432756"/>
                <a:ext cx="6155724" cy="1800493"/>
              </a:xfrm>
              <a:prstGeom prst="rect">
                <a:avLst/>
              </a:prstGeom>
            </p:spPr>
            <p:txBody>
              <a:bodyPr wrap="none">
                <a:spAutoFit/>
              </a:bodyPr>
              <a:lstStyle/>
              <a:p>
                <a14:m>
                  <m:oMath xmlns:m="http://schemas.openxmlformats.org/officeDocument/2006/math">
                    <m:r>
                      <a:rPr lang="ja-JP" altLang="en-US" i="1" smtClean="0">
                        <a:solidFill>
                          <a:srgbClr val="000000"/>
                        </a:solidFill>
                        <a:latin typeface="Cambria Math" panose="02040503050406030204" pitchFamily="18" charset="0"/>
                      </a:rPr>
                      <m:t>・</m:t>
                    </m:r>
                    <m:r>
                      <a:rPr lang="ja-JP" altLang="en-US" b="0" i="1" smtClean="0">
                        <a:solidFill>
                          <a:srgbClr val="000000"/>
                        </a:solidFill>
                        <a:latin typeface="Cambria Math" panose="02040503050406030204" pitchFamily="18" charset="0"/>
                      </a:rPr>
                      <m:t>　</m:t>
                    </m:r>
                    <m:r>
                      <a:rPr lang="en-US" altLang="ja-JP" i="1" smtClean="0">
                        <a:solidFill>
                          <a:srgbClr val="000000"/>
                        </a:solidFill>
                        <a:latin typeface="Cambria Math" panose="02040503050406030204" pitchFamily="18" charset="0"/>
                      </a:rPr>
                      <m:t>𝐿</m:t>
                    </m:r>
                  </m:oMath>
                </a14:m>
                <a:r>
                  <a:rPr lang="en-US" altLang="ja-JP" dirty="0"/>
                  <a:t> </a:t>
                </a:r>
                <a:r>
                  <a:rPr lang="en-US" altLang="ja-JP" dirty="0">
                    <a:solidFill>
                      <a:srgbClr val="000000"/>
                    </a:solidFill>
                  </a:rPr>
                  <a:t>: </a:t>
                </a:r>
                <a:r>
                  <a:rPr lang="ja-JP" altLang="en-US">
                    <a:solidFill>
                      <a:srgbClr val="000000"/>
                    </a:solidFill>
                  </a:rPr>
                  <a:t>損失関数</a:t>
                </a:r>
                <a:endParaRPr lang="en-US" altLang="ja-JP" dirty="0">
                  <a:solidFill>
                    <a:srgbClr val="000000"/>
                  </a:solidFill>
                </a:endParaRPr>
              </a:p>
              <a:p>
                <a:pPr/>
                <a14:m>
                  <m:oMathPara xmlns:m="http://schemas.openxmlformats.org/officeDocument/2006/math">
                    <m:oMathParaPr>
                      <m:jc m:val="centerGroup"/>
                    </m:oMathParaPr>
                    <m:oMath xmlns:m="http://schemas.openxmlformats.org/officeDocument/2006/math">
                      <m:r>
                        <a:rPr lang="ja-JP" altLang="en-US" b="1" i="1" dirty="0">
                          <a:solidFill>
                            <a:srgbClr val="000000"/>
                          </a:solidFill>
                          <a:latin typeface="Cambria Math" panose="02040503050406030204" pitchFamily="18" charset="0"/>
                        </a:rPr>
                        <m:t>入力</m:t>
                      </m:r>
                      <m:r>
                        <a:rPr lang="en-US" altLang="ja-JP" b="1" i="1">
                          <a:solidFill>
                            <a:srgbClr val="000000"/>
                          </a:solidFill>
                          <a:latin typeface="Cambria Math" panose="02040503050406030204" pitchFamily="18" charset="0"/>
                        </a:rPr>
                        <m:t>𝒙</m:t>
                      </m:r>
                      <m:d>
                        <m:dPr>
                          <m:ctrlPr>
                            <a:rPr lang="en-US" altLang="ja-JP" b="1" i="1" smtClean="0">
                              <a:solidFill>
                                <a:srgbClr val="000000"/>
                              </a:solidFill>
                              <a:latin typeface="Cambria Math" panose="02040503050406030204" pitchFamily="18" charset="0"/>
                            </a:rPr>
                          </m:ctrlPr>
                        </m:dPr>
                        <m:e>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e>
                      </m:d>
                      <m:r>
                        <a:rPr lang="ja-JP" altLang="en-US" b="0" i="1">
                          <a:solidFill>
                            <a:srgbClr val="000000"/>
                          </a:solidFill>
                          <a:latin typeface="Cambria Math" panose="02040503050406030204" pitchFamily="18" charset="0"/>
                        </a:rPr>
                        <m:t>の</m:t>
                      </m:r>
                      <m:r>
                        <a:rPr lang="ja-JP" altLang="en-US" b="0" i="1" smtClean="0">
                          <a:solidFill>
                            <a:srgbClr val="000000"/>
                          </a:solidFill>
                          <a:latin typeface="Cambria Math" panose="02040503050406030204" pitchFamily="18" charset="0"/>
                        </a:rPr>
                        <m:t>正解ラベル</m:t>
                      </m:r>
                      <m:d>
                        <m:dPr>
                          <m:ctrlPr>
                            <a:rPr lang="en-US" altLang="ja-JP" i="1" smtClean="0">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b="0" i="1">
                                  <a:solidFill>
                                    <a:srgbClr val="000000"/>
                                  </a:solidFill>
                                  <a:latin typeface="Cambria Math" panose="02040503050406030204" pitchFamily="18" charset="0"/>
                                </a:rPr>
                                <m:t>𝑡</m:t>
                              </m:r>
                            </m:e>
                            <m:sub>
                              <m:r>
                                <a:rPr lang="en-US" altLang="ja-JP" b="0" i="1" smtClean="0">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𝑜𝑟</m:t>
                          </m:r>
                          <m:r>
                            <a:rPr lang="en-US" altLang="ja-JP" b="0" i="1" smtClean="0">
                              <a:solidFill>
                                <a:srgbClr val="000000"/>
                              </a:solidFill>
                              <a:latin typeface="Cambria Math" panose="02040503050406030204" pitchFamily="18" charset="0"/>
                            </a:rPr>
                            <m:t>1</m:t>
                          </m:r>
                        </m:e>
                      </m:d>
                      <m:r>
                        <a:rPr lang="ja-JP" altLang="en-US" b="0" i="1">
                          <a:solidFill>
                            <a:srgbClr val="000000"/>
                          </a:solidFill>
                          <a:latin typeface="Cambria Math" panose="02040503050406030204" pitchFamily="18" charset="0"/>
                        </a:rPr>
                        <m:t>との</m:t>
                      </m:r>
                      <m:r>
                        <a:rPr lang="ja-JP" altLang="en-US" b="0" i="1" smtClean="0">
                          <a:solidFill>
                            <a:srgbClr val="000000"/>
                          </a:solidFill>
                          <a:latin typeface="Cambria Math" panose="02040503050406030204" pitchFamily="18" charset="0"/>
                        </a:rPr>
                        <m:t>誤差を</m:t>
                      </m:r>
                      <m:r>
                        <a:rPr lang="ja-JP" altLang="en-US" b="0" i="1">
                          <a:solidFill>
                            <a:srgbClr val="000000"/>
                          </a:solidFill>
                          <a:latin typeface="Cambria Math" panose="02040503050406030204" pitchFamily="18" charset="0"/>
                        </a:rPr>
                        <m:t>評価する</m:t>
                      </m:r>
                      <m:r>
                        <a:rPr lang="en-US" altLang="ja-JP" b="0" i="1" smtClean="0">
                          <a:solidFill>
                            <a:srgbClr val="000000"/>
                          </a:solidFill>
                          <a:latin typeface="Cambria Math" panose="02040503050406030204" pitchFamily="18" charset="0"/>
                        </a:rPr>
                        <m:t>.</m:t>
                      </m:r>
                    </m:oMath>
                  </m:oMathPara>
                </a14:m>
                <a:endParaRPr lang="en-US" altLang="ja-JP" b="0" dirty="0">
                  <a:solidFill>
                    <a:srgbClr val="000000"/>
                  </a:solidFill>
                </a:endParaRPr>
              </a:p>
              <a:p>
                <a:r>
                  <a:rPr lang="ja-JP" altLang="en-US">
                    <a:solidFill>
                      <a:srgbClr val="000000"/>
                    </a:solidFill>
                  </a:rPr>
                  <a:t>　値が小さい方がモデルの精度が良い。</a:t>
                </a:r>
                <a:endParaRPr lang="en-US" altLang="ja-JP" dirty="0">
                  <a:solidFill>
                    <a:srgbClr val="000000"/>
                  </a:solidFill>
                </a:endParaRPr>
              </a:p>
              <a:p>
                <a:endParaRPr lang="en-US" altLang="ja-JP" dirty="0">
                  <a:solidFill>
                    <a:srgbClr val="000000"/>
                  </a:solidFill>
                </a:endParaRPr>
              </a:p>
              <a:p>
                <a:r>
                  <a:rPr lang="ja-JP" altLang="en-US">
                    <a:solidFill>
                      <a:srgbClr val="000000"/>
                    </a:solidFill>
                  </a:rPr>
                  <a:t>・モデル作成の目的</a:t>
                </a:r>
                <a:r>
                  <a:rPr lang="ja-JP" altLang="en-US" b="0">
                    <a:solidFill>
                      <a:srgbClr val="000000"/>
                    </a:solidFill>
                  </a:rPr>
                  <a:t>　</a:t>
                </a:r>
                <a:endParaRPr lang="en-US" altLang="ja-JP" b="0" dirty="0">
                  <a:solidFill>
                    <a:srgbClr val="000000"/>
                  </a:solidFill>
                </a:endParaRPr>
              </a:p>
              <a:p>
                <a:r>
                  <a:rPr lang="ja-JP" altLang="en-US">
                    <a:solidFill>
                      <a:srgbClr val="000000"/>
                    </a:solidFill>
                  </a:rPr>
                  <a:t>　損失関数を小さくするようにパラメータを最適化すること</a:t>
                </a:r>
                <a:endParaRPr lang="en-US" altLang="ja-JP" b="0" dirty="0">
                  <a:solidFill>
                    <a:srgbClr val="000000"/>
                  </a:solidFill>
                </a:endParaRPr>
              </a:p>
            </p:txBody>
          </p:sp>
        </mc:Choice>
        <mc:Fallback xmlns="">
          <p:sp>
            <p:nvSpPr>
              <p:cNvPr id="21" name="正方形/長方形 20">
                <a:extLst>
                  <a:ext uri="{FF2B5EF4-FFF2-40B4-BE49-F238E27FC236}">
                    <a16:creationId xmlns:a16="http://schemas.microsoft.com/office/drawing/2014/main" id="{64495A0C-98B8-5942-8AB5-C636395048C5}"/>
                  </a:ext>
                </a:extLst>
              </p:cNvPr>
              <p:cNvSpPr>
                <a:spLocks noRot="1" noChangeAspect="1" noMove="1" noResize="1" noEditPoints="1" noAdjustHandles="1" noChangeArrowheads="1" noChangeShapeType="1" noTextEdit="1"/>
              </p:cNvSpPr>
              <p:nvPr/>
            </p:nvSpPr>
            <p:spPr>
              <a:xfrm>
                <a:off x="823331" y="4432756"/>
                <a:ext cx="6155724" cy="1800493"/>
              </a:xfrm>
              <a:prstGeom prst="rect">
                <a:avLst/>
              </a:prstGeom>
              <a:blipFill>
                <a:blip r:embed="rId7"/>
                <a:stretch>
                  <a:fillRect l="-823" b="-2797"/>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CE44132F-2819-4340-BD34-7DB372AD689F}"/>
              </a:ext>
            </a:extLst>
          </p:cNvPr>
          <p:cNvSpPr txBox="1"/>
          <p:nvPr/>
        </p:nvSpPr>
        <p:spPr>
          <a:xfrm>
            <a:off x="6456926" y="1224915"/>
            <a:ext cx="1281120" cy="369332"/>
          </a:xfrm>
          <a:prstGeom prst="rect">
            <a:avLst/>
          </a:prstGeom>
          <a:noFill/>
        </p:spPr>
        <p:txBody>
          <a:bodyPr wrap="none" rtlCol="0">
            <a:spAutoFit/>
          </a:bodyPr>
          <a:lstStyle/>
          <a:p>
            <a:r>
              <a:rPr lang="ja-JP" altLang="en-US">
                <a:solidFill>
                  <a:srgbClr val="000000"/>
                </a:solidFill>
              </a:rPr>
              <a:t>正解ラベル</a:t>
            </a:r>
            <a:endParaRPr kumimoji="1" lang="ja-JP" altLang="en-US">
              <a:solidFill>
                <a:srgbClr val="000000"/>
              </a:solidFill>
            </a:endParaRPr>
          </a:p>
        </p:txBody>
      </p:sp>
    </p:spTree>
    <p:extLst>
      <p:ext uri="{BB962C8B-B14F-4D97-AF65-F5344CB8AC3E}">
        <p14:creationId xmlns:p14="http://schemas.microsoft.com/office/powerpoint/2010/main" val="402370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542CF-2BFE-B54C-83A4-69FB7FC0501B}"/>
              </a:ext>
            </a:extLst>
          </p:cNvPr>
          <p:cNvSpPr>
            <a:spLocks noGrp="1"/>
          </p:cNvSpPr>
          <p:nvPr>
            <p:ph type="title"/>
          </p:nvPr>
        </p:nvSpPr>
        <p:spPr/>
        <p:txBody>
          <a:bodyPr/>
          <a:lstStyle/>
          <a:p>
            <a:r>
              <a:rPr kumimoji="1" lang="ja-JP" altLang="en-US"/>
              <a:t>逆伝播</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23F7D00-2737-7B4C-A7DD-46F2776667D9}"/>
                  </a:ext>
                </a:extLst>
              </p:cNvPr>
              <p:cNvSpPr txBox="1"/>
              <p:nvPr/>
            </p:nvSpPr>
            <p:spPr>
              <a:xfrm>
                <a:off x="811358" y="4347557"/>
                <a:ext cx="3545330" cy="1491627"/>
              </a:xfrm>
              <a:prstGeom prst="rect">
                <a:avLst/>
              </a:prstGeom>
              <a:noFill/>
            </p:spPr>
            <p:txBody>
              <a:bodyPr wrap="square" rtlCol="0">
                <a:spAutoFit/>
              </a:bodyPr>
              <a:lstStyle/>
              <a:p>
                <a:r>
                  <a:rPr lang="en-US" altLang="ja-JP" sz="2000" dirty="0">
                    <a:solidFill>
                      <a:srgbClr val="000000"/>
                    </a:solidFill>
                  </a:rPr>
                  <a:t>ex) sigmoid Layer</a:t>
                </a:r>
              </a:p>
              <a:p>
                <a:pPr lvl="1"/>
                <a:endParaRPr lang="en-US" altLang="ja-JP" sz="2000" i="1" dirty="0">
                  <a:solidFill>
                    <a:srgbClr val="000000"/>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𝑧</m:t>
                          </m:r>
                        </m:e>
                        <m:sub>
                          <m:r>
                            <a:rPr lang="en-US" altLang="ja-JP" sz="2000" i="1">
                              <a:solidFill>
                                <a:srgbClr val="000000"/>
                              </a:solidFill>
                              <a:latin typeface="Cambria Math" panose="02040503050406030204" pitchFamily="18" charset="0"/>
                            </a:rPr>
                            <m:t>𝑘</m:t>
                          </m:r>
                        </m:sub>
                      </m:sSub>
                      <m:r>
                        <a:rPr lang="en-US" altLang="ja-JP" sz="2000" i="1">
                          <a:solidFill>
                            <a:srgbClr val="000000"/>
                          </a:solidFill>
                          <a:latin typeface="Cambria Math" panose="02040503050406030204" pitchFamily="18" charset="0"/>
                        </a:rPr>
                        <m:t>=</m:t>
                      </m:r>
                      <m:r>
                        <a:rPr lang="en-US" altLang="ja-JP" sz="2000" i="1">
                          <a:solidFill>
                            <a:srgbClr val="000000"/>
                          </a:solidFill>
                          <a:latin typeface="Cambria Math" panose="02040503050406030204" pitchFamily="18" charset="0"/>
                        </a:rPr>
                        <m:t>h</m:t>
                      </m:r>
                      <m:d>
                        <m:dPr>
                          <m:ctrlPr>
                            <a:rPr lang="en-US" altLang="ja-JP" sz="2000" i="1">
                              <a:solidFill>
                                <a:srgbClr val="000000"/>
                              </a:solidFill>
                              <a:latin typeface="Cambria Math" panose="02040503050406030204" pitchFamily="18" charset="0"/>
                            </a:rPr>
                          </m:ctrlPr>
                        </m:dPr>
                        <m:e>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𝑎</m:t>
                              </m:r>
                            </m:e>
                            <m:sub>
                              <m:r>
                                <a:rPr lang="en-US" altLang="ja-JP" sz="2000" i="1">
                                  <a:solidFill>
                                    <a:srgbClr val="000000"/>
                                  </a:solidFill>
                                  <a:latin typeface="Cambria Math" panose="02040503050406030204" pitchFamily="18" charset="0"/>
                                </a:rPr>
                                <m:t>𝑘</m:t>
                              </m:r>
                            </m:sub>
                          </m:sSub>
                        </m:e>
                      </m:d>
                    </m:oMath>
                  </m:oMathPara>
                </a14:m>
                <a:endParaRPr lang="en-US" altLang="ja-JP" sz="2000" i="1" dirty="0">
                  <a:solidFill>
                    <a:srgbClr val="000000"/>
                  </a:solidFill>
                  <a:latin typeface="Cambria Math" panose="02040503050406030204" pitchFamily="18" charset="0"/>
                </a:endParaRPr>
              </a:p>
              <a:p>
                <a:pPr lvl="1"/>
                <a:r>
                  <a:rPr lang="en-US" altLang="ja-JP" sz="2000" dirty="0">
                    <a:solidFill>
                      <a:srgbClr val="000000"/>
                    </a:solidFill>
                  </a:rPr>
                  <a:t>	  </a:t>
                </a:r>
                <a14:m>
                  <m:oMath xmlns:m="http://schemas.openxmlformats.org/officeDocument/2006/math">
                    <m:r>
                      <a:rPr lang="en-US" altLang="ja-JP" sz="2000" i="1">
                        <a:solidFill>
                          <a:srgbClr val="000000"/>
                        </a:solidFill>
                        <a:latin typeface="Cambria Math" panose="02040503050406030204" pitchFamily="18" charset="0"/>
                      </a:rPr>
                      <m:t>=</m:t>
                    </m:r>
                    <m:f>
                      <m:fPr>
                        <m:ctrlPr>
                          <a:rPr lang="en-US" altLang="ja-JP" sz="2000" i="1">
                            <a:solidFill>
                              <a:srgbClr val="000000"/>
                            </a:solidFill>
                            <a:latin typeface="Cambria Math" panose="02040503050406030204" pitchFamily="18" charset="0"/>
                          </a:rPr>
                        </m:ctrlPr>
                      </m:fPr>
                      <m:num>
                        <m:r>
                          <a:rPr lang="en-US" altLang="ja-JP" sz="2000" i="1">
                            <a:solidFill>
                              <a:srgbClr val="000000"/>
                            </a:solidFill>
                            <a:latin typeface="Cambria Math" panose="02040503050406030204" pitchFamily="18" charset="0"/>
                          </a:rPr>
                          <m:t>1</m:t>
                        </m:r>
                      </m:num>
                      <m:den>
                        <m:r>
                          <a:rPr lang="en-US" altLang="ja-JP" sz="2000" i="1">
                            <a:solidFill>
                              <a:srgbClr val="000000"/>
                            </a:solidFill>
                            <a:latin typeface="Cambria Math" panose="02040503050406030204" pitchFamily="18" charset="0"/>
                          </a:rPr>
                          <m:t>1+</m:t>
                        </m:r>
                        <m:r>
                          <m:rPr>
                            <m:sty m:val="p"/>
                          </m:rPr>
                          <a:rPr lang="en-US" altLang="ja-JP" sz="2000">
                            <a:solidFill>
                              <a:srgbClr val="000000"/>
                            </a:solidFill>
                            <a:latin typeface="Cambria Math" panose="02040503050406030204" pitchFamily="18" charset="0"/>
                          </a:rPr>
                          <m:t>exp</m:t>
                        </m:r>
                        <m:r>
                          <a:rPr lang="en-US" altLang="ja-JP" sz="2000" i="1">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𝑎</m:t>
                            </m:r>
                          </m:e>
                          <m:sub>
                            <m:r>
                              <a:rPr lang="en-US" altLang="ja-JP" sz="2000" i="1">
                                <a:solidFill>
                                  <a:srgbClr val="000000"/>
                                </a:solidFill>
                                <a:latin typeface="Cambria Math" panose="02040503050406030204" pitchFamily="18" charset="0"/>
                              </a:rPr>
                              <m:t>𝑘</m:t>
                            </m:r>
                          </m:sub>
                        </m:sSub>
                        <m:r>
                          <a:rPr lang="en-US" altLang="ja-JP" sz="2000" i="1">
                            <a:solidFill>
                              <a:srgbClr val="000000"/>
                            </a:solidFill>
                            <a:latin typeface="Cambria Math" panose="02040503050406030204" pitchFamily="18" charset="0"/>
                          </a:rPr>
                          <m:t>)</m:t>
                        </m:r>
                      </m:den>
                    </m:f>
                  </m:oMath>
                </a14:m>
                <a:endParaRPr lang="en-US" altLang="ja-JP" sz="2000" dirty="0">
                  <a:solidFill>
                    <a:srgbClr val="000000"/>
                  </a:solidFill>
                </a:endParaRPr>
              </a:p>
            </p:txBody>
          </p:sp>
        </mc:Choice>
        <mc:Fallback xmlns="">
          <p:sp>
            <p:nvSpPr>
              <p:cNvPr id="3" name="テキスト ボックス 2">
                <a:extLst>
                  <a:ext uri="{FF2B5EF4-FFF2-40B4-BE49-F238E27FC236}">
                    <a16:creationId xmlns:a16="http://schemas.microsoft.com/office/drawing/2014/main" id="{123F7D00-2737-7B4C-A7DD-46F2776667D9}"/>
                  </a:ext>
                </a:extLst>
              </p:cNvPr>
              <p:cNvSpPr txBox="1">
                <a:spLocks noRot="1" noChangeAspect="1" noMove="1" noResize="1" noEditPoints="1" noAdjustHandles="1" noChangeArrowheads="1" noChangeShapeType="1" noTextEdit="1"/>
              </p:cNvSpPr>
              <p:nvPr/>
            </p:nvSpPr>
            <p:spPr>
              <a:xfrm>
                <a:off x="811358" y="4347557"/>
                <a:ext cx="3545330" cy="1491627"/>
              </a:xfrm>
              <a:prstGeom prst="rect">
                <a:avLst/>
              </a:prstGeom>
              <a:blipFill>
                <a:blip r:embed="rId2"/>
                <a:stretch>
                  <a:fillRect l="-1429" t="-1681" b="-25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a:extLst>
                  <a:ext uri="{FF2B5EF4-FFF2-40B4-BE49-F238E27FC236}">
                    <a16:creationId xmlns:a16="http://schemas.microsoft.com/office/drawing/2014/main" id="{114B5A20-585B-AF46-86F0-7EB5D0F091D9}"/>
                  </a:ext>
                </a:extLst>
              </p:cNvPr>
              <p:cNvSpPr/>
              <p:nvPr/>
            </p:nvSpPr>
            <p:spPr>
              <a:xfrm>
                <a:off x="5457228" y="4577059"/>
                <a:ext cx="829559" cy="810706"/>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000000"/>
                          </a:solidFill>
                          <a:latin typeface="Cambria Math" panose="02040503050406030204" pitchFamily="18" charset="0"/>
                        </a:rPr>
                        <m:t>h</m:t>
                      </m:r>
                    </m:oMath>
                  </m:oMathPara>
                </a14:m>
                <a:endParaRPr kumimoji="1" lang="ja-JP" altLang="en-US"/>
              </a:p>
            </p:txBody>
          </p:sp>
        </mc:Choice>
        <mc:Fallback xmlns="">
          <p:sp>
            <p:nvSpPr>
              <p:cNvPr id="4" name="円/楕円 3">
                <a:extLst>
                  <a:ext uri="{FF2B5EF4-FFF2-40B4-BE49-F238E27FC236}">
                    <a16:creationId xmlns:a16="http://schemas.microsoft.com/office/drawing/2014/main" id="{114B5A20-585B-AF46-86F0-7EB5D0F091D9}"/>
                  </a:ext>
                </a:extLst>
              </p:cNvPr>
              <p:cNvSpPr>
                <a:spLocks noRot="1" noChangeAspect="1" noMove="1" noResize="1" noEditPoints="1" noAdjustHandles="1" noChangeArrowheads="1" noChangeShapeType="1" noTextEdit="1"/>
              </p:cNvSpPr>
              <p:nvPr/>
            </p:nvSpPr>
            <p:spPr>
              <a:xfrm>
                <a:off x="5457228" y="4577059"/>
                <a:ext cx="829559" cy="810706"/>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B0CEF838-8ABE-5D49-BDE4-C7DDB59318C9}"/>
              </a:ext>
            </a:extLst>
          </p:cNvPr>
          <p:cNvCxnSpPr>
            <a:cxnSpLocks/>
          </p:cNvCxnSpPr>
          <p:nvPr/>
        </p:nvCxnSpPr>
        <p:spPr>
          <a:xfrm>
            <a:off x="4171540" y="4888144"/>
            <a:ext cx="115007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CBAE8877-1A77-9F41-97D3-E540CA688146}"/>
              </a:ext>
            </a:extLst>
          </p:cNvPr>
          <p:cNvCxnSpPr>
            <a:cxnSpLocks/>
          </p:cNvCxnSpPr>
          <p:nvPr/>
        </p:nvCxnSpPr>
        <p:spPr>
          <a:xfrm>
            <a:off x="6435544" y="4899141"/>
            <a:ext cx="115007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E3715E85-4F5B-B246-B6E7-EC5F971E0F77}"/>
              </a:ext>
            </a:extLst>
          </p:cNvPr>
          <p:cNvCxnSpPr>
            <a:cxnSpLocks/>
          </p:cNvCxnSpPr>
          <p:nvPr/>
        </p:nvCxnSpPr>
        <p:spPr>
          <a:xfrm flipH="1">
            <a:off x="6415125" y="5136382"/>
            <a:ext cx="1170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A829B470-140C-484B-A524-8CF222E6252D}"/>
              </a:ext>
            </a:extLst>
          </p:cNvPr>
          <p:cNvCxnSpPr>
            <a:cxnSpLocks/>
          </p:cNvCxnSpPr>
          <p:nvPr/>
        </p:nvCxnSpPr>
        <p:spPr>
          <a:xfrm flipH="1">
            <a:off x="4171540" y="5128526"/>
            <a:ext cx="11076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03F10212-A772-3148-8F86-DA090D5F9A97}"/>
                  </a:ext>
                </a:extLst>
              </p:cNvPr>
              <p:cNvSpPr/>
              <p:nvPr/>
            </p:nvSpPr>
            <p:spPr>
              <a:xfrm>
                <a:off x="6792869" y="5259630"/>
                <a:ext cx="510845"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smtClean="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9" name="正方形/長方形 8">
                <a:extLst>
                  <a:ext uri="{FF2B5EF4-FFF2-40B4-BE49-F238E27FC236}">
                    <a16:creationId xmlns:a16="http://schemas.microsoft.com/office/drawing/2014/main" id="{03F10212-A772-3148-8F86-DA090D5F9A97}"/>
                  </a:ext>
                </a:extLst>
              </p:cNvPr>
              <p:cNvSpPr>
                <a:spLocks noRot="1" noChangeAspect="1" noMove="1" noResize="1" noEditPoints="1" noAdjustHandles="1" noChangeArrowheads="1" noChangeShapeType="1" noTextEdit="1"/>
              </p:cNvSpPr>
              <p:nvPr/>
            </p:nvSpPr>
            <p:spPr>
              <a:xfrm>
                <a:off x="6792869" y="5259630"/>
                <a:ext cx="510845" cy="666336"/>
              </a:xfrm>
              <a:prstGeom prst="rect">
                <a:avLst/>
              </a:prstGeom>
              <a:blipFill>
                <a:blip r:embed="rId4"/>
                <a:stretch>
                  <a:fillRect b="-7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36BC8551-7D77-8C4B-B18D-0C23021B3C1E}"/>
                  </a:ext>
                </a:extLst>
              </p:cNvPr>
              <p:cNvSpPr/>
              <p:nvPr/>
            </p:nvSpPr>
            <p:spPr>
              <a:xfrm>
                <a:off x="6856988" y="4463764"/>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𝑦</m:t>
                      </m:r>
                    </m:oMath>
                  </m:oMathPara>
                </a14:m>
                <a:endParaRPr lang="ja-JP" altLang="en-US"/>
              </a:p>
            </p:txBody>
          </p:sp>
        </mc:Choice>
        <mc:Fallback xmlns="">
          <p:sp>
            <p:nvSpPr>
              <p:cNvPr id="10" name="正方形/長方形 9">
                <a:extLst>
                  <a:ext uri="{FF2B5EF4-FFF2-40B4-BE49-F238E27FC236}">
                    <a16:creationId xmlns:a16="http://schemas.microsoft.com/office/drawing/2014/main" id="{36BC8551-7D77-8C4B-B18D-0C23021B3C1E}"/>
                  </a:ext>
                </a:extLst>
              </p:cNvPr>
              <p:cNvSpPr>
                <a:spLocks noRot="1" noChangeAspect="1" noMove="1" noResize="1" noEditPoints="1" noAdjustHandles="1" noChangeArrowheads="1" noChangeShapeType="1" noTextEdit="1"/>
              </p:cNvSpPr>
              <p:nvPr/>
            </p:nvSpPr>
            <p:spPr>
              <a:xfrm>
                <a:off x="6856988" y="4463764"/>
                <a:ext cx="382605" cy="369332"/>
              </a:xfrm>
              <a:prstGeom prst="rect">
                <a:avLst/>
              </a:prstGeom>
              <a:blipFill>
                <a:blip r:embed="rId5"/>
                <a:stretch>
                  <a:fillRect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CAB837F-1618-2F42-9F79-A655C8E9F70C}"/>
                  </a:ext>
                </a:extLst>
              </p:cNvPr>
              <p:cNvSpPr txBox="1"/>
              <p:nvPr/>
            </p:nvSpPr>
            <p:spPr>
              <a:xfrm>
                <a:off x="4571940" y="4501528"/>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𝑥</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5CAB837F-1618-2F42-9F79-A655C8E9F70C}"/>
                  </a:ext>
                </a:extLst>
              </p:cNvPr>
              <p:cNvSpPr txBox="1">
                <a:spLocks noRot="1" noChangeAspect="1" noMove="1" noResize="1" noEditPoints="1" noAdjustHandles="1" noChangeArrowheads="1" noChangeShapeType="1" noTextEdit="1"/>
              </p:cNvSpPr>
              <p:nvPr/>
            </p:nvSpPr>
            <p:spPr>
              <a:xfrm>
                <a:off x="4571940" y="4501528"/>
                <a:ext cx="379206"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B1EEA98-5CD1-B54D-8A26-ABD15CA0F7C4}"/>
                  </a:ext>
                </a:extLst>
              </p:cNvPr>
              <p:cNvSpPr/>
              <p:nvPr/>
            </p:nvSpPr>
            <p:spPr>
              <a:xfrm>
                <a:off x="4087370" y="5214665"/>
                <a:ext cx="1275990" cy="602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600" i="1" dirty="0">
                              <a:solidFill>
                                <a:srgbClr val="000000"/>
                              </a:solidFill>
                              <a:latin typeface="Cambria Math" panose="02040503050406030204" pitchFamily="18" charset="0"/>
                            </a:rPr>
                          </m:ctrlPr>
                        </m:fPr>
                        <m:num>
                          <m:r>
                            <a:rPr lang="en-US" altLang="ja-JP" sz="1600" i="1" dirty="0">
                              <a:solidFill>
                                <a:srgbClr val="000000"/>
                              </a:solidFill>
                              <a:latin typeface="Cambria Math" panose="02040503050406030204" pitchFamily="18" charset="0"/>
                            </a:rPr>
                            <m:t>𝜕</m:t>
                          </m:r>
                          <m:r>
                            <a:rPr lang="en-US" altLang="ja-JP" sz="1600" i="1" dirty="0">
                              <a:solidFill>
                                <a:srgbClr val="000000"/>
                              </a:solidFill>
                              <a:latin typeface="Cambria Math" panose="02040503050406030204" pitchFamily="18" charset="0"/>
                            </a:rPr>
                            <m:t>𝐿</m:t>
                          </m:r>
                        </m:num>
                        <m:den>
                          <m:r>
                            <a:rPr lang="en-US" altLang="ja-JP" sz="1600" i="1" dirty="0">
                              <a:solidFill>
                                <a:srgbClr val="000000"/>
                              </a:solidFill>
                              <a:latin typeface="Cambria Math" panose="02040503050406030204" pitchFamily="18" charset="0"/>
                            </a:rPr>
                            <m:t>𝜕</m:t>
                          </m:r>
                          <m:r>
                            <a:rPr lang="en-US" altLang="ja-JP" sz="1600" i="1" dirty="0">
                              <a:solidFill>
                                <a:srgbClr val="000000"/>
                              </a:solidFill>
                              <a:latin typeface="Cambria Math" panose="02040503050406030204" pitchFamily="18" charset="0"/>
                            </a:rPr>
                            <m:t>𝑦</m:t>
                          </m:r>
                        </m:den>
                      </m:f>
                      <m:r>
                        <a:rPr lang="en-US" altLang="ja-JP" sz="1600" i="1" dirty="0">
                          <a:solidFill>
                            <a:srgbClr val="000000"/>
                          </a:solidFill>
                          <a:latin typeface="Cambria Math" panose="02040503050406030204" pitchFamily="18" charset="0"/>
                        </a:rPr>
                        <m:t>𝑦</m:t>
                      </m:r>
                      <m:r>
                        <a:rPr lang="en-US" altLang="ja-JP" sz="1600" i="1" dirty="0">
                          <a:solidFill>
                            <a:srgbClr val="000000"/>
                          </a:solidFill>
                          <a:latin typeface="Cambria Math" panose="02040503050406030204" pitchFamily="18" charset="0"/>
                        </a:rPr>
                        <m:t>(1−</m:t>
                      </m:r>
                      <m:r>
                        <a:rPr lang="en-US" altLang="ja-JP" sz="1600" i="1" dirty="0">
                          <a:solidFill>
                            <a:srgbClr val="000000"/>
                          </a:solidFill>
                          <a:latin typeface="Cambria Math" panose="02040503050406030204" pitchFamily="18" charset="0"/>
                        </a:rPr>
                        <m:t>𝑦</m:t>
                      </m:r>
                      <m:r>
                        <a:rPr lang="en-US" altLang="ja-JP" sz="1600" i="1" dirty="0">
                          <a:solidFill>
                            <a:srgbClr val="000000"/>
                          </a:solidFill>
                          <a:latin typeface="Cambria Math" panose="02040503050406030204" pitchFamily="18" charset="0"/>
                        </a:rPr>
                        <m:t>)</m:t>
                      </m:r>
                    </m:oMath>
                  </m:oMathPara>
                </a14:m>
                <a:endParaRPr lang="ja-JP" altLang="en-US" sz="1600"/>
              </a:p>
            </p:txBody>
          </p:sp>
        </mc:Choice>
        <mc:Fallback xmlns="">
          <p:sp>
            <p:nvSpPr>
              <p:cNvPr id="12" name="正方形/長方形 11">
                <a:extLst>
                  <a:ext uri="{FF2B5EF4-FFF2-40B4-BE49-F238E27FC236}">
                    <a16:creationId xmlns:a16="http://schemas.microsoft.com/office/drawing/2014/main" id="{5B1EEA98-5CD1-B54D-8A26-ABD15CA0F7C4}"/>
                  </a:ext>
                </a:extLst>
              </p:cNvPr>
              <p:cNvSpPr>
                <a:spLocks noRot="1" noChangeAspect="1" noMove="1" noResize="1" noEditPoints="1" noAdjustHandles="1" noChangeArrowheads="1" noChangeShapeType="1" noTextEdit="1"/>
              </p:cNvSpPr>
              <p:nvPr/>
            </p:nvSpPr>
            <p:spPr>
              <a:xfrm>
                <a:off x="4087370" y="5214665"/>
                <a:ext cx="1275990" cy="602601"/>
              </a:xfrm>
              <a:prstGeom prst="rect">
                <a:avLst/>
              </a:prstGeom>
              <a:blipFill>
                <a:blip r:embed="rId7"/>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円/楕円 12">
                <a:extLst>
                  <a:ext uri="{FF2B5EF4-FFF2-40B4-BE49-F238E27FC236}">
                    <a16:creationId xmlns:a16="http://schemas.microsoft.com/office/drawing/2014/main" id="{03C3B7EF-34E1-604F-944A-7E5CE543A8EA}"/>
                  </a:ext>
                </a:extLst>
              </p:cNvPr>
              <p:cNvSpPr/>
              <p:nvPr/>
            </p:nvSpPr>
            <p:spPr>
              <a:xfrm>
                <a:off x="3883906" y="2495535"/>
                <a:ext cx="829559" cy="810706"/>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𝑓</m:t>
                      </m:r>
                    </m:oMath>
                  </m:oMathPara>
                </a14:m>
                <a:endParaRPr kumimoji="1" lang="ja-JP" altLang="en-US"/>
              </a:p>
            </p:txBody>
          </p:sp>
        </mc:Choice>
        <mc:Fallback xmlns="">
          <p:sp>
            <p:nvSpPr>
              <p:cNvPr id="13" name="円/楕円 12">
                <a:extLst>
                  <a:ext uri="{FF2B5EF4-FFF2-40B4-BE49-F238E27FC236}">
                    <a16:creationId xmlns:a16="http://schemas.microsoft.com/office/drawing/2014/main" id="{03C3B7EF-34E1-604F-944A-7E5CE543A8EA}"/>
                  </a:ext>
                </a:extLst>
              </p:cNvPr>
              <p:cNvSpPr>
                <a:spLocks noRot="1" noChangeAspect="1" noMove="1" noResize="1" noEditPoints="1" noAdjustHandles="1" noChangeArrowheads="1" noChangeShapeType="1" noTextEdit="1"/>
              </p:cNvSpPr>
              <p:nvPr/>
            </p:nvSpPr>
            <p:spPr>
              <a:xfrm>
                <a:off x="3883906" y="2495535"/>
                <a:ext cx="829559" cy="810706"/>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A4581EC6-18D6-5C44-BF51-27B0EBCAC774}"/>
              </a:ext>
            </a:extLst>
          </p:cNvPr>
          <p:cNvCxnSpPr>
            <a:cxnSpLocks/>
          </p:cNvCxnSpPr>
          <p:nvPr/>
        </p:nvCxnSpPr>
        <p:spPr>
          <a:xfrm>
            <a:off x="2598218" y="2806620"/>
            <a:ext cx="115007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C73196C0-3A50-E54E-B330-5F3C07DC1051}"/>
              </a:ext>
            </a:extLst>
          </p:cNvPr>
          <p:cNvCxnSpPr>
            <a:cxnSpLocks/>
          </p:cNvCxnSpPr>
          <p:nvPr/>
        </p:nvCxnSpPr>
        <p:spPr>
          <a:xfrm>
            <a:off x="4862222" y="2817617"/>
            <a:ext cx="115007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6299ADE-2327-1C46-BCCB-FF83EB7B0E2F}"/>
              </a:ext>
            </a:extLst>
          </p:cNvPr>
          <p:cNvCxnSpPr>
            <a:cxnSpLocks/>
          </p:cNvCxnSpPr>
          <p:nvPr/>
        </p:nvCxnSpPr>
        <p:spPr>
          <a:xfrm flipH="1">
            <a:off x="4841803" y="3054858"/>
            <a:ext cx="1170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F7A10A3-F694-D84A-A7D4-74FF385DECCB}"/>
              </a:ext>
            </a:extLst>
          </p:cNvPr>
          <p:cNvCxnSpPr>
            <a:cxnSpLocks/>
          </p:cNvCxnSpPr>
          <p:nvPr/>
        </p:nvCxnSpPr>
        <p:spPr>
          <a:xfrm flipH="1">
            <a:off x="2598218" y="3047002"/>
            <a:ext cx="11076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682A0BD5-25E9-0443-A9FF-EB9CF7DCD4D9}"/>
                  </a:ext>
                </a:extLst>
              </p:cNvPr>
              <p:cNvSpPr/>
              <p:nvPr/>
            </p:nvSpPr>
            <p:spPr>
              <a:xfrm>
                <a:off x="5219547" y="3178106"/>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i="1" dirty="0">
                          <a:solidFill>
                            <a:srgbClr val="000000"/>
                          </a:solidFill>
                          <a:latin typeface="Cambria Math" panose="02040503050406030204" pitchFamily="18" charset="0"/>
                        </a:rPr>
                        <m:t>E</m:t>
                      </m:r>
                    </m:oMath>
                  </m:oMathPara>
                </a14:m>
                <a:endParaRPr lang="ja-JP" altLang="en-US"/>
              </a:p>
            </p:txBody>
          </p:sp>
        </mc:Choice>
        <mc:Fallback xmlns="">
          <p:sp>
            <p:nvSpPr>
              <p:cNvPr id="18" name="正方形/長方形 17">
                <a:extLst>
                  <a:ext uri="{FF2B5EF4-FFF2-40B4-BE49-F238E27FC236}">
                    <a16:creationId xmlns:a16="http://schemas.microsoft.com/office/drawing/2014/main" id="{682A0BD5-25E9-0443-A9FF-EB9CF7DCD4D9}"/>
                  </a:ext>
                </a:extLst>
              </p:cNvPr>
              <p:cNvSpPr>
                <a:spLocks noRot="1" noChangeAspect="1" noMove="1" noResize="1" noEditPoints="1" noAdjustHandles="1" noChangeArrowheads="1" noChangeShapeType="1" noTextEdit="1"/>
              </p:cNvSpPr>
              <p:nvPr/>
            </p:nvSpPr>
            <p:spPr>
              <a:xfrm>
                <a:off x="5219547" y="3178106"/>
                <a:ext cx="381835"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3EFA6329-468C-DD4C-943D-13A8C81FA317}"/>
                  </a:ext>
                </a:extLst>
              </p:cNvPr>
              <p:cNvSpPr/>
              <p:nvPr/>
            </p:nvSpPr>
            <p:spPr>
              <a:xfrm>
                <a:off x="5283666" y="2382240"/>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𝑦</m:t>
                      </m:r>
                    </m:oMath>
                  </m:oMathPara>
                </a14:m>
                <a:endParaRPr lang="ja-JP" altLang="en-US"/>
              </a:p>
            </p:txBody>
          </p:sp>
        </mc:Choice>
        <mc:Fallback xmlns="">
          <p:sp>
            <p:nvSpPr>
              <p:cNvPr id="19" name="正方形/長方形 18">
                <a:extLst>
                  <a:ext uri="{FF2B5EF4-FFF2-40B4-BE49-F238E27FC236}">
                    <a16:creationId xmlns:a16="http://schemas.microsoft.com/office/drawing/2014/main" id="{3EFA6329-468C-DD4C-943D-13A8C81FA317}"/>
                  </a:ext>
                </a:extLst>
              </p:cNvPr>
              <p:cNvSpPr>
                <a:spLocks noRot="1" noChangeAspect="1" noMove="1" noResize="1" noEditPoints="1" noAdjustHandles="1" noChangeArrowheads="1" noChangeShapeType="1" noTextEdit="1"/>
              </p:cNvSpPr>
              <p:nvPr/>
            </p:nvSpPr>
            <p:spPr>
              <a:xfrm>
                <a:off x="5283666" y="2382240"/>
                <a:ext cx="382605" cy="369332"/>
              </a:xfrm>
              <a:prstGeom prst="rect">
                <a:avLst/>
              </a:prstGeom>
              <a:blipFill>
                <a:blip r:embed="rId10"/>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777EAFA-2A13-4645-BA1D-2582D10014A0}"/>
                  </a:ext>
                </a:extLst>
              </p:cNvPr>
              <p:cNvSpPr txBox="1"/>
              <p:nvPr/>
            </p:nvSpPr>
            <p:spPr>
              <a:xfrm>
                <a:off x="2998618" y="2420004"/>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𝑥</m:t>
                      </m:r>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5777EAFA-2A13-4645-BA1D-2582D10014A0}"/>
                  </a:ext>
                </a:extLst>
              </p:cNvPr>
              <p:cNvSpPr txBox="1">
                <a:spLocks noRot="1" noChangeAspect="1" noMove="1" noResize="1" noEditPoints="1" noAdjustHandles="1" noChangeArrowheads="1" noChangeShapeType="1" noTextEdit="1"/>
              </p:cNvSpPr>
              <p:nvPr/>
            </p:nvSpPr>
            <p:spPr>
              <a:xfrm>
                <a:off x="2998618" y="2420004"/>
                <a:ext cx="379206"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467F73C1-FA99-1249-8816-9067D8BA3308}"/>
                  </a:ext>
                </a:extLst>
              </p:cNvPr>
              <p:cNvSpPr/>
              <p:nvPr/>
            </p:nvSpPr>
            <p:spPr>
              <a:xfrm>
                <a:off x="2789356" y="3115856"/>
                <a:ext cx="645561" cy="560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dirty="0" smtClean="0">
                          <a:solidFill>
                            <a:srgbClr val="000000"/>
                          </a:solidFill>
                          <a:latin typeface="Cambria Math" panose="02040503050406030204" pitchFamily="18" charset="0"/>
                        </a:rPr>
                        <m:t>𝐸</m:t>
                      </m:r>
                      <m:f>
                        <m:fPr>
                          <m:ctrlPr>
                            <a:rPr lang="en-US" altLang="ja-JP" sz="1600" i="1" dirty="0">
                              <a:solidFill>
                                <a:srgbClr val="000000"/>
                              </a:solidFill>
                              <a:latin typeface="Cambria Math" panose="02040503050406030204" pitchFamily="18" charset="0"/>
                            </a:rPr>
                          </m:ctrlPr>
                        </m:fPr>
                        <m:num>
                          <m:r>
                            <a:rPr lang="en-US" altLang="ja-JP" sz="1600" i="1" dirty="0">
                              <a:solidFill>
                                <a:srgbClr val="000000"/>
                              </a:solidFill>
                              <a:latin typeface="Cambria Math" panose="02040503050406030204" pitchFamily="18" charset="0"/>
                            </a:rPr>
                            <m:t>𝜕</m:t>
                          </m:r>
                          <m:r>
                            <a:rPr lang="en-US" altLang="ja-JP" sz="1600" b="0" i="1" dirty="0" smtClean="0">
                              <a:solidFill>
                                <a:srgbClr val="000000"/>
                              </a:solidFill>
                              <a:latin typeface="Cambria Math" panose="02040503050406030204" pitchFamily="18" charset="0"/>
                            </a:rPr>
                            <m:t>𝑦</m:t>
                          </m:r>
                        </m:num>
                        <m:den>
                          <m:r>
                            <a:rPr lang="en-US" altLang="ja-JP" sz="1600" i="1" dirty="0">
                              <a:solidFill>
                                <a:srgbClr val="000000"/>
                              </a:solidFill>
                              <a:latin typeface="Cambria Math" panose="02040503050406030204" pitchFamily="18" charset="0"/>
                            </a:rPr>
                            <m:t>𝜕</m:t>
                          </m:r>
                          <m:r>
                            <a:rPr lang="en-US" altLang="ja-JP" sz="1600" b="0" i="1" dirty="0" smtClean="0">
                              <a:solidFill>
                                <a:srgbClr val="000000"/>
                              </a:solidFill>
                              <a:latin typeface="Cambria Math" panose="02040503050406030204" pitchFamily="18" charset="0"/>
                            </a:rPr>
                            <m:t>𝑥</m:t>
                          </m:r>
                        </m:den>
                      </m:f>
                    </m:oMath>
                  </m:oMathPara>
                </a14:m>
                <a:endParaRPr lang="ja-JP" altLang="en-US" sz="1600"/>
              </a:p>
            </p:txBody>
          </p:sp>
        </mc:Choice>
        <mc:Fallback xmlns="">
          <p:sp>
            <p:nvSpPr>
              <p:cNvPr id="21" name="正方形/長方形 20">
                <a:extLst>
                  <a:ext uri="{FF2B5EF4-FFF2-40B4-BE49-F238E27FC236}">
                    <a16:creationId xmlns:a16="http://schemas.microsoft.com/office/drawing/2014/main" id="{467F73C1-FA99-1249-8816-9067D8BA3308}"/>
                  </a:ext>
                </a:extLst>
              </p:cNvPr>
              <p:cNvSpPr>
                <a:spLocks noRot="1" noChangeAspect="1" noMove="1" noResize="1" noEditPoints="1" noAdjustHandles="1" noChangeArrowheads="1" noChangeShapeType="1" noTextEdit="1"/>
              </p:cNvSpPr>
              <p:nvPr/>
            </p:nvSpPr>
            <p:spPr>
              <a:xfrm>
                <a:off x="2789356" y="3115856"/>
                <a:ext cx="645561" cy="560538"/>
              </a:xfrm>
              <a:prstGeom prst="rect">
                <a:avLst/>
              </a:prstGeom>
              <a:blipFill>
                <a:blip r:embed="rId12"/>
                <a:stretch>
                  <a:fillRect b="-4444"/>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0A4EF653-7C4D-F443-B12E-859DA31FA329}"/>
              </a:ext>
            </a:extLst>
          </p:cNvPr>
          <p:cNvSpPr txBox="1"/>
          <p:nvPr/>
        </p:nvSpPr>
        <p:spPr>
          <a:xfrm>
            <a:off x="3836301" y="2050672"/>
            <a:ext cx="877163" cy="369332"/>
          </a:xfrm>
          <a:prstGeom prst="rect">
            <a:avLst/>
          </a:prstGeom>
          <a:noFill/>
        </p:spPr>
        <p:txBody>
          <a:bodyPr wrap="none" rtlCol="0">
            <a:spAutoFit/>
          </a:bodyPr>
          <a:lstStyle/>
          <a:p>
            <a:r>
              <a:rPr kumimoji="1" lang="ja-JP" altLang="en-US">
                <a:solidFill>
                  <a:srgbClr val="000000"/>
                </a:solidFill>
              </a:rPr>
              <a:t>順方向</a:t>
            </a:r>
          </a:p>
        </p:txBody>
      </p:sp>
      <p:sp>
        <p:nvSpPr>
          <p:cNvPr id="24" name="テキスト ボックス 23">
            <a:extLst>
              <a:ext uri="{FF2B5EF4-FFF2-40B4-BE49-F238E27FC236}">
                <a16:creationId xmlns:a16="http://schemas.microsoft.com/office/drawing/2014/main" id="{89485C4E-FFE2-4C40-A8D9-68FB61C7E3E7}"/>
              </a:ext>
            </a:extLst>
          </p:cNvPr>
          <p:cNvSpPr txBox="1"/>
          <p:nvPr/>
        </p:nvSpPr>
        <p:spPr>
          <a:xfrm>
            <a:off x="3836300" y="3399320"/>
            <a:ext cx="877163" cy="369332"/>
          </a:xfrm>
          <a:prstGeom prst="rect">
            <a:avLst/>
          </a:prstGeom>
          <a:noFill/>
        </p:spPr>
        <p:txBody>
          <a:bodyPr wrap="none" rtlCol="0">
            <a:spAutoFit/>
          </a:bodyPr>
          <a:lstStyle/>
          <a:p>
            <a:r>
              <a:rPr lang="ja-JP" altLang="en-US"/>
              <a:t>逆</a:t>
            </a:r>
            <a:r>
              <a:rPr kumimoji="1" lang="ja-JP" altLang="en-US"/>
              <a:t>方向</a:t>
            </a:r>
          </a:p>
        </p:txBody>
      </p:sp>
      <p:sp>
        <p:nvSpPr>
          <p:cNvPr id="27" name="テキスト ボックス 26">
            <a:extLst>
              <a:ext uri="{FF2B5EF4-FFF2-40B4-BE49-F238E27FC236}">
                <a16:creationId xmlns:a16="http://schemas.microsoft.com/office/drawing/2014/main" id="{ED547A0F-7BD8-7B42-8018-A66534E293FF}"/>
              </a:ext>
            </a:extLst>
          </p:cNvPr>
          <p:cNvSpPr txBox="1"/>
          <p:nvPr/>
        </p:nvSpPr>
        <p:spPr>
          <a:xfrm>
            <a:off x="577772" y="1355561"/>
            <a:ext cx="7197804" cy="369332"/>
          </a:xfrm>
          <a:prstGeom prst="rect">
            <a:avLst/>
          </a:prstGeom>
          <a:noFill/>
        </p:spPr>
        <p:txBody>
          <a:bodyPr wrap="none" rtlCol="0">
            <a:spAutoFit/>
          </a:bodyPr>
          <a:lstStyle/>
          <a:p>
            <a:r>
              <a:rPr kumimoji="1" lang="ja-JP" altLang="en-US">
                <a:solidFill>
                  <a:srgbClr val="000000"/>
                </a:solidFill>
              </a:rPr>
              <a:t>局所的な微分を上流から伝達された値に乗算して前のノードに渡していく</a:t>
            </a:r>
          </a:p>
        </p:txBody>
      </p:sp>
    </p:spTree>
    <p:extLst>
      <p:ext uri="{BB962C8B-B14F-4D97-AF65-F5344CB8AC3E}">
        <p14:creationId xmlns:p14="http://schemas.microsoft.com/office/powerpoint/2010/main" val="194953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417B4-04C5-A14E-ADBA-9828CD74E08F}"/>
              </a:ext>
            </a:extLst>
          </p:cNvPr>
          <p:cNvSpPr>
            <a:spLocks noGrp="1"/>
          </p:cNvSpPr>
          <p:nvPr>
            <p:ph type="title"/>
          </p:nvPr>
        </p:nvSpPr>
        <p:spPr/>
        <p:txBody>
          <a:bodyPr/>
          <a:lstStyle/>
          <a:p>
            <a:r>
              <a:rPr kumimoji="1" lang="ja-JP" altLang="en-US"/>
              <a:t>誤差逆伝播法</a:t>
            </a:r>
            <a:r>
              <a:rPr kumimoji="1" lang="en-US" altLang="ja-JP" dirty="0"/>
              <a:t>(</a:t>
            </a:r>
            <a:r>
              <a:rPr kumimoji="1" lang="ja-JP" altLang="en-US"/>
              <a:t>スカラー</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6" name="円/楕円 25">
                <a:extLst>
                  <a:ext uri="{FF2B5EF4-FFF2-40B4-BE49-F238E27FC236}">
                    <a16:creationId xmlns:a16="http://schemas.microsoft.com/office/drawing/2014/main" id="{939966B8-6AFA-0D42-8AB1-C2E9F23D4631}"/>
                  </a:ext>
                </a:extLst>
              </p:cNvPr>
              <p:cNvSpPr/>
              <p:nvPr/>
            </p:nvSpPr>
            <p:spPr>
              <a:xfrm>
                <a:off x="4566077" y="248647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26" name="円/楕円 25">
                <a:extLst>
                  <a:ext uri="{FF2B5EF4-FFF2-40B4-BE49-F238E27FC236}">
                    <a16:creationId xmlns:a16="http://schemas.microsoft.com/office/drawing/2014/main" id="{939966B8-6AFA-0D42-8AB1-C2E9F23D4631}"/>
                  </a:ext>
                </a:extLst>
              </p:cNvPr>
              <p:cNvSpPr>
                <a:spLocks noRot="1" noChangeAspect="1" noMove="1" noResize="1" noEditPoints="1" noAdjustHandles="1" noChangeArrowheads="1" noChangeShapeType="1" noTextEdit="1"/>
              </p:cNvSpPr>
              <p:nvPr/>
            </p:nvSpPr>
            <p:spPr>
              <a:xfrm>
                <a:off x="4566077" y="2486476"/>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sp>
        <p:nvSpPr>
          <p:cNvPr id="27" name="円/楕円 26">
            <a:extLst>
              <a:ext uri="{FF2B5EF4-FFF2-40B4-BE49-F238E27FC236}">
                <a16:creationId xmlns:a16="http://schemas.microsoft.com/office/drawing/2014/main" id="{2ED8447A-A734-CD49-834C-1BF267132F86}"/>
              </a:ext>
            </a:extLst>
          </p:cNvPr>
          <p:cNvSpPr/>
          <p:nvPr/>
        </p:nvSpPr>
        <p:spPr>
          <a:xfrm>
            <a:off x="4572000" y="203314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円/楕円 27">
                <a:extLst>
                  <a:ext uri="{FF2B5EF4-FFF2-40B4-BE49-F238E27FC236}">
                    <a16:creationId xmlns:a16="http://schemas.microsoft.com/office/drawing/2014/main" id="{592F7F10-7D9B-DC4F-8B3F-203E7098491C}"/>
                  </a:ext>
                </a:extLst>
              </p:cNvPr>
              <p:cNvSpPr/>
              <p:nvPr/>
            </p:nvSpPr>
            <p:spPr>
              <a:xfrm>
                <a:off x="5460618" y="247973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28" name="円/楕円 27">
                <a:extLst>
                  <a:ext uri="{FF2B5EF4-FFF2-40B4-BE49-F238E27FC236}">
                    <a16:creationId xmlns:a16="http://schemas.microsoft.com/office/drawing/2014/main" id="{592F7F10-7D9B-DC4F-8B3F-203E7098491C}"/>
                  </a:ext>
                </a:extLst>
              </p:cNvPr>
              <p:cNvSpPr>
                <a:spLocks noRot="1" noChangeAspect="1" noMove="1" noResize="1" noEditPoints="1" noAdjustHandles="1" noChangeArrowheads="1" noChangeShapeType="1" noTextEdit="1"/>
              </p:cNvSpPr>
              <p:nvPr/>
            </p:nvSpPr>
            <p:spPr>
              <a:xfrm>
                <a:off x="5460618" y="2479736"/>
                <a:ext cx="610808" cy="613944"/>
              </a:xfrm>
              <a:prstGeom prst="ellipse">
                <a:avLst/>
              </a:prstGeom>
              <a:blipFill>
                <a:blip r:embed="rId4"/>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円/楕円 28">
                <a:extLst>
                  <a:ext uri="{FF2B5EF4-FFF2-40B4-BE49-F238E27FC236}">
                    <a16:creationId xmlns:a16="http://schemas.microsoft.com/office/drawing/2014/main" id="{A300B44D-3C40-9E41-89E2-C217C98DC3D7}"/>
                  </a:ext>
                </a:extLst>
              </p:cNvPr>
              <p:cNvSpPr/>
              <p:nvPr/>
            </p:nvSpPr>
            <p:spPr>
              <a:xfrm>
                <a:off x="4576710" y="4072618"/>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29" name="円/楕円 28">
                <a:extLst>
                  <a:ext uri="{FF2B5EF4-FFF2-40B4-BE49-F238E27FC236}">
                    <a16:creationId xmlns:a16="http://schemas.microsoft.com/office/drawing/2014/main" id="{A300B44D-3C40-9E41-89E2-C217C98DC3D7}"/>
                  </a:ext>
                </a:extLst>
              </p:cNvPr>
              <p:cNvSpPr>
                <a:spLocks noRot="1" noChangeAspect="1" noMove="1" noResize="1" noEditPoints="1" noAdjustHandles="1" noChangeArrowheads="1" noChangeShapeType="1" noTextEdit="1"/>
              </p:cNvSpPr>
              <p:nvPr/>
            </p:nvSpPr>
            <p:spPr>
              <a:xfrm>
                <a:off x="4576710" y="4072618"/>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42C73DE0-B846-644E-80D1-7DCDC2E3BE0C}"/>
              </a:ext>
            </a:extLst>
          </p:cNvPr>
          <p:cNvSpPr/>
          <p:nvPr/>
        </p:nvSpPr>
        <p:spPr>
          <a:xfrm>
            <a:off x="4572000" y="3619288"/>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円/楕円 30">
                <a:extLst>
                  <a:ext uri="{FF2B5EF4-FFF2-40B4-BE49-F238E27FC236}">
                    <a16:creationId xmlns:a16="http://schemas.microsoft.com/office/drawing/2014/main" id="{DC80D3F3-2CE5-E14E-A7C4-134B2AC10432}"/>
                  </a:ext>
                </a:extLst>
              </p:cNvPr>
              <p:cNvSpPr/>
              <p:nvPr/>
            </p:nvSpPr>
            <p:spPr>
              <a:xfrm>
                <a:off x="5460618" y="4065878"/>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31" name="円/楕円 30">
                <a:extLst>
                  <a:ext uri="{FF2B5EF4-FFF2-40B4-BE49-F238E27FC236}">
                    <a16:creationId xmlns:a16="http://schemas.microsoft.com/office/drawing/2014/main" id="{DC80D3F3-2CE5-E14E-A7C4-134B2AC10432}"/>
                  </a:ext>
                </a:extLst>
              </p:cNvPr>
              <p:cNvSpPr>
                <a:spLocks noRot="1" noChangeAspect="1" noMove="1" noResize="1" noEditPoints="1" noAdjustHandles="1" noChangeArrowheads="1" noChangeShapeType="1" noTextEdit="1"/>
              </p:cNvSpPr>
              <p:nvPr/>
            </p:nvSpPr>
            <p:spPr>
              <a:xfrm>
                <a:off x="5460618" y="4065878"/>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049D7B2F-0BAF-B644-A24A-5CE3104D96F2}"/>
              </a:ext>
            </a:extLst>
          </p:cNvPr>
          <p:cNvCxnSpPr>
            <a:cxnSpLocks/>
          </p:cNvCxnSpPr>
          <p:nvPr/>
        </p:nvCxnSpPr>
        <p:spPr>
          <a:xfrm flipV="1">
            <a:off x="5176885" y="2768420"/>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B8E74C19-9215-BA4C-B975-359C1B458662}"/>
              </a:ext>
            </a:extLst>
          </p:cNvPr>
          <p:cNvCxnSpPr>
            <a:cxnSpLocks/>
          </p:cNvCxnSpPr>
          <p:nvPr/>
        </p:nvCxnSpPr>
        <p:spPr>
          <a:xfrm flipV="1">
            <a:off x="5177296" y="4379974"/>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97D23E-A9E7-8848-8426-B093D861A804}"/>
              </a:ext>
            </a:extLst>
          </p:cNvPr>
          <p:cNvCxnSpPr>
            <a:cxnSpLocks/>
          </p:cNvCxnSpPr>
          <p:nvPr/>
        </p:nvCxnSpPr>
        <p:spPr>
          <a:xfrm>
            <a:off x="6154722" y="2790078"/>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C1D391B-1E6F-EF4E-9B7C-D2810F25E87A}"/>
              </a:ext>
            </a:extLst>
          </p:cNvPr>
          <p:cNvCxnSpPr>
            <a:cxnSpLocks/>
          </p:cNvCxnSpPr>
          <p:nvPr/>
        </p:nvCxnSpPr>
        <p:spPr>
          <a:xfrm>
            <a:off x="6154721" y="4411749"/>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円/楕円 35">
                <a:extLst>
                  <a:ext uri="{FF2B5EF4-FFF2-40B4-BE49-F238E27FC236}">
                    <a16:creationId xmlns:a16="http://schemas.microsoft.com/office/drawing/2014/main" id="{2BC5A642-E2B8-9F4B-B77F-63E35270845F}"/>
                  </a:ext>
                </a:extLst>
              </p:cNvPr>
              <p:cNvSpPr/>
              <p:nvPr/>
            </p:nvSpPr>
            <p:spPr>
              <a:xfrm>
                <a:off x="6867378" y="251262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36" name="円/楕円 35">
                <a:extLst>
                  <a:ext uri="{FF2B5EF4-FFF2-40B4-BE49-F238E27FC236}">
                    <a16:creationId xmlns:a16="http://schemas.microsoft.com/office/drawing/2014/main" id="{2BC5A642-E2B8-9F4B-B77F-63E35270845F}"/>
                  </a:ext>
                </a:extLst>
              </p:cNvPr>
              <p:cNvSpPr>
                <a:spLocks noRot="1" noChangeAspect="1" noMove="1" noResize="1" noEditPoints="1" noAdjustHandles="1" noChangeArrowheads="1" noChangeShapeType="1" noTextEdit="1"/>
              </p:cNvSpPr>
              <p:nvPr/>
            </p:nvSpPr>
            <p:spPr>
              <a:xfrm>
                <a:off x="6867378" y="2512624"/>
                <a:ext cx="610808" cy="613944"/>
              </a:xfrm>
              <a:prstGeom prst="ellipse">
                <a:avLst/>
              </a:prstGeom>
              <a:blipFill>
                <a:blip r:embed="rId7"/>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a:extLst>
                  <a:ext uri="{FF2B5EF4-FFF2-40B4-BE49-F238E27FC236}">
                    <a16:creationId xmlns:a16="http://schemas.microsoft.com/office/drawing/2014/main" id="{37AFBBDC-0487-3A4F-B59C-481770EB21C0}"/>
                  </a:ext>
                </a:extLst>
              </p:cNvPr>
              <p:cNvSpPr/>
              <p:nvPr/>
            </p:nvSpPr>
            <p:spPr>
              <a:xfrm>
                <a:off x="6913645" y="410471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37" name="円/楕円 36">
                <a:extLst>
                  <a:ext uri="{FF2B5EF4-FFF2-40B4-BE49-F238E27FC236}">
                    <a16:creationId xmlns:a16="http://schemas.microsoft.com/office/drawing/2014/main" id="{37AFBBDC-0487-3A4F-B59C-481770EB21C0}"/>
                  </a:ext>
                </a:extLst>
              </p:cNvPr>
              <p:cNvSpPr>
                <a:spLocks noRot="1" noChangeAspect="1" noMove="1" noResize="1" noEditPoints="1" noAdjustHandles="1" noChangeArrowheads="1" noChangeShapeType="1" noTextEdit="1"/>
              </p:cNvSpPr>
              <p:nvPr/>
            </p:nvSpPr>
            <p:spPr>
              <a:xfrm>
                <a:off x="6913645" y="4104714"/>
                <a:ext cx="610808" cy="613944"/>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4692745-02CF-8A42-94AE-0E1FDB940D16}"/>
              </a:ext>
            </a:extLst>
          </p:cNvPr>
          <p:cNvSpPr txBox="1"/>
          <p:nvPr/>
        </p:nvSpPr>
        <p:spPr>
          <a:xfrm>
            <a:off x="4759177" y="1641709"/>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2</a:t>
            </a:r>
            <a:r>
              <a:rPr kumimoji="1" lang="ja-JP" altLang="en-US">
                <a:solidFill>
                  <a:srgbClr val="000000"/>
                </a:solidFill>
              </a:rPr>
              <a:t>層目</a:t>
            </a:r>
          </a:p>
        </p:txBody>
      </p:sp>
      <p:sp>
        <p:nvSpPr>
          <p:cNvPr id="39" name="テキスト ボックス 38">
            <a:extLst>
              <a:ext uri="{FF2B5EF4-FFF2-40B4-BE49-F238E27FC236}">
                <a16:creationId xmlns:a16="http://schemas.microsoft.com/office/drawing/2014/main" id="{1741F9D2-669A-8146-977B-EAED83E16801}"/>
              </a:ext>
            </a:extLst>
          </p:cNvPr>
          <p:cNvSpPr txBox="1"/>
          <p:nvPr/>
        </p:nvSpPr>
        <p:spPr>
          <a:xfrm>
            <a:off x="6734200" y="2023449"/>
            <a:ext cx="877163" cy="369332"/>
          </a:xfrm>
          <a:prstGeom prst="rect">
            <a:avLst/>
          </a:prstGeom>
          <a:noFill/>
        </p:spPr>
        <p:txBody>
          <a:bodyPr wrap="none" rtlCol="0">
            <a:spAutoFit/>
          </a:bodyPr>
          <a:lstStyle/>
          <a:p>
            <a:r>
              <a:rPr lang="ja-JP" altLang="en-US">
                <a:solidFill>
                  <a:srgbClr val="000000"/>
                </a:solidFill>
              </a:rPr>
              <a:t>出力層</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AA9BF7B-FCCB-764B-A6BE-8A5A1E513A9A}"/>
                  </a:ext>
                </a:extLst>
              </p:cNvPr>
              <p:cNvSpPr txBox="1"/>
              <p:nvPr/>
            </p:nvSpPr>
            <p:spPr>
              <a:xfrm>
                <a:off x="5208860" y="4087137"/>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40" name="テキスト ボックス 39">
                <a:extLst>
                  <a:ext uri="{FF2B5EF4-FFF2-40B4-BE49-F238E27FC236}">
                    <a16:creationId xmlns:a16="http://schemas.microsoft.com/office/drawing/2014/main" id="{6AA9BF7B-FCCB-764B-A6BE-8A5A1E513A9A}"/>
                  </a:ext>
                </a:extLst>
              </p:cNvPr>
              <p:cNvSpPr txBox="1">
                <a:spLocks noRot="1" noChangeAspect="1" noMove="1" noResize="1" noEditPoints="1" noAdjustHandles="1" noChangeArrowheads="1" noChangeShapeType="1" noTextEdit="1"/>
              </p:cNvSpPr>
              <p:nvPr/>
            </p:nvSpPr>
            <p:spPr>
              <a:xfrm>
                <a:off x="5208860" y="4087137"/>
                <a:ext cx="196336" cy="276999"/>
              </a:xfrm>
              <a:prstGeom prst="rect">
                <a:avLst/>
              </a:prstGeom>
              <a:blipFill>
                <a:blip r:embed="rId9"/>
                <a:stretch>
                  <a:fillRect l="-17647" r="-17647"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C951F22-2B35-FC4F-8B9C-7EDFC0AB44B7}"/>
                  </a:ext>
                </a:extLst>
              </p:cNvPr>
              <p:cNvSpPr txBox="1"/>
              <p:nvPr/>
            </p:nvSpPr>
            <p:spPr>
              <a:xfrm>
                <a:off x="5209471" y="2413125"/>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41" name="テキスト ボックス 40">
                <a:extLst>
                  <a:ext uri="{FF2B5EF4-FFF2-40B4-BE49-F238E27FC236}">
                    <a16:creationId xmlns:a16="http://schemas.microsoft.com/office/drawing/2014/main" id="{DC951F22-2B35-FC4F-8B9C-7EDFC0AB44B7}"/>
                  </a:ext>
                </a:extLst>
              </p:cNvPr>
              <p:cNvSpPr txBox="1">
                <a:spLocks noRot="1" noChangeAspect="1" noMove="1" noResize="1" noEditPoints="1" noAdjustHandles="1" noChangeArrowheads="1" noChangeShapeType="1" noTextEdit="1"/>
              </p:cNvSpPr>
              <p:nvPr/>
            </p:nvSpPr>
            <p:spPr>
              <a:xfrm>
                <a:off x="5209471" y="2413125"/>
                <a:ext cx="196336" cy="276999"/>
              </a:xfrm>
              <a:prstGeom prst="rect">
                <a:avLst/>
              </a:prstGeom>
              <a:blipFill>
                <a:blip r:embed="rId10"/>
                <a:stretch>
                  <a:fillRect l="-17647" r="-17647" b="-8696"/>
                </a:stretch>
              </a:blipFill>
            </p:spPr>
            <p:txBody>
              <a:bodyPr/>
              <a:lstStyle/>
              <a:p>
                <a:r>
                  <a:rPr lang="ja-JP" altLang="en-US">
                    <a:noFill/>
                  </a:rPr>
                  <a:t> </a:t>
                </a:r>
              </a:p>
            </p:txBody>
          </p:sp>
        </mc:Fallback>
      </mc:AlternateContent>
      <p:cxnSp>
        <p:nvCxnSpPr>
          <p:cNvPr id="43" name="直線矢印コネクタ 42">
            <a:extLst>
              <a:ext uri="{FF2B5EF4-FFF2-40B4-BE49-F238E27FC236}">
                <a16:creationId xmlns:a16="http://schemas.microsoft.com/office/drawing/2014/main" id="{B44EFD06-202F-CB48-9647-81B4718B42A2}"/>
              </a:ext>
            </a:extLst>
          </p:cNvPr>
          <p:cNvCxnSpPr>
            <a:cxnSpLocks/>
          </p:cNvCxnSpPr>
          <p:nvPr/>
        </p:nvCxnSpPr>
        <p:spPr>
          <a:xfrm flipH="1">
            <a:off x="6154722" y="2922769"/>
            <a:ext cx="5794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93ADB32E-2800-FE4E-B0DB-062A404D81A9}"/>
              </a:ext>
            </a:extLst>
          </p:cNvPr>
          <p:cNvCxnSpPr>
            <a:cxnSpLocks/>
          </p:cNvCxnSpPr>
          <p:nvPr/>
        </p:nvCxnSpPr>
        <p:spPr>
          <a:xfrm flipH="1">
            <a:off x="6154721" y="4558907"/>
            <a:ext cx="6756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7F248294-04F7-0A4A-9025-E256CBD6313C}"/>
                  </a:ext>
                </a:extLst>
              </p:cNvPr>
              <p:cNvSpPr/>
              <p:nvPr/>
            </p:nvSpPr>
            <p:spPr>
              <a:xfrm>
                <a:off x="6213979" y="2952952"/>
                <a:ext cx="607730"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𝑦</m:t>
                              </m:r>
                            </m:e>
                            <m:sub>
                              <m:r>
                                <a:rPr lang="en-US" altLang="ja-JP" i="1">
                                  <a:solidFill>
                                    <a:srgbClr val="000000"/>
                                  </a:solidFill>
                                  <a:latin typeface="Cambria Math" panose="02040503050406030204" pitchFamily="18" charset="0"/>
                                </a:rPr>
                                <m:t>1</m:t>
                              </m:r>
                            </m:sub>
                          </m:sSub>
                        </m:den>
                      </m:f>
                    </m:oMath>
                  </m:oMathPara>
                </a14:m>
                <a:endParaRPr lang="ja-JP" altLang="en-US"/>
              </a:p>
            </p:txBody>
          </p:sp>
        </mc:Choice>
        <mc:Fallback xmlns="">
          <p:sp>
            <p:nvSpPr>
              <p:cNvPr id="50" name="正方形/長方形 49">
                <a:extLst>
                  <a:ext uri="{FF2B5EF4-FFF2-40B4-BE49-F238E27FC236}">
                    <a16:creationId xmlns:a16="http://schemas.microsoft.com/office/drawing/2014/main" id="{7F248294-04F7-0A4A-9025-E256CBD6313C}"/>
                  </a:ext>
                </a:extLst>
              </p:cNvPr>
              <p:cNvSpPr>
                <a:spLocks noRot="1" noChangeAspect="1" noMove="1" noResize="1" noEditPoints="1" noAdjustHandles="1" noChangeArrowheads="1" noChangeShapeType="1" noTextEdit="1"/>
              </p:cNvSpPr>
              <p:nvPr/>
            </p:nvSpPr>
            <p:spPr>
              <a:xfrm>
                <a:off x="6213979" y="2952952"/>
                <a:ext cx="607730" cy="666336"/>
              </a:xfrm>
              <a:prstGeom prst="rect">
                <a:avLst/>
              </a:prstGeom>
              <a:blipFill>
                <a:blip r:embed="rId11"/>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68DE83B1-6D0C-3644-9516-363AB5841274}"/>
                  </a:ext>
                </a:extLst>
              </p:cNvPr>
              <p:cNvSpPr/>
              <p:nvPr/>
            </p:nvSpPr>
            <p:spPr>
              <a:xfrm>
                <a:off x="6188670" y="4552921"/>
                <a:ext cx="613052"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smtClean="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2</m:t>
                              </m:r>
                            </m:sub>
                          </m:sSub>
                        </m:den>
                      </m:f>
                    </m:oMath>
                  </m:oMathPara>
                </a14:m>
                <a:endParaRPr lang="ja-JP" altLang="en-US"/>
              </a:p>
            </p:txBody>
          </p:sp>
        </mc:Choice>
        <mc:Fallback xmlns="">
          <p:sp>
            <p:nvSpPr>
              <p:cNvPr id="51" name="正方形/長方形 50">
                <a:extLst>
                  <a:ext uri="{FF2B5EF4-FFF2-40B4-BE49-F238E27FC236}">
                    <a16:creationId xmlns:a16="http://schemas.microsoft.com/office/drawing/2014/main" id="{68DE83B1-6D0C-3644-9516-363AB5841274}"/>
                  </a:ext>
                </a:extLst>
              </p:cNvPr>
              <p:cNvSpPr>
                <a:spLocks noRot="1" noChangeAspect="1" noMove="1" noResize="1" noEditPoints="1" noAdjustHandles="1" noChangeArrowheads="1" noChangeShapeType="1" noTextEdit="1"/>
              </p:cNvSpPr>
              <p:nvPr/>
            </p:nvSpPr>
            <p:spPr>
              <a:xfrm>
                <a:off x="6188670" y="4552921"/>
                <a:ext cx="613052" cy="666336"/>
              </a:xfrm>
              <a:prstGeom prst="rect">
                <a:avLst/>
              </a:prstGeom>
              <a:blipFill>
                <a:blip r:embed="rId12"/>
                <a:stretch>
                  <a:fillRect b="-3704"/>
                </a:stretch>
              </a:blipFill>
            </p:spPr>
            <p:txBody>
              <a:bodyPr/>
              <a:lstStyle/>
              <a:p>
                <a:r>
                  <a:rPr lang="ja-JP" altLang="en-US">
                    <a:noFill/>
                  </a:rPr>
                  <a:t> </a:t>
                </a:r>
              </a:p>
            </p:txBody>
          </p:sp>
        </mc:Fallback>
      </mc:AlternateContent>
      <p:cxnSp>
        <p:nvCxnSpPr>
          <p:cNvPr id="52" name="直線矢印コネクタ 51">
            <a:extLst>
              <a:ext uri="{FF2B5EF4-FFF2-40B4-BE49-F238E27FC236}">
                <a16:creationId xmlns:a16="http://schemas.microsoft.com/office/drawing/2014/main" id="{5D6C96A2-E288-1847-9C0A-54882DFBA957}"/>
              </a:ext>
            </a:extLst>
          </p:cNvPr>
          <p:cNvCxnSpPr>
            <a:cxnSpLocks/>
          </p:cNvCxnSpPr>
          <p:nvPr/>
        </p:nvCxnSpPr>
        <p:spPr>
          <a:xfrm flipH="1">
            <a:off x="3252084" y="2873374"/>
            <a:ext cx="1161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3E6C19A-44C4-7243-A842-CE9CA83C263F}"/>
              </a:ext>
            </a:extLst>
          </p:cNvPr>
          <p:cNvCxnSpPr>
            <a:cxnSpLocks/>
          </p:cNvCxnSpPr>
          <p:nvPr/>
        </p:nvCxnSpPr>
        <p:spPr>
          <a:xfrm flipH="1">
            <a:off x="5177208" y="4466180"/>
            <a:ext cx="2647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43B208C7-66C2-BD45-8812-AEF89A202422}"/>
                  </a:ext>
                </a:extLst>
              </p:cNvPr>
              <p:cNvSpPr/>
              <p:nvPr/>
            </p:nvSpPr>
            <p:spPr>
              <a:xfrm>
                <a:off x="3001448" y="2923904"/>
                <a:ext cx="1522981" cy="602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600" i="1" dirty="0">
                              <a:solidFill>
                                <a:srgbClr val="000000"/>
                              </a:solidFill>
                              <a:latin typeface="Cambria Math" panose="02040503050406030204" pitchFamily="18" charset="0"/>
                            </a:rPr>
                          </m:ctrlPr>
                        </m:fPr>
                        <m:num>
                          <m:r>
                            <a:rPr lang="en-US" altLang="ja-JP" sz="1600" i="1" dirty="0">
                              <a:solidFill>
                                <a:srgbClr val="000000"/>
                              </a:solidFill>
                              <a:latin typeface="Cambria Math" panose="02040503050406030204" pitchFamily="18" charset="0"/>
                            </a:rPr>
                            <m:t>𝜕</m:t>
                          </m:r>
                          <m:r>
                            <a:rPr lang="en-US" altLang="ja-JP" sz="1600" i="1" dirty="0">
                              <a:solidFill>
                                <a:srgbClr val="000000"/>
                              </a:solidFill>
                              <a:latin typeface="Cambria Math" panose="02040503050406030204" pitchFamily="18" charset="0"/>
                            </a:rPr>
                            <m:t>𝐿</m:t>
                          </m:r>
                        </m:num>
                        <m:den>
                          <m:r>
                            <a:rPr lang="en-US" altLang="ja-JP" sz="1600" i="1" dirty="0">
                              <a:solidFill>
                                <a:srgbClr val="000000"/>
                              </a:solidFill>
                              <a:latin typeface="Cambria Math" panose="02040503050406030204" pitchFamily="18" charset="0"/>
                            </a:rPr>
                            <m:t>𝜕</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i="1">
                                  <a:solidFill>
                                    <a:srgbClr val="000000"/>
                                  </a:solidFill>
                                  <a:latin typeface="Cambria Math" panose="02040503050406030204" pitchFamily="18" charset="0"/>
                                </a:rPr>
                                <m:t>1</m:t>
                              </m:r>
                            </m:sub>
                          </m:sSub>
                        </m:den>
                      </m:f>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i="1">
                              <a:solidFill>
                                <a:srgbClr val="000000"/>
                              </a:solidFill>
                              <a:latin typeface="Cambria Math" panose="02040503050406030204" pitchFamily="18" charset="0"/>
                            </a:rPr>
                            <m:t>1</m:t>
                          </m:r>
                        </m:sub>
                      </m:sSub>
                      <m:r>
                        <a:rPr lang="en-US" altLang="ja-JP" sz="1600" i="1" dirty="0">
                          <a:solidFill>
                            <a:srgbClr val="000000"/>
                          </a:solidFill>
                          <a:latin typeface="Cambria Math" panose="02040503050406030204" pitchFamily="18" charset="0"/>
                        </a:rPr>
                        <m:t>(1−</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i="1">
                              <a:solidFill>
                                <a:srgbClr val="000000"/>
                              </a:solidFill>
                              <a:latin typeface="Cambria Math" panose="02040503050406030204" pitchFamily="18" charset="0"/>
                            </a:rPr>
                            <m:t>1</m:t>
                          </m:r>
                        </m:sub>
                      </m:sSub>
                      <m:r>
                        <a:rPr lang="en-US" altLang="ja-JP" sz="1600" i="1" dirty="0">
                          <a:solidFill>
                            <a:srgbClr val="000000"/>
                          </a:solidFill>
                          <a:latin typeface="Cambria Math" panose="02040503050406030204" pitchFamily="18" charset="0"/>
                        </a:rPr>
                        <m:t>)</m:t>
                      </m:r>
                    </m:oMath>
                  </m:oMathPara>
                </a14:m>
                <a:endParaRPr lang="ja-JP" altLang="en-US" sz="1600"/>
              </a:p>
            </p:txBody>
          </p:sp>
        </mc:Choice>
        <mc:Fallback xmlns="">
          <p:sp>
            <p:nvSpPr>
              <p:cNvPr id="63" name="正方形/長方形 62">
                <a:extLst>
                  <a:ext uri="{FF2B5EF4-FFF2-40B4-BE49-F238E27FC236}">
                    <a16:creationId xmlns:a16="http://schemas.microsoft.com/office/drawing/2014/main" id="{43B208C7-66C2-BD45-8812-AEF89A202422}"/>
                  </a:ext>
                </a:extLst>
              </p:cNvPr>
              <p:cNvSpPr>
                <a:spLocks noRot="1" noChangeAspect="1" noMove="1" noResize="1" noEditPoints="1" noAdjustHandles="1" noChangeArrowheads="1" noChangeShapeType="1" noTextEdit="1"/>
              </p:cNvSpPr>
              <p:nvPr/>
            </p:nvSpPr>
            <p:spPr>
              <a:xfrm>
                <a:off x="3001448" y="2923904"/>
                <a:ext cx="1522981" cy="602601"/>
              </a:xfrm>
              <a:prstGeom prst="rect">
                <a:avLst/>
              </a:prstGeom>
              <a:blipFill>
                <a:blip r:embed="rId13"/>
                <a:stretch>
                  <a:fillRect b="-4082"/>
                </a:stretch>
              </a:blipFill>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6609235A-F951-B246-9CD6-3DC81F2FF2AB}"/>
              </a:ext>
            </a:extLst>
          </p:cNvPr>
          <p:cNvCxnSpPr>
            <a:cxnSpLocks/>
          </p:cNvCxnSpPr>
          <p:nvPr/>
        </p:nvCxnSpPr>
        <p:spPr>
          <a:xfrm flipH="1">
            <a:off x="3252083" y="4415276"/>
            <a:ext cx="1161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正方形/長方形 68">
                <a:extLst>
                  <a:ext uri="{FF2B5EF4-FFF2-40B4-BE49-F238E27FC236}">
                    <a16:creationId xmlns:a16="http://schemas.microsoft.com/office/drawing/2014/main" id="{BAC46BB6-84A4-8446-8B1C-002E702A9205}"/>
                  </a:ext>
                </a:extLst>
              </p:cNvPr>
              <p:cNvSpPr/>
              <p:nvPr/>
            </p:nvSpPr>
            <p:spPr>
              <a:xfrm>
                <a:off x="3007371" y="4466180"/>
                <a:ext cx="1585242" cy="602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600" i="1" dirty="0" smtClean="0">
                              <a:solidFill>
                                <a:srgbClr val="000000"/>
                              </a:solidFill>
                              <a:latin typeface="Cambria Math" panose="02040503050406030204" pitchFamily="18" charset="0"/>
                            </a:rPr>
                          </m:ctrlPr>
                        </m:fPr>
                        <m:num>
                          <m:r>
                            <a:rPr lang="en-US" altLang="ja-JP" sz="1600" i="1" dirty="0">
                              <a:solidFill>
                                <a:srgbClr val="000000"/>
                              </a:solidFill>
                              <a:latin typeface="Cambria Math" panose="02040503050406030204" pitchFamily="18" charset="0"/>
                            </a:rPr>
                            <m:t>𝜕</m:t>
                          </m:r>
                          <m:r>
                            <a:rPr lang="en-US" altLang="ja-JP" sz="1600" i="1" dirty="0">
                              <a:solidFill>
                                <a:srgbClr val="000000"/>
                              </a:solidFill>
                              <a:latin typeface="Cambria Math" panose="02040503050406030204" pitchFamily="18" charset="0"/>
                            </a:rPr>
                            <m:t>𝐿</m:t>
                          </m:r>
                        </m:num>
                        <m:den>
                          <m:r>
                            <a:rPr lang="en-US" altLang="ja-JP" sz="1600" i="1" dirty="0">
                              <a:solidFill>
                                <a:srgbClr val="000000"/>
                              </a:solidFill>
                              <a:latin typeface="Cambria Math" panose="02040503050406030204" pitchFamily="18" charset="0"/>
                            </a:rPr>
                            <m:t>𝜕</m:t>
                          </m:r>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2</m:t>
                              </m:r>
                            </m:sub>
                          </m:sSub>
                        </m:den>
                      </m:f>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2</m:t>
                          </m:r>
                        </m:sub>
                      </m:sSub>
                      <m:r>
                        <a:rPr lang="en-US" altLang="ja-JP" sz="1600" i="1" dirty="0">
                          <a:solidFill>
                            <a:srgbClr val="000000"/>
                          </a:solidFill>
                          <a:latin typeface="Cambria Math" panose="02040503050406030204" pitchFamily="18" charset="0"/>
                        </a:rPr>
                        <m:t>(1−</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2</m:t>
                          </m:r>
                        </m:sub>
                      </m:sSub>
                      <m:r>
                        <a:rPr lang="en-US" altLang="ja-JP" sz="1600" i="1" dirty="0">
                          <a:solidFill>
                            <a:srgbClr val="000000"/>
                          </a:solidFill>
                          <a:latin typeface="Cambria Math" panose="02040503050406030204" pitchFamily="18" charset="0"/>
                        </a:rPr>
                        <m:t>)</m:t>
                      </m:r>
                    </m:oMath>
                  </m:oMathPara>
                </a14:m>
                <a:endParaRPr lang="ja-JP" altLang="en-US" sz="1600"/>
              </a:p>
            </p:txBody>
          </p:sp>
        </mc:Choice>
        <mc:Fallback xmlns="">
          <p:sp>
            <p:nvSpPr>
              <p:cNvPr id="69" name="正方形/長方形 68">
                <a:extLst>
                  <a:ext uri="{FF2B5EF4-FFF2-40B4-BE49-F238E27FC236}">
                    <a16:creationId xmlns:a16="http://schemas.microsoft.com/office/drawing/2014/main" id="{BAC46BB6-84A4-8446-8B1C-002E702A9205}"/>
                  </a:ext>
                </a:extLst>
              </p:cNvPr>
              <p:cNvSpPr>
                <a:spLocks noRot="1" noChangeAspect="1" noMove="1" noResize="1" noEditPoints="1" noAdjustHandles="1" noChangeArrowheads="1" noChangeShapeType="1" noTextEdit="1"/>
              </p:cNvSpPr>
              <p:nvPr/>
            </p:nvSpPr>
            <p:spPr>
              <a:xfrm>
                <a:off x="3007371" y="4466180"/>
                <a:ext cx="1585242" cy="602601"/>
              </a:xfrm>
              <a:prstGeom prst="rect">
                <a:avLst/>
              </a:prstGeom>
              <a:blipFill>
                <a:blip r:embed="rId14"/>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円/楕円 69">
                <a:extLst>
                  <a:ext uri="{FF2B5EF4-FFF2-40B4-BE49-F238E27FC236}">
                    <a16:creationId xmlns:a16="http://schemas.microsoft.com/office/drawing/2014/main" id="{CCAE2C11-3461-BC4D-99B7-227D05C274A1}"/>
                  </a:ext>
                </a:extLst>
              </p:cNvPr>
              <p:cNvSpPr/>
              <p:nvPr/>
            </p:nvSpPr>
            <p:spPr>
              <a:xfrm>
                <a:off x="1580193" y="2492673"/>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70" name="円/楕円 69">
                <a:extLst>
                  <a:ext uri="{FF2B5EF4-FFF2-40B4-BE49-F238E27FC236}">
                    <a16:creationId xmlns:a16="http://schemas.microsoft.com/office/drawing/2014/main" id="{CCAE2C11-3461-BC4D-99B7-227D05C274A1}"/>
                  </a:ext>
                </a:extLst>
              </p:cNvPr>
              <p:cNvSpPr>
                <a:spLocks noRot="1" noChangeAspect="1" noMove="1" noResize="1" noEditPoints="1" noAdjustHandles="1" noChangeArrowheads="1" noChangeShapeType="1" noTextEdit="1"/>
              </p:cNvSpPr>
              <p:nvPr/>
            </p:nvSpPr>
            <p:spPr>
              <a:xfrm>
                <a:off x="1580193" y="2492673"/>
                <a:ext cx="610808" cy="613944"/>
              </a:xfrm>
              <a:prstGeom prst="ellipse">
                <a:avLst/>
              </a:prstGeom>
              <a:blipFill>
                <a:blip r:embed="rId15"/>
                <a:stretch>
                  <a:fillRect/>
                </a:stretch>
              </a:blipFill>
              <a:ln>
                <a:solidFill>
                  <a:srgbClr val="000000"/>
                </a:solidFill>
              </a:ln>
            </p:spPr>
            <p:txBody>
              <a:bodyPr/>
              <a:lstStyle/>
              <a:p>
                <a:r>
                  <a:rPr lang="ja-JP" altLang="en-US">
                    <a:noFill/>
                  </a:rPr>
                  <a:t> </a:t>
                </a:r>
              </a:p>
            </p:txBody>
          </p:sp>
        </mc:Fallback>
      </mc:AlternateContent>
      <p:sp>
        <p:nvSpPr>
          <p:cNvPr id="71" name="円/楕円 70">
            <a:extLst>
              <a:ext uri="{FF2B5EF4-FFF2-40B4-BE49-F238E27FC236}">
                <a16:creationId xmlns:a16="http://schemas.microsoft.com/office/drawing/2014/main" id="{130D0446-5C24-C647-820F-1FC474B88709}"/>
              </a:ext>
            </a:extLst>
          </p:cNvPr>
          <p:cNvSpPr/>
          <p:nvPr/>
        </p:nvSpPr>
        <p:spPr>
          <a:xfrm>
            <a:off x="1586116" y="2039343"/>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円/楕円 71">
                <a:extLst>
                  <a:ext uri="{FF2B5EF4-FFF2-40B4-BE49-F238E27FC236}">
                    <a16:creationId xmlns:a16="http://schemas.microsoft.com/office/drawing/2014/main" id="{915D44FC-D345-5F4E-9826-F82DB57E156D}"/>
                  </a:ext>
                </a:extLst>
              </p:cNvPr>
              <p:cNvSpPr/>
              <p:nvPr/>
            </p:nvSpPr>
            <p:spPr>
              <a:xfrm>
                <a:off x="2474734" y="2485933"/>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72" name="円/楕円 71">
                <a:extLst>
                  <a:ext uri="{FF2B5EF4-FFF2-40B4-BE49-F238E27FC236}">
                    <a16:creationId xmlns:a16="http://schemas.microsoft.com/office/drawing/2014/main" id="{915D44FC-D345-5F4E-9826-F82DB57E156D}"/>
                  </a:ext>
                </a:extLst>
              </p:cNvPr>
              <p:cNvSpPr>
                <a:spLocks noRot="1" noChangeAspect="1" noMove="1" noResize="1" noEditPoints="1" noAdjustHandles="1" noChangeArrowheads="1" noChangeShapeType="1" noTextEdit="1"/>
              </p:cNvSpPr>
              <p:nvPr/>
            </p:nvSpPr>
            <p:spPr>
              <a:xfrm>
                <a:off x="2474734" y="2485933"/>
                <a:ext cx="610808" cy="613944"/>
              </a:xfrm>
              <a:prstGeom prst="ellipse">
                <a:avLst/>
              </a:prstGeom>
              <a:blipFill>
                <a:blip r:embed="rId16"/>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円/楕円 72">
                <a:extLst>
                  <a:ext uri="{FF2B5EF4-FFF2-40B4-BE49-F238E27FC236}">
                    <a16:creationId xmlns:a16="http://schemas.microsoft.com/office/drawing/2014/main" id="{5C0BACBD-F784-104E-B182-769B461E4E8E}"/>
                  </a:ext>
                </a:extLst>
              </p:cNvPr>
              <p:cNvSpPr/>
              <p:nvPr/>
            </p:nvSpPr>
            <p:spPr>
              <a:xfrm>
                <a:off x="1590826" y="4078815"/>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73" name="円/楕円 72">
                <a:extLst>
                  <a:ext uri="{FF2B5EF4-FFF2-40B4-BE49-F238E27FC236}">
                    <a16:creationId xmlns:a16="http://schemas.microsoft.com/office/drawing/2014/main" id="{5C0BACBD-F784-104E-B182-769B461E4E8E}"/>
                  </a:ext>
                </a:extLst>
              </p:cNvPr>
              <p:cNvSpPr>
                <a:spLocks noRot="1" noChangeAspect="1" noMove="1" noResize="1" noEditPoints="1" noAdjustHandles="1" noChangeArrowheads="1" noChangeShapeType="1" noTextEdit="1"/>
              </p:cNvSpPr>
              <p:nvPr/>
            </p:nvSpPr>
            <p:spPr>
              <a:xfrm>
                <a:off x="1590826" y="4078815"/>
                <a:ext cx="610808" cy="613944"/>
              </a:xfrm>
              <a:prstGeom prst="ellipse">
                <a:avLst/>
              </a:prstGeom>
              <a:blipFill>
                <a:blip r:embed="rId17"/>
                <a:stretch>
                  <a:fillRect/>
                </a:stretch>
              </a:blipFill>
              <a:ln>
                <a:solidFill>
                  <a:srgbClr val="000000"/>
                </a:solidFill>
              </a:ln>
            </p:spPr>
            <p:txBody>
              <a:bodyPr/>
              <a:lstStyle/>
              <a:p>
                <a:r>
                  <a:rPr lang="ja-JP" altLang="en-US">
                    <a:noFill/>
                  </a:rPr>
                  <a:t> </a:t>
                </a:r>
              </a:p>
            </p:txBody>
          </p:sp>
        </mc:Fallback>
      </mc:AlternateContent>
      <p:sp>
        <p:nvSpPr>
          <p:cNvPr id="74" name="円/楕円 73">
            <a:extLst>
              <a:ext uri="{FF2B5EF4-FFF2-40B4-BE49-F238E27FC236}">
                <a16:creationId xmlns:a16="http://schemas.microsoft.com/office/drawing/2014/main" id="{FC2E262E-8711-804F-A1BA-CE759FBF418A}"/>
              </a:ext>
            </a:extLst>
          </p:cNvPr>
          <p:cNvSpPr/>
          <p:nvPr/>
        </p:nvSpPr>
        <p:spPr>
          <a:xfrm>
            <a:off x="1586116" y="3625485"/>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5" name="円/楕円 74">
                <a:extLst>
                  <a:ext uri="{FF2B5EF4-FFF2-40B4-BE49-F238E27FC236}">
                    <a16:creationId xmlns:a16="http://schemas.microsoft.com/office/drawing/2014/main" id="{E37ED8AD-F534-6745-AA82-1CB4BB5BA70D}"/>
                  </a:ext>
                </a:extLst>
              </p:cNvPr>
              <p:cNvSpPr/>
              <p:nvPr/>
            </p:nvSpPr>
            <p:spPr>
              <a:xfrm>
                <a:off x="2474734" y="4072075"/>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75" name="円/楕円 74">
                <a:extLst>
                  <a:ext uri="{FF2B5EF4-FFF2-40B4-BE49-F238E27FC236}">
                    <a16:creationId xmlns:a16="http://schemas.microsoft.com/office/drawing/2014/main" id="{E37ED8AD-F534-6745-AA82-1CB4BB5BA70D}"/>
                  </a:ext>
                </a:extLst>
              </p:cNvPr>
              <p:cNvSpPr>
                <a:spLocks noRot="1" noChangeAspect="1" noMove="1" noResize="1" noEditPoints="1" noAdjustHandles="1" noChangeArrowheads="1" noChangeShapeType="1" noTextEdit="1"/>
              </p:cNvSpPr>
              <p:nvPr/>
            </p:nvSpPr>
            <p:spPr>
              <a:xfrm>
                <a:off x="2474734" y="4072075"/>
                <a:ext cx="610808" cy="613944"/>
              </a:xfrm>
              <a:prstGeom prst="ellipse">
                <a:avLst/>
              </a:prstGeom>
              <a:blipFill>
                <a:blip r:embed="rId18"/>
                <a:stretch>
                  <a:fillRect/>
                </a:stretch>
              </a:blipFill>
              <a:ln>
                <a:solidFill>
                  <a:srgbClr val="000000"/>
                </a:solidFill>
              </a:ln>
            </p:spPr>
            <p:txBody>
              <a:bodyPr/>
              <a:lstStyle/>
              <a:p>
                <a:r>
                  <a:rPr lang="ja-JP" altLang="en-US">
                    <a:noFill/>
                  </a:rPr>
                  <a:t> </a:t>
                </a:r>
              </a:p>
            </p:txBody>
          </p:sp>
        </mc:Fallback>
      </mc:AlternateContent>
      <p:cxnSp>
        <p:nvCxnSpPr>
          <p:cNvPr id="76" name="直線矢印コネクタ 75">
            <a:extLst>
              <a:ext uri="{FF2B5EF4-FFF2-40B4-BE49-F238E27FC236}">
                <a16:creationId xmlns:a16="http://schemas.microsoft.com/office/drawing/2014/main" id="{AB7B2128-06F3-FE4E-AF03-282DFE38E85C}"/>
              </a:ext>
            </a:extLst>
          </p:cNvPr>
          <p:cNvCxnSpPr>
            <a:cxnSpLocks/>
            <a:stCxn id="70" idx="6"/>
            <a:endCxn id="72" idx="2"/>
          </p:cNvCxnSpPr>
          <p:nvPr/>
        </p:nvCxnSpPr>
        <p:spPr>
          <a:xfrm flipV="1">
            <a:off x="2191001" y="2792905"/>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8ABDADA9-D4C3-A14C-8E9E-4D185483C1DE}"/>
              </a:ext>
            </a:extLst>
          </p:cNvPr>
          <p:cNvCxnSpPr>
            <a:cxnSpLocks/>
          </p:cNvCxnSpPr>
          <p:nvPr/>
        </p:nvCxnSpPr>
        <p:spPr>
          <a:xfrm flipV="1">
            <a:off x="2191412" y="4422747"/>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7B31A3-056E-BA4B-A7AB-221BFC374C6E}"/>
              </a:ext>
            </a:extLst>
          </p:cNvPr>
          <p:cNvSpPr txBox="1"/>
          <p:nvPr/>
        </p:nvSpPr>
        <p:spPr>
          <a:xfrm>
            <a:off x="1713530" y="1571132"/>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1</a:t>
            </a:r>
            <a:r>
              <a:rPr kumimoji="1" lang="ja-JP" altLang="en-US">
                <a:solidFill>
                  <a:srgbClr val="000000"/>
                </a:solidFill>
              </a:rPr>
              <a:t>層目</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48806AF6-2351-CD48-B96B-C6D452669EFA}"/>
                  </a:ext>
                </a:extLst>
              </p:cNvPr>
              <p:cNvSpPr txBox="1"/>
              <p:nvPr/>
            </p:nvSpPr>
            <p:spPr>
              <a:xfrm>
                <a:off x="2217805" y="2436888"/>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87" name="テキスト ボックス 86">
                <a:extLst>
                  <a:ext uri="{FF2B5EF4-FFF2-40B4-BE49-F238E27FC236}">
                    <a16:creationId xmlns:a16="http://schemas.microsoft.com/office/drawing/2014/main" id="{48806AF6-2351-CD48-B96B-C6D452669EFA}"/>
                  </a:ext>
                </a:extLst>
              </p:cNvPr>
              <p:cNvSpPr txBox="1">
                <a:spLocks noRot="1" noChangeAspect="1" noMove="1" noResize="1" noEditPoints="1" noAdjustHandles="1" noChangeArrowheads="1" noChangeShapeType="1" noTextEdit="1"/>
              </p:cNvSpPr>
              <p:nvPr/>
            </p:nvSpPr>
            <p:spPr>
              <a:xfrm>
                <a:off x="2217805" y="2436888"/>
                <a:ext cx="196336" cy="276999"/>
              </a:xfrm>
              <a:prstGeom prst="rect">
                <a:avLst/>
              </a:prstGeom>
              <a:blipFill>
                <a:blip r:embed="rId19"/>
                <a:stretch>
                  <a:fillRect l="-25000" r="-1875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09A8423-4E0F-BB46-94F3-9098A74D52A4}"/>
                  </a:ext>
                </a:extLst>
              </p:cNvPr>
              <p:cNvSpPr txBox="1"/>
              <p:nvPr/>
            </p:nvSpPr>
            <p:spPr>
              <a:xfrm>
                <a:off x="2230659" y="4102048"/>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88" name="テキスト ボックス 87">
                <a:extLst>
                  <a:ext uri="{FF2B5EF4-FFF2-40B4-BE49-F238E27FC236}">
                    <a16:creationId xmlns:a16="http://schemas.microsoft.com/office/drawing/2014/main" id="{D09A8423-4E0F-BB46-94F3-9098A74D52A4}"/>
                  </a:ext>
                </a:extLst>
              </p:cNvPr>
              <p:cNvSpPr txBox="1">
                <a:spLocks noRot="1" noChangeAspect="1" noMove="1" noResize="1" noEditPoints="1" noAdjustHandles="1" noChangeArrowheads="1" noChangeShapeType="1" noTextEdit="1"/>
              </p:cNvSpPr>
              <p:nvPr/>
            </p:nvSpPr>
            <p:spPr>
              <a:xfrm>
                <a:off x="2230659" y="4102048"/>
                <a:ext cx="196336" cy="276999"/>
              </a:xfrm>
              <a:prstGeom prst="rect">
                <a:avLst/>
              </a:prstGeom>
              <a:blipFill>
                <a:blip r:embed="rId10"/>
                <a:stretch>
                  <a:fillRect l="-25000" r="-18750" b="-8696"/>
                </a:stretch>
              </a:blipFill>
            </p:spPr>
            <p:txBody>
              <a:bodyPr/>
              <a:lstStyle/>
              <a:p>
                <a:r>
                  <a:rPr lang="ja-JP" altLang="en-US">
                    <a:noFill/>
                  </a:rPr>
                  <a:t> </a:t>
                </a:r>
              </a:p>
            </p:txBody>
          </p:sp>
        </mc:Fallback>
      </mc:AlternateContent>
      <p:cxnSp>
        <p:nvCxnSpPr>
          <p:cNvPr id="89" name="直線矢印コネクタ 88">
            <a:extLst>
              <a:ext uri="{FF2B5EF4-FFF2-40B4-BE49-F238E27FC236}">
                <a16:creationId xmlns:a16="http://schemas.microsoft.com/office/drawing/2014/main" id="{8FB34724-C21B-4347-8DA6-764F580E5228}"/>
              </a:ext>
            </a:extLst>
          </p:cNvPr>
          <p:cNvCxnSpPr>
            <a:cxnSpLocks/>
          </p:cNvCxnSpPr>
          <p:nvPr/>
        </p:nvCxnSpPr>
        <p:spPr>
          <a:xfrm flipH="1">
            <a:off x="973878" y="5531230"/>
            <a:ext cx="66374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06E21F39-370A-E246-B98F-04B5CC5E337A}"/>
              </a:ext>
            </a:extLst>
          </p:cNvPr>
          <p:cNvSpPr txBox="1"/>
          <p:nvPr/>
        </p:nvSpPr>
        <p:spPr>
          <a:xfrm>
            <a:off x="8823960" y="100584"/>
            <a:ext cx="184731" cy="369332"/>
          </a:xfrm>
          <a:prstGeom prst="rect">
            <a:avLst/>
          </a:prstGeom>
          <a:noFill/>
          <a:ln w="38100">
            <a:solidFill>
              <a:schemeClr val="tx1"/>
            </a:solidFill>
          </a:ln>
        </p:spPr>
        <p:txBody>
          <a:bodyPr wrap="none" rtlCol="0">
            <a:spAutoFit/>
          </a:bodyPr>
          <a:lstStyle/>
          <a:p>
            <a:endParaRPr kumimoji="1" lang="ja-JP" altLang="en-US"/>
          </a:p>
        </p:txBody>
      </p:sp>
      <p:sp>
        <p:nvSpPr>
          <p:cNvPr id="94" name="テキスト ボックス 93">
            <a:extLst>
              <a:ext uri="{FF2B5EF4-FFF2-40B4-BE49-F238E27FC236}">
                <a16:creationId xmlns:a16="http://schemas.microsoft.com/office/drawing/2014/main" id="{88958411-AD6C-8547-A11F-73C385B99191}"/>
              </a:ext>
            </a:extLst>
          </p:cNvPr>
          <p:cNvSpPr txBox="1"/>
          <p:nvPr/>
        </p:nvSpPr>
        <p:spPr>
          <a:xfrm>
            <a:off x="3065414" y="5653296"/>
            <a:ext cx="3089307" cy="369332"/>
          </a:xfrm>
          <a:prstGeom prst="rect">
            <a:avLst/>
          </a:prstGeom>
          <a:noFill/>
        </p:spPr>
        <p:txBody>
          <a:bodyPr wrap="none" rtlCol="0">
            <a:spAutoFit/>
          </a:bodyPr>
          <a:lstStyle/>
          <a:p>
            <a:r>
              <a:rPr lang="ja-JP" altLang="en-US"/>
              <a:t>各エッジの勾配を計算していく</a:t>
            </a:r>
            <a:endParaRPr kumimoji="1" lang="ja-JP" altLang="en-US"/>
          </a:p>
        </p:txBody>
      </p:sp>
    </p:spTree>
    <p:extLst>
      <p:ext uri="{BB962C8B-B14F-4D97-AF65-F5344CB8AC3E}">
        <p14:creationId xmlns:p14="http://schemas.microsoft.com/office/powerpoint/2010/main" val="241437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63A18-4873-B94C-9C76-439B55B1F3C8}"/>
              </a:ext>
            </a:extLst>
          </p:cNvPr>
          <p:cNvSpPr>
            <a:spLocks noGrp="1"/>
          </p:cNvSpPr>
          <p:nvPr>
            <p:ph type="title"/>
          </p:nvPr>
        </p:nvSpPr>
        <p:spPr/>
        <p:txBody>
          <a:bodyPr/>
          <a:lstStyle/>
          <a:p>
            <a:r>
              <a:rPr lang="ja-JP" altLang="en-US"/>
              <a:t>誤差逆伝播法</a:t>
            </a:r>
            <a:r>
              <a:rPr lang="en-US" altLang="ja-JP" dirty="0"/>
              <a:t>(</a:t>
            </a:r>
            <a:r>
              <a:rPr lang="ja-JP" altLang="en-US"/>
              <a:t>ベクトル</a:t>
            </a:r>
            <a:r>
              <a:rPr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8E03399-39E1-6340-9B9F-6320588E3A8C}"/>
                  </a:ext>
                </a:extLst>
              </p:cNvPr>
              <p:cNvSpPr txBox="1"/>
              <p:nvPr/>
            </p:nvSpPr>
            <p:spPr>
              <a:xfrm>
                <a:off x="928740" y="1872923"/>
                <a:ext cx="3365370" cy="262706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n-US" altLang="ja-JP" sz="2000" i="1" smtClean="0">
                          <a:solidFill>
                            <a:srgbClr val="000000"/>
                          </a:solidFill>
                          <a:latin typeface="Cambria Math" panose="02040503050406030204" pitchFamily="18" charset="0"/>
                        </a:rPr>
                        <m:t>X</m:t>
                      </m:r>
                      <m:r>
                        <a:rPr lang="en-US" altLang="ja-JP" sz="2000" b="0" i="0" smtClean="0">
                          <a:solidFill>
                            <a:srgbClr val="000000"/>
                          </a:solidFill>
                          <a:latin typeface="Cambria Math" panose="02040503050406030204" pitchFamily="18" charset="0"/>
                        </a:rPr>
                        <m:t>=</m:t>
                      </m:r>
                      <m:d>
                        <m:dPr>
                          <m:ctrlPr>
                            <a:rPr lang="en-US" altLang="ja-JP" sz="2000" b="0" i="1" smtClean="0">
                              <a:solidFill>
                                <a:srgbClr val="000000"/>
                              </a:solidFill>
                              <a:latin typeface="Cambria Math" panose="02040503050406030204" pitchFamily="18" charset="0"/>
                            </a:rPr>
                          </m:ctrlPr>
                        </m:dPr>
                        <m:e>
                          <m:sSub>
                            <m:sSubPr>
                              <m:ctrlPr>
                                <a:rPr lang="en-US" altLang="ja-JP" sz="2000" b="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0</m:t>
                              </m:r>
                            </m:sub>
                          </m:sSub>
                          <m:r>
                            <a:rPr lang="en-US" altLang="ja-JP" sz="2000" b="0" i="1" smtClean="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1</m:t>
                              </m:r>
                            </m:sub>
                          </m:sSub>
                          <m:r>
                            <a:rPr lang="en-US" altLang="ja-JP" sz="2000" b="0" i="1" smtClean="0">
                              <a:solidFill>
                                <a:srgbClr val="000000"/>
                              </a:solidFill>
                              <a:latin typeface="Cambria Math" panose="02040503050406030204" pitchFamily="18" charset="0"/>
                            </a:rPr>
                            <m:t>,</m:t>
                          </m:r>
                          <m:r>
                            <a:rPr lang="ja-JP" altLang="en-US" sz="2000" i="1">
                              <a:solidFill>
                                <a:srgbClr val="000000"/>
                              </a:solidFill>
                              <a:latin typeface="Cambria Math" panose="02040503050406030204" pitchFamily="18" charset="0"/>
                            </a:rPr>
                            <m:t>･</m:t>
                          </m:r>
                          <m:r>
                            <a:rPr lang="ja-JP" altLang="en-US" sz="2000" i="1" smtClean="0">
                              <a:solidFill>
                                <a:srgbClr val="000000"/>
                              </a:solidFill>
                              <a:latin typeface="Cambria Math" panose="02040503050406030204" pitchFamily="18" charset="0"/>
                            </a:rPr>
                            <m:t>･</m:t>
                          </m:r>
                          <m:r>
                            <a:rPr lang="ja-JP" altLang="en-US" sz="2000" i="1">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𝑛</m:t>
                              </m:r>
                            </m:sub>
                          </m:sSub>
                        </m:e>
                      </m:d>
                    </m:oMath>
                  </m:oMathPara>
                </a14:m>
                <a:endParaRPr lang="en-US" altLang="ja-JP" sz="2000" b="0" dirty="0">
                  <a:solidFill>
                    <a:srgbClr val="000000"/>
                  </a:solidFill>
                </a:endParaRPr>
              </a:p>
              <a:p>
                <a:endParaRPr lang="en-US" altLang="ja-JP" sz="2000" i="1" dirty="0">
                  <a:solidFill>
                    <a:srgbClr val="000000"/>
                  </a:solidFill>
                  <a:latin typeface="Cambria Math" panose="02040503050406030204" pitchFamily="18" charset="0"/>
                </a:endParaRPr>
              </a:p>
              <a:p>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𝑦</m:t>
                        </m:r>
                      </m:den>
                    </m:f>
                  </m:oMath>
                </a14:m>
                <a:r>
                  <a:rPr kumimoji="1" lang="en-US" altLang="ja-JP" sz="2000" dirty="0">
                    <a:solidFill>
                      <a:srgbClr val="000000"/>
                    </a:solidFill>
                  </a:rPr>
                  <a:t> =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i="1">
                                <a:solidFill>
                                  <a:srgbClr val="000000"/>
                                </a:solidFill>
                                <a:latin typeface="Cambria Math" panose="02040503050406030204" pitchFamily="18" charset="0"/>
                              </a:rPr>
                              <m:t>0</m:t>
                            </m:r>
                          </m:sub>
                        </m:sSub>
                      </m:den>
                    </m:f>
                  </m:oMath>
                </a14:m>
                <a:r>
                  <a:rPr kumimoji="1" lang="en-US" altLang="ja-JP" sz="2000" dirty="0">
                    <a:solidFill>
                      <a:srgbClr val="000000"/>
                    </a:solidFill>
                  </a:rPr>
                  <a:t>,</a:t>
                </a:r>
                <a:r>
                  <a:rPr lang="en-US" altLang="ja-JP" sz="2000" dirty="0">
                    <a:solidFill>
                      <a:srgbClr val="000000"/>
                    </a:solidFill>
                  </a:rPr>
                  <a:t>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1</m:t>
                            </m:r>
                          </m:sub>
                        </m:sSub>
                      </m:den>
                    </m:f>
                  </m:oMath>
                </a14:m>
                <a:r>
                  <a:rPr kumimoji="1" lang="en-US" altLang="ja-JP" sz="2000" dirty="0">
                    <a:solidFill>
                      <a:srgbClr val="000000"/>
                    </a:solidFill>
                  </a:rPr>
                  <a:t>,</a:t>
                </a:r>
                <a14:m>
                  <m:oMath xmlns:m="http://schemas.openxmlformats.org/officeDocument/2006/math">
                    <m:r>
                      <a:rPr lang="ja-JP" altLang="en-US" sz="2000" i="1">
                        <a:solidFill>
                          <a:srgbClr val="000000"/>
                        </a:solidFill>
                        <a:latin typeface="Cambria Math" panose="02040503050406030204" pitchFamily="18" charset="0"/>
                      </a:rPr>
                      <m:t>･･･</m:t>
                    </m:r>
                    <m:r>
                      <a:rPr lang="en-US" altLang="ja-JP" sz="2000" b="0" i="0" smtClean="0">
                        <a:solidFill>
                          <a:srgbClr val="000000"/>
                        </a:solidFill>
                        <a:latin typeface="Cambria Math" panose="02040503050406030204" pitchFamily="18" charset="0"/>
                      </a:rPr>
                      <m:t>,</m:t>
                    </m:r>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𝑛</m:t>
                            </m:r>
                          </m:sub>
                        </m:sSub>
                      </m:den>
                    </m:f>
                  </m:oMath>
                </a14:m>
                <a:r>
                  <a:rPr kumimoji="1" lang="en-US" altLang="ja-JP" sz="2000" dirty="0">
                    <a:solidFill>
                      <a:srgbClr val="000000"/>
                    </a:solidFill>
                  </a:rPr>
                  <a:t>)</a:t>
                </a:r>
              </a:p>
              <a:p>
                <a:endParaRPr kumimoji="1" lang="en-US" altLang="ja-JP" sz="2000" dirty="0">
                  <a:solidFill>
                    <a:srgbClr val="000000"/>
                  </a:solidFill>
                </a:endParaRPr>
              </a:p>
              <a:p>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𝑿</m:t>
                        </m:r>
                      </m:den>
                    </m:f>
                  </m:oMath>
                </a14:m>
                <a:r>
                  <a:rPr kumimoji="1" lang="en-US" altLang="ja-JP" sz="2000" dirty="0">
                    <a:solidFill>
                      <a:srgbClr val="000000"/>
                    </a:solidFill>
                  </a:rPr>
                  <a:t> =</a:t>
                </a:r>
                <a:r>
                  <a:rPr lang="en-US" altLang="ja-JP" sz="2000" dirty="0">
                    <a:solidFill>
                      <a:srgbClr val="000000"/>
                    </a:solidFill>
                  </a:rPr>
                  <a:t>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𝒀</m:t>
                        </m:r>
                      </m:den>
                    </m:f>
                    <m:r>
                      <a:rPr lang="en-US" altLang="ja-JP" sz="2000" i="1" dirty="0" smtClean="0">
                        <a:solidFill>
                          <a:srgbClr val="000000"/>
                        </a:solidFill>
                        <a:latin typeface="Cambria Math" panose="02040503050406030204" pitchFamily="18" charset="0"/>
                        <a:ea typeface="Cambria Math" panose="02040503050406030204" pitchFamily="18" charset="0"/>
                      </a:rPr>
                      <m:t>∙</m:t>
                    </m:r>
                  </m:oMath>
                </a14:m>
                <a:r>
                  <a:rPr kumimoji="1" lang="en-US" altLang="ja-JP" sz="2000" dirty="0">
                    <a:solidFill>
                      <a:srgbClr val="000000"/>
                    </a:solidFill>
                  </a:rPr>
                  <a:t> </a:t>
                </a:r>
                <a14:m>
                  <m:oMath xmlns:m="http://schemas.openxmlformats.org/officeDocument/2006/math">
                    <m:sSup>
                      <m:sSupPr>
                        <m:ctrlPr>
                          <a:rPr kumimoji="1" lang="en-US" altLang="ja-JP" sz="2000" i="1" smtClean="0">
                            <a:solidFill>
                              <a:srgbClr val="000000"/>
                            </a:solidFill>
                            <a:latin typeface="Cambria Math" panose="02040503050406030204" pitchFamily="18" charset="0"/>
                          </a:rPr>
                        </m:ctrlPr>
                      </m:sSupPr>
                      <m:e>
                        <m:r>
                          <a:rPr kumimoji="1" lang="en-US" altLang="ja-JP" sz="2000" b="0" i="1" smtClean="0">
                            <a:solidFill>
                              <a:srgbClr val="000000"/>
                            </a:solidFill>
                            <a:latin typeface="Cambria Math" panose="02040503050406030204" pitchFamily="18" charset="0"/>
                          </a:rPr>
                          <m:t>𝑊</m:t>
                        </m:r>
                      </m:e>
                      <m:sup>
                        <m:r>
                          <a:rPr kumimoji="1" lang="en-US" altLang="ja-JP" sz="2000" b="0" i="1" smtClean="0">
                            <a:solidFill>
                              <a:srgbClr val="000000"/>
                            </a:solidFill>
                            <a:latin typeface="Cambria Math" panose="02040503050406030204" pitchFamily="18" charset="0"/>
                          </a:rPr>
                          <m:t>𝑇</m:t>
                        </m:r>
                      </m:sup>
                    </m:sSup>
                    <m:r>
                      <a:rPr kumimoji="1" lang="ja-JP" altLang="en-US" sz="2000" b="0" i="1" smtClean="0">
                        <a:solidFill>
                          <a:srgbClr val="000000"/>
                        </a:solidFill>
                        <a:latin typeface="Cambria Math" panose="02040503050406030204" pitchFamily="18" charset="0"/>
                      </a:rPr>
                      <m:t>　</m:t>
                    </m:r>
                    <m:r>
                      <a:rPr kumimoji="1" lang="en-US" altLang="ja-JP" sz="2000" i="1" smtClean="0">
                        <a:solidFill>
                          <a:srgbClr val="000000"/>
                        </a:solidFill>
                        <a:latin typeface="Cambria Math" panose="02040503050406030204" pitchFamily="18" charset="0"/>
                        <a:ea typeface="Cambria Math" panose="02040503050406030204" pitchFamily="18" charset="0"/>
                      </a:rPr>
                      <m:t>⋯</m:t>
                    </m:r>
                    <m:r>
                      <a:rPr lang="en-US" altLang="ja-JP" sz="2000" i="1">
                        <a:solidFill>
                          <a:srgbClr val="000000"/>
                        </a:solidFill>
                        <a:latin typeface="Cambria Math" panose="02040503050406030204" pitchFamily="18" charset="0"/>
                        <a:ea typeface="Cambria Math" panose="02040503050406030204" pitchFamily="18" charset="0"/>
                      </a:rPr>
                      <m:t>①</m:t>
                    </m:r>
                  </m:oMath>
                </a14:m>
                <a:endParaRPr kumimoji="1" lang="en-US" altLang="ja-JP" sz="2000" dirty="0">
                  <a:solidFill>
                    <a:srgbClr val="000000"/>
                  </a:solidFill>
                </a:endParaRPr>
              </a:p>
              <a:p>
                <a:endParaRPr kumimoji="1" lang="en-US" altLang="ja-JP" sz="2000" dirty="0">
                  <a:solidFill>
                    <a:srgbClr val="000000"/>
                  </a:solidFill>
                </a:endParaRPr>
              </a:p>
              <a:p>
                <a14:m>
                  <m:oMath xmlns:m="http://schemas.openxmlformats.org/officeDocument/2006/math">
                    <m:f>
                      <m:fPr>
                        <m:ctrlPr>
                          <a:rPr lang="en-US" altLang="ja-JP" sz="2000" i="1" dirty="0" smtClean="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𝑾</m:t>
                        </m:r>
                      </m:den>
                    </m:f>
                  </m:oMath>
                </a14:m>
                <a:r>
                  <a:rPr lang="en-US" altLang="ja-JP" sz="2000" dirty="0">
                    <a:solidFill>
                      <a:srgbClr val="000000"/>
                    </a:solidFill>
                  </a:rPr>
                  <a:t> =</a:t>
                </a:r>
                <a14:m>
                  <m:oMath xmlns:m="http://schemas.openxmlformats.org/officeDocument/2006/math">
                    <m:sSup>
                      <m:sSupPr>
                        <m:ctrlPr>
                          <a:rPr lang="en-US" altLang="ja-JP" sz="2000" i="1">
                            <a:solidFill>
                              <a:srgbClr val="000000"/>
                            </a:solidFill>
                            <a:latin typeface="Cambria Math" panose="02040503050406030204" pitchFamily="18" charset="0"/>
                          </a:rPr>
                        </m:ctrlPr>
                      </m:sSupPr>
                      <m:e>
                        <m:r>
                          <a:rPr lang="en-US" altLang="ja-JP" sz="2000" i="1">
                            <a:solidFill>
                              <a:srgbClr val="000000"/>
                            </a:solidFill>
                            <a:latin typeface="Cambria Math" panose="02040503050406030204" pitchFamily="18" charset="0"/>
                          </a:rPr>
                          <m:t>𝑊</m:t>
                        </m:r>
                      </m:e>
                      <m:sup>
                        <m:r>
                          <a:rPr lang="en-US" altLang="ja-JP" sz="2000" i="1">
                            <a:solidFill>
                              <a:srgbClr val="000000"/>
                            </a:solidFill>
                            <a:latin typeface="Cambria Math" panose="02040503050406030204" pitchFamily="18" charset="0"/>
                          </a:rPr>
                          <m:t>𝑇</m:t>
                        </m:r>
                      </m:sup>
                    </m:sSup>
                    <m:r>
                      <a:rPr lang="en-US" altLang="ja-JP" sz="2000" i="1" dirty="0">
                        <a:solidFill>
                          <a:srgbClr val="000000"/>
                        </a:solidFill>
                        <a:latin typeface="Cambria Math" panose="02040503050406030204" pitchFamily="18" charset="0"/>
                        <a:ea typeface="Cambria Math" panose="02040503050406030204" pitchFamily="18" charset="0"/>
                      </a:rPr>
                      <m:t>∙</m:t>
                    </m:r>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𝒀</m:t>
                        </m:r>
                      </m:den>
                    </m:f>
                  </m:oMath>
                </a14:m>
                <a:r>
                  <a:rPr lang="ja-JP" altLang="en-US" sz="2000" dirty="0">
                    <a:solidFill>
                      <a:srgbClr val="000000"/>
                    </a:solidFill>
                  </a:rPr>
                  <a:t>　</a:t>
                </a:r>
                <a:r>
                  <a:rPr lang="en-US" altLang="ja-JP" sz="2000" dirty="0">
                    <a:solidFill>
                      <a:srgbClr val="000000"/>
                    </a:solidFill>
                    <a:ea typeface="Cambria Math" panose="02040503050406030204" pitchFamily="18" charset="0"/>
                  </a:rPr>
                  <a:t> </a:t>
                </a:r>
                <a14:m>
                  <m:oMath xmlns:m="http://schemas.openxmlformats.org/officeDocument/2006/math">
                    <m:r>
                      <a:rPr lang="en-US" altLang="ja-JP" sz="2000" i="1">
                        <a:solidFill>
                          <a:srgbClr val="000000"/>
                        </a:solidFill>
                        <a:latin typeface="Cambria Math" panose="02040503050406030204" pitchFamily="18" charset="0"/>
                        <a:ea typeface="Cambria Math" panose="02040503050406030204" pitchFamily="18" charset="0"/>
                      </a:rPr>
                      <m:t>⋯</m:t>
                    </m:r>
                    <m:r>
                      <a:rPr lang="ja-JP" altLang="en-US" sz="2000" i="1">
                        <a:solidFill>
                          <a:srgbClr val="000000"/>
                        </a:solidFill>
                        <a:latin typeface="Cambria Math" panose="02040503050406030204" pitchFamily="18" charset="0"/>
                        <a:ea typeface="Cambria Math" panose="02040503050406030204" pitchFamily="18" charset="0"/>
                      </a:rPr>
                      <m:t>②</m:t>
                    </m:r>
                  </m:oMath>
                </a14:m>
                <a:endParaRPr lang="en-US" altLang="ja-JP" sz="2000" dirty="0">
                  <a:solidFill>
                    <a:srgbClr val="000000"/>
                  </a:solidFill>
                </a:endParaRPr>
              </a:p>
            </p:txBody>
          </p:sp>
        </mc:Choice>
        <mc:Fallback xmlns="">
          <p:sp>
            <p:nvSpPr>
              <p:cNvPr id="3" name="テキスト ボックス 2">
                <a:extLst>
                  <a:ext uri="{FF2B5EF4-FFF2-40B4-BE49-F238E27FC236}">
                    <a16:creationId xmlns:a16="http://schemas.microsoft.com/office/drawing/2014/main" id="{68E03399-39E1-6340-9B9F-6320588E3A8C}"/>
                  </a:ext>
                </a:extLst>
              </p:cNvPr>
              <p:cNvSpPr txBox="1">
                <a:spLocks noRot="1" noChangeAspect="1" noMove="1" noResize="1" noEditPoints="1" noAdjustHandles="1" noChangeArrowheads="1" noChangeShapeType="1" noTextEdit="1"/>
              </p:cNvSpPr>
              <p:nvPr/>
            </p:nvSpPr>
            <p:spPr>
              <a:xfrm>
                <a:off x="928740" y="1872923"/>
                <a:ext cx="3365370" cy="2627066"/>
              </a:xfrm>
              <a:prstGeom prst="rect">
                <a:avLst/>
              </a:prstGeom>
              <a:blipFill>
                <a:blip r:embed="rId2"/>
                <a:stretch>
                  <a:fillRect l="-2632" b="-2404"/>
                </a:stretch>
              </a:blipFill>
            </p:spPr>
            <p:txBody>
              <a:bodyPr/>
              <a:lstStyle/>
              <a:p>
                <a:r>
                  <a:rPr lang="ja-JP" altLang="en-US">
                    <a:noFill/>
                  </a:rPr>
                  <a:t> </a:t>
                </a:r>
              </a:p>
            </p:txBody>
          </p:sp>
        </mc:Fallback>
      </mc:AlternateContent>
      <p:sp>
        <p:nvSpPr>
          <p:cNvPr id="5" name="円/楕円 4">
            <a:extLst>
              <a:ext uri="{FF2B5EF4-FFF2-40B4-BE49-F238E27FC236}">
                <a16:creationId xmlns:a16="http://schemas.microsoft.com/office/drawing/2014/main" id="{CDFE1A39-7F5D-3B4D-9188-966BA21819EA}"/>
              </a:ext>
            </a:extLst>
          </p:cNvPr>
          <p:cNvSpPr/>
          <p:nvPr/>
        </p:nvSpPr>
        <p:spPr>
          <a:xfrm>
            <a:off x="6815510" y="3229321"/>
            <a:ext cx="528926" cy="516905"/>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8F3E323-0E24-E247-B0DB-777AAB555404}"/>
              </a:ext>
            </a:extLst>
          </p:cNvPr>
          <p:cNvCxnSpPr>
            <a:cxnSpLocks/>
          </p:cNvCxnSpPr>
          <p:nvPr/>
        </p:nvCxnSpPr>
        <p:spPr>
          <a:xfrm>
            <a:off x="5752070" y="3389578"/>
            <a:ext cx="89554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B80051AB-A1C2-9545-A3AB-200E2869C56A}"/>
              </a:ext>
            </a:extLst>
          </p:cNvPr>
          <p:cNvCxnSpPr>
            <a:cxnSpLocks/>
          </p:cNvCxnSpPr>
          <p:nvPr/>
        </p:nvCxnSpPr>
        <p:spPr>
          <a:xfrm>
            <a:off x="7454590" y="3399005"/>
            <a:ext cx="77232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BD51768-30CE-984E-B27B-1E3413EEBB71}"/>
              </a:ext>
            </a:extLst>
          </p:cNvPr>
          <p:cNvCxnSpPr>
            <a:cxnSpLocks/>
          </p:cNvCxnSpPr>
          <p:nvPr/>
        </p:nvCxnSpPr>
        <p:spPr>
          <a:xfrm flipH="1">
            <a:off x="7462149" y="3508109"/>
            <a:ext cx="7647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64ADAA5F-DB03-CF4B-8C21-C80B2B8BB978}"/>
              </a:ext>
            </a:extLst>
          </p:cNvPr>
          <p:cNvCxnSpPr>
            <a:cxnSpLocks/>
          </p:cNvCxnSpPr>
          <p:nvPr/>
        </p:nvCxnSpPr>
        <p:spPr>
          <a:xfrm flipH="1" flipV="1">
            <a:off x="5716257" y="3512821"/>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D81F212-6453-CF4C-92AE-3AE022884B57}"/>
                  </a:ext>
                </a:extLst>
              </p:cNvPr>
              <p:cNvSpPr/>
              <p:nvPr/>
            </p:nvSpPr>
            <p:spPr>
              <a:xfrm>
                <a:off x="7548855" y="3599238"/>
                <a:ext cx="510844"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10" name="正方形/長方形 9">
                <a:extLst>
                  <a:ext uri="{FF2B5EF4-FFF2-40B4-BE49-F238E27FC236}">
                    <a16:creationId xmlns:a16="http://schemas.microsoft.com/office/drawing/2014/main" id="{6D81F212-6453-CF4C-92AE-3AE022884B57}"/>
                  </a:ext>
                </a:extLst>
              </p:cNvPr>
              <p:cNvSpPr>
                <a:spLocks noRot="1" noChangeAspect="1" noMove="1" noResize="1" noEditPoints="1" noAdjustHandles="1" noChangeArrowheads="1" noChangeShapeType="1" noTextEdit="1"/>
              </p:cNvSpPr>
              <p:nvPr/>
            </p:nvSpPr>
            <p:spPr>
              <a:xfrm>
                <a:off x="7548855" y="3599238"/>
                <a:ext cx="510844" cy="666336"/>
              </a:xfrm>
              <a:prstGeom prst="rect">
                <a:avLst/>
              </a:prstGeom>
              <a:blipFill>
                <a:blip r:embed="rId3"/>
                <a:stretch>
                  <a:fillRect b="-7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F7E4262D-5A4B-C549-B42E-2C7A746AFBCD}"/>
                  </a:ext>
                </a:extLst>
              </p:cNvPr>
              <p:cNvSpPr/>
              <p:nvPr/>
            </p:nvSpPr>
            <p:spPr>
              <a:xfrm>
                <a:off x="7612978" y="3010763"/>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𝑌</m:t>
                      </m:r>
                    </m:oMath>
                  </m:oMathPara>
                </a14:m>
                <a:endParaRPr lang="ja-JP" altLang="en-US"/>
              </a:p>
            </p:txBody>
          </p:sp>
        </mc:Choice>
        <mc:Fallback xmlns="">
          <p:sp>
            <p:nvSpPr>
              <p:cNvPr id="11" name="正方形/長方形 10">
                <a:extLst>
                  <a:ext uri="{FF2B5EF4-FFF2-40B4-BE49-F238E27FC236}">
                    <a16:creationId xmlns:a16="http://schemas.microsoft.com/office/drawing/2014/main" id="{F7E4262D-5A4B-C549-B42E-2C7A746AFBCD}"/>
                  </a:ext>
                </a:extLst>
              </p:cNvPr>
              <p:cNvSpPr>
                <a:spLocks noRot="1" noChangeAspect="1" noMove="1" noResize="1" noEditPoints="1" noAdjustHandles="1" noChangeArrowheads="1" noChangeShapeType="1" noTextEdit="1"/>
              </p:cNvSpPr>
              <p:nvPr/>
            </p:nvSpPr>
            <p:spPr>
              <a:xfrm>
                <a:off x="7612978" y="3010763"/>
                <a:ext cx="382605"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1DF6B9E-7508-9249-A8A9-958CEC8136C2}"/>
                  </a:ext>
                </a:extLst>
              </p:cNvPr>
              <p:cNvSpPr txBox="1"/>
              <p:nvPr/>
            </p:nvSpPr>
            <p:spPr>
              <a:xfrm>
                <a:off x="4447479" y="2568730"/>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𝑋</m:t>
                      </m:r>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21DF6B9E-7508-9249-A8A9-958CEC8136C2}"/>
                  </a:ext>
                </a:extLst>
              </p:cNvPr>
              <p:cNvSpPr txBox="1">
                <a:spLocks noRot="1" noChangeAspect="1" noMove="1" noResize="1" noEditPoints="1" noAdjustHandles="1" noChangeArrowheads="1" noChangeShapeType="1" noTextEdit="1"/>
              </p:cNvSpPr>
              <p:nvPr/>
            </p:nvSpPr>
            <p:spPr>
              <a:xfrm>
                <a:off x="4447479" y="2568730"/>
                <a:ext cx="379206" cy="369332"/>
              </a:xfrm>
              <a:prstGeom prst="rect">
                <a:avLst/>
              </a:prstGeom>
              <a:blipFill>
                <a:blip r:embed="rId5"/>
                <a:stretch>
                  <a:fillRect/>
                </a:stretch>
              </a:blipFill>
            </p:spPr>
            <p:txBody>
              <a:bodyPr/>
              <a:lstStyle/>
              <a:p>
                <a:r>
                  <a:rPr lang="ja-JP" altLang="en-US">
                    <a:noFill/>
                  </a:rPr>
                  <a:t> </a:t>
                </a:r>
              </a:p>
            </p:txBody>
          </p:sp>
        </mc:Fallback>
      </mc:AlternateContent>
      <p:sp>
        <p:nvSpPr>
          <p:cNvPr id="22" name="円/楕円 21">
            <a:extLst>
              <a:ext uri="{FF2B5EF4-FFF2-40B4-BE49-F238E27FC236}">
                <a16:creationId xmlns:a16="http://schemas.microsoft.com/office/drawing/2014/main" id="{3569E532-2D94-994E-882D-4D804505DD9B}"/>
              </a:ext>
            </a:extLst>
          </p:cNvPr>
          <p:cNvSpPr/>
          <p:nvPr/>
        </p:nvSpPr>
        <p:spPr>
          <a:xfrm>
            <a:off x="5110830" y="3193183"/>
            <a:ext cx="528926" cy="516905"/>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solidFill>
                <a:srgbClr val="000000"/>
              </a:solidFill>
            </a:endParaRPr>
          </a:p>
        </p:txBody>
      </p:sp>
      <p:cxnSp>
        <p:nvCxnSpPr>
          <p:cNvPr id="23" name="直線矢印コネクタ 22">
            <a:extLst>
              <a:ext uri="{FF2B5EF4-FFF2-40B4-BE49-F238E27FC236}">
                <a16:creationId xmlns:a16="http://schemas.microsoft.com/office/drawing/2014/main" id="{15D54A50-C708-ED4A-ADC6-7F1DCAD476D9}"/>
              </a:ext>
            </a:extLst>
          </p:cNvPr>
          <p:cNvCxnSpPr>
            <a:cxnSpLocks/>
          </p:cNvCxnSpPr>
          <p:nvPr/>
        </p:nvCxnSpPr>
        <p:spPr>
          <a:xfrm>
            <a:off x="4218695" y="2691472"/>
            <a:ext cx="689067" cy="59702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A46F35-223A-E847-8831-403733854A1A}"/>
              </a:ext>
            </a:extLst>
          </p:cNvPr>
          <p:cNvCxnSpPr>
            <a:cxnSpLocks/>
          </p:cNvCxnSpPr>
          <p:nvPr/>
        </p:nvCxnSpPr>
        <p:spPr>
          <a:xfrm flipV="1">
            <a:off x="4294110" y="3686523"/>
            <a:ext cx="596790" cy="4462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AB33878-055D-174B-A08D-7CCD92A81B8A}"/>
              </a:ext>
            </a:extLst>
          </p:cNvPr>
          <p:cNvCxnSpPr>
            <a:cxnSpLocks/>
          </p:cNvCxnSpPr>
          <p:nvPr/>
        </p:nvCxnSpPr>
        <p:spPr>
          <a:xfrm flipH="1" flipV="1">
            <a:off x="4132690" y="2841079"/>
            <a:ext cx="687698" cy="59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5A2C8B9-A93B-6F45-9EAD-8F478194F6FE}"/>
              </a:ext>
            </a:extLst>
          </p:cNvPr>
          <p:cNvCxnSpPr>
            <a:cxnSpLocks/>
          </p:cNvCxnSpPr>
          <p:nvPr/>
        </p:nvCxnSpPr>
        <p:spPr>
          <a:xfrm flipH="1">
            <a:off x="4367190" y="3813724"/>
            <a:ext cx="567891" cy="480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69A64DE-7C5E-3C4B-9A9A-CE47F8CFC622}"/>
                  </a:ext>
                </a:extLst>
              </p:cNvPr>
              <p:cNvSpPr/>
              <p:nvPr/>
            </p:nvSpPr>
            <p:spPr>
              <a:xfrm>
                <a:off x="5752070" y="2984052"/>
                <a:ext cx="8517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dirty="0" smtClean="0">
                          <a:solidFill>
                            <a:srgbClr val="000000"/>
                          </a:solidFill>
                          <a:latin typeface="Cambria Math" panose="02040503050406030204" pitchFamily="18" charset="0"/>
                          <a:ea typeface="Cambria Math" panose="02040503050406030204" pitchFamily="18" charset="0"/>
                        </a:rPr>
                        <m:t>𝑋</m:t>
                      </m:r>
                      <m:r>
                        <a:rPr lang="en-US" altLang="ja-JP" b="0" i="1" dirty="0" smtClean="0">
                          <a:solidFill>
                            <a:srgbClr val="000000"/>
                          </a:solidFill>
                          <a:latin typeface="Cambria Math" panose="02040503050406030204" pitchFamily="18" charset="0"/>
                          <a:ea typeface="Cambria Math" panose="02040503050406030204" pitchFamily="18" charset="0"/>
                        </a:rPr>
                        <m:t> ∙</m:t>
                      </m:r>
                      <m:r>
                        <a:rPr lang="en-US" altLang="ja-JP" b="0" i="1" dirty="0" smtClean="0">
                          <a:solidFill>
                            <a:srgbClr val="000000"/>
                          </a:solidFill>
                          <a:latin typeface="Cambria Math" panose="02040503050406030204" pitchFamily="18" charset="0"/>
                          <a:ea typeface="Cambria Math" panose="02040503050406030204" pitchFamily="18" charset="0"/>
                        </a:rPr>
                        <m:t>𝑊</m:t>
                      </m:r>
                    </m:oMath>
                  </m:oMathPara>
                </a14:m>
                <a:endParaRPr lang="ja-JP" altLang="en-US"/>
              </a:p>
            </p:txBody>
          </p:sp>
        </mc:Choice>
        <mc:Fallback xmlns="">
          <p:sp>
            <p:nvSpPr>
              <p:cNvPr id="33" name="正方形/長方形 32">
                <a:extLst>
                  <a:ext uri="{FF2B5EF4-FFF2-40B4-BE49-F238E27FC236}">
                    <a16:creationId xmlns:a16="http://schemas.microsoft.com/office/drawing/2014/main" id="{D69A64DE-7C5E-3C4B-9A9A-CE47F8CFC622}"/>
                  </a:ext>
                </a:extLst>
              </p:cNvPr>
              <p:cNvSpPr>
                <a:spLocks noRot="1" noChangeAspect="1" noMove="1" noResize="1" noEditPoints="1" noAdjustHandles="1" noChangeArrowheads="1" noChangeShapeType="1" noTextEdit="1"/>
              </p:cNvSpPr>
              <p:nvPr/>
            </p:nvSpPr>
            <p:spPr>
              <a:xfrm>
                <a:off x="5752070" y="2984052"/>
                <a:ext cx="851772" cy="369332"/>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C5968D3-F6F5-2242-90E3-80226E4E6EED}"/>
                  </a:ext>
                </a:extLst>
              </p:cNvPr>
              <p:cNvSpPr txBox="1"/>
              <p:nvPr/>
            </p:nvSpPr>
            <p:spPr>
              <a:xfrm>
                <a:off x="4326499" y="3541265"/>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solidFill>
                            <a:srgbClr val="000000"/>
                          </a:solidFill>
                          <a:latin typeface="Cambria Math" panose="02040503050406030204" pitchFamily="18" charset="0"/>
                        </a:rPr>
                        <m:t>W</m:t>
                      </m:r>
                    </m:oMath>
                  </m:oMathPara>
                </a14:m>
                <a:endParaRPr kumimoji="1" lang="ja-JP" altLang="en-US"/>
              </a:p>
            </p:txBody>
          </p:sp>
        </mc:Choice>
        <mc:Fallback xmlns="">
          <p:sp>
            <p:nvSpPr>
              <p:cNvPr id="34" name="テキスト ボックス 33">
                <a:extLst>
                  <a:ext uri="{FF2B5EF4-FFF2-40B4-BE49-F238E27FC236}">
                    <a16:creationId xmlns:a16="http://schemas.microsoft.com/office/drawing/2014/main" id="{8C5968D3-F6F5-2242-90E3-80226E4E6EED}"/>
                  </a:ext>
                </a:extLst>
              </p:cNvPr>
              <p:cNvSpPr txBox="1">
                <a:spLocks noRot="1" noChangeAspect="1" noMove="1" noResize="1" noEditPoints="1" noAdjustHandles="1" noChangeArrowheads="1" noChangeShapeType="1" noTextEdit="1"/>
              </p:cNvSpPr>
              <p:nvPr/>
            </p:nvSpPr>
            <p:spPr>
              <a:xfrm>
                <a:off x="4326499" y="3541265"/>
                <a:ext cx="379206"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8CDFC175-9966-2847-B234-3F87F5B5CC4F}"/>
                  </a:ext>
                </a:extLst>
              </p:cNvPr>
              <p:cNvSpPr/>
              <p:nvPr/>
            </p:nvSpPr>
            <p:spPr>
              <a:xfrm>
                <a:off x="5972211" y="3627518"/>
                <a:ext cx="510844"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37" name="正方形/長方形 36">
                <a:extLst>
                  <a:ext uri="{FF2B5EF4-FFF2-40B4-BE49-F238E27FC236}">
                    <a16:creationId xmlns:a16="http://schemas.microsoft.com/office/drawing/2014/main" id="{8CDFC175-9966-2847-B234-3F87F5B5CC4F}"/>
                  </a:ext>
                </a:extLst>
              </p:cNvPr>
              <p:cNvSpPr>
                <a:spLocks noRot="1" noChangeAspect="1" noMove="1" noResize="1" noEditPoints="1" noAdjustHandles="1" noChangeArrowheads="1" noChangeShapeType="1" noTextEdit="1"/>
              </p:cNvSpPr>
              <p:nvPr/>
            </p:nvSpPr>
            <p:spPr>
              <a:xfrm>
                <a:off x="5972211" y="3627518"/>
                <a:ext cx="510844" cy="666336"/>
              </a:xfrm>
              <a:prstGeom prst="rect">
                <a:avLst/>
              </a:prstGeom>
              <a:blipFill>
                <a:blip r:embed="rId8"/>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447931E6-7A61-BC40-8214-D45AA98D2074}"/>
                  </a:ext>
                </a:extLst>
              </p:cNvPr>
              <p:cNvSpPr/>
              <p:nvPr/>
            </p:nvSpPr>
            <p:spPr>
              <a:xfrm>
                <a:off x="4022536" y="3069992"/>
                <a:ext cx="526105" cy="381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ea typeface="Cambria Math" panose="02040503050406030204" pitchFamily="18" charset="0"/>
                        </a:rPr>
                        <m:t>①</m:t>
                      </m:r>
                    </m:oMath>
                  </m:oMathPara>
                </a14:m>
                <a:endParaRPr lang="ja-JP" altLang="en-US"/>
              </a:p>
            </p:txBody>
          </p:sp>
        </mc:Choice>
        <mc:Fallback xmlns="">
          <p:sp>
            <p:nvSpPr>
              <p:cNvPr id="38" name="正方形/長方形 37">
                <a:extLst>
                  <a:ext uri="{FF2B5EF4-FFF2-40B4-BE49-F238E27FC236}">
                    <a16:creationId xmlns:a16="http://schemas.microsoft.com/office/drawing/2014/main" id="{447931E6-7A61-BC40-8214-D45AA98D2074}"/>
                  </a:ext>
                </a:extLst>
              </p:cNvPr>
              <p:cNvSpPr>
                <a:spLocks noRot="1" noChangeAspect="1" noMove="1" noResize="1" noEditPoints="1" noAdjustHandles="1" noChangeArrowheads="1" noChangeShapeType="1" noTextEdit="1"/>
              </p:cNvSpPr>
              <p:nvPr/>
            </p:nvSpPr>
            <p:spPr>
              <a:xfrm>
                <a:off x="4022536" y="3069992"/>
                <a:ext cx="526105" cy="381643"/>
              </a:xfrm>
              <a:prstGeom prst="rect">
                <a:avLst/>
              </a:prstGeom>
              <a:blipFill>
                <a:blip r:embed="rId9"/>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7C7353F6-CFF0-734C-A387-824E5277129F}"/>
                  </a:ext>
                </a:extLst>
              </p:cNvPr>
              <p:cNvSpPr/>
              <p:nvPr/>
            </p:nvSpPr>
            <p:spPr>
              <a:xfrm>
                <a:off x="4543194" y="4115043"/>
                <a:ext cx="526105" cy="381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a:solidFill>
                            <a:srgbClr val="000000"/>
                          </a:solidFill>
                          <a:latin typeface="Cambria Math" panose="02040503050406030204" pitchFamily="18" charset="0"/>
                          <a:ea typeface="Cambria Math" panose="02040503050406030204" pitchFamily="18" charset="0"/>
                        </a:rPr>
                        <m:t>②</m:t>
                      </m:r>
                    </m:oMath>
                  </m:oMathPara>
                </a14:m>
                <a:endParaRPr lang="ja-JP" altLang="en-US"/>
              </a:p>
            </p:txBody>
          </p:sp>
        </mc:Choice>
        <mc:Fallback xmlns="">
          <p:sp>
            <p:nvSpPr>
              <p:cNvPr id="39" name="正方形/長方形 38">
                <a:extLst>
                  <a:ext uri="{FF2B5EF4-FFF2-40B4-BE49-F238E27FC236}">
                    <a16:creationId xmlns:a16="http://schemas.microsoft.com/office/drawing/2014/main" id="{7C7353F6-CFF0-734C-A387-824E5277129F}"/>
                  </a:ext>
                </a:extLst>
              </p:cNvPr>
              <p:cNvSpPr>
                <a:spLocks noRot="1" noChangeAspect="1" noMove="1" noResize="1" noEditPoints="1" noAdjustHandles="1" noChangeArrowheads="1" noChangeShapeType="1" noTextEdit="1"/>
              </p:cNvSpPr>
              <p:nvPr/>
            </p:nvSpPr>
            <p:spPr>
              <a:xfrm>
                <a:off x="4543194" y="4115043"/>
                <a:ext cx="526105" cy="381643"/>
              </a:xfrm>
              <a:prstGeom prst="rect">
                <a:avLst/>
              </a:prstGeom>
              <a:blipFill>
                <a:blip r:embed="rId10"/>
                <a:stretch>
                  <a:fillRect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36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CC857-C6F7-3B42-8376-D62E4B415E64}"/>
              </a:ext>
            </a:extLst>
          </p:cNvPr>
          <p:cNvSpPr>
            <a:spLocks noGrp="1"/>
          </p:cNvSpPr>
          <p:nvPr>
            <p:ph type="title"/>
          </p:nvPr>
        </p:nvSpPr>
        <p:spPr/>
        <p:txBody>
          <a:bodyPr/>
          <a:lstStyle/>
          <a:p>
            <a:r>
              <a:rPr kumimoji="1" lang="ja-JP" altLang="en-US"/>
              <a:t>誤差逆伝播法</a:t>
            </a:r>
          </a:p>
        </p:txBody>
      </p:sp>
      <mc:AlternateContent xmlns:mc="http://schemas.openxmlformats.org/markup-compatibility/2006" xmlns:a14="http://schemas.microsoft.com/office/drawing/2010/main">
        <mc:Choice Requires="a14">
          <p:sp>
            <p:nvSpPr>
              <p:cNvPr id="3" name="円/楕円 2">
                <a:extLst>
                  <a:ext uri="{FF2B5EF4-FFF2-40B4-BE49-F238E27FC236}">
                    <a16:creationId xmlns:a16="http://schemas.microsoft.com/office/drawing/2014/main" id="{A2D6742B-2317-564E-A728-ECCA34FD84F0}"/>
                  </a:ext>
                </a:extLst>
              </p:cNvPr>
              <p:cNvSpPr/>
              <p:nvPr/>
            </p:nvSpPr>
            <p:spPr>
              <a:xfrm>
                <a:off x="2482278" y="2480949"/>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3" name="円/楕円 2">
                <a:extLst>
                  <a:ext uri="{FF2B5EF4-FFF2-40B4-BE49-F238E27FC236}">
                    <a16:creationId xmlns:a16="http://schemas.microsoft.com/office/drawing/2014/main" id="{A2D6742B-2317-564E-A728-ECCA34FD84F0}"/>
                  </a:ext>
                </a:extLst>
              </p:cNvPr>
              <p:cNvSpPr>
                <a:spLocks noRot="1" noChangeAspect="1" noMove="1" noResize="1" noEditPoints="1" noAdjustHandles="1" noChangeArrowheads="1" noChangeShapeType="1" noTextEdit="1"/>
              </p:cNvSpPr>
              <p:nvPr/>
            </p:nvSpPr>
            <p:spPr>
              <a:xfrm>
                <a:off x="2482278" y="2480949"/>
                <a:ext cx="610808" cy="613944"/>
              </a:xfrm>
              <a:prstGeom prst="ellipse">
                <a:avLst/>
              </a:prstGeom>
              <a:blipFill>
                <a:blip r:embed="rId2"/>
                <a:stretch>
                  <a:fillRect/>
                </a:stretch>
              </a:blipFill>
              <a:ln>
                <a:solidFill>
                  <a:srgbClr val="000000"/>
                </a:solidFill>
              </a:ln>
            </p:spPr>
            <p:txBody>
              <a:bodyPr/>
              <a:lstStyle/>
              <a:p>
                <a:r>
                  <a:rPr lang="ja-JP" altLang="en-US">
                    <a:noFill/>
                  </a:rPr>
                  <a:t> </a:t>
                </a:r>
              </a:p>
            </p:txBody>
          </p:sp>
        </mc:Fallback>
      </mc:AlternateContent>
      <p:sp>
        <p:nvSpPr>
          <p:cNvPr id="4" name="円/楕円 3">
            <a:extLst>
              <a:ext uri="{FF2B5EF4-FFF2-40B4-BE49-F238E27FC236}">
                <a16:creationId xmlns:a16="http://schemas.microsoft.com/office/drawing/2014/main" id="{2E6D4CB3-85E5-B64C-98ED-67618C13CAA2}"/>
              </a:ext>
            </a:extLst>
          </p:cNvPr>
          <p:cNvSpPr/>
          <p:nvPr/>
        </p:nvSpPr>
        <p:spPr>
          <a:xfrm>
            <a:off x="2488201" y="2027619"/>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AF18DFE1-ED5F-4843-A744-26ACAD836926}"/>
                  </a:ext>
                </a:extLst>
              </p:cNvPr>
              <p:cNvSpPr/>
              <p:nvPr/>
            </p:nvSpPr>
            <p:spPr>
              <a:xfrm>
                <a:off x="3376819" y="2474209"/>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5" name="円/楕円 4">
                <a:extLst>
                  <a:ext uri="{FF2B5EF4-FFF2-40B4-BE49-F238E27FC236}">
                    <a16:creationId xmlns:a16="http://schemas.microsoft.com/office/drawing/2014/main" id="{AF18DFE1-ED5F-4843-A744-26ACAD836926}"/>
                  </a:ext>
                </a:extLst>
              </p:cNvPr>
              <p:cNvSpPr>
                <a:spLocks noRot="1" noChangeAspect="1" noMove="1" noResize="1" noEditPoints="1" noAdjustHandles="1" noChangeArrowheads="1" noChangeShapeType="1" noTextEdit="1"/>
              </p:cNvSpPr>
              <p:nvPr/>
            </p:nvSpPr>
            <p:spPr>
              <a:xfrm>
                <a:off x="3376819" y="2474209"/>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円/楕円 5">
                <a:extLst>
                  <a:ext uri="{FF2B5EF4-FFF2-40B4-BE49-F238E27FC236}">
                    <a16:creationId xmlns:a16="http://schemas.microsoft.com/office/drawing/2014/main" id="{013624B5-5452-2C49-90F7-13FFACA0180A}"/>
                  </a:ext>
                </a:extLst>
              </p:cNvPr>
              <p:cNvSpPr/>
              <p:nvPr/>
            </p:nvSpPr>
            <p:spPr>
              <a:xfrm>
                <a:off x="2492911" y="4440408"/>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6" name="円/楕円 5">
                <a:extLst>
                  <a:ext uri="{FF2B5EF4-FFF2-40B4-BE49-F238E27FC236}">
                    <a16:creationId xmlns:a16="http://schemas.microsoft.com/office/drawing/2014/main" id="{013624B5-5452-2C49-90F7-13FFACA0180A}"/>
                  </a:ext>
                </a:extLst>
              </p:cNvPr>
              <p:cNvSpPr>
                <a:spLocks noRot="1" noChangeAspect="1" noMove="1" noResize="1" noEditPoints="1" noAdjustHandles="1" noChangeArrowheads="1" noChangeShapeType="1" noTextEdit="1"/>
              </p:cNvSpPr>
              <p:nvPr/>
            </p:nvSpPr>
            <p:spPr>
              <a:xfrm>
                <a:off x="2492911" y="4440408"/>
                <a:ext cx="610808" cy="613944"/>
              </a:xfrm>
              <a:prstGeom prst="ellipse">
                <a:avLst/>
              </a:prstGeom>
              <a:blipFill>
                <a:blip r:embed="rId4"/>
                <a:stretch>
                  <a:fillRect/>
                </a:stretch>
              </a:blipFill>
              <a:ln>
                <a:solidFill>
                  <a:srgbClr val="000000"/>
                </a:solidFill>
              </a:ln>
            </p:spPr>
            <p:txBody>
              <a:bodyPr/>
              <a:lstStyle/>
              <a:p>
                <a:r>
                  <a:rPr lang="ja-JP" altLang="en-US">
                    <a:noFill/>
                  </a:rPr>
                  <a:t> </a:t>
                </a:r>
              </a:p>
            </p:txBody>
          </p:sp>
        </mc:Fallback>
      </mc:AlternateContent>
      <p:sp>
        <p:nvSpPr>
          <p:cNvPr id="7" name="円/楕円 6">
            <a:extLst>
              <a:ext uri="{FF2B5EF4-FFF2-40B4-BE49-F238E27FC236}">
                <a16:creationId xmlns:a16="http://schemas.microsoft.com/office/drawing/2014/main" id="{72FA0D0E-9251-024D-BA83-57692A8560C7}"/>
              </a:ext>
            </a:extLst>
          </p:cNvPr>
          <p:cNvSpPr/>
          <p:nvPr/>
        </p:nvSpPr>
        <p:spPr>
          <a:xfrm>
            <a:off x="2488201" y="3987078"/>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円/楕円 7">
                <a:extLst>
                  <a:ext uri="{FF2B5EF4-FFF2-40B4-BE49-F238E27FC236}">
                    <a16:creationId xmlns:a16="http://schemas.microsoft.com/office/drawing/2014/main" id="{61195191-4CCE-F340-A506-5884840690A8}"/>
                  </a:ext>
                </a:extLst>
              </p:cNvPr>
              <p:cNvSpPr/>
              <p:nvPr/>
            </p:nvSpPr>
            <p:spPr>
              <a:xfrm>
                <a:off x="3376819" y="4433668"/>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8" name="円/楕円 7">
                <a:extLst>
                  <a:ext uri="{FF2B5EF4-FFF2-40B4-BE49-F238E27FC236}">
                    <a16:creationId xmlns:a16="http://schemas.microsoft.com/office/drawing/2014/main" id="{61195191-4CCE-F340-A506-5884840690A8}"/>
                  </a:ext>
                </a:extLst>
              </p:cNvPr>
              <p:cNvSpPr>
                <a:spLocks noRot="1" noChangeAspect="1" noMove="1" noResize="1" noEditPoints="1" noAdjustHandles="1" noChangeArrowheads="1" noChangeShapeType="1" noTextEdit="1"/>
              </p:cNvSpPr>
              <p:nvPr/>
            </p:nvSpPr>
            <p:spPr>
              <a:xfrm>
                <a:off x="3376819" y="4433668"/>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4C0441C8-C678-2747-B960-EAF1AD43781F}"/>
              </a:ext>
            </a:extLst>
          </p:cNvPr>
          <p:cNvCxnSpPr>
            <a:cxnSpLocks/>
            <a:endCxn id="5" idx="2"/>
          </p:cNvCxnSpPr>
          <p:nvPr/>
        </p:nvCxnSpPr>
        <p:spPr>
          <a:xfrm flipV="1">
            <a:off x="3093086" y="2781181"/>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86874BB-2AC6-1B4C-9AC5-C5383E6FCA2F}"/>
              </a:ext>
            </a:extLst>
          </p:cNvPr>
          <p:cNvCxnSpPr>
            <a:cxnSpLocks/>
          </p:cNvCxnSpPr>
          <p:nvPr/>
        </p:nvCxnSpPr>
        <p:spPr>
          <a:xfrm flipV="1">
            <a:off x="3093497" y="4784340"/>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AFCCD67-38A8-3546-9642-882F0E6AE211}"/>
                  </a:ext>
                </a:extLst>
              </p:cNvPr>
              <p:cNvSpPr txBox="1"/>
              <p:nvPr/>
            </p:nvSpPr>
            <p:spPr>
              <a:xfrm>
                <a:off x="3119890" y="2425164"/>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2" name="テキスト ボックス 11">
                <a:extLst>
                  <a:ext uri="{FF2B5EF4-FFF2-40B4-BE49-F238E27FC236}">
                    <a16:creationId xmlns:a16="http://schemas.microsoft.com/office/drawing/2014/main" id="{DAFCCD67-38A8-3546-9642-882F0E6AE211}"/>
                  </a:ext>
                </a:extLst>
              </p:cNvPr>
              <p:cNvSpPr txBox="1">
                <a:spLocks noRot="1" noChangeAspect="1" noMove="1" noResize="1" noEditPoints="1" noAdjustHandles="1" noChangeArrowheads="1" noChangeShapeType="1" noTextEdit="1"/>
              </p:cNvSpPr>
              <p:nvPr/>
            </p:nvSpPr>
            <p:spPr>
              <a:xfrm>
                <a:off x="3119890" y="2425164"/>
                <a:ext cx="196336" cy="276999"/>
              </a:xfrm>
              <a:prstGeom prst="rect">
                <a:avLst/>
              </a:prstGeom>
              <a:blipFill>
                <a:blip r:embed="rId6"/>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13BE96B-215B-B94F-928D-FC1F6F19EA30}"/>
                  </a:ext>
                </a:extLst>
              </p:cNvPr>
              <p:cNvSpPr txBox="1"/>
              <p:nvPr/>
            </p:nvSpPr>
            <p:spPr>
              <a:xfrm>
                <a:off x="3132744" y="4463641"/>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3" name="テキスト ボックス 12">
                <a:extLst>
                  <a:ext uri="{FF2B5EF4-FFF2-40B4-BE49-F238E27FC236}">
                    <a16:creationId xmlns:a16="http://schemas.microsoft.com/office/drawing/2014/main" id="{713BE96B-215B-B94F-928D-FC1F6F19EA30}"/>
                  </a:ext>
                </a:extLst>
              </p:cNvPr>
              <p:cNvSpPr txBox="1">
                <a:spLocks noRot="1" noChangeAspect="1" noMove="1" noResize="1" noEditPoints="1" noAdjustHandles="1" noChangeArrowheads="1" noChangeShapeType="1" noTextEdit="1"/>
              </p:cNvSpPr>
              <p:nvPr/>
            </p:nvSpPr>
            <p:spPr>
              <a:xfrm>
                <a:off x="3132744" y="4463641"/>
                <a:ext cx="196336" cy="276999"/>
              </a:xfrm>
              <a:prstGeom prst="rect">
                <a:avLst/>
              </a:prstGeom>
              <a:blipFill>
                <a:blip r:embed="rId7"/>
                <a:stretch>
                  <a:fillRect l="-25000" r="-18750" b="-13043"/>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D195BA9-BB7F-3344-A3CA-2DDC79D7A1FF}"/>
              </a:ext>
            </a:extLst>
          </p:cNvPr>
          <p:cNvSpPr/>
          <p:nvPr/>
        </p:nvSpPr>
        <p:spPr>
          <a:xfrm>
            <a:off x="2337493" y="1834445"/>
            <a:ext cx="1759020" cy="3760418"/>
          </a:xfrm>
          <a:prstGeom prst="rect">
            <a:avLst/>
          </a:prstGeom>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00"/>
              </a:solidFill>
              <a:highlight>
                <a:srgbClr val="000000"/>
              </a:highlight>
            </a:endParaRPr>
          </a:p>
        </p:txBody>
      </p:sp>
      <p:sp>
        <p:nvSpPr>
          <p:cNvPr id="15" name="テキスト ボックス 14">
            <a:extLst>
              <a:ext uri="{FF2B5EF4-FFF2-40B4-BE49-F238E27FC236}">
                <a16:creationId xmlns:a16="http://schemas.microsoft.com/office/drawing/2014/main" id="{98A8453C-F4DB-A049-AB8A-74A9F4ECFE2E}"/>
              </a:ext>
            </a:extLst>
          </p:cNvPr>
          <p:cNvSpPr txBox="1"/>
          <p:nvPr/>
        </p:nvSpPr>
        <p:spPr>
          <a:xfrm>
            <a:off x="2719412" y="3594908"/>
            <a:ext cx="1095358" cy="369332"/>
          </a:xfrm>
          <a:prstGeom prst="rect">
            <a:avLst/>
          </a:prstGeom>
          <a:noFill/>
        </p:spPr>
        <p:txBody>
          <a:bodyPr wrap="square" rtlCol="0">
            <a:spAutoFit/>
          </a:bodyPr>
          <a:lstStyle/>
          <a:p>
            <a:r>
              <a:rPr kumimoji="1" lang="en-US" altLang="ja-JP" dirty="0" err="1">
                <a:solidFill>
                  <a:srgbClr val="000000"/>
                </a:solidFill>
              </a:rPr>
              <a:t>Softmax</a:t>
            </a:r>
            <a:endParaRPr kumimoji="1" lang="ja-JP" altLang="en-US">
              <a:solidFill>
                <a:srgbClr val="000000"/>
              </a:solidFill>
            </a:endParaRPr>
          </a:p>
        </p:txBody>
      </p:sp>
      <p:sp>
        <p:nvSpPr>
          <p:cNvPr id="16" name="正方形/長方形 15">
            <a:extLst>
              <a:ext uri="{FF2B5EF4-FFF2-40B4-BE49-F238E27FC236}">
                <a16:creationId xmlns:a16="http://schemas.microsoft.com/office/drawing/2014/main" id="{C803E048-757A-7A44-8E4F-912676165E1A}"/>
              </a:ext>
            </a:extLst>
          </p:cNvPr>
          <p:cNvSpPr/>
          <p:nvPr/>
        </p:nvSpPr>
        <p:spPr>
          <a:xfrm>
            <a:off x="5377419" y="2258446"/>
            <a:ext cx="1244960" cy="3055481"/>
          </a:xfrm>
          <a:prstGeom prst="rect">
            <a:avLst/>
          </a:prstGeom>
          <a:noFill/>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dirty="0">
                <a:solidFill>
                  <a:srgbClr val="000000"/>
                </a:solidFill>
              </a:rPr>
              <a:t>Cross</a:t>
            </a:r>
          </a:p>
          <a:p>
            <a:pPr algn="ctr"/>
            <a:r>
              <a:rPr lang="en-US" altLang="ja-JP" dirty="0">
                <a:solidFill>
                  <a:srgbClr val="000000"/>
                </a:solidFill>
              </a:rPr>
              <a:t>Entropy</a:t>
            </a:r>
          </a:p>
          <a:p>
            <a:pPr algn="ctr"/>
            <a:r>
              <a:rPr lang="en-US" altLang="ja-JP" dirty="0">
                <a:solidFill>
                  <a:srgbClr val="000000"/>
                </a:solidFill>
              </a:rPr>
              <a:t>Error</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992A8DC1-50E8-BD49-B48F-E6725ACBBD28}"/>
                  </a:ext>
                </a:extLst>
              </p:cNvPr>
              <p:cNvSpPr/>
              <p:nvPr/>
            </p:nvSpPr>
            <p:spPr>
              <a:xfrm>
                <a:off x="5754673" y="4278975"/>
                <a:ext cx="4904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𝐿</m:t>
                      </m:r>
                    </m:oMath>
                  </m:oMathPara>
                </a14:m>
                <a:endParaRPr lang="ja-JP" altLang="en-US"/>
              </a:p>
            </p:txBody>
          </p:sp>
        </mc:Choice>
        <mc:Fallback xmlns="">
          <p:sp>
            <p:nvSpPr>
              <p:cNvPr id="18" name="正方形/長方形 17">
                <a:extLst>
                  <a:ext uri="{FF2B5EF4-FFF2-40B4-BE49-F238E27FC236}">
                    <a16:creationId xmlns:a16="http://schemas.microsoft.com/office/drawing/2014/main" id="{992A8DC1-50E8-BD49-B48F-E6725ACBBD28}"/>
                  </a:ext>
                </a:extLst>
              </p:cNvPr>
              <p:cNvSpPr>
                <a:spLocks noRot="1" noChangeAspect="1" noMove="1" noResize="1" noEditPoints="1" noAdjustHandles="1" noChangeArrowheads="1" noChangeShapeType="1" noTextEdit="1"/>
              </p:cNvSpPr>
              <p:nvPr/>
            </p:nvSpPr>
            <p:spPr>
              <a:xfrm>
                <a:off x="5754673" y="4278975"/>
                <a:ext cx="490451" cy="369332"/>
              </a:xfrm>
              <a:prstGeom prst="rect">
                <a:avLst/>
              </a:prstGeom>
              <a:blipFill>
                <a:blip r:embed="rId8"/>
                <a:stretch>
                  <a:fillRect/>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97B648C0-AEFC-5C4A-BED9-32D90894BFEA}"/>
              </a:ext>
            </a:extLst>
          </p:cNvPr>
          <p:cNvCxnSpPr>
            <a:cxnSpLocks/>
          </p:cNvCxnSpPr>
          <p:nvPr/>
        </p:nvCxnSpPr>
        <p:spPr>
          <a:xfrm flipH="1">
            <a:off x="6803141" y="4808565"/>
            <a:ext cx="812613"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057071F4-1EAF-FE41-86B1-DB41FBE63093}"/>
                  </a:ext>
                </a:extLst>
              </p:cNvPr>
              <p:cNvSpPr/>
              <p:nvPr/>
            </p:nvSpPr>
            <p:spPr>
              <a:xfrm>
                <a:off x="6939737" y="4397483"/>
                <a:ext cx="53942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2</m:t>
                          </m:r>
                        </m:sub>
                      </m:sSub>
                    </m:oMath>
                  </m:oMathPara>
                </a14:m>
                <a:endParaRPr lang="ja-JP" altLang="en-US" sz="1600"/>
              </a:p>
            </p:txBody>
          </p:sp>
        </mc:Choice>
        <mc:Fallback xmlns="">
          <p:sp>
            <p:nvSpPr>
              <p:cNvPr id="20" name="正方形/長方形 19">
                <a:extLst>
                  <a:ext uri="{FF2B5EF4-FFF2-40B4-BE49-F238E27FC236}">
                    <a16:creationId xmlns:a16="http://schemas.microsoft.com/office/drawing/2014/main" id="{057071F4-1EAF-FE41-86B1-DB41FBE63093}"/>
                  </a:ext>
                </a:extLst>
              </p:cNvPr>
              <p:cNvSpPr>
                <a:spLocks noRot="1" noChangeAspect="1" noMove="1" noResize="1" noEditPoints="1" noAdjustHandles="1" noChangeArrowheads="1" noChangeShapeType="1" noTextEdit="1"/>
              </p:cNvSpPr>
              <p:nvPr/>
            </p:nvSpPr>
            <p:spPr>
              <a:xfrm>
                <a:off x="6939737" y="4397483"/>
                <a:ext cx="539420" cy="338554"/>
              </a:xfrm>
              <a:prstGeom prst="rect">
                <a:avLst/>
              </a:prstGeom>
              <a:blipFill>
                <a:blip r:embed="rId9"/>
                <a:stretch>
                  <a:fillRect/>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FE73D453-EFC9-3C40-8EF2-A064923C1B10}"/>
              </a:ext>
            </a:extLst>
          </p:cNvPr>
          <p:cNvCxnSpPr>
            <a:cxnSpLocks/>
          </p:cNvCxnSpPr>
          <p:nvPr/>
        </p:nvCxnSpPr>
        <p:spPr>
          <a:xfrm>
            <a:off x="4166027" y="2687104"/>
            <a:ext cx="1141877" cy="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83802C9-C790-2846-B0D9-3D2E2C80AA20}"/>
              </a:ext>
            </a:extLst>
          </p:cNvPr>
          <p:cNvCxnSpPr>
            <a:cxnSpLocks/>
          </p:cNvCxnSpPr>
          <p:nvPr/>
        </p:nvCxnSpPr>
        <p:spPr>
          <a:xfrm flipH="1">
            <a:off x="4166027" y="4808565"/>
            <a:ext cx="11347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9E69DD6D-4359-4744-91C2-38ABA94724AA}"/>
                  </a:ext>
                </a:extLst>
              </p:cNvPr>
              <p:cNvSpPr/>
              <p:nvPr/>
            </p:nvSpPr>
            <p:spPr>
              <a:xfrm>
                <a:off x="2686163" y="2985692"/>
                <a:ext cx="1089497" cy="3503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1"/>
                              </a:solidFill>
                              <a:latin typeface="Cambria Math" panose="02040503050406030204" pitchFamily="18" charset="0"/>
                            </a:rPr>
                          </m:ctrlPr>
                        </m:sSubPr>
                        <m:e>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1</m:t>
                              </m:r>
                            </m:sub>
                          </m:sSub>
                          <m:r>
                            <a:rPr lang="en-US" altLang="ja-JP" sz="1600" b="0" i="1" smtClean="0">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𝑡</m:t>
                          </m:r>
                        </m:e>
                        <m:sub>
                          <m:r>
                            <a:rPr lang="en-US" altLang="ja-JP" sz="1600" b="0" i="1" smtClean="0">
                              <a:solidFill>
                                <a:schemeClr val="tx1"/>
                              </a:solidFill>
                              <a:latin typeface="Cambria Math" panose="02040503050406030204" pitchFamily="18" charset="0"/>
                            </a:rPr>
                            <m:t>1</m:t>
                          </m:r>
                        </m:sub>
                      </m:sSub>
                    </m:oMath>
                  </m:oMathPara>
                </a14:m>
                <a:endParaRPr lang="ja-JP" altLang="en-US" sz="1600"/>
              </a:p>
            </p:txBody>
          </p:sp>
        </mc:Choice>
        <mc:Fallback xmlns="">
          <p:sp>
            <p:nvSpPr>
              <p:cNvPr id="24" name="正方形/長方形 23">
                <a:extLst>
                  <a:ext uri="{FF2B5EF4-FFF2-40B4-BE49-F238E27FC236}">
                    <a16:creationId xmlns:a16="http://schemas.microsoft.com/office/drawing/2014/main" id="{9E69DD6D-4359-4744-91C2-38ABA94724AA}"/>
                  </a:ext>
                </a:extLst>
              </p:cNvPr>
              <p:cNvSpPr>
                <a:spLocks noRot="1" noChangeAspect="1" noMove="1" noResize="1" noEditPoints="1" noAdjustHandles="1" noChangeArrowheads="1" noChangeShapeType="1" noTextEdit="1"/>
              </p:cNvSpPr>
              <p:nvPr/>
            </p:nvSpPr>
            <p:spPr>
              <a:xfrm>
                <a:off x="2686163" y="2985692"/>
                <a:ext cx="1089497" cy="350368"/>
              </a:xfrm>
              <a:prstGeom prst="rect">
                <a:avLst/>
              </a:prstGeom>
              <a:blipFill>
                <a:blip r:embed="rId10"/>
                <a:stretch>
                  <a:fillRect/>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665BC5F9-4C76-D24F-9B5E-E95310EF97DB}"/>
              </a:ext>
            </a:extLst>
          </p:cNvPr>
          <p:cNvCxnSpPr>
            <a:cxnSpLocks/>
          </p:cNvCxnSpPr>
          <p:nvPr/>
        </p:nvCxnSpPr>
        <p:spPr>
          <a:xfrm>
            <a:off x="4167423" y="4675268"/>
            <a:ext cx="1141877" cy="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D4AFF3FE-AFA9-994F-85CE-729277E0CB10}"/>
              </a:ext>
            </a:extLst>
          </p:cNvPr>
          <p:cNvCxnSpPr>
            <a:cxnSpLocks/>
          </p:cNvCxnSpPr>
          <p:nvPr/>
        </p:nvCxnSpPr>
        <p:spPr>
          <a:xfrm flipH="1">
            <a:off x="4166026" y="2787921"/>
            <a:ext cx="11347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CE4F6058-630A-0A49-9F3E-1A6BB30B7743}"/>
              </a:ext>
            </a:extLst>
          </p:cNvPr>
          <p:cNvCxnSpPr>
            <a:cxnSpLocks/>
          </p:cNvCxnSpPr>
          <p:nvPr/>
        </p:nvCxnSpPr>
        <p:spPr>
          <a:xfrm flipH="1">
            <a:off x="6774155" y="2779265"/>
            <a:ext cx="812613"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27DDFA63-FD1D-F349-A7FD-D83B2F545E57}"/>
                  </a:ext>
                </a:extLst>
              </p:cNvPr>
              <p:cNvSpPr/>
              <p:nvPr/>
            </p:nvSpPr>
            <p:spPr>
              <a:xfrm>
                <a:off x="6910751" y="2368183"/>
                <a:ext cx="53942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1</m:t>
                          </m:r>
                        </m:sub>
                      </m:sSub>
                    </m:oMath>
                  </m:oMathPara>
                </a14:m>
                <a:endParaRPr lang="ja-JP" altLang="en-US" sz="1600"/>
              </a:p>
            </p:txBody>
          </p:sp>
        </mc:Choice>
        <mc:Fallback xmlns="">
          <p:sp>
            <p:nvSpPr>
              <p:cNvPr id="31" name="正方形/長方形 30">
                <a:extLst>
                  <a:ext uri="{FF2B5EF4-FFF2-40B4-BE49-F238E27FC236}">
                    <a16:creationId xmlns:a16="http://schemas.microsoft.com/office/drawing/2014/main" id="{27DDFA63-FD1D-F349-A7FD-D83B2F545E57}"/>
                  </a:ext>
                </a:extLst>
              </p:cNvPr>
              <p:cNvSpPr>
                <a:spLocks noRot="1" noChangeAspect="1" noMove="1" noResize="1" noEditPoints="1" noAdjustHandles="1" noChangeArrowheads="1" noChangeShapeType="1" noTextEdit="1"/>
              </p:cNvSpPr>
              <p:nvPr/>
            </p:nvSpPr>
            <p:spPr>
              <a:xfrm>
                <a:off x="6910751" y="2368183"/>
                <a:ext cx="539420" cy="33855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3EE94E57-E269-8245-ACE7-4508746036BB}"/>
                  </a:ext>
                </a:extLst>
              </p:cNvPr>
              <p:cNvSpPr/>
              <p:nvPr/>
            </p:nvSpPr>
            <p:spPr>
              <a:xfrm>
                <a:off x="4491374" y="2258446"/>
                <a:ext cx="473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𝑦</m:t>
                          </m:r>
                        </m:e>
                        <m:sub>
                          <m:r>
                            <a:rPr lang="en-US" altLang="ja-JP" i="1">
                              <a:solidFill>
                                <a:srgbClr val="000000"/>
                              </a:solidFill>
                              <a:latin typeface="Cambria Math" panose="02040503050406030204" pitchFamily="18" charset="0"/>
                            </a:rPr>
                            <m:t>1</m:t>
                          </m:r>
                        </m:sub>
                      </m:sSub>
                    </m:oMath>
                  </m:oMathPara>
                </a14:m>
                <a:endParaRPr lang="ja-JP" altLang="en-US"/>
              </a:p>
            </p:txBody>
          </p:sp>
        </mc:Choice>
        <mc:Fallback xmlns="">
          <p:sp>
            <p:nvSpPr>
              <p:cNvPr id="32" name="正方形/長方形 31">
                <a:extLst>
                  <a:ext uri="{FF2B5EF4-FFF2-40B4-BE49-F238E27FC236}">
                    <a16:creationId xmlns:a16="http://schemas.microsoft.com/office/drawing/2014/main" id="{3EE94E57-E269-8245-ACE7-4508746036BB}"/>
                  </a:ext>
                </a:extLst>
              </p:cNvPr>
              <p:cNvSpPr>
                <a:spLocks noRot="1" noChangeAspect="1" noMove="1" noResize="1" noEditPoints="1" noAdjustHandles="1" noChangeArrowheads="1" noChangeShapeType="1" noTextEdit="1"/>
              </p:cNvSpPr>
              <p:nvPr/>
            </p:nvSpPr>
            <p:spPr>
              <a:xfrm>
                <a:off x="4491374" y="2258446"/>
                <a:ext cx="473656" cy="369332"/>
              </a:xfrm>
              <a:prstGeom prst="rect">
                <a:avLst/>
              </a:prstGeom>
              <a:blipFill>
                <a:blip r:embed="rId12"/>
                <a:stretch>
                  <a:fillRect b="-10000"/>
                </a:stretch>
              </a:blipFill>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06FE65E9-2E9A-904A-98F9-004C9057CF3F}"/>
              </a:ext>
            </a:extLst>
          </p:cNvPr>
          <p:cNvCxnSpPr>
            <a:cxnSpLocks/>
          </p:cNvCxnSpPr>
          <p:nvPr/>
        </p:nvCxnSpPr>
        <p:spPr>
          <a:xfrm flipV="1">
            <a:off x="1389888" y="2711192"/>
            <a:ext cx="732698" cy="14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E93ECA-A0F4-3048-B2BE-8E878972D3AE}"/>
              </a:ext>
            </a:extLst>
          </p:cNvPr>
          <p:cNvCxnSpPr>
            <a:cxnSpLocks/>
          </p:cNvCxnSpPr>
          <p:nvPr/>
        </p:nvCxnSpPr>
        <p:spPr>
          <a:xfrm flipH="1" flipV="1">
            <a:off x="3094575" y="2884792"/>
            <a:ext cx="233048" cy="1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31CD1BD1-347C-B84D-8403-E40F9C7724FA}"/>
              </a:ext>
            </a:extLst>
          </p:cNvPr>
          <p:cNvCxnSpPr>
            <a:cxnSpLocks/>
          </p:cNvCxnSpPr>
          <p:nvPr/>
        </p:nvCxnSpPr>
        <p:spPr>
          <a:xfrm>
            <a:off x="1389888" y="4745856"/>
            <a:ext cx="7963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3F367160-72AC-FB4B-9ACC-7B78CC096D79}"/>
              </a:ext>
            </a:extLst>
          </p:cNvPr>
          <p:cNvCxnSpPr>
            <a:cxnSpLocks/>
          </p:cNvCxnSpPr>
          <p:nvPr/>
        </p:nvCxnSpPr>
        <p:spPr>
          <a:xfrm flipH="1">
            <a:off x="3073299" y="4899121"/>
            <a:ext cx="2634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1CB68AF8-015C-7A4C-AD0D-1839D989548B}"/>
                  </a:ext>
                </a:extLst>
              </p:cNvPr>
              <p:cNvSpPr/>
              <p:nvPr/>
            </p:nvSpPr>
            <p:spPr>
              <a:xfrm>
                <a:off x="2675495" y="4963561"/>
                <a:ext cx="1089497" cy="3503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1"/>
                              </a:solidFill>
                              <a:latin typeface="Cambria Math" panose="02040503050406030204" pitchFamily="18" charset="0"/>
                            </a:rPr>
                          </m:ctrlPr>
                        </m:sSubPr>
                        <m:e>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𝑦</m:t>
                              </m:r>
                            </m:e>
                            <m:sub>
                              <m:r>
                                <a:rPr lang="en-US" altLang="ja-JP" sz="1600" b="0" i="1" smtClean="0">
                                  <a:solidFill>
                                    <a:schemeClr val="tx1"/>
                                  </a:solidFill>
                                  <a:latin typeface="Cambria Math" panose="02040503050406030204" pitchFamily="18" charset="0"/>
                                </a:rPr>
                                <m:t>2</m:t>
                              </m:r>
                            </m:sub>
                          </m:sSub>
                          <m:r>
                            <a:rPr lang="en-US" altLang="ja-JP" sz="1600" b="0" i="1" smtClean="0">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𝑡</m:t>
                          </m:r>
                        </m:e>
                        <m:sub>
                          <m:r>
                            <a:rPr lang="en-US" altLang="ja-JP" sz="1600" b="0" i="1" smtClean="0">
                              <a:solidFill>
                                <a:schemeClr val="tx1"/>
                              </a:solidFill>
                              <a:latin typeface="Cambria Math" panose="02040503050406030204" pitchFamily="18" charset="0"/>
                            </a:rPr>
                            <m:t>2</m:t>
                          </m:r>
                        </m:sub>
                      </m:sSub>
                    </m:oMath>
                  </m:oMathPara>
                </a14:m>
                <a:endParaRPr lang="ja-JP" altLang="en-US" sz="1600"/>
              </a:p>
            </p:txBody>
          </p:sp>
        </mc:Choice>
        <mc:Fallback xmlns="">
          <p:sp>
            <p:nvSpPr>
              <p:cNvPr id="39" name="正方形/長方形 38">
                <a:extLst>
                  <a:ext uri="{FF2B5EF4-FFF2-40B4-BE49-F238E27FC236}">
                    <a16:creationId xmlns:a16="http://schemas.microsoft.com/office/drawing/2014/main" id="{1CB68AF8-015C-7A4C-AD0D-1839D989548B}"/>
                  </a:ext>
                </a:extLst>
              </p:cNvPr>
              <p:cNvSpPr>
                <a:spLocks noRot="1" noChangeAspect="1" noMove="1" noResize="1" noEditPoints="1" noAdjustHandles="1" noChangeArrowheads="1" noChangeShapeType="1" noTextEdit="1"/>
              </p:cNvSpPr>
              <p:nvPr/>
            </p:nvSpPr>
            <p:spPr>
              <a:xfrm>
                <a:off x="2675495" y="4963561"/>
                <a:ext cx="1089497" cy="350368"/>
              </a:xfrm>
              <a:prstGeom prst="rect">
                <a:avLst/>
              </a:prstGeom>
              <a:blipFill>
                <a:blip r:embed="rId13"/>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E5D21004-4245-8D47-8F53-0C70BD99B4A9}"/>
                  </a:ext>
                </a:extLst>
              </p:cNvPr>
              <p:cNvSpPr/>
              <p:nvPr/>
            </p:nvSpPr>
            <p:spPr>
              <a:xfrm>
                <a:off x="4426796" y="4197428"/>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2</m:t>
                          </m:r>
                        </m:sub>
                      </m:sSub>
                    </m:oMath>
                  </m:oMathPara>
                </a14:m>
                <a:endParaRPr lang="ja-JP" altLang="en-US"/>
              </a:p>
            </p:txBody>
          </p:sp>
        </mc:Choice>
        <mc:Fallback xmlns="">
          <p:sp>
            <p:nvSpPr>
              <p:cNvPr id="46" name="正方形/長方形 45">
                <a:extLst>
                  <a:ext uri="{FF2B5EF4-FFF2-40B4-BE49-F238E27FC236}">
                    <a16:creationId xmlns:a16="http://schemas.microsoft.com/office/drawing/2014/main" id="{E5D21004-4245-8D47-8F53-0C70BD99B4A9}"/>
                  </a:ext>
                </a:extLst>
              </p:cNvPr>
              <p:cNvSpPr>
                <a:spLocks noRot="1" noChangeAspect="1" noMove="1" noResize="1" noEditPoints="1" noAdjustHandles="1" noChangeArrowheads="1" noChangeShapeType="1" noTextEdit="1"/>
              </p:cNvSpPr>
              <p:nvPr/>
            </p:nvSpPr>
            <p:spPr>
              <a:xfrm>
                <a:off x="4426796" y="4197428"/>
                <a:ext cx="478977" cy="369332"/>
              </a:xfrm>
              <a:prstGeom prst="rect">
                <a:avLst/>
              </a:prstGeom>
              <a:blipFill>
                <a:blip r:embed="rId1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EC452B2-F56B-374F-ADD9-5D502087660B}"/>
                  </a:ext>
                </a:extLst>
              </p:cNvPr>
              <p:cNvSpPr txBox="1"/>
              <p:nvPr/>
            </p:nvSpPr>
            <p:spPr>
              <a:xfrm>
                <a:off x="589574" y="1263137"/>
                <a:ext cx="6777817" cy="369332"/>
              </a:xfrm>
              <a:prstGeom prst="rect">
                <a:avLst/>
              </a:prstGeom>
              <a:noFill/>
            </p:spPr>
            <p:txBody>
              <a:bodyPr wrap="none" rtlCol="0">
                <a:spAutoFit/>
              </a:bodyPr>
              <a:lstStyle/>
              <a:p>
                <a:r>
                  <a:rPr kumimoji="1" lang="en-US" altLang="ja-JP" dirty="0" err="1">
                    <a:solidFill>
                      <a:srgbClr val="000000"/>
                    </a:solidFill>
                  </a:rPr>
                  <a:t>Softmax</a:t>
                </a:r>
                <a:r>
                  <a:rPr lang="en-US" altLang="ja-JP" dirty="0">
                    <a:solidFill>
                      <a:srgbClr val="000000"/>
                    </a:solidFill>
                  </a:rPr>
                  <a:t> </a:t>
                </a:r>
                <a:r>
                  <a:rPr kumimoji="1" lang="en-US" altLang="ja-JP" dirty="0">
                    <a:solidFill>
                      <a:srgbClr val="000000"/>
                    </a:solidFill>
                  </a:rPr>
                  <a:t>Layer</a:t>
                </a:r>
                <a:r>
                  <a:rPr kumimoji="1" lang="ja-JP" altLang="en-US">
                    <a:solidFill>
                      <a:srgbClr val="000000"/>
                    </a:solidFill>
                  </a:rPr>
                  <a:t>から</a:t>
                </a:r>
                <a:r>
                  <a:rPr lang="ja-JP" altLang="en-US">
                    <a:solidFill>
                      <a:srgbClr val="000000"/>
                    </a:solidFill>
                  </a:rPr>
                  <a:t>の逆伝播は出力</a:t>
                </a:r>
                <a14:m>
                  <m:oMath xmlns:m="http://schemas.openxmlformats.org/officeDocument/2006/math">
                    <m:r>
                      <a:rPr lang="en-US" altLang="ja-JP" b="1" i="1">
                        <a:solidFill>
                          <a:srgbClr val="000000"/>
                        </a:solidFill>
                        <a:latin typeface="Cambria Math" panose="02040503050406030204" pitchFamily="18" charset="0"/>
                      </a:rPr>
                      <m:t>𝒂</m:t>
                    </m:r>
                  </m:oMath>
                </a14:m>
                <a:r>
                  <a:rPr lang="ja-JP" altLang="en-US">
                    <a:solidFill>
                      <a:srgbClr val="000000"/>
                    </a:solidFill>
                  </a:rPr>
                  <a:t>と教師ラベル</a:t>
                </a:r>
                <a14:m>
                  <m:oMath xmlns:m="http://schemas.openxmlformats.org/officeDocument/2006/math">
                    <m:r>
                      <a:rPr lang="en-US" altLang="ja-JP" b="1" i="1">
                        <a:solidFill>
                          <a:srgbClr val="000000"/>
                        </a:solidFill>
                        <a:latin typeface="Cambria Math" panose="02040503050406030204" pitchFamily="18" charset="0"/>
                      </a:rPr>
                      <m:t>𝒕</m:t>
                    </m:r>
                  </m:oMath>
                </a14:m>
                <a:r>
                  <a:rPr kumimoji="1" lang="ja-JP" altLang="en-US">
                    <a:solidFill>
                      <a:srgbClr val="000000"/>
                    </a:solidFill>
                  </a:rPr>
                  <a:t>の差分になる</a:t>
                </a:r>
              </a:p>
            </p:txBody>
          </p:sp>
        </mc:Choice>
        <mc:Fallback xmlns="">
          <p:sp>
            <p:nvSpPr>
              <p:cNvPr id="47" name="テキスト ボックス 46">
                <a:extLst>
                  <a:ext uri="{FF2B5EF4-FFF2-40B4-BE49-F238E27FC236}">
                    <a16:creationId xmlns:a16="http://schemas.microsoft.com/office/drawing/2014/main" id="{1EC452B2-F56B-374F-ADD9-5D502087660B}"/>
                  </a:ext>
                </a:extLst>
              </p:cNvPr>
              <p:cNvSpPr txBox="1">
                <a:spLocks noRot="1" noChangeAspect="1" noMove="1" noResize="1" noEditPoints="1" noAdjustHandles="1" noChangeArrowheads="1" noChangeShapeType="1" noTextEdit="1"/>
              </p:cNvSpPr>
              <p:nvPr/>
            </p:nvSpPr>
            <p:spPr>
              <a:xfrm>
                <a:off x="589574" y="1263137"/>
                <a:ext cx="6777817" cy="369332"/>
              </a:xfrm>
              <a:prstGeom prst="rect">
                <a:avLst/>
              </a:prstGeom>
              <a:blipFill>
                <a:blip r:embed="rId15"/>
                <a:stretch>
                  <a:fillRect l="-561" t="-6452"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B54C2545-977B-0747-A17D-36F291D504F3}"/>
                  </a:ext>
                </a:extLst>
              </p:cNvPr>
              <p:cNvSpPr/>
              <p:nvPr/>
            </p:nvSpPr>
            <p:spPr>
              <a:xfrm>
                <a:off x="589574" y="5776984"/>
                <a:ext cx="6343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𝒀</m:t>
                      </m:r>
                      <m:r>
                        <a:rPr lang="en-US" altLang="ja-JP" b="1" i="1" smtClean="0">
                          <a:latin typeface="Cambria Math" panose="02040503050406030204" pitchFamily="18" charset="0"/>
                        </a:rPr>
                        <m:t>−</m:t>
                      </m:r>
                      <m:r>
                        <a:rPr lang="en-US" altLang="ja-JP" b="1" i="1" smtClean="0">
                          <a:latin typeface="Cambria Math" panose="02040503050406030204" pitchFamily="18" charset="0"/>
                        </a:rPr>
                        <m:t>𝒕</m:t>
                      </m:r>
                      <m:r>
                        <a:rPr lang="ja-JP" altLang="en-US" b="1" i="1">
                          <a:latin typeface="Cambria Math" panose="02040503050406030204" pitchFamily="18" charset="0"/>
                        </a:rPr>
                        <m:t>を</m:t>
                      </m:r>
                      <m:r>
                        <a:rPr lang="ja-JP" altLang="en-US" b="1" i="1" smtClean="0">
                          <a:latin typeface="Cambria Math" panose="02040503050406030204" pitchFamily="18" charset="0"/>
                        </a:rPr>
                        <m:t>前</m:t>
                      </m:r>
                      <m:r>
                        <a:rPr lang="ja-JP" altLang="en-US" b="1" i="1">
                          <a:latin typeface="Cambria Math" panose="02040503050406030204" pitchFamily="18" charset="0"/>
                        </a:rPr>
                        <m:t>レイヤ</m:t>
                      </m:r>
                      <m:r>
                        <a:rPr lang="ja-JP" altLang="en-US" b="1" i="1" smtClean="0">
                          <a:latin typeface="Cambria Math" panose="02040503050406030204" pitchFamily="18" charset="0"/>
                        </a:rPr>
                        <m:t>に</m:t>
                      </m:r>
                      <m:r>
                        <a:rPr lang="ja-JP" altLang="en-US" b="1" i="1">
                          <a:latin typeface="Cambria Math" panose="02040503050406030204" pitchFamily="18" charset="0"/>
                        </a:rPr>
                        <m:t>伝播</m:t>
                      </m:r>
                      <m:r>
                        <a:rPr lang="ja-JP" altLang="en-US" b="1" i="1" smtClean="0">
                          <a:latin typeface="Cambria Math" panose="02040503050406030204" pitchFamily="18" charset="0"/>
                        </a:rPr>
                        <m:t>してい</m:t>
                      </m:r>
                      <m:r>
                        <a:rPr lang="ja-JP" altLang="en-US" b="1" i="1">
                          <a:latin typeface="Cambria Math" panose="02040503050406030204" pitchFamily="18" charset="0"/>
                        </a:rPr>
                        <m:t>き</m:t>
                      </m:r>
                      <m:r>
                        <a:rPr lang="ja-JP" altLang="en-US" b="1" i="1" smtClean="0">
                          <a:latin typeface="Cambria Math" panose="02040503050406030204" pitchFamily="18" charset="0"/>
                        </a:rPr>
                        <m:t>、</m:t>
                      </m:r>
                      <m:r>
                        <a:rPr lang="ja-JP" altLang="en-US" b="1" i="1">
                          <a:latin typeface="Cambria Math" panose="02040503050406030204" pitchFamily="18" charset="0"/>
                        </a:rPr>
                        <m:t>各</m:t>
                      </m:r>
                      <m:r>
                        <a:rPr lang="ja-JP" altLang="en-US" b="1" i="1" smtClean="0">
                          <a:latin typeface="Cambria Math" panose="02040503050406030204" pitchFamily="18" charset="0"/>
                        </a:rPr>
                        <m:t>エッジの</m:t>
                      </m:r>
                      <m:r>
                        <a:rPr lang="ja-JP" altLang="en-US" b="1" i="1">
                          <a:latin typeface="Cambria Math" panose="02040503050406030204" pitchFamily="18" charset="0"/>
                        </a:rPr>
                        <m:t>勾配を</m:t>
                      </m:r>
                      <m:r>
                        <a:rPr lang="ja-JP" altLang="en-US" b="1" i="1" smtClean="0">
                          <a:latin typeface="Cambria Math" panose="02040503050406030204" pitchFamily="18" charset="0"/>
                        </a:rPr>
                        <m:t>算出していく</m:t>
                      </m:r>
                    </m:oMath>
                  </m:oMathPara>
                </a14:m>
                <a:endParaRPr lang="ja-JP" altLang="en-US" b="1"/>
              </a:p>
            </p:txBody>
          </p:sp>
        </mc:Choice>
        <mc:Fallback xmlns="">
          <p:sp>
            <p:nvSpPr>
              <p:cNvPr id="48" name="正方形/長方形 47">
                <a:extLst>
                  <a:ext uri="{FF2B5EF4-FFF2-40B4-BE49-F238E27FC236}">
                    <a16:creationId xmlns:a16="http://schemas.microsoft.com/office/drawing/2014/main" id="{B54C2545-977B-0747-A17D-36F291D504F3}"/>
                  </a:ext>
                </a:extLst>
              </p:cNvPr>
              <p:cNvSpPr>
                <a:spLocks noRot="1" noChangeAspect="1" noMove="1" noResize="1" noEditPoints="1" noAdjustHandles="1" noChangeArrowheads="1" noChangeShapeType="1" noTextEdit="1"/>
              </p:cNvSpPr>
              <p:nvPr/>
            </p:nvSpPr>
            <p:spPr>
              <a:xfrm>
                <a:off x="589574" y="5776984"/>
                <a:ext cx="6343403" cy="369332"/>
              </a:xfrm>
              <a:prstGeom prst="rect">
                <a:avLst/>
              </a:prstGeom>
              <a:blipFill>
                <a:blip r:embed="rId16"/>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632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4E9FC-C8BA-5745-88C1-7E9F88297AA7}"/>
              </a:ext>
            </a:extLst>
          </p:cNvPr>
          <p:cNvSpPr>
            <a:spLocks noGrp="1"/>
          </p:cNvSpPr>
          <p:nvPr>
            <p:ph type="title"/>
          </p:nvPr>
        </p:nvSpPr>
        <p:spPr/>
        <p:txBody>
          <a:bodyPr/>
          <a:lstStyle/>
          <a:p>
            <a:r>
              <a:rPr lang="en-US" altLang="ja-JP" dirty="0">
                <a:solidFill>
                  <a:srgbClr val="002060"/>
                </a:solidFill>
              </a:rPr>
              <a:t>Batch Normalization</a:t>
            </a:r>
            <a:endParaRPr kumimoji="1" lang="ja-JP" altLang="en-US">
              <a:solidFill>
                <a:srgbClr val="002060"/>
              </a:solidFill>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EA1DEFB-39A2-2746-A925-B7AB19A414AD}"/>
                  </a:ext>
                </a:extLst>
              </p:cNvPr>
              <p:cNvSpPr txBox="1"/>
              <p:nvPr/>
            </p:nvSpPr>
            <p:spPr>
              <a:xfrm>
                <a:off x="261165" y="1023909"/>
                <a:ext cx="8600984" cy="584775"/>
              </a:xfrm>
              <a:prstGeom prst="rect">
                <a:avLst/>
              </a:prstGeom>
              <a:noFill/>
            </p:spPr>
            <p:txBody>
              <a:bodyPr wrap="square" rtlCol="0">
                <a:spAutoFit/>
              </a:bodyPr>
              <a:lstStyle/>
              <a:p>
                <a:r>
                  <a:rPr lang="ja-JP" altLang="en-US" sz="1600">
                    <a:solidFill>
                      <a:srgbClr val="000000"/>
                    </a:solidFill>
                  </a:rPr>
                  <a:t>ミニバッチの入力データを平均</a:t>
                </a:r>
                <a:r>
                  <a:rPr lang="en-US" altLang="ja-JP" sz="1600" dirty="0">
                    <a:solidFill>
                      <a:srgbClr val="000000"/>
                    </a:solidFill>
                  </a:rPr>
                  <a:t>0</a:t>
                </a:r>
                <a:r>
                  <a:rPr lang="ja-JP" altLang="en-US" sz="1600">
                    <a:solidFill>
                      <a:srgbClr val="000000"/>
                    </a:solidFill>
                  </a:rPr>
                  <a:t>、分散</a:t>
                </a:r>
                <a:r>
                  <a:rPr lang="en-US" altLang="ja-JP" sz="1600" dirty="0">
                    <a:solidFill>
                      <a:srgbClr val="000000"/>
                    </a:solidFill>
                  </a:rPr>
                  <a:t>1</a:t>
                </a:r>
                <a:r>
                  <a:rPr lang="ja-JP" altLang="en-US" sz="1600">
                    <a:solidFill>
                      <a:srgbClr val="000000"/>
                    </a:solidFill>
                  </a:rPr>
                  <a:t>のデータ</a:t>
                </a:r>
                <a14:m>
                  <m:oMath xmlns:m="http://schemas.openxmlformats.org/officeDocument/2006/math">
                    <m:acc>
                      <m:accPr>
                        <m:chr m:val="̂"/>
                        <m:ctrlPr>
                          <a:rPr lang="en-US" altLang="ja-JP" sz="1600" i="1">
                            <a:solidFill>
                              <a:srgbClr val="000000"/>
                            </a:solidFill>
                            <a:latin typeface="Cambria Math" panose="02040503050406030204" pitchFamily="18" charset="0"/>
                          </a:rPr>
                        </m:ctrlPr>
                      </m:accPr>
                      <m:e>
                        <m:r>
                          <a:rPr lang="en-US" altLang="ja-JP" sz="1600" i="1">
                            <a:solidFill>
                              <a:srgbClr val="000000"/>
                            </a:solidFill>
                            <a:latin typeface="Cambria Math" panose="02040503050406030204" pitchFamily="18" charset="0"/>
                          </a:rPr>
                          <m:t>𝑥</m:t>
                        </m:r>
                      </m:e>
                    </m:acc>
                  </m:oMath>
                </a14:m>
                <a:r>
                  <a:rPr lang="ja-JP" altLang="en-US" sz="1600">
                    <a:solidFill>
                      <a:srgbClr val="000000"/>
                    </a:solidFill>
                  </a:rPr>
                  <a:t>に正規化する処理で、活性化関数の前に</a:t>
                </a:r>
                <a:endParaRPr lang="en-US" altLang="ja-JP" sz="1600" dirty="0">
                  <a:solidFill>
                    <a:srgbClr val="000000"/>
                  </a:solidFill>
                </a:endParaRPr>
              </a:p>
              <a:p>
                <a:r>
                  <a:rPr lang="ja-JP" altLang="en-US" sz="1600">
                    <a:solidFill>
                      <a:srgbClr val="000000"/>
                    </a:solidFill>
                  </a:rPr>
                  <a:t>挿入することで各層のアクティベーション分布が適度な広がりを持つように強制的に調整する手法</a:t>
                </a:r>
                <a:endParaRPr lang="en-US" altLang="ja-JP" sz="1600" dirty="0">
                  <a:solidFill>
                    <a:srgbClr val="000000"/>
                  </a:solidFill>
                </a:endParaRPr>
              </a:p>
            </p:txBody>
          </p:sp>
        </mc:Choice>
        <mc:Fallback xmlns="">
          <p:sp>
            <p:nvSpPr>
              <p:cNvPr id="3" name="テキスト ボックス 2">
                <a:extLst>
                  <a:ext uri="{FF2B5EF4-FFF2-40B4-BE49-F238E27FC236}">
                    <a16:creationId xmlns:a16="http://schemas.microsoft.com/office/drawing/2014/main" id="{6EA1DEFB-39A2-2746-A925-B7AB19A414AD}"/>
                  </a:ext>
                </a:extLst>
              </p:cNvPr>
              <p:cNvSpPr txBox="1">
                <a:spLocks noRot="1" noChangeAspect="1" noMove="1" noResize="1" noEditPoints="1" noAdjustHandles="1" noChangeArrowheads="1" noChangeShapeType="1" noTextEdit="1"/>
              </p:cNvSpPr>
              <p:nvPr/>
            </p:nvSpPr>
            <p:spPr>
              <a:xfrm>
                <a:off x="261165" y="1023909"/>
                <a:ext cx="8600984" cy="584775"/>
              </a:xfrm>
              <a:prstGeom prst="rect">
                <a:avLst/>
              </a:prstGeom>
              <a:blipFill>
                <a:blip r:embed="rId3"/>
                <a:stretch>
                  <a:fillRect l="-295" t="-4255" b="-10638"/>
                </a:stretch>
              </a:blipFill>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AAF2F0BB-871B-FB46-B23A-FA9B90B9C350}"/>
              </a:ext>
            </a:extLst>
          </p:cNvPr>
          <p:cNvSpPr/>
          <p:nvPr/>
        </p:nvSpPr>
        <p:spPr>
          <a:xfrm>
            <a:off x="1854307" y="4956833"/>
            <a:ext cx="666795" cy="1426323"/>
          </a:xfrm>
          <a:prstGeom prst="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000000"/>
                </a:solidFill>
              </a:rPr>
              <a:t>Affine</a:t>
            </a:r>
            <a:endParaRPr kumimoji="1" lang="ja-JP" altLang="en-US" sz="1400">
              <a:solidFill>
                <a:srgbClr val="000000"/>
              </a:solidFill>
            </a:endParaRPr>
          </a:p>
        </p:txBody>
      </p:sp>
      <p:sp>
        <p:nvSpPr>
          <p:cNvPr id="32" name="正方形/長方形 31">
            <a:extLst>
              <a:ext uri="{FF2B5EF4-FFF2-40B4-BE49-F238E27FC236}">
                <a16:creationId xmlns:a16="http://schemas.microsoft.com/office/drawing/2014/main" id="{B06059E0-F8D6-664B-99C9-37183D20AD8B}"/>
              </a:ext>
            </a:extLst>
          </p:cNvPr>
          <p:cNvSpPr/>
          <p:nvPr/>
        </p:nvSpPr>
        <p:spPr>
          <a:xfrm>
            <a:off x="2757096" y="4958882"/>
            <a:ext cx="666795" cy="1426323"/>
          </a:xfrm>
          <a:prstGeom prst="rect">
            <a:avLst/>
          </a:prstGeom>
          <a:solidFill>
            <a:srgbClr val="C0C0C0"/>
          </a:solidFill>
          <a:ln>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000000"/>
                </a:solidFill>
              </a:rPr>
              <a:t>Batch</a:t>
            </a:r>
          </a:p>
          <a:p>
            <a:pPr algn="ctr"/>
            <a:r>
              <a:rPr lang="en-US" altLang="ja-JP" sz="1400" dirty="0">
                <a:solidFill>
                  <a:srgbClr val="000000"/>
                </a:solidFill>
              </a:rPr>
              <a:t>Norm</a:t>
            </a:r>
            <a:endParaRPr kumimoji="1" lang="ja-JP" altLang="en-US" sz="1400">
              <a:solidFill>
                <a:srgbClr val="000000"/>
              </a:solidFill>
            </a:endParaRPr>
          </a:p>
        </p:txBody>
      </p:sp>
      <p:sp>
        <p:nvSpPr>
          <p:cNvPr id="33" name="正方形/長方形 32">
            <a:extLst>
              <a:ext uri="{FF2B5EF4-FFF2-40B4-BE49-F238E27FC236}">
                <a16:creationId xmlns:a16="http://schemas.microsoft.com/office/drawing/2014/main" id="{8895E583-F21D-4A46-99D5-27222225A07A}"/>
              </a:ext>
            </a:extLst>
          </p:cNvPr>
          <p:cNvSpPr/>
          <p:nvPr/>
        </p:nvSpPr>
        <p:spPr>
          <a:xfrm>
            <a:off x="3633778" y="4956834"/>
            <a:ext cx="666795" cy="14263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err="1">
                <a:solidFill>
                  <a:srgbClr val="000000"/>
                </a:solidFill>
              </a:rPr>
              <a:t>ReLU</a:t>
            </a:r>
            <a:endParaRPr kumimoji="1" lang="ja-JP" altLang="en-US" sz="1400">
              <a:solidFill>
                <a:srgbClr val="000000"/>
              </a:solidFill>
            </a:endParaRPr>
          </a:p>
        </p:txBody>
      </p:sp>
      <p:sp>
        <p:nvSpPr>
          <p:cNvPr id="34" name="正方形/長方形 33">
            <a:extLst>
              <a:ext uri="{FF2B5EF4-FFF2-40B4-BE49-F238E27FC236}">
                <a16:creationId xmlns:a16="http://schemas.microsoft.com/office/drawing/2014/main" id="{75F71E3E-FD98-2641-A1FE-C84A777F17D5}"/>
              </a:ext>
            </a:extLst>
          </p:cNvPr>
          <p:cNvSpPr/>
          <p:nvPr/>
        </p:nvSpPr>
        <p:spPr>
          <a:xfrm>
            <a:off x="802829" y="5428020"/>
            <a:ext cx="666795" cy="483947"/>
          </a:xfrm>
          <a:prstGeom prst="rect">
            <a:avLst/>
          </a:prstGeom>
          <a:noFill/>
          <a:ln>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solidFill>
                  <a:srgbClr val="000000"/>
                </a:solidFill>
              </a:rPr>
              <a:t>Input</a:t>
            </a:r>
            <a:endParaRPr kumimoji="1" lang="ja-JP" altLang="en-US" sz="1400">
              <a:solidFill>
                <a:srgbClr val="000000"/>
              </a:solidFill>
            </a:endParaRPr>
          </a:p>
        </p:txBody>
      </p:sp>
      <p:cxnSp>
        <p:nvCxnSpPr>
          <p:cNvPr id="35" name="直線矢印コネクタ 34">
            <a:extLst>
              <a:ext uri="{FF2B5EF4-FFF2-40B4-BE49-F238E27FC236}">
                <a16:creationId xmlns:a16="http://schemas.microsoft.com/office/drawing/2014/main" id="{14BD3FD3-4AC6-434A-B8B6-D431A1DF2B92}"/>
              </a:ext>
            </a:extLst>
          </p:cNvPr>
          <p:cNvCxnSpPr>
            <a:stCxn id="34" idx="3"/>
            <a:endCxn id="31" idx="1"/>
          </p:cNvCxnSpPr>
          <p:nvPr/>
        </p:nvCxnSpPr>
        <p:spPr>
          <a:xfrm>
            <a:off x="1469624" y="5669994"/>
            <a:ext cx="384683" cy="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8752DAF-99BA-AF48-AC5D-2D4364D973FB}"/>
              </a:ext>
            </a:extLst>
          </p:cNvPr>
          <p:cNvCxnSpPr>
            <a:cxnSpLocks/>
            <a:stCxn id="31" idx="3"/>
            <a:endCxn id="32" idx="1"/>
          </p:cNvCxnSpPr>
          <p:nvPr/>
        </p:nvCxnSpPr>
        <p:spPr>
          <a:xfrm>
            <a:off x="2521102" y="5669995"/>
            <a:ext cx="235994" cy="204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B9934E3-4D19-A744-9EC3-548CE03776EC}"/>
              </a:ext>
            </a:extLst>
          </p:cNvPr>
          <p:cNvCxnSpPr>
            <a:cxnSpLocks/>
            <a:stCxn id="32" idx="3"/>
            <a:endCxn id="33" idx="1"/>
          </p:cNvCxnSpPr>
          <p:nvPr/>
        </p:nvCxnSpPr>
        <p:spPr>
          <a:xfrm flipV="1">
            <a:off x="3423891" y="5669996"/>
            <a:ext cx="209887" cy="204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6B599CBE-B94C-8B4B-80F5-6A1FF67EDDAA}"/>
              </a:ext>
            </a:extLst>
          </p:cNvPr>
          <p:cNvSpPr/>
          <p:nvPr/>
        </p:nvSpPr>
        <p:spPr>
          <a:xfrm>
            <a:off x="4624057" y="4962975"/>
            <a:ext cx="666795" cy="1426323"/>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000000"/>
                </a:solidFill>
              </a:rPr>
              <a:t>Affine</a:t>
            </a:r>
            <a:endParaRPr kumimoji="1" lang="ja-JP" altLang="en-US" sz="1400">
              <a:solidFill>
                <a:srgbClr val="000000"/>
              </a:solidFill>
            </a:endParaRPr>
          </a:p>
        </p:txBody>
      </p:sp>
      <p:sp>
        <p:nvSpPr>
          <p:cNvPr id="39" name="正方形/長方形 38">
            <a:extLst>
              <a:ext uri="{FF2B5EF4-FFF2-40B4-BE49-F238E27FC236}">
                <a16:creationId xmlns:a16="http://schemas.microsoft.com/office/drawing/2014/main" id="{D38D22DB-DC3F-CD4B-B7C6-CAA6F4BE487B}"/>
              </a:ext>
            </a:extLst>
          </p:cNvPr>
          <p:cNvSpPr/>
          <p:nvPr/>
        </p:nvSpPr>
        <p:spPr>
          <a:xfrm>
            <a:off x="5500739" y="4956833"/>
            <a:ext cx="666795" cy="1426323"/>
          </a:xfrm>
          <a:prstGeom prst="rect">
            <a:avLst/>
          </a:prstGeom>
          <a:solidFill>
            <a:srgbClr val="C0C0C0"/>
          </a:solidFill>
          <a:ln>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000000"/>
                </a:solidFill>
              </a:rPr>
              <a:t>Batch</a:t>
            </a:r>
          </a:p>
          <a:p>
            <a:pPr algn="ctr"/>
            <a:r>
              <a:rPr lang="en-US" altLang="ja-JP" sz="1400" dirty="0">
                <a:solidFill>
                  <a:srgbClr val="000000"/>
                </a:solidFill>
              </a:rPr>
              <a:t>Norm</a:t>
            </a:r>
            <a:endParaRPr kumimoji="1" lang="ja-JP" altLang="en-US" sz="1400">
              <a:solidFill>
                <a:srgbClr val="000000"/>
              </a:solidFill>
            </a:endParaRPr>
          </a:p>
        </p:txBody>
      </p:sp>
      <p:sp>
        <p:nvSpPr>
          <p:cNvPr id="40" name="正方形/長方形 39">
            <a:extLst>
              <a:ext uri="{FF2B5EF4-FFF2-40B4-BE49-F238E27FC236}">
                <a16:creationId xmlns:a16="http://schemas.microsoft.com/office/drawing/2014/main" id="{CC318F68-83C7-AD41-A256-0238ECD1453B}"/>
              </a:ext>
            </a:extLst>
          </p:cNvPr>
          <p:cNvSpPr/>
          <p:nvPr/>
        </p:nvSpPr>
        <p:spPr>
          <a:xfrm>
            <a:off x="6348138" y="4956833"/>
            <a:ext cx="666796" cy="14263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000000"/>
                </a:solidFill>
              </a:rPr>
              <a:t>Soft</a:t>
            </a:r>
          </a:p>
          <a:p>
            <a:pPr algn="ctr"/>
            <a:r>
              <a:rPr kumimoji="1" lang="en-US" altLang="ja-JP" sz="1400" dirty="0">
                <a:solidFill>
                  <a:srgbClr val="000000"/>
                </a:solidFill>
              </a:rPr>
              <a:t>max</a:t>
            </a:r>
            <a:endParaRPr kumimoji="1" lang="ja-JP" altLang="en-US" sz="1400">
              <a:solidFill>
                <a:srgbClr val="000000"/>
              </a:solidFill>
            </a:endParaRPr>
          </a:p>
        </p:txBody>
      </p:sp>
      <p:cxnSp>
        <p:nvCxnSpPr>
          <p:cNvPr id="41" name="直線矢印コネクタ 40">
            <a:extLst>
              <a:ext uri="{FF2B5EF4-FFF2-40B4-BE49-F238E27FC236}">
                <a16:creationId xmlns:a16="http://schemas.microsoft.com/office/drawing/2014/main" id="{4DAEC810-C91B-E144-987F-F08DD69DFCF2}"/>
              </a:ext>
            </a:extLst>
          </p:cNvPr>
          <p:cNvCxnSpPr>
            <a:cxnSpLocks/>
            <a:stCxn id="33" idx="3"/>
            <a:endCxn id="38" idx="1"/>
          </p:cNvCxnSpPr>
          <p:nvPr/>
        </p:nvCxnSpPr>
        <p:spPr>
          <a:xfrm>
            <a:off x="4300573" y="5669996"/>
            <a:ext cx="323484" cy="614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F112435-017A-FA43-827A-7D157526E238}"/>
              </a:ext>
            </a:extLst>
          </p:cNvPr>
          <p:cNvCxnSpPr>
            <a:cxnSpLocks/>
            <a:stCxn id="38" idx="3"/>
            <a:endCxn id="39" idx="1"/>
          </p:cNvCxnSpPr>
          <p:nvPr/>
        </p:nvCxnSpPr>
        <p:spPr>
          <a:xfrm flipV="1">
            <a:off x="5290852" y="5669995"/>
            <a:ext cx="209887" cy="614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95399294-048E-1942-8C09-471E91A66E8C}"/>
              </a:ext>
            </a:extLst>
          </p:cNvPr>
          <p:cNvCxnSpPr>
            <a:cxnSpLocks/>
            <a:stCxn id="39" idx="3"/>
            <a:endCxn id="40" idx="1"/>
          </p:cNvCxnSpPr>
          <p:nvPr/>
        </p:nvCxnSpPr>
        <p:spPr>
          <a:xfrm>
            <a:off x="6167534" y="5669995"/>
            <a:ext cx="180604"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0F161985-F04D-3442-AC57-4D057E4D45E2}"/>
              </a:ext>
            </a:extLst>
          </p:cNvPr>
          <p:cNvCxnSpPr>
            <a:cxnSpLocks/>
            <a:stCxn id="40" idx="3"/>
          </p:cNvCxnSpPr>
          <p:nvPr/>
        </p:nvCxnSpPr>
        <p:spPr>
          <a:xfrm>
            <a:off x="7014934" y="5669995"/>
            <a:ext cx="51312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21" name="図 120" descr="テキスト, 地図 が含まれている画像&#10;&#10;&#10;&#10;自動的に生成された説明">
            <a:extLst>
              <a:ext uri="{FF2B5EF4-FFF2-40B4-BE49-F238E27FC236}">
                <a16:creationId xmlns:a16="http://schemas.microsoft.com/office/drawing/2014/main" id="{1C67C6D1-B3A9-2942-A3AA-8C29845CD16B}"/>
              </a:ext>
            </a:extLst>
          </p:cNvPr>
          <p:cNvPicPr>
            <a:picLocks noChangeAspect="1"/>
          </p:cNvPicPr>
          <p:nvPr/>
        </p:nvPicPr>
        <p:blipFill rotWithShape="1">
          <a:blip r:embed="rId4">
            <a:extLst>
              <a:ext uri="{28A0092B-C50C-407E-A947-70E740481C1C}">
                <a14:useLocalDpi xmlns:a14="http://schemas.microsoft.com/office/drawing/2010/main" val="0"/>
              </a:ext>
            </a:extLst>
          </a:blip>
          <a:srcRect t="9812"/>
          <a:stretch/>
        </p:blipFill>
        <p:spPr>
          <a:xfrm>
            <a:off x="1398543" y="1698781"/>
            <a:ext cx="5872954" cy="2993514"/>
          </a:xfrm>
          <a:prstGeom prst="rect">
            <a:avLst/>
          </a:prstGeom>
          <a:ln>
            <a:noFill/>
          </a:ln>
        </p:spPr>
      </p:pic>
      <p:sp>
        <p:nvSpPr>
          <p:cNvPr id="123" name="正方形/長方形 122">
            <a:extLst>
              <a:ext uri="{FF2B5EF4-FFF2-40B4-BE49-F238E27FC236}">
                <a16:creationId xmlns:a16="http://schemas.microsoft.com/office/drawing/2014/main" id="{7207CA00-1646-8A4E-B2DF-C9DD1F9E12F2}"/>
              </a:ext>
            </a:extLst>
          </p:cNvPr>
          <p:cNvSpPr/>
          <p:nvPr/>
        </p:nvSpPr>
        <p:spPr>
          <a:xfrm>
            <a:off x="7528061" y="5405455"/>
            <a:ext cx="877027" cy="483947"/>
          </a:xfrm>
          <a:prstGeom prst="rect">
            <a:avLst/>
          </a:prstGeom>
          <a:noFill/>
          <a:ln>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solidFill>
                  <a:srgbClr val="000000"/>
                </a:solidFill>
              </a:rPr>
              <a:t>Output</a:t>
            </a:r>
            <a:endParaRPr kumimoji="1" lang="ja-JP" altLang="en-US" sz="1400">
              <a:solidFill>
                <a:srgbClr val="000000"/>
              </a:solidFill>
            </a:endParaRPr>
          </a:p>
        </p:txBody>
      </p:sp>
      <p:sp>
        <p:nvSpPr>
          <p:cNvPr id="145" name="正方形/長方形 144">
            <a:extLst>
              <a:ext uri="{FF2B5EF4-FFF2-40B4-BE49-F238E27FC236}">
                <a16:creationId xmlns:a16="http://schemas.microsoft.com/office/drawing/2014/main" id="{4742AC7A-7DED-3144-A7D0-8A9F60E236A4}"/>
              </a:ext>
            </a:extLst>
          </p:cNvPr>
          <p:cNvSpPr/>
          <p:nvPr/>
        </p:nvSpPr>
        <p:spPr>
          <a:xfrm>
            <a:off x="2005196" y="1828556"/>
            <a:ext cx="1088986" cy="2733964"/>
          </a:xfrm>
          <a:prstGeom prst="rect">
            <a:avLst/>
          </a:prstGeom>
          <a:ln w="127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9527447A-1605-B64D-83E4-5C898D4AEA51}"/>
              </a:ext>
            </a:extLst>
          </p:cNvPr>
          <p:cNvSpPr/>
          <p:nvPr/>
        </p:nvSpPr>
        <p:spPr>
          <a:xfrm>
            <a:off x="4374291" y="1828556"/>
            <a:ext cx="565963" cy="2751577"/>
          </a:xfrm>
          <a:prstGeom prst="rect">
            <a:avLst/>
          </a:prstGeom>
          <a:ln w="127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05E84CD8-AFD0-3049-8691-4DEDFA78DBDB}"/>
              </a:ext>
            </a:extLst>
          </p:cNvPr>
          <p:cNvSpPr/>
          <p:nvPr/>
        </p:nvSpPr>
        <p:spPr>
          <a:xfrm>
            <a:off x="3170818" y="1828556"/>
            <a:ext cx="1126836" cy="2733964"/>
          </a:xfrm>
          <a:prstGeom prst="rec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正方形/長方形 149">
            <a:extLst>
              <a:ext uri="{FF2B5EF4-FFF2-40B4-BE49-F238E27FC236}">
                <a16:creationId xmlns:a16="http://schemas.microsoft.com/office/drawing/2014/main" id="{A42FC8A9-3E93-A947-830A-F1F6C6A34892}"/>
              </a:ext>
            </a:extLst>
          </p:cNvPr>
          <p:cNvSpPr/>
          <p:nvPr/>
        </p:nvSpPr>
        <p:spPr>
          <a:xfrm>
            <a:off x="4979039" y="1828556"/>
            <a:ext cx="1126836" cy="2733964"/>
          </a:xfrm>
          <a:prstGeom prst="rec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2" name="直線矢印コネクタ 151">
            <a:extLst>
              <a:ext uri="{FF2B5EF4-FFF2-40B4-BE49-F238E27FC236}">
                <a16:creationId xmlns:a16="http://schemas.microsoft.com/office/drawing/2014/main" id="{5767CE97-C942-3A4A-9BC1-EC89B4E9A6EB}"/>
              </a:ext>
            </a:extLst>
          </p:cNvPr>
          <p:cNvCxnSpPr>
            <a:endCxn id="31" idx="0"/>
          </p:cNvCxnSpPr>
          <p:nvPr/>
        </p:nvCxnSpPr>
        <p:spPr>
          <a:xfrm flipH="1">
            <a:off x="2187705" y="4580133"/>
            <a:ext cx="343059" cy="3767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33C457EF-1FBF-0A45-AFE2-6F0AB50F173F}"/>
              </a:ext>
            </a:extLst>
          </p:cNvPr>
          <p:cNvCxnSpPr>
            <a:cxnSpLocks/>
            <a:endCxn id="38" idx="0"/>
          </p:cNvCxnSpPr>
          <p:nvPr/>
        </p:nvCxnSpPr>
        <p:spPr>
          <a:xfrm>
            <a:off x="4671797" y="4580133"/>
            <a:ext cx="285658" cy="38284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D9D4BF66-96DB-4844-BBBD-A9A775F93ACC}"/>
              </a:ext>
            </a:extLst>
          </p:cNvPr>
          <p:cNvCxnSpPr>
            <a:cxnSpLocks/>
            <a:endCxn id="33" idx="0"/>
          </p:cNvCxnSpPr>
          <p:nvPr/>
        </p:nvCxnSpPr>
        <p:spPr>
          <a:xfrm>
            <a:off x="3747375" y="4575787"/>
            <a:ext cx="219801" cy="381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08204E2A-C2C1-B84C-9BA8-DCA5B5A5041E}"/>
              </a:ext>
            </a:extLst>
          </p:cNvPr>
          <p:cNvCxnSpPr>
            <a:cxnSpLocks/>
            <a:endCxn id="40" idx="0"/>
          </p:cNvCxnSpPr>
          <p:nvPr/>
        </p:nvCxnSpPr>
        <p:spPr>
          <a:xfrm>
            <a:off x="5597891" y="4560459"/>
            <a:ext cx="1083645" cy="3963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24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地図 が含まれている画像&#10;&#10;&#10;&#10;自動的に生成された説明">
            <a:extLst>
              <a:ext uri="{FF2B5EF4-FFF2-40B4-BE49-F238E27FC236}">
                <a16:creationId xmlns:a16="http://schemas.microsoft.com/office/drawing/2014/main" id="{B0D237B2-F925-9641-969D-F287C6089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49" y="2727903"/>
            <a:ext cx="4056593" cy="2714411"/>
          </a:xfrm>
          <a:prstGeom prst="rect">
            <a:avLst/>
          </a:prstGeom>
        </p:spPr>
      </p:pic>
      <p:sp>
        <p:nvSpPr>
          <p:cNvPr id="2" name="タイトル 1">
            <a:extLst>
              <a:ext uri="{FF2B5EF4-FFF2-40B4-BE49-F238E27FC236}">
                <a16:creationId xmlns:a16="http://schemas.microsoft.com/office/drawing/2014/main" id="{9EBA942A-CC46-8546-8B8C-8F684B071472}"/>
              </a:ext>
            </a:extLst>
          </p:cNvPr>
          <p:cNvSpPr>
            <a:spLocks noGrp="1"/>
          </p:cNvSpPr>
          <p:nvPr>
            <p:ph type="title"/>
          </p:nvPr>
        </p:nvSpPr>
        <p:spPr/>
        <p:txBody>
          <a:bodyPr/>
          <a:lstStyle/>
          <a:p>
            <a:r>
              <a:rPr lang="en-US" altLang="ja-JP" dirty="0"/>
              <a:t>Batch Normalization</a:t>
            </a:r>
            <a:endParaRPr kumimoji="1" lang="ja-JP" altLang="en-US"/>
          </a:p>
        </p:txBody>
      </p:sp>
      <p:sp>
        <p:nvSpPr>
          <p:cNvPr id="8" name="正方形/長方形 7">
            <a:extLst>
              <a:ext uri="{FF2B5EF4-FFF2-40B4-BE49-F238E27FC236}">
                <a16:creationId xmlns:a16="http://schemas.microsoft.com/office/drawing/2014/main" id="{E3805CB5-942D-5347-A3F7-FEC1A98A6A63}"/>
              </a:ext>
            </a:extLst>
          </p:cNvPr>
          <p:cNvSpPr/>
          <p:nvPr/>
        </p:nvSpPr>
        <p:spPr>
          <a:xfrm>
            <a:off x="1261820" y="2486232"/>
            <a:ext cx="2846566" cy="398069"/>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1400" dirty="0">
                <a:solidFill>
                  <a:sysClr val="windowText" lastClr="000000"/>
                </a:solidFill>
              </a:rPr>
              <a:t>Batch Normalization</a:t>
            </a:r>
            <a:endParaRPr kumimoji="1" lang="ja-JP" altLang="en-US" sz="1400">
              <a:solidFill>
                <a:sysClr val="windowText" lastClr="000000"/>
              </a:solidFill>
            </a:endParaRPr>
          </a:p>
        </p:txBody>
      </p:sp>
      <p:sp>
        <p:nvSpPr>
          <p:cNvPr id="9" name="正方形/長方形 8">
            <a:extLst>
              <a:ext uri="{FF2B5EF4-FFF2-40B4-BE49-F238E27FC236}">
                <a16:creationId xmlns:a16="http://schemas.microsoft.com/office/drawing/2014/main" id="{A93C100E-2B2C-1C41-B783-EB8029CC8040}"/>
              </a:ext>
            </a:extLst>
          </p:cNvPr>
          <p:cNvSpPr/>
          <p:nvPr/>
        </p:nvSpPr>
        <p:spPr>
          <a:xfrm>
            <a:off x="1313997" y="5318738"/>
            <a:ext cx="2846566" cy="398069"/>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400">
                <a:solidFill>
                  <a:sysClr val="windowText" lastClr="000000"/>
                </a:solidFill>
              </a:rPr>
              <a:t>エポック数</a:t>
            </a:r>
            <a:endParaRPr kumimoji="1" lang="ja-JP" altLang="en-US" sz="1400">
              <a:solidFill>
                <a:sysClr val="windowText" lastClr="000000"/>
              </a:solidFill>
            </a:endParaRPr>
          </a:p>
        </p:txBody>
      </p:sp>
      <p:sp>
        <p:nvSpPr>
          <p:cNvPr id="10" name="正方形/長方形 9">
            <a:extLst>
              <a:ext uri="{FF2B5EF4-FFF2-40B4-BE49-F238E27FC236}">
                <a16:creationId xmlns:a16="http://schemas.microsoft.com/office/drawing/2014/main" id="{45C553AC-8EE5-5A43-9BC0-81FFA8F424FA}"/>
              </a:ext>
            </a:extLst>
          </p:cNvPr>
          <p:cNvSpPr/>
          <p:nvPr/>
        </p:nvSpPr>
        <p:spPr>
          <a:xfrm>
            <a:off x="471593" y="3557835"/>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400">
                <a:solidFill>
                  <a:sysClr val="windowText" lastClr="000000"/>
                </a:solidFill>
              </a:rPr>
              <a:t>精度</a:t>
            </a:r>
          </a:p>
        </p:txBody>
      </p:sp>
      <p:sp>
        <p:nvSpPr>
          <p:cNvPr id="4" name="テキスト ボックス 3">
            <a:extLst>
              <a:ext uri="{FF2B5EF4-FFF2-40B4-BE49-F238E27FC236}">
                <a16:creationId xmlns:a16="http://schemas.microsoft.com/office/drawing/2014/main" id="{BB8AFCD5-17D5-E943-AA1E-A6619FB1E36A}"/>
              </a:ext>
            </a:extLst>
          </p:cNvPr>
          <p:cNvSpPr txBox="1"/>
          <p:nvPr/>
        </p:nvSpPr>
        <p:spPr>
          <a:xfrm>
            <a:off x="174929" y="6104157"/>
            <a:ext cx="8191666" cy="307777"/>
          </a:xfrm>
          <a:prstGeom prst="rect">
            <a:avLst/>
          </a:prstGeom>
          <a:noFill/>
        </p:spPr>
        <p:txBody>
          <a:bodyPr wrap="none" rtlCol="0">
            <a:spAutoFit/>
          </a:bodyPr>
          <a:lstStyle/>
          <a:p>
            <a:r>
              <a:rPr lang="en-US" altLang="ja-JP" sz="1400" dirty="0">
                <a:solidFill>
                  <a:srgbClr val="000000"/>
                </a:solidFill>
              </a:rPr>
              <a:t>※</a:t>
            </a:r>
            <a:r>
              <a:rPr kumimoji="1" lang="ja-JP" altLang="en-US" sz="1400">
                <a:solidFill>
                  <a:srgbClr val="000000"/>
                </a:solidFill>
              </a:rPr>
              <a:t>エポックは試行回数の単位で</a:t>
            </a:r>
            <a:r>
              <a:rPr kumimoji="1" lang="en-US" altLang="ja-JP" sz="1400" dirty="0">
                <a:solidFill>
                  <a:srgbClr val="000000"/>
                </a:solidFill>
              </a:rPr>
              <a:t>1</a:t>
            </a:r>
            <a:r>
              <a:rPr kumimoji="1" lang="ja-JP" altLang="en-US" sz="1400">
                <a:solidFill>
                  <a:srgbClr val="000000"/>
                </a:solidFill>
              </a:rPr>
              <a:t>エポックは学習において訓練データをすべて使い切ったときの回数に対応</a:t>
            </a:r>
            <a:endParaRPr kumimoji="1" lang="en-US" altLang="ja-JP" sz="1400" dirty="0">
              <a:solidFill>
                <a:srgbClr val="000000"/>
              </a:solidFill>
            </a:endParaRPr>
          </a:p>
        </p:txBody>
      </p:sp>
      <p:sp>
        <p:nvSpPr>
          <p:cNvPr id="12" name="正方形/長方形 11">
            <a:extLst>
              <a:ext uri="{FF2B5EF4-FFF2-40B4-BE49-F238E27FC236}">
                <a16:creationId xmlns:a16="http://schemas.microsoft.com/office/drawing/2014/main" id="{7E4261BA-0C05-6640-88AD-1229F376C2FB}"/>
              </a:ext>
            </a:extLst>
          </p:cNvPr>
          <p:cNvSpPr/>
          <p:nvPr/>
        </p:nvSpPr>
        <p:spPr>
          <a:xfrm>
            <a:off x="4955763" y="3202845"/>
            <a:ext cx="3410832" cy="1077218"/>
          </a:xfrm>
          <a:prstGeom prst="rect">
            <a:avLst/>
          </a:prstGeom>
        </p:spPr>
        <p:txBody>
          <a:bodyPr wrap="square">
            <a:spAutoFit/>
          </a:bodyPr>
          <a:lstStyle/>
          <a:p>
            <a:r>
              <a:rPr lang="ja-JP" altLang="en-US" sz="1600">
                <a:solidFill>
                  <a:srgbClr val="000000"/>
                </a:solidFill>
              </a:rPr>
              <a:t>✓メリット</a:t>
            </a:r>
            <a:endParaRPr lang="en-US" altLang="ja-JP" sz="1600" dirty="0">
              <a:solidFill>
                <a:srgbClr val="000000"/>
              </a:solidFill>
            </a:endParaRPr>
          </a:p>
          <a:p>
            <a:pPr marL="285750" indent="-285750">
              <a:buFont typeface="Arial" panose="020B0604020202020204" pitchFamily="34" charset="0"/>
              <a:buChar char="•"/>
            </a:pPr>
            <a:r>
              <a:rPr lang="ja-JP" altLang="en-US" sz="1600">
                <a:solidFill>
                  <a:srgbClr val="000000"/>
                </a:solidFill>
              </a:rPr>
              <a:t>学習速度が早い</a:t>
            </a:r>
            <a:endParaRPr lang="en-US" altLang="ja-JP" sz="1600" dirty="0">
              <a:solidFill>
                <a:srgbClr val="000000"/>
              </a:solidFill>
            </a:endParaRPr>
          </a:p>
          <a:p>
            <a:pPr marL="285750" indent="-285750">
              <a:buFont typeface="Arial" panose="020B0604020202020204" pitchFamily="34" charset="0"/>
              <a:buChar char="•"/>
            </a:pPr>
            <a:r>
              <a:rPr lang="ja-JP" altLang="en-US" sz="1600">
                <a:solidFill>
                  <a:srgbClr val="000000"/>
                </a:solidFill>
              </a:rPr>
              <a:t>初期値に対する依存度が低い</a:t>
            </a:r>
            <a:endParaRPr lang="en-US" altLang="ja-JP" sz="1600" dirty="0">
              <a:solidFill>
                <a:srgbClr val="000000"/>
              </a:solidFill>
            </a:endParaRPr>
          </a:p>
          <a:p>
            <a:pPr marL="285750" indent="-285750">
              <a:buFont typeface="Arial" panose="020B0604020202020204" pitchFamily="34" charset="0"/>
              <a:buChar char="•"/>
            </a:pPr>
            <a:r>
              <a:rPr lang="ja-JP" altLang="en-US" sz="1600">
                <a:solidFill>
                  <a:srgbClr val="000000"/>
                </a:solidFill>
              </a:rPr>
              <a:t>過学習の抑制</a:t>
            </a:r>
            <a:endParaRPr lang="ja-JP" altLang="en-US" sz="1600"/>
          </a:p>
        </p:txBody>
      </p:sp>
      <p:sp>
        <p:nvSpPr>
          <p:cNvPr id="14" name="正方形/長方形 13">
            <a:extLst>
              <a:ext uri="{FF2B5EF4-FFF2-40B4-BE49-F238E27FC236}">
                <a16:creationId xmlns:a16="http://schemas.microsoft.com/office/drawing/2014/main" id="{F2229684-D003-C240-A9E7-D4EFA6062930}"/>
              </a:ext>
            </a:extLst>
          </p:cNvPr>
          <p:cNvSpPr/>
          <p:nvPr/>
        </p:nvSpPr>
        <p:spPr>
          <a:xfrm>
            <a:off x="588553" y="1496073"/>
            <a:ext cx="7661082" cy="646331"/>
          </a:xfrm>
          <a:prstGeom prst="rect">
            <a:avLst/>
          </a:prstGeom>
        </p:spPr>
        <p:txBody>
          <a:bodyPr wrap="square">
            <a:spAutoFit/>
          </a:bodyPr>
          <a:lstStyle/>
          <a:p>
            <a:r>
              <a:rPr lang="ja-JP" altLang="en-US">
                <a:solidFill>
                  <a:srgbClr val="000000"/>
                </a:solidFill>
              </a:rPr>
              <a:t>学習効率</a:t>
            </a:r>
            <a:r>
              <a:rPr lang="en-US" altLang="ja-JP" dirty="0">
                <a:solidFill>
                  <a:srgbClr val="000000"/>
                </a:solidFill>
              </a:rPr>
              <a:t>(</a:t>
            </a:r>
            <a:r>
              <a:rPr lang="ja-JP" altLang="en-US">
                <a:solidFill>
                  <a:srgbClr val="000000"/>
                </a:solidFill>
              </a:rPr>
              <a:t>精度</a:t>
            </a:r>
            <a:r>
              <a:rPr lang="en-US" altLang="ja-JP" dirty="0">
                <a:solidFill>
                  <a:srgbClr val="000000"/>
                </a:solidFill>
              </a:rPr>
              <a:t>)</a:t>
            </a:r>
            <a:r>
              <a:rPr lang="ja-JP" altLang="en-US">
                <a:solidFill>
                  <a:srgbClr val="000000"/>
                </a:solidFill>
              </a:rPr>
              <a:t>の向上に</a:t>
            </a:r>
            <a:r>
              <a:rPr lang="ja-JP" altLang="en-US">
                <a:solidFill>
                  <a:srgbClr val="FF0000"/>
                </a:solidFill>
              </a:rPr>
              <a:t>正規化</a:t>
            </a:r>
            <a:r>
              <a:rPr lang="en-US" altLang="ja-JP" dirty="0">
                <a:solidFill>
                  <a:srgbClr val="FF0000"/>
                </a:solidFill>
              </a:rPr>
              <a:t>(Batch Normalization)</a:t>
            </a:r>
            <a:r>
              <a:rPr lang="ja-JP" altLang="en-US">
                <a:solidFill>
                  <a:srgbClr val="000000"/>
                </a:solidFill>
              </a:rPr>
              <a:t>が大きく影響する</a:t>
            </a:r>
            <a:endParaRPr lang="en-US" altLang="ja-JP" dirty="0">
              <a:solidFill>
                <a:srgbClr val="000000"/>
              </a:solidFill>
            </a:endParaRPr>
          </a:p>
          <a:p>
            <a:r>
              <a:rPr lang="ja-JP" altLang="en-US">
                <a:solidFill>
                  <a:srgbClr val="000000"/>
                </a:solidFill>
              </a:rPr>
              <a:t>→今後は正規化を前提に他のハイパーパラメータを検証していく。</a:t>
            </a:r>
            <a:endParaRPr lang="en-US" altLang="ja-JP" dirty="0">
              <a:solidFill>
                <a:srgbClr val="000000"/>
              </a:solidFill>
            </a:endParaRPr>
          </a:p>
        </p:txBody>
      </p:sp>
    </p:spTree>
    <p:extLst>
      <p:ext uri="{BB962C8B-B14F-4D97-AF65-F5344CB8AC3E}">
        <p14:creationId xmlns:p14="http://schemas.microsoft.com/office/powerpoint/2010/main" val="31147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665BE-50C8-D941-9214-6E1D7A530034}"/>
              </a:ext>
            </a:extLst>
          </p:cNvPr>
          <p:cNvSpPr>
            <a:spLocks noGrp="1"/>
          </p:cNvSpPr>
          <p:nvPr>
            <p:ph type="title"/>
          </p:nvPr>
        </p:nvSpPr>
        <p:spPr/>
        <p:txBody>
          <a:bodyPr/>
          <a:lstStyle/>
          <a:p>
            <a:r>
              <a:rPr kumimoji="1" lang="ja-JP" altLang="en-US"/>
              <a:t>勾配の算出</a:t>
            </a:r>
            <a:r>
              <a:rPr lang="ja-JP" altLang="en-US"/>
              <a:t>と更新</a:t>
            </a: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02132A9-78A8-BF4B-B430-49B7EDADBCEA}"/>
                  </a:ext>
                </a:extLst>
              </p:cNvPr>
              <p:cNvSpPr txBox="1"/>
              <p:nvPr/>
            </p:nvSpPr>
            <p:spPr>
              <a:xfrm>
                <a:off x="1142739" y="1941804"/>
                <a:ext cx="2024913" cy="13860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rgbClr val="000000"/>
                          </a:solidFill>
                          <a:latin typeface="Cambria Math" panose="02040503050406030204" pitchFamily="18" charset="0"/>
                        </a:rPr>
                        <m:t>𝑾</m:t>
                      </m:r>
                      <m:r>
                        <a:rPr kumimoji="1" lang="en-US" altLang="ja-JP" b="0" i="1" smtClean="0">
                          <a:solidFill>
                            <a:srgbClr val="000000"/>
                          </a:solidFill>
                          <a:latin typeface="Cambria Math" panose="02040503050406030204" pitchFamily="18" charset="0"/>
                        </a:rPr>
                        <m:t>=</m:t>
                      </m:r>
                      <m:d>
                        <m:dPr>
                          <m:ctrlPr>
                            <a:rPr kumimoji="1" lang="en-US" altLang="ja-JP" b="0" i="1" smtClean="0">
                              <a:solidFill>
                                <a:srgbClr val="000000"/>
                              </a:solidFill>
                              <a:latin typeface="Cambria Math" panose="02040503050406030204" pitchFamily="18" charset="0"/>
                            </a:rPr>
                          </m:ctrlPr>
                        </m:dPr>
                        <m:e>
                          <m:m>
                            <m:mPr>
                              <m:mcs>
                                <m:mc>
                                  <m:mcPr>
                                    <m:count m:val="2"/>
                                    <m:mcJc m:val="center"/>
                                  </m:mcPr>
                                </m:mc>
                              </m:mcs>
                              <m:ctrlPr>
                                <a:rPr kumimoji="1" lang="en-US" altLang="ja-JP" i="1" smtClean="0">
                                  <a:solidFill>
                                    <a:srgbClr val="000000"/>
                                  </a:solidFill>
                                  <a:latin typeface="Cambria Math" panose="02040503050406030204" pitchFamily="18" charset="0"/>
                                </a:rPr>
                              </m:ctrlPr>
                            </m:mPr>
                            <m:m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mr>
                            <m:m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mr>
                            <m:m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31</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up>
                                    <m:d>
                                      <m:dPr>
                                        <m:ctrlPr>
                                          <a:rPr lang="en-US" altLang="ja-JP" i="1">
                                            <a:solidFill>
                                              <a:srgbClr val="000000"/>
                                            </a:solidFill>
                                            <a:latin typeface="Cambria Math" panose="02040503050406030204" pitchFamily="18" charset="0"/>
                                          </a:rPr>
                                        </m:ctrlPr>
                                      </m:dPr>
                                      <m:e>
                                        <m:r>
                                          <a:rPr lang="en-US" altLang="ja-JP" i="1">
                                            <a:solidFill>
                                              <a:srgbClr val="000000"/>
                                            </a:solidFill>
                                            <a:latin typeface="Cambria Math" panose="02040503050406030204" pitchFamily="18" charset="0"/>
                                          </a:rPr>
                                          <m:t>1</m:t>
                                        </m:r>
                                      </m:e>
                                    </m:d>
                                  </m:sup>
                                </m:sSubSup>
                              </m:e>
                            </m:mr>
                          </m:m>
                        </m:e>
                      </m:d>
                    </m:oMath>
                  </m:oMathPara>
                </a14:m>
                <a:endParaRPr kumimoji="1" lang="en-US" altLang="ja-JP" b="0" dirty="0">
                  <a:solidFill>
                    <a:srgbClr val="000000"/>
                  </a:solidFill>
                </a:endParaRPr>
              </a:p>
              <a:p>
                <a:endParaRPr kumimoji="1" lang="ja-JP" altLang="en-US"/>
              </a:p>
            </p:txBody>
          </p:sp>
        </mc:Choice>
        <mc:Fallback xmlns="">
          <p:sp>
            <p:nvSpPr>
              <p:cNvPr id="55" name="テキスト ボックス 54">
                <a:extLst>
                  <a:ext uri="{FF2B5EF4-FFF2-40B4-BE49-F238E27FC236}">
                    <a16:creationId xmlns:a16="http://schemas.microsoft.com/office/drawing/2014/main" id="{502132A9-78A8-BF4B-B430-49B7EDADBCEA}"/>
                  </a:ext>
                </a:extLst>
              </p:cNvPr>
              <p:cNvSpPr txBox="1">
                <a:spLocks noRot="1" noChangeAspect="1" noMove="1" noResize="1" noEditPoints="1" noAdjustHandles="1" noChangeArrowheads="1" noChangeShapeType="1" noTextEdit="1"/>
              </p:cNvSpPr>
              <p:nvPr/>
            </p:nvSpPr>
            <p:spPr>
              <a:xfrm>
                <a:off x="1142739" y="1941804"/>
                <a:ext cx="2024913" cy="1386020"/>
              </a:xfrm>
              <a:prstGeom prst="rect">
                <a:avLst/>
              </a:prstGeom>
              <a:blipFill>
                <a:blip r:embed="rId2"/>
                <a:stretch>
                  <a:fillRect l="-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B949B0A0-DE62-CC40-9457-0939FD9E8897}"/>
                  </a:ext>
                </a:extLst>
              </p:cNvPr>
              <p:cNvSpPr/>
              <p:nvPr/>
            </p:nvSpPr>
            <p:spPr>
              <a:xfrm>
                <a:off x="3611570" y="1506739"/>
                <a:ext cx="2524474" cy="2195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600" i="1" smtClean="0">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r>
                            <a:rPr lang="en-US" altLang="ja-JP" sz="1600" b="1" i="1">
                              <a:solidFill>
                                <a:srgbClr val="000000"/>
                              </a:solidFill>
                              <a:latin typeface="Cambria Math" panose="02040503050406030204" pitchFamily="18" charset="0"/>
                            </a:rPr>
                            <m:t>𝑾</m:t>
                          </m:r>
                        </m:den>
                      </m:f>
                      <m:r>
                        <a:rPr lang="en-US" altLang="ja-JP" sz="1600" i="1">
                          <a:solidFill>
                            <a:srgbClr val="000000"/>
                          </a:solidFill>
                          <a:latin typeface="Cambria Math" panose="02040503050406030204" pitchFamily="18" charset="0"/>
                        </a:rPr>
                        <m:t>=</m:t>
                      </m:r>
                      <m:d>
                        <m:dPr>
                          <m:ctrlPr>
                            <a:rPr lang="en-US" altLang="ja-JP" sz="1600" b="0" i="1" smtClean="0">
                              <a:solidFill>
                                <a:srgbClr val="000000"/>
                              </a:solidFill>
                              <a:latin typeface="Cambria Math" panose="02040503050406030204" pitchFamily="18" charset="0"/>
                            </a:rPr>
                          </m:ctrlPr>
                        </m:dPr>
                        <m:e>
                          <m:m>
                            <m:mPr>
                              <m:mcs>
                                <m:mc>
                                  <m:mcPr>
                                    <m:count m:val="2"/>
                                    <m:mcJc m:val="center"/>
                                  </m:mcPr>
                                </m:mc>
                              </m:mcs>
                              <m:ctrlPr>
                                <a:rPr lang="en-US" altLang="ja-JP" sz="1600" i="1">
                                  <a:solidFill>
                                    <a:srgbClr val="000000"/>
                                  </a:solidFill>
                                  <a:latin typeface="Cambria Math" panose="02040503050406030204" pitchFamily="18" charset="0"/>
                                </a:rPr>
                              </m:ctrlPr>
                            </m:mPr>
                            <m:mr>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i="1">
                                            <a:solidFill>
                                              <a:srgbClr val="000000"/>
                                            </a:solidFill>
                                            <a:latin typeface="Cambria Math" panose="02040503050406030204" pitchFamily="18" charset="0"/>
                                          </a:rPr>
                                          <m:t>11</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i="1">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2</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mr>
                            <m:mr>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b="0" i="1" smtClean="0">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1</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b="0" i="1" smtClean="0">
                                            <a:solidFill>
                                              <a:srgbClr val="000000"/>
                                            </a:solidFill>
                                            <a:latin typeface="Cambria Math" panose="02040503050406030204" pitchFamily="18" charset="0"/>
                                          </a:rPr>
                                          <m:t>22</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mr>
                            <m:mr>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b="0" i="1" smtClean="0">
                                            <a:solidFill>
                                              <a:srgbClr val="000000"/>
                                            </a:solidFill>
                                            <a:latin typeface="Cambria Math" panose="02040503050406030204" pitchFamily="18" charset="0"/>
                                          </a:rPr>
                                          <m:t>3</m:t>
                                        </m:r>
                                        <m:r>
                                          <a:rPr lang="en-US" altLang="ja-JP" sz="1600" i="1">
                                            <a:solidFill>
                                              <a:srgbClr val="000000"/>
                                            </a:solidFill>
                                            <a:latin typeface="Cambria Math" panose="02040503050406030204" pitchFamily="18" charset="0"/>
                                          </a:rPr>
                                          <m:t>1</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e>
                                <m:f>
                                  <m:fPr>
                                    <m:ctrlPr>
                                      <a:rPr lang="en-US" altLang="ja-JP" sz="1600" i="1">
                                        <a:solidFill>
                                          <a:srgbClr val="000000"/>
                                        </a:solidFill>
                                        <a:latin typeface="Cambria Math" panose="02040503050406030204" pitchFamily="18" charset="0"/>
                                      </a:rPr>
                                    </m:ctrlPr>
                                  </m:fPr>
                                  <m:num>
                                    <m:r>
                                      <m:rPr>
                                        <m:brk m:alnAt="7"/>
                                      </m:rPr>
                                      <a:rPr lang="en-US" altLang="ja-JP" sz="1600" i="1">
                                        <a:solidFill>
                                          <a:srgbClr val="000000"/>
                                        </a:solidFill>
                                        <a:latin typeface="Cambria Math" panose="02040503050406030204" pitchFamily="18" charset="0"/>
                                      </a:rPr>
                                      <m:t>𝜕</m:t>
                                    </m:r>
                                    <m:r>
                                      <a:rPr lang="en-US" altLang="ja-JP" sz="1600" i="1">
                                        <a:solidFill>
                                          <a:srgbClr val="000000"/>
                                        </a:solidFill>
                                        <a:latin typeface="Cambria Math" panose="02040503050406030204" pitchFamily="18" charset="0"/>
                                      </a:rPr>
                                      <m:t>𝐿</m:t>
                                    </m:r>
                                  </m:num>
                                  <m:den>
                                    <m:r>
                                      <m:rPr>
                                        <m:brk m:alnAt="7"/>
                                      </m:rPr>
                                      <a:rPr lang="en-US" altLang="ja-JP" sz="1600" i="1">
                                        <a:solidFill>
                                          <a:srgbClr val="000000"/>
                                        </a:solidFill>
                                        <a:latin typeface="Cambria Math" panose="02040503050406030204" pitchFamily="18" charset="0"/>
                                      </a:rPr>
                                      <m:t>𝜕</m:t>
                                    </m:r>
                                    <m:sSubSup>
                                      <m:sSubSupPr>
                                        <m:ctrlPr>
                                          <a:rPr lang="en-US" altLang="ja-JP" sz="1600" i="1">
                                            <a:solidFill>
                                              <a:srgbClr val="000000"/>
                                            </a:solidFill>
                                            <a:latin typeface="Cambria Math" panose="02040503050406030204" pitchFamily="18" charset="0"/>
                                          </a:rPr>
                                        </m:ctrlPr>
                                      </m:sSubSupPr>
                                      <m:e>
                                        <m:r>
                                          <a:rPr lang="en-US" altLang="ja-JP" sz="1600" i="1">
                                            <a:solidFill>
                                              <a:srgbClr val="000000"/>
                                            </a:solidFill>
                                            <a:latin typeface="Cambria Math" panose="02040503050406030204" pitchFamily="18" charset="0"/>
                                          </a:rPr>
                                          <m:t>𝑤</m:t>
                                        </m:r>
                                      </m:e>
                                      <m:sub>
                                        <m:r>
                                          <a:rPr lang="en-US" altLang="ja-JP" sz="1600" b="0" i="1" smtClean="0">
                                            <a:solidFill>
                                              <a:srgbClr val="000000"/>
                                            </a:solidFill>
                                            <a:latin typeface="Cambria Math" panose="02040503050406030204" pitchFamily="18" charset="0"/>
                                          </a:rPr>
                                          <m:t>32</m:t>
                                        </m:r>
                                      </m:sub>
                                      <m:sup>
                                        <m:d>
                                          <m:dPr>
                                            <m:ctrlPr>
                                              <a:rPr lang="en-US" altLang="ja-JP" sz="1600" i="1">
                                                <a:solidFill>
                                                  <a:srgbClr val="000000"/>
                                                </a:solidFill>
                                                <a:latin typeface="Cambria Math" panose="02040503050406030204" pitchFamily="18" charset="0"/>
                                              </a:rPr>
                                            </m:ctrlPr>
                                          </m:dPr>
                                          <m:e>
                                            <m:r>
                                              <a:rPr lang="en-US" altLang="ja-JP" sz="1600" i="1">
                                                <a:solidFill>
                                                  <a:srgbClr val="000000"/>
                                                </a:solidFill>
                                                <a:latin typeface="Cambria Math" panose="02040503050406030204" pitchFamily="18" charset="0"/>
                                              </a:rPr>
                                              <m:t>1</m:t>
                                            </m:r>
                                          </m:e>
                                        </m:d>
                                      </m:sup>
                                    </m:sSubSup>
                                  </m:den>
                                </m:f>
                              </m:e>
                            </m:mr>
                          </m:m>
                        </m:e>
                      </m:d>
                    </m:oMath>
                  </m:oMathPara>
                </a14:m>
                <a:endParaRPr lang="en-US" altLang="ja-JP" sz="1600" b="0" dirty="0">
                  <a:solidFill>
                    <a:srgbClr val="000000"/>
                  </a:solidFill>
                </a:endParaRPr>
              </a:p>
              <a:p>
                <a:endParaRPr lang="ja-JP" altLang="en-US"/>
              </a:p>
            </p:txBody>
          </p:sp>
        </mc:Choice>
        <mc:Fallback xmlns="">
          <p:sp>
            <p:nvSpPr>
              <p:cNvPr id="56" name="正方形/長方形 55">
                <a:extLst>
                  <a:ext uri="{FF2B5EF4-FFF2-40B4-BE49-F238E27FC236}">
                    <a16:creationId xmlns:a16="http://schemas.microsoft.com/office/drawing/2014/main" id="{B949B0A0-DE62-CC40-9457-0939FD9E8897}"/>
                  </a:ext>
                </a:extLst>
              </p:cNvPr>
              <p:cNvSpPr>
                <a:spLocks noRot="1" noChangeAspect="1" noMove="1" noResize="1" noEditPoints="1" noAdjustHandles="1" noChangeArrowheads="1" noChangeShapeType="1" noTextEdit="1"/>
              </p:cNvSpPr>
              <p:nvPr/>
            </p:nvSpPr>
            <p:spPr>
              <a:xfrm>
                <a:off x="3611570" y="1506739"/>
                <a:ext cx="2524474" cy="219534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452BDCC-9265-5D4E-87E7-E1F84FCAFAD9}"/>
                  </a:ext>
                </a:extLst>
              </p:cNvPr>
              <p:cNvSpPr txBox="1"/>
              <p:nvPr/>
            </p:nvSpPr>
            <p:spPr>
              <a:xfrm>
                <a:off x="709171" y="1166989"/>
                <a:ext cx="7447808" cy="369332"/>
              </a:xfrm>
              <a:prstGeom prst="rect">
                <a:avLst/>
              </a:prstGeom>
              <a:noFill/>
            </p:spPr>
            <p:txBody>
              <a:bodyPr wrap="none" rtlCol="0">
                <a:spAutoFit/>
              </a:bodyPr>
              <a:lstStyle/>
              <a:p>
                <a:r>
                  <a:rPr lang="ja-JP" altLang="en-US">
                    <a:solidFill>
                      <a:srgbClr val="000000"/>
                    </a:solidFill>
                  </a:rPr>
                  <a:t>重みパラメータ</a:t>
                </a:r>
                <a14:m>
                  <m:oMath xmlns:m="http://schemas.openxmlformats.org/officeDocument/2006/math">
                    <m:r>
                      <a:rPr lang="en-US" altLang="ja-JP" b="1" i="1">
                        <a:solidFill>
                          <a:srgbClr val="000000"/>
                        </a:solidFill>
                        <a:latin typeface="Cambria Math" panose="02040503050406030204" pitchFamily="18" charset="0"/>
                      </a:rPr>
                      <m:t>𝑾</m:t>
                    </m:r>
                  </m:oMath>
                </a14:m>
                <a:r>
                  <a:rPr lang="ja-JP" altLang="en-US">
                    <a:solidFill>
                      <a:srgbClr val="000000"/>
                    </a:solidFill>
                  </a:rPr>
                  <a:t>に関する損失関数</a:t>
                </a:r>
                <a14:m>
                  <m:oMath xmlns:m="http://schemas.openxmlformats.org/officeDocument/2006/math">
                    <m:r>
                      <a:rPr lang="en-US" altLang="ja-JP" i="1">
                        <a:solidFill>
                          <a:srgbClr val="000000"/>
                        </a:solidFill>
                        <a:latin typeface="Cambria Math" panose="02040503050406030204" pitchFamily="18" charset="0"/>
                      </a:rPr>
                      <m:t>𝐿</m:t>
                    </m:r>
                  </m:oMath>
                </a14:m>
                <a:r>
                  <a:rPr lang="ja-JP" altLang="en-US">
                    <a:solidFill>
                      <a:srgbClr val="000000"/>
                    </a:solidFill>
                  </a:rPr>
                  <a:t>の勾配を逆誤差伝播方により求める。</a:t>
                </a:r>
                <a:endParaRPr kumimoji="1" lang="ja-JP" altLang="en-US">
                  <a:solidFill>
                    <a:srgbClr val="000000"/>
                  </a:solidFill>
                </a:endParaRPr>
              </a:p>
            </p:txBody>
          </p:sp>
        </mc:Choice>
        <mc:Fallback xmlns="">
          <p:sp>
            <p:nvSpPr>
              <p:cNvPr id="5" name="テキスト ボックス 4">
                <a:extLst>
                  <a:ext uri="{FF2B5EF4-FFF2-40B4-BE49-F238E27FC236}">
                    <a16:creationId xmlns:a16="http://schemas.microsoft.com/office/drawing/2014/main" id="{C452BDCC-9265-5D4E-87E7-E1F84FCAFAD9}"/>
                  </a:ext>
                </a:extLst>
              </p:cNvPr>
              <p:cNvSpPr txBox="1">
                <a:spLocks noRot="1" noChangeAspect="1" noMove="1" noResize="1" noEditPoints="1" noAdjustHandles="1" noChangeArrowheads="1" noChangeShapeType="1" noTextEdit="1"/>
              </p:cNvSpPr>
              <p:nvPr/>
            </p:nvSpPr>
            <p:spPr>
              <a:xfrm>
                <a:off x="709171" y="1166989"/>
                <a:ext cx="7447808" cy="369332"/>
              </a:xfrm>
              <a:prstGeom prst="rect">
                <a:avLst/>
              </a:prstGeom>
              <a:blipFill>
                <a:blip r:embed="rId4"/>
                <a:stretch>
                  <a:fillRect l="-681" t="-10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35D75B5-9F8D-A447-80BA-5C19B49639C1}"/>
                  </a:ext>
                </a:extLst>
              </p:cNvPr>
              <p:cNvSpPr/>
              <p:nvPr/>
            </p:nvSpPr>
            <p:spPr>
              <a:xfrm>
                <a:off x="1142739" y="4088328"/>
                <a:ext cx="2155269" cy="736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200" b="1" i="1">
                          <a:solidFill>
                            <a:srgbClr val="000000"/>
                          </a:solidFill>
                          <a:latin typeface="Cambria Math" panose="02040503050406030204" pitchFamily="18" charset="0"/>
                        </a:rPr>
                        <m:t>𝑾</m:t>
                      </m:r>
                      <m:r>
                        <a:rPr lang="en-US" altLang="ja-JP" sz="2200" i="1">
                          <a:solidFill>
                            <a:srgbClr val="000000"/>
                          </a:solidFill>
                          <a:latin typeface="Cambria Math" panose="02040503050406030204" pitchFamily="18" charset="0"/>
                        </a:rPr>
                        <m:t>=</m:t>
                      </m:r>
                      <m:r>
                        <a:rPr lang="en-US" altLang="ja-JP" sz="2200" b="1" i="1">
                          <a:solidFill>
                            <a:srgbClr val="000000"/>
                          </a:solidFill>
                          <a:latin typeface="Cambria Math" panose="02040503050406030204" pitchFamily="18" charset="0"/>
                        </a:rPr>
                        <m:t>𝑾</m:t>
                      </m:r>
                      <m:r>
                        <a:rPr lang="en-US" altLang="ja-JP" sz="2200" i="1">
                          <a:solidFill>
                            <a:srgbClr val="000000"/>
                          </a:solidFill>
                          <a:latin typeface="Cambria Math" panose="02040503050406030204" pitchFamily="18" charset="0"/>
                        </a:rPr>
                        <m:t>−</m:t>
                      </m:r>
                      <m:r>
                        <m:rPr>
                          <m:sty m:val="p"/>
                        </m:rPr>
                        <a:rPr lang="en-US" altLang="ja-JP" sz="2200" i="1">
                          <a:solidFill>
                            <a:srgbClr val="000000"/>
                          </a:solidFill>
                          <a:latin typeface="Cambria Math" panose="02040503050406030204" pitchFamily="18" charset="0"/>
                        </a:rPr>
                        <m:t>η</m:t>
                      </m:r>
                      <m:f>
                        <m:fPr>
                          <m:ctrlPr>
                            <a:rPr lang="en-US" altLang="ja-JP" sz="2200" i="1">
                              <a:solidFill>
                                <a:srgbClr val="000000"/>
                              </a:solidFill>
                              <a:latin typeface="Cambria Math" panose="02040503050406030204" pitchFamily="18" charset="0"/>
                            </a:rPr>
                          </m:ctrlPr>
                        </m:fPr>
                        <m:num>
                          <m:r>
                            <a:rPr lang="en-US" altLang="ja-JP" sz="2200" i="1">
                              <a:solidFill>
                                <a:srgbClr val="000000"/>
                              </a:solidFill>
                              <a:latin typeface="Cambria Math" panose="02040503050406030204" pitchFamily="18" charset="0"/>
                            </a:rPr>
                            <m:t>𝜕</m:t>
                          </m:r>
                          <m:r>
                            <a:rPr lang="en-US" altLang="ja-JP" sz="2200" i="1">
                              <a:solidFill>
                                <a:srgbClr val="000000"/>
                              </a:solidFill>
                              <a:latin typeface="Cambria Math" panose="02040503050406030204" pitchFamily="18" charset="0"/>
                            </a:rPr>
                            <m:t>𝐿</m:t>
                          </m:r>
                        </m:num>
                        <m:den>
                          <m:r>
                            <a:rPr lang="en-US" altLang="ja-JP" sz="2200" i="1">
                              <a:solidFill>
                                <a:srgbClr val="000000"/>
                              </a:solidFill>
                              <a:latin typeface="Cambria Math" panose="02040503050406030204" pitchFamily="18" charset="0"/>
                            </a:rPr>
                            <m:t>𝜕</m:t>
                          </m:r>
                          <m:r>
                            <a:rPr lang="en-US" altLang="ja-JP" sz="2200" b="1" i="1">
                              <a:solidFill>
                                <a:srgbClr val="000000"/>
                              </a:solidFill>
                              <a:latin typeface="Cambria Math" panose="02040503050406030204" pitchFamily="18" charset="0"/>
                            </a:rPr>
                            <m:t>𝑾</m:t>
                          </m:r>
                        </m:den>
                      </m:f>
                    </m:oMath>
                  </m:oMathPara>
                </a14:m>
                <a:endParaRPr lang="ja-JP" altLang="en-US" sz="2200">
                  <a:solidFill>
                    <a:srgbClr val="000000"/>
                  </a:solidFill>
                </a:endParaRPr>
              </a:p>
            </p:txBody>
          </p:sp>
        </mc:Choice>
        <mc:Fallback xmlns="">
          <p:sp>
            <p:nvSpPr>
              <p:cNvPr id="6" name="正方形/長方形 5">
                <a:extLst>
                  <a:ext uri="{FF2B5EF4-FFF2-40B4-BE49-F238E27FC236}">
                    <a16:creationId xmlns:a16="http://schemas.microsoft.com/office/drawing/2014/main" id="{F35D75B5-9F8D-A447-80BA-5C19B49639C1}"/>
                  </a:ext>
                </a:extLst>
              </p:cNvPr>
              <p:cNvSpPr>
                <a:spLocks noRot="1" noChangeAspect="1" noMove="1" noResize="1" noEditPoints="1" noAdjustHandles="1" noChangeArrowheads="1" noChangeShapeType="1" noTextEdit="1"/>
              </p:cNvSpPr>
              <p:nvPr/>
            </p:nvSpPr>
            <p:spPr>
              <a:xfrm>
                <a:off x="1142739" y="4088328"/>
                <a:ext cx="2155269" cy="736099"/>
              </a:xfrm>
              <a:prstGeom prst="rect">
                <a:avLst/>
              </a:prstGeom>
              <a:blipFill>
                <a:blip r:embed="rId5"/>
                <a:stretch>
                  <a:fillRect b="-508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259F402-EF4E-6746-9B73-DF6CE6C3A1B0}"/>
              </a:ext>
            </a:extLst>
          </p:cNvPr>
          <p:cNvSpPr txBox="1"/>
          <p:nvPr/>
        </p:nvSpPr>
        <p:spPr>
          <a:xfrm>
            <a:off x="709171" y="3498481"/>
            <a:ext cx="5107488" cy="369332"/>
          </a:xfrm>
          <a:prstGeom prst="rect">
            <a:avLst/>
          </a:prstGeom>
          <a:noFill/>
        </p:spPr>
        <p:txBody>
          <a:bodyPr wrap="none" rtlCol="0">
            <a:spAutoFit/>
          </a:bodyPr>
          <a:lstStyle/>
          <a:p>
            <a:r>
              <a:rPr lang="ja-JP" altLang="en-US">
                <a:solidFill>
                  <a:srgbClr val="000000"/>
                </a:solidFill>
              </a:rPr>
              <a:t>重みパラメータを</a:t>
            </a:r>
            <a:r>
              <a:rPr kumimoji="1" lang="ja-JP" altLang="en-US">
                <a:solidFill>
                  <a:srgbClr val="000000"/>
                </a:solidFill>
              </a:rPr>
              <a:t>勾配方向に微小量だけ更新する。</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CE4297DE-4422-214D-AAA9-75DA7AD5A189}"/>
                  </a:ext>
                </a:extLst>
              </p:cNvPr>
              <p:cNvSpPr/>
              <p:nvPr/>
            </p:nvSpPr>
            <p:spPr>
              <a:xfrm>
                <a:off x="1929081" y="5038617"/>
                <a:ext cx="11657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solidFill>
                            <a:srgbClr val="000000"/>
                          </a:solidFill>
                          <a:latin typeface="Cambria Math" panose="02040503050406030204" pitchFamily="18" charset="0"/>
                        </a:rPr>
                        <m:t>η</m:t>
                      </m:r>
                      <m:r>
                        <a:rPr lang="en-US" altLang="ja-JP" b="0" i="1" smtClean="0">
                          <a:solidFill>
                            <a:srgbClr val="000000"/>
                          </a:solidFill>
                          <a:latin typeface="Cambria Math" panose="02040503050406030204" pitchFamily="18" charset="0"/>
                        </a:rPr>
                        <m:t>:</m:t>
                      </m:r>
                      <m:r>
                        <a:rPr lang="ja-JP" altLang="en-US" i="1">
                          <a:solidFill>
                            <a:srgbClr val="000000"/>
                          </a:solidFill>
                          <a:latin typeface="Cambria Math" panose="02040503050406030204" pitchFamily="18" charset="0"/>
                        </a:rPr>
                        <m:t>学習率</m:t>
                      </m:r>
                    </m:oMath>
                  </m:oMathPara>
                </a14:m>
                <a:endParaRPr lang="ja-JP" altLang="en-US"/>
              </a:p>
            </p:txBody>
          </p:sp>
        </mc:Choice>
        <mc:Fallback xmlns="">
          <p:sp>
            <p:nvSpPr>
              <p:cNvPr id="8" name="正方形/長方形 7">
                <a:extLst>
                  <a:ext uri="{FF2B5EF4-FFF2-40B4-BE49-F238E27FC236}">
                    <a16:creationId xmlns:a16="http://schemas.microsoft.com/office/drawing/2014/main" id="{CE4297DE-4422-214D-AAA9-75DA7AD5A189}"/>
                  </a:ext>
                </a:extLst>
              </p:cNvPr>
              <p:cNvSpPr>
                <a:spLocks noRot="1" noChangeAspect="1" noMove="1" noResize="1" noEditPoints="1" noAdjustHandles="1" noChangeArrowheads="1" noChangeShapeType="1" noTextEdit="1"/>
              </p:cNvSpPr>
              <p:nvPr/>
            </p:nvSpPr>
            <p:spPr>
              <a:xfrm>
                <a:off x="1929081" y="5038617"/>
                <a:ext cx="1165704" cy="369332"/>
              </a:xfrm>
              <a:prstGeom prst="rect">
                <a:avLst/>
              </a:prstGeom>
              <a:blipFill>
                <a:blip r:embed="rId6"/>
                <a:stretch>
                  <a:fillRect b="-10000"/>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87DD09EA-8A8F-2948-B828-1BE3C06AA419}"/>
              </a:ext>
            </a:extLst>
          </p:cNvPr>
          <p:cNvCxnSpPr>
            <a:cxnSpLocks/>
          </p:cNvCxnSpPr>
          <p:nvPr/>
        </p:nvCxnSpPr>
        <p:spPr>
          <a:xfrm flipV="1">
            <a:off x="3987521" y="5947938"/>
            <a:ext cx="4114801" cy="552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B578FB5-DBE0-4640-9ADA-792C566A6C8A}"/>
              </a:ext>
            </a:extLst>
          </p:cNvPr>
          <p:cNvCxnSpPr>
            <a:cxnSpLocks/>
          </p:cNvCxnSpPr>
          <p:nvPr/>
        </p:nvCxnSpPr>
        <p:spPr>
          <a:xfrm flipH="1" flipV="1">
            <a:off x="4338730" y="4030889"/>
            <a:ext cx="3222" cy="20344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A0FEB7C-22AC-6344-B302-818B5AFFB672}"/>
                  </a:ext>
                </a:extLst>
              </p:cNvPr>
              <p:cNvSpPr/>
              <p:nvPr/>
            </p:nvSpPr>
            <p:spPr>
              <a:xfrm>
                <a:off x="3995412" y="3958832"/>
                <a:ext cx="3769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𝐿</m:t>
                      </m:r>
                    </m:oMath>
                  </m:oMathPara>
                </a14:m>
                <a:endParaRPr lang="ja-JP" altLang="en-US"/>
              </a:p>
            </p:txBody>
          </p:sp>
        </mc:Choice>
        <mc:Fallback xmlns="">
          <p:sp>
            <p:nvSpPr>
              <p:cNvPr id="11" name="正方形/長方形 10">
                <a:extLst>
                  <a:ext uri="{FF2B5EF4-FFF2-40B4-BE49-F238E27FC236}">
                    <a16:creationId xmlns:a16="http://schemas.microsoft.com/office/drawing/2014/main" id="{8A0FEB7C-22AC-6344-B302-818B5AFFB672}"/>
                  </a:ext>
                </a:extLst>
              </p:cNvPr>
              <p:cNvSpPr>
                <a:spLocks noRot="1" noChangeAspect="1" noMove="1" noResize="1" noEditPoints="1" noAdjustHandles="1" noChangeArrowheads="1" noChangeShapeType="1" noTextEdit="1"/>
              </p:cNvSpPr>
              <p:nvPr/>
            </p:nvSpPr>
            <p:spPr>
              <a:xfrm>
                <a:off x="3995412" y="3958832"/>
                <a:ext cx="376963"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B5E79782-9337-3945-A48E-5BE0D7C003E4}"/>
                  </a:ext>
                </a:extLst>
              </p:cNvPr>
              <p:cNvSpPr/>
              <p:nvPr/>
            </p:nvSpPr>
            <p:spPr>
              <a:xfrm>
                <a:off x="7960050" y="5961268"/>
                <a:ext cx="425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𝑤</m:t>
                      </m:r>
                    </m:oMath>
                  </m:oMathPara>
                </a14:m>
                <a:endParaRPr lang="ja-JP" altLang="en-US"/>
              </a:p>
            </p:txBody>
          </p:sp>
        </mc:Choice>
        <mc:Fallback xmlns="">
          <p:sp>
            <p:nvSpPr>
              <p:cNvPr id="12" name="正方形/長方形 11">
                <a:extLst>
                  <a:ext uri="{FF2B5EF4-FFF2-40B4-BE49-F238E27FC236}">
                    <a16:creationId xmlns:a16="http://schemas.microsoft.com/office/drawing/2014/main" id="{B5E79782-9337-3945-A48E-5BE0D7C003E4}"/>
                  </a:ext>
                </a:extLst>
              </p:cNvPr>
              <p:cNvSpPr>
                <a:spLocks noRot="1" noChangeAspect="1" noMove="1" noResize="1" noEditPoints="1" noAdjustHandles="1" noChangeArrowheads="1" noChangeShapeType="1" noTextEdit="1"/>
              </p:cNvSpPr>
              <p:nvPr/>
            </p:nvSpPr>
            <p:spPr>
              <a:xfrm>
                <a:off x="7960050" y="5961268"/>
                <a:ext cx="425437" cy="369332"/>
              </a:xfrm>
              <a:prstGeom prst="rect">
                <a:avLst/>
              </a:prstGeom>
              <a:blipFill>
                <a:blip r:embed="rId8"/>
                <a:stretch>
                  <a:fillRect/>
                </a:stretch>
              </a:blipFill>
            </p:spPr>
            <p:txBody>
              <a:bodyPr/>
              <a:lstStyle/>
              <a:p>
                <a:r>
                  <a:rPr lang="ja-JP" altLang="en-US">
                    <a:noFill/>
                  </a:rPr>
                  <a:t> </a:t>
                </a:r>
              </a:p>
            </p:txBody>
          </p:sp>
        </mc:Fallback>
      </mc:AlternateContent>
      <p:sp>
        <p:nvSpPr>
          <p:cNvPr id="13" name="フリーフォーム 12">
            <a:extLst>
              <a:ext uri="{FF2B5EF4-FFF2-40B4-BE49-F238E27FC236}">
                <a16:creationId xmlns:a16="http://schemas.microsoft.com/office/drawing/2014/main" id="{0161ED99-6EC4-F14A-9257-CD2D0CC99547}"/>
              </a:ext>
            </a:extLst>
          </p:cNvPr>
          <p:cNvSpPr/>
          <p:nvPr/>
        </p:nvSpPr>
        <p:spPr>
          <a:xfrm>
            <a:off x="3946575" y="3939520"/>
            <a:ext cx="3596451" cy="1468429"/>
          </a:xfrm>
          <a:custGeom>
            <a:avLst/>
            <a:gdLst>
              <a:gd name="connsiteX0" fmla="*/ 0 w 3291840"/>
              <a:gd name="connsiteY0" fmla="*/ 896112 h 2304730"/>
              <a:gd name="connsiteX1" fmla="*/ 1152144 w 3291840"/>
              <a:gd name="connsiteY1" fmla="*/ 2286000 h 2304730"/>
              <a:gd name="connsiteX2" fmla="*/ 3291840 w 3291840"/>
              <a:gd name="connsiteY2" fmla="*/ 0 h 2304730"/>
            </a:gdLst>
            <a:ahLst/>
            <a:cxnLst>
              <a:cxn ang="0">
                <a:pos x="connsiteX0" y="connsiteY0"/>
              </a:cxn>
              <a:cxn ang="0">
                <a:pos x="connsiteX1" y="connsiteY1"/>
              </a:cxn>
              <a:cxn ang="0">
                <a:pos x="connsiteX2" y="connsiteY2"/>
              </a:cxn>
            </a:cxnLst>
            <a:rect l="l" t="t" r="r" b="b"/>
            <a:pathLst>
              <a:path w="3291840" h="2304730">
                <a:moveTo>
                  <a:pt x="0" y="896112"/>
                </a:moveTo>
                <a:cubicBezTo>
                  <a:pt x="301752" y="1665732"/>
                  <a:pt x="603504" y="2435352"/>
                  <a:pt x="1152144" y="2286000"/>
                </a:cubicBezTo>
                <a:cubicBezTo>
                  <a:pt x="1700784" y="2136648"/>
                  <a:pt x="2496312" y="1068324"/>
                  <a:pt x="3291840" y="0"/>
                </a:cubicBezTo>
              </a:path>
            </a:pathLst>
          </a:cu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3A0012A5-4B02-5244-88CE-3E9CC8D99173}"/>
              </a:ext>
            </a:extLst>
          </p:cNvPr>
          <p:cNvCxnSpPr>
            <a:cxnSpLocks/>
          </p:cNvCxnSpPr>
          <p:nvPr/>
        </p:nvCxnSpPr>
        <p:spPr>
          <a:xfrm flipH="1">
            <a:off x="5609547" y="3958832"/>
            <a:ext cx="1913454" cy="17507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A9833-828A-FF47-82AD-3D0DE2FB6382}"/>
              </a:ext>
            </a:extLst>
          </p:cNvPr>
          <p:cNvCxnSpPr>
            <a:cxnSpLocks/>
            <a:endCxn id="16" idx="0"/>
          </p:cNvCxnSpPr>
          <p:nvPr/>
        </p:nvCxnSpPr>
        <p:spPr>
          <a:xfrm>
            <a:off x="7327303" y="4205976"/>
            <a:ext cx="18744" cy="1744125"/>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CCF45FB-E4C7-FC43-8D0A-1D4A33DA6A1B}"/>
                  </a:ext>
                </a:extLst>
              </p:cNvPr>
              <p:cNvSpPr txBox="1"/>
              <p:nvPr/>
            </p:nvSpPr>
            <p:spPr>
              <a:xfrm>
                <a:off x="7195557" y="5950101"/>
                <a:ext cx="3009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b="0" i="1" smtClean="0">
                              <a:solidFill>
                                <a:srgbClr val="000000"/>
                              </a:solidFill>
                              <a:latin typeface="Cambria Math" panose="02040503050406030204" pitchFamily="18" charset="0"/>
                            </a:rPr>
                            <m:t>𝑤</m:t>
                          </m:r>
                        </m:e>
                        <m:sub>
                          <m:r>
                            <a:rPr kumimoji="1" lang="en-US" altLang="ja-JP" b="0" i="1" smtClean="0">
                              <a:solidFill>
                                <a:srgbClr val="000000"/>
                              </a:solidFill>
                              <a:latin typeface="Cambria Math" panose="02040503050406030204" pitchFamily="18" charset="0"/>
                            </a:rPr>
                            <m:t>𝑖</m:t>
                          </m:r>
                        </m:sub>
                      </m:sSub>
                    </m:oMath>
                  </m:oMathPara>
                </a14:m>
                <a:endParaRPr kumimoji="1" lang="ja-JP" altLang="en-US">
                  <a:solidFill>
                    <a:srgbClr val="000000"/>
                  </a:solidFill>
                </a:endParaRPr>
              </a:p>
            </p:txBody>
          </p:sp>
        </mc:Choice>
        <mc:Fallback xmlns="">
          <p:sp>
            <p:nvSpPr>
              <p:cNvPr id="16" name="テキスト ボックス 15">
                <a:extLst>
                  <a:ext uri="{FF2B5EF4-FFF2-40B4-BE49-F238E27FC236}">
                    <a16:creationId xmlns:a16="http://schemas.microsoft.com/office/drawing/2014/main" id="{8CCF45FB-E4C7-FC43-8D0A-1D4A33DA6A1B}"/>
                  </a:ext>
                </a:extLst>
              </p:cNvPr>
              <p:cNvSpPr txBox="1">
                <a:spLocks noRot="1" noChangeAspect="1" noMove="1" noResize="1" noEditPoints="1" noAdjustHandles="1" noChangeArrowheads="1" noChangeShapeType="1" noTextEdit="1"/>
              </p:cNvSpPr>
              <p:nvPr/>
            </p:nvSpPr>
            <p:spPr>
              <a:xfrm>
                <a:off x="7195557" y="5950101"/>
                <a:ext cx="300980" cy="276999"/>
              </a:xfrm>
              <a:prstGeom prst="rect">
                <a:avLst/>
              </a:prstGeom>
              <a:blipFill>
                <a:blip r:embed="rId9"/>
                <a:stretch>
                  <a:fillRect l="-8333" r="-4167" b="-18182"/>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D408D1C4-DB2F-0D47-93B8-3E87735D721B}"/>
              </a:ext>
            </a:extLst>
          </p:cNvPr>
          <p:cNvCxnSpPr>
            <a:cxnSpLocks/>
          </p:cNvCxnSpPr>
          <p:nvPr/>
        </p:nvCxnSpPr>
        <p:spPr>
          <a:xfrm>
            <a:off x="6389106" y="4878769"/>
            <a:ext cx="0" cy="1061368"/>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6D02679-FF82-9449-ADB9-A4965795E194}"/>
                  </a:ext>
                </a:extLst>
              </p:cNvPr>
              <p:cNvSpPr txBox="1"/>
              <p:nvPr/>
            </p:nvSpPr>
            <p:spPr>
              <a:xfrm>
                <a:off x="6130922" y="5956027"/>
                <a:ext cx="52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b="0" i="1" smtClean="0">
                              <a:solidFill>
                                <a:srgbClr val="000000"/>
                              </a:solidFill>
                              <a:latin typeface="Cambria Math" panose="02040503050406030204" pitchFamily="18" charset="0"/>
                            </a:rPr>
                            <m:t>𝑤</m:t>
                          </m:r>
                        </m:e>
                        <m:sub>
                          <m:r>
                            <a:rPr kumimoji="1" lang="en-US" altLang="ja-JP" b="0" i="1" smtClean="0">
                              <a:solidFill>
                                <a:srgbClr val="000000"/>
                              </a:solidFill>
                              <a:latin typeface="Cambria Math" panose="02040503050406030204" pitchFamily="18" charset="0"/>
                            </a:rPr>
                            <m:t>𝑖</m:t>
                          </m:r>
                          <m:r>
                            <a:rPr kumimoji="1" lang="en-US" altLang="ja-JP" b="0" i="1" smtClean="0">
                              <a:solidFill>
                                <a:srgbClr val="000000"/>
                              </a:solidFill>
                              <a:latin typeface="Cambria Math" panose="02040503050406030204" pitchFamily="18" charset="0"/>
                            </a:rPr>
                            <m:t>+1</m:t>
                          </m:r>
                        </m:sub>
                      </m:sSub>
                    </m:oMath>
                  </m:oMathPara>
                </a14:m>
                <a:endParaRPr kumimoji="1" lang="ja-JP" altLang="en-US">
                  <a:solidFill>
                    <a:srgbClr val="000000"/>
                  </a:solidFill>
                </a:endParaRPr>
              </a:p>
            </p:txBody>
          </p:sp>
        </mc:Choice>
        <mc:Fallback xmlns="">
          <p:sp>
            <p:nvSpPr>
              <p:cNvPr id="18" name="テキスト ボックス 17">
                <a:extLst>
                  <a:ext uri="{FF2B5EF4-FFF2-40B4-BE49-F238E27FC236}">
                    <a16:creationId xmlns:a16="http://schemas.microsoft.com/office/drawing/2014/main" id="{E6D02679-FF82-9449-ADB9-A4965795E194}"/>
                  </a:ext>
                </a:extLst>
              </p:cNvPr>
              <p:cNvSpPr txBox="1">
                <a:spLocks noRot="1" noChangeAspect="1" noMove="1" noResize="1" noEditPoints="1" noAdjustHandles="1" noChangeArrowheads="1" noChangeShapeType="1" noTextEdit="1"/>
              </p:cNvSpPr>
              <p:nvPr/>
            </p:nvSpPr>
            <p:spPr>
              <a:xfrm>
                <a:off x="6130922" y="5956027"/>
                <a:ext cx="520592" cy="276999"/>
              </a:xfrm>
              <a:prstGeom prst="rect">
                <a:avLst/>
              </a:prstGeom>
              <a:blipFill>
                <a:blip r:embed="rId10"/>
                <a:stretch>
                  <a:fillRect l="-4762"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357A1DDD-4108-CF4B-864A-EE52F93B563B}"/>
                  </a:ext>
                </a:extLst>
              </p:cNvPr>
              <p:cNvSpPr/>
              <p:nvPr/>
            </p:nvSpPr>
            <p:spPr>
              <a:xfrm>
                <a:off x="6562764" y="4906068"/>
                <a:ext cx="373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i="1">
                          <a:solidFill>
                            <a:srgbClr val="000000"/>
                          </a:solidFill>
                          <a:latin typeface="Cambria Math" panose="02040503050406030204" pitchFamily="18" charset="0"/>
                        </a:rPr>
                        <m:t>η</m:t>
                      </m:r>
                    </m:oMath>
                  </m:oMathPara>
                </a14:m>
                <a:endParaRPr lang="ja-JP" altLang="en-US"/>
              </a:p>
            </p:txBody>
          </p:sp>
        </mc:Choice>
        <mc:Fallback xmlns="">
          <p:sp>
            <p:nvSpPr>
              <p:cNvPr id="19" name="正方形/長方形 18">
                <a:extLst>
                  <a:ext uri="{FF2B5EF4-FFF2-40B4-BE49-F238E27FC236}">
                    <a16:creationId xmlns:a16="http://schemas.microsoft.com/office/drawing/2014/main" id="{357A1DDD-4108-CF4B-864A-EE52F93B563B}"/>
                  </a:ext>
                </a:extLst>
              </p:cNvPr>
              <p:cNvSpPr>
                <a:spLocks noRot="1" noChangeAspect="1" noMove="1" noResize="1" noEditPoints="1" noAdjustHandles="1" noChangeArrowheads="1" noChangeShapeType="1" noTextEdit="1"/>
              </p:cNvSpPr>
              <p:nvPr/>
            </p:nvSpPr>
            <p:spPr>
              <a:xfrm>
                <a:off x="6562764" y="4906068"/>
                <a:ext cx="373820" cy="369332"/>
              </a:xfrm>
              <a:prstGeom prst="rect">
                <a:avLst/>
              </a:prstGeom>
              <a:blipFill>
                <a:blip r:embed="rId11"/>
                <a:stretch>
                  <a:fillRect b="-10000"/>
                </a:stretch>
              </a:blipFill>
            </p:spPr>
            <p:txBody>
              <a:bodyPr/>
              <a:lstStyle/>
              <a:p>
                <a:r>
                  <a:rPr lang="ja-JP" altLang="en-US">
                    <a:noFill/>
                  </a:rPr>
                  <a:t> </a:t>
                </a:r>
              </a:p>
            </p:txBody>
          </p:sp>
        </mc:Fallback>
      </mc:AlternateContent>
      <p:sp>
        <p:nvSpPr>
          <p:cNvPr id="20" name="円/楕円 19">
            <a:extLst>
              <a:ext uri="{FF2B5EF4-FFF2-40B4-BE49-F238E27FC236}">
                <a16:creationId xmlns:a16="http://schemas.microsoft.com/office/drawing/2014/main" id="{BB4FB3FA-8202-B741-9A60-00DD8097369D}"/>
              </a:ext>
            </a:extLst>
          </p:cNvPr>
          <p:cNvSpPr/>
          <p:nvPr/>
        </p:nvSpPr>
        <p:spPr>
          <a:xfrm>
            <a:off x="7274337" y="4096175"/>
            <a:ext cx="102174" cy="94645"/>
          </a:xfrm>
          <a:prstGeom prst="ellipse">
            <a:avLst/>
          </a:prstGeom>
          <a:solidFill>
            <a:srgbClr val="000000"/>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AE06B1A-D92A-C544-8C58-1C0232392DF4}"/>
              </a:ext>
            </a:extLst>
          </p:cNvPr>
          <p:cNvSpPr/>
          <p:nvPr/>
        </p:nvSpPr>
        <p:spPr>
          <a:xfrm>
            <a:off x="6337442" y="4763655"/>
            <a:ext cx="102174" cy="94645"/>
          </a:xfrm>
          <a:prstGeom prst="ellipse">
            <a:avLst/>
          </a:prstGeom>
          <a:solidFill>
            <a:srgbClr val="000000"/>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3F6A9F4A-0883-4F4C-B67B-4571AB965F83}"/>
              </a:ext>
            </a:extLst>
          </p:cNvPr>
          <p:cNvCxnSpPr>
            <a:cxnSpLocks/>
          </p:cNvCxnSpPr>
          <p:nvPr/>
        </p:nvCxnSpPr>
        <p:spPr>
          <a:xfrm>
            <a:off x="6395641" y="5002027"/>
            <a:ext cx="929783"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0C23D2F-127F-D440-A3C9-975FB6AF7387}"/>
                  </a:ext>
                </a:extLst>
              </p:cNvPr>
              <p:cNvSpPr txBox="1"/>
              <p:nvPr/>
            </p:nvSpPr>
            <p:spPr>
              <a:xfrm>
                <a:off x="4965502" y="5953467"/>
                <a:ext cx="51930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b="0" i="1" smtClean="0">
                              <a:solidFill>
                                <a:srgbClr val="000000"/>
                              </a:solidFill>
                              <a:latin typeface="Cambria Math" panose="02040503050406030204" pitchFamily="18" charset="0"/>
                            </a:rPr>
                            <m:t>𝑤</m:t>
                          </m:r>
                        </m:e>
                        <m:sub>
                          <m:r>
                            <a:rPr kumimoji="1" lang="en-US" altLang="ja-JP" b="0" i="1" smtClean="0">
                              <a:solidFill>
                                <a:srgbClr val="000000"/>
                              </a:solidFill>
                              <a:latin typeface="Cambria Math" panose="02040503050406030204" pitchFamily="18" charset="0"/>
                            </a:rPr>
                            <m:t>𝑜𝑝𝑡</m:t>
                          </m:r>
                        </m:sub>
                      </m:sSub>
                    </m:oMath>
                  </m:oMathPara>
                </a14:m>
                <a:endParaRPr kumimoji="1" lang="ja-JP" altLang="en-US">
                  <a:solidFill>
                    <a:srgbClr val="000000"/>
                  </a:solidFill>
                </a:endParaRPr>
              </a:p>
            </p:txBody>
          </p:sp>
        </mc:Choice>
        <mc:Fallback xmlns="">
          <p:sp>
            <p:nvSpPr>
              <p:cNvPr id="23" name="テキスト ボックス 22">
                <a:extLst>
                  <a:ext uri="{FF2B5EF4-FFF2-40B4-BE49-F238E27FC236}">
                    <a16:creationId xmlns:a16="http://schemas.microsoft.com/office/drawing/2014/main" id="{40C23D2F-127F-D440-A3C9-975FB6AF7387}"/>
                  </a:ext>
                </a:extLst>
              </p:cNvPr>
              <p:cNvSpPr txBox="1">
                <a:spLocks noRot="1" noChangeAspect="1" noMove="1" noResize="1" noEditPoints="1" noAdjustHandles="1" noChangeArrowheads="1" noChangeShapeType="1" noTextEdit="1"/>
              </p:cNvSpPr>
              <p:nvPr/>
            </p:nvSpPr>
            <p:spPr>
              <a:xfrm>
                <a:off x="4965502" y="5953467"/>
                <a:ext cx="519309" cy="298415"/>
              </a:xfrm>
              <a:prstGeom prst="rect">
                <a:avLst/>
              </a:prstGeom>
              <a:blipFill>
                <a:blip r:embed="rId12"/>
                <a:stretch>
                  <a:fillRect l="-2381" r="-2381" b="-25000"/>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54A5DD4-864D-934D-8E5E-F3E7D35EF563}"/>
              </a:ext>
            </a:extLst>
          </p:cNvPr>
          <p:cNvCxnSpPr>
            <a:cxnSpLocks/>
          </p:cNvCxnSpPr>
          <p:nvPr/>
        </p:nvCxnSpPr>
        <p:spPr>
          <a:xfrm>
            <a:off x="5182784" y="5424978"/>
            <a:ext cx="13518" cy="54780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8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EBE0B-2D05-4847-877B-945F7F133B87}"/>
              </a:ext>
            </a:extLst>
          </p:cNvPr>
          <p:cNvSpPr>
            <a:spLocks noGrp="1"/>
          </p:cNvSpPr>
          <p:nvPr>
            <p:ph type="title"/>
          </p:nvPr>
        </p:nvSpPr>
        <p:spPr/>
        <p:txBody>
          <a:bodyPr/>
          <a:lstStyle/>
          <a:p>
            <a:r>
              <a:rPr lang="ja-JP" altLang="en-US"/>
              <a:t>学習アーキテクチャまとめ</a:t>
            </a:r>
            <a:endParaRPr kumimoji="1" lang="ja-JP" altLang="en-US"/>
          </a:p>
        </p:txBody>
      </p:sp>
      <p:sp>
        <p:nvSpPr>
          <p:cNvPr id="3" name="正方形/長方形 2">
            <a:extLst>
              <a:ext uri="{FF2B5EF4-FFF2-40B4-BE49-F238E27FC236}">
                <a16:creationId xmlns:a16="http://schemas.microsoft.com/office/drawing/2014/main" id="{9978C2BC-C66D-4F49-88D0-5E6E37FE6CDF}"/>
              </a:ext>
            </a:extLst>
          </p:cNvPr>
          <p:cNvSpPr/>
          <p:nvPr/>
        </p:nvSpPr>
        <p:spPr>
          <a:xfrm>
            <a:off x="1337430" y="1613350"/>
            <a:ext cx="2899024"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a:solidFill>
                  <a:srgbClr val="000000"/>
                </a:solidFill>
              </a:rPr>
              <a:t>バッチ処理</a:t>
            </a:r>
          </a:p>
        </p:txBody>
      </p:sp>
      <p:cxnSp>
        <p:nvCxnSpPr>
          <p:cNvPr id="5" name="直線矢印コネクタ 4">
            <a:extLst>
              <a:ext uri="{FF2B5EF4-FFF2-40B4-BE49-F238E27FC236}">
                <a16:creationId xmlns:a16="http://schemas.microsoft.com/office/drawing/2014/main" id="{3391BA58-6A9E-0841-9E82-3E8D2CFE1213}"/>
              </a:ext>
            </a:extLst>
          </p:cNvPr>
          <p:cNvCxnSpPr>
            <a:cxnSpLocks/>
          </p:cNvCxnSpPr>
          <p:nvPr/>
        </p:nvCxnSpPr>
        <p:spPr>
          <a:xfrm>
            <a:off x="2787796" y="2147604"/>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sp>
        <p:nvSpPr>
          <p:cNvPr id="7" name="正方形/長方形 6">
            <a:extLst>
              <a:ext uri="{FF2B5EF4-FFF2-40B4-BE49-F238E27FC236}">
                <a16:creationId xmlns:a16="http://schemas.microsoft.com/office/drawing/2014/main" id="{FFBF9173-D59B-6442-886D-ACBE50D50B32}"/>
              </a:ext>
            </a:extLst>
          </p:cNvPr>
          <p:cNvSpPr/>
          <p:nvPr/>
        </p:nvSpPr>
        <p:spPr>
          <a:xfrm>
            <a:off x="1335719" y="2680150"/>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勾配の算出</a:t>
            </a:r>
          </a:p>
        </p:txBody>
      </p:sp>
      <p:cxnSp>
        <p:nvCxnSpPr>
          <p:cNvPr id="14" name="直線矢印コネクタ 13">
            <a:extLst>
              <a:ext uri="{FF2B5EF4-FFF2-40B4-BE49-F238E27FC236}">
                <a16:creationId xmlns:a16="http://schemas.microsoft.com/office/drawing/2014/main" id="{F7BEFF4A-CECD-7541-AB6D-440E01C69562}"/>
              </a:ext>
            </a:extLst>
          </p:cNvPr>
          <p:cNvCxnSpPr>
            <a:cxnSpLocks/>
          </p:cNvCxnSpPr>
          <p:nvPr/>
        </p:nvCxnSpPr>
        <p:spPr>
          <a:xfrm>
            <a:off x="2787796" y="3254646"/>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a:extLst>
              <a:ext uri="{FF2B5EF4-FFF2-40B4-BE49-F238E27FC236}">
                <a16:creationId xmlns:a16="http://schemas.microsoft.com/office/drawing/2014/main" id="{674FB667-C85E-9145-A296-8F0C88012BC9}"/>
              </a:ext>
            </a:extLst>
          </p:cNvPr>
          <p:cNvSpPr/>
          <p:nvPr/>
        </p:nvSpPr>
        <p:spPr>
          <a:xfrm>
            <a:off x="1335719" y="3846263"/>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勾配の更新</a:t>
            </a:r>
          </a:p>
        </p:txBody>
      </p:sp>
      <p:sp>
        <p:nvSpPr>
          <p:cNvPr id="16" name="正方形/長方形 15">
            <a:extLst>
              <a:ext uri="{FF2B5EF4-FFF2-40B4-BE49-F238E27FC236}">
                <a16:creationId xmlns:a16="http://schemas.microsoft.com/office/drawing/2014/main" id="{7605CD21-80F0-3B48-9CF5-52F8181E2219}"/>
              </a:ext>
            </a:extLst>
          </p:cNvPr>
          <p:cNvSpPr/>
          <p:nvPr/>
        </p:nvSpPr>
        <p:spPr>
          <a:xfrm>
            <a:off x="1344282" y="4964428"/>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勾配の決定</a:t>
            </a:r>
            <a:endParaRPr kumimoji="1" lang="en-US" altLang="ja-JP" dirty="0">
              <a:solidFill>
                <a:srgbClr val="000000"/>
              </a:solidFill>
            </a:endParaRPr>
          </a:p>
        </p:txBody>
      </p:sp>
      <p:cxnSp>
        <p:nvCxnSpPr>
          <p:cNvPr id="17" name="直線矢印コネクタ 16">
            <a:extLst>
              <a:ext uri="{FF2B5EF4-FFF2-40B4-BE49-F238E27FC236}">
                <a16:creationId xmlns:a16="http://schemas.microsoft.com/office/drawing/2014/main" id="{6DD33B70-9CC0-EA4D-AE42-638D86CA5359}"/>
              </a:ext>
            </a:extLst>
          </p:cNvPr>
          <p:cNvCxnSpPr>
            <a:cxnSpLocks/>
          </p:cNvCxnSpPr>
          <p:nvPr/>
        </p:nvCxnSpPr>
        <p:spPr>
          <a:xfrm>
            <a:off x="2804072" y="4389076"/>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カギ線コネクタ 18">
            <a:extLst>
              <a:ext uri="{FF2B5EF4-FFF2-40B4-BE49-F238E27FC236}">
                <a16:creationId xmlns:a16="http://schemas.microsoft.com/office/drawing/2014/main" id="{493BF067-027B-964F-9F02-4C6AF625D1AE}"/>
              </a:ext>
            </a:extLst>
          </p:cNvPr>
          <p:cNvCxnSpPr>
            <a:cxnSpLocks/>
          </p:cNvCxnSpPr>
          <p:nvPr/>
        </p:nvCxnSpPr>
        <p:spPr>
          <a:xfrm rot="16200000" flipV="1">
            <a:off x="-695695" y="2961143"/>
            <a:ext cx="2269259" cy="2"/>
          </a:xfrm>
          <a:prstGeom prst="bentConnector3">
            <a:avLst>
              <a:gd name="adj1" fmla="val 49547"/>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B7B6A4D-AD3C-1F4D-ABBC-8194689D6198}"/>
              </a:ext>
            </a:extLst>
          </p:cNvPr>
          <p:cNvCxnSpPr>
            <a:cxnSpLocks/>
          </p:cNvCxnSpPr>
          <p:nvPr/>
        </p:nvCxnSpPr>
        <p:spPr>
          <a:xfrm>
            <a:off x="424734" y="4109971"/>
            <a:ext cx="75001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9D4BB28-3496-194A-BE05-43CA901C0F30}"/>
              </a:ext>
            </a:extLst>
          </p:cNvPr>
          <p:cNvCxnSpPr/>
          <p:nvPr/>
        </p:nvCxnSpPr>
        <p:spPr>
          <a:xfrm>
            <a:off x="428659" y="1816240"/>
            <a:ext cx="74608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253737CE-5980-584D-9912-8532AE2629A6}"/>
              </a:ext>
            </a:extLst>
          </p:cNvPr>
          <p:cNvSpPr/>
          <p:nvPr/>
        </p:nvSpPr>
        <p:spPr>
          <a:xfrm>
            <a:off x="93596" y="2773067"/>
            <a:ext cx="816249" cy="307777"/>
          </a:xfrm>
          <a:prstGeom prst="rect">
            <a:avLst/>
          </a:prstGeom>
        </p:spPr>
        <p:txBody>
          <a:bodyPr wrap="none">
            <a:spAutoFit/>
          </a:bodyPr>
          <a:lstStyle/>
          <a:p>
            <a:pPr algn="ctr"/>
            <a:r>
              <a:rPr lang="ja-JP" altLang="en-US" sz="1400">
                <a:solidFill>
                  <a:srgbClr val="000000"/>
                </a:solidFill>
              </a:rPr>
              <a:t>繰り返し</a:t>
            </a: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E9255A6A-C162-AD40-8D86-4C1928A4C545}"/>
                  </a:ext>
                </a:extLst>
              </p:cNvPr>
              <p:cNvSpPr/>
              <p:nvPr/>
            </p:nvSpPr>
            <p:spPr>
              <a:xfrm>
                <a:off x="5166281" y="4288053"/>
                <a:ext cx="1800493"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solidFill>
                            <a:srgbClr val="000000"/>
                          </a:solidFill>
                          <a:latin typeface="Cambria Math" panose="02040503050406030204" pitchFamily="18" charset="0"/>
                        </a:rPr>
                        <m:t>𝑾</m:t>
                      </m:r>
                      <m:r>
                        <a:rPr lang="en-US" altLang="ja-JP" i="1">
                          <a:solidFill>
                            <a:srgbClr val="000000"/>
                          </a:solidFill>
                          <a:latin typeface="Cambria Math" panose="02040503050406030204" pitchFamily="18" charset="0"/>
                        </a:rPr>
                        <m:t>=</m:t>
                      </m:r>
                      <m:r>
                        <a:rPr lang="en-US" altLang="ja-JP" b="1" i="1">
                          <a:solidFill>
                            <a:srgbClr val="000000"/>
                          </a:solidFill>
                          <a:latin typeface="Cambria Math" panose="02040503050406030204" pitchFamily="18" charset="0"/>
                        </a:rPr>
                        <m:t>𝑾</m:t>
                      </m:r>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η</m:t>
                      </m:r>
                      <m:f>
                        <m:fPr>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a:rPr lang="en-US" altLang="ja-JP" i="1">
                              <a:solidFill>
                                <a:srgbClr val="000000"/>
                              </a:solidFill>
                              <a:latin typeface="Cambria Math" panose="02040503050406030204" pitchFamily="18" charset="0"/>
                            </a:rPr>
                            <m:t>𝜕</m:t>
                          </m:r>
                          <m:r>
                            <a:rPr lang="en-US" altLang="ja-JP" b="1" i="1">
                              <a:solidFill>
                                <a:srgbClr val="000000"/>
                              </a:solidFill>
                              <a:latin typeface="Cambria Math" panose="02040503050406030204" pitchFamily="18" charset="0"/>
                            </a:rPr>
                            <m:t>𝑾</m:t>
                          </m:r>
                        </m:den>
                      </m:f>
                    </m:oMath>
                  </m:oMathPara>
                </a14:m>
                <a:endParaRPr lang="ja-JP" altLang="en-US">
                  <a:solidFill>
                    <a:srgbClr val="000000"/>
                  </a:solidFill>
                </a:endParaRPr>
              </a:p>
            </p:txBody>
          </p:sp>
        </mc:Choice>
        <mc:Fallback xmlns="">
          <p:sp>
            <p:nvSpPr>
              <p:cNvPr id="18" name="正方形/長方形 17">
                <a:extLst>
                  <a:ext uri="{FF2B5EF4-FFF2-40B4-BE49-F238E27FC236}">
                    <a16:creationId xmlns:a16="http://schemas.microsoft.com/office/drawing/2014/main" id="{E9255A6A-C162-AD40-8D86-4C1928A4C545}"/>
                  </a:ext>
                </a:extLst>
              </p:cNvPr>
              <p:cNvSpPr>
                <a:spLocks noRot="1" noChangeAspect="1" noMove="1" noResize="1" noEditPoints="1" noAdjustHandles="1" noChangeArrowheads="1" noChangeShapeType="1" noTextEdit="1"/>
              </p:cNvSpPr>
              <p:nvPr/>
            </p:nvSpPr>
            <p:spPr>
              <a:xfrm>
                <a:off x="5166281" y="4288053"/>
                <a:ext cx="1800493" cy="619016"/>
              </a:xfrm>
              <a:prstGeom prst="rect">
                <a:avLst/>
              </a:prstGeom>
              <a:blipFill>
                <a:blip r:embed="rId2"/>
                <a:stretch>
                  <a:fillRect b="-4082"/>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613E56EB-75E1-C74B-9955-C4695C3F58DC}"/>
              </a:ext>
            </a:extLst>
          </p:cNvPr>
          <p:cNvSpPr/>
          <p:nvPr/>
        </p:nvSpPr>
        <p:spPr>
          <a:xfrm>
            <a:off x="5020232" y="2307579"/>
            <a:ext cx="2249334" cy="1200329"/>
          </a:xfrm>
          <a:prstGeom prst="rect">
            <a:avLst/>
          </a:prstGeom>
        </p:spPr>
        <p:txBody>
          <a:bodyPr wrap="none">
            <a:spAutoFit/>
          </a:bodyPr>
          <a:lstStyle/>
          <a:p>
            <a:r>
              <a:rPr lang="ja-JP" altLang="en-US" b="0">
                <a:solidFill>
                  <a:srgbClr val="000000"/>
                </a:solidFill>
              </a:rPr>
              <a:t>勾配法</a:t>
            </a:r>
            <a:endParaRPr lang="en-US" altLang="ja-JP" b="0" dirty="0">
              <a:solidFill>
                <a:srgbClr val="000000"/>
              </a:solidFill>
            </a:endParaRPr>
          </a:p>
          <a:p>
            <a:r>
              <a:rPr lang="ja-JP" altLang="en-US">
                <a:solidFill>
                  <a:srgbClr val="FF0000"/>
                </a:solidFill>
              </a:rPr>
              <a:t>誤差逆伝播法</a:t>
            </a:r>
            <a:endParaRPr lang="en-US" altLang="ja-JP" dirty="0">
              <a:solidFill>
                <a:srgbClr val="FF0000"/>
              </a:solidFill>
            </a:endParaRPr>
          </a:p>
          <a:p>
            <a:r>
              <a:rPr lang="ja-JP" altLang="en-US" b="0">
                <a:solidFill>
                  <a:srgbClr val="000000"/>
                </a:solidFill>
              </a:rPr>
              <a:t>正規化</a:t>
            </a:r>
            <a:endParaRPr lang="en-US" altLang="ja-JP" b="0" dirty="0">
              <a:solidFill>
                <a:srgbClr val="000000"/>
              </a:solidFill>
            </a:endParaRPr>
          </a:p>
          <a:p>
            <a:r>
              <a:rPr lang="en-US" altLang="ja-JP" dirty="0">
                <a:solidFill>
                  <a:srgbClr val="FF0000"/>
                </a:solidFill>
              </a:rPr>
              <a:t>Batch Normalization</a:t>
            </a:r>
            <a:endParaRPr lang="en-US" altLang="ja-JP" b="0" dirty="0">
              <a:solidFill>
                <a:srgbClr val="FF0000"/>
              </a:solidFill>
            </a:endParaRPr>
          </a:p>
        </p:txBody>
      </p:sp>
      <p:cxnSp>
        <p:nvCxnSpPr>
          <p:cNvPr id="29" name="カギ線コネクタ 28">
            <a:extLst>
              <a:ext uri="{FF2B5EF4-FFF2-40B4-BE49-F238E27FC236}">
                <a16:creationId xmlns:a16="http://schemas.microsoft.com/office/drawing/2014/main" id="{772F6AAB-8BCF-664B-BD53-AF5447B32312}"/>
              </a:ext>
            </a:extLst>
          </p:cNvPr>
          <p:cNvCxnSpPr/>
          <p:nvPr/>
        </p:nvCxnSpPr>
        <p:spPr>
          <a:xfrm>
            <a:off x="4380791" y="4099923"/>
            <a:ext cx="639441" cy="500000"/>
          </a:xfrm>
          <a:prstGeom prst="bentConnector3">
            <a:avLst>
              <a:gd name="adj1" fmla="val 57772"/>
            </a:avLst>
          </a:prstGeom>
          <a:ln>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4CAED6B7-2B8F-1248-B757-A9F02E796EBE}"/>
              </a:ext>
            </a:extLst>
          </p:cNvPr>
          <p:cNvSpPr/>
          <p:nvPr/>
        </p:nvSpPr>
        <p:spPr>
          <a:xfrm>
            <a:off x="5020232" y="1193624"/>
            <a:ext cx="4572000" cy="646331"/>
          </a:xfrm>
          <a:prstGeom prst="rect">
            <a:avLst/>
          </a:prstGeom>
        </p:spPr>
        <p:txBody>
          <a:bodyPr>
            <a:spAutoFit/>
          </a:bodyPr>
          <a:lstStyle/>
          <a:p>
            <a:r>
              <a:rPr lang="ja-JP" altLang="en-US">
                <a:solidFill>
                  <a:srgbClr val="000000"/>
                </a:solidFill>
              </a:rPr>
              <a:t>全データのうち一回の学習に使う</a:t>
            </a:r>
            <a:endParaRPr lang="en-US" altLang="ja-JP" dirty="0">
              <a:solidFill>
                <a:srgbClr val="000000"/>
              </a:solidFill>
            </a:endParaRPr>
          </a:p>
          <a:p>
            <a:r>
              <a:rPr lang="ja-JP" altLang="en-US">
                <a:solidFill>
                  <a:srgbClr val="FF0000"/>
                </a:solidFill>
              </a:rPr>
              <a:t>まとまりのある入力データ</a:t>
            </a:r>
            <a:r>
              <a:rPr lang="ja-JP" altLang="en-US">
                <a:solidFill>
                  <a:srgbClr val="000000"/>
                </a:solidFill>
              </a:rPr>
              <a:t>をランダム抽出</a:t>
            </a:r>
            <a:endParaRPr lang="en-US" altLang="ja-JP" dirty="0">
              <a:solidFill>
                <a:srgbClr val="000000"/>
              </a:solidFill>
            </a:endParaRPr>
          </a:p>
        </p:txBody>
      </p:sp>
      <p:cxnSp>
        <p:nvCxnSpPr>
          <p:cNvPr id="21" name="カギ線コネクタ 20">
            <a:extLst>
              <a:ext uri="{FF2B5EF4-FFF2-40B4-BE49-F238E27FC236}">
                <a16:creationId xmlns:a16="http://schemas.microsoft.com/office/drawing/2014/main" id="{056C2A7B-6B11-0E44-B9F3-F4EB068FD313}"/>
              </a:ext>
            </a:extLst>
          </p:cNvPr>
          <p:cNvCxnSpPr>
            <a:cxnSpLocks/>
          </p:cNvCxnSpPr>
          <p:nvPr/>
        </p:nvCxnSpPr>
        <p:spPr>
          <a:xfrm flipV="1">
            <a:off x="4399137" y="1474280"/>
            <a:ext cx="508411" cy="414133"/>
          </a:xfrm>
          <a:prstGeom prst="bentConnector3">
            <a:avLst/>
          </a:prstGeom>
          <a:ln>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6E79EC1-BB8C-B34C-B7D1-CF6B1EDF9ACB}"/>
              </a:ext>
            </a:extLst>
          </p:cNvPr>
          <p:cNvCxnSpPr/>
          <p:nvPr/>
        </p:nvCxnSpPr>
        <p:spPr>
          <a:xfrm>
            <a:off x="4399137" y="2924070"/>
            <a:ext cx="474314" cy="0"/>
          </a:xfrm>
          <a:prstGeom prst="straightConnector1">
            <a:avLst/>
          </a:prstGeom>
          <a:ln>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57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A201F-5DB5-E54A-9196-2EC0A2DCF0BA}"/>
              </a:ext>
            </a:extLst>
          </p:cNvPr>
          <p:cNvSpPr>
            <a:spLocks noGrp="1"/>
          </p:cNvSpPr>
          <p:nvPr>
            <p:ph type="title"/>
          </p:nvPr>
        </p:nvSpPr>
        <p:spPr/>
        <p:txBody>
          <a:bodyPr/>
          <a:lstStyle/>
          <a:p>
            <a:r>
              <a:rPr kumimoji="1" lang="ja-JP" altLang="en-US"/>
              <a:t>背景</a:t>
            </a:r>
          </a:p>
        </p:txBody>
      </p:sp>
      <p:sp>
        <p:nvSpPr>
          <p:cNvPr id="3" name="テキスト ボックス 2">
            <a:extLst>
              <a:ext uri="{FF2B5EF4-FFF2-40B4-BE49-F238E27FC236}">
                <a16:creationId xmlns:a16="http://schemas.microsoft.com/office/drawing/2014/main" id="{184A70D5-AAA6-4B4D-9489-8F0982040F2D}"/>
              </a:ext>
            </a:extLst>
          </p:cNvPr>
          <p:cNvSpPr txBox="1"/>
          <p:nvPr/>
        </p:nvSpPr>
        <p:spPr>
          <a:xfrm>
            <a:off x="231040" y="899818"/>
            <a:ext cx="8313494" cy="5355312"/>
          </a:xfrm>
          <a:prstGeom prst="rect">
            <a:avLst/>
          </a:prstGeom>
          <a:noFill/>
        </p:spPr>
        <p:txBody>
          <a:bodyPr wrap="none" rtlCol="0">
            <a:spAutoFit/>
          </a:bodyPr>
          <a:lstStyle/>
          <a:p>
            <a:r>
              <a:rPr lang="en-US" altLang="ja-JP" dirty="0">
                <a:solidFill>
                  <a:srgbClr val="000000"/>
                </a:solidFill>
              </a:rPr>
              <a:t>ITG</a:t>
            </a:r>
            <a:r>
              <a:rPr lang="ja-JP" altLang="en-US">
                <a:solidFill>
                  <a:srgbClr val="000000"/>
                </a:solidFill>
              </a:rPr>
              <a:t>不安定性の指標であるモード時間発展の線形成長には</a:t>
            </a:r>
            <a:endParaRPr lang="en-US" altLang="ja-JP" dirty="0">
              <a:solidFill>
                <a:srgbClr val="000000"/>
              </a:solidFill>
            </a:endParaRPr>
          </a:p>
          <a:p>
            <a:r>
              <a:rPr lang="ja-JP" altLang="en-US">
                <a:solidFill>
                  <a:srgbClr val="000000"/>
                </a:solidFill>
              </a:rPr>
              <a:t>局所的な密度</a:t>
            </a:r>
            <a:r>
              <a:rPr lang="en-US" altLang="ja-JP" dirty="0">
                <a:solidFill>
                  <a:srgbClr val="000000"/>
                </a:solidFill>
              </a:rPr>
              <a:t>/</a:t>
            </a:r>
            <a:r>
              <a:rPr lang="ja-JP" altLang="en-US">
                <a:solidFill>
                  <a:srgbClr val="000000"/>
                </a:solidFill>
              </a:rPr>
              <a:t>温度勾配情報が重要であるとされている。</a:t>
            </a:r>
            <a:endParaRPr lang="en-US" altLang="ja-JP" dirty="0">
              <a:solidFill>
                <a:srgbClr val="000000"/>
              </a:solidFill>
            </a:endParaRPr>
          </a:p>
          <a:p>
            <a:r>
              <a:rPr lang="ja-JP" altLang="en-US">
                <a:solidFill>
                  <a:srgbClr val="000000"/>
                </a:solidFill>
              </a:rPr>
              <a:t>線形シミュレーションでは時間発展の線形成長は飽和し、</a:t>
            </a:r>
            <a:endParaRPr lang="en-US" altLang="ja-JP" dirty="0">
              <a:solidFill>
                <a:srgbClr val="000000"/>
              </a:solidFill>
            </a:endParaRPr>
          </a:p>
          <a:p>
            <a:r>
              <a:rPr lang="ja-JP" altLang="en-US">
                <a:solidFill>
                  <a:srgbClr val="000000"/>
                </a:solidFill>
              </a:rPr>
              <a:t>その振幅が熱輸送係数に大きく影響するため、</a:t>
            </a:r>
            <a:endParaRPr lang="en-US" altLang="ja-JP" dirty="0">
              <a:solidFill>
                <a:srgbClr val="000000"/>
              </a:solidFill>
            </a:endParaRPr>
          </a:p>
          <a:p>
            <a:r>
              <a:rPr lang="ja-JP" altLang="en-US">
                <a:solidFill>
                  <a:srgbClr val="000000"/>
                </a:solidFill>
              </a:rPr>
              <a:t>非線形シミュレーションを考慮する必要性がある。</a:t>
            </a:r>
            <a:endParaRPr lang="en-US" altLang="ja-JP" dirty="0">
              <a:solidFill>
                <a:srgbClr val="000000"/>
              </a:solidFill>
            </a:endParaRPr>
          </a:p>
          <a:p>
            <a:endParaRPr lang="en-US" altLang="ja-JP" dirty="0">
              <a:solidFill>
                <a:srgbClr val="000000"/>
              </a:solidFill>
            </a:endParaRPr>
          </a:p>
          <a:p>
            <a:r>
              <a:rPr lang="ja-JP" altLang="en-US">
                <a:solidFill>
                  <a:srgbClr val="000000"/>
                </a:solidFill>
              </a:rPr>
              <a:t>非線形シミュレーションではトロイダル半径方向で異なる線形成長率を有するため、</a:t>
            </a:r>
            <a:endParaRPr lang="en-US" altLang="ja-JP" dirty="0">
              <a:solidFill>
                <a:srgbClr val="000000"/>
              </a:solidFill>
            </a:endParaRPr>
          </a:p>
          <a:p>
            <a:r>
              <a:rPr lang="ja-JP" altLang="en-US">
                <a:solidFill>
                  <a:srgbClr val="000000"/>
                </a:solidFill>
              </a:rPr>
              <a:t>局所的な情報だけではなく大域的効果を考慮する必要があると考えている。</a:t>
            </a:r>
            <a:endParaRPr lang="en-US" altLang="ja-JP" dirty="0">
              <a:solidFill>
                <a:srgbClr val="000000"/>
              </a:solidFill>
            </a:endParaRPr>
          </a:p>
          <a:p>
            <a:endParaRPr kumimoji="1" lang="en-US" altLang="ja-JP" dirty="0">
              <a:solidFill>
                <a:srgbClr val="000000"/>
              </a:solidFill>
            </a:endParaRPr>
          </a:p>
          <a:p>
            <a:r>
              <a:rPr lang="ja-JP" altLang="en-US">
                <a:solidFill>
                  <a:srgbClr val="000000"/>
                </a:solidFill>
              </a:rPr>
              <a:t>この仮説を以下のステップで検証する。</a:t>
            </a:r>
            <a:endParaRPr lang="en-US" altLang="ja-JP" dirty="0">
              <a:solidFill>
                <a:srgbClr val="000000"/>
              </a:solidFill>
            </a:endParaRPr>
          </a:p>
          <a:p>
            <a:pPr marL="342900" indent="-342900">
              <a:buFont typeface="+mj-lt"/>
              <a:buAutoNum type="arabicPeriod"/>
            </a:pPr>
            <a:r>
              <a:rPr kumimoji="1" lang="ja-JP" altLang="en-US">
                <a:solidFill>
                  <a:srgbClr val="000000"/>
                </a:solidFill>
              </a:rPr>
              <a:t>局所的の密度</a:t>
            </a:r>
            <a:r>
              <a:rPr kumimoji="1" lang="en-US" altLang="ja-JP" dirty="0">
                <a:solidFill>
                  <a:srgbClr val="000000"/>
                </a:solidFill>
              </a:rPr>
              <a:t>/</a:t>
            </a:r>
            <a:r>
              <a:rPr kumimoji="1" lang="ja-JP" altLang="en-US">
                <a:solidFill>
                  <a:srgbClr val="000000"/>
                </a:solidFill>
              </a:rPr>
              <a:t>温度勾配で予測</a:t>
            </a:r>
            <a:endParaRPr kumimoji="1" lang="en-US" altLang="ja-JP" dirty="0">
              <a:solidFill>
                <a:srgbClr val="000000"/>
              </a:solidFill>
            </a:endParaRPr>
          </a:p>
          <a:p>
            <a:pPr marL="342900" indent="-342900">
              <a:buFont typeface="+mj-lt"/>
              <a:buAutoNum type="arabicPeriod"/>
            </a:pPr>
            <a:r>
              <a:rPr kumimoji="1" lang="en-US" altLang="ja-JP" dirty="0">
                <a:solidFill>
                  <a:srgbClr val="000000"/>
                </a:solidFill>
              </a:rPr>
              <a:t>1</a:t>
            </a:r>
            <a:r>
              <a:rPr kumimoji="1" lang="ja-JP" altLang="en-US">
                <a:solidFill>
                  <a:srgbClr val="000000"/>
                </a:solidFill>
              </a:rPr>
              <a:t>に加えて、曲率の情報を入れて予測</a:t>
            </a:r>
            <a:endParaRPr kumimoji="1" lang="en-US" altLang="ja-JP" dirty="0">
              <a:solidFill>
                <a:srgbClr val="000000"/>
              </a:solidFill>
            </a:endParaRPr>
          </a:p>
          <a:p>
            <a:pPr marL="342900" indent="-342900">
              <a:buFont typeface="+mj-lt"/>
              <a:buAutoNum type="arabicPeriod"/>
            </a:pPr>
            <a:r>
              <a:rPr kumimoji="1" lang="en-US" altLang="ja-JP" dirty="0">
                <a:solidFill>
                  <a:srgbClr val="000000"/>
                </a:solidFill>
              </a:rPr>
              <a:t>1,2</a:t>
            </a:r>
            <a:r>
              <a:rPr kumimoji="1" lang="ja-JP" altLang="en-US">
                <a:solidFill>
                  <a:srgbClr val="000000"/>
                </a:solidFill>
              </a:rPr>
              <a:t>に加えて、両側の</a:t>
            </a:r>
            <a:r>
              <a:rPr kumimoji="1" lang="en-US" altLang="ja-JP" dirty="0">
                <a:solidFill>
                  <a:srgbClr val="000000"/>
                </a:solidFill>
              </a:rPr>
              <a:t>2</a:t>
            </a:r>
            <a:r>
              <a:rPr kumimoji="1" lang="ja-JP" altLang="en-US">
                <a:solidFill>
                  <a:srgbClr val="000000"/>
                </a:solidFill>
              </a:rPr>
              <a:t>点の情報を入れて予測す</a:t>
            </a:r>
            <a:endParaRPr kumimoji="1" lang="en-US" altLang="ja-JP" dirty="0">
              <a:solidFill>
                <a:srgbClr val="000000"/>
              </a:solidFill>
            </a:endParaRPr>
          </a:p>
          <a:p>
            <a:endParaRPr lang="en-US" altLang="ja-JP" dirty="0">
              <a:solidFill>
                <a:srgbClr val="000000"/>
              </a:solidFill>
            </a:endParaRPr>
          </a:p>
          <a:p>
            <a:r>
              <a:rPr kumimoji="1" lang="ja-JP" altLang="en-US">
                <a:solidFill>
                  <a:srgbClr val="000000"/>
                </a:solidFill>
              </a:rPr>
              <a:t>本研究の目的は</a:t>
            </a:r>
            <a:endParaRPr lang="en-US" altLang="ja-JP" dirty="0">
              <a:solidFill>
                <a:srgbClr val="000000"/>
              </a:solidFill>
            </a:endParaRPr>
          </a:p>
          <a:p>
            <a:r>
              <a:rPr lang="ja-JP" altLang="en-US">
                <a:solidFill>
                  <a:schemeClr val="bg1"/>
                </a:solidFill>
              </a:rPr>
              <a:t>「ニューラルネットワークによる</a:t>
            </a:r>
            <a:r>
              <a:rPr lang="en-US" altLang="ja-JP" dirty="0">
                <a:solidFill>
                  <a:schemeClr val="bg1"/>
                </a:solidFill>
              </a:rPr>
              <a:t>ITG</a:t>
            </a:r>
            <a:r>
              <a:rPr lang="ja-JP" altLang="en-US">
                <a:solidFill>
                  <a:schemeClr val="bg1"/>
                </a:solidFill>
              </a:rPr>
              <a:t>不安定性の高精度予測において、</a:t>
            </a:r>
            <a:endParaRPr lang="en-US" altLang="ja-JP" dirty="0">
              <a:solidFill>
                <a:schemeClr val="bg1"/>
              </a:solidFill>
            </a:endParaRPr>
          </a:p>
          <a:p>
            <a:r>
              <a:rPr lang="ja-JP" altLang="en-US">
                <a:solidFill>
                  <a:schemeClr val="bg1"/>
                </a:solidFill>
              </a:rPr>
              <a:t>非線形シミュレーションでは大域的効果が重要であることを証明すること」</a:t>
            </a:r>
            <a:r>
              <a:rPr lang="ja-JP" altLang="en-US">
                <a:solidFill>
                  <a:srgbClr val="000000"/>
                </a:solidFill>
              </a:rPr>
              <a:t>である。</a:t>
            </a:r>
            <a:endParaRPr lang="en-US" altLang="ja-JP" dirty="0">
              <a:solidFill>
                <a:srgbClr val="000000"/>
              </a:solidFill>
            </a:endParaRPr>
          </a:p>
          <a:p>
            <a:r>
              <a:rPr lang="ja-JP" altLang="en-US">
                <a:solidFill>
                  <a:srgbClr val="000000"/>
                </a:solidFill>
              </a:rPr>
              <a:t>将来的な目標は</a:t>
            </a:r>
            <a:endParaRPr lang="en-US" altLang="ja-JP" dirty="0">
              <a:solidFill>
                <a:srgbClr val="000000"/>
              </a:solidFill>
            </a:endParaRPr>
          </a:p>
          <a:p>
            <a:r>
              <a:rPr lang="ja-JP" altLang="en-US">
                <a:solidFill>
                  <a:srgbClr val="000000"/>
                </a:solidFill>
              </a:rPr>
              <a:t>「全半径方向の情報をいれ、大量のデータを</a:t>
            </a:r>
            <a:r>
              <a:rPr lang="en-US" altLang="ja-JP" dirty="0">
                <a:solidFill>
                  <a:srgbClr val="000000"/>
                </a:solidFill>
              </a:rPr>
              <a:t>Deep Learning</a:t>
            </a:r>
            <a:r>
              <a:rPr lang="ja-JP" altLang="en-US">
                <a:solidFill>
                  <a:srgbClr val="000000"/>
                </a:solidFill>
              </a:rPr>
              <a:t>で解析すること」である。</a:t>
            </a:r>
            <a:endParaRPr kumimoji="1" lang="en-US" altLang="ja-JP" dirty="0">
              <a:solidFill>
                <a:srgbClr val="000000"/>
              </a:solidFill>
            </a:endParaRPr>
          </a:p>
        </p:txBody>
      </p:sp>
      <p:cxnSp>
        <p:nvCxnSpPr>
          <p:cNvPr id="4" name="直線矢印コネクタ 3">
            <a:extLst>
              <a:ext uri="{FF2B5EF4-FFF2-40B4-BE49-F238E27FC236}">
                <a16:creationId xmlns:a16="http://schemas.microsoft.com/office/drawing/2014/main" id="{027BD5EC-A7CD-6446-8B9D-F6F9B9A04176}"/>
              </a:ext>
            </a:extLst>
          </p:cNvPr>
          <p:cNvCxnSpPr>
            <a:cxnSpLocks/>
          </p:cNvCxnSpPr>
          <p:nvPr/>
        </p:nvCxnSpPr>
        <p:spPr>
          <a:xfrm flipV="1">
            <a:off x="7050898" y="4685998"/>
            <a:ext cx="1415810" cy="100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87D1C457-6B17-9E47-B915-B09BA5055A7B}"/>
              </a:ext>
            </a:extLst>
          </p:cNvPr>
          <p:cNvCxnSpPr>
            <a:cxnSpLocks/>
          </p:cNvCxnSpPr>
          <p:nvPr/>
        </p:nvCxnSpPr>
        <p:spPr>
          <a:xfrm flipV="1">
            <a:off x="7050898" y="3488428"/>
            <a:ext cx="0" cy="119190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F798DE29-E9DC-3241-A898-149B97572829}"/>
                  </a:ext>
                </a:extLst>
              </p:cNvPr>
              <p:cNvSpPr/>
              <p:nvPr/>
            </p:nvSpPr>
            <p:spPr>
              <a:xfrm>
                <a:off x="8466708" y="4442087"/>
                <a:ext cx="610552" cy="338554"/>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rgbClr val="000000"/>
                          </a:solidFill>
                          <a:latin typeface="Cambria Math" panose="02040503050406030204" pitchFamily="18" charset="0"/>
                        </a:rPr>
                        <m:t>𝑎</m:t>
                      </m:r>
                      <m:r>
                        <a:rPr lang="en-US" altLang="ja-JP" sz="1600" b="0" i="1" smtClean="0">
                          <a:solidFill>
                            <a:srgbClr val="000000"/>
                          </a:solidFill>
                          <a:latin typeface="Cambria Math" panose="02040503050406030204" pitchFamily="18" charset="0"/>
                        </a:rPr>
                        <m:t>/</m:t>
                      </m:r>
                      <m:r>
                        <a:rPr lang="en-US" altLang="ja-JP" sz="1600" b="0" i="1" smtClean="0">
                          <a:solidFill>
                            <a:srgbClr val="000000"/>
                          </a:solidFill>
                          <a:latin typeface="Cambria Math" panose="02040503050406030204" pitchFamily="18" charset="0"/>
                        </a:rPr>
                        <m:t>𝑟</m:t>
                      </m:r>
                    </m:oMath>
                  </m:oMathPara>
                </a14:m>
                <a:endParaRPr lang="ja-JP" altLang="en-US" sz="1600" dirty="0">
                  <a:solidFill>
                    <a:srgbClr val="000000"/>
                  </a:solidFill>
                </a:endParaRPr>
              </a:p>
            </p:txBody>
          </p:sp>
        </mc:Choice>
        <mc:Fallback>
          <p:sp>
            <p:nvSpPr>
              <p:cNvPr id="6" name="正方形/長方形 5">
                <a:extLst>
                  <a:ext uri="{FF2B5EF4-FFF2-40B4-BE49-F238E27FC236}">
                    <a16:creationId xmlns:a16="http://schemas.microsoft.com/office/drawing/2014/main" id="{F798DE29-E9DC-3241-A898-149B97572829}"/>
                  </a:ext>
                </a:extLst>
              </p:cNvPr>
              <p:cNvSpPr>
                <a:spLocks noRot="1" noChangeAspect="1" noMove="1" noResize="1" noEditPoints="1" noAdjustHandles="1" noChangeArrowheads="1" noChangeShapeType="1" noTextEdit="1"/>
              </p:cNvSpPr>
              <p:nvPr/>
            </p:nvSpPr>
            <p:spPr>
              <a:xfrm>
                <a:off x="8466708" y="4442087"/>
                <a:ext cx="610552" cy="338554"/>
              </a:xfrm>
              <a:prstGeom prst="rect">
                <a:avLst/>
              </a:prstGeom>
              <a:blipFill>
                <a:blip r:embed="rId2"/>
                <a:stretch>
                  <a:fillRect b="-11111"/>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4974A5D7-DCC5-C540-BD73-97542AF5B547}"/>
                  </a:ext>
                </a:extLst>
              </p:cNvPr>
              <p:cNvSpPr/>
              <p:nvPr/>
            </p:nvSpPr>
            <p:spPr>
              <a:xfrm>
                <a:off x="6665087" y="3329240"/>
                <a:ext cx="385811"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rgbClr val="000000"/>
                          </a:solidFill>
                          <a:latin typeface="Cambria Math" panose="02040503050406030204" pitchFamily="18" charset="0"/>
                        </a:rPr>
                        <m:t>𝑛</m:t>
                      </m:r>
                    </m:oMath>
                  </m:oMathPara>
                </a14:m>
                <a:endParaRPr lang="ja-JP" altLang="en-US" sz="1600"/>
              </a:p>
            </p:txBody>
          </p:sp>
        </mc:Choice>
        <mc:Fallback>
          <p:sp>
            <p:nvSpPr>
              <p:cNvPr id="7" name="正方形/長方形 6">
                <a:extLst>
                  <a:ext uri="{FF2B5EF4-FFF2-40B4-BE49-F238E27FC236}">
                    <a16:creationId xmlns:a16="http://schemas.microsoft.com/office/drawing/2014/main" id="{4974A5D7-DCC5-C540-BD73-97542AF5B547}"/>
                  </a:ext>
                </a:extLst>
              </p:cNvPr>
              <p:cNvSpPr>
                <a:spLocks noRot="1" noChangeAspect="1" noMove="1" noResize="1" noEditPoints="1" noAdjustHandles="1" noChangeArrowheads="1" noChangeShapeType="1" noTextEdit="1"/>
              </p:cNvSpPr>
              <p:nvPr/>
            </p:nvSpPr>
            <p:spPr>
              <a:xfrm>
                <a:off x="6665087" y="3329240"/>
                <a:ext cx="385811" cy="338554"/>
              </a:xfrm>
              <a:prstGeom prst="rect">
                <a:avLst/>
              </a:prstGeom>
              <a:blipFill>
                <a:blip r:embed="rId3"/>
                <a:stretch>
                  <a:fillRect/>
                </a:stretch>
              </a:blipFill>
            </p:spPr>
            <p:txBody>
              <a:bodyPr/>
              <a:lstStyle/>
              <a:p>
                <a:r>
                  <a:rPr lang="ja-JP" altLang="en-US">
                    <a:noFill/>
                  </a:rPr>
                  <a:t> </a:t>
                </a:r>
              </a:p>
            </p:txBody>
          </p:sp>
        </mc:Fallback>
      </mc:AlternateContent>
      <p:sp>
        <p:nvSpPr>
          <p:cNvPr id="8" name="円弧 7">
            <a:extLst>
              <a:ext uri="{FF2B5EF4-FFF2-40B4-BE49-F238E27FC236}">
                <a16:creationId xmlns:a16="http://schemas.microsoft.com/office/drawing/2014/main" id="{825E3C8A-7893-424F-98FD-33835A890475}"/>
              </a:ext>
            </a:extLst>
          </p:cNvPr>
          <p:cNvSpPr/>
          <p:nvPr/>
        </p:nvSpPr>
        <p:spPr>
          <a:xfrm>
            <a:off x="6557803" y="3493815"/>
            <a:ext cx="1273341" cy="1272031"/>
          </a:xfrm>
          <a:prstGeom prst="arc">
            <a:avLst/>
          </a:prstGeom>
          <a:ln>
            <a:solidFill>
              <a:srgbClr val="0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円弧 8">
            <a:extLst>
              <a:ext uri="{FF2B5EF4-FFF2-40B4-BE49-F238E27FC236}">
                <a16:creationId xmlns:a16="http://schemas.microsoft.com/office/drawing/2014/main" id="{F849FA09-F103-5542-AFF9-390155B0EFEE}"/>
              </a:ext>
            </a:extLst>
          </p:cNvPr>
          <p:cNvSpPr/>
          <p:nvPr/>
        </p:nvSpPr>
        <p:spPr>
          <a:xfrm rot="10800000">
            <a:off x="7833234" y="3577474"/>
            <a:ext cx="1100003" cy="968611"/>
          </a:xfrm>
          <a:prstGeom prst="arc">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A243C87F-FA76-D440-9FA5-C4904ADBC025}"/>
              </a:ext>
            </a:extLst>
          </p:cNvPr>
          <p:cNvSpPr/>
          <p:nvPr/>
        </p:nvSpPr>
        <p:spPr>
          <a:xfrm>
            <a:off x="7764661" y="3991252"/>
            <a:ext cx="103909" cy="104284"/>
          </a:xfrm>
          <a:prstGeom prst="ellipse">
            <a:avLst/>
          </a:prstGeom>
          <a:solidFill>
            <a:schemeClr val="tx1"/>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00"/>
              </a:solidFill>
              <a:highlight>
                <a:srgbClr val="000000"/>
              </a:highlight>
            </a:endParaRPr>
          </a:p>
        </p:txBody>
      </p:sp>
      <p:cxnSp>
        <p:nvCxnSpPr>
          <p:cNvPr id="14" name="直線矢印コネクタ 13">
            <a:extLst>
              <a:ext uri="{FF2B5EF4-FFF2-40B4-BE49-F238E27FC236}">
                <a16:creationId xmlns:a16="http://schemas.microsoft.com/office/drawing/2014/main" id="{1F95DFFB-1FAB-E54F-92A3-FB8260CEA8C2}"/>
              </a:ext>
            </a:extLst>
          </p:cNvPr>
          <p:cNvCxnSpPr>
            <a:cxnSpLocks/>
          </p:cNvCxnSpPr>
          <p:nvPr/>
        </p:nvCxnSpPr>
        <p:spPr>
          <a:xfrm>
            <a:off x="7097588" y="2274008"/>
            <a:ext cx="1517282"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5A1853F-B66D-4149-A464-C59AA3AA5263}"/>
              </a:ext>
            </a:extLst>
          </p:cNvPr>
          <p:cNvCxnSpPr>
            <a:cxnSpLocks/>
          </p:cNvCxnSpPr>
          <p:nvPr/>
        </p:nvCxnSpPr>
        <p:spPr>
          <a:xfrm flipV="1">
            <a:off x="7093992" y="1051412"/>
            <a:ext cx="0" cy="121701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55AFC5EC-89F9-8145-97E9-FA114550A7B5}"/>
                  </a:ext>
                </a:extLst>
              </p:cNvPr>
              <p:cNvSpPr/>
              <p:nvPr/>
            </p:nvSpPr>
            <p:spPr>
              <a:xfrm>
                <a:off x="8611274" y="2099167"/>
                <a:ext cx="270543" cy="338521"/>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rgbClr val="000000"/>
                          </a:solidFill>
                          <a:latin typeface="Cambria Math" panose="02040503050406030204" pitchFamily="18" charset="0"/>
                        </a:rPr>
                        <m:t>𝑡</m:t>
                      </m:r>
                    </m:oMath>
                  </m:oMathPara>
                </a14:m>
                <a:endParaRPr lang="ja-JP" altLang="en-US" sz="1600" dirty="0">
                  <a:solidFill>
                    <a:srgbClr val="000000"/>
                  </a:solidFill>
                </a:endParaRPr>
              </a:p>
            </p:txBody>
          </p:sp>
        </mc:Choice>
        <mc:Fallback>
          <p:sp>
            <p:nvSpPr>
              <p:cNvPr id="16" name="正方形/長方形 15">
                <a:extLst>
                  <a:ext uri="{FF2B5EF4-FFF2-40B4-BE49-F238E27FC236}">
                    <a16:creationId xmlns:a16="http://schemas.microsoft.com/office/drawing/2014/main" id="{55AFC5EC-89F9-8145-97E9-FA114550A7B5}"/>
                  </a:ext>
                </a:extLst>
              </p:cNvPr>
              <p:cNvSpPr>
                <a:spLocks noRot="1" noChangeAspect="1" noMove="1" noResize="1" noEditPoints="1" noAdjustHandles="1" noChangeArrowheads="1" noChangeShapeType="1" noTextEdit="1"/>
              </p:cNvSpPr>
              <p:nvPr/>
            </p:nvSpPr>
            <p:spPr>
              <a:xfrm>
                <a:off x="8611274" y="2099167"/>
                <a:ext cx="270543" cy="338521"/>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74D5C24F-32E0-B146-A7FD-DABBF638C3C2}"/>
                  </a:ext>
                </a:extLst>
              </p:cNvPr>
              <p:cNvSpPr/>
              <p:nvPr/>
            </p:nvSpPr>
            <p:spPr>
              <a:xfrm>
                <a:off x="6614349" y="882135"/>
                <a:ext cx="385811"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rgbClr val="000000"/>
                          </a:solidFill>
                          <a:latin typeface="Cambria Math" panose="02040503050406030204" pitchFamily="18" charset="0"/>
                        </a:rPr>
                        <m:t>|</m:t>
                      </m:r>
                      <m:r>
                        <m:rPr>
                          <m:sty m:val="p"/>
                        </m:rPr>
                        <a:rPr lang="el-GR" altLang="ja-JP" sz="1600" i="1" smtClean="0">
                          <a:solidFill>
                            <a:srgbClr val="000000"/>
                          </a:solidFill>
                          <a:latin typeface="Cambria Math" panose="02040503050406030204" pitchFamily="18" charset="0"/>
                        </a:rPr>
                        <m:t>Φ</m:t>
                      </m:r>
                      <m:r>
                        <a:rPr lang="en-US" altLang="ja-JP" sz="1600" b="0" i="1" smtClean="0">
                          <a:solidFill>
                            <a:srgbClr val="000000"/>
                          </a:solidFill>
                          <a:latin typeface="Cambria Math" panose="02040503050406030204" pitchFamily="18" charset="0"/>
                        </a:rPr>
                        <m:t>|</m:t>
                      </m:r>
                    </m:oMath>
                  </m:oMathPara>
                </a14:m>
                <a:endParaRPr lang="ja-JP" altLang="en-US" sz="1600"/>
              </a:p>
            </p:txBody>
          </p:sp>
        </mc:Choice>
        <mc:Fallback>
          <p:sp>
            <p:nvSpPr>
              <p:cNvPr id="17" name="正方形/長方形 16">
                <a:extLst>
                  <a:ext uri="{FF2B5EF4-FFF2-40B4-BE49-F238E27FC236}">
                    <a16:creationId xmlns:a16="http://schemas.microsoft.com/office/drawing/2014/main" id="{74D5C24F-32E0-B146-A7FD-DABBF638C3C2}"/>
                  </a:ext>
                </a:extLst>
              </p:cNvPr>
              <p:cNvSpPr>
                <a:spLocks noRot="1" noChangeAspect="1" noMove="1" noResize="1" noEditPoints="1" noAdjustHandles="1" noChangeArrowheads="1" noChangeShapeType="1" noTextEdit="1"/>
              </p:cNvSpPr>
              <p:nvPr/>
            </p:nvSpPr>
            <p:spPr>
              <a:xfrm>
                <a:off x="6614349" y="882135"/>
                <a:ext cx="385811" cy="338554"/>
              </a:xfrm>
              <a:prstGeom prst="rect">
                <a:avLst/>
              </a:prstGeom>
              <a:blipFill>
                <a:blip r:embed="rId5"/>
                <a:stretch>
                  <a:fillRect r="-22581" b="-10714"/>
                </a:stretch>
              </a:blipFill>
            </p:spPr>
            <p:txBody>
              <a:bodyPr/>
              <a:lstStyle/>
              <a:p>
                <a:r>
                  <a:rPr lang="ja-JP" altLang="en-US">
                    <a:noFill/>
                  </a:rPr>
                  <a:t> </a:t>
                </a:r>
              </a:p>
            </p:txBody>
          </p:sp>
        </mc:Fallback>
      </mc:AlternateContent>
      <p:cxnSp>
        <p:nvCxnSpPr>
          <p:cNvPr id="18" name="直線コネクタ 17">
            <a:extLst>
              <a:ext uri="{FF2B5EF4-FFF2-40B4-BE49-F238E27FC236}">
                <a16:creationId xmlns:a16="http://schemas.microsoft.com/office/drawing/2014/main" id="{91BBE333-F85F-7246-89A3-DE1797B92FD6}"/>
              </a:ext>
            </a:extLst>
          </p:cNvPr>
          <p:cNvCxnSpPr>
            <a:cxnSpLocks/>
          </p:cNvCxnSpPr>
          <p:nvPr/>
        </p:nvCxnSpPr>
        <p:spPr>
          <a:xfrm flipV="1">
            <a:off x="7093992" y="1359190"/>
            <a:ext cx="610552" cy="64797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A96BCDB-FE37-944C-90CC-8DA342194133}"/>
              </a:ext>
            </a:extLst>
          </p:cNvPr>
          <p:cNvCxnSpPr>
            <a:cxnSpLocks/>
          </p:cNvCxnSpPr>
          <p:nvPr/>
        </p:nvCxnSpPr>
        <p:spPr>
          <a:xfrm>
            <a:off x="7099407" y="2007169"/>
            <a:ext cx="9506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895FACA-7F54-4643-B9EF-96BA9655D09C}"/>
              </a:ext>
            </a:extLst>
          </p:cNvPr>
          <p:cNvCxnSpPr>
            <a:cxnSpLocks/>
          </p:cNvCxnSpPr>
          <p:nvPr/>
        </p:nvCxnSpPr>
        <p:spPr>
          <a:xfrm>
            <a:off x="7093992" y="1395893"/>
            <a:ext cx="10117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正方形/長方形 20">
                <a:extLst>
                  <a:ext uri="{FF2B5EF4-FFF2-40B4-BE49-F238E27FC236}">
                    <a16:creationId xmlns:a16="http://schemas.microsoft.com/office/drawing/2014/main" id="{0249100C-7D98-AA47-A318-EBA96C974C4B}"/>
                  </a:ext>
                </a:extLst>
              </p:cNvPr>
              <p:cNvSpPr/>
              <p:nvPr/>
            </p:nvSpPr>
            <p:spPr>
              <a:xfrm>
                <a:off x="6534025" y="1235138"/>
                <a:ext cx="610552" cy="30777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400" i="1" smtClean="0">
                              <a:solidFill>
                                <a:srgbClr val="000000"/>
                              </a:solidFill>
                              <a:latin typeface="Cambria Math" panose="02040503050406030204" pitchFamily="18" charset="0"/>
                            </a:rPr>
                          </m:ctrlPr>
                        </m:sSupPr>
                        <m:e>
                          <m:r>
                            <a:rPr lang="en-US" altLang="ja-JP" sz="1400" b="0" i="1" smtClean="0">
                              <a:solidFill>
                                <a:srgbClr val="000000"/>
                              </a:solidFill>
                              <a:latin typeface="Cambria Math" panose="02040503050406030204" pitchFamily="18" charset="0"/>
                            </a:rPr>
                            <m:t>10</m:t>
                          </m:r>
                        </m:e>
                        <m:sup>
                          <m:r>
                            <a:rPr lang="en-US" altLang="ja-JP" sz="1400" b="0" i="1" smtClean="0">
                              <a:solidFill>
                                <a:srgbClr val="000000"/>
                              </a:solidFill>
                              <a:latin typeface="Cambria Math" panose="02040503050406030204" pitchFamily="18" charset="0"/>
                            </a:rPr>
                            <m:t>0</m:t>
                          </m:r>
                        </m:sup>
                      </m:sSup>
                    </m:oMath>
                  </m:oMathPara>
                </a14:m>
                <a:endParaRPr lang="ja-JP" altLang="en-US" sz="1400" dirty="0">
                  <a:solidFill>
                    <a:srgbClr val="000000"/>
                  </a:solidFill>
                </a:endParaRPr>
              </a:p>
            </p:txBody>
          </p:sp>
        </mc:Choice>
        <mc:Fallback>
          <p:sp>
            <p:nvSpPr>
              <p:cNvPr id="21" name="正方形/長方形 20">
                <a:extLst>
                  <a:ext uri="{FF2B5EF4-FFF2-40B4-BE49-F238E27FC236}">
                    <a16:creationId xmlns:a16="http://schemas.microsoft.com/office/drawing/2014/main" id="{0249100C-7D98-AA47-A318-EBA96C974C4B}"/>
                  </a:ext>
                </a:extLst>
              </p:cNvPr>
              <p:cNvSpPr>
                <a:spLocks noRot="1" noChangeAspect="1" noMove="1" noResize="1" noEditPoints="1" noAdjustHandles="1" noChangeArrowheads="1" noChangeShapeType="1" noTextEdit="1"/>
              </p:cNvSpPr>
              <p:nvPr/>
            </p:nvSpPr>
            <p:spPr>
              <a:xfrm>
                <a:off x="6534025" y="1235138"/>
                <a:ext cx="610552" cy="307777"/>
              </a:xfrm>
              <a:prstGeom prst="rect">
                <a:avLst/>
              </a:prstGeom>
              <a:blipFill>
                <a:blip r:embed="rId6"/>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正方形/長方形 21">
                <a:extLst>
                  <a:ext uri="{FF2B5EF4-FFF2-40B4-BE49-F238E27FC236}">
                    <a16:creationId xmlns:a16="http://schemas.microsoft.com/office/drawing/2014/main" id="{25A02999-CF81-D445-8064-7ADB35CA5DFC}"/>
                  </a:ext>
                </a:extLst>
              </p:cNvPr>
              <p:cNvSpPr/>
              <p:nvPr/>
            </p:nvSpPr>
            <p:spPr>
              <a:xfrm>
                <a:off x="6488855" y="1848884"/>
                <a:ext cx="610552" cy="30777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400" i="1" smtClean="0">
                              <a:solidFill>
                                <a:srgbClr val="000000"/>
                              </a:solidFill>
                              <a:latin typeface="Cambria Math" panose="02040503050406030204" pitchFamily="18" charset="0"/>
                            </a:rPr>
                          </m:ctrlPr>
                        </m:sSupPr>
                        <m:e>
                          <m:r>
                            <a:rPr lang="en-US" altLang="ja-JP" sz="1400" b="0" i="1" smtClean="0">
                              <a:solidFill>
                                <a:srgbClr val="000000"/>
                              </a:solidFill>
                              <a:latin typeface="Cambria Math" panose="02040503050406030204" pitchFamily="18" charset="0"/>
                            </a:rPr>
                            <m:t>10</m:t>
                          </m:r>
                        </m:e>
                        <m:sup>
                          <m:r>
                            <a:rPr lang="en-US" altLang="ja-JP" sz="1400" b="0" i="1" smtClean="0">
                              <a:solidFill>
                                <a:srgbClr val="000000"/>
                              </a:solidFill>
                              <a:latin typeface="Cambria Math" panose="02040503050406030204" pitchFamily="18" charset="0"/>
                            </a:rPr>
                            <m:t>−10</m:t>
                          </m:r>
                        </m:sup>
                      </m:sSup>
                    </m:oMath>
                  </m:oMathPara>
                </a14:m>
                <a:endParaRPr lang="ja-JP" altLang="en-US" sz="1400" dirty="0">
                  <a:solidFill>
                    <a:srgbClr val="000000"/>
                  </a:solidFill>
                </a:endParaRPr>
              </a:p>
            </p:txBody>
          </p:sp>
        </mc:Choice>
        <mc:Fallback>
          <p:sp>
            <p:nvSpPr>
              <p:cNvPr id="22" name="正方形/長方形 21">
                <a:extLst>
                  <a:ext uri="{FF2B5EF4-FFF2-40B4-BE49-F238E27FC236}">
                    <a16:creationId xmlns:a16="http://schemas.microsoft.com/office/drawing/2014/main" id="{25A02999-CF81-D445-8064-7ADB35CA5DFC}"/>
                  </a:ext>
                </a:extLst>
              </p:cNvPr>
              <p:cNvSpPr>
                <a:spLocks noRot="1" noChangeAspect="1" noMove="1" noResize="1" noEditPoints="1" noAdjustHandles="1" noChangeArrowheads="1" noChangeShapeType="1" noTextEdit="1"/>
              </p:cNvSpPr>
              <p:nvPr/>
            </p:nvSpPr>
            <p:spPr>
              <a:xfrm>
                <a:off x="6488855" y="1848884"/>
                <a:ext cx="610552" cy="307777"/>
              </a:xfrm>
              <a:prstGeom prst="rect">
                <a:avLst/>
              </a:prstGeom>
              <a:blipFill>
                <a:blip r:embed="rId7"/>
                <a:stretch>
                  <a:fillRect/>
                </a:stretch>
              </a:blipFill>
              <a:ln>
                <a:noFill/>
              </a:ln>
            </p:spPr>
            <p:txBody>
              <a:bodyPr/>
              <a:lstStyle/>
              <a:p>
                <a:r>
                  <a:rPr lang="ja-JP" altLang="en-US">
                    <a:noFill/>
                  </a:rPr>
                  <a:t> </a:t>
                </a:r>
              </a:p>
            </p:txBody>
          </p:sp>
        </mc:Fallback>
      </mc:AlternateContent>
      <p:sp>
        <p:nvSpPr>
          <p:cNvPr id="23" name="フリーフォーム 22">
            <a:extLst>
              <a:ext uri="{FF2B5EF4-FFF2-40B4-BE49-F238E27FC236}">
                <a16:creationId xmlns:a16="http://schemas.microsoft.com/office/drawing/2014/main" id="{5AE2B8CF-AF51-9A41-B80E-721BBDBCD760}"/>
              </a:ext>
            </a:extLst>
          </p:cNvPr>
          <p:cNvSpPr/>
          <p:nvPr/>
        </p:nvSpPr>
        <p:spPr>
          <a:xfrm>
            <a:off x="7704544" y="1358762"/>
            <a:ext cx="321546" cy="134118"/>
          </a:xfrm>
          <a:custGeom>
            <a:avLst/>
            <a:gdLst>
              <a:gd name="connsiteX0" fmla="*/ 0 w 844107"/>
              <a:gd name="connsiteY0" fmla="*/ 0 h 200967"/>
              <a:gd name="connsiteX1" fmla="*/ 200967 w 844107"/>
              <a:gd name="connsiteY1" fmla="*/ 10048 h 200967"/>
              <a:gd name="connsiteX2" fmla="*/ 221064 w 844107"/>
              <a:gd name="connsiteY2" fmla="*/ 40193 h 200967"/>
              <a:gd name="connsiteX3" fmla="*/ 241160 w 844107"/>
              <a:gd name="connsiteY3" fmla="*/ 100483 h 200967"/>
              <a:gd name="connsiteX4" fmla="*/ 251209 w 844107"/>
              <a:gd name="connsiteY4" fmla="*/ 130628 h 200967"/>
              <a:gd name="connsiteX5" fmla="*/ 261257 w 844107"/>
              <a:gd name="connsiteY5" fmla="*/ 180870 h 200967"/>
              <a:gd name="connsiteX6" fmla="*/ 291402 w 844107"/>
              <a:gd name="connsiteY6" fmla="*/ 190918 h 200967"/>
              <a:gd name="connsiteX7" fmla="*/ 371789 w 844107"/>
              <a:gd name="connsiteY7" fmla="*/ 120580 h 200967"/>
              <a:gd name="connsiteX8" fmla="*/ 391886 w 844107"/>
              <a:gd name="connsiteY8" fmla="*/ 90435 h 200967"/>
              <a:gd name="connsiteX9" fmla="*/ 401934 w 844107"/>
              <a:gd name="connsiteY9" fmla="*/ 60290 h 200967"/>
              <a:gd name="connsiteX10" fmla="*/ 522514 w 844107"/>
              <a:gd name="connsiteY10" fmla="*/ 40193 h 200967"/>
              <a:gd name="connsiteX11" fmla="*/ 542611 w 844107"/>
              <a:gd name="connsiteY11" fmla="*/ 70338 h 200967"/>
              <a:gd name="connsiteX12" fmla="*/ 552659 w 844107"/>
              <a:gd name="connsiteY12" fmla="*/ 100483 h 200967"/>
              <a:gd name="connsiteX13" fmla="*/ 612949 w 844107"/>
              <a:gd name="connsiteY13" fmla="*/ 130628 h 200967"/>
              <a:gd name="connsiteX14" fmla="*/ 663191 w 844107"/>
              <a:gd name="connsiteY14" fmla="*/ 60290 h 200967"/>
              <a:gd name="connsiteX15" fmla="*/ 823965 w 844107"/>
              <a:gd name="connsiteY15" fmla="*/ 100483 h 200967"/>
              <a:gd name="connsiteX16" fmla="*/ 834013 w 844107"/>
              <a:gd name="connsiteY16" fmla="*/ 130628 h 200967"/>
              <a:gd name="connsiteX17" fmla="*/ 844061 w 844107"/>
              <a:gd name="connsiteY17" fmla="*/ 200967 h 20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4107" h="200967">
                <a:moveTo>
                  <a:pt x="0" y="0"/>
                </a:moveTo>
                <a:cubicBezTo>
                  <a:pt x="66989" y="3349"/>
                  <a:pt x="134976" y="-1950"/>
                  <a:pt x="200967" y="10048"/>
                </a:cubicBezTo>
                <a:cubicBezTo>
                  <a:pt x="212849" y="12208"/>
                  <a:pt x="216159" y="29157"/>
                  <a:pt x="221064" y="40193"/>
                </a:cubicBezTo>
                <a:cubicBezTo>
                  <a:pt x="229667" y="59551"/>
                  <a:pt x="234461" y="80386"/>
                  <a:pt x="241160" y="100483"/>
                </a:cubicBezTo>
                <a:cubicBezTo>
                  <a:pt x="244509" y="110531"/>
                  <a:pt x="249132" y="120242"/>
                  <a:pt x="251209" y="130628"/>
                </a:cubicBezTo>
                <a:cubicBezTo>
                  <a:pt x="254558" y="147375"/>
                  <a:pt x="251783" y="166659"/>
                  <a:pt x="261257" y="180870"/>
                </a:cubicBezTo>
                <a:cubicBezTo>
                  <a:pt x="267132" y="189683"/>
                  <a:pt x="281354" y="187569"/>
                  <a:pt x="291402" y="190918"/>
                </a:cubicBezTo>
                <a:cubicBezTo>
                  <a:pt x="355027" y="175012"/>
                  <a:pt x="323935" y="192361"/>
                  <a:pt x="371789" y="120580"/>
                </a:cubicBezTo>
                <a:lnTo>
                  <a:pt x="391886" y="90435"/>
                </a:lnTo>
                <a:cubicBezTo>
                  <a:pt x="395235" y="80387"/>
                  <a:pt x="397197" y="69764"/>
                  <a:pt x="401934" y="60290"/>
                </a:cubicBezTo>
                <a:cubicBezTo>
                  <a:pt x="431472" y="1214"/>
                  <a:pt x="435745" y="31516"/>
                  <a:pt x="522514" y="40193"/>
                </a:cubicBezTo>
                <a:cubicBezTo>
                  <a:pt x="529213" y="50241"/>
                  <a:pt x="537210" y="59536"/>
                  <a:pt x="542611" y="70338"/>
                </a:cubicBezTo>
                <a:cubicBezTo>
                  <a:pt x="547348" y="79812"/>
                  <a:pt x="546042" y="92212"/>
                  <a:pt x="552659" y="100483"/>
                </a:cubicBezTo>
                <a:cubicBezTo>
                  <a:pt x="566826" y="118192"/>
                  <a:pt x="593090" y="124009"/>
                  <a:pt x="612949" y="130628"/>
                </a:cubicBezTo>
                <a:cubicBezTo>
                  <a:pt x="636395" y="60290"/>
                  <a:pt x="612949" y="77037"/>
                  <a:pt x="663191" y="60290"/>
                </a:cubicBezTo>
                <a:cubicBezTo>
                  <a:pt x="737989" y="135088"/>
                  <a:pt x="636842" y="47020"/>
                  <a:pt x="823965" y="100483"/>
                </a:cubicBezTo>
                <a:cubicBezTo>
                  <a:pt x="834149" y="103393"/>
                  <a:pt x="831444" y="120352"/>
                  <a:pt x="834013" y="130628"/>
                </a:cubicBezTo>
                <a:cubicBezTo>
                  <a:pt x="845375" y="176077"/>
                  <a:pt x="844061" y="168248"/>
                  <a:pt x="844061" y="200967"/>
                </a:cubicBezTo>
              </a:path>
            </a:pathLst>
          </a:cu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75EE54DB-8227-3F40-BB44-180A2BB5490F}"/>
              </a:ext>
            </a:extLst>
          </p:cNvPr>
          <p:cNvSpPr/>
          <p:nvPr/>
        </p:nvSpPr>
        <p:spPr>
          <a:xfrm>
            <a:off x="8012807" y="1290386"/>
            <a:ext cx="356694" cy="211014"/>
          </a:xfrm>
          <a:custGeom>
            <a:avLst/>
            <a:gdLst>
              <a:gd name="connsiteX0" fmla="*/ 0 w 532703"/>
              <a:gd name="connsiteY0" fmla="*/ 190919 h 211015"/>
              <a:gd name="connsiteX1" fmla="*/ 10048 w 532703"/>
              <a:gd name="connsiteY1" fmla="*/ 120580 h 211015"/>
              <a:gd name="connsiteX2" fmla="*/ 40193 w 532703"/>
              <a:gd name="connsiteY2" fmla="*/ 110532 h 211015"/>
              <a:gd name="connsiteX3" fmla="*/ 60290 w 532703"/>
              <a:gd name="connsiteY3" fmla="*/ 140677 h 211015"/>
              <a:gd name="connsiteX4" fmla="*/ 70338 w 532703"/>
              <a:gd name="connsiteY4" fmla="*/ 110532 h 211015"/>
              <a:gd name="connsiteX5" fmla="*/ 80387 w 532703"/>
              <a:gd name="connsiteY5" fmla="*/ 150725 h 211015"/>
              <a:gd name="connsiteX6" fmla="*/ 100483 w 532703"/>
              <a:gd name="connsiteY6" fmla="*/ 211015 h 211015"/>
              <a:gd name="connsiteX7" fmla="*/ 110532 w 532703"/>
              <a:gd name="connsiteY7" fmla="*/ 120580 h 211015"/>
              <a:gd name="connsiteX8" fmla="*/ 120580 w 532703"/>
              <a:gd name="connsiteY8" fmla="*/ 90435 h 211015"/>
              <a:gd name="connsiteX9" fmla="*/ 130628 w 532703"/>
              <a:gd name="connsiteY9" fmla="*/ 50242 h 211015"/>
              <a:gd name="connsiteX10" fmla="*/ 160773 w 532703"/>
              <a:gd name="connsiteY10" fmla="*/ 60290 h 211015"/>
              <a:gd name="connsiteX11" fmla="*/ 170822 w 532703"/>
              <a:gd name="connsiteY11" fmla="*/ 100483 h 211015"/>
              <a:gd name="connsiteX12" fmla="*/ 200967 w 532703"/>
              <a:gd name="connsiteY12" fmla="*/ 160774 h 211015"/>
              <a:gd name="connsiteX13" fmla="*/ 231112 w 532703"/>
              <a:gd name="connsiteY13" fmla="*/ 160774 h 211015"/>
              <a:gd name="connsiteX14" fmla="*/ 261257 w 532703"/>
              <a:gd name="connsiteY14" fmla="*/ 180870 h 211015"/>
              <a:gd name="connsiteX15" fmla="*/ 301450 w 532703"/>
              <a:gd name="connsiteY15" fmla="*/ 170822 h 211015"/>
              <a:gd name="connsiteX16" fmla="*/ 321547 w 532703"/>
              <a:gd name="connsiteY16" fmla="*/ 140677 h 211015"/>
              <a:gd name="connsiteX17" fmla="*/ 351692 w 532703"/>
              <a:gd name="connsiteY17" fmla="*/ 120580 h 211015"/>
              <a:gd name="connsiteX18" fmla="*/ 361740 w 532703"/>
              <a:gd name="connsiteY18" fmla="*/ 150725 h 211015"/>
              <a:gd name="connsiteX19" fmla="*/ 381837 w 532703"/>
              <a:gd name="connsiteY19" fmla="*/ 90435 h 211015"/>
              <a:gd name="connsiteX20" fmla="*/ 422030 w 532703"/>
              <a:gd name="connsiteY20" fmla="*/ 20097 h 211015"/>
              <a:gd name="connsiteX21" fmla="*/ 452176 w 532703"/>
              <a:gd name="connsiteY21" fmla="*/ 0 h 211015"/>
              <a:gd name="connsiteX22" fmla="*/ 472272 w 532703"/>
              <a:gd name="connsiteY22" fmla="*/ 60290 h 211015"/>
              <a:gd name="connsiteX23" fmla="*/ 482321 w 532703"/>
              <a:gd name="connsiteY23" fmla="*/ 90435 h 211015"/>
              <a:gd name="connsiteX24" fmla="*/ 522514 w 532703"/>
              <a:gd name="connsiteY24" fmla="*/ 150725 h 211015"/>
              <a:gd name="connsiteX25" fmla="*/ 532562 w 532703"/>
              <a:gd name="connsiteY25" fmla="*/ 160774 h 21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703" h="211015">
                <a:moveTo>
                  <a:pt x="0" y="190919"/>
                </a:moveTo>
                <a:cubicBezTo>
                  <a:pt x="3349" y="167473"/>
                  <a:pt x="-544" y="141764"/>
                  <a:pt x="10048" y="120580"/>
                </a:cubicBezTo>
                <a:cubicBezTo>
                  <a:pt x="14785" y="111106"/>
                  <a:pt x="30359" y="106598"/>
                  <a:pt x="40193" y="110532"/>
                </a:cubicBezTo>
                <a:cubicBezTo>
                  <a:pt x="51406" y="115017"/>
                  <a:pt x="53591" y="130629"/>
                  <a:pt x="60290" y="140677"/>
                </a:cubicBezTo>
                <a:cubicBezTo>
                  <a:pt x="63639" y="130629"/>
                  <a:pt x="60864" y="105795"/>
                  <a:pt x="70338" y="110532"/>
                </a:cubicBezTo>
                <a:cubicBezTo>
                  <a:pt x="82690" y="116708"/>
                  <a:pt x="76419" y="137497"/>
                  <a:pt x="80387" y="150725"/>
                </a:cubicBezTo>
                <a:cubicBezTo>
                  <a:pt x="86474" y="171015"/>
                  <a:pt x="100483" y="211015"/>
                  <a:pt x="100483" y="211015"/>
                </a:cubicBezTo>
                <a:cubicBezTo>
                  <a:pt x="103833" y="180870"/>
                  <a:pt x="105546" y="150498"/>
                  <a:pt x="110532" y="120580"/>
                </a:cubicBezTo>
                <a:cubicBezTo>
                  <a:pt x="112273" y="110132"/>
                  <a:pt x="117670" y="100619"/>
                  <a:pt x="120580" y="90435"/>
                </a:cubicBezTo>
                <a:cubicBezTo>
                  <a:pt x="124374" y="77156"/>
                  <a:pt x="127279" y="63640"/>
                  <a:pt x="130628" y="50242"/>
                </a:cubicBezTo>
                <a:cubicBezTo>
                  <a:pt x="140676" y="53591"/>
                  <a:pt x="154156" y="52019"/>
                  <a:pt x="160773" y="60290"/>
                </a:cubicBezTo>
                <a:cubicBezTo>
                  <a:pt x="169400" y="71074"/>
                  <a:pt x="167028" y="87204"/>
                  <a:pt x="170822" y="100483"/>
                </a:cubicBezTo>
                <a:cubicBezTo>
                  <a:pt x="181224" y="136888"/>
                  <a:pt x="178945" y="127742"/>
                  <a:pt x="200967" y="160774"/>
                </a:cubicBezTo>
                <a:cubicBezTo>
                  <a:pt x="217681" y="110630"/>
                  <a:pt x="201893" y="131556"/>
                  <a:pt x="231112" y="160774"/>
                </a:cubicBezTo>
                <a:cubicBezTo>
                  <a:pt x="239651" y="169313"/>
                  <a:pt x="251209" y="174171"/>
                  <a:pt x="261257" y="180870"/>
                </a:cubicBezTo>
                <a:cubicBezTo>
                  <a:pt x="285699" y="107541"/>
                  <a:pt x="250434" y="181025"/>
                  <a:pt x="301450" y="170822"/>
                </a:cubicBezTo>
                <a:cubicBezTo>
                  <a:pt x="313292" y="168454"/>
                  <a:pt x="313008" y="149216"/>
                  <a:pt x="321547" y="140677"/>
                </a:cubicBezTo>
                <a:cubicBezTo>
                  <a:pt x="330086" y="132138"/>
                  <a:pt x="341644" y="127279"/>
                  <a:pt x="351692" y="120580"/>
                </a:cubicBezTo>
                <a:cubicBezTo>
                  <a:pt x="355041" y="130628"/>
                  <a:pt x="354250" y="158215"/>
                  <a:pt x="361740" y="150725"/>
                </a:cubicBezTo>
                <a:cubicBezTo>
                  <a:pt x="376719" y="135746"/>
                  <a:pt x="372363" y="109382"/>
                  <a:pt x="381837" y="90435"/>
                </a:cubicBezTo>
                <a:cubicBezTo>
                  <a:pt x="389716" y="74677"/>
                  <a:pt x="407830" y="34297"/>
                  <a:pt x="422030" y="20097"/>
                </a:cubicBezTo>
                <a:cubicBezTo>
                  <a:pt x="430570" y="11557"/>
                  <a:pt x="442127" y="6699"/>
                  <a:pt x="452176" y="0"/>
                </a:cubicBezTo>
                <a:lnTo>
                  <a:pt x="472272" y="60290"/>
                </a:lnTo>
                <a:cubicBezTo>
                  <a:pt x="475621" y="70338"/>
                  <a:pt x="476446" y="81622"/>
                  <a:pt x="482321" y="90435"/>
                </a:cubicBezTo>
                <a:lnTo>
                  <a:pt x="522514" y="150725"/>
                </a:lnTo>
                <a:cubicBezTo>
                  <a:pt x="534680" y="187225"/>
                  <a:pt x="532562" y="191462"/>
                  <a:pt x="532562" y="160774"/>
                </a:cubicBezTo>
              </a:path>
            </a:pathLst>
          </a:cu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86324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テキスト, 地図 が含まれている画像&#10;&#10;&#10;&#10;自動的に生成された説明">
            <a:extLst>
              <a:ext uri="{FF2B5EF4-FFF2-40B4-BE49-F238E27FC236}">
                <a16:creationId xmlns:a16="http://schemas.microsoft.com/office/drawing/2014/main" id="{C692DE5A-61B4-194E-BA98-69E24809B09B}"/>
              </a:ext>
            </a:extLst>
          </p:cNvPr>
          <p:cNvPicPr>
            <a:picLocks noChangeAspect="1"/>
          </p:cNvPicPr>
          <p:nvPr/>
        </p:nvPicPr>
        <p:blipFill rotWithShape="1">
          <a:blip r:embed="rId2">
            <a:extLst>
              <a:ext uri="{28A0092B-C50C-407E-A947-70E740481C1C}">
                <a14:useLocalDpi xmlns:a14="http://schemas.microsoft.com/office/drawing/2010/main" val="0"/>
              </a:ext>
            </a:extLst>
          </a:blip>
          <a:srcRect t="9812"/>
          <a:stretch/>
        </p:blipFill>
        <p:spPr>
          <a:xfrm>
            <a:off x="3713678" y="2477897"/>
            <a:ext cx="4719742" cy="2405708"/>
          </a:xfrm>
          <a:prstGeom prst="rect">
            <a:avLst/>
          </a:prstGeom>
          <a:ln>
            <a:noFill/>
          </a:ln>
        </p:spPr>
      </p:pic>
      <p:sp>
        <p:nvSpPr>
          <p:cNvPr id="2" name="タイトル 1">
            <a:extLst>
              <a:ext uri="{FF2B5EF4-FFF2-40B4-BE49-F238E27FC236}">
                <a16:creationId xmlns:a16="http://schemas.microsoft.com/office/drawing/2014/main" id="{67BE3D6D-8C21-2449-BF2D-90C982F158FE}"/>
              </a:ext>
            </a:extLst>
          </p:cNvPr>
          <p:cNvSpPr>
            <a:spLocks noGrp="1"/>
          </p:cNvSpPr>
          <p:nvPr>
            <p:ph type="title"/>
          </p:nvPr>
        </p:nvSpPr>
        <p:spPr/>
        <p:txBody>
          <a:bodyPr/>
          <a:lstStyle/>
          <a:p>
            <a:r>
              <a:rPr kumimoji="1" lang="ja-JP" altLang="en-US"/>
              <a:t>ハイパーパラメータの検証</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7BE09C0-3652-2843-8091-48A55CF7DE45}"/>
                  </a:ext>
                </a:extLst>
              </p:cNvPr>
              <p:cNvSpPr txBox="1"/>
              <p:nvPr/>
            </p:nvSpPr>
            <p:spPr>
              <a:xfrm>
                <a:off x="446857" y="1230573"/>
                <a:ext cx="7863840" cy="2862322"/>
              </a:xfrm>
              <a:prstGeom prst="rect">
                <a:avLst/>
              </a:prstGeom>
              <a:noFill/>
            </p:spPr>
            <p:txBody>
              <a:bodyPr wrap="square" rtlCol="0">
                <a:spAutoFit/>
              </a:bodyPr>
              <a:lstStyle/>
              <a:p>
                <a:r>
                  <a:rPr lang="ja-JP" altLang="en-US">
                    <a:solidFill>
                      <a:srgbClr val="000000"/>
                    </a:solidFill>
                  </a:rPr>
                  <a:t>線形非線形分離問題で</a:t>
                </a:r>
                <a:r>
                  <a:rPr lang="en-US" altLang="ja-JP" dirty="0">
                    <a:solidFill>
                      <a:srgbClr val="000000"/>
                    </a:solidFill>
                  </a:rPr>
                  <a:t>99</a:t>
                </a:r>
                <a:r>
                  <a:rPr lang="ja-JP" altLang="en-US">
                    <a:solidFill>
                      <a:srgbClr val="000000"/>
                    </a:solidFill>
                  </a:rPr>
                  <a:t>％以上の精度をだすモデルの作成を目標にし、</a:t>
                </a:r>
                <a:endParaRPr lang="en-US" altLang="ja-JP" dirty="0">
                  <a:solidFill>
                    <a:srgbClr val="000000"/>
                  </a:solidFill>
                </a:endParaRPr>
              </a:p>
              <a:p>
                <a:r>
                  <a:rPr lang="ja-JP" altLang="en-US">
                    <a:solidFill>
                      <a:srgbClr val="000000"/>
                    </a:solidFill>
                  </a:rPr>
                  <a:t>精度に影響をあたえる要素を検証した。</a:t>
                </a:r>
                <a:endParaRPr lang="en-US" altLang="ja-JP" dirty="0">
                  <a:solidFill>
                    <a:srgbClr val="000000"/>
                  </a:solidFill>
                </a:endParaRPr>
              </a:p>
              <a:p>
                <a:endParaRPr kumimoji="1" lang="en-US" altLang="ja-JP" dirty="0">
                  <a:solidFill>
                    <a:srgbClr val="000000"/>
                  </a:solidFill>
                </a:endParaRPr>
              </a:p>
              <a:p>
                <a:r>
                  <a:rPr kumimoji="1" lang="ja-JP" altLang="en-US" u="sng">
                    <a:solidFill>
                      <a:srgbClr val="000000"/>
                    </a:solidFill>
                  </a:rPr>
                  <a:t>ハイパーパラメータ</a:t>
                </a:r>
                <a:endParaRPr lang="en-US" altLang="ja-JP" u="sng" dirty="0">
                  <a:solidFill>
                    <a:srgbClr val="000000"/>
                  </a:solidFill>
                </a:endParaRPr>
              </a:p>
              <a:p>
                <a:pPr marL="285750" indent="-285750">
                  <a:buFont typeface="Arial" panose="020B0604020202020204" pitchFamily="34" charset="0"/>
                  <a:buChar char="•"/>
                </a:pPr>
                <a:r>
                  <a:rPr kumimoji="1" lang="ja-JP" altLang="en-US">
                    <a:solidFill>
                      <a:srgbClr val="000000"/>
                    </a:solidFill>
                  </a:rPr>
                  <a:t>精度に影響するもの</a:t>
                </a:r>
                <a:endParaRPr lang="en-US" altLang="ja-JP" dirty="0">
                  <a:solidFill>
                    <a:srgbClr val="000000"/>
                  </a:solidFill>
                </a:endParaRPr>
              </a:p>
              <a:p>
                <a:pPr marL="742950" lvl="1" indent="-285750">
                  <a:buFont typeface="Arial" panose="020B0604020202020204" pitchFamily="34" charset="0"/>
                  <a:buChar char="•"/>
                </a:pPr>
                <a:r>
                  <a:rPr kumimoji="1" lang="ja-JP" altLang="en-US">
                    <a:solidFill>
                      <a:srgbClr val="000000"/>
                    </a:solidFill>
                  </a:rPr>
                  <a:t>正規化</a:t>
                </a:r>
                <a:endParaRPr lang="en-US" altLang="ja-JP" dirty="0">
                  <a:solidFill>
                    <a:srgbClr val="000000"/>
                  </a:solidFill>
                </a:endParaRPr>
              </a:p>
              <a:p>
                <a:pPr marL="742950" lvl="1" indent="-285750">
                  <a:buFont typeface="Arial" panose="020B0604020202020204" pitchFamily="34" charset="0"/>
                  <a:buChar char="•"/>
                </a:pPr>
                <a:r>
                  <a:rPr kumimoji="1" lang="ja-JP" altLang="en-US">
                    <a:solidFill>
                      <a:srgbClr val="000000"/>
                    </a:solidFill>
                  </a:rPr>
                  <a:t>重みの初期値</a:t>
                </a:r>
                <a:r>
                  <a:rPr lang="en-US" altLang="ja-JP" dirty="0">
                    <a:solidFill>
                      <a:srgbClr val="000000"/>
                    </a:solidFill>
                  </a:rPr>
                  <a:t> </a:t>
                </a:r>
                <a14:m>
                  <m:oMath xmlns:m="http://schemas.openxmlformats.org/officeDocument/2006/math">
                    <m:r>
                      <a:rPr lang="en-US" altLang="ja-JP" b="0" i="1" dirty="0" smtClean="0">
                        <a:solidFill>
                          <a:srgbClr val="000000"/>
                        </a:solidFill>
                        <a:latin typeface="Cambria Math" panose="02040503050406030204" pitchFamily="18" charset="0"/>
                      </a:rPr>
                      <m:t>𝑤</m:t>
                    </m:r>
                  </m:oMath>
                </a14:m>
                <a:endParaRPr lang="en-US" altLang="ja-JP" dirty="0">
                  <a:solidFill>
                    <a:srgbClr val="000000"/>
                  </a:solidFill>
                </a:endParaRPr>
              </a:p>
              <a:p>
                <a:pPr marL="742950" lvl="1" indent="-285750">
                  <a:buFont typeface="Arial" panose="020B0604020202020204" pitchFamily="34" charset="0"/>
                  <a:buChar char="•"/>
                </a:pPr>
                <a:r>
                  <a:rPr kumimoji="1" lang="ja-JP" altLang="en-US">
                    <a:solidFill>
                      <a:srgbClr val="000000"/>
                    </a:solidFill>
                  </a:rPr>
                  <a:t>ニューロン</a:t>
                </a:r>
                <a:r>
                  <a:rPr kumimoji="1" lang="en-US" altLang="ja-JP" dirty="0">
                    <a:solidFill>
                      <a:srgbClr val="000000"/>
                    </a:solidFill>
                  </a:rPr>
                  <a:t>(</a:t>
                </a:r>
                <a:r>
                  <a:rPr lang="ja-JP" altLang="en-US">
                    <a:solidFill>
                      <a:srgbClr val="000000"/>
                    </a:solidFill>
                  </a:rPr>
                  <a:t>ノード</a:t>
                </a:r>
                <a:r>
                  <a:rPr kumimoji="1" lang="en-US" altLang="ja-JP" dirty="0">
                    <a:solidFill>
                      <a:srgbClr val="000000"/>
                    </a:solidFill>
                  </a:rPr>
                  <a:t>)</a:t>
                </a:r>
                <a:r>
                  <a:rPr kumimoji="1" lang="ja-JP" altLang="en-US">
                    <a:solidFill>
                      <a:srgbClr val="000000"/>
                    </a:solidFill>
                  </a:rPr>
                  <a:t>の数</a:t>
                </a:r>
                <a:r>
                  <a:rPr kumimoji="1" lang="en-US" altLang="ja-JP" dirty="0">
                    <a:solidFill>
                      <a:srgbClr val="000000"/>
                    </a:solidFill>
                  </a:rPr>
                  <a:t> </a:t>
                </a:r>
              </a:p>
              <a:p>
                <a:pPr marL="742950" lvl="1" indent="-285750">
                  <a:buFont typeface="Arial" panose="020B0604020202020204" pitchFamily="34" charset="0"/>
                  <a:buChar char="•"/>
                </a:pPr>
                <a:r>
                  <a:rPr lang="ja-JP" altLang="en-US">
                    <a:solidFill>
                      <a:srgbClr val="000000"/>
                    </a:solidFill>
                  </a:rPr>
                  <a:t>レイヤー数</a:t>
                </a:r>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バッチ数</a:t>
                </a:r>
              </a:p>
            </p:txBody>
          </p:sp>
        </mc:Choice>
        <mc:Fallback xmlns="">
          <p:sp>
            <p:nvSpPr>
              <p:cNvPr id="3" name="テキスト ボックス 2">
                <a:extLst>
                  <a:ext uri="{FF2B5EF4-FFF2-40B4-BE49-F238E27FC236}">
                    <a16:creationId xmlns:a16="http://schemas.microsoft.com/office/drawing/2014/main" id="{37BE09C0-3652-2843-8091-48A55CF7DE45}"/>
                  </a:ext>
                </a:extLst>
              </p:cNvPr>
              <p:cNvSpPr txBox="1">
                <a:spLocks noRot="1" noChangeAspect="1" noMove="1" noResize="1" noEditPoints="1" noAdjustHandles="1" noChangeArrowheads="1" noChangeShapeType="1" noTextEdit="1"/>
              </p:cNvSpPr>
              <p:nvPr/>
            </p:nvSpPr>
            <p:spPr>
              <a:xfrm>
                <a:off x="446857" y="1230573"/>
                <a:ext cx="7863840" cy="2862322"/>
              </a:xfrm>
              <a:prstGeom prst="rect">
                <a:avLst/>
              </a:prstGeom>
              <a:blipFill>
                <a:blip r:embed="rId3"/>
                <a:stretch>
                  <a:fillRect l="-484" t="-1327" b="-1770"/>
                </a:stretch>
              </a:blipFill>
            </p:spPr>
            <p:txBody>
              <a:bodyPr/>
              <a:lstStyle/>
              <a:p>
                <a:r>
                  <a:rPr lang="ja-JP" altLang="en-US">
                    <a:noFill/>
                  </a:rPr>
                  <a:t> </a:t>
                </a:r>
              </a:p>
            </p:txBody>
          </p:sp>
        </mc:Fallback>
      </mc:AlternateContent>
      <p:sp>
        <p:nvSpPr>
          <p:cNvPr id="7" name="左大かっこ 6">
            <a:extLst>
              <a:ext uri="{FF2B5EF4-FFF2-40B4-BE49-F238E27FC236}">
                <a16:creationId xmlns:a16="http://schemas.microsoft.com/office/drawing/2014/main" id="{6389337C-2461-304C-9B33-0E744BAF412A}"/>
              </a:ext>
            </a:extLst>
          </p:cNvPr>
          <p:cNvSpPr/>
          <p:nvPr/>
        </p:nvSpPr>
        <p:spPr>
          <a:xfrm rot="5400000">
            <a:off x="6284234" y="1416464"/>
            <a:ext cx="154461" cy="2475471"/>
          </a:xfrm>
          <a:prstGeom prst="leftBracket">
            <a:avLst>
              <a:gd name="adj"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F2B5C43-394B-7B4C-A380-01F36563655D}"/>
              </a:ext>
            </a:extLst>
          </p:cNvPr>
          <p:cNvSpPr/>
          <p:nvPr/>
        </p:nvSpPr>
        <p:spPr>
          <a:xfrm>
            <a:off x="5794642" y="2274283"/>
            <a:ext cx="1133644" cy="338554"/>
          </a:xfrm>
          <a:prstGeom prst="rect">
            <a:avLst/>
          </a:prstGeom>
        </p:spPr>
        <p:txBody>
          <a:bodyPr wrap="none">
            <a:spAutoFit/>
          </a:bodyPr>
          <a:lstStyle/>
          <a:p>
            <a:r>
              <a:rPr lang="ja-JP" altLang="en-US" sz="1600">
                <a:solidFill>
                  <a:srgbClr val="FF0000"/>
                </a:solidFill>
              </a:rPr>
              <a:t>レイヤー数</a:t>
            </a:r>
          </a:p>
        </p:txBody>
      </p:sp>
      <p:sp>
        <p:nvSpPr>
          <p:cNvPr id="10" name="左大かっこ 9">
            <a:extLst>
              <a:ext uri="{FF2B5EF4-FFF2-40B4-BE49-F238E27FC236}">
                <a16:creationId xmlns:a16="http://schemas.microsoft.com/office/drawing/2014/main" id="{7AB9634A-8D83-3B4C-A80F-70618C34F118}"/>
              </a:ext>
            </a:extLst>
          </p:cNvPr>
          <p:cNvSpPr/>
          <p:nvPr/>
        </p:nvSpPr>
        <p:spPr>
          <a:xfrm rot="10800000">
            <a:off x="7665421" y="2766759"/>
            <a:ext cx="134085" cy="1857311"/>
          </a:xfrm>
          <a:prstGeom prst="leftBracket">
            <a:avLst>
              <a:gd name="adj"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0A89330-EEF5-5B46-9898-62472B0BE1D5}"/>
              </a:ext>
            </a:extLst>
          </p:cNvPr>
          <p:cNvSpPr/>
          <p:nvPr/>
        </p:nvSpPr>
        <p:spPr>
          <a:xfrm>
            <a:off x="7788143" y="3499124"/>
            <a:ext cx="1297150" cy="338554"/>
          </a:xfrm>
          <a:prstGeom prst="rect">
            <a:avLst/>
          </a:prstGeom>
        </p:spPr>
        <p:txBody>
          <a:bodyPr wrap="none">
            <a:spAutoFit/>
          </a:bodyPr>
          <a:lstStyle/>
          <a:p>
            <a:r>
              <a:rPr lang="ja-JP" altLang="en-US" sz="1600">
                <a:solidFill>
                  <a:srgbClr val="FF0000"/>
                </a:solidFill>
              </a:rPr>
              <a:t>ニューロン数</a:t>
            </a:r>
          </a:p>
        </p:txBody>
      </p:sp>
      <p:sp>
        <p:nvSpPr>
          <p:cNvPr id="13" name="正方形/長方形 12">
            <a:extLst>
              <a:ext uri="{FF2B5EF4-FFF2-40B4-BE49-F238E27FC236}">
                <a16:creationId xmlns:a16="http://schemas.microsoft.com/office/drawing/2014/main" id="{A78AD2C1-1E83-FF4C-8EA7-025A27C5B211}"/>
              </a:ext>
            </a:extLst>
          </p:cNvPr>
          <p:cNvSpPr/>
          <p:nvPr/>
        </p:nvSpPr>
        <p:spPr>
          <a:xfrm>
            <a:off x="545355" y="6106229"/>
            <a:ext cx="5576651" cy="307777"/>
          </a:xfrm>
          <a:prstGeom prst="rect">
            <a:avLst/>
          </a:prstGeom>
        </p:spPr>
        <p:txBody>
          <a:bodyPr wrap="square">
            <a:spAutoFit/>
          </a:bodyPr>
          <a:lstStyle/>
          <a:p>
            <a:r>
              <a:rPr lang="en-US" altLang="ja-JP" sz="1400" dirty="0">
                <a:solidFill>
                  <a:srgbClr val="000000"/>
                </a:solidFill>
              </a:rPr>
              <a:t>※</a:t>
            </a:r>
            <a:r>
              <a:rPr lang="ja-JP" altLang="en-US" sz="1400">
                <a:solidFill>
                  <a:srgbClr val="000000"/>
                </a:solidFill>
              </a:rPr>
              <a:t>バッチ数とは全データのうち、一回の学習で使用するデータ数を表す</a:t>
            </a:r>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A682DF42-005C-AC4E-AA1A-F8FF04E67D61}"/>
                  </a:ext>
                </a:extLst>
              </p:cNvPr>
              <p:cNvSpPr/>
              <p:nvPr/>
            </p:nvSpPr>
            <p:spPr>
              <a:xfrm>
                <a:off x="0" y="4320469"/>
                <a:ext cx="4572000" cy="1200329"/>
              </a:xfrm>
              <a:prstGeom prst="rect">
                <a:avLst/>
              </a:prstGeom>
            </p:spPr>
            <p:txBody>
              <a:bodyPr>
                <a:spAutoFit/>
              </a:bodyPr>
              <a:lstStyle/>
              <a:p>
                <a:pPr marL="742950" lvl="1" indent="-285750">
                  <a:buFont typeface="Arial" panose="020B0604020202020204" pitchFamily="34" charset="0"/>
                  <a:buChar char="•"/>
                </a:pPr>
                <a:r>
                  <a:rPr lang="ja-JP" altLang="en-US">
                    <a:solidFill>
                      <a:srgbClr val="000000"/>
                    </a:solidFill>
                  </a:rPr>
                  <a:t>精度に影響しないもの</a:t>
                </a:r>
                <a:endParaRPr lang="en-US" altLang="ja-JP" dirty="0">
                  <a:solidFill>
                    <a:srgbClr val="000000"/>
                  </a:solidFill>
                </a:endParaRPr>
              </a:p>
              <a:p>
                <a:pPr marL="1200150" lvl="2" indent="-285750">
                  <a:buFont typeface="Arial" panose="020B0604020202020204" pitchFamily="34" charset="0"/>
                  <a:buChar char="•"/>
                </a:pPr>
                <a:r>
                  <a:rPr lang="ja-JP" altLang="en-US">
                    <a:solidFill>
                      <a:srgbClr val="000000"/>
                    </a:solidFill>
                  </a:rPr>
                  <a:t>活性化関数の種類</a:t>
                </a:r>
                <a:r>
                  <a:rPr lang="en-US" altLang="ja-JP" dirty="0">
                    <a:solidFill>
                      <a:srgbClr val="000000"/>
                    </a:solidFill>
                  </a:rPr>
                  <a:t> </a:t>
                </a:r>
                <a14:m>
                  <m:oMath xmlns:m="http://schemas.openxmlformats.org/officeDocument/2006/math">
                    <m:r>
                      <a:rPr lang="en-US" altLang="ja-JP" i="1" dirty="0">
                        <a:solidFill>
                          <a:srgbClr val="000000"/>
                        </a:solidFill>
                        <a:latin typeface="Cambria Math" panose="02040503050406030204" pitchFamily="18" charset="0"/>
                      </a:rPr>
                      <m:t>h</m:t>
                    </m:r>
                  </m:oMath>
                </a14:m>
                <a:endParaRPr lang="en-US" altLang="ja-JP" dirty="0">
                  <a:solidFill>
                    <a:srgbClr val="000000"/>
                  </a:solidFill>
                </a:endParaRPr>
              </a:p>
              <a:p>
                <a:pPr marL="1200150" lvl="2" indent="-285750">
                  <a:buFont typeface="Arial" panose="020B0604020202020204" pitchFamily="34" charset="0"/>
                  <a:buChar char="•"/>
                </a:pPr>
                <a:r>
                  <a:rPr lang="ja-JP" altLang="en-US">
                    <a:solidFill>
                      <a:srgbClr val="000000"/>
                    </a:solidFill>
                  </a:rPr>
                  <a:t>学習率</a:t>
                </a:r>
                <a:r>
                  <a:rPr lang="en-US" altLang="ja-JP" dirty="0">
                    <a:solidFill>
                      <a:srgbClr val="000000"/>
                    </a:solidFill>
                  </a:rPr>
                  <a:t> </a:t>
                </a:r>
                <a14:m>
                  <m:oMath xmlns:m="http://schemas.openxmlformats.org/officeDocument/2006/math">
                    <m:r>
                      <m:rPr>
                        <m:sty m:val="p"/>
                      </m:rPr>
                      <a:rPr lang="en-US" altLang="ja-JP" i="1" dirty="0">
                        <a:solidFill>
                          <a:srgbClr val="000000"/>
                        </a:solidFill>
                        <a:latin typeface="Cambria Math" panose="02040503050406030204" pitchFamily="18" charset="0"/>
                      </a:rPr>
                      <m:t>η</m:t>
                    </m:r>
                  </m:oMath>
                </a14:m>
                <a:endParaRPr lang="en-US" altLang="ja-JP" dirty="0">
                  <a:solidFill>
                    <a:srgbClr val="000000"/>
                  </a:solidFill>
                </a:endParaRPr>
              </a:p>
              <a:p>
                <a:pPr lvl="2"/>
                <a:endParaRPr lang="en-US" altLang="ja-JP" dirty="0">
                  <a:solidFill>
                    <a:srgbClr val="000000"/>
                  </a:solidFill>
                </a:endParaRPr>
              </a:p>
            </p:txBody>
          </p:sp>
        </mc:Choice>
        <mc:Fallback xmlns="">
          <p:sp>
            <p:nvSpPr>
              <p:cNvPr id="14" name="正方形/長方形 13">
                <a:extLst>
                  <a:ext uri="{FF2B5EF4-FFF2-40B4-BE49-F238E27FC236}">
                    <a16:creationId xmlns:a16="http://schemas.microsoft.com/office/drawing/2014/main" id="{A682DF42-005C-AC4E-AA1A-F8FF04E67D61}"/>
                  </a:ext>
                </a:extLst>
              </p:cNvPr>
              <p:cNvSpPr>
                <a:spLocks noRot="1" noChangeAspect="1" noMove="1" noResize="1" noEditPoints="1" noAdjustHandles="1" noChangeArrowheads="1" noChangeShapeType="1" noTextEdit="1"/>
              </p:cNvSpPr>
              <p:nvPr/>
            </p:nvSpPr>
            <p:spPr>
              <a:xfrm>
                <a:off x="0" y="4320469"/>
                <a:ext cx="4572000" cy="1200329"/>
              </a:xfrm>
              <a:prstGeom prst="rect">
                <a:avLst/>
              </a:prstGeom>
              <a:blipFill>
                <a:blip r:embed="rId4"/>
                <a:stretch>
                  <a:fillRect t="-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692B8B2-5F0E-D546-8C9D-E23B92A2FE22}"/>
                  </a:ext>
                </a:extLst>
              </p:cNvPr>
              <p:cNvSpPr/>
              <p:nvPr/>
            </p:nvSpPr>
            <p:spPr>
              <a:xfrm>
                <a:off x="1385753" y="5129356"/>
                <a:ext cx="1800493"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solidFill>
                            <a:srgbClr val="000000"/>
                          </a:solidFill>
                          <a:latin typeface="Cambria Math" panose="02040503050406030204" pitchFamily="18" charset="0"/>
                        </a:rPr>
                        <m:t>𝑾</m:t>
                      </m:r>
                      <m:r>
                        <a:rPr lang="en-US" altLang="ja-JP" i="1">
                          <a:solidFill>
                            <a:srgbClr val="000000"/>
                          </a:solidFill>
                          <a:latin typeface="Cambria Math" panose="02040503050406030204" pitchFamily="18" charset="0"/>
                        </a:rPr>
                        <m:t>=</m:t>
                      </m:r>
                      <m:r>
                        <a:rPr lang="en-US" altLang="ja-JP" b="1" i="1">
                          <a:solidFill>
                            <a:srgbClr val="000000"/>
                          </a:solidFill>
                          <a:latin typeface="Cambria Math" panose="02040503050406030204" pitchFamily="18" charset="0"/>
                        </a:rPr>
                        <m:t>𝑾</m:t>
                      </m:r>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η</m:t>
                      </m:r>
                      <m:f>
                        <m:fPr>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a:rPr lang="en-US" altLang="ja-JP" i="1">
                              <a:solidFill>
                                <a:srgbClr val="000000"/>
                              </a:solidFill>
                              <a:latin typeface="Cambria Math" panose="02040503050406030204" pitchFamily="18" charset="0"/>
                            </a:rPr>
                            <m:t>𝜕</m:t>
                          </m:r>
                          <m:r>
                            <a:rPr lang="en-US" altLang="ja-JP" b="1" i="1">
                              <a:solidFill>
                                <a:srgbClr val="000000"/>
                              </a:solidFill>
                              <a:latin typeface="Cambria Math" panose="02040503050406030204" pitchFamily="18" charset="0"/>
                            </a:rPr>
                            <m:t>𝑾</m:t>
                          </m:r>
                        </m:den>
                      </m:f>
                    </m:oMath>
                  </m:oMathPara>
                </a14:m>
                <a:endParaRPr lang="ja-JP" altLang="en-US">
                  <a:solidFill>
                    <a:srgbClr val="000000"/>
                  </a:solidFill>
                </a:endParaRPr>
              </a:p>
            </p:txBody>
          </p:sp>
        </mc:Choice>
        <mc:Fallback xmlns="">
          <p:sp>
            <p:nvSpPr>
              <p:cNvPr id="32" name="正方形/長方形 31">
                <a:extLst>
                  <a:ext uri="{FF2B5EF4-FFF2-40B4-BE49-F238E27FC236}">
                    <a16:creationId xmlns:a16="http://schemas.microsoft.com/office/drawing/2014/main" id="{B692B8B2-5F0E-D546-8C9D-E23B92A2FE22}"/>
                  </a:ext>
                </a:extLst>
              </p:cNvPr>
              <p:cNvSpPr>
                <a:spLocks noRot="1" noChangeAspect="1" noMove="1" noResize="1" noEditPoints="1" noAdjustHandles="1" noChangeArrowheads="1" noChangeShapeType="1" noTextEdit="1"/>
              </p:cNvSpPr>
              <p:nvPr/>
            </p:nvSpPr>
            <p:spPr>
              <a:xfrm>
                <a:off x="1385753" y="5129356"/>
                <a:ext cx="1800493" cy="619016"/>
              </a:xfrm>
              <a:prstGeom prst="rect">
                <a:avLst/>
              </a:prstGeom>
              <a:blipFill>
                <a:blip r:embed="rId5"/>
                <a:stretch>
                  <a:fillRect b="-4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6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31397-9BE7-AB49-819A-C5DFC15866CC}"/>
              </a:ext>
            </a:extLst>
          </p:cNvPr>
          <p:cNvSpPr>
            <a:spLocks noGrp="1"/>
          </p:cNvSpPr>
          <p:nvPr>
            <p:ph type="title"/>
          </p:nvPr>
        </p:nvSpPr>
        <p:spPr/>
        <p:txBody>
          <a:bodyPr/>
          <a:lstStyle/>
          <a:p>
            <a:r>
              <a:rPr kumimoji="1" lang="ja-JP" altLang="en-US"/>
              <a:t>重みの初期値について</a:t>
            </a:r>
          </a:p>
        </p:txBody>
      </p:sp>
      <p:pic>
        <p:nvPicPr>
          <p:cNvPr id="3" name="図 2" descr="テキスト, 地図 が含まれている画像&#10;&#10;&#10;&#10;自動的に生成された説明">
            <a:extLst>
              <a:ext uri="{FF2B5EF4-FFF2-40B4-BE49-F238E27FC236}">
                <a16:creationId xmlns:a16="http://schemas.microsoft.com/office/drawing/2014/main" id="{533FC4A8-3B97-CB40-BAED-688DA2B6FDBA}"/>
              </a:ext>
            </a:extLst>
          </p:cNvPr>
          <p:cNvPicPr>
            <a:picLocks noChangeAspect="1"/>
          </p:cNvPicPr>
          <p:nvPr/>
        </p:nvPicPr>
        <p:blipFill rotWithShape="1">
          <a:blip r:embed="rId2">
            <a:extLst>
              <a:ext uri="{28A0092B-C50C-407E-A947-70E740481C1C}">
                <a14:useLocalDpi xmlns:a14="http://schemas.microsoft.com/office/drawing/2010/main" val="0"/>
              </a:ext>
            </a:extLst>
          </a:blip>
          <a:srcRect t="9812"/>
          <a:stretch/>
        </p:blipFill>
        <p:spPr>
          <a:xfrm>
            <a:off x="3773929" y="1853323"/>
            <a:ext cx="4977507" cy="2537094"/>
          </a:xfrm>
          <a:prstGeom prst="rect">
            <a:avLst/>
          </a:prstGeom>
          <a:ln>
            <a:noFill/>
          </a:ln>
        </p:spPr>
      </p:pic>
      <p:sp>
        <p:nvSpPr>
          <p:cNvPr id="8" name="円/楕円 7">
            <a:extLst>
              <a:ext uri="{FF2B5EF4-FFF2-40B4-BE49-F238E27FC236}">
                <a16:creationId xmlns:a16="http://schemas.microsoft.com/office/drawing/2014/main" id="{908BC0DA-DFDB-FD43-9241-F8E56A6B18D6}"/>
              </a:ext>
            </a:extLst>
          </p:cNvPr>
          <p:cNvSpPr/>
          <p:nvPr/>
        </p:nvSpPr>
        <p:spPr>
          <a:xfrm>
            <a:off x="4560499" y="3996364"/>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63029120-9F4A-C043-A1BE-CE3D685B5F1E}"/>
              </a:ext>
            </a:extLst>
          </p:cNvPr>
          <p:cNvSpPr/>
          <p:nvPr/>
        </p:nvSpPr>
        <p:spPr>
          <a:xfrm>
            <a:off x="4575685" y="3544920"/>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7F92813-8F40-4B40-B332-567AEB796751}"/>
              </a:ext>
            </a:extLst>
          </p:cNvPr>
          <p:cNvSpPr/>
          <p:nvPr/>
        </p:nvSpPr>
        <p:spPr>
          <a:xfrm>
            <a:off x="4339380" y="3219248"/>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4BF47503-8637-104E-B993-0883A3AC67B4}"/>
              </a:ext>
            </a:extLst>
          </p:cNvPr>
          <p:cNvSpPr/>
          <p:nvPr/>
        </p:nvSpPr>
        <p:spPr>
          <a:xfrm>
            <a:off x="4253697" y="2710798"/>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B2DDC712-A8CF-C045-B24F-6F892E336608}"/>
              </a:ext>
            </a:extLst>
          </p:cNvPr>
          <p:cNvSpPr/>
          <p:nvPr/>
        </p:nvSpPr>
        <p:spPr>
          <a:xfrm>
            <a:off x="4520835" y="2372480"/>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7B855412-410A-2C40-A8B2-5F7FF1CA294A}"/>
              </a:ext>
            </a:extLst>
          </p:cNvPr>
          <p:cNvSpPr/>
          <p:nvPr/>
        </p:nvSpPr>
        <p:spPr>
          <a:xfrm>
            <a:off x="4516872" y="1933021"/>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A08CCFA3-15DC-BC4A-8A25-66B67E53AABD}"/>
              </a:ext>
            </a:extLst>
          </p:cNvPr>
          <p:cNvSpPr/>
          <p:nvPr/>
        </p:nvSpPr>
        <p:spPr>
          <a:xfrm>
            <a:off x="6366216" y="3620233"/>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CD95383B-A7E6-5643-985F-D0D6C638F711}"/>
              </a:ext>
            </a:extLst>
          </p:cNvPr>
          <p:cNvSpPr/>
          <p:nvPr/>
        </p:nvSpPr>
        <p:spPr>
          <a:xfrm>
            <a:off x="6376902" y="3195069"/>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99C8ACBF-3B19-2943-AA7E-89E81D2C7A12}"/>
              </a:ext>
            </a:extLst>
          </p:cNvPr>
          <p:cNvSpPr/>
          <p:nvPr/>
        </p:nvSpPr>
        <p:spPr>
          <a:xfrm>
            <a:off x="6357978" y="2637824"/>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3C194FF-AA08-7D40-876B-7D3E84EF41EE}"/>
              </a:ext>
            </a:extLst>
          </p:cNvPr>
          <p:cNvSpPr/>
          <p:nvPr/>
        </p:nvSpPr>
        <p:spPr>
          <a:xfrm>
            <a:off x="6333264" y="2239676"/>
            <a:ext cx="337752" cy="325672"/>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EDD65DC1-4FC7-E947-8A38-261F06752B3C}"/>
                  </a:ext>
                </a:extLst>
              </p:cNvPr>
              <p:cNvSpPr/>
              <p:nvPr/>
            </p:nvSpPr>
            <p:spPr>
              <a:xfrm>
                <a:off x="306473" y="966496"/>
                <a:ext cx="8566222" cy="646331"/>
              </a:xfrm>
              <a:prstGeom prst="rect">
                <a:avLst/>
              </a:prstGeom>
            </p:spPr>
            <p:txBody>
              <a:bodyPr wrap="square">
                <a:spAutoFit/>
              </a:bodyPr>
              <a:lstStyle/>
              <a:p>
                <a14:m>
                  <m:oMath xmlns:m="http://schemas.openxmlformats.org/officeDocument/2006/math">
                    <m:r>
                      <a:rPr lang="en-US" altLang="ja-JP" i="1" dirty="0" smtClean="0">
                        <a:solidFill>
                          <a:srgbClr val="000000"/>
                        </a:solidFill>
                        <a:latin typeface="Cambria Math" panose="02040503050406030204" pitchFamily="18" charset="0"/>
                      </a:rPr>
                      <m:t>𝑤</m:t>
                    </m:r>
                  </m:oMath>
                </a14:m>
                <a:r>
                  <a:rPr lang="ja-JP" altLang="en-US">
                    <a:solidFill>
                      <a:srgbClr val="000000"/>
                    </a:solidFill>
                  </a:rPr>
                  <a:t>はガウス分布からランダムに抽出し、初期のガウス分布の標準偏差</a:t>
                </a:r>
                <a14:m>
                  <m:oMath xmlns:m="http://schemas.openxmlformats.org/officeDocument/2006/math">
                    <m:r>
                      <a:rPr lang="en-US" altLang="ja-JP" i="1" smtClean="0">
                        <a:solidFill>
                          <a:srgbClr val="000000"/>
                        </a:solidFill>
                        <a:latin typeface="Cambria Math" panose="02040503050406030204" pitchFamily="18" charset="0"/>
                        <a:ea typeface="Cambria Math" panose="02040503050406030204" pitchFamily="18" charset="0"/>
                      </a:rPr>
                      <m:t>𝜎</m:t>
                    </m:r>
                  </m:oMath>
                </a14:m>
                <a:r>
                  <a:rPr lang="ja-JP" altLang="en-US">
                    <a:solidFill>
                      <a:srgbClr val="000000"/>
                    </a:solidFill>
                  </a:rPr>
                  <a:t>を</a:t>
                </a:r>
                <a:endParaRPr lang="en-US" altLang="ja-JP" dirty="0">
                  <a:solidFill>
                    <a:srgbClr val="000000"/>
                  </a:solidFill>
                </a:endParaRPr>
              </a:p>
              <a:p>
                <a:r>
                  <a:rPr lang="ja-JP" altLang="en-US">
                    <a:solidFill>
                      <a:srgbClr val="000000"/>
                    </a:solidFill>
                  </a:rPr>
                  <a:t>ハイパーパラメータとして変更していく。</a:t>
                </a:r>
              </a:p>
            </p:txBody>
          </p:sp>
        </mc:Choice>
        <mc:Fallback xmlns="">
          <p:sp>
            <p:nvSpPr>
              <p:cNvPr id="21" name="正方形/長方形 20">
                <a:extLst>
                  <a:ext uri="{FF2B5EF4-FFF2-40B4-BE49-F238E27FC236}">
                    <a16:creationId xmlns:a16="http://schemas.microsoft.com/office/drawing/2014/main" id="{EDD65DC1-4FC7-E947-8A38-261F06752B3C}"/>
                  </a:ext>
                </a:extLst>
              </p:cNvPr>
              <p:cNvSpPr>
                <a:spLocks noRot="1" noChangeAspect="1" noMove="1" noResize="1" noEditPoints="1" noAdjustHandles="1" noChangeArrowheads="1" noChangeShapeType="1" noTextEdit="1"/>
              </p:cNvSpPr>
              <p:nvPr/>
            </p:nvSpPr>
            <p:spPr>
              <a:xfrm>
                <a:off x="306473" y="966496"/>
                <a:ext cx="8566222" cy="646331"/>
              </a:xfrm>
              <a:prstGeom prst="rect">
                <a:avLst/>
              </a:prstGeom>
              <a:blipFill>
                <a:blip r:embed="rId3"/>
                <a:stretch>
                  <a:fillRect l="-593" t="-5769" b="-9615"/>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FEC6B8FC-C11A-2149-A2E8-F60CA1F4922B}"/>
              </a:ext>
            </a:extLst>
          </p:cNvPr>
          <p:cNvPicPr>
            <a:picLocks noChangeAspect="1"/>
          </p:cNvPicPr>
          <p:nvPr/>
        </p:nvPicPr>
        <p:blipFill rotWithShape="1">
          <a:blip r:embed="rId4"/>
          <a:srcRect l="11664" t="17808" r="11417"/>
          <a:stretch/>
        </p:blipFill>
        <p:spPr>
          <a:xfrm>
            <a:off x="794520" y="2395244"/>
            <a:ext cx="2225262" cy="1214202"/>
          </a:xfrm>
          <a:prstGeom prst="rect">
            <a:avLst/>
          </a:prstGeom>
        </p:spPr>
      </p:pic>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AA44EB52-5D90-2044-A9E4-400CF73AF616}"/>
                  </a:ext>
                </a:extLst>
              </p:cNvPr>
              <p:cNvSpPr/>
              <p:nvPr/>
            </p:nvSpPr>
            <p:spPr>
              <a:xfrm>
                <a:off x="2851341" y="3498693"/>
                <a:ext cx="4254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𝑤</m:t>
                      </m:r>
                    </m:oMath>
                  </m:oMathPara>
                </a14:m>
                <a:endParaRPr lang="ja-JP" altLang="en-US">
                  <a:solidFill>
                    <a:srgbClr val="000000"/>
                  </a:solidFill>
                </a:endParaRPr>
              </a:p>
            </p:txBody>
          </p:sp>
        </mc:Choice>
        <mc:Fallback xmlns="">
          <p:sp>
            <p:nvSpPr>
              <p:cNvPr id="24" name="正方形/長方形 23">
                <a:extLst>
                  <a:ext uri="{FF2B5EF4-FFF2-40B4-BE49-F238E27FC236}">
                    <a16:creationId xmlns:a16="http://schemas.microsoft.com/office/drawing/2014/main" id="{AA44EB52-5D90-2044-A9E4-400CF73AF616}"/>
                  </a:ext>
                </a:extLst>
              </p:cNvPr>
              <p:cNvSpPr>
                <a:spLocks noRot="1" noChangeAspect="1" noMove="1" noResize="1" noEditPoints="1" noAdjustHandles="1" noChangeArrowheads="1" noChangeShapeType="1" noTextEdit="1"/>
              </p:cNvSpPr>
              <p:nvPr/>
            </p:nvSpPr>
            <p:spPr>
              <a:xfrm>
                <a:off x="2851341" y="3498693"/>
                <a:ext cx="42543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8140342E-71CA-DA45-A515-39B7231A8A00}"/>
                  </a:ext>
                </a:extLst>
              </p:cNvPr>
              <p:cNvSpPr/>
              <p:nvPr/>
            </p:nvSpPr>
            <p:spPr>
              <a:xfrm>
                <a:off x="1856311" y="3532200"/>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6" name="正方形/長方形 25">
                <a:extLst>
                  <a:ext uri="{FF2B5EF4-FFF2-40B4-BE49-F238E27FC236}">
                    <a16:creationId xmlns:a16="http://schemas.microsoft.com/office/drawing/2014/main" id="{8140342E-71CA-DA45-A515-39B7231A8A00}"/>
                  </a:ext>
                </a:extLst>
              </p:cNvPr>
              <p:cNvSpPr>
                <a:spLocks noRot="1" noChangeAspect="1" noMove="1" noResize="1" noEditPoints="1" noAdjustHandles="1" noChangeArrowheads="1" noChangeShapeType="1" noTextEdit="1"/>
              </p:cNvSpPr>
              <p:nvPr/>
            </p:nvSpPr>
            <p:spPr>
              <a:xfrm>
                <a:off x="1856311" y="3532200"/>
                <a:ext cx="616131" cy="450764"/>
              </a:xfrm>
              <a:prstGeom prst="rect">
                <a:avLst/>
              </a:prstGeom>
              <a:blipFill>
                <a:blip r:embed="rId6"/>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8DAC09BA-4F82-2B4B-8E31-C295DF055E20}"/>
                  </a:ext>
                </a:extLst>
              </p:cNvPr>
              <p:cNvSpPr/>
              <p:nvPr/>
            </p:nvSpPr>
            <p:spPr>
              <a:xfrm>
                <a:off x="1151571" y="3515306"/>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7" name="正方形/長方形 26">
                <a:extLst>
                  <a:ext uri="{FF2B5EF4-FFF2-40B4-BE49-F238E27FC236}">
                    <a16:creationId xmlns:a16="http://schemas.microsoft.com/office/drawing/2014/main" id="{8DAC09BA-4F82-2B4B-8E31-C295DF055E20}"/>
                  </a:ext>
                </a:extLst>
              </p:cNvPr>
              <p:cNvSpPr>
                <a:spLocks noRot="1" noChangeAspect="1" noMove="1" noResize="1" noEditPoints="1" noAdjustHandles="1" noChangeArrowheads="1" noChangeShapeType="1" noTextEdit="1"/>
              </p:cNvSpPr>
              <p:nvPr/>
            </p:nvSpPr>
            <p:spPr>
              <a:xfrm>
                <a:off x="1151571" y="3515306"/>
                <a:ext cx="616131" cy="450764"/>
              </a:xfrm>
              <a:prstGeom prst="rect">
                <a:avLst/>
              </a:prstGeom>
              <a:blipFill>
                <a:blip r:embed="rId7"/>
                <a:stretch>
                  <a:fillRect/>
                </a:stretch>
              </a:blipFill>
              <a:ln>
                <a:noFill/>
              </a:ln>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52FFD45A-9471-A74D-9E52-A9A984BF9128}"/>
              </a:ext>
            </a:extLst>
          </p:cNvPr>
          <p:cNvCxnSpPr/>
          <p:nvPr/>
        </p:nvCxnSpPr>
        <p:spPr>
          <a:xfrm>
            <a:off x="2098438" y="2657796"/>
            <a:ext cx="10376" cy="819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4BA0DB1-CC0B-5741-8397-2B3E0AB56470}"/>
              </a:ext>
            </a:extLst>
          </p:cNvPr>
          <p:cNvCxnSpPr>
            <a:cxnSpLocks/>
          </p:cNvCxnSpPr>
          <p:nvPr/>
        </p:nvCxnSpPr>
        <p:spPr>
          <a:xfrm>
            <a:off x="1562395" y="2926791"/>
            <a:ext cx="5188" cy="52601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EFE9FFAC-4518-BD43-881E-35F21DCD4F50}"/>
                  </a:ext>
                </a:extLst>
              </p:cNvPr>
              <p:cNvSpPr/>
              <p:nvPr/>
            </p:nvSpPr>
            <p:spPr>
              <a:xfrm>
                <a:off x="477509" y="1941963"/>
                <a:ext cx="2580386" cy="369332"/>
              </a:xfrm>
              <a:prstGeom prst="rect">
                <a:avLst/>
              </a:prstGeom>
            </p:spPr>
            <p:txBody>
              <a:bodyPr wrap="none">
                <a:spAutoFit/>
              </a:bodyPr>
              <a:lstStyle/>
              <a:p>
                <a:r>
                  <a:rPr lang="ja-JP" altLang="en-US" u="sng">
                    <a:solidFill>
                      <a:srgbClr val="000000"/>
                    </a:solidFill>
                  </a:rPr>
                  <a:t>標準偏差</a:t>
                </a:r>
                <a14:m>
                  <m:oMath xmlns:m="http://schemas.openxmlformats.org/officeDocument/2006/math">
                    <m:r>
                      <a:rPr lang="en-US" altLang="ja-JP" i="1" u="sng">
                        <a:solidFill>
                          <a:srgbClr val="000000"/>
                        </a:solidFill>
                        <a:latin typeface="Cambria Math" panose="02040503050406030204" pitchFamily="18" charset="0"/>
                        <a:ea typeface="Cambria Math" panose="02040503050406030204" pitchFamily="18" charset="0"/>
                      </a:rPr>
                      <m:t>𝜎</m:t>
                    </m:r>
                  </m:oMath>
                </a14:m>
                <a:r>
                  <a:rPr lang="ja-JP" altLang="en-US" u="sng">
                    <a:solidFill>
                      <a:srgbClr val="000000"/>
                    </a:solidFill>
                  </a:rPr>
                  <a:t>のガウス分布</a:t>
                </a:r>
              </a:p>
            </p:txBody>
          </p:sp>
        </mc:Choice>
        <mc:Fallback xmlns="">
          <p:sp>
            <p:nvSpPr>
              <p:cNvPr id="35" name="正方形/長方形 34">
                <a:extLst>
                  <a:ext uri="{FF2B5EF4-FFF2-40B4-BE49-F238E27FC236}">
                    <a16:creationId xmlns:a16="http://schemas.microsoft.com/office/drawing/2014/main" id="{EFE9FFAC-4518-BD43-881E-35F21DCD4F50}"/>
                  </a:ext>
                </a:extLst>
              </p:cNvPr>
              <p:cNvSpPr>
                <a:spLocks noRot="1" noChangeAspect="1" noMove="1" noResize="1" noEditPoints="1" noAdjustHandles="1" noChangeArrowheads="1" noChangeShapeType="1" noTextEdit="1"/>
              </p:cNvSpPr>
              <p:nvPr/>
            </p:nvSpPr>
            <p:spPr>
              <a:xfrm>
                <a:off x="477509" y="1941963"/>
                <a:ext cx="2580386" cy="369332"/>
              </a:xfrm>
              <a:prstGeom prst="rect">
                <a:avLst/>
              </a:prstGeom>
              <a:blipFill>
                <a:blip r:embed="rId8"/>
                <a:stretch>
                  <a:fillRect l="-1961" t="-10000" r="-49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9E9899FF-B47F-AC40-9D9A-D2CA8E7C83D3}"/>
                  </a:ext>
                </a:extLst>
              </p:cNvPr>
              <p:cNvSpPr/>
              <p:nvPr/>
            </p:nvSpPr>
            <p:spPr>
              <a:xfrm>
                <a:off x="542800" y="4377288"/>
                <a:ext cx="1709955" cy="369332"/>
              </a:xfrm>
              <a:prstGeom prst="rect">
                <a:avLst/>
              </a:prstGeom>
            </p:spPr>
            <p:txBody>
              <a:bodyPr wrap="none">
                <a:spAutoFit/>
              </a:bodyPr>
              <a:lstStyle/>
              <a:p>
                <a14:m>
                  <m:oMath xmlns:m="http://schemas.openxmlformats.org/officeDocument/2006/math">
                    <m:r>
                      <a:rPr lang="en-US" altLang="ja-JP" i="1" u="sng">
                        <a:solidFill>
                          <a:srgbClr val="000000"/>
                        </a:solidFill>
                        <a:latin typeface="Cambria Math" panose="02040503050406030204" pitchFamily="18" charset="0"/>
                        <a:ea typeface="Cambria Math" panose="02040503050406030204" pitchFamily="18" charset="0"/>
                      </a:rPr>
                      <m:t>𝜎</m:t>
                    </m:r>
                  </m:oMath>
                </a14:m>
                <a:r>
                  <a:rPr lang="ja-JP" altLang="en-US" u="sng">
                    <a:solidFill>
                      <a:srgbClr val="000000"/>
                    </a:solidFill>
                  </a:rPr>
                  <a:t>の設定の仕方</a:t>
                </a:r>
              </a:p>
            </p:txBody>
          </p:sp>
        </mc:Choice>
        <mc:Fallback xmlns="">
          <p:sp>
            <p:nvSpPr>
              <p:cNvPr id="36" name="正方形/長方形 35">
                <a:extLst>
                  <a:ext uri="{FF2B5EF4-FFF2-40B4-BE49-F238E27FC236}">
                    <a16:creationId xmlns:a16="http://schemas.microsoft.com/office/drawing/2014/main" id="{9E9899FF-B47F-AC40-9D9A-D2CA8E7C83D3}"/>
                  </a:ext>
                </a:extLst>
              </p:cNvPr>
              <p:cNvSpPr>
                <a:spLocks noRot="1" noChangeAspect="1" noMove="1" noResize="1" noEditPoints="1" noAdjustHandles="1" noChangeArrowheads="1" noChangeShapeType="1" noTextEdit="1"/>
              </p:cNvSpPr>
              <p:nvPr/>
            </p:nvSpPr>
            <p:spPr>
              <a:xfrm>
                <a:off x="542800" y="4377288"/>
                <a:ext cx="1709955" cy="369332"/>
              </a:xfrm>
              <a:prstGeom prst="rect">
                <a:avLst/>
              </a:prstGeom>
              <a:blipFill>
                <a:blip r:embed="rId9"/>
                <a:stretch>
                  <a:fillRect t="-10000" r="-2222" b="-20000"/>
                </a:stretch>
              </a:blipFill>
            </p:spPr>
            <p:txBody>
              <a:bodyPr/>
              <a:lstStyle/>
              <a:p>
                <a:r>
                  <a:rPr lang="ja-JP" altLang="en-US">
                    <a:noFill/>
                  </a:rPr>
                  <a:t> </a:t>
                </a:r>
              </a:p>
            </p:txBody>
          </p:sp>
        </mc:Fallback>
      </mc:AlternateContent>
      <p:sp>
        <p:nvSpPr>
          <p:cNvPr id="38" name="円/楕円 37">
            <a:extLst>
              <a:ext uri="{FF2B5EF4-FFF2-40B4-BE49-F238E27FC236}">
                <a16:creationId xmlns:a16="http://schemas.microsoft.com/office/drawing/2014/main" id="{14EBBBB8-1EC3-0B4E-93F6-70AAE375F6F1}"/>
              </a:ext>
            </a:extLst>
          </p:cNvPr>
          <p:cNvSpPr/>
          <p:nvPr/>
        </p:nvSpPr>
        <p:spPr>
          <a:xfrm>
            <a:off x="6813977" y="4429325"/>
            <a:ext cx="307649" cy="309229"/>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39" name="円/楕円 38">
            <a:extLst>
              <a:ext uri="{FF2B5EF4-FFF2-40B4-BE49-F238E27FC236}">
                <a16:creationId xmlns:a16="http://schemas.microsoft.com/office/drawing/2014/main" id="{6A27C20A-A797-194A-BB64-7777C40B44FA}"/>
              </a:ext>
            </a:extLst>
          </p:cNvPr>
          <p:cNvSpPr/>
          <p:nvPr/>
        </p:nvSpPr>
        <p:spPr>
          <a:xfrm>
            <a:off x="6816222" y="5930412"/>
            <a:ext cx="305404" cy="306972"/>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40" name="円/楕円 39">
            <a:extLst>
              <a:ext uri="{FF2B5EF4-FFF2-40B4-BE49-F238E27FC236}">
                <a16:creationId xmlns:a16="http://schemas.microsoft.com/office/drawing/2014/main" id="{B30EA12F-FE93-7B4E-9C8D-FFB0C5588A5A}"/>
              </a:ext>
            </a:extLst>
          </p:cNvPr>
          <p:cNvSpPr/>
          <p:nvPr/>
        </p:nvSpPr>
        <p:spPr>
          <a:xfrm>
            <a:off x="6813977" y="4874025"/>
            <a:ext cx="305404" cy="306972"/>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cxnSp>
        <p:nvCxnSpPr>
          <p:cNvPr id="41" name="直線コネクタ 40">
            <a:extLst>
              <a:ext uri="{FF2B5EF4-FFF2-40B4-BE49-F238E27FC236}">
                <a16:creationId xmlns:a16="http://schemas.microsoft.com/office/drawing/2014/main" id="{5D7E52F8-912F-884B-876D-67806E78A111}"/>
              </a:ext>
            </a:extLst>
          </p:cNvPr>
          <p:cNvCxnSpPr>
            <a:cxnSpLocks/>
          </p:cNvCxnSpPr>
          <p:nvPr/>
        </p:nvCxnSpPr>
        <p:spPr>
          <a:xfrm>
            <a:off x="6966679" y="5307937"/>
            <a:ext cx="5188" cy="526012"/>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42" name="円/楕円 41">
            <a:extLst>
              <a:ext uri="{FF2B5EF4-FFF2-40B4-BE49-F238E27FC236}">
                <a16:creationId xmlns:a16="http://schemas.microsoft.com/office/drawing/2014/main" id="{BCE7C82C-95D6-6046-83EF-4BB036C208D1}"/>
              </a:ext>
            </a:extLst>
          </p:cNvPr>
          <p:cNvSpPr/>
          <p:nvPr/>
        </p:nvSpPr>
        <p:spPr>
          <a:xfrm>
            <a:off x="8010891" y="4630913"/>
            <a:ext cx="307649" cy="309229"/>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43" name="円/楕円 42">
            <a:extLst>
              <a:ext uri="{FF2B5EF4-FFF2-40B4-BE49-F238E27FC236}">
                <a16:creationId xmlns:a16="http://schemas.microsoft.com/office/drawing/2014/main" id="{206DE444-DAB0-F34B-AA69-20DDD7BE02B1}"/>
              </a:ext>
            </a:extLst>
          </p:cNvPr>
          <p:cNvSpPr/>
          <p:nvPr/>
        </p:nvSpPr>
        <p:spPr>
          <a:xfrm>
            <a:off x="8010891" y="5679334"/>
            <a:ext cx="307649" cy="309229"/>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cxnSp>
        <p:nvCxnSpPr>
          <p:cNvPr id="44" name="直線コネクタ 43">
            <a:extLst>
              <a:ext uri="{FF2B5EF4-FFF2-40B4-BE49-F238E27FC236}">
                <a16:creationId xmlns:a16="http://schemas.microsoft.com/office/drawing/2014/main" id="{FB4918E0-FEB1-E742-A821-77AE210749C3}"/>
              </a:ext>
            </a:extLst>
          </p:cNvPr>
          <p:cNvCxnSpPr>
            <a:cxnSpLocks/>
          </p:cNvCxnSpPr>
          <p:nvPr/>
        </p:nvCxnSpPr>
        <p:spPr>
          <a:xfrm>
            <a:off x="8164715" y="5046732"/>
            <a:ext cx="5188" cy="526012"/>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03D5A41-9EB8-D24D-B04A-2A82D5C6AEE4}"/>
              </a:ext>
            </a:extLst>
          </p:cNvPr>
          <p:cNvCxnSpPr>
            <a:cxnSpLocks/>
          </p:cNvCxnSpPr>
          <p:nvPr/>
        </p:nvCxnSpPr>
        <p:spPr>
          <a:xfrm>
            <a:off x="7321687" y="4641550"/>
            <a:ext cx="473818" cy="8865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7B27450-46D8-F447-8392-A4BE38F44FB0}"/>
              </a:ext>
            </a:extLst>
          </p:cNvPr>
          <p:cNvCxnSpPr>
            <a:cxnSpLocks/>
          </p:cNvCxnSpPr>
          <p:nvPr/>
        </p:nvCxnSpPr>
        <p:spPr>
          <a:xfrm>
            <a:off x="7321687" y="5031957"/>
            <a:ext cx="473818" cy="8865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6B2795B-2AE3-A246-9479-418B47F732FF}"/>
              </a:ext>
            </a:extLst>
          </p:cNvPr>
          <p:cNvCxnSpPr>
            <a:cxnSpLocks/>
          </p:cNvCxnSpPr>
          <p:nvPr/>
        </p:nvCxnSpPr>
        <p:spPr>
          <a:xfrm flipV="1">
            <a:off x="7349273" y="5930412"/>
            <a:ext cx="492742" cy="15348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A187E97-3CA3-A04A-92B4-B8839E5B4A25}"/>
              </a:ext>
            </a:extLst>
          </p:cNvPr>
          <p:cNvCxnSpPr>
            <a:cxnSpLocks/>
          </p:cNvCxnSpPr>
          <p:nvPr/>
        </p:nvCxnSpPr>
        <p:spPr>
          <a:xfrm>
            <a:off x="7354347" y="4761471"/>
            <a:ext cx="441158" cy="63906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995CD51-8892-4F42-876E-A8497E2B63D9}"/>
              </a:ext>
            </a:extLst>
          </p:cNvPr>
          <p:cNvCxnSpPr>
            <a:cxnSpLocks/>
          </p:cNvCxnSpPr>
          <p:nvPr/>
        </p:nvCxnSpPr>
        <p:spPr>
          <a:xfrm>
            <a:off x="7342027" y="5180997"/>
            <a:ext cx="481064" cy="43907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692E93B-42DB-6A44-B4BE-E077C56A33A8}"/>
              </a:ext>
            </a:extLst>
          </p:cNvPr>
          <p:cNvCxnSpPr>
            <a:cxnSpLocks/>
          </p:cNvCxnSpPr>
          <p:nvPr/>
        </p:nvCxnSpPr>
        <p:spPr>
          <a:xfrm flipV="1">
            <a:off x="7354747" y="4901395"/>
            <a:ext cx="440758" cy="107214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8" name="左大かっこ 57">
            <a:extLst>
              <a:ext uri="{FF2B5EF4-FFF2-40B4-BE49-F238E27FC236}">
                <a16:creationId xmlns:a16="http://schemas.microsoft.com/office/drawing/2014/main" id="{CFD7481D-0726-354B-89C7-678DCF101B70}"/>
              </a:ext>
            </a:extLst>
          </p:cNvPr>
          <p:cNvSpPr/>
          <p:nvPr/>
        </p:nvSpPr>
        <p:spPr>
          <a:xfrm>
            <a:off x="6639820" y="4405581"/>
            <a:ext cx="134085" cy="1857311"/>
          </a:xfrm>
          <a:prstGeom prst="leftBracket">
            <a:avLst>
              <a:gd name="adj"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99192E7D-287A-8D49-97A5-B28B1BCE218E}"/>
                  </a:ext>
                </a:extLst>
              </p:cNvPr>
              <p:cNvSpPr/>
              <p:nvPr/>
            </p:nvSpPr>
            <p:spPr>
              <a:xfrm>
                <a:off x="6193200" y="5078154"/>
                <a:ext cx="3858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𝑛</m:t>
                      </m:r>
                    </m:oMath>
                  </m:oMathPara>
                </a14:m>
                <a:endParaRPr lang="en-US" altLang="ja-JP" dirty="0">
                  <a:solidFill>
                    <a:srgbClr val="FF0000"/>
                  </a:solidFill>
                </a:endParaRPr>
              </a:p>
            </p:txBody>
          </p:sp>
        </mc:Choice>
        <mc:Fallback xmlns="">
          <p:sp>
            <p:nvSpPr>
              <p:cNvPr id="59" name="正方形/長方形 58">
                <a:extLst>
                  <a:ext uri="{FF2B5EF4-FFF2-40B4-BE49-F238E27FC236}">
                    <a16:creationId xmlns:a16="http://schemas.microsoft.com/office/drawing/2014/main" id="{99192E7D-287A-8D49-97A5-B28B1BCE218E}"/>
                  </a:ext>
                </a:extLst>
              </p:cNvPr>
              <p:cNvSpPr>
                <a:spLocks noRot="1" noChangeAspect="1" noMove="1" noResize="1" noEditPoints="1" noAdjustHandles="1" noChangeArrowheads="1" noChangeShapeType="1" noTextEdit="1"/>
              </p:cNvSpPr>
              <p:nvPr/>
            </p:nvSpPr>
            <p:spPr>
              <a:xfrm>
                <a:off x="6193200" y="5078154"/>
                <a:ext cx="385811"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B733EDA2-453A-3A45-86A7-59C648219B16}"/>
                  </a:ext>
                </a:extLst>
              </p:cNvPr>
              <p:cNvSpPr/>
              <p:nvPr/>
            </p:nvSpPr>
            <p:spPr>
              <a:xfrm>
                <a:off x="2738255" y="5336275"/>
                <a:ext cx="157626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rgbClr val="000000"/>
                          </a:solidFill>
                          <a:latin typeface="Cambria Math" panose="02040503050406030204" pitchFamily="18" charset="0"/>
                        </a:rPr>
                        <m:t>He</m:t>
                      </m:r>
                      <m:r>
                        <a:rPr lang="en-US" altLang="ja-JP" smtClean="0">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ea typeface="Cambria Math" panose="02040503050406030204" pitchFamily="18" charset="0"/>
                        </a:rPr>
                        <m:t>𝜎</m:t>
                      </m:r>
                      <m:r>
                        <a:rPr lang="en-US" altLang="ja-JP" b="0" i="1" smtClean="0">
                          <a:solidFill>
                            <a:srgbClr val="000000"/>
                          </a:solidFill>
                          <a:latin typeface="Cambria Math" panose="02040503050406030204" pitchFamily="18" charset="0"/>
                          <a:ea typeface="Cambria Math" panose="02040503050406030204" pitchFamily="18" charset="0"/>
                        </a:rPr>
                        <m:t>=</m:t>
                      </m:r>
                      <m:rad>
                        <m:radPr>
                          <m:degHide m:val="on"/>
                          <m:ctrlPr>
                            <a:rPr lang="en-US" altLang="ja-JP" i="1">
                              <a:solidFill>
                                <a:srgbClr val="000000"/>
                              </a:solidFill>
                              <a:latin typeface="Cambria Math" panose="02040503050406030204" pitchFamily="18" charset="0"/>
                            </a:rPr>
                          </m:ctrlPr>
                        </m:radPr>
                        <m:deg/>
                        <m:e>
                          <m:f>
                            <m:fPr>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2</m:t>
                              </m:r>
                            </m:num>
                            <m:den>
                              <m:r>
                                <a:rPr lang="en-US" altLang="ja-JP" i="1">
                                  <a:solidFill>
                                    <a:srgbClr val="000000"/>
                                  </a:solidFill>
                                  <a:latin typeface="Cambria Math" panose="02040503050406030204" pitchFamily="18" charset="0"/>
                                </a:rPr>
                                <m:t>𝑛</m:t>
                              </m:r>
                            </m:den>
                          </m:f>
                        </m:e>
                      </m:rad>
                    </m:oMath>
                  </m:oMathPara>
                </a14:m>
                <a:endParaRPr lang="ja-JP" altLang="en-US"/>
              </a:p>
            </p:txBody>
          </p:sp>
        </mc:Choice>
        <mc:Fallback xmlns="">
          <p:sp>
            <p:nvSpPr>
              <p:cNvPr id="60" name="正方形/長方形 59">
                <a:extLst>
                  <a:ext uri="{FF2B5EF4-FFF2-40B4-BE49-F238E27FC236}">
                    <a16:creationId xmlns:a16="http://schemas.microsoft.com/office/drawing/2014/main" id="{B733EDA2-453A-3A45-86A7-59C648219B16}"/>
                  </a:ext>
                </a:extLst>
              </p:cNvPr>
              <p:cNvSpPr>
                <a:spLocks noRot="1" noChangeAspect="1" noMove="1" noResize="1" noEditPoints="1" noAdjustHandles="1" noChangeArrowheads="1" noChangeShapeType="1" noTextEdit="1"/>
              </p:cNvSpPr>
              <p:nvPr/>
            </p:nvSpPr>
            <p:spPr>
              <a:xfrm>
                <a:off x="2738255" y="5336275"/>
                <a:ext cx="1576265" cy="9106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a:extLst>
                  <a:ext uri="{FF2B5EF4-FFF2-40B4-BE49-F238E27FC236}">
                    <a16:creationId xmlns:a16="http://schemas.microsoft.com/office/drawing/2014/main" id="{72B2E66C-2143-7744-8FD0-BE87E766ADBC}"/>
                  </a:ext>
                </a:extLst>
              </p:cNvPr>
              <p:cNvSpPr/>
              <p:nvPr/>
            </p:nvSpPr>
            <p:spPr>
              <a:xfrm>
                <a:off x="581875" y="5335320"/>
                <a:ext cx="200830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solidFill>
                            <a:srgbClr val="000000"/>
                          </a:solidFill>
                          <a:latin typeface="Cambria Math" panose="02040503050406030204" pitchFamily="18" charset="0"/>
                        </a:rPr>
                        <m:t>Xavier</m:t>
                      </m:r>
                      <m:r>
                        <a:rPr lang="en-US" altLang="ja-JP">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ea typeface="Cambria Math" panose="02040503050406030204" pitchFamily="18" charset="0"/>
                        </a:rPr>
                        <m:t>𝜎</m:t>
                      </m:r>
                      <m:r>
                        <a:rPr lang="en-US" altLang="ja-JP" i="1">
                          <a:solidFill>
                            <a:srgbClr val="000000"/>
                          </a:solidFill>
                          <a:latin typeface="Cambria Math" panose="02040503050406030204" pitchFamily="18" charset="0"/>
                          <a:ea typeface="Cambria Math" panose="02040503050406030204" pitchFamily="18" charset="0"/>
                        </a:rPr>
                        <m:t>=</m:t>
                      </m:r>
                      <m:rad>
                        <m:radPr>
                          <m:degHide m:val="on"/>
                          <m:ctrlPr>
                            <a:rPr lang="en-US" altLang="ja-JP" i="1" smtClean="0">
                              <a:solidFill>
                                <a:srgbClr val="000000"/>
                              </a:solidFill>
                              <a:latin typeface="Cambria Math" panose="02040503050406030204" pitchFamily="18" charset="0"/>
                            </a:rPr>
                          </m:ctrlPr>
                        </m:radPr>
                        <m:deg/>
                        <m:e>
                          <m:f>
                            <m:fPr>
                              <m:ctrlPr>
                                <a:rPr lang="en-US" altLang="ja-JP" i="1">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1</m:t>
                              </m:r>
                            </m:num>
                            <m:den>
                              <m:r>
                                <a:rPr lang="en-US" altLang="ja-JP" i="1">
                                  <a:solidFill>
                                    <a:srgbClr val="000000"/>
                                  </a:solidFill>
                                  <a:latin typeface="Cambria Math" panose="02040503050406030204" pitchFamily="18" charset="0"/>
                                </a:rPr>
                                <m:t>𝑛</m:t>
                              </m:r>
                            </m:den>
                          </m:f>
                        </m:e>
                      </m:rad>
                    </m:oMath>
                  </m:oMathPara>
                </a14:m>
                <a:endParaRPr lang="ja-JP" altLang="en-US"/>
              </a:p>
            </p:txBody>
          </p:sp>
        </mc:Choice>
        <mc:Fallback xmlns="">
          <p:sp>
            <p:nvSpPr>
              <p:cNvPr id="61" name="正方形/長方形 60">
                <a:extLst>
                  <a:ext uri="{FF2B5EF4-FFF2-40B4-BE49-F238E27FC236}">
                    <a16:creationId xmlns:a16="http://schemas.microsoft.com/office/drawing/2014/main" id="{72B2E66C-2143-7744-8FD0-BE87E766ADBC}"/>
                  </a:ext>
                </a:extLst>
              </p:cNvPr>
              <p:cNvSpPr>
                <a:spLocks noRot="1" noChangeAspect="1" noMove="1" noResize="1" noEditPoints="1" noAdjustHandles="1" noChangeArrowheads="1" noChangeShapeType="1" noTextEdit="1"/>
              </p:cNvSpPr>
              <p:nvPr/>
            </p:nvSpPr>
            <p:spPr>
              <a:xfrm>
                <a:off x="581875" y="5335320"/>
                <a:ext cx="2008307" cy="9106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9EFCB0E4-F341-944D-BCDC-0AB29730318D}"/>
                  </a:ext>
                </a:extLst>
              </p:cNvPr>
              <p:cNvSpPr/>
              <p:nvPr/>
            </p:nvSpPr>
            <p:spPr>
              <a:xfrm>
                <a:off x="7370069" y="4254647"/>
                <a:ext cx="4254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𝑤</m:t>
                      </m:r>
                    </m:oMath>
                  </m:oMathPara>
                </a14:m>
                <a:endParaRPr lang="ja-JP" altLang="en-US">
                  <a:solidFill>
                    <a:srgbClr val="000000"/>
                  </a:solidFill>
                </a:endParaRPr>
              </a:p>
            </p:txBody>
          </p:sp>
        </mc:Choice>
        <mc:Fallback xmlns="">
          <p:sp>
            <p:nvSpPr>
              <p:cNvPr id="63" name="正方形/長方形 62">
                <a:extLst>
                  <a:ext uri="{FF2B5EF4-FFF2-40B4-BE49-F238E27FC236}">
                    <a16:creationId xmlns:a16="http://schemas.microsoft.com/office/drawing/2014/main" id="{9EFCB0E4-F341-944D-BCDC-0AB29730318D}"/>
                  </a:ext>
                </a:extLst>
              </p:cNvPr>
              <p:cNvSpPr>
                <a:spLocks noRot="1" noChangeAspect="1" noMove="1" noResize="1" noEditPoints="1" noAdjustHandles="1" noChangeArrowheads="1" noChangeShapeType="1" noTextEdit="1"/>
              </p:cNvSpPr>
              <p:nvPr/>
            </p:nvSpPr>
            <p:spPr>
              <a:xfrm>
                <a:off x="7370069" y="4254647"/>
                <a:ext cx="425436" cy="369332"/>
              </a:xfrm>
              <a:prstGeom prst="rect">
                <a:avLst/>
              </a:prstGeom>
              <a:blipFill>
                <a:blip r:embed="rId13"/>
                <a:stretch>
                  <a:fillRect/>
                </a:stretch>
              </a:blipFill>
            </p:spPr>
            <p:txBody>
              <a:bodyPr/>
              <a:lstStyle/>
              <a:p>
                <a:r>
                  <a:rPr lang="ja-JP" altLang="en-US">
                    <a:noFill/>
                  </a:rPr>
                  <a:t> </a:t>
                </a:r>
              </a:p>
            </p:txBody>
          </p:sp>
        </mc:Fallback>
      </mc:AlternateContent>
      <p:cxnSp>
        <p:nvCxnSpPr>
          <p:cNvPr id="64" name="直線矢印コネクタ 63">
            <a:extLst>
              <a:ext uri="{FF2B5EF4-FFF2-40B4-BE49-F238E27FC236}">
                <a16:creationId xmlns:a16="http://schemas.microsoft.com/office/drawing/2014/main" id="{F5CE41D7-5BD8-2643-BA17-6003C0A01851}"/>
              </a:ext>
            </a:extLst>
          </p:cNvPr>
          <p:cNvCxnSpPr>
            <a:cxnSpLocks/>
            <a:endCxn id="63" idx="1"/>
          </p:cNvCxnSpPr>
          <p:nvPr/>
        </p:nvCxnSpPr>
        <p:spPr>
          <a:xfrm flipV="1">
            <a:off x="6517245" y="4439313"/>
            <a:ext cx="852824" cy="638806"/>
          </a:xfrm>
          <a:prstGeom prst="straightConnector1">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ECAB4E8F-10E8-AC4F-98A6-DD4BC9EAD478}"/>
                  </a:ext>
                </a:extLst>
              </p:cNvPr>
              <p:cNvSpPr/>
              <p:nvPr/>
            </p:nvSpPr>
            <p:spPr>
              <a:xfrm>
                <a:off x="596572" y="4935949"/>
                <a:ext cx="1514389" cy="369332"/>
              </a:xfrm>
              <a:prstGeom prst="rect">
                <a:avLst/>
              </a:prstGeom>
            </p:spPr>
            <p:txBody>
              <a:bodyPr wrap="none">
                <a:spAutoFit/>
              </a:bodyPr>
              <a:lstStyle/>
              <a:p>
                <a14:m>
                  <m:oMath xmlns:m="http://schemas.openxmlformats.org/officeDocument/2006/math">
                    <m:r>
                      <a:rPr lang="en-US" altLang="ja-JP" i="1" smtClean="0">
                        <a:solidFill>
                          <a:srgbClr val="000000"/>
                        </a:solidFill>
                        <a:latin typeface="Cambria Math" panose="02040503050406030204" pitchFamily="18" charset="0"/>
                        <a:ea typeface="Cambria Math" panose="02040503050406030204" pitchFamily="18" charset="0"/>
                      </a:rPr>
                      <m:t>𝜎</m:t>
                    </m:r>
                    <m:r>
                      <a:rPr lang="en-US" altLang="ja-JP" b="0" i="1" smtClean="0">
                        <a:solidFill>
                          <a:srgbClr val="000000"/>
                        </a:solidFill>
                        <a:latin typeface="Cambria Math" panose="02040503050406030204" pitchFamily="18" charset="0"/>
                        <a:ea typeface="Cambria Math" panose="02040503050406030204" pitchFamily="18" charset="0"/>
                      </a:rPr>
                      <m:t>=0.1, 0.01</m:t>
                    </m:r>
                  </m:oMath>
                </a14:m>
                <a:r>
                  <a:rPr lang="en-US" altLang="ja-JP" dirty="0"/>
                  <a:t> </a:t>
                </a:r>
                <a:endParaRPr lang="ja-JP" altLang="en-US"/>
              </a:p>
            </p:txBody>
          </p:sp>
        </mc:Choice>
        <mc:Fallback xmlns="">
          <p:sp>
            <p:nvSpPr>
              <p:cNvPr id="67" name="正方形/長方形 66">
                <a:extLst>
                  <a:ext uri="{FF2B5EF4-FFF2-40B4-BE49-F238E27FC236}">
                    <a16:creationId xmlns:a16="http://schemas.microsoft.com/office/drawing/2014/main" id="{ECAB4E8F-10E8-AC4F-98A6-DD4BC9EAD478}"/>
                  </a:ext>
                </a:extLst>
              </p:cNvPr>
              <p:cNvSpPr>
                <a:spLocks noRot="1" noChangeAspect="1" noMove="1" noResize="1" noEditPoints="1" noAdjustHandles="1" noChangeArrowheads="1" noChangeShapeType="1" noTextEdit="1"/>
              </p:cNvSpPr>
              <p:nvPr/>
            </p:nvSpPr>
            <p:spPr>
              <a:xfrm>
                <a:off x="596572" y="4935949"/>
                <a:ext cx="1514389" cy="369332"/>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95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DA13FA-5C23-034A-970C-61914367D845}"/>
              </a:ext>
            </a:extLst>
          </p:cNvPr>
          <p:cNvSpPr>
            <a:spLocks noGrp="1"/>
          </p:cNvSpPr>
          <p:nvPr>
            <p:ph type="title"/>
          </p:nvPr>
        </p:nvSpPr>
        <p:spPr/>
        <p:txBody>
          <a:bodyPr/>
          <a:lstStyle/>
          <a:p>
            <a:r>
              <a:rPr kumimoji="1" lang="ja-JP" altLang="en-US"/>
              <a:t>ハイパーパラメータ検証方法</a:t>
            </a:r>
          </a:p>
        </p:txBody>
      </p:sp>
      <p:pic>
        <p:nvPicPr>
          <p:cNvPr id="3" name="図 2">
            <a:extLst>
              <a:ext uri="{FF2B5EF4-FFF2-40B4-BE49-F238E27FC236}">
                <a16:creationId xmlns:a16="http://schemas.microsoft.com/office/drawing/2014/main" id="{EE560A7E-DCD3-FA42-B916-F8E8F39A6C8F}"/>
              </a:ext>
            </a:extLst>
          </p:cNvPr>
          <p:cNvPicPr>
            <a:picLocks noChangeAspect="1"/>
          </p:cNvPicPr>
          <p:nvPr/>
        </p:nvPicPr>
        <p:blipFill>
          <a:blip r:embed="rId2"/>
          <a:stretch>
            <a:fillRect/>
          </a:stretch>
        </p:blipFill>
        <p:spPr>
          <a:xfrm>
            <a:off x="285003" y="4252914"/>
            <a:ext cx="3155430" cy="2084980"/>
          </a:xfrm>
          <a:prstGeom prst="rect">
            <a:avLst/>
          </a:prstGeom>
        </p:spPr>
      </p:pic>
      <p:pic>
        <p:nvPicPr>
          <p:cNvPr id="63" name="図 62">
            <a:extLst>
              <a:ext uri="{FF2B5EF4-FFF2-40B4-BE49-F238E27FC236}">
                <a16:creationId xmlns:a16="http://schemas.microsoft.com/office/drawing/2014/main" id="{E4FB8B1C-D3BC-804E-9487-BA0FBDD92785}"/>
              </a:ext>
            </a:extLst>
          </p:cNvPr>
          <p:cNvPicPr>
            <a:picLocks noChangeAspect="1"/>
          </p:cNvPicPr>
          <p:nvPr/>
        </p:nvPicPr>
        <p:blipFill>
          <a:blip r:embed="rId3"/>
          <a:stretch>
            <a:fillRect/>
          </a:stretch>
        </p:blipFill>
        <p:spPr>
          <a:xfrm>
            <a:off x="3543873" y="4010329"/>
            <a:ext cx="5523082" cy="2399684"/>
          </a:xfrm>
          <a:prstGeom prst="rect">
            <a:avLst/>
          </a:prstGeom>
        </p:spPr>
      </p:pic>
      <mc:AlternateContent xmlns:mc="http://schemas.openxmlformats.org/markup-compatibility/2006" xmlns:a14="http://schemas.microsoft.com/office/drawing/2010/main">
        <mc:Choice Requires="a14">
          <p:sp>
            <p:nvSpPr>
              <p:cNvPr id="68" name="正方形/長方形 67">
                <a:extLst>
                  <a:ext uri="{FF2B5EF4-FFF2-40B4-BE49-F238E27FC236}">
                    <a16:creationId xmlns:a16="http://schemas.microsoft.com/office/drawing/2014/main" id="{85DA2D1B-5392-8D4D-9017-82530FB59939}"/>
                  </a:ext>
                </a:extLst>
              </p:cNvPr>
              <p:cNvSpPr/>
              <p:nvPr/>
            </p:nvSpPr>
            <p:spPr>
              <a:xfrm>
                <a:off x="1713795" y="603071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1</m:t>
                          </m:r>
                        </m:sub>
                      </m:sSub>
                    </m:oMath>
                  </m:oMathPara>
                </a14:m>
                <a:endParaRPr lang="ja-JP" altLang="en-US"/>
              </a:p>
            </p:txBody>
          </p:sp>
        </mc:Choice>
        <mc:Fallback xmlns="">
          <p:sp>
            <p:nvSpPr>
              <p:cNvPr id="68" name="正方形/長方形 67">
                <a:extLst>
                  <a:ext uri="{FF2B5EF4-FFF2-40B4-BE49-F238E27FC236}">
                    <a16:creationId xmlns:a16="http://schemas.microsoft.com/office/drawing/2014/main" id="{85DA2D1B-5392-8D4D-9017-82530FB59939}"/>
                  </a:ext>
                </a:extLst>
              </p:cNvPr>
              <p:cNvSpPr>
                <a:spLocks noRot="1" noChangeAspect="1" noMove="1" noResize="1" noEditPoints="1" noAdjustHandles="1" noChangeArrowheads="1" noChangeShapeType="1" noTextEdit="1"/>
              </p:cNvSpPr>
              <p:nvPr/>
            </p:nvSpPr>
            <p:spPr>
              <a:xfrm>
                <a:off x="1713795" y="6030715"/>
                <a:ext cx="471988"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a:extLst>
                  <a:ext uri="{FF2B5EF4-FFF2-40B4-BE49-F238E27FC236}">
                    <a16:creationId xmlns:a16="http://schemas.microsoft.com/office/drawing/2014/main" id="{1865D2C3-17D8-DA4F-80C8-72AC8FF87187}"/>
                  </a:ext>
                </a:extLst>
              </p:cNvPr>
              <p:cNvSpPr/>
              <p:nvPr/>
            </p:nvSpPr>
            <p:spPr>
              <a:xfrm>
                <a:off x="70747" y="4996904"/>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𝑥</m:t>
                          </m:r>
                        </m:e>
                        <m:sub>
                          <m:r>
                            <a:rPr lang="en-US" altLang="ja-JP" b="0" i="1" smtClean="0">
                              <a:solidFill>
                                <a:srgbClr val="000000"/>
                              </a:solidFill>
                              <a:latin typeface="Cambria Math" panose="02040503050406030204" pitchFamily="18" charset="0"/>
                            </a:rPr>
                            <m:t>2</m:t>
                          </m:r>
                        </m:sub>
                      </m:sSub>
                    </m:oMath>
                  </m:oMathPara>
                </a14:m>
                <a:endParaRPr lang="ja-JP" altLang="en-US"/>
              </a:p>
            </p:txBody>
          </p:sp>
        </mc:Choice>
        <mc:Fallback xmlns="">
          <p:sp>
            <p:nvSpPr>
              <p:cNvPr id="69" name="正方形/長方形 68">
                <a:extLst>
                  <a:ext uri="{FF2B5EF4-FFF2-40B4-BE49-F238E27FC236}">
                    <a16:creationId xmlns:a16="http://schemas.microsoft.com/office/drawing/2014/main" id="{1865D2C3-17D8-DA4F-80C8-72AC8FF87187}"/>
                  </a:ext>
                </a:extLst>
              </p:cNvPr>
              <p:cNvSpPr>
                <a:spLocks noRot="1" noChangeAspect="1" noMove="1" noResize="1" noEditPoints="1" noAdjustHandles="1" noChangeArrowheads="1" noChangeShapeType="1" noTextEdit="1"/>
              </p:cNvSpPr>
              <p:nvPr/>
            </p:nvSpPr>
            <p:spPr>
              <a:xfrm>
                <a:off x="70747" y="4996904"/>
                <a:ext cx="477310" cy="369332"/>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E71D7CFD-4DA9-5B4E-AC35-27E1236F8DFC}"/>
              </a:ext>
            </a:extLst>
          </p:cNvPr>
          <p:cNvSpPr/>
          <p:nvPr/>
        </p:nvSpPr>
        <p:spPr>
          <a:xfrm>
            <a:off x="1121681" y="3986863"/>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ysClr val="windowText" lastClr="000000"/>
                </a:solidFill>
              </a:rPr>
              <a:t>データセット</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3E7C7A0A-7FC4-2142-ACCB-8A4B9B58C76E}"/>
                  </a:ext>
                </a:extLst>
              </p:cNvPr>
              <p:cNvSpPr txBox="1"/>
              <p:nvPr/>
            </p:nvSpPr>
            <p:spPr>
              <a:xfrm>
                <a:off x="422031" y="1125415"/>
                <a:ext cx="7080785" cy="2862322"/>
              </a:xfrm>
              <a:prstGeom prst="rect">
                <a:avLst/>
              </a:prstGeom>
              <a:noFill/>
            </p:spPr>
            <p:txBody>
              <a:bodyPr wrap="none" rtlCol="0">
                <a:spAutoFit/>
              </a:bodyPr>
              <a:lstStyle/>
              <a:p>
                <a:r>
                  <a:rPr kumimoji="1" lang="en-US" altLang="ja-JP" dirty="0">
                    <a:solidFill>
                      <a:srgbClr val="000000"/>
                    </a:solidFill>
                  </a:rPr>
                  <a:t>2</a:t>
                </a:r>
                <a:r>
                  <a:rPr kumimoji="1" lang="ja-JP" altLang="en-US">
                    <a:solidFill>
                      <a:srgbClr val="000000"/>
                    </a:solidFill>
                  </a:rPr>
                  <a:t>次元データセット</a:t>
                </a:r>
                <a14:m>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𝑥</m:t>
                            </m:r>
                          </m:e>
                          <m:sub>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m:t>
                    </m:r>
                  </m:oMath>
                </a14:m>
                <a:r>
                  <a:rPr kumimoji="1" lang="ja-JP" altLang="en-US">
                    <a:solidFill>
                      <a:srgbClr val="000000"/>
                    </a:solidFill>
                  </a:rPr>
                  <a:t>を</a:t>
                </a:r>
                <a:r>
                  <a:rPr lang="ja-JP" altLang="en-US">
                    <a:solidFill>
                      <a:srgbClr val="000000"/>
                    </a:solidFill>
                  </a:rPr>
                  <a:t>入力とした</a:t>
                </a:r>
                <a:r>
                  <a:rPr kumimoji="1" lang="ja-JP" altLang="en-US">
                    <a:solidFill>
                      <a:srgbClr val="000000"/>
                    </a:solidFill>
                  </a:rPr>
                  <a:t>モデルを</a:t>
                </a:r>
                <a:r>
                  <a:rPr lang="ja-JP" altLang="en-US">
                    <a:solidFill>
                      <a:srgbClr val="000000"/>
                    </a:solidFill>
                  </a:rPr>
                  <a:t>作成し、</a:t>
                </a:r>
                <a:endParaRPr lang="en-US" altLang="ja-JP" dirty="0">
                  <a:solidFill>
                    <a:srgbClr val="000000"/>
                  </a:solidFill>
                </a:endParaRPr>
              </a:p>
              <a:p>
                <a:r>
                  <a:rPr lang="ja-JP" altLang="en-US">
                    <a:solidFill>
                      <a:srgbClr val="000000"/>
                    </a:solidFill>
                  </a:rPr>
                  <a:t>ハイパーパラメータに対して分類精度がどの程度影響するのか調べる。</a:t>
                </a:r>
                <a:endParaRPr lang="en-US" altLang="ja-JP" dirty="0">
                  <a:solidFill>
                    <a:srgbClr val="000000"/>
                  </a:solidFill>
                </a:endParaRPr>
              </a:p>
              <a:p>
                <a:endParaRPr lang="en-US" altLang="ja-JP" dirty="0">
                  <a:solidFill>
                    <a:srgbClr val="000000"/>
                  </a:solidFill>
                </a:endParaRPr>
              </a:p>
              <a:p>
                <a:pPr marL="285750" indent="-285750">
                  <a:buFont typeface="Arial" panose="020B0604020202020204" pitchFamily="34" charset="0"/>
                  <a:buChar char="•"/>
                </a:pPr>
                <a:r>
                  <a:rPr lang="ja-JP" altLang="en-US">
                    <a:solidFill>
                      <a:srgbClr val="000000"/>
                    </a:solidFill>
                  </a:rPr>
                  <a:t>用意するデータセット：線形</a:t>
                </a:r>
                <a:r>
                  <a:rPr lang="en-US" altLang="ja-JP" dirty="0">
                    <a:solidFill>
                      <a:srgbClr val="000000"/>
                    </a:solidFill>
                  </a:rPr>
                  <a:t>, </a:t>
                </a:r>
                <a:r>
                  <a:rPr lang="ja-JP" altLang="en-US">
                    <a:solidFill>
                      <a:srgbClr val="000000"/>
                    </a:solidFill>
                  </a:rPr>
                  <a:t>非線形</a:t>
                </a:r>
                <a:r>
                  <a:rPr lang="en-US" altLang="ja-JP" dirty="0">
                    <a:solidFill>
                      <a:srgbClr val="000000"/>
                    </a:solidFill>
                  </a:rPr>
                  <a:t>(Log</a:t>
                </a:r>
                <a:r>
                  <a:rPr lang="ja-JP" altLang="en-US">
                    <a:solidFill>
                      <a:srgbClr val="000000"/>
                    </a:solidFill>
                  </a:rPr>
                  <a:t>関数</a:t>
                </a:r>
                <a:r>
                  <a:rPr lang="en-US" altLang="ja-JP" dirty="0">
                    <a:solidFill>
                      <a:srgbClr val="000000"/>
                    </a:solidFill>
                  </a:rPr>
                  <a:t>, Sin</a:t>
                </a:r>
                <a:r>
                  <a:rPr lang="ja-JP" altLang="en-US">
                    <a:solidFill>
                      <a:srgbClr val="000000"/>
                    </a:solidFill>
                  </a:rPr>
                  <a:t>関数</a:t>
                </a:r>
                <a:r>
                  <a:rPr lang="en-US" altLang="ja-JP" dirty="0">
                    <a:solidFill>
                      <a:srgbClr val="000000"/>
                    </a:solidFill>
                  </a:rPr>
                  <a:t>)</a:t>
                </a:r>
              </a:p>
              <a:p>
                <a:pPr marL="285750" indent="-285750">
                  <a:buFont typeface="Arial" panose="020B0604020202020204" pitchFamily="34" charset="0"/>
                  <a:buChar char="•"/>
                </a:pPr>
                <a:r>
                  <a:rPr lang="ja-JP" altLang="en-US">
                    <a:solidFill>
                      <a:srgbClr val="000000"/>
                    </a:solidFill>
                  </a:rPr>
                  <a:t>変更するハイパーパラメータ</a:t>
                </a:r>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重みの初期値</a:t>
                </a:r>
                <a14:m>
                  <m:oMath xmlns:m="http://schemas.openxmlformats.org/officeDocument/2006/math">
                    <m:r>
                      <a:rPr lang="en-US" altLang="ja-JP">
                        <a:solidFill>
                          <a:srgbClr val="000000"/>
                        </a:solidFill>
                        <a:latin typeface="Cambria Math" panose="02040503050406030204" pitchFamily="18" charset="0"/>
                        <a:ea typeface="Cambria Math" panose="02040503050406030204" pitchFamily="18" charset="0"/>
                      </a:rPr>
                      <m:t> </m:t>
                    </m:r>
                    <m:r>
                      <a:rPr lang="en-US" altLang="ja-JP" i="1">
                        <a:solidFill>
                          <a:srgbClr val="000000"/>
                        </a:solidFill>
                        <a:latin typeface="Cambria Math" panose="02040503050406030204" pitchFamily="18" charset="0"/>
                        <a:ea typeface="Cambria Math" panose="02040503050406030204" pitchFamily="18" charset="0"/>
                      </a:rPr>
                      <m:t>𝜎</m:t>
                    </m:r>
                    <m:r>
                      <a:rPr lang="en-US" altLang="ja-JP" b="0" i="1" smtClean="0">
                        <a:solidFill>
                          <a:srgbClr val="000000"/>
                        </a:solidFill>
                        <a:latin typeface="Cambria Math" panose="02040503050406030204" pitchFamily="18" charset="0"/>
                        <a:ea typeface="Cambria Math" panose="02040503050406030204" pitchFamily="18" charset="0"/>
                      </a:rPr>
                      <m:t>=0.1, 0.01, </m:t>
                    </m:r>
                    <m:r>
                      <a:rPr lang="en-US" altLang="ja-JP" b="0" i="1" smtClean="0">
                        <a:solidFill>
                          <a:srgbClr val="000000"/>
                        </a:solidFill>
                        <a:latin typeface="Cambria Math" panose="02040503050406030204" pitchFamily="18" charset="0"/>
                        <a:ea typeface="Cambria Math" panose="02040503050406030204" pitchFamily="18" charset="0"/>
                      </a:rPr>
                      <m:t>𝑋𝑎𝑣𝑖𝑒𝑟</m:t>
                    </m:r>
                    <m:r>
                      <a:rPr lang="en-US" altLang="ja-JP" b="0" i="1" smtClean="0">
                        <a:solidFill>
                          <a:srgbClr val="000000"/>
                        </a:solidFill>
                        <a:latin typeface="Cambria Math" panose="02040503050406030204" pitchFamily="18" charset="0"/>
                        <a:ea typeface="Cambria Math" panose="02040503050406030204" pitchFamily="18" charset="0"/>
                      </a:rPr>
                      <m:t>, </m:t>
                    </m:r>
                    <m:r>
                      <a:rPr lang="en-US" altLang="ja-JP" b="0" i="1" smtClean="0">
                        <a:solidFill>
                          <a:srgbClr val="000000"/>
                        </a:solidFill>
                        <a:latin typeface="Cambria Math" panose="02040503050406030204" pitchFamily="18" charset="0"/>
                        <a:ea typeface="Cambria Math" panose="02040503050406030204" pitchFamily="18" charset="0"/>
                      </a:rPr>
                      <m:t>𝐻𝑒</m:t>
                    </m:r>
                    <m:r>
                      <a:rPr lang="en-US" altLang="ja-JP" b="0" i="1" smtClean="0">
                        <a:solidFill>
                          <a:srgbClr val="000000"/>
                        </a:solidFill>
                        <a:latin typeface="Cambria Math" panose="02040503050406030204" pitchFamily="18" charset="0"/>
                        <a:ea typeface="Cambria Math" panose="02040503050406030204" pitchFamily="18" charset="0"/>
                      </a:rPr>
                      <m:t> </m:t>
                    </m:r>
                  </m:oMath>
                </a14:m>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ニューロン数</a:t>
                </a:r>
                <a:r>
                  <a:rPr lang="en-US" altLang="ja-JP" dirty="0">
                    <a:solidFill>
                      <a:srgbClr val="000000"/>
                    </a:solidFill>
                  </a:rPr>
                  <a:t> : </a:t>
                </a:r>
                <a14:m>
                  <m:oMath xmlns:m="http://schemas.openxmlformats.org/officeDocument/2006/math">
                    <m:r>
                      <a:rPr lang="en-US" altLang="ja-JP" i="1">
                        <a:solidFill>
                          <a:srgbClr val="000000"/>
                        </a:solidFill>
                        <a:latin typeface="Cambria Math" panose="02040503050406030204" pitchFamily="18" charset="0"/>
                        <a:ea typeface="Cambria Math" panose="02040503050406030204" pitchFamily="18" charset="0"/>
                      </a:rPr>
                      <m:t>1</m:t>
                    </m:r>
                    <m:r>
                      <a:rPr lang="en-US" altLang="ja-JP" b="0" i="1" smtClean="0">
                        <a:solidFill>
                          <a:srgbClr val="000000"/>
                        </a:solidFill>
                        <a:latin typeface="Cambria Math" panose="02040503050406030204" pitchFamily="18" charset="0"/>
                        <a:ea typeface="Cambria Math" panose="02040503050406030204" pitchFamily="18" charset="0"/>
                      </a:rPr>
                      <m:t>0</m:t>
                    </m:r>
                    <m:r>
                      <a:rPr lang="en-US" altLang="ja-JP" i="1">
                        <a:solidFill>
                          <a:srgbClr val="000000"/>
                        </a:solidFill>
                        <a:latin typeface="Cambria Math" panose="02040503050406030204" pitchFamily="18" charset="0"/>
                        <a:ea typeface="Cambria Math" panose="02040503050406030204" pitchFamily="18" charset="0"/>
                      </a:rPr>
                      <m:t>, </m:t>
                    </m:r>
                    <m:r>
                      <a:rPr lang="en-US" altLang="ja-JP" b="0" i="1" smtClean="0">
                        <a:solidFill>
                          <a:srgbClr val="000000"/>
                        </a:solidFill>
                        <a:latin typeface="Cambria Math" panose="02040503050406030204" pitchFamily="18" charset="0"/>
                        <a:ea typeface="Cambria Math" panose="02040503050406030204" pitchFamily="18" charset="0"/>
                      </a:rPr>
                      <m:t>100, 1000</m:t>
                    </m:r>
                  </m:oMath>
                </a14:m>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レイヤー数</a:t>
                </a:r>
                <a:r>
                  <a:rPr lang="en-US" altLang="ja-JP" dirty="0">
                    <a:solidFill>
                      <a:srgbClr val="000000"/>
                    </a:solidFill>
                  </a:rPr>
                  <a:t> : </a:t>
                </a:r>
                <a14:m>
                  <m:oMath xmlns:m="http://schemas.openxmlformats.org/officeDocument/2006/math">
                    <m:r>
                      <a:rPr lang="en-US" altLang="ja-JP" i="1">
                        <a:solidFill>
                          <a:srgbClr val="000000"/>
                        </a:solidFill>
                        <a:latin typeface="Cambria Math" panose="02040503050406030204" pitchFamily="18" charset="0"/>
                        <a:ea typeface="Cambria Math" panose="02040503050406030204" pitchFamily="18" charset="0"/>
                      </a:rPr>
                      <m:t>1,</m:t>
                    </m:r>
                    <m:r>
                      <a:rPr lang="en-US" altLang="ja-JP" b="0" i="1" smtClean="0">
                        <a:solidFill>
                          <a:srgbClr val="000000"/>
                        </a:solidFill>
                        <a:latin typeface="Cambria Math" panose="02040503050406030204" pitchFamily="18" charset="0"/>
                        <a:ea typeface="Cambria Math" panose="02040503050406030204" pitchFamily="18" charset="0"/>
                      </a:rPr>
                      <m:t> 3, 6</m:t>
                    </m:r>
                  </m:oMath>
                </a14:m>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バッチ数</a:t>
                </a:r>
                <a:r>
                  <a:rPr lang="en-US" altLang="ja-JP" dirty="0">
                    <a:solidFill>
                      <a:srgbClr val="000000"/>
                    </a:solidFill>
                  </a:rPr>
                  <a:t> : </a:t>
                </a:r>
                <a14:m>
                  <m:oMath xmlns:m="http://schemas.openxmlformats.org/officeDocument/2006/math">
                    <m:r>
                      <a:rPr lang="en-US" altLang="ja-JP" i="1">
                        <a:solidFill>
                          <a:srgbClr val="000000"/>
                        </a:solidFill>
                        <a:latin typeface="Cambria Math" panose="02040503050406030204" pitchFamily="18" charset="0"/>
                        <a:ea typeface="Cambria Math" panose="02040503050406030204" pitchFamily="18" charset="0"/>
                      </a:rPr>
                      <m:t>1</m:t>
                    </m:r>
                    <m:r>
                      <a:rPr lang="en-US" altLang="ja-JP" b="0" i="1" smtClean="0">
                        <a:solidFill>
                          <a:srgbClr val="000000"/>
                        </a:solidFill>
                        <a:latin typeface="Cambria Math" panose="02040503050406030204" pitchFamily="18" charset="0"/>
                        <a:ea typeface="Cambria Math" panose="02040503050406030204" pitchFamily="18" charset="0"/>
                      </a:rPr>
                      <m:t>0,</m:t>
                    </m:r>
                    <m:r>
                      <a:rPr lang="en-US" altLang="ja-JP" i="1">
                        <a:solidFill>
                          <a:srgbClr val="000000"/>
                        </a:solidFill>
                        <a:latin typeface="Cambria Math" panose="02040503050406030204" pitchFamily="18" charset="0"/>
                        <a:ea typeface="Cambria Math" panose="02040503050406030204" pitchFamily="18" charset="0"/>
                      </a:rPr>
                      <m:t> </m:t>
                    </m:r>
                    <m:r>
                      <a:rPr lang="en-US" altLang="ja-JP" b="0" i="1" smtClean="0">
                        <a:solidFill>
                          <a:srgbClr val="000000"/>
                        </a:solidFill>
                        <a:latin typeface="Cambria Math" panose="02040503050406030204" pitchFamily="18" charset="0"/>
                        <a:ea typeface="Cambria Math" panose="02040503050406030204" pitchFamily="18" charset="0"/>
                      </a:rPr>
                      <m:t> 100, 700</m:t>
                    </m:r>
                  </m:oMath>
                </a14:m>
                <a:endParaRPr lang="en-US" altLang="ja-JP" dirty="0">
                  <a:solidFill>
                    <a:srgbClr val="000000"/>
                  </a:solidFill>
                </a:endParaRPr>
              </a:p>
              <a:p>
                <a:pPr marL="742950" lvl="1" indent="-285750">
                  <a:buFont typeface="Arial" panose="020B0604020202020204" pitchFamily="34" charset="0"/>
                  <a:buChar char="•"/>
                </a:pPr>
                <a:endParaRPr lang="en-US" altLang="ja-JP" dirty="0">
                  <a:solidFill>
                    <a:srgbClr val="000000"/>
                  </a:solidFill>
                </a:endParaRPr>
              </a:p>
            </p:txBody>
          </p:sp>
        </mc:Choice>
        <mc:Fallback xmlns="">
          <p:sp>
            <p:nvSpPr>
              <p:cNvPr id="71" name="テキスト ボックス 70">
                <a:extLst>
                  <a:ext uri="{FF2B5EF4-FFF2-40B4-BE49-F238E27FC236}">
                    <a16:creationId xmlns:a16="http://schemas.microsoft.com/office/drawing/2014/main" id="{3E7C7A0A-7FC4-2142-ACCB-8A4B9B58C76E}"/>
                  </a:ext>
                </a:extLst>
              </p:cNvPr>
              <p:cNvSpPr txBox="1">
                <a:spLocks noRot="1" noChangeAspect="1" noMove="1" noResize="1" noEditPoints="1" noAdjustHandles="1" noChangeArrowheads="1" noChangeShapeType="1" noTextEdit="1"/>
              </p:cNvSpPr>
              <p:nvPr/>
            </p:nvSpPr>
            <p:spPr>
              <a:xfrm>
                <a:off x="422031" y="1125415"/>
                <a:ext cx="7080785" cy="2862322"/>
              </a:xfrm>
              <a:prstGeom prst="rect">
                <a:avLst/>
              </a:prstGeom>
              <a:blipFill>
                <a:blip r:embed="rId6"/>
                <a:stretch>
                  <a:fillRect l="-537" t="-13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074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A121E-1684-B243-BE03-58D6D702BF05}"/>
              </a:ext>
            </a:extLst>
          </p:cNvPr>
          <p:cNvSpPr>
            <a:spLocks noGrp="1"/>
          </p:cNvSpPr>
          <p:nvPr>
            <p:ph type="title"/>
          </p:nvPr>
        </p:nvSpPr>
        <p:spPr/>
        <p:txBody>
          <a:bodyPr/>
          <a:lstStyle/>
          <a:p>
            <a:r>
              <a:rPr lang="ja-JP" altLang="en-US"/>
              <a:t>線形結果</a:t>
            </a:r>
            <a:endParaRPr kumimoji="1" lang="ja-JP" altLang="en-US"/>
          </a:p>
        </p:txBody>
      </p:sp>
      <p:pic>
        <p:nvPicPr>
          <p:cNvPr id="11" name="図 10">
            <a:extLst>
              <a:ext uri="{FF2B5EF4-FFF2-40B4-BE49-F238E27FC236}">
                <a16:creationId xmlns:a16="http://schemas.microsoft.com/office/drawing/2014/main" id="{49141A78-EC8E-C042-8F31-828D61382D71}"/>
              </a:ext>
            </a:extLst>
          </p:cNvPr>
          <p:cNvPicPr>
            <a:picLocks noChangeAspect="1"/>
          </p:cNvPicPr>
          <p:nvPr/>
        </p:nvPicPr>
        <p:blipFill>
          <a:blip r:embed="rId2"/>
          <a:stretch>
            <a:fillRect/>
          </a:stretch>
        </p:blipFill>
        <p:spPr>
          <a:xfrm>
            <a:off x="586489" y="3723276"/>
            <a:ext cx="3985512" cy="2554096"/>
          </a:xfrm>
          <a:prstGeom prst="rect">
            <a:avLst/>
          </a:prstGeom>
        </p:spPr>
      </p:pic>
      <p:pic>
        <p:nvPicPr>
          <p:cNvPr id="12" name="図 11">
            <a:extLst>
              <a:ext uri="{FF2B5EF4-FFF2-40B4-BE49-F238E27FC236}">
                <a16:creationId xmlns:a16="http://schemas.microsoft.com/office/drawing/2014/main" id="{CB1F40D0-974E-0A42-AC32-C23F37A1EA9F}"/>
              </a:ext>
            </a:extLst>
          </p:cNvPr>
          <p:cNvPicPr>
            <a:picLocks noChangeAspect="1"/>
          </p:cNvPicPr>
          <p:nvPr/>
        </p:nvPicPr>
        <p:blipFill>
          <a:blip r:embed="rId3"/>
          <a:stretch>
            <a:fillRect/>
          </a:stretch>
        </p:blipFill>
        <p:spPr>
          <a:xfrm>
            <a:off x="4507968" y="905682"/>
            <a:ext cx="4168489" cy="2709518"/>
          </a:xfrm>
          <a:prstGeom prst="rect">
            <a:avLst/>
          </a:prstGeom>
        </p:spPr>
      </p:pic>
      <p:pic>
        <p:nvPicPr>
          <p:cNvPr id="13" name="図 12">
            <a:extLst>
              <a:ext uri="{FF2B5EF4-FFF2-40B4-BE49-F238E27FC236}">
                <a16:creationId xmlns:a16="http://schemas.microsoft.com/office/drawing/2014/main" id="{E3BF0507-9096-DE47-A5FD-16B37BC5994D}"/>
              </a:ext>
            </a:extLst>
          </p:cNvPr>
          <p:cNvPicPr>
            <a:picLocks noChangeAspect="1"/>
          </p:cNvPicPr>
          <p:nvPr/>
        </p:nvPicPr>
        <p:blipFill>
          <a:blip r:embed="rId4"/>
          <a:stretch>
            <a:fillRect/>
          </a:stretch>
        </p:blipFill>
        <p:spPr>
          <a:xfrm>
            <a:off x="4608447" y="3667876"/>
            <a:ext cx="3918921" cy="2609496"/>
          </a:xfrm>
          <a:prstGeom prst="rect">
            <a:avLst/>
          </a:prstGeom>
        </p:spPr>
      </p:pic>
      <p:pic>
        <p:nvPicPr>
          <p:cNvPr id="7" name="図 6">
            <a:extLst>
              <a:ext uri="{FF2B5EF4-FFF2-40B4-BE49-F238E27FC236}">
                <a16:creationId xmlns:a16="http://schemas.microsoft.com/office/drawing/2014/main" id="{24F7117E-8EA8-C149-9557-F9B2436E857A}"/>
              </a:ext>
            </a:extLst>
          </p:cNvPr>
          <p:cNvPicPr>
            <a:picLocks noChangeAspect="1"/>
          </p:cNvPicPr>
          <p:nvPr/>
        </p:nvPicPr>
        <p:blipFill>
          <a:blip r:embed="rId5"/>
          <a:stretch>
            <a:fillRect/>
          </a:stretch>
        </p:blipFill>
        <p:spPr>
          <a:xfrm>
            <a:off x="605566" y="1200831"/>
            <a:ext cx="3260819" cy="2154617"/>
          </a:xfrm>
          <a:prstGeom prst="rect">
            <a:avLst/>
          </a:prstGeom>
        </p:spPr>
      </p:pic>
      <p:sp>
        <p:nvSpPr>
          <p:cNvPr id="8" name="正方形/長方形 7">
            <a:extLst>
              <a:ext uri="{FF2B5EF4-FFF2-40B4-BE49-F238E27FC236}">
                <a16:creationId xmlns:a16="http://schemas.microsoft.com/office/drawing/2014/main" id="{C15259C4-70B2-F24C-B19F-FF3766E70DD0}"/>
              </a:ext>
            </a:extLst>
          </p:cNvPr>
          <p:cNvSpPr/>
          <p:nvPr/>
        </p:nvSpPr>
        <p:spPr>
          <a:xfrm>
            <a:off x="1444790" y="978328"/>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データセット</a:t>
            </a:r>
          </a:p>
        </p:txBody>
      </p:sp>
      <p:sp>
        <p:nvSpPr>
          <p:cNvPr id="9" name="正方形/長方形 8">
            <a:extLst>
              <a:ext uri="{FF2B5EF4-FFF2-40B4-BE49-F238E27FC236}">
                <a16:creationId xmlns:a16="http://schemas.microsoft.com/office/drawing/2014/main" id="{90482BE0-E163-894E-B9B4-D40AF0457F97}"/>
              </a:ext>
            </a:extLst>
          </p:cNvPr>
          <p:cNvSpPr/>
          <p:nvPr/>
        </p:nvSpPr>
        <p:spPr>
          <a:xfrm>
            <a:off x="5666546" y="91234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重みの初期値</a:t>
            </a:r>
          </a:p>
        </p:txBody>
      </p:sp>
      <p:sp>
        <p:nvSpPr>
          <p:cNvPr id="10" name="正方形/長方形 9">
            <a:extLst>
              <a:ext uri="{FF2B5EF4-FFF2-40B4-BE49-F238E27FC236}">
                <a16:creationId xmlns:a16="http://schemas.microsoft.com/office/drawing/2014/main" id="{742EDE69-36F4-F74C-8148-1E32E34FF10F}"/>
              </a:ext>
            </a:extLst>
          </p:cNvPr>
          <p:cNvSpPr/>
          <p:nvPr/>
        </p:nvSpPr>
        <p:spPr>
          <a:xfrm>
            <a:off x="5930875" y="366787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レイヤー</a:t>
            </a:r>
            <a:r>
              <a:rPr kumimoji="1" lang="ja-JP" altLang="en-US" sz="1200">
                <a:solidFill>
                  <a:sysClr val="windowText" lastClr="000000"/>
                </a:solidFill>
              </a:rPr>
              <a:t>数</a:t>
            </a:r>
          </a:p>
        </p:txBody>
      </p:sp>
      <p:sp>
        <p:nvSpPr>
          <p:cNvPr id="15" name="正方形/長方形 14">
            <a:extLst>
              <a:ext uri="{FF2B5EF4-FFF2-40B4-BE49-F238E27FC236}">
                <a16:creationId xmlns:a16="http://schemas.microsoft.com/office/drawing/2014/main" id="{F15D95ED-ADE8-2E48-BD01-B46AD8E85C17}"/>
              </a:ext>
            </a:extLst>
          </p:cNvPr>
          <p:cNvSpPr/>
          <p:nvPr/>
        </p:nvSpPr>
        <p:spPr>
          <a:xfrm>
            <a:off x="1813666" y="3631242"/>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ニューロン数</a:t>
            </a:r>
          </a:p>
        </p:txBody>
      </p:sp>
      <p:sp>
        <p:nvSpPr>
          <p:cNvPr id="16" name="正方形/長方形 15">
            <a:extLst>
              <a:ext uri="{FF2B5EF4-FFF2-40B4-BE49-F238E27FC236}">
                <a16:creationId xmlns:a16="http://schemas.microsoft.com/office/drawing/2014/main" id="{48A21F2C-3422-5B42-A725-B1483A3771B7}"/>
              </a:ext>
            </a:extLst>
          </p:cNvPr>
          <p:cNvSpPr/>
          <p:nvPr/>
        </p:nvSpPr>
        <p:spPr>
          <a:xfrm>
            <a:off x="5913265" y="341077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7" name="正方形/長方形 16">
            <a:extLst>
              <a:ext uri="{FF2B5EF4-FFF2-40B4-BE49-F238E27FC236}">
                <a16:creationId xmlns:a16="http://schemas.microsoft.com/office/drawing/2014/main" id="{1865073D-5F93-F74D-9F5C-D9341F384C5D}"/>
              </a:ext>
            </a:extLst>
          </p:cNvPr>
          <p:cNvSpPr/>
          <p:nvPr/>
        </p:nvSpPr>
        <p:spPr>
          <a:xfrm>
            <a:off x="5913265" y="617705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8" name="正方形/長方形 17">
            <a:extLst>
              <a:ext uri="{FF2B5EF4-FFF2-40B4-BE49-F238E27FC236}">
                <a16:creationId xmlns:a16="http://schemas.microsoft.com/office/drawing/2014/main" id="{08AF56D4-A5D4-E145-ACCA-53B18D027B26}"/>
              </a:ext>
            </a:extLst>
          </p:cNvPr>
          <p:cNvSpPr/>
          <p:nvPr/>
        </p:nvSpPr>
        <p:spPr>
          <a:xfrm>
            <a:off x="1813666" y="6121697"/>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9" name="正方形/長方形 18">
            <a:extLst>
              <a:ext uri="{FF2B5EF4-FFF2-40B4-BE49-F238E27FC236}">
                <a16:creationId xmlns:a16="http://schemas.microsoft.com/office/drawing/2014/main" id="{DAE81916-FB5B-8445-AEEC-DC8004D407CA}"/>
              </a:ext>
            </a:extLst>
          </p:cNvPr>
          <p:cNvSpPr/>
          <p:nvPr/>
        </p:nvSpPr>
        <p:spPr>
          <a:xfrm>
            <a:off x="484247" y="4507868"/>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20" name="正方形/長方形 19">
            <a:extLst>
              <a:ext uri="{FF2B5EF4-FFF2-40B4-BE49-F238E27FC236}">
                <a16:creationId xmlns:a16="http://schemas.microsoft.com/office/drawing/2014/main" id="{A791E34F-3703-4C4B-93EA-048BF2924A2C}"/>
              </a:ext>
            </a:extLst>
          </p:cNvPr>
          <p:cNvSpPr/>
          <p:nvPr/>
        </p:nvSpPr>
        <p:spPr>
          <a:xfrm>
            <a:off x="4572000" y="4507868"/>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21" name="正方形/長方形 20">
            <a:extLst>
              <a:ext uri="{FF2B5EF4-FFF2-40B4-BE49-F238E27FC236}">
                <a16:creationId xmlns:a16="http://schemas.microsoft.com/office/drawing/2014/main" id="{3F0831F9-45D8-0E42-9DE1-3D4E948CFD36}"/>
              </a:ext>
            </a:extLst>
          </p:cNvPr>
          <p:cNvSpPr/>
          <p:nvPr/>
        </p:nvSpPr>
        <p:spPr>
          <a:xfrm>
            <a:off x="4558101" y="1788310"/>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Tree>
    <p:extLst>
      <p:ext uri="{BB962C8B-B14F-4D97-AF65-F5344CB8AC3E}">
        <p14:creationId xmlns:p14="http://schemas.microsoft.com/office/powerpoint/2010/main" val="194050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F7658-B1B9-9C49-BF72-B8025D7C1C1F}"/>
              </a:ext>
            </a:extLst>
          </p:cNvPr>
          <p:cNvSpPr>
            <a:spLocks noGrp="1"/>
          </p:cNvSpPr>
          <p:nvPr>
            <p:ph type="title"/>
          </p:nvPr>
        </p:nvSpPr>
        <p:spPr/>
        <p:txBody>
          <a:bodyPr/>
          <a:lstStyle/>
          <a:p>
            <a:r>
              <a:rPr lang="ja-JP" altLang="en"/>
              <a:t>Ｌ</a:t>
            </a:r>
            <a:r>
              <a:rPr lang="en-US" altLang="ja-JP" dirty="0" err="1"/>
              <a:t>og</a:t>
            </a:r>
            <a:r>
              <a:rPr kumimoji="1" lang="ja-JP" altLang="en-US"/>
              <a:t>結果</a:t>
            </a:r>
          </a:p>
        </p:txBody>
      </p:sp>
      <p:pic>
        <p:nvPicPr>
          <p:cNvPr id="3" name="図 2">
            <a:extLst>
              <a:ext uri="{FF2B5EF4-FFF2-40B4-BE49-F238E27FC236}">
                <a16:creationId xmlns:a16="http://schemas.microsoft.com/office/drawing/2014/main" id="{DDF60457-DA42-8A44-BAD0-9752CB31B9FE}"/>
              </a:ext>
            </a:extLst>
          </p:cNvPr>
          <p:cNvPicPr>
            <a:picLocks noChangeAspect="1"/>
          </p:cNvPicPr>
          <p:nvPr/>
        </p:nvPicPr>
        <p:blipFill>
          <a:blip r:embed="rId3"/>
          <a:stretch>
            <a:fillRect/>
          </a:stretch>
        </p:blipFill>
        <p:spPr>
          <a:xfrm>
            <a:off x="4561657" y="3653907"/>
            <a:ext cx="4055974" cy="2679176"/>
          </a:xfrm>
          <a:prstGeom prst="rect">
            <a:avLst/>
          </a:prstGeom>
        </p:spPr>
      </p:pic>
      <p:pic>
        <p:nvPicPr>
          <p:cNvPr id="4" name="図 3">
            <a:extLst>
              <a:ext uri="{FF2B5EF4-FFF2-40B4-BE49-F238E27FC236}">
                <a16:creationId xmlns:a16="http://schemas.microsoft.com/office/drawing/2014/main" id="{24F8DFA8-E401-8A40-8705-6B986BD803A0}"/>
              </a:ext>
            </a:extLst>
          </p:cNvPr>
          <p:cNvPicPr>
            <a:picLocks noChangeAspect="1"/>
          </p:cNvPicPr>
          <p:nvPr/>
        </p:nvPicPr>
        <p:blipFill>
          <a:blip r:embed="rId4"/>
          <a:stretch>
            <a:fillRect/>
          </a:stretch>
        </p:blipFill>
        <p:spPr>
          <a:xfrm>
            <a:off x="4531435" y="944400"/>
            <a:ext cx="4055974" cy="2602119"/>
          </a:xfrm>
          <a:prstGeom prst="rect">
            <a:avLst/>
          </a:prstGeom>
        </p:spPr>
      </p:pic>
      <p:pic>
        <p:nvPicPr>
          <p:cNvPr id="5" name="図 4">
            <a:extLst>
              <a:ext uri="{FF2B5EF4-FFF2-40B4-BE49-F238E27FC236}">
                <a16:creationId xmlns:a16="http://schemas.microsoft.com/office/drawing/2014/main" id="{79C0AC33-8375-A74E-9A5D-D5A0F947A64C}"/>
              </a:ext>
            </a:extLst>
          </p:cNvPr>
          <p:cNvPicPr>
            <a:picLocks noChangeAspect="1"/>
          </p:cNvPicPr>
          <p:nvPr/>
        </p:nvPicPr>
        <p:blipFill>
          <a:blip r:embed="rId5"/>
          <a:stretch>
            <a:fillRect/>
          </a:stretch>
        </p:blipFill>
        <p:spPr>
          <a:xfrm>
            <a:off x="461801" y="3653907"/>
            <a:ext cx="4035234" cy="2736538"/>
          </a:xfrm>
          <a:prstGeom prst="rect">
            <a:avLst/>
          </a:prstGeom>
        </p:spPr>
      </p:pic>
      <p:pic>
        <p:nvPicPr>
          <p:cNvPr id="6" name="図 5">
            <a:extLst>
              <a:ext uri="{FF2B5EF4-FFF2-40B4-BE49-F238E27FC236}">
                <a16:creationId xmlns:a16="http://schemas.microsoft.com/office/drawing/2014/main" id="{1E497648-5679-0A42-938C-874BAF0C2365}"/>
              </a:ext>
            </a:extLst>
          </p:cNvPr>
          <p:cNvPicPr>
            <a:picLocks noChangeAspect="1"/>
          </p:cNvPicPr>
          <p:nvPr/>
        </p:nvPicPr>
        <p:blipFill>
          <a:blip r:embed="rId6"/>
          <a:stretch>
            <a:fillRect/>
          </a:stretch>
        </p:blipFill>
        <p:spPr>
          <a:xfrm>
            <a:off x="612250" y="1115727"/>
            <a:ext cx="3460885" cy="2367974"/>
          </a:xfrm>
          <a:prstGeom prst="rect">
            <a:avLst/>
          </a:prstGeom>
        </p:spPr>
      </p:pic>
      <p:sp>
        <p:nvSpPr>
          <p:cNvPr id="7" name="正方形/長方形 6">
            <a:extLst>
              <a:ext uri="{FF2B5EF4-FFF2-40B4-BE49-F238E27FC236}">
                <a16:creationId xmlns:a16="http://schemas.microsoft.com/office/drawing/2014/main" id="{3E0B8C43-1EDB-DB48-BBA7-8A86A62FEC6A}"/>
              </a:ext>
            </a:extLst>
          </p:cNvPr>
          <p:cNvSpPr/>
          <p:nvPr/>
        </p:nvSpPr>
        <p:spPr>
          <a:xfrm>
            <a:off x="1514584" y="938282"/>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データセット</a:t>
            </a:r>
          </a:p>
        </p:txBody>
      </p:sp>
      <p:sp>
        <p:nvSpPr>
          <p:cNvPr id="8" name="正方形/長方形 7">
            <a:extLst>
              <a:ext uri="{FF2B5EF4-FFF2-40B4-BE49-F238E27FC236}">
                <a16:creationId xmlns:a16="http://schemas.microsoft.com/office/drawing/2014/main" id="{1DFC8FAD-B5F0-AC43-9FDE-7ECEC78D7591}"/>
              </a:ext>
            </a:extLst>
          </p:cNvPr>
          <p:cNvSpPr/>
          <p:nvPr/>
        </p:nvSpPr>
        <p:spPr>
          <a:xfrm>
            <a:off x="5666546" y="904395"/>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重みの初期値</a:t>
            </a:r>
          </a:p>
        </p:txBody>
      </p:sp>
      <p:sp>
        <p:nvSpPr>
          <p:cNvPr id="9" name="正方形/長方形 8">
            <a:extLst>
              <a:ext uri="{FF2B5EF4-FFF2-40B4-BE49-F238E27FC236}">
                <a16:creationId xmlns:a16="http://schemas.microsoft.com/office/drawing/2014/main" id="{FB0E59A2-FC5A-1046-9C7E-E6FBA4119B1E}"/>
              </a:ext>
            </a:extLst>
          </p:cNvPr>
          <p:cNvSpPr/>
          <p:nvPr/>
        </p:nvSpPr>
        <p:spPr>
          <a:xfrm>
            <a:off x="5915846" y="3597357"/>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レイヤー</a:t>
            </a:r>
            <a:r>
              <a:rPr kumimoji="1" lang="ja-JP" altLang="en-US" sz="1200">
                <a:solidFill>
                  <a:sysClr val="windowText" lastClr="000000"/>
                </a:solidFill>
              </a:rPr>
              <a:t>数</a:t>
            </a:r>
          </a:p>
        </p:txBody>
      </p:sp>
      <p:sp>
        <p:nvSpPr>
          <p:cNvPr id="10" name="正方形/長方形 9">
            <a:extLst>
              <a:ext uri="{FF2B5EF4-FFF2-40B4-BE49-F238E27FC236}">
                <a16:creationId xmlns:a16="http://schemas.microsoft.com/office/drawing/2014/main" id="{A3F2A461-EF05-3E4D-9D00-CC51E9AE52D5}"/>
              </a:ext>
            </a:extLst>
          </p:cNvPr>
          <p:cNvSpPr/>
          <p:nvPr/>
        </p:nvSpPr>
        <p:spPr>
          <a:xfrm>
            <a:off x="1651310" y="3594280"/>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ニューロン数</a:t>
            </a:r>
          </a:p>
        </p:txBody>
      </p:sp>
      <p:sp>
        <p:nvSpPr>
          <p:cNvPr id="11" name="正方形/長方形 10">
            <a:extLst>
              <a:ext uri="{FF2B5EF4-FFF2-40B4-BE49-F238E27FC236}">
                <a16:creationId xmlns:a16="http://schemas.microsoft.com/office/drawing/2014/main" id="{76F76C39-0DC5-6249-AE1D-AD9E791E4308}"/>
              </a:ext>
            </a:extLst>
          </p:cNvPr>
          <p:cNvSpPr/>
          <p:nvPr/>
        </p:nvSpPr>
        <p:spPr>
          <a:xfrm>
            <a:off x="5856281" y="334857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2" name="正方形/長方形 11">
            <a:extLst>
              <a:ext uri="{FF2B5EF4-FFF2-40B4-BE49-F238E27FC236}">
                <a16:creationId xmlns:a16="http://schemas.microsoft.com/office/drawing/2014/main" id="{6140FDC5-6603-A543-81CC-9C24FAA7E90F}"/>
              </a:ext>
            </a:extLst>
          </p:cNvPr>
          <p:cNvSpPr/>
          <p:nvPr/>
        </p:nvSpPr>
        <p:spPr>
          <a:xfrm>
            <a:off x="5856281" y="6097644"/>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3" name="正方形/長方形 12">
            <a:extLst>
              <a:ext uri="{FF2B5EF4-FFF2-40B4-BE49-F238E27FC236}">
                <a16:creationId xmlns:a16="http://schemas.microsoft.com/office/drawing/2014/main" id="{11E10928-5DEB-9747-A49B-AD9463D2E056}"/>
              </a:ext>
            </a:extLst>
          </p:cNvPr>
          <p:cNvSpPr/>
          <p:nvPr/>
        </p:nvSpPr>
        <p:spPr>
          <a:xfrm>
            <a:off x="1800307" y="6078590"/>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4" name="正方形/長方形 13">
            <a:extLst>
              <a:ext uri="{FF2B5EF4-FFF2-40B4-BE49-F238E27FC236}">
                <a16:creationId xmlns:a16="http://schemas.microsoft.com/office/drawing/2014/main" id="{04C201FF-BD1A-BA42-BA1A-6803B6037D11}"/>
              </a:ext>
            </a:extLst>
          </p:cNvPr>
          <p:cNvSpPr/>
          <p:nvPr/>
        </p:nvSpPr>
        <p:spPr>
          <a:xfrm>
            <a:off x="461801" y="4557167"/>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5" name="正方形/長方形 14">
            <a:extLst>
              <a:ext uri="{FF2B5EF4-FFF2-40B4-BE49-F238E27FC236}">
                <a16:creationId xmlns:a16="http://schemas.microsoft.com/office/drawing/2014/main" id="{E1E0AB64-8520-1949-BB3D-2E8FC3A82CEF}"/>
              </a:ext>
            </a:extLst>
          </p:cNvPr>
          <p:cNvSpPr/>
          <p:nvPr/>
        </p:nvSpPr>
        <p:spPr>
          <a:xfrm>
            <a:off x="4539016" y="4557167"/>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6" name="正方形/長方形 15">
            <a:extLst>
              <a:ext uri="{FF2B5EF4-FFF2-40B4-BE49-F238E27FC236}">
                <a16:creationId xmlns:a16="http://schemas.microsoft.com/office/drawing/2014/main" id="{F1855A3E-3AA2-1B46-B9B7-A7938388BCA1}"/>
              </a:ext>
            </a:extLst>
          </p:cNvPr>
          <p:cNvSpPr/>
          <p:nvPr/>
        </p:nvSpPr>
        <p:spPr>
          <a:xfrm>
            <a:off x="4497035" y="1893293"/>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Tree>
    <p:extLst>
      <p:ext uri="{BB962C8B-B14F-4D97-AF65-F5344CB8AC3E}">
        <p14:creationId xmlns:p14="http://schemas.microsoft.com/office/powerpoint/2010/main" val="4009286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62D47-CC72-7F46-8A63-D08A16C00DB6}"/>
              </a:ext>
            </a:extLst>
          </p:cNvPr>
          <p:cNvSpPr>
            <a:spLocks noGrp="1"/>
          </p:cNvSpPr>
          <p:nvPr>
            <p:ph type="title"/>
          </p:nvPr>
        </p:nvSpPr>
        <p:spPr/>
        <p:txBody>
          <a:bodyPr/>
          <a:lstStyle/>
          <a:p>
            <a:r>
              <a:rPr kumimoji="1" lang="en-US" altLang="ja-JP" dirty="0"/>
              <a:t>Sin</a:t>
            </a:r>
            <a:r>
              <a:rPr kumimoji="1" lang="ja-JP" altLang="en-US"/>
              <a:t>結果</a:t>
            </a:r>
          </a:p>
        </p:txBody>
      </p:sp>
      <p:pic>
        <p:nvPicPr>
          <p:cNvPr id="3" name="図 2">
            <a:extLst>
              <a:ext uri="{FF2B5EF4-FFF2-40B4-BE49-F238E27FC236}">
                <a16:creationId xmlns:a16="http://schemas.microsoft.com/office/drawing/2014/main" id="{18437348-E213-564C-9CAB-8C38883214A3}"/>
              </a:ext>
            </a:extLst>
          </p:cNvPr>
          <p:cNvPicPr>
            <a:picLocks noChangeAspect="1"/>
          </p:cNvPicPr>
          <p:nvPr/>
        </p:nvPicPr>
        <p:blipFill>
          <a:blip r:embed="rId3"/>
          <a:stretch>
            <a:fillRect/>
          </a:stretch>
        </p:blipFill>
        <p:spPr>
          <a:xfrm>
            <a:off x="465688" y="1112686"/>
            <a:ext cx="3754008" cy="2348522"/>
          </a:xfrm>
          <a:prstGeom prst="rect">
            <a:avLst/>
          </a:prstGeom>
        </p:spPr>
      </p:pic>
      <p:pic>
        <p:nvPicPr>
          <p:cNvPr id="4" name="図 3">
            <a:extLst>
              <a:ext uri="{FF2B5EF4-FFF2-40B4-BE49-F238E27FC236}">
                <a16:creationId xmlns:a16="http://schemas.microsoft.com/office/drawing/2014/main" id="{BB4D934A-1C35-E94C-B265-8F0B2B8D3162}"/>
              </a:ext>
            </a:extLst>
          </p:cNvPr>
          <p:cNvPicPr>
            <a:picLocks noChangeAspect="1"/>
          </p:cNvPicPr>
          <p:nvPr/>
        </p:nvPicPr>
        <p:blipFill>
          <a:blip r:embed="rId4"/>
          <a:stretch>
            <a:fillRect/>
          </a:stretch>
        </p:blipFill>
        <p:spPr>
          <a:xfrm>
            <a:off x="446857" y="3658808"/>
            <a:ext cx="3957348" cy="2616194"/>
          </a:xfrm>
          <a:prstGeom prst="rect">
            <a:avLst/>
          </a:prstGeom>
        </p:spPr>
      </p:pic>
      <p:pic>
        <p:nvPicPr>
          <p:cNvPr id="5" name="図 4">
            <a:extLst>
              <a:ext uri="{FF2B5EF4-FFF2-40B4-BE49-F238E27FC236}">
                <a16:creationId xmlns:a16="http://schemas.microsoft.com/office/drawing/2014/main" id="{4EE63ED2-A274-BE4F-9E2E-493BAA39BEAE}"/>
              </a:ext>
            </a:extLst>
          </p:cNvPr>
          <p:cNvPicPr>
            <a:picLocks noChangeAspect="1"/>
          </p:cNvPicPr>
          <p:nvPr/>
        </p:nvPicPr>
        <p:blipFill>
          <a:blip r:embed="rId5"/>
          <a:stretch>
            <a:fillRect/>
          </a:stretch>
        </p:blipFill>
        <p:spPr>
          <a:xfrm>
            <a:off x="4819307" y="926313"/>
            <a:ext cx="3907250" cy="2633147"/>
          </a:xfrm>
          <a:prstGeom prst="rect">
            <a:avLst/>
          </a:prstGeom>
        </p:spPr>
      </p:pic>
      <p:pic>
        <p:nvPicPr>
          <p:cNvPr id="6" name="図 5">
            <a:extLst>
              <a:ext uri="{FF2B5EF4-FFF2-40B4-BE49-F238E27FC236}">
                <a16:creationId xmlns:a16="http://schemas.microsoft.com/office/drawing/2014/main" id="{6DA6A278-3E30-FD43-92BB-8B775A1D4BE9}"/>
              </a:ext>
            </a:extLst>
          </p:cNvPr>
          <p:cNvPicPr>
            <a:picLocks noChangeAspect="1"/>
          </p:cNvPicPr>
          <p:nvPr/>
        </p:nvPicPr>
        <p:blipFill rotWithShape="1">
          <a:blip r:embed="rId6"/>
          <a:srcRect b="3850"/>
          <a:stretch/>
        </p:blipFill>
        <p:spPr>
          <a:xfrm>
            <a:off x="4672502" y="3735129"/>
            <a:ext cx="4056334" cy="2603148"/>
          </a:xfrm>
          <a:prstGeom prst="rect">
            <a:avLst/>
          </a:prstGeom>
        </p:spPr>
      </p:pic>
      <p:sp>
        <p:nvSpPr>
          <p:cNvPr id="7" name="正方形/長方形 6">
            <a:extLst>
              <a:ext uri="{FF2B5EF4-FFF2-40B4-BE49-F238E27FC236}">
                <a16:creationId xmlns:a16="http://schemas.microsoft.com/office/drawing/2014/main" id="{D16AB32D-9B56-3B46-A108-D34D461ADCCE}"/>
              </a:ext>
            </a:extLst>
          </p:cNvPr>
          <p:cNvSpPr/>
          <p:nvPr/>
        </p:nvSpPr>
        <p:spPr>
          <a:xfrm>
            <a:off x="1514584" y="938282"/>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データセット</a:t>
            </a:r>
          </a:p>
        </p:txBody>
      </p:sp>
      <p:sp>
        <p:nvSpPr>
          <p:cNvPr id="8" name="正方形/長方形 7">
            <a:extLst>
              <a:ext uri="{FF2B5EF4-FFF2-40B4-BE49-F238E27FC236}">
                <a16:creationId xmlns:a16="http://schemas.microsoft.com/office/drawing/2014/main" id="{6AA62BCF-CEF1-B346-8AE1-1AD26E72DCC6}"/>
              </a:ext>
            </a:extLst>
          </p:cNvPr>
          <p:cNvSpPr/>
          <p:nvPr/>
        </p:nvSpPr>
        <p:spPr>
          <a:xfrm>
            <a:off x="5838942" y="868677"/>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重みの初期値</a:t>
            </a:r>
          </a:p>
        </p:txBody>
      </p:sp>
      <p:sp>
        <p:nvSpPr>
          <p:cNvPr id="9" name="正方形/長方形 8">
            <a:extLst>
              <a:ext uri="{FF2B5EF4-FFF2-40B4-BE49-F238E27FC236}">
                <a16:creationId xmlns:a16="http://schemas.microsoft.com/office/drawing/2014/main" id="{22531B96-06AD-C941-B578-C44DE984D5F5}"/>
              </a:ext>
            </a:extLst>
          </p:cNvPr>
          <p:cNvSpPr/>
          <p:nvPr/>
        </p:nvSpPr>
        <p:spPr>
          <a:xfrm>
            <a:off x="6007357" y="3658808"/>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レイヤー</a:t>
            </a:r>
            <a:r>
              <a:rPr kumimoji="1" lang="ja-JP" altLang="en-US" sz="1200">
                <a:solidFill>
                  <a:sysClr val="windowText" lastClr="000000"/>
                </a:solidFill>
              </a:rPr>
              <a:t>数</a:t>
            </a:r>
          </a:p>
        </p:txBody>
      </p:sp>
      <p:sp>
        <p:nvSpPr>
          <p:cNvPr id="10" name="正方形/長方形 9">
            <a:extLst>
              <a:ext uri="{FF2B5EF4-FFF2-40B4-BE49-F238E27FC236}">
                <a16:creationId xmlns:a16="http://schemas.microsoft.com/office/drawing/2014/main" id="{73FD9230-DB0B-A148-AD0B-507C425D7678}"/>
              </a:ext>
            </a:extLst>
          </p:cNvPr>
          <p:cNvSpPr/>
          <p:nvPr/>
        </p:nvSpPr>
        <p:spPr>
          <a:xfrm>
            <a:off x="1631504" y="3613497"/>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ニューロン数</a:t>
            </a:r>
          </a:p>
        </p:txBody>
      </p:sp>
      <p:sp>
        <p:nvSpPr>
          <p:cNvPr id="11" name="正方形/長方形 10">
            <a:extLst>
              <a:ext uri="{FF2B5EF4-FFF2-40B4-BE49-F238E27FC236}">
                <a16:creationId xmlns:a16="http://schemas.microsoft.com/office/drawing/2014/main" id="{3BE3BA38-DA18-1D4F-A0A5-F08E3E7D4079}"/>
              </a:ext>
            </a:extLst>
          </p:cNvPr>
          <p:cNvSpPr/>
          <p:nvPr/>
        </p:nvSpPr>
        <p:spPr>
          <a:xfrm>
            <a:off x="5856281" y="334857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2" name="正方形/長方形 11">
            <a:extLst>
              <a:ext uri="{FF2B5EF4-FFF2-40B4-BE49-F238E27FC236}">
                <a16:creationId xmlns:a16="http://schemas.microsoft.com/office/drawing/2014/main" id="{6EB44DE5-2DA9-9C43-88BE-060DF02774E2}"/>
              </a:ext>
            </a:extLst>
          </p:cNvPr>
          <p:cNvSpPr/>
          <p:nvPr/>
        </p:nvSpPr>
        <p:spPr>
          <a:xfrm>
            <a:off x="6007357" y="6146414"/>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3" name="正方形/長方形 12">
            <a:extLst>
              <a:ext uri="{FF2B5EF4-FFF2-40B4-BE49-F238E27FC236}">
                <a16:creationId xmlns:a16="http://schemas.microsoft.com/office/drawing/2014/main" id="{E21E5740-A585-834A-8A96-BEB08D8EF1F3}"/>
              </a:ext>
            </a:extLst>
          </p:cNvPr>
          <p:cNvSpPr/>
          <p:nvPr/>
        </p:nvSpPr>
        <p:spPr>
          <a:xfrm>
            <a:off x="1707622" y="6133074"/>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エポック数</a:t>
            </a:r>
          </a:p>
        </p:txBody>
      </p:sp>
      <p:sp>
        <p:nvSpPr>
          <p:cNvPr id="14" name="正方形/長方形 13">
            <a:extLst>
              <a:ext uri="{FF2B5EF4-FFF2-40B4-BE49-F238E27FC236}">
                <a16:creationId xmlns:a16="http://schemas.microsoft.com/office/drawing/2014/main" id="{ABEA30A3-14A9-2448-AA40-29BF53F24FF8}"/>
              </a:ext>
            </a:extLst>
          </p:cNvPr>
          <p:cNvSpPr/>
          <p:nvPr/>
        </p:nvSpPr>
        <p:spPr>
          <a:xfrm>
            <a:off x="382288" y="4557167"/>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5" name="正方形/長方形 14">
            <a:extLst>
              <a:ext uri="{FF2B5EF4-FFF2-40B4-BE49-F238E27FC236}">
                <a16:creationId xmlns:a16="http://schemas.microsoft.com/office/drawing/2014/main" id="{588979DE-49D6-E746-AC8E-114CD74A54F1}"/>
              </a:ext>
            </a:extLst>
          </p:cNvPr>
          <p:cNvSpPr/>
          <p:nvPr/>
        </p:nvSpPr>
        <p:spPr>
          <a:xfrm>
            <a:off x="4642382" y="4525362"/>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6" name="正方形/長方形 15">
            <a:extLst>
              <a:ext uri="{FF2B5EF4-FFF2-40B4-BE49-F238E27FC236}">
                <a16:creationId xmlns:a16="http://schemas.microsoft.com/office/drawing/2014/main" id="{D37B045A-437B-4C44-BE96-115D9F348625}"/>
              </a:ext>
            </a:extLst>
          </p:cNvPr>
          <p:cNvSpPr/>
          <p:nvPr/>
        </p:nvSpPr>
        <p:spPr>
          <a:xfrm>
            <a:off x="4631925" y="1768578"/>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Tree>
    <p:extLst>
      <p:ext uri="{BB962C8B-B14F-4D97-AF65-F5344CB8AC3E}">
        <p14:creationId xmlns:p14="http://schemas.microsoft.com/office/powerpoint/2010/main" val="3839270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08B10-1F0A-A643-B8CC-158B3082491A}"/>
              </a:ext>
            </a:extLst>
          </p:cNvPr>
          <p:cNvSpPr>
            <a:spLocks noGrp="1"/>
          </p:cNvSpPr>
          <p:nvPr>
            <p:ph type="title"/>
          </p:nvPr>
        </p:nvSpPr>
        <p:spPr/>
        <p:txBody>
          <a:bodyPr/>
          <a:lstStyle/>
          <a:p>
            <a:r>
              <a:rPr kumimoji="1" lang="ja-JP" altLang="en-US"/>
              <a:t>バッチ数</a:t>
            </a:r>
          </a:p>
        </p:txBody>
      </p:sp>
      <p:pic>
        <p:nvPicPr>
          <p:cNvPr id="4" name="図 3" descr="スクリーンショット が含まれている画像&#10;&#10;&#10;&#10;自動的に生成された説明">
            <a:extLst>
              <a:ext uri="{FF2B5EF4-FFF2-40B4-BE49-F238E27FC236}">
                <a16:creationId xmlns:a16="http://schemas.microsoft.com/office/drawing/2014/main" id="{86D54CD6-28DC-0043-AC12-F95E689E1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72" y="1821386"/>
            <a:ext cx="3245647" cy="2211494"/>
          </a:xfrm>
          <a:prstGeom prst="rect">
            <a:avLst/>
          </a:prstGeom>
        </p:spPr>
      </p:pic>
      <p:pic>
        <p:nvPicPr>
          <p:cNvPr id="5" name="図 4">
            <a:extLst>
              <a:ext uri="{FF2B5EF4-FFF2-40B4-BE49-F238E27FC236}">
                <a16:creationId xmlns:a16="http://schemas.microsoft.com/office/drawing/2014/main" id="{EC8E5D37-2139-4D44-89A5-1C17771B521B}"/>
              </a:ext>
            </a:extLst>
          </p:cNvPr>
          <p:cNvPicPr>
            <a:picLocks noChangeAspect="1"/>
          </p:cNvPicPr>
          <p:nvPr/>
        </p:nvPicPr>
        <p:blipFill>
          <a:blip r:embed="rId4"/>
          <a:stretch>
            <a:fillRect/>
          </a:stretch>
        </p:blipFill>
        <p:spPr>
          <a:xfrm>
            <a:off x="560172" y="4165283"/>
            <a:ext cx="3245647" cy="2215039"/>
          </a:xfrm>
          <a:prstGeom prst="rect">
            <a:avLst/>
          </a:prstGeom>
        </p:spPr>
      </p:pic>
      <p:pic>
        <p:nvPicPr>
          <p:cNvPr id="7" name="図 6" descr="スクリーンショット が含まれている画像&#10;&#10;&#10;&#10;自動的に生成された説明">
            <a:extLst>
              <a:ext uri="{FF2B5EF4-FFF2-40B4-BE49-F238E27FC236}">
                <a16:creationId xmlns:a16="http://schemas.microsoft.com/office/drawing/2014/main" id="{4069D48F-ED76-764C-BC0D-C1CE60A7C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189" y="1886039"/>
            <a:ext cx="3297006" cy="2181842"/>
          </a:xfrm>
          <a:prstGeom prst="rect">
            <a:avLst/>
          </a:prstGeom>
        </p:spPr>
      </p:pic>
      <p:sp>
        <p:nvSpPr>
          <p:cNvPr id="9" name="テキスト ボックス 8">
            <a:extLst>
              <a:ext uri="{FF2B5EF4-FFF2-40B4-BE49-F238E27FC236}">
                <a16:creationId xmlns:a16="http://schemas.microsoft.com/office/drawing/2014/main" id="{83345522-4662-6D4D-944C-4A2B71EC96F5}"/>
              </a:ext>
            </a:extLst>
          </p:cNvPr>
          <p:cNvSpPr txBox="1"/>
          <p:nvPr/>
        </p:nvSpPr>
        <p:spPr>
          <a:xfrm>
            <a:off x="174802" y="985583"/>
            <a:ext cx="9102172" cy="646331"/>
          </a:xfrm>
          <a:prstGeom prst="rect">
            <a:avLst/>
          </a:prstGeom>
          <a:noFill/>
        </p:spPr>
        <p:txBody>
          <a:bodyPr wrap="none" rtlCol="0">
            <a:spAutoFit/>
          </a:bodyPr>
          <a:lstStyle/>
          <a:p>
            <a:r>
              <a:rPr kumimoji="1" lang="ja-JP" altLang="en-US">
                <a:solidFill>
                  <a:srgbClr val="000000"/>
                </a:solidFill>
              </a:rPr>
              <a:t>訓練データ数</a:t>
            </a:r>
            <a:r>
              <a:rPr lang="en-US" altLang="ja-JP" dirty="0">
                <a:solidFill>
                  <a:srgbClr val="000000"/>
                </a:solidFill>
              </a:rPr>
              <a:t>7</a:t>
            </a:r>
            <a:r>
              <a:rPr kumimoji="1" lang="en-US" altLang="ja-JP" dirty="0">
                <a:solidFill>
                  <a:srgbClr val="000000"/>
                </a:solidFill>
              </a:rPr>
              <a:t>00,</a:t>
            </a:r>
            <a:r>
              <a:rPr lang="en-US" altLang="ja-JP" dirty="0">
                <a:solidFill>
                  <a:srgbClr val="000000"/>
                </a:solidFill>
              </a:rPr>
              <a:t> </a:t>
            </a:r>
            <a:r>
              <a:rPr lang="ja-JP" altLang="en-US">
                <a:solidFill>
                  <a:srgbClr val="000000"/>
                </a:solidFill>
              </a:rPr>
              <a:t>層の数</a:t>
            </a:r>
            <a:r>
              <a:rPr lang="en-US" altLang="ja-JP" dirty="0">
                <a:solidFill>
                  <a:srgbClr val="000000"/>
                </a:solidFill>
              </a:rPr>
              <a:t>3, </a:t>
            </a:r>
            <a:r>
              <a:rPr lang="ja-JP" altLang="en-US">
                <a:solidFill>
                  <a:srgbClr val="000000"/>
                </a:solidFill>
              </a:rPr>
              <a:t>ニューロン数</a:t>
            </a:r>
            <a:r>
              <a:rPr lang="en-US" altLang="ja-JP" dirty="0">
                <a:solidFill>
                  <a:srgbClr val="000000"/>
                </a:solidFill>
              </a:rPr>
              <a:t>100,</a:t>
            </a:r>
            <a:r>
              <a:rPr lang="ja-JP" altLang="en-US">
                <a:solidFill>
                  <a:srgbClr val="000000"/>
                </a:solidFill>
              </a:rPr>
              <a:t>　重みの初期値が</a:t>
            </a:r>
            <a:r>
              <a:rPr lang="en-US" altLang="ja-JP" dirty="0">
                <a:solidFill>
                  <a:srgbClr val="000000"/>
                </a:solidFill>
              </a:rPr>
              <a:t>0.1</a:t>
            </a:r>
            <a:r>
              <a:rPr lang="ja-JP" altLang="en-US">
                <a:solidFill>
                  <a:srgbClr val="000000"/>
                </a:solidFill>
              </a:rPr>
              <a:t>のガウス分布のとき、</a:t>
            </a:r>
            <a:endParaRPr lang="en-US" altLang="ja-JP" dirty="0">
              <a:solidFill>
                <a:srgbClr val="000000"/>
              </a:solidFill>
            </a:endParaRPr>
          </a:p>
          <a:p>
            <a:r>
              <a:rPr kumimoji="1" lang="ja-JP" altLang="en-US">
                <a:solidFill>
                  <a:srgbClr val="000000"/>
                </a:solidFill>
              </a:rPr>
              <a:t>バッチ数</a:t>
            </a:r>
            <a:r>
              <a:rPr lang="ja-JP" altLang="en-US">
                <a:solidFill>
                  <a:srgbClr val="000000"/>
                </a:solidFill>
              </a:rPr>
              <a:t>を</a:t>
            </a:r>
            <a:r>
              <a:rPr lang="en-US" altLang="ja-JP" dirty="0">
                <a:solidFill>
                  <a:srgbClr val="000000"/>
                </a:solidFill>
              </a:rPr>
              <a:t>10,100,700</a:t>
            </a:r>
            <a:r>
              <a:rPr lang="ja-JP" altLang="en-US">
                <a:solidFill>
                  <a:srgbClr val="000000"/>
                </a:solidFill>
              </a:rPr>
              <a:t>として精度への影響を考察する。</a:t>
            </a:r>
            <a:endParaRPr kumimoji="1" lang="ja-JP" altLang="en-US">
              <a:solidFill>
                <a:srgbClr val="000000"/>
              </a:solidFill>
            </a:endParaRPr>
          </a:p>
        </p:txBody>
      </p:sp>
      <p:sp>
        <p:nvSpPr>
          <p:cNvPr id="11" name="正方形/長方形 10">
            <a:extLst>
              <a:ext uri="{FF2B5EF4-FFF2-40B4-BE49-F238E27FC236}">
                <a16:creationId xmlns:a16="http://schemas.microsoft.com/office/drawing/2014/main" id="{8F322BAD-12A0-5449-90AD-3A92ED5B9F7E}"/>
              </a:ext>
            </a:extLst>
          </p:cNvPr>
          <p:cNvSpPr/>
          <p:nvPr/>
        </p:nvSpPr>
        <p:spPr>
          <a:xfrm>
            <a:off x="1614570" y="3915920"/>
            <a:ext cx="1547588" cy="1901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a:t>
            </a:r>
          </a:p>
        </p:txBody>
      </p:sp>
      <p:sp>
        <p:nvSpPr>
          <p:cNvPr id="12" name="正方形/長方形 11">
            <a:extLst>
              <a:ext uri="{FF2B5EF4-FFF2-40B4-BE49-F238E27FC236}">
                <a16:creationId xmlns:a16="http://schemas.microsoft.com/office/drawing/2014/main" id="{8A5002B1-1719-9348-91E1-88BFD0E8CF83}"/>
              </a:ext>
            </a:extLst>
          </p:cNvPr>
          <p:cNvSpPr/>
          <p:nvPr/>
        </p:nvSpPr>
        <p:spPr>
          <a:xfrm>
            <a:off x="446857" y="2467717"/>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3" name="正方形/長方形 12">
            <a:extLst>
              <a:ext uri="{FF2B5EF4-FFF2-40B4-BE49-F238E27FC236}">
                <a16:creationId xmlns:a16="http://schemas.microsoft.com/office/drawing/2014/main" id="{73D096C9-B4F5-0C42-9FE8-F06415159A10}"/>
              </a:ext>
            </a:extLst>
          </p:cNvPr>
          <p:cNvSpPr/>
          <p:nvPr/>
        </p:nvSpPr>
        <p:spPr>
          <a:xfrm>
            <a:off x="5145498" y="3940634"/>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a:t>
            </a:r>
          </a:p>
        </p:txBody>
      </p:sp>
      <p:sp>
        <p:nvSpPr>
          <p:cNvPr id="14" name="正方形/長方形 13">
            <a:extLst>
              <a:ext uri="{FF2B5EF4-FFF2-40B4-BE49-F238E27FC236}">
                <a16:creationId xmlns:a16="http://schemas.microsoft.com/office/drawing/2014/main" id="{DB625805-DF44-6249-9E44-EB9DC43E2891}"/>
              </a:ext>
            </a:extLst>
          </p:cNvPr>
          <p:cNvSpPr/>
          <p:nvPr/>
        </p:nvSpPr>
        <p:spPr>
          <a:xfrm>
            <a:off x="4078175" y="2502718"/>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5" name="正方形/長方形 14">
            <a:extLst>
              <a:ext uri="{FF2B5EF4-FFF2-40B4-BE49-F238E27FC236}">
                <a16:creationId xmlns:a16="http://schemas.microsoft.com/office/drawing/2014/main" id="{45382EBB-6DD7-3F4D-998D-427102117A19}"/>
              </a:ext>
            </a:extLst>
          </p:cNvPr>
          <p:cNvSpPr/>
          <p:nvPr/>
        </p:nvSpPr>
        <p:spPr>
          <a:xfrm>
            <a:off x="1622808" y="6185516"/>
            <a:ext cx="1656216"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エポック</a:t>
            </a:r>
          </a:p>
        </p:txBody>
      </p:sp>
      <p:sp>
        <p:nvSpPr>
          <p:cNvPr id="16" name="正方形/長方形 15">
            <a:extLst>
              <a:ext uri="{FF2B5EF4-FFF2-40B4-BE49-F238E27FC236}">
                <a16:creationId xmlns:a16="http://schemas.microsoft.com/office/drawing/2014/main" id="{CB891A5B-C373-CB4A-B9B4-578D22784632}"/>
              </a:ext>
            </a:extLst>
          </p:cNvPr>
          <p:cNvSpPr/>
          <p:nvPr/>
        </p:nvSpPr>
        <p:spPr>
          <a:xfrm>
            <a:off x="555485" y="4780552"/>
            <a:ext cx="233920" cy="872656"/>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a:solidFill>
                  <a:sysClr val="windowText" lastClr="000000"/>
                </a:solidFill>
              </a:rPr>
              <a:t>精度</a:t>
            </a:r>
          </a:p>
        </p:txBody>
      </p:sp>
      <p:sp>
        <p:nvSpPr>
          <p:cNvPr id="17" name="正方形/長方形 16">
            <a:extLst>
              <a:ext uri="{FF2B5EF4-FFF2-40B4-BE49-F238E27FC236}">
                <a16:creationId xmlns:a16="http://schemas.microsoft.com/office/drawing/2014/main" id="{3BC2EADE-50B8-1F4E-8011-57D784A6F92E}"/>
              </a:ext>
            </a:extLst>
          </p:cNvPr>
          <p:cNvSpPr/>
          <p:nvPr/>
        </p:nvSpPr>
        <p:spPr>
          <a:xfrm>
            <a:off x="1277602" y="1764250"/>
            <a:ext cx="1813935"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バッチ数</a:t>
            </a:r>
            <a:r>
              <a:rPr lang="en-US" altLang="ja-JP" sz="1200" dirty="0">
                <a:solidFill>
                  <a:sysClr val="windowText" lastClr="000000"/>
                </a:solidFill>
              </a:rPr>
              <a:t> 10</a:t>
            </a:r>
            <a:endParaRPr kumimoji="1" lang="ja-JP" altLang="en-US" sz="1200">
              <a:solidFill>
                <a:sysClr val="windowText" lastClr="000000"/>
              </a:solidFill>
            </a:endParaRPr>
          </a:p>
        </p:txBody>
      </p:sp>
      <p:sp>
        <p:nvSpPr>
          <p:cNvPr id="18" name="正方形/長方形 17">
            <a:extLst>
              <a:ext uri="{FF2B5EF4-FFF2-40B4-BE49-F238E27FC236}">
                <a16:creationId xmlns:a16="http://schemas.microsoft.com/office/drawing/2014/main" id="{9FA4CF71-8139-4B47-96F9-A7549CB9367E}"/>
              </a:ext>
            </a:extLst>
          </p:cNvPr>
          <p:cNvSpPr/>
          <p:nvPr/>
        </p:nvSpPr>
        <p:spPr>
          <a:xfrm>
            <a:off x="4987778" y="1759165"/>
            <a:ext cx="1813935" cy="254493"/>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バッチ数</a:t>
            </a:r>
            <a:r>
              <a:rPr lang="en-US" altLang="ja-JP" sz="1200" dirty="0">
                <a:solidFill>
                  <a:sysClr val="windowText" lastClr="000000"/>
                </a:solidFill>
              </a:rPr>
              <a:t> 100</a:t>
            </a:r>
            <a:endParaRPr kumimoji="1" lang="ja-JP" altLang="en-US" sz="1200">
              <a:solidFill>
                <a:sysClr val="windowText" lastClr="000000"/>
              </a:solidFill>
            </a:endParaRPr>
          </a:p>
        </p:txBody>
      </p:sp>
      <p:sp>
        <p:nvSpPr>
          <p:cNvPr id="19" name="正方形/長方形 18">
            <a:extLst>
              <a:ext uri="{FF2B5EF4-FFF2-40B4-BE49-F238E27FC236}">
                <a16:creationId xmlns:a16="http://schemas.microsoft.com/office/drawing/2014/main" id="{2F72291E-B112-2242-8A47-F2FDE5B1B242}"/>
              </a:ext>
            </a:extLst>
          </p:cNvPr>
          <p:cNvSpPr/>
          <p:nvPr/>
        </p:nvSpPr>
        <p:spPr>
          <a:xfrm>
            <a:off x="1465089" y="4127708"/>
            <a:ext cx="1813935" cy="230109"/>
          </a:xfrm>
          <a:prstGeom prst="rect">
            <a:avLst/>
          </a:pr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200">
                <a:solidFill>
                  <a:sysClr val="windowText" lastClr="000000"/>
                </a:solidFill>
              </a:rPr>
              <a:t>バッチ数</a:t>
            </a:r>
            <a:r>
              <a:rPr lang="en-US" altLang="ja-JP" sz="1200" dirty="0">
                <a:solidFill>
                  <a:sysClr val="windowText" lastClr="000000"/>
                </a:solidFill>
              </a:rPr>
              <a:t> 700</a:t>
            </a:r>
            <a:endParaRPr kumimoji="1" lang="ja-JP" altLang="en-US" sz="1200">
              <a:solidFill>
                <a:sysClr val="windowText" lastClr="000000"/>
              </a:solidFill>
            </a:endParaRPr>
          </a:p>
        </p:txBody>
      </p:sp>
      <p:sp>
        <p:nvSpPr>
          <p:cNvPr id="20" name="正方形/長方形 19">
            <a:extLst>
              <a:ext uri="{FF2B5EF4-FFF2-40B4-BE49-F238E27FC236}">
                <a16:creationId xmlns:a16="http://schemas.microsoft.com/office/drawing/2014/main" id="{29F8848B-2FC0-934C-ADD8-E77F00243697}"/>
              </a:ext>
            </a:extLst>
          </p:cNvPr>
          <p:cNvSpPr/>
          <p:nvPr/>
        </p:nvSpPr>
        <p:spPr>
          <a:xfrm>
            <a:off x="4078175" y="4897191"/>
            <a:ext cx="4726755" cy="369332"/>
          </a:xfrm>
          <a:prstGeom prst="rect">
            <a:avLst/>
          </a:prstGeom>
        </p:spPr>
        <p:txBody>
          <a:bodyPr wrap="square">
            <a:spAutoFit/>
          </a:bodyPr>
          <a:lstStyle/>
          <a:p>
            <a:r>
              <a:rPr lang="ja-JP" altLang="en-US">
                <a:solidFill>
                  <a:srgbClr val="000000"/>
                </a:solidFill>
              </a:rPr>
              <a:t>バッチ数が大きいほど精度が高いことが分かる。</a:t>
            </a:r>
            <a:endParaRPr lang="en-US" altLang="ja-JP" dirty="0">
              <a:solidFill>
                <a:srgbClr val="000000"/>
              </a:solidFill>
            </a:endParaRPr>
          </a:p>
        </p:txBody>
      </p:sp>
      <p:sp>
        <p:nvSpPr>
          <p:cNvPr id="21" name="正方形/長方形 20">
            <a:extLst>
              <a:ext uri="{FF2B5EF4-FFF2-40B4-BE49-F238E27FC236}">
                <a16:creationId xmlns:a16="http://schemas.microsoft.com/office/drawing/2014/main" id="{25D63522-D5D8-0340-84FF-54CAE23A49CF}"/>
              </a:ext>
            </a:extLst>
          </p:cNvPr>
          <p:cNvSpPr/>
          <p:nvPr/>
        </p:nvSpPr>
        <p:spPr>
          <a:xfrm>
            <a:off x="3700323" y="6185516"/>
            <a:ext cx="5576651" cy="307777"/>
          </a:xfrm>
          <a:prstGeom prst="rect">
            <a:avLst/>
          </a:prstGeom>
        </p:spPr>
        <p:txBody>
          <a:bodyPr wrap="square">
            <a:spAutoFit/>
          </a:bodyPr>
          <a:lstStyle/>
          <a:p>
            <a:r>
              <a:rPr lang="en-US" altLang="ja-JP" sz="1400" dirty="0">
                <a:solidFill>
                  <a:srgbClr val="000000"/>
                </a:solidFill>
              </a:rPr>
              <a:t>※</a:t>
            </a:r>
            <a:r>
              <a:rPr lang="ja-JP" altLang="en-US" sz="1400">
                <a:solidFill>
                  <a:srgbClr val="000000"/>
                </a:solidFill>
              </a:rPr>
              <a:t>バッチ数とは全データのうち、一回の学習で使用するデータ数を表す</a:t>
            </a:r>
          </a:p>
        </p:txBody>
      </p:sp>
    </p:spTree>
    <p:extLst>
      <p:ext uri="{BB962C8B-B14F-4D97-AF65-F5344CB8AC3E}">
        <p14:creationId xmlns:p14="http://schemas.microsoft.com/office/powerpoint/2010/main" val="2832340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38066C-1E27-6B4F-8479-BF45E6E81F2F}"/>
              </a:ext>
            </a:extLst>
          </p:cNvPr>
          <p:cNvSpPr>
            <a:spLocks noGrp="1"/>
          </p:cNvSpPr>
          <p:nvPr>
            <p:ph type="title"/>
          </p:nvPr>
        </p:nvSpPr>
        <p:spPr/>
        <p:txBody>
          <a:bodyPr/>
          <a:lstStyle/>
          <a:p>
            <a:r>
              <a:rPr lang="ja-JP" altLang="en-US"/>
              <a:t>ハイパーパラメータ検証結果</a:t>
            </a:r>
            <a:endParaRPr kumimoji="1" lang="ja-JP" altLang="en-US"/>
          </a:p>
        </p:txBody>
      </p:sp>
      <p:sp>
        <p:nvSpPr>
          <p:cNvPr id="3" name="テキスト ボックス 2">
            <a:extLst>
              <a:ext uri="{FF2B5EF4-FFF2-40B4-BE49-F238E27FC236}">
                <a16:creationId xmlns:a16="http://schemas.microsoft.com/office/drawing/2014/main" id="{EFF7BC4D-AED5-2048-A316-03C715E4A5FA}"/>
              </a:ext>
            </a:extLst>
          </p:cNvPr>
          <p:cNvSpPr txBox="1"/>
          <p:nvPr/>
        </p:nvSpPr>
        <p:spPr>
          <a:xfrm>
            <a:off x="536713" y="1371600"/>
            <a:ext cx="5723042" cy="3139321"/>
          </a:xfrm>
          <a:prstGeom prst="rect">
            <a:avLst/>
          </a:prstGeom>
          <a:noFill/>
        </p:spPr>
        <p:txBody>
          <a:bodyPr wrap="none" rtlCol="0">
            <a:spAutoFit/>
          </a:bodyPr>
          <a:lstStyle/>
          <a:p>
            <a:pPr marL="342900" indent="-342900">
              <a:buFont typeface="+mj-lt"/>
              <a:buAutoNum type="arabicPeriod"/>
            </a:pPr>
            <a:r>
              <a:rPr lang="en-US" altLang="ja-JP" dirty="0">
                <a:solidFill>
                  <a:srgbClr val="000000"/>
                </a:solidFill>
              </a:rPr>
              <a:t>90%</a:t>
            </a:r>
            <a:r>
              <a:rPr lang="ja-JP" altLang="en-US">
                <a:solidFill>
                  <a:srgbClr val="000000"/>
                </a:solidFill>
              </a:rPr>
              <a:t>以上のデータを得るのに必要（重要）なパラメータ</a:t>
            </a:r>
            <a:endParaRPr lang="en-US" altLang="ja-JP" dirty="0">
              <a:solidFill>
                <a:srgbClr val="000000"/>
              </a:solidFill>
            </a:endParaRPr>
          </a:p>
          <a:p>
            <a:pPr marL="342900" indent="-342900">
              <a:buFont typeface="+mj-lt"/>
              <a:buAutoNum type="arabicPeriod"/>
            </a:pPr>
            <a:endParaRPr lang="en-US" altLang="ja-JP" dirty="0">
              <a:solidFill>
                <a:srgbClr val="000000"/>
              </a:solidFill>
            </a:endParaRPr>
          </a:p>
          <a:p>
            <a:pPr marL="800100" lvl="1" indent="-342900">
              <a:buFont typeface="+mj-lt"/>
              <a:buAutoNum type="arabicPeriod"/>
            </a:pPr>
            <a:r>
              <a:rPr lang="ja-JP" altLang="en-US">
                <a:solidFill>
                  <a:srgbClr val="000000"/>
                </a:solidFill>
              </a:rPr>
              <a:t>重み初期値を</a:t>
            </a:r>
            <a:r>
              <a:rPr lang="en-US" altLang="ja-JP" dirty="0">
                <a:solidFill>
                  <a:srgbClr val="000000"/>
                </a:solidFill>
              </a:rPr>
              <a:t>He</a:t>
            </a:r>
            <a:r>
              <a:rPr lang="ja-JP" altLang="en-US">
                <a:solidFill>
                  <a:srgbClr val="000000"/>
                </a:solidFill>
              </a:rPr>
              <a:t>等の適切な値にする</a:t>
            </a:r>
            <a:endParaRPr lang="en-US" altLang="ja-JP" dirty="0">
              <a:solidFill>
                <a:srgbClr val="000000"/>
              </a:solidFill>
            </a:endParaRPr>
          </a:p>
          <a:p>
            <a:pPr marL="800100" lvl="1" indent="-342900">
              <a:buFont typeface="+mj-lt"/>
              <a:buAutoNum type="arabicPeriod"/>
            </a:pPr>
            <a:r>
              <a:rPr lang="ja-JP" altLang="en-US">
                <a:solidFill>
                  <a:srgbClr val="000000"/>
                </a:solidFill>
              </a:rPr>
              <a:t>層の数を３層以上にする</a:t>
            </a:r>
            <a:endParaRPr lang="en-US" altLang="ja-JP" dirty="0">
              <a:solidFill>
                <a:srgbClr val="000000"/>
              </a:solidFill>
            </a:endParaRPr>
          </a:p>
          <a:p>
            <a:pPr marL="800100" lvl="1" indent="-342900">
              <a:buFont typeface="+mj-lt"/>
              <a:buAutoNum type="arabicPeriod"/>
            </a:pPr>
            <a:r>
              <a:rPr lang="ja-JP" altLang="en-US">
                <a:solidFill>
                  <a:srgbClr val="000000"/>
                </a:solidFill>
              </a:rPr>
              <a:t>ニューロン数を</a:t>
            </a:r>
            <a:r>
              <a:rPr lang="en-US" altLang="ja-JP" dirty="0">
                <a:solidFill>
                  <a:srgbClr val="000000"/>
                </a:solidFill>
              </a:rPr>
              <a:t>100</a:t>
            </a:r>
            <a:r>
              <a:rPr lang="ja-JP" altLang="en-US">
                <a:solidFill>
                  <a:srgbClr val="000000"/>
                </a:solidFill>
              </a:rPr>
              <a:t>以上にする</a:t>
            </a:r>
            <a:endParaRPr lang="en-US" altLang="ja-JP" dirty="0">
              <a:solidFill>
                <a:srgbClr val="000000"/>
              </a:solidFill>
            </a:endParaRPr>
          </a:p>
          <a:p>
            <a:pPr marL="800100" lvl="1" indent="-342900">
              <a:buFont typeface="+mj-lt"/>
              <a:buAutoNum type="arabicPeriod"/>
            </a:pPr>
            <a:endParaRPr lang="en-US" altLang="ja-JP" dirty="0">
              <a:solidFill>
                <a:srgbClr val="000000"/>
              </a:solidFill>
            </a:endParaRPr>
          </a:p>
          <a:p>
            <a:pPr marL="342900" indent="-342900">
              <a:buFont typeface="+mj-lt"/>
              <a:buAutoNum type="arabicPeriod"/>
            </a:pPr>
            <a:r>
              <a:rPr lang="en-US" altLang="ja-JP" dirty="0">
                <a:solidFill>
                  <a:srgbClr val="000000"/>
                </a:solidFill>
              </a:rPr>
              <a:t>98%</a:t>
            </a:r>
            <a:r>
              <a:rPr lang="ja-JP" altLang="en-US">
                <a:solidFill>
                  <a:srgbClr val="000000"/>
                </a:solidFill>
              </a:rPr>
              <a:t>以上のデータを得るのに必要（重要）なパラメータ</a:t>
            </a:r>
            <a:endParaRPr lang="en-US" altLang="ja-JP" dirty="0">
              <a:solidFill>
                <a:srgbClr val="000000"/>
              </a:solidFill>
            </a:endParaRPr>
          </a:p>
          <a:p>
            <a:pPr marL="800100" lvl="1" indent="-342900">
              <a:buFont typeface="+mj-lt"/>
              <a:buAutoNum type="arabicPeriod"/>
            </a:pPr>
            <a:r>
              <a:rPr lang="ja-JP" altLang="en-US">
                <a:solidFill>
                  <a:srgbClr val="000000"/>
                </a:solidFill>
              </a:rPr>
              <a:t>ニューロン数が</a:t>
            </a:r>
            <a:r>
              <a:rPr lang="en-US" altLang="ja-JP" dirty="0">
                <a:solidFill>
                  <a:srgbClr val="000000"/>
                </a:solidFill>
              </a:rPr>
              <a:t>1000</a:t>
            </a:r>
          </a:p>
          <a:p>
            <a:pPr marL="800100" lvl="1" indent="-342900">
              <a:buFont typeface="+mj-lt"/>
              <a:buAutoNum type="arabicPeriod"/>
            </a:pPr>
            <a:r>
              <a:rPr lang="ja-JP" altLang="en-US">
                <a:solidFill>
                  <a:srgbClr val="000000"/>
                </a:solidFill>
              </a:rPr>
              <a:t>層の数が</a:t>
            </a:r>
            <a:r>
              <a:rPr lang="en-US" altLang="ja-JP" dirty="0">
                <a:solidFill>
                  <a:srgbClr val="000000"/>
                </a:solidFill>
              </a:rPr>
              <a:t>6</a:t>
            </a:r>
            <a:r>
              <a:rPr lang="ja-JP" altLang="en-US">
                <a:solidFill>
                  <a:srgbClr val="000000"/>
                </a:solidFill>
              </a:rPr>
              <a:t>層</a:t>
            </a:r>
            <a:endParaRPr lang="en-US" altLang="ja-JP" dirty="0">
              <a:solidFill>
                <a:srgbClr val="000000"/>
              </a:solidFill>
            </a:endParaRPr>
          </a:p>
          <a:p>
            <a:pPr marL="800100" lvl="1" indent="-342900">
              <a:buFont typeface="+mj-lt"/>
              <a:buAutoNum type="arabicPeriod"/>
            </a:pPr>
            <a:r>
              <a:rPr lang="ja-JP" altLang="en-US">
                <a:solidFill>
                  <a:srgbClr val="000000"/>
                </a:solidFill>
              </a:rPr>
              <a:t>ミニバッチ数を上げる</a:t>
            </a:r>
          </a:p>
          <a:p>
            <a:pPr marL="342900" indent="-342900">
              <a:buFont typeface="+mj-lt"/>
              <a:buAutoNum type="arabicPeriod"/>
            </a:pPr>
            <a:endParaRPr kumimoji="1" lang="ja-JP" altLang="en-US">
              <a:solidFill>
                <a:srgbClr val="000000"/>
              </a:solidFill>
            </a:endParaRPr>
          </a:p>
        </p:txBody>
      </p:sp>
    </p:spTree>
    <p:extLst>
      <p:ext uri="{BB962C8B-B14F-4D97-AF65-F5344CB8AC3E}">
        <p14:creationId xmlns:p14="http://schemas.microsoft.com/office/powerpoint/2010/main" val="40992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5D8C0C-D930-9B43-83B1-7345309EC952}"/>
              </a:ext>
            </a:extLst>
          </p:cNvPr>
          <p:cNvSpPr>
            <a:spLocks noGrp="1"/>
          </p:cNvSpPr>
          <p:nvPr>
            <p:ph type="title"/>
          </p:nvPr>
        </p:nvSpPr>
        <p:spPr/>
        <p:txBody>
          <a:bodyPr/>
          <a:lstStyle/>
          <a:p>
            <a:r>
              <a:rPr lang="ja-JP" altLang="en-US"/>
              <a:t>完成モデルでの結果</a:t>
            </a:r>
            <a:endParaRPr kumimoji="1" lang="ja-JP" altLang="en-US"/>
          </a:p>
        </p:txBody>
      </p:sp>
      <p:pic>
        <p:nvPicPr>
          <p:cNvPr id="4" name="図 3">
            <a:extLst>
              <a:ext uri="{FF2B5EF4-FFF2-40B4-BE49-F238E27FC236}">
                <a16:creationId xmlns:a16="http://schemas.microsoft.com/office/drawing/2014/main" id="{8E9F00DE-D5C3-944D-9647-724D9BC41D4B}"/>
              </a:ext>
            </a:extLst>
          </p:cNvPr>
          <p:cNvPicPr>
            <a:picLocks noChangeAspect="1"/>
          </p:cNvPicPr>
          <p:nvPr/>
        </p:nvPicPr>
        <p:blipFill>
          <a:blip r:embed="rId2"/>
          <a:stretch>
            <a:fillRect/>
          </a:stretch>
        </p:blipFill>
        <p:spPr>
          <a:xfrm>
            <a:off x="178500" y="927100"/>
            <a:ext cx="4211377" cy="2916353"/>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CD03E1B-C9B4-654B-8122-6A48DAEBD9EA}"/>
                  </a:ext>
                </a:extLst>
              </p:cNvPr>
              <p:cNvSpPr txBox="1"/>
              <p:nvPr/>
            </p:nvSpPr>
            <p:spPr>
              <a:xfrm>
                <a:off x="560567" y="4044553"/>
                <a:ext cx="4735592" cy="2318007"/>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rgbClr val="000000"/>
                    </a:solidFill>
                  </a:rPr>
                  <a:t>バッチ数　</a:t>
                </a:r>
                <a:r>
                  <a:rPr lang="en-US" altLang="ja-JP" dirty="0">
                    <a:solidFill>
                      <a:srgbClr val="000000"/>
                    </a:solidFill>
                  </a:rPr>
                  <a:t>700</a:t>
                </a:r>
              </a:p>
              <a:p>
                <a:pPr marL="285750" indent="-285750">
                  <a:buFont typeface="Arial" panose="020B0604020202020204" pitchFamily="34" charset="0"/>
                  <a:buChar char="•"/>
                </a:pPr>
                <a:r>
                  <a:rPr lang="ja-JP" altLang="en-US">
                    <a:solidFill>
                      <a:srgbClr val="000000"/>
                    </a:solidFill>
                  </a:rPr>
                  <a:t>ニューロン数</a:t>
                </a:r>
                <a:r>
                  <a:rPr lang="en-US" altLang="ja-JP" dirty="0">
                    <a:solidFill>
                      <a:srgbClr val="000000"/>
                    </a:solidFill>
                  </a:rPr>
                  <a:t> 1000</a:t>
                </a:r>
              </a:p>
              <a:p>
                <a:pPr marL="285750" indent="-285750">
                  <a:buFont typeface="Arial" panose="020B0604020202020204" pitchFamily="34" charset="0"/>
                  <a:buChar char="•"/>
                </a:pPr>
                <a:r>
                  <a:rPr lang="ja-JP" altLang="en-US">
                    <a:solidFill>
                      <a:srgbClr val="000000"/>
                    </a:solidFill>
                  </a:rPr>
                  <a:t>レイヤー数　</a:t>
                </a:r>
                <a:r>
                  <a:rPr lang="en-US" altLang="ja-JP" dirty="0">
                    <a:solidFill>
                      <a:srgbClr val="000000"/>
                    </a:solidFill>
                  </a:rPr>
                  <a:t>6</a:t>
                </a:r>
              </a:p>
              <a:p>
                <a:pPr marL="285750" indent="-285750">
                  <a:buFont typeface="Arial" panose="020B0604020202020204" pitchFamily="34" charset="0"/>
                  <a:buChar char="•"/>
                </a:pPr>
                <a:r>
                  <a:rPr lang="ja-JP" altLang="en-US">
                    <a:solidFill>
                      <a:srgbClr val="000000"/>
                    </a:solidFill>
                  </a:rPr>
                  <a:t>重みの初期値</a:t>
                </a:r>
                <a:r>
                  <a:rPr lang="en-US" altLang="ja-JP" dirty="0">
                    <a:solidFill>
                      <a:srgbClr val="000000"/>
                    </a:solidFill>
                  </a:rPr>
                  <a:t> </a:t>
                </a:r>
                <a14:m>
                  <m:oMath xmlns:m="http://schemas.openxmlformats.org/officeDocument/2006/math">
                    <m:r>
                      <m:rPr>
                        <m:sty m:val="p"/>
                      </m:rPr>
                      <a:rPr lang="en-US" altLang="ja-JP" b="0" i="0" smtClean="0">
                        <a:solidFill>
                          <a:srgbClr val="000000"/>
                        </a:solidFill>
                        <a:latin typeface="Cambria Math" panose="02040503050406030204" pitchFamily="18" charset="0"/>
                      </a:rPr>
                      <m:t>He</m:t>
                    </m:r>
                    <m:r>
                      <a:rPr lang="en-US" altLang="ja-JP" b="0" i="0" smtClean="0">
                        <a:solidFill>
                          <a:srgbClr val="000000"/>
                        </a:solidFill>
                        <a:latin typeface="Cambria Math" panose="02040503050406030204" pitchFamily="18" charset="0"/>
                      </a:rPr>
                      <m:t>=</m:t>
                    </m:r>
                    <m:rad>
                      <m:radPr>
                        <m:degHide m:val="on"/>
                        <m:ctrlPr>
                          <a:rPr lang="en-US" altLang="ja-JP" i="1" smtClean="0">
                            <a:solidFill>
                              <a:srgbClr val="000000"/>
                            </a:solidFill>
                            <a:latin typeface="Cambria Math" panose="02040503050406030204" pitchFamily="18" charset="0"/>
                          </a:rPr>
                        </m:ctrlPr>
                      </m:radPr>
                      <m:deg/>
                      <m:e>
                        <m:f>
                          <m:fPr>
                            <m:ctrlPr>
                              <a:rPr lang="en-US" altLang="ja-JP" i="1">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2</m:t>
                            </m:r>
                          </m:num>
                          <m:den>
                            <m:r>
                              <a:rPr lang="en-US" altLang="ja-JP" b="0" i="1" smtClean="0">
                                <a:solidFill>
                                  <a:srgbClr val="000000"/>
                                </a:solidFill>
                                <a:latin typeface="Cambria Math" panose="02040503050406030204" pitchFamily="18" charset="0"/>
                              </a:rPr>
                              <m:t>𝑛</m:t>
                            </m:r>
                          </m:den>
                        </m:f>
                      </m:e>
                    </m:rad>
                  </m:oMath>
                </a14:m>
                <a:endParaRPr lang="en-US" altLang="ja-JP" dirty="0">
                  <a:solidFill>
                    <a:srgbClr val="000000"/>
                  </a:solidFill>
                </a:endParaRPr>
              </a:p>
              <a:p>
                <a:pPr marL="285750" indent="-285750">
                  <a:buFont typeface="Arial" panose="020B0604020202020204" pitchFamily="34" charset="0"/>
                  <a:buChar char="•"/>
                </a:pPr>
                <a:endParaRPr lang="en-US" altLang="ja-JP" dirty="0">
                  <a:solidFill>
                    <a:srgbClr val="000000"/>
                  </a:solidFill>
                </a:endParaRPr>
              </a:p>
              <a:p>
                <a:r>
                  <a:rPr lang="en-US" altLang="ja-JP" dirty="0">
                    <a:solidFill>
                      <a:srgbClr val="000000"/>
                    </a:solidFill>
                  </a:rPr>
                  <a:t>【</a:t>
                </a:r>
                <a:r>
                  <a:rPr lang="ja-JP" altLang="en-US">
                    <a:solidFill>
                      <a:srgbClr val="000000"/>
                    </a:solidFill>
                  </a:rPr>
                  <a:t>結果</a:t>
                </a:r>
                <a:r>
                  <a:rPr lang="en-US" altLang="ja-JP" dirty="0">
                    <a:solidFill>
                      <a:srgbClr val="000000"/>
                    </a:solidFill>
                  </a:rPr>
                  <a:t>】</a:t>
                </a:r>
              </a:p>
              <a:p>
                <a:r>
                  <a:rPr lang="en-US" altLang="ja-JP" dirty="0">
                    <a:solidFill>
                      <a:srgbClr val="000000"/>
                    </a:solidFill>
                  </a:rPr>
                  <a:t>Log</a:t>
                </a:r>
                <a:r>
                  <a:rPr lang="ja-JP" altLang="en-US">
                    <a:solidFill>
                      <a:srgbClr val="000000"/>
                    </a:solidFill>
                  </a:rPr>
                  <a:t>は</a:t>
                </a:r>
                <a:r>
                  <a:rPr lang="en-US" altLang="ja-JP" dirty="0">
                    <a:solidFill>
                      <a:srgbClr val="000000"/>
                    </a:solidFill>
                  </a:rPr>
                  <a:t>95%~99.6%</a:t>
                </a:r>
                <a:r>
                  <a:rPr lang="ja-JP" altLang="en-US">
                    <a:solidFill>
                      <a:srgbClr val="000000"/>
                    </a:solidFill>
                  </a:rPr>
                  <a:t>を振動</a:t>
                </a:r>
                <a:r>
                  <a:rPr lang="en-US" altLang="ja-JP" dirty="0">
                    <a:solidFill>
                      <a:srgbClr val="000000"/>
                    </a:solidFill>
                  </a:rPr>
                  <a:t>, Sin</a:t>
                </a:r>
                <a:r>
                  <a:rPr lang="ja-JP" altLang="en-US">
                    <a:solidFill>
                      <a:srgbClr val="000000"/>
                    </a:solidFill>
                  </a:rPr>
                  <a:t>は</a:t>
                </a:r>
                <a:r>
                  <a:rPr lang="en-US" altLang="ja-JP" dirty="0">
                    <a:solidFill>
                      <a:srgbClr val="000000"/>
                    </a:solidFill>
                  </a:rPr>
                  <a:t>99.3%</a:t>
                </a:r>
                <a:r>
                  <a:rPr lang="ja-JP" altLang="en-US">
                    <a:solidFill>
                      <a:srgbClr val="000000"/>
                    </a:solidFill>
                  </a:rPr>
                  <a:t>に収束</a:t>
                </a:r>
                <a:endParaRPr lang="en-US" altLang="ja-JP" dirty="0">
                  <a:solidFill>
                    <a:srgbClr val="000000"/>
                  </a:solidFill>
                </a:endParaRPr>
              </a:p>
            </p:txBody>
          </p:sp>
        </mc:Choice>
        <mc:Fallback xmlns="">
          <p:sp>
            <p:nvSpPr>
              <p:cNvPr id="5" name="テキスト ボックス 4">
                <a:extLst>
                  <a:ext uri="{FF2B5EF4-FFF2-40B4-BE49-F238E27FC236}">
                    <a16:creationId xmlns:a16="http://schemas.microsoft.com/office/drawing/2014/main" id="{2CD03E1B-C9B4-654B-8122-6A48DAEBD9EA}"/>
                  </a:ext>
                </a:extLst>
              </p:cNvPr>
              <p:cNvSpPr txBox="1">
                <a:spLocks noRot="1" noChangeAspect="1" noMove="1" noResize="1" noEditPoints="1" noAdjustHandles="1" noChangeArrowheads="1" noChangeShapeType="1" noTextEdit="1"/>
              </p:cNvSpPr>
              <p:nvPr/>
            </p:nvSpPr>
            <p:spPr>
              <a:xfrm>
                <a:off x="560567" y="4044553"/>
                <a:ext cx="4735592" cy="2318007"/>
              </a:xfrm>
              <a:prstGeom prst="rect">
                <a:avLst/>
              </a:prstGeom>
              <a:blipFill>
                <a:blip r:embed="rId3"/>
                <a:stretch>
                  <a:fillRect l="-802" t="-1087" b="-3261"/>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BBCCEE76-1F1B-244B-BBB1-BA31A1D578BF}"/>
              </a:ext>
            </a:extLst>
          </p:cNvPr>
          <p:cNvPicPr>
            <a:picLocks noChangeAspect="1"/>
          </p:cNvPicPr>
          <p:nvPr/>
        </p:nvPicPr>
        <p:blipFill>
          <a:blip r:embed="rId4"/>
          <a:stretch>
            <a:fillRect/>
          </a:stretch>
        </p:blipFill>
        <p:spPr>
          <a:xfrm>
            <a:off x="4465081" y="857020"/>
            <a:ext cx="4321110" cy="3064248"/>
          </a:xfrm>
          <a:prstGeom prst="rect">
            <a:avLst/>
          </a:prstGeom>
        </p:spPr>
      </p:pic>
    </p:spTree>
    <p:extLst>
      <p:ext uri="{BB962C8B-B14F-4D97-AF65-F5344CB8AC3E}">
        <p14:creationId xmlns:p14="http://schemas.microsoft.com/office/powerpoint/2010/main" val="281650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B5F8B-F861-BD4C-8F9A-DB755578C239}"/>
              </a:ext>
            </a:extLst>
          </p:cNvPr>
          <p:cNvSpPr>
            <a:spLocks noGrp="1"/>
          </p:cNvSpPr>
          <p:nvPr>
            <p:ph type="title"/>
          </p:nvPr>
        </p:nvSpPr>
        <p:spPr/>
        <p:txBody>
          <a:bodyPr/>
          <a:lstStyle/>
          <a:p>
            <a:r>
              <a:rPr lang="ja-JP" altLang="en-US"/>
              <a:t>データ数と次元と精度の関係</a:t>
            </a:r>
            <a:endParaRPr kumimoji="1" lang="ja-JP" altLang="en-US"/>
          </a:p>
        </p:txBody>
      </p:sp>
      <p:sp>
        <p:nvSpPr>
          <p:cNvPr id="5" name="テキスト ボックス 4">
            <a:extLst>
              <a:ext uri="{FF2B5EF4-FFF2-40B4-BE49-F238E27FC236}">
                <a16:creationId xmlns:a16="http://schemas.microsoft.com/office/drawing/2014/main" id="{DE91A853-17A4-4040-A373-9160F467CBDB}"/>
              </a:ext>
            </a:extLst>
          </p:cNvPr>
          <p:cNvSpPr txBox="1"/>
          <p:nvPr/>
        </p:nvSpPr>
        <p:spPr>
          <a:xfrm>
            <a:off x="446857" y="1085619"/>
            <a:ext cx="6521337" cy="646331"/>
          </a:xfrm>
          <a:prstGeom prst="rect">
            <a:avLst/>
          </a:prstGeom>
          <a:noFill/>
        </p:spPr>
        <p:txBody>
          <a:bodyPr wrap="none" rtlCol="0">
            <a:spAutoFit/>
          </a:bodyPr>
          <a:lstStyle/>
          <a:p>
            <a:r>
              <a:rPr kumimoji="1" lang="ja-JP" altLang="en-US">
                <a:solidFill>
                  <a:srgbClr val="000000"/>
                </a:solidFill>
              </a:rPr>
              <a:t>境界近傍を正確に認識するためには</a:t>
            </a:r>
            <a:endParaRPr kumimoji="1" lang="en-US" altLang="ja-JP" dirty="0">
              <a:solidFill>
                <a:srgbClr val="000000"/>
              </a:solidFill>
            </a:endParaRPr>
          </a:p>
          <a:p>
            <a:r>
              <a:rPr kumimoji="1" lang="ja-JP" altLang="en-US">
                <a:solidFill>
                  <a:srgbClr val="000000"/>
                </a:solidFill>
              </a:rPr>
              <a:t>データセットの次元が上がれば、データ数が必要になることを検証</a:t>
            </a:r>
          </a:p>
        </p:txBody>
      </p:sp>
      <p:sp>
        <p:nvSpPr>
          <p:cNvPr id="7" name="テキスト ボックス 6">
            <a:extLst>
              <a:ext uri="{FF2B5EF4-FFF2-40B4-BE49-F238E27FC236}">
                <a16:creationId xmlns:a16="http://schemas.microsoft.com/office/drawing/2014/main" id="{6B6F5E28-31DE-DE42-A0C0-512EB0AF3741}"/>
              </a:ext>
            </a:extLst>
          </p:cNvPr>
          <p:cNvSpPr txBox="1"/>
          <p:nvPr/>
        </p:nvSpPr>
        <p:spPr>
          <a:xfrm>
            <a:off x="6424654" y="-389614"/>
            <a:ext cx="184731" cy="369332"/>
          </a:xfrm>
          <a:prstGeom prst="rect">
            <a:avLst/>
          </a:prstGeom>
          <a:noFill/>
        </p:spPr>
        <p:txBody>
          <a:bodyPr wrap="none" rtlCol="0">
            <a:spAutoFit/>
          </a:bodyPr>
          <a:lstStyle/>
          <a:p>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79B588EE-A1A7-8D41-A373-9CF664B8F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34" y="1863629"/>
            <a:ext cx="5047593" cy="3464724"/>
          </a:xfrm>
          <a:prstGeom prst="rect">
            <a:avLst/>
          </a:prstGeom>
        </p:spPr>
      </p:pic>
      <p:sp>
        <p:nvSpPr>
          <p:cNvPr id="10" name="テキスト ボックス 9">
            <a:extLst>
              <a:ext uri="{FF2B5EF4-FFF2-40B4-BE49-F238E27FC236}">
                <a16:creationId xmlns:a16="http://schemas.microsoft.com/office/drawing/2014/main" id="{AD43E2B9-17B2-CA4B-9294-BA032DB00320}"/>
              </a:ext>
            </a:extLst>
          </p:cNvPr>
          <p:cNvSpPr txBox="1"/>
          <p:nvPr/>
        </p:nvSpPr>
        <p:spPr>
          <a:xfrm>
            <a:off x="750653" y="5449215"/>
            <a:ext cx="7356501" cy="646331"/>
          </a:xfrm>
          <a:prstGeom prst="rect">
            <a:avLst/>
          </a:prstGeom>
          <a:noFill/>
        </p:spPr>
        <p:txBody>
          <a:bodyPr wrap="none" rtlCol="0">
            <a:spAutoFit/>
          </a:bodyPr>
          <a:lstStyle/>
          <a:p>
            <a:r>
              <a:rPr lang="en-US" altLang="ja-JP" dirty="0">
                <a:solidFill>
                  <a:srgbClr val="000000"/>
                </a:solidFill>
              </a:rPr>
              <a:t>【</a:t>
            </a:r>
            <a:r>
              <a:rPr lang="ja-JP" altLang="en-US">
                <a:solidFill>
                  <a:srgbClr val="000000"/>
                </a:solidFill>
              </a:rPr>
              <a:t>結果</a:t>
            </a:r>
            <a:r>
              <a:rPr lang="en-US" altLang="ja-JP" dirty="0">
                <a:solidFill>
                  <a:srgbClr val="000000"/>
                </a:solidFill>
              </a:rPr>
              <a:t>】</a:t>
            </a:r>
          </a:p>
          <a:p>
            <a:r>
              <a:rPr kumimoji="1" lang="ja-JP" altLang="en-US">
                <a:solidFill>
                  <a:srgbClr val="000000"/>
                </a:solidFill>
              </a:rPr>
              <a:t>次元が上がるほど、境界近傍を正確に表すためにデータ数が必要になる。</a:t>
            </a:r>
          </a:p>
        </p:txBody>
      </p:sp>
    </p:spTree>
    <p:extLst>
      <p:ext uri="{BB962C8B-B14F-4D97-AF65-F5344CB8AC3E}">
        <p14:creationId xmlns:p14="http://schemas.microsoft.com/office/powerpoint/2010/main" val="38745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19001-0A22-7842-A6FB-5FE353EF8BA1}"/>
              </a:ext>
            </a:extLst>
          </p:cNvPr>
          <p:cNvSpPr>
            <a:spLocks noGrp="1"/>
          </p:cNvSpPr>
          <p:nvPr>
            <p:ph type="title"/>
          </p:nvPr>
        </p:nvSpPr>
        <p:spPr/>
        <p:txBody>
          <a:bodyPr/>
          <a:lstStyle/>
          <a:p>
            <a:r>
              <a:rPr kumimoji="1" lang="ja-JP" altLang="en-US"/>
              <a:t>背景</a:t>
            </a:r>
          </a:p>
        </p:txBody>
      </p:sp>
      <p:sp>
        <p:nvSpPr>
          <p:cNvPr id="40" name="テキスト ボックス 39">
            <a:extLst>
              <a:ext uri="{FF2B5EF4-FFF2-40B4-BE49-F238E27FC236}">
                <a16:creationId xmlns:a16="http://schemas.microsoft.com/office/drawing/2014/main" id="{BB238F35-DDAC-5440-808E-C75D5DBD1D69}"/>
              </a:ext>
            </a:extLst>
          </p:cNvPr>
          <p:cNvSpPr txBox="1"/>
          <p:nvPr/>
        </p:nvSpPr>
        <p:spPr>
          <a:xfrm>
            <a:off x="446857" y="1211116"/>
            <a:ext cx="8703024" cy="2308324"/>
          </a:xfrm>
          <a:prstGeom prst="rect">
            <a:avLst/>
          </a:prstGeom>
          <a:noFill/>
        </p:spPr>
        <p:txBody>
          <a:bodyPr wrap="none" rtlCol="0">
            <a:spAutoFit/>
          </a:bodyPr>
          <a:lstStyle/>
          <a:p>
            <a:r>
              <a:rPr kumimoji="1" lang="ja-JP" altLang="en-US">
                <a:solidFill>
                  <a:srgbClr val="000000"/>
                </a:solidFill>
              </a:rPr>
              <a:t>ニューラルネットワークは</a:t>
            </a:r>
            <a:r>
              <a:rPr lang="ja-JP" altLang="en-US">
                <a:solidFill>
                  <a:srgbClr val="000000"/>
                </a:solidFill>
              </a:rPr>
              <a:t>人間の脳神経系のニューロンを数理モデル化したものの</a:t>
            </a:r>
            <a:endParaRPr lang="en-US" altLang="ja-JP" dirty="0">
              <a:solidFill>
                <a:srgbClr val="000000"/>
              </a:solidFill>
            </a:endParaRPr>
          </a:p>
          <a:p>
            <a:r>
              <a:rPr lang="ja-JP" altLang="en-US">
                <a:solidFill>
                  <a:srgbClr val="000000"/>
                </a:solidFill>
              </a:rPr>
              <a:t>組み合わせであり、過去のデータから問題に最適化していくもの</a:t>
            </a:r>
            <a:endParaRPr lang="en-US" altLang="ja-JP" dirty="0">
              <a:solidFill>
                <a:srgbClr val="000000"/>
              </a:solidFill>
            </a:endParaRPr>
          </a:p>
          <a:p>
            <a:endParaRPr kumimoji="1" lang="en-US" altLang="ja-JP" dirty="0">
              <a:solidFill>
                <a:srgbClr val="000000"/>
              </a:solidFill>
            </a:endParaRPr>
          </a:p>
          <a:p>
            <a:pPr marL="342900" indent="-342900">
              <a:buFont typeface="+mj-lt"/>
              <a:buAutoNum type="arabicPeriod"/>
            </a:pPr>
            <a:r>
              <a:rPr kumimoji="1" lang="en-US" altLang="ja-JP" dirty="0">
                <a:solidFill>
                  <a:srgbClr val="000000"/>
                </a:solidFill>
              </a:rPr>
              <a:t>GPU</a:t>
            </a:r>
            <a:r>
              <a:rPr kumimoji="1" lang="ja-JP" altLang="en-US">
                <a:solidFill>
                  <a:srgbClr val="000000"/>
                </a:solidFill>
              </a:rPr>
              <a:t>の誕生</a:t>
            </a:r>
            <a:endParaRPr kumimoji="1" lang="en-US" altLang="ja-JP" dirty="0">
              <a:solidFill>
                <a:srgbClr val="000000"/>
              </a:solidFill>
            </a:endParaRPr>
          </a:p>
          <a:p>
            <a:pPr marL="342900" indent="-342900">
              <a:buFont typeface="+mj-lt"/>
              <a:buAutoNum type="arabicPeriod"/>
            </a:pPr>
            <a:r>
              <a:rPr lang="ja-JP" altLang="en-US">
                <a:solidFill>
                  <a:srgbClr val="000000"/>
                </a:solidFill>
              </a:rPr>
              <a:t>活性化関数等のアルゴリズムの進化</a:t>
            </a:r>
            <a:endParaRPr lang="en-US" altLang="ja-JP" dirty="0">
              <a:solidFill>
                <a:srgbClr val="000000"/>
              </a:solidFill>
            </a:endParaRPr>
          </a:p>
          <a:p>
            <a:pPr marL="342900" indent="-342900">
              <a:buFont typeface="+mj-lt"/>
              <a:buAutoNum type="arabicPeriod"/>
            </a:pPr>
            <a:endParaRPr kumimoji="1" lang="en-US" altLang="ja-JP" dirty="0">
              <a:solidFill>
                <a:srgbClr val="000000"/>
              </a:solidFill>
            </a:endParaRPr>
          </a:p>
          <a:p>
            <a:r>
              <a:rPr lang="ja-JP" altLang="en-US">
                <a:solidFill>
                  <a:srgbClr val="000000"/>
                </a:solidFill>
              </a:rPr>
              <a:t>以上の発展により、これまで大量な計算時間を要した大規模データ処理が可能になり、</a:t>
            </a:r>
            <a:endParaRPr lang="en-US" altLang="ja-JP" dirty="0">
              <a:solidFill>
                <a:srgbClr val="000000"/>
              </a:solidFill>
            </a:endParaRPr>
          </a:p>
          <a:p>
            <a:r>
              <a:rPr lang="ja-JP" altLang="en-US">
                <a:solidFill>
                  <a:srgbClr val="000000"/>
                </a:solidFill>
              </a:rPr>
              <a:t>学習精度が向上したことで</a:t>
            </a:r>
            <a:r>
              <a:rPr lang="en-US" altLang="ja-JP" dirty="0">
                <a:solidFill>
                  <a:srgbClr val="000000"/>
                </a:solidFill>
              </a:rPr>
              <a:t>Deep Learning</a:t>
            </a:r>
            <a:r>
              <a:rPr lang="ja-JP" altLang="en-US">
                <a:solidFill>
                  <a:srgbClr val="000000"/>
                </a:solidFill>
              </a:rPr>
              <a:t>が普及した。</a:t>
            </a:r>
            <a:endParaRPr kumimoji="1" lang="ja-JP" altLang="en-US">
              <a:solidFill>
                <a:srgbClr val="000000"/>
              </a:solidFill>
            </a:endParaRPr>
          </a:p>
        </p:txBody>
      </p:sp>
      <p:sp>
        <p:nvSpPr>
          <p:cNvPr id="41" name="円/楕円 40">
            <a:extLst>
              <a:ext uri="{FF2B5EF4-FFF2-40B4-BE49-F238E27FC236}">
                <a16:creationId xmlns:a16="http://schemas.microsoft.com/office/drawing/2014/main" id="{B90F696A-B132-4149-913C-7DEB38AA6007}"/>
              </a:ext>
            </a:extLst>
          </p:cNvPr>
          <p:cNvSpPr/>
          <p:nvPr/>
        </p:nvSpPr>
        <p:spPr>
          <a:xfrm>
            <a:off x="5446208" y="3898761"/>
            <a:ext cx="2426382" cy="2371410"/>
          </a:xfrm>
          <a:prstGeom prst="ellipse">
            <a:avLst/>
          </a:prstGeom>
          <a:solidFill>
            <a:schemeClr val="accent3">
              <a:lumMod val="60000"/>
              <a:lumOff val="4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64E6791-099E-C341-9513-93145D4BE758}"/>
              </a:ext>
            </a:extLst>
          </p:cNvPr>
          <p:cNvSpPr/>
          <p:nvPr/>
        </p:nvSpPr>
        <p:spPr>
          <a:xfrm>
            <a:off x="5741796" y="4476544"/>
            <a:ext cx="1835205" cy="1793627"/>
          </a:xfrm>
          <a:prstGeom prst="ellipse">
            <a:avLst/>
          </a:prstGeom>
          <a:solidFill>
            <a:schemeClr val="accent3">
              <a:lumMod val="40000"/>
              <a:lumOff val="6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4D0DE9AE-01C6-C642-8A5C-889BAA83C415}"/>
              </a:ext>
            </a:extLst>
          </p:cNvPr>
          <p:cNvSpPr/>
          <p:nvPr/>
        </p:nvSpPr>
        <p:spPr>
          <a:xfrm>
            <a:off x="6077366" y="5135455"/>
            <a:ext cx="1161019" cy="1134715"/>
          </a:xfrm>
          <a:prstGeom prst="ellipse">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ECA3EC6-058C-2C41-811F-B9AE1164EB4C}"/>
              </a:ext>
            </a:extLst>
          </p:cNvPr>
          <p:cNvSpPr/>
          <p:nvPr/>
        </p:nvSpPr>
        <p:spPr>
          <a:xfrm>
            <a:off x="6207992" y="4084004"/>
            <a:ext cx="902811" cy="307777"/>
          </a:xfrm>
          <a:prstGeom prst="rect">
            <a:avLst/>
          </a:prstGeom>
        </p:spPr>
        <p:txBody>
          <a:bodyPr wrap="none">
            <a:spAutoFit/>
          </a:bodyPr>
          <a:lstStyle/>
          <a:p>
            <a:r>
              <a:rPr lang="ja-JP" altLang="en-US" sz="1400">
                <a:solidFill>
                  <a:srgbClr val="000000"/>
                </a:solidFill>
              </a:rPr>
              <a:t>機械学習</a:t>
            </a:r>
            <a:endParaRPr lang="ja-JP" altLang="en-US" sz="1400"/>
          </a:p>
        </p:txBody>
      </p:sp>
      <p:sp>
        <p:nvSpPr>
          <p:cNvPr id="45" name="正方形/長方形 44">
            <a:extLst>
              <a:ext uri="{FF2B5EF4-FFF2-40B4-BE49-F238E27FC236}">
                <a16:creationId xmlns:a16="http://schemas.microsoft.com/office/drawing/2014/main" id="{E7169D73-A176-C34C-B398-6CCA6F4F02A1}"/>
              </a:ext>
            </a:extLst>
          </p:cNvPr>
          <p:cNvSpPr/>
          <p:nvPr/>
        </p:nvSpPr>
        <p:spPr>
          <a:xfrm>
            <a:off x="6112639" y="4612234"/>
            <a:ext cx="1085554" cy="523220"/>
          </a:xfrm>
          <a:prstGeom prst="rect">
            <a:avLst/>
          </a:prstGeom>
        </p:spPr>
        <p:txBody>
          <a:bodyPr wrap="none">
            <a:spAutoFit/>
          </a:bodyPr>
          <a:lstStyle/>
          <a:p>
            <a:pPr algn="ctr"/>
            <a:r>
              <a:rPr lang="ja-JP" altLang="en-US" sz="1400">
                <a:solidFill>
                  <a:srgbClr val="000000"/>
                </a:solidFill>
              </a:rPr>
              <a:t>ニューラル</a:t>
            </a:r>
            <a:endParaRPr lang="en-US" altLang="ja-JP" sz="1400" dirty="0">
              <a:solidFill>
                <a:srgbClr val="000000"/>
              </a:solidFill>
            </a:endParaRPr>
          </a:p>
          <a:p>
            <a:pPr algn="ctr"/>
            <a:r>
              <a:rPr lang="ja-JP" altLang="en-US" sz="1400">
                <a:solidFill>
                  <a:srgbClr val="000000"/>
                </a:solidFill>
              </a:rPr>
              <a:t>ネットワーク</a:t>
            </a:r>
            <a:endParaRPr lang="en-US" altLang="ja-JP" sz="1400" dirty="0">
              <a:solidFill>
                <a:srgbClr val="000000"/>
              </a:solidFill>
            </a:endParaRPr>
          </a:p>
        </p:txBody>
      </p:sp>
      <p:sp>
        <p:nvSpPr>
          <p:cNvPr id="46" name="正方形/長方形 45">
            <a:extLst>
              <a:ext uri="{FF2B5EF4-FFF2-40B4-BE49-F238E27FC236}">
                <a16:creationId xmlns:a16="http://schemas.microsoft.com/office/drawing/2014/main" id="{280AD551-17D9-FD48-A4CA-39ECAFCBAE4E}"/>
              </a:ext>
            </a:extLst>
          </p:cNvPr>
          <p:cNvSpPr/>
          <p:nvPr/>
        </p:nvSpPr>
        <p:spPr>
          <a:xfrm>
            <a:off x="6207992" y="5548923"/>
            <a:ext cx="902811" cy="307777"/>
          </a:xfrm>
          <a:prstGeom prst="rect">
            <a:avLst/>
          </a:prstGeom>
        </p:spPr>
        <p:txBody>
          <a:bodyPr wrap="none">
            <a:spAutoFit/>
          </a:bodyPr>
          <a:lstStyle/>
          <a:p>
            <a:r>
              <a:rPr lang="ja-JP" altLang="en-US" sz="1400">
                <a:solidFill>
                  <a:srgbClr val="000000"/>
                </a:solidFill>
              </a:rPr>
              <a:t>深層学習</a:t>
            </a:r>
            <a:endParaRPr lang="ja-JP" altLang="en-US" sz="1400"/>
          </a:p>
        </p:txBody>
      </p:sp>
      <p:pic>
        <p:nvPicPr>
          <p:cNvPr id="47" name="図 46">
            <a:extLst>
              <a:ext uri="{FF2B5EF4-FFF2-40B4-BE49-F238E27FC236}">
                <a16:creationId xmlns:a16="http://schemas.microsoft.com/office/drawing/2014/main" id="{1BC40BB5-A943-B846-A397-D6321175DE72}"/>
              </a:ext>
            </a:extLst>
          </p:cNvPr>
          <p:cNvPicPr>
            <a:picLocks noChangeAspect="1"/>
          </p:cNvPicPr>
          <p:nvPr/>
        </p:nvPicPr>
        <p:blipFill>
          <a:blip r:embed="rId2"/>
          <a:stretch>
            <a:fillRect/>
          </a:stretch>
        </p:blipFill>
        <p:spPr>
          <a:xfrm>
            <a:off x="955012" y="4221999"/>
            <a:ext cx="3616988" cy="1724933"/>
          </a:xfrm>
          <a:prstGeom prst="rect">
            <a:avLst/>
          </a:prstGeom>
        </p:spPr>
      </p:pic>
    </p:spTree>
    <p:extLst>
      <p:ext uri="{BB962C8B-B14F-4D97-AF65-F5344CB8AC3E}">
        <p14:creationId xmlns:p14="http://schemas.microsoft.com/office/powerpoint/2010/main" val="156218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809352-10DF-714A-AFE3-3F3115B450B6}"/>
              </a:ext>
            </a:extLst>
          </p:cNvPr>
          <p:cNvSpPr>
            <a:spLocks noGrp="1"/>
          </p:cNvSpPr>
          <p:nvPr>
            <p:ph type="title"/>
          </p:nvPr>
        </p:nvSpPr>
        <p:spPr/>
        <p:txBody>
          <a:bodyPr/>
          <a:lstStyle/>
          <a:p>
            <a:r>
              <a:rPr lang="ja-JP" altLang="en-US"/>
              <a:t>まとめと今後の方針</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14BDDD7-CD6C-C641-8F91-45231A8DCC71}"/>
                  </a:ext>
                </a:extLst>
              </p:cNvPr>
              <p:cNvSpPr txBox="1"/>
              <p:nvPr/>
            </p:nvSpPr>
            <p:spPr>
              <a:xfrm>
                <a:off x="446857" y="1399373"/>
                <a:ext cx="8439302" cy="4674806"/>
              </a:xfrm>
              <a:prstGeom prst="rect">
                <a:avLst/>
              </a:prstGeom>
              <a:noFill/>
            </p:spPr>
            <p:txBody>
              <a:bodyPr wrap="square" rtlCol="0">
                <a:spAutoFit/>
              </a:bodyPr>
              <a:lstStyle/>
              <a:p>
                <a:pPr marL="457200" indent="-457200">
                  <a:buFont typeface="+mj-lt"/>
                  <a:buAutoNum type="arabicPeriod"/>
                </a:pPr>
                <a:r>
                  <a:rPr kumimoji="1" lang="ja-JP" altLang="en-US" sz="2000">
                    <a:solidFill>
                      <a:srgbClr val="000000"/>
                    </a:solidFill>
                  </a:rPr>
                  <a:t>これまで取り組んだこと</a:t>
                </a:r>
                <a:endParaRPr lang="en-US" altLang="ja-JP" sz="2000" dirty="0">
                  <a:solidFill>
                    <a:srgbClr val="000000"/>
                  </a:solidFill>
                </a:endParaRPr>
              </a:p>
              <a:p>
                <a:pPr marL="742950" lvl="1" indent="-285750">
                  <a:buFont typeface="Arial" panose="020B0604020202020204" pitchFamily="34" charset="0"/>
                  <a:buChar char="•"/>
                </a:pPr>
                <a:endParaRPr lang="en-US" altLang="ja-JP" sz="2000" dirty="0">
                  <a:solidFill>
                    <a:srgbClr val="000000"/>
                  </a:solidFill>
                </a:endParaRPr>
              </a:p>
              <a:p>
                <a:pPr marL="742950" lvl="1" indent="-285750">
                  <a:buFont typeface="Arial" panose="020B0604020202020204" pitchFamily="34" charset="0"/>
                  <a:buChar char="•"/>
                </a:pPr>
                <a:r>
                  <a:rPr lang="ja-JP" altLang="en-US" sz="2000">
                    <a:solidFill>
                      <a:srgbClr val="000000"/>
                    </a:solidFill>
                  </a:rPr>
                  <a:t>単純な非線形分離問題において、</a:t>
                </a:r>
                <a:br>
                  <a:rPr lang="en-US" altLang="ja-JP" sz="2000" dirty="0">
                    <a:solidFill>
                      <a:srgbClr val="000000"/>
                    </a:solidFill>
                  </a:rPr>
                </a:br>
                <a:r>
                  <a:rPr lang="ja-JP" altLang="en-US" sz="2000">
                    <a:solidFill>
                      <a:srgbClr val="000000"/>
                    </a:solidFill>
                  </a:rPr>
                  <a:t>精度が</a:t>
                </a:r>
                <a:r>
                  <a:rPr lang="en-US" altLang="ja-JP" sz="2000" dirty="0">
                    <a:solidFill>
                      <a:srgbClr val="000000"/>
                    </a:solidFill>
                  </a:rPr>
                  <a:t>99</a:t>
                </a:r>
                <a:r>
                  <a:rPr lang="ja-JP" altLang="en-US" sz="2000">
                    <a:solidFill>
                      <a:srgbClr val="000000"/>
                    </a:solidFill>
                  </a:rPr>
                  <a:t>％以上のニューラルネットワークモデルを作成した。</a:t>
                </a:r>
                <a:endParaRPr lang="en-US" altLang="ja-JP" sz="2000" dirty="0">
                  <a:solidFill>
                    <a:srgbClr val="000000"/>
                  </a:solidFill>
                </a:endParaRPr>
              </a:p>
              <a:p>
                <a:pPr marL="742950" lvl="1" indent="-285750">
                  <a:buFont typeface="Arial" panose="020B0604020202020204" pitchFamily="34" charset="0"/>
                  <a:buChar char="•"/>
                </a:pPr>
                <a:endParaRPr lang="en-US" altLang="ja-JP" sz="2000" dirty="0">
                  <a:solidFill>
                    <a:srgbClr val="000000"/>
                  </a:solidFill>
                </a:endParaRPr>
              </a:p>
              <a:p>
                <a:pPr marL="742950" lvl="1" indent="-285750">
                  <a:buFont typeface="Arial" panose="020B0604020202020204" pitchFamily="34" charset="0"/>
                  <a:buChar char="•"/>
                </a:pPr>
                <a:r>
                  <a:rPr lang="ja-JP" altLang="en-US" sz="2000">
                    <a:solidFill>
                      <a:srgbClr val="000000"/>
                    </a:solidFill>
                  </a:rPr>
                  <a:t>ブラゾフ方程式と準中性条件に基づいたトロイダルジャイロ運動論</a:t>
                </a:r>
                <a:br>
                  <a:rPr lang="en-US" altLang="ja-JP" sz="2000" dirty="0">
                    <a:solidFill>
                      <a:srgbClr val="000000"/>
                    </a:solidFill>
                  </a:rPr>
                </a:br>
                <a:r>
                  <a:rPr lang="ja-JP" altLang="en-US" sz="2000">
                    <a:solidFill>
                      <a:srgbClr val="000000"/>
                    </a:solidFill>
                  </a:rPr>
                  <a:t>シミュレーションを用いて、イオンの温度及び密度勾配が</a:t>
                </a:r>
                <a:br>
                  <a:rPr lang="en-US" altLang="ja-JP" sz="2000" dirty="0">
                    <a:solidFill>
                      <a:srgbClr val="000000"/>
                    </a:solidFill>
                  </a:rPr>
                </a:br>
                <a:r>
                  <a:rPr lang="ja-JP" altLang="en-US" sz="2000">
                    <a:solidFill>
                      <a:srgbClr val="000000"/>
                    </a:solidFill>
                  </a:rPr>
                  <a:t>系の微視的不安定性に及ぼす影響を評価した。</a:t>
                </a:r>
                <a:endParaRPr lang="en-US" altLang="ja-JP" sz="2000" dirty="0">
                  <a:solidFill>
                    <a:srgbClr val="000000"/>
                  </a:solidFill>
                </a:endParaRPr>
              </a:p>
              <a:p>
                <a:pPr lvl="1"/>
                <a:endParaRPr kumimoji="1" lang="en-US" altLang="ja-JP" sz="2000" dirty="0">
                  <a:solidFill>
                    <a:srgbClr val="000000"/>
                  </a:solidFill>
                </a:endParaRPr>
              </a:p>
              <a:p>
                <a:pPr marL="457200" indent="-457200">
                  <a:buFont typeface="+mj-lt"/>
                  <a:buAutoNum type="arabicPeriod"/>
                </a:pPr>
                <a:r>
                  <a:rPr kumimoji="1" lang="ja-JP" altLang="en-US" sz="2000">
                    <a:solidFill>
                      <a:srgbClr val="000000"/>
                    </a:solidFill>
                  </a:rPr>
                  <a:t>今後取り組むこと</a:t>
                </a:r>
                <a:endParaRPr kumimoji="1" lang="en-US" altLang="ja-JP" sz="2000" dirty="0">
                  <a:solidFill>
                    <a:srgbClr val="000000"/>
                  </a:solidFill>
                </a:endParaRPr>
              </a:p>
              <a:p>
                <a:pPr marL="742950" lvl="1" indent="-285750">
                  <a:buFont typeface="Arial" panose="020B0604020202020204" pitchFamily="34" charset="0"/>
                  <a:buChar char="•"/>
                </a:pPr>
                <a14:m>
                  <m:oMath xmlns:m="http://schemas.openxmlformats.org/officeDocument/2006/math">
                    <m:sSub>
                      <m:sSubPr>
                        <m:ctrlPr>
                          <a:rPr lang="en-US" altLang="ja-JP" sz="2000" i="1">
                            <a:solidFill>
                              <a:srgbClr val="000000"/>
                            </a:solidFill>
                            <a:latin typeface="Cambria Math" panose="02040503050406030204" pitchFamily="18" charset="0"/>
                          </a:rPr>
                        </m:ctrlPr>
                      </m:sSubPr>
                      <m:e>
                        <m:r>
                          <m:rPr>
                            <m:sty m:val="p"/>
                          </m:rPr>
                          <a:rPr lang="en-US" altLang="ja-JP" sz="2000" i="1">
                            <a:solidFill>
                              <a:srgbClr val="000000"/>
                            </a:solidFill>
                            <a:latin typeface="Cambria Math" panose="02040503050406030204" pitchFamily="18" charset="0"/>
                          </a:rPr>
                          <m:t>η</m:t>
                        </m:r>
                      </m:e>
                      <m:sub>
                        <m:r>
                          <a:rPr lang="en-US" altLang="ja-JP" sz="2000" i="1">
                            <a:solidFill>
                              <a:srgbClr val="000000"/>
                            </a:solidFill>
                            <a:latin typeface="Cambria Math" panose="02040503050406030204" pitchFamily="18" charset="0"/>
                          </a:rPr>
                          <m:t>𝑖</m:t>
                        </m:r>
                      </m:sub>
                    </m:sSub>
                    <m:r>
                      <a:rPr lang="en-US" altLang="ja-JP" sz="2000" i="1">
                        <a:solidFill>
                          <a:srgbClr val="000000"/>
                        </a:solidFill>
                        <a:latin typeface="Cambria Math" panose="02040503050406030204" pitchFamily="18" charset="0"/>
                      </a:rPr>
                      <m:t>= </m:t>
                    </m:r>
                    <m:f>
                      <m:fPr>
                        <m:ctrlPr>
                          <a:rPr lang="en-US" altLang="ja-JP" sz="2000" i="1">
                            <a:solidFill>
                              <a:srgbClr val="000000"/>
                            </a:solidFill>
                            <a:latin typeface="Cambria Math" panose="02040503050406030204" pitchFamily="18" charset="0"/>
                          </a:rPr>
                        </m:ctrlPr>
                      </m:fPr>
                      <m:num>
                        <m:r>
                          <a:rPr lang="ja-JP" altLang="en-US" sz="2000" i="1">
                            <a:solidFill>
                              <a:srgbClr val="000000"/>
                            </a:solidFill>
                            <a:latin typeface="Cambria Math" panose="02040503050406030204" pitchFamily="18" charset="0"/>
                          </a:rPr>
                          <m:t>イオン温度勾配</m:t>
                        </m:r>
                      </m:num>
                      <m:den>
                        <m:r>
                          <a:rPr lang="ja-JP" altLang="en-US" sz="2000" i="1">
                            <a:solidFill>
                              <a:srgbClr val="000000"/>
                            </a:solidFill>
                            <a:latin typeface="Cambria Math" panose="02040503050406030204" pitchFamily="18" charset="0"/>
                          </a:rPr>
                          <m:t>イオン密度勾配</m:t>
                        </m:r>
                      </m:den>
                    </m:f>
                    <m:r>
                      <a:rPr lang="ja-JP" altLang="en-US" sz="2000" i="1">
                        <a:solidFill>
                          <a:srgbClr val="000000"/>
                        </a:solidFill>
                        <a:latin typeface="Cambria Math" panose="02040503050406030204" pitchFamily="18" charset="0"/>
                      </a:rPr>
                      <m:t>と</m:t>
                    </m:r>
                    <m:r>
                      <m:rPr>
                        <m:sty m:val="p"/>
                      </m:rPr>
                      <a:rPr lang="en-US" altLang="ja-JP" sz="2000" i="1">
                        <a:solidFill>
                          <a:srgbClr val="000000"/>
                        </a:solidFill>
                        <a:latin typeface="Cambria Math" panose="02040503050406030204" pitchFamily="18" charset="0"/>
                      </a:rPr>
                      <m:t>γ</m:t>
                    </m:r>
                    <m:r>
                      <a:rPr lang="ja-JP" altLang="en-US" sz="2000" i="1">
                        <a:solidFill>
                          <a:srgbClr val="000000"/>
                        </a:solidFill>
                        <a:latin typeface="Cambria Math" panose="02040503050406030204" pitchFamily="18" charset="0"/>
                      </a:rPr>
                      <m:t>の関係性を表したデータを作成する。</m:t>
                    </m:r>
                  </m:oMath>
                </a14:m>
                <a:endParaRPr lang="en-US" altLang="ja-JP" sz="2000" dirty="0">
                  <a:solidFill>
                    <a:srgbClr val="000000"/>
                  </a:solidFill>
                </a:endParaRPr>
              </a:p>
              <a:p>
                <a:pPr marL="285750" indent="-285750">
                  <a:buFont typeface="Arial" panose="020B0604020202020204" pitchFamily="34" charset="0"/>
                  <a:buChar char="•"/>
                </a:pPr>
                <a:endParaRPr lang="en-US" altLang="ja-JP" sz="2000" dirty="0">
                  <a:solidFill>
                    <a:srgbClr val="000000"/>
                  </a:solidFill>
                </a:endParaRPr>
              </a:p>
              <a:p>
                <a:pPr marL="742950" lvl="1" indent="-285750">
                  <a:buFont typeface="Arial" panose="020B0604020202020204" pitchFamily="34" charset="0"/>
                  <a:buChar char="•"/>
                </a:pPr>
                <a:r>
                  <a:rPr lang="ja-JP" altLang="en-US" sz="2000">
                    <a:solidFill>
                      <a:srgbClr val="000000"/>
                    </a:solidFill>
                  </a:rPr>
                  <a:t>未知のパラメータに対しても、微視的不安定性を精度よく評価することが出来るニューラルネットワークモデルを作成する。</a:t>
                </a:r>
              </a:p>
            </p:txBody>
          </p:sp>
        </mc:Choice>
        <mc:Fallback xmlns="">
          <p:sp>
            <p:nvSpPr>
              <p:cNvPr id="4" name="テキスト ボックス 3">
                <a:extLst>
                  <a:ext uri="{FF2B5EF4-FFF2-40B4-BE49-F238E27FC236}">
                    <a16:creationId xmlns:a16="http://schemas.microsoft.com/office/drawing/2014/main" id="{614BDDD7-CD6C-C641-8F91-45231A8DCC71}"/>
                  </a:ext>
                </a:extLst>
              </p:cNvPr>
              <p:cNvSpPr txBox="1">
                <a:spLocks noRot="1" noChangeAspect="1" noMove="1" noResize="1" noEditPoints="1" noAdjustHandles="1" noChangeArrowheads="1" noChangeShapeType="1" noTextEdit="1"/>
              </p:cNvSpPr>
              <p:nvPr/>
            </p:nvSpPr>
            <p:spPr>
              <a:xfrm>
                <a:off x="446857" y="1399373"/>
                <a:ext cx="8439302" cy="4674806"/>
              </a:xfrm>
              <a:prstGeom prst="rect">
                <a:avLst/>
              </a:prstGeom>
              <a:blipFill>
                <a:blip r:embed="rId2"/>
                <a:stretch>
                  <a:fillRect l="-450" t="-813" b="-8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572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9F835-4DF1-9A44-BFEA-90D41331667B}"/>
              </a:ext>
            </a:extLst>
          </p:cNvPr>
          <p:cNvSpPr>
            <a:spLocks noGrp="1"/>
          </p:cNvSpPr>
          <p:nvPr>
            <p:ph type="title"/>
          </p:nvPr>
        </p:nvSpPr>
        <p:spPr/>
        <p:txBody>
          <a:bodyPr/>
          <a:lstStyle/>
          <a:p>
            <a:endParaRPr kumimoji="1" lang="ja-JP" altLang="en-US"/>
          </a:p>
        </p:txBody>
      </p:sp>
      <p:sp>
        <p:nvSpPr>
          <p:cNvPr id="3" name="テキスト ボックス 2">
            <a:extLst>
              <a:ext uri="{FF2B5EF4-FFF2-40B4-BE49-F238E27FC236}">
                <a16:creationId xmlns:a16="http://schemas.microsoft.com/office/drawing/2014/main" id="{52DE6B6E-DD1F-AF4C-B376-4C67F8DC141C}"/>
              </a:ext>
            </a:extLst>
          </p:cNvPr>
          <p:cNvSpPr txBox="1"/>
          <p:nvPr/>
        </p:nvSpPr>
        <p:spPr>
          <a:xfrm>
            <a:off x="170822" y="1416818"/>
            <a:ext cx="8276625" cy="4801314"/>
          </a:xfrm>
          <a:prstGeom prst="rect">
            <a:avLst/>
          </a:prstGeom>
          <a:noFill/>
        </p:spPr>
        <p:txBody>
          <a:bodyPr wrap="none" rtlCol="0">
            <a:spAutoFit/>
          </a:bodyPr>
          <a:lstStyle/>
          <a:p>
            <a:r>
              <a:rPr lang="ja-JP" altLang="en-US">
                <a:solidFill>
                  <a:srgbClr val="000000"/>
                </a:solidFill>
              </a:rPr>
              <a:t>最終目標</a:t>
            </a:r>
          </a:p>
          <a:p>
            <a:r>
              <a:rPr lang="ja-JP" altLang="en-US">
                <a:solidFill>
                  <a:srgbClr val="000000"/>
                </a:solidFill>
              </a:rPr>
              <a:t>全半径方向の情報を入力データとし、大域的に</a:t>
            </a:r>
            <a:r>
              <a:rPr lang="en-US" altLang="ja-JP" dirty="0">
                <a:solidFill>
                  <a:srgbClr val="000000"/>
                </a:solidFill>
              </a:rPr>
              <a:t>ITG</a:t>
            </a:r>
            <a:r>
              <a:rPr lang="ja-JP" altLang="en-US">
                <a:solidFill>
                  <a:srgbClr val="000000"/>
                </a:solidFill>
              </a:rPr>
              <a:t>の不安定性を</a:t>
            </a:r>
            <a:r>
              <a:rPr lang="en-US" altLang="ja-JP" dirty="0">
                <a:solidFill>
                  <a:srgbClr val="000000"/>
                </a:solidFill>
              </a:rPr>
              <a:t>DL</a:t>
            </a:r>
            <a:r>
              <a:rPr lang="ja-JP" altLang="en-US">
                <a:solidFill>
                  <a:srgbClr val="000000"/>
                </a:solidFill>
              </a:rPr>
              <a:t>で予測すること</a:t>
            </a:r>
          </a:p>
          <a:p>
            <a:endParaRPr lang="ja-JP" altLang="en-US">
              <a:solidFill>
                <a:srgbClr val="000000"/>
              </a:solidFill>
            </a:endParaRPr>
          </a:p>
          <a:p>
            <a:r>
              <a:rPr lang="en-US" altLang="ja-JP" dirty="0">
                <a:solidFill>
                  <a:srgbClr val="000000"/>
                </a:solidFill>
              </a:rPr>
              <a:t>1</a:t>
            </a:r>
            <a:r>
              <a:rPr lang="ja-JP" altLang="en-US">
                <a:solidFill>
                  <a:srgbClr val="000000"/>
                </a:solidFill>
              </a:rPr>
              <a:t>年の目標</a:t>
            </a:r>
          </a:p>
          <a:p>
            <a:r>
              <a:rPr lang="ja-JP" altLang="en-US">
                <a:solidFill>
                  <a:srgbClr val="000000"/>
                </a:solidFill>
              </a:rPr>
              <a:t>線形において、局所的一点とその周辺近傍の点の温度密度勾配を入力データとして</a:t>
            </a:r>
            <a:endParaRPr lang="en-US" altLang="ja-JP" dirty="0">
              <a:solidFill>
                <a:srgbClr val="000000"/>
              </a:solidFill>
            </a:endParaRPr>
          </a:p>
          <a:p>
            <a:r>
              <a:rPr lang="en-US" altLang="ja-JP" dirty="0">
                <a:solidFill>
                  <a:srgbClr val="000000"/>
                </a:solidFill>
              </a:rPr>
              <a:t>NN</a:t>
            </a:r>
            <a:r>
              <a:rPr lang="ja-JP" altLang="en-US">
                <a:solidFill>
                  <a:srgbClr val="000000"/>
                </a:solidFill>
              </a:rPr>
              <a:t>で予測することで精度が向上し、</a:t>
            </a:r>
            <a:endParaRPr lang="en-US" altLang="ja-JP" dirty="0">
              <a:solidFill>
                <a:srgbClr val="000000"/>
              </a:solidFill>
            </a:endParaRPr>
          </a:p>
          <a:p>
            <a:r>
              <a:rPr lang="ja-JP" altLang="en-US">
                <a:solidFill>
                  <a:srgbClr val="000000"/>
                </a:solidFill>
              </a:rPr>
              <a:t>線形成長のみを考慮することは間違いであることを証明する。</a:t>
            </a:r>
          </a:p>
          <a:p>
            <a:endParaRPr lang="en-US" altLang="ja-JP" dirty="0">
              <a:solidFill>
                <a:srgbClr val="000000"/>
              </a:solidFill>
            </a:endParaRPr>
          </a:p>
          <a:p>
            <a:r>
              <a:rPr lang="ja-JP" altLang="en-US">
                <a:solidFill>
                  <a:srgbClr val="000000"/>
                </a:solidFill>
              </a:rPr>
              <a:t>以下の①</a:t>
            </a:r>
            <a:r>
              <a:rPr lang="en-US" altLang="ja-JP" dirty="0">
                <a:solidFill>
                  <a:srgbClr val="000000"/>
                </a:solidFill>
              </a:rPr>
              <a:t>〜③</a:t>
            </a:r>
            <a:r>
              <a:rPr lang="ja-JP" altLang="en-US">
                <a:solidFill>
                  <a:srgbClr val="000000"/>
                </a:solidFill>
              </a:rPr>
              <a:t>をすること</a:t>
            </a:r>
          </a:p>
          <a:p>
            <a:endParaRPr lang="ja-JP" altLang="en-US">
              <a:solidFill>
                <a:srgbClr val="000000"/>
              </a:solidFill>
            </a:endParaRPr>
          </a:p>
          <a:p>
            <a:r>
              <a:rPr lang="ja-JP" altLang="en-US">
                <a:solidFill>
                  <a:srgbClr val="000000"/>
                </a:solidFill>
              </a:rPr>
              <a:t>①密度温度勾配から熱輸送係数</a:t>
            </a:r>
            <a:r>
              <a:rPr lang="en-US" altLang="ja-JP" dirty="0">
                <a:solidFill>
                  <a:srgbClr val="000000"/>
                </a:solidFill>
              </a:rPr>
              <a:t>Q</a:t>
            </a:r>
            <a:r>
              <a:rPr lang="ja-JP" altLang="en-US">
                <a:solidFill>
                  <a:srgbClr val="000000"/>
                </a:solidFill>
              </a:rPr>
              <a:t>を求める</a:t>
            </a:r>
          </a:p>
          <a:p>
            <a:r>
              <a:rPr lang="ja-JP" altLang="en-US">
                <a:solidFill>
                  <a:srgbClr val="000000"/>
                </a:solidFill>
              </a:rPr>
              <a:t>②曲率を入れる</a:t>
            </a:r>
            <a:r>
              <a:rPr lang="en-US" altLang="ja-JP" dirty="0">
                <a:solidFill>
                  <a:srgbClr val="000000"/>
                </a:solidFill>
              </a:rPr>
              <a:t>(</a:t>
            </a:r>
            <a:r>
              <a:rPr lang="ja-JP" altLang="en-US">
                <a:solidFill>
                  <a:srgbClr val="000000"/>
                </a:solidFill>
              </a:rPr>
              <a:t>周辺の情報を少し入れることが出来る</a:t>
            </a:r>
            <a:r>
              <a:rPr lang="en-US" altLang="ja-JP" dirty="0">
                <a:solidFill>
                  <a:srgbClr val="000000"/>
                </a:solidFill>
              </a:rPr>
              <a:t>)</a:t>
            </a:r>
          </a:p>
          <a:p>
            <a:r>
              <a:rPr lang="en-US" altLang="ja-JP" dirty="0">
                <a:solidFill>
                  <a:srgbClr val="000000"/>
                </a:solidFill>
              </a:rPr>
              <a:t>③</a:t>
            </a:r>
            <a:r>
              <a:rPr lang="ja-JP" altLang="en-US">
                <a:solidFill>
                  <a:srgbClr val="000000"/>
                </a:solidFill>
              </a:rPr>
              <a:t>両側の二点を入れる</a:t>
            </a:r>
            <a:r>
              <a:rPr lang="en-US" altLang="ja-JP" dirty="0">
                <a:solidFill>
                  <a:srgbClr val="000000"/>
                </a:solidFill>
              </a:rPr>
              <a:t>(</a:t>
            </a:r>
            <a:r>
              <a:rPr lang="ja-JP" altLang="en-US">
                <a:solidFill>
                  <a:srgbClr val="000000"/>
                </a:solidFill>
              </a:rPr>
              <a:t>大域的</a:t>
            </a:r>
            <a:r>
              <a:rPr lang="en-US" altLang="ja-JP" dirty="0">
                <a:solidFill>
                  <a:srgbClr val="000000"/>
                </a:solidFill>
              </a:rPr>
              <a:t>)</a:t>
            </a:r>
          </a:p>
          <a:p>
            <a:endParaRPr lang="en-US" altLang="ja-JP" dirty="0">
              <a:solidFill>
                <a:srgbClr val="000000"/>
              </a:solidFill>
            </a:endParaRPr>
          </a:p>
          <a:p>
            <a:r>
              <a:rPr lang="ja-JP" altLang="en-US">
                <a:solidFill>
                  <a:srgbClr val="000000"/>
                </a:solidFill>
              </a:rPr>
              <a:t>線形成長は飽和し、飽和したあとの振幅が重要になる。</a:t>
            </a:r>
            <a:endParaRPr lang="en-US" altLang="ja-JP" dirty="0">
              <a:solidFill>
                <a:srgbClr val="000000"/>
              </a:solidFill>
            </a:endParaRPr>
          </a:p>
          <a:p>
            <a:r>
              <a:rPr lang="ja-JP" altLang="en-US">
                <a:solidFill>
                  <a:srgbClr val="000000"/>
                </a:solidFill>
              </a:rPr>
              <a:t>その振動が乱流の担い手となり、熱輸送が生じる。→</a:t>
            </a:r>
            <a:r>
              <a:rPr lang="en-US" altLang="ja-JP" dirty="0">
                <a:solidFill>
                  <a:srgbClr val="000000"/>
                </a:solidFill>
              </a:rPr>
              <a:t>Q</a:t>
            </a:r>
            <a:r>
              <a:rPr lang="ja-JP" altLang="en-US">
                <a:solidFill>
                  <a:srgbClr val="000000"/>
                </a:solidFill>
              </a:rPr>
              <a:t>が重要となる。</a:t>
            </a:r>
          </a:p>
          <a:p>
            <a:endParaRPr kumimoji="1" lang="ja-JP" altLang="en-US">
              <a:solidFill>
                <a:srgbClr val="000000"/>
              </a:solidFill>
            </a:endParaRPr>
          </a:p>
        </p:txBody>
      </p:sp>
    </p:spTree>
    <p:extLst>
      <p:ext uri="{BB962C8B-B14F-4D97-AF65-F5344CB8AC3E}">
        <p14:creationId xmlns:p14="http://schemas.microsoft.com/office/powerpoint/2010/main" val="39775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E9903-11CE-3842-9303-4DACE2B31E56}"/>
              </a:ext>
            </a:extLst>
          </p:cNvPr>
          <p:cNvSpPr>
            <a:spLocks noGrp="1"/>
          </p:cNvSpPr>
          <p:nvPr>
            <p:ph type="title"/>
          </p:nvPr>
        </p:nvSpPr>
        <p:spPr/>
        <p:txBody>
          <a:bodyPr/>
          <a:lstStyle/>
          <a:p>
            <a:r>
              <a:rPr kumimoji="1" lang="en-US" altLang="ja-JP" dirty="0"/>
              <a:t>Agenda</a:t>
            </a:r>
            <a:endParaRPr kumimoji="1" lang="ja-JP" altLang="en-US"/>
          </a:p>
        </p:txBody>
      </p:sp>
      <p:sp>
        <p:nvSpPr>
          <p:cNvPr id="3" name="テキスト ボックス 2">
            <a:extLst>
              <a:ext uri="{FF2B5EF4-FFF2-40B4-BE49-F238E27FC236}">
                <a16:creationId xmlns:a16="http://schemas.microsoft.com/office/drawing/2014/main" id="{BF3CC6B9-42F4-B248-9259-C60D5941CE4B}"/>
              </a:ext>
            </a:extLst>
          </p:cNvPr>
          <p:cNvSpPr txBox="1"/>
          <p:nvPr/>
        </p:nvSpPr>
        <p:spPr>
          <a:xfrm>
            <a:off x="1003634" y="1013027"/>
            <a:ext cx="5690982" cy="5262979"/>
          </a:xfrm>
          <a:prstGeom prst="rect">
            <a:avLst/>
          </a:prstGeom>
          <a:noFill/>
        </p:spPr>
        <p:txBody>
          <a:bodyPr wrap="none" rtlCol="0">
            <a:spAutoFit/>
          </a:bodyPr>
          <a:lstStyle/>
          <a:p>
            <a:pPr marL="342900" indent="-342900">
              <a:buFont typeface="+mj-lt"/>
              <a:buAutoNum type="arabicPeriod"/>
            </a:pPr>
            <a:r>
              <a:rPr lang="ja-JP" altLang="en-US" sz="2400">
                <a:solidFill>
                  <a:srgbClr val="000000"/>
                </a:solidFill>
              </a:rPr>
              <a:t>背景</a:t>
            </a:r>
            <a:endParaRPr lang="en-US" altLang="ja-JP" sz="2400" dirty="0">
              <a:solidFill>
                <a:srgbClr val="000000"/>
              </a:solidFill>
            </a:endParaRPr>
          </a:p>
          <a:p>
            <a:pPr marL="342900" indent="-342900">
              <a:buFont typeface="+mj-lt"/>
              <a:buAutoNum type="arabicPeriod"/>
            </a:pPr>
            <a:endParaRPr kumimoji="1" lang="en-US" altLang="ja-JP" sz="2400" dirty="0">
              <a:solidFill>
                <a:srgbClr val="000000"/>
              </a:solidFill>
            </a:endParaRPr>
          </a:p>
          <a:p>
            <a:pPr marL="342900" indent="-342900">
              <a:buFont typeface="+mj-lt"/>
              <a:buAutoNum type="arabicPeriod"/>
            </a:pPr>
            <a:r>
              <a:rPr kumimoji="1" lang="ja-JP" altLang="en-US" sz="2400">
                <a:solidFill>
                  <a:srgbClr val="000000"/>
                </a:solidFill>
              </a:rPr>
              <a:t>ニューラルネットワークのアーキテクチャ</a:t>
            </a:r>
            <a:endParaRPr kumimoji="1" lang="en-US" altLang="ja-JP" sz="2400" dirty="0">
              <a:solidFill>
                <a:srgbClr val="000000"/>
              </a:solidFill>
            </a:endParaRPr>
          </a:p>
          <a:p>
            <a:pPr marL="800100" lvl="1" indent="-342900">
              <a:buFont typeface="+mj-lt"/>
              <a:buAutoNum type="arabicPeriod"/>
            </a:pPr>
            <a:r>
              <a:rPr lang="ja-JP" altLang="en-US" sz="2400">
                <a:solidFill>
                  <a:srgbClr val="000000"/>
                </a:solidFill>
              </a:rPr>
              <a:t>計算方法</a:t>
            </a:r>
            <a:endParaRPr lang="en-US" altLang="ja-JP" sz="2400" dirty="0">
              <a:solidFill>
                <a:srgbClr val="000000"/>
              </a:solidFill>
            </a:endParaRPr>
          </a:p>
          <a:p>
            <a:pPr marL="800100" lvl="1" indent="-342900">
              <a:buFont typeface="+mj-lt"/>
              <a:buAutoNum type="arabicPeriod"/>
            </a:pPr>
            <a:r>
              <a:rPr lang="ja-JP" altLang="en-US" sz="2400">
                <a:solidFill>
                  <a:srgbClr val="000000"/>
                </a:solidFill>
              </a:rPr>
              <a:t>逆誤差伝播法</a:t>
            </a:r>
            <a:endParaRPr lang="en-US" altLang="ja-JP" sz="2400" dirty="0">
              <a:solidFill>
                <a:srgbClr val="000000"/>
              </a:solidFill>
            </a:endParaRPr>
          </a:p>
          <a:p>
            <a:pPr marL="800100" lvl="1" indent="-342900">
              <a:buFont typeface="+mj-lt"/>
              <a:buAutoNum type="arabicPeriod"/>
            </a:pPr>
            <a:r>
              <a:rPr lang="ja-JP" altLang="en-US" sz="2400">
                <a:solidFill>
                  <a:srgbClr val="000000"/>
                </a:solidFill>
              </a:rPr>
              <a:t>正規化</a:t>
            </a:r>
            <a:r>
              <a:rPr lang="en-US" altLang="ja-JP" sz="2400" dirty="0">
                <a:solidFill>
                  <a:srgbClr val="000000"/>
                </a:solidFill>
              </a:rPr>
              <a:t>(Batch Normalization)</a:t>
            </a:r>
          </a:p>
          <a:p>
            <a:pPr lvl="1"/>
            <a:endParaRPr kumimoji="1" lang="en-US" altLang="ja-JP" sz="2400" dirty="0">
              <a:solidFill>
                <a:srgbClr val="000000"/>
              </a:solidFill>
            </a:endParaRPr>
          </a:p>
          <a:p>
            <a:pPr marL="342900" indent="-342900">
              <a:buFont typeface="+mj-lt"/>
              <a:buAutoNum type="arabicPeriod"/>
            </a:pPr>
            <a:r>
              <a:rPr kumimoji="1" lang="ja-JP" altLang="en-US" sz="2400">
                <a:solidFill>
                  <a:srgbClr val="000000"/>
                </a:solidFill>
              </a:rPr>
              <a:t>ハイパーパラメータの検証</a:t>
            </a:r>
            <a:r>
              <a:rPr lang="ja-JP" altLang="en-US" sz="2400">
                <a:solidFill>
                  <a:srgbClr val="000000"/>
                </a:solidFill>
              </a:rPr>
              <a:t>方法と結果</a:t>
            </a:r>
            <a:endParaRPr kumimoji="1" lang="en-US" altLang="ja-JP" sz="2400" dirty="0">
              <a:solidFill>
                <a:srgbClr val="000000"/>
              </a:solidFill>
            </a:endParaRPr>
          </a:p>
          <a:p>
            <a:pPr marL="342900" indent="-342900">
              <a:buFont typeface="+mj-lt"/>
              <a:buAutoNum type="arabicPeriod"/>
            </a:pPr>
            <a:endParaRPr lang="en-US" altLang="ja-JP" sz="2400" dirty="0">
              <a:solidFill>
                <a:srgbClr val="000000"/>
              </a:solidFill>
            </a:endParaRPr>
          </a:p>
          <a:p>
            <a:pPr marL="342900" indent="-342900">
              <a:buFont typeface="+mj-lt"/>
              <a:buAutoNum type="arabicPeriod"/>
            </a:pPr>
            <a:r>
              <a:rPr lang="ja-JP" altLang="en-US" sz="2400">
                <a:solidFill>
                  <a:srgbClr val="000000"/>
                </a:solidFill>
              </a:rPr>
              <a:t>非線形分離問題における完成モデル</a:t>
            </a:r>
            <a:endParaRPr kumimoji="1" lang="en-US" altLang="ja-JP" sz="2400" dirty="0">
              <a:solidFill>
                <a:srgbClr val="000000"/>
              </a:solidFill>
            </a:endParaRPr>
          </a:p>
          <a:p>
            <a:pPr marL="342900" indent="-342900">
              <a:buFont typeface="+mj-lt"/>
              <a:buAutoNum type="arabicPeriod"/>
            </a:pPr>
            <a:endParaRPr lang="en-US" altLang="ja-JP" sz="2400" dirty="0">
              <a:solidFill>
                <a:srgbClr val="000000"/>
              </a:solidFill>
            </a:endParaRPr>
          </a:p>
          <a:p>
            <a:pPr marL="342900" indent="-342900">
              <a:buFont typeface="+mj-lt"/>
              <a:buAutoNum type="arabicPeriod"/>
            </a:pPr>
            <a:r>
              <a:rPr lang="ja-JP" altLang="en-US" sz="2400">
                <a:solidFill>
                  <a:srgbClr val="000000"/>
                </a:solidFill>
              </a:rPr>
              <a:t>次元とデータ数による精度への影響</a:t>
            </a:r>
            <a:endParaRPr lang="en-US" altLang="ja-JP" sz="2400" dirty="0">
              <a:solidFill>
                <a:srgbClr val="000000"/>
              </a:solidFill>
            </a:endParaRPr>
          </a:p>
          <a:p>
            <a:pPr marL="342900" indent="-342900">
              <a:buFont typeface="+mj-lt"/>
              <a:buAutoNum type="arabicPeriod"/>
            </a:pPr>
            <a:endParaRPr lang="en-US" altLang="ja-JP" sz="2400" dirty="0">
              <a:solidFill>
                <a:srgbClr val="000000"/>
              </a:solidFill>
            </a:endParaRPr>
          </a:p>
          <a:p>
            <a:pPr marL="342900" indent="-342900">
              <a:buFont typeface="+mj-lt"/>
              <a:buAutoNum type="arabicPeriod"/>
            </a:pPr>
            <a:r>
              <a:rPr lang="ja-JP" altLang="en-US" sz="2400">
                <a:solidFill>
                  <a:srgbClr val="000000"/>
                </a:solidFill>
              </a:rPr>
              <a:t>今後の展望</a:t>
            </a:r>
            <a:endParaRPr lang="en-US" altLang="ja-JP" sz="2400" dirty="0">
              <a:solidFill>
                <a:srgbClr val="000000"/>
              </a:solidFill>
            </a:endParaRPr>
          </a:p>
        </p:txBody>
      </p:sp>
    </p:spTree>
    <p:extLst>
      <p:ext uri="{BB962C8B-B14F-4D97-AF65-F5344CB8AC3E}">
        <p14:creationId xmlns:p14="http://schemas.microsoft.com/office/powerpoint/2010/main" val="344743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49856-2FCD-407A-8B62-89BE5F8BBE74}"/>
              </a:ext>
            </a:extLst>
          </p:cNvPr>
          <p:cNvSpPr>
            <a:spLocks noGrp="1"/>
          </p:cNvSpPr>
          <p:nvPr>
            <p:ph type="title"/>
          </p:nvPr>
        </p:nvSpPr>
        <p:spPr/>
        <p:txBody>
          <a:bodyPr/>
          <a:lstStyle/>
          <a:p>
            <a:r>
              <a:rPr lang="ja-JP" altLang="en-US"/>
              <a:t>ニューラルネットワーク</a:t>
            </a:r>
            <a:endParaRPr kumimoji="1" lang="ja-JP" altLang="en-US"/>
          </a:p>
        </p:txBody>
      </p:sp>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174C5DC0-9512-9643-955D-4FDC28FB0D8B}"/>
                  </a:ext>
                </a:extLst>
              </p:cNvPr>
              <p:cNvSpPr/>
              <p:nvPr/>
            </p:nvSpPr>
            <p:spPr>
              <a:xfrm>
                <a:off x="709065" y="1847987"/>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5" name="円/楕円 4">
                <a:extLst>
                  <a:ext uri="{FF2B5EF4-FFF2-40B4-BE49-F238E27FC236}">
                    <a16:creationId xmlns:a16="http://schemas.microsoft.com/office/drawing/2014/main" id="{174C5DC0-9512-9643-955D-4FDC28FB0D8B}"/>
                  </a:ext>
                </a:extLst>
              </p:cNvPr>
              <p:cNvSpPr>
                <a:spLocks noRot="1" noChangeAspect="1" noMove="1" noResize="1" noEditPoints="1" noAdjustHandles="1" noChangeArrowheads="1" noChangeShapeType="1" noTextEdit="1"/>
              </p:cNvSpPr>
              <p:nvPr/>
            </p:nvSpPr>
            <p:spPr>
              <a:xfrm>
                <a:off x="709065" y="1847987"/>
                <a:ext cx="610808" cy="613944"/>
              </a:xfrm>
              <a:prstGeom prst="ellipse">
                <a:avLst/>
              </a:prstGeom>
              <a:blipFill>
                <a:blip r:embed="rId2"/>
                <a:stretch>
                  <a:fillRect/>
                </a:stretch>
              </a:blipFill>
              <a:ln>
                <a:solidFill>
                  <a:srgbClr val="000000"/>
                </a:solidFill>
              </a:ln>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2DD1D951-70CD-4248-91F0-BC7913E0B0E0}"/>
              </a:ext>
            </a:extLst>
          </p:cNvPr>
          <p:cNvCxnSpPr>
            <a:cxnSpLocks/>
          </p:cNvCxnSpPr>
          <p:nvPr/>
        </p:nvCxnSpPr>
        <p:spPr>
          <a:xfrm>
            <a:off x="1448992" y="2280153"/>
            <a:ext cx="1351291" cy="60783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A8FA735-08D1-2146-AAB7-70E0B371EDE6}"/>
              </a:ext>
            </a:extLst>
          </p:cNvPr>
          <p:cNvCxnSpPr>
            <a:cxnSpLocks/>
          </p:cNvCxnSpPr>
          <p:nvPr/>
        </p:nvCxnSpPr>
        <p:spPr>
          <a:xfrm>
            <a:off x="1434203" y="2504599"/>
            <a:ext cx="1366080" cy="185415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0354C5C-2ABE-474E-9FBF-940D0722983E}"/>
              </a:ext>
            </a:extLst>
          </p:cNvPr>
          <p:cNvCxnSpPr>
            <a:cxnSpLocks/>
          </p:cNvCxnSpPr>
          <p:nvPr/>
        </p:nvCxnSpPr>
        <p:spPr>
          <a:xfrm flipV="1">
            <a:off x="1493073" y="3109283"/>
            <a:ext cx="1307210" cy="68080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5B3EA3AC-C094-264A-A5D3-1830F37B5216}"/>
                  </a:ext>
                </a:extLst>
              </p:cNvPr>
              <p:cNvSpPr/>
              <p:nvPr/>
            </p:nvSpPr>
            <p:spPr>
              <a:xfrm>
                <a:off x="1811007" y="2689857"/>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15" name="正方形/長方形 14">
                <a:extLst>
                  <a:ext uri="{FF2B5EF4-FFF2-40B4-BE49-F238E27FC236}">
                    <a16:creationId xmlns:a16="http://schemas.microsoft.com/office/drawing/2014/main" id="{5B3EA3AC-C094-264A-A5D3-1830F37B5216}"/>
                  </a:ext>
                </a:extLst>
              </p:cNvPr>
              <p:cNvSpPr>
                <a:spLocks noRot="1" noChangeAspect="1" noMove="1" noResize="1" noEditPoints="1" noAdjustHandles="1" noChangeArrowheads="1" noChangeShapeType="1" noTextEdit="1"/>
              </p:cNvSpPr>
              <p:nvPr/>
            </p:nvSpPr>
            <p:spPr>
              <a:xfrm>
                <a:off x="1811007" y="2689857"/>
                <a:ext cx="616131" cy="450764"/>
              </a:xfrm>
              <a:prstGeom prst="rect">
                <a:avLst/>
              </a:prstGeom>
              <a:blipFill>
                <a:blip r:embed="rId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a:extLst>
                  <a:ext uri="{FF2B5EF4-FFF2-40B4-BE49-F238E27FC236}">
                    <a16:creationId xmlns:a16="http://schemas.microsoft.com/office/drawing/2014/main" id="{EE4F7F13-6A7C-524A-AFD2-39E2ABB9F264}"/>
                  </a:ext>
                </a:extLst>
              </p:cNvPr>
              <p:cNvSpPr/>
              <p:nvPr/>
            </p:nvSpPr>
            <p:spPr>
              <a:xfrm>
                <a:off x="688982" y="3483110"/>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22" name="円/楕円 21">
                <a:extLst>
                  <a:ext uri="{FF2B5EF4-FFF2-40B4-BE49-F238E27FC236}">
                    <a16:creationId xmlns:a16="http://schemas.microsoft.com/office/drawing/2014/main" id="{EE4F7F13-6A7C-524A-AFD2-39E2ABB9F264}"/>
                  </a:ext>
                </a:extLst>
              </p:cNvPr>
              <p:cNvSpPr>
                <a:spLocks noRot="1" noChangeAspect="1" noMove="1" noResize="1" noEditPoints="1" noAdjustHandles="1" noChangeArrowheads="1" noChangeShapeType="1" noTextEdit="1"/>
              </p:cNvSpPr>
              <p:nvPr/>
            </p:nvSpPr>
            <p:spPr>
              <a:xfrm>
                <a:off x="688982" y="3483110"/>
                <a:ext cx="610808" cy="613944"/>
              </a:xfrm>
              <a:prstGeom prst="ellipse">
                <a:avLst/>
              </a:prstGeom>
              <a:blipFill>
                <a:blip r:embed="rId4"/>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a:extLst>
                  <a:ext uri="{FF2B5EF4-FFF2-40B4-BE49-F238E27FC236}">
                    <a16:creationId xmlns:a16="http://schemas.microsoft.com/office/drawing/2014/main" id="{37E53847-8CBD-1745-9788-44E1F5498EC1}"/>
                  </a:ext>
                </a:extLst>
              </p:cNvPr>
              <p:cNvSpPr/>
              <p:nvPr/>
            </p:nvSpPr>
            <p:spPr>
              <a:xfrm>
                <a:off x="709065" y="5082353"/>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3</m:t>
                          </m:r>
                        </m:sub>
                      </m:sSub>
                    </m:oMath>
                  </m:oMathPara>
                </a14:m>
                <a:endParaRPr kumimoji="1" lang="ja-JP" altLang="en-US" sz="2000"/>
              </a:p>
            </p:txBody>
          </p:sp>
        </mc:Choice>
        <mc:Fallback xmlns="">
          <p:sp>
            <p:nvSpPr>
              <p:cNvPr id="23" name="円/楕円 22">
                <a:extLst>
                  <a:ext uri="{FF2B5EF4-FFF2-40B4-BE49-F238E27FC236}">
                    <a16:creationId xmlns:a16="http://schemas.microsoft.com/office/drawing/2014/main" id="{37E53847-8CBD-1745-9788-44E1F5498EC1}"/>
                  </a:ext>
                </a:extLst>
              </p:cNvPr>
              <p:cNvSpPr>
                <a:spLocks noRot="1" noChangeAspect="1" noMove="1" noResize="1" noEditPoints="1" noAdjustHandles="1" noChangeArrowheads="1" noChangeShapeType="1" noTextEdit="1"/>
              </p:cNvSpPr>
              <p:nvPr/>
            </p:nvSpPr>
            <p:spPr>
              <a:xfrm>
                <a:off x="709065" y="5082353"/>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円/楕円 23">
                <a:extLst>
                  <a:ext uri="{FF2B5EF4-FFF2-40B4-BE49-F238E27FC236}">
                    <a16:creationId xmlns:a16="http://schemas.microsoft.com/office/drawing/2014/main" id="{C2CFB44C-681F-5B49-9094-8DDA74B27DD7}"/>
                  </a:ext>
                </a:extLst>
              </p:cNvPr>
              <p:cNvSpPr/>
              <p:nvPr/>
            </p:nvSpPr>
            <p:spPr>
              <a:xfrm>
                <a:off x="2977601" y="270727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24" name="円/楕円 23">
                <a:extLst>
                  <a:ext uri="{FF2B5EF4-FFF2-40B4-BE49-F238E27FC236}">
                    <a16:creationId xmlns:a16="http://schemas.microsoft.com/office/drawing/2014/main" id="{C2CFB44C-681F-5B49-9094-8DDA74B27DD7}"/>
                  </a:ext>
                </a:extLst>
              </p:cNvPr>
              <p:cNvSpPr>
                <a:spLocks noRot="1" noChangeAspect="1" noMove="1" noResize="1" noEditPoints="1" noAdjustHandles="1" noChangeArrowheads="1" noChangeShapeType="1" noTextEdit="1"/>
              </p:cNvSpPr>
              <p:nvPr/>
            </p:nvSpPr>
            <p:spPr>
              <a:xfrm>
                <a:off x="2977601" y="2707274"/>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p:sp>
        <p:nvSpPr>
          <p:cNvPr id="26" name="円/楕円 25">
            <a:extLst>
              <a:ext uri="{FF2B5EF4-FFF2-40B4-BE49-F238E27FC236}">
                <a16:creationId xmlns:a16="http://schemas.microsoft.com/office/drawing/2014/main" id="{CFDF6E58-5E68-FF47-8518-452ACF1055E1}"/>
              </a:ext>
            </a:extLst>
          </p:cNvPr>
          <p:cNvSpPr/>
          <p:nvPr/>
        </p:nvSpPr>
        <p:spPr>
          <a:xfrm>
            <a:off x="2983524" y="225394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円/楕円 26">
                <a:extLst>
                  <a:ext uri="{FF2B5EF4-FFF2-40B4-BE49-F238E27FC236}">
                    <a16:creationId xmlns:a16="http://schemas.microsoft.com/office/drawing/2014/main" id="{2AD961E3-7EF1-944F-BAEE-779731448902}"/>
                  </a:ext>
                </a:extLst>
              </p:cNvPr>
              <p:cNvSpPr/>
              <p:nvPr/>
            </p:nvSpPr>
            <p:spPr>
              <a:xfrm>
                <a:off x="3872142" y="270053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27" name="円/楕円 26">
                <a:extLst>
                  <a:ext uri="{FF2B5EF4-FFF2-40B4-BE49-F238E27FC236}">
                    <a16:creationId xmlns:a16="http://schemas.microsoft.com/office/drawing/2014/main" id="{2AD961E3-7EF1-944F-BAEE-779731448902}"/>
                  </a:ext>
                </a:extLst>
              </p:cNvPr>
              <p:cNvSpPr>
                <a:spLocks noRot="1" noChangeAspect="1" noMove="1" noResize="1" noEditPoints="1" noAdjustHandles="1" noChangeArrowheads="1" noChangeShapeType="1" noTextEdit="1"/>
              </p:cNvSpPr>
              <p:nvPr/>
            </p:nvSpPr>
            <p:spPr>
              <a:xfrm>
                <a:off x="3872142" y="2700534"/>
                <a:ext cx="610808" cy="613944"/>
              </a:xfrm>
              <a:prstGeom prst="ellipse">
                <a:avLst/>
              </a:prstGeom>
              <a:blipFill>
                <a:blip r:embed="rId7"/>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円/楕円 27">
                <a:extLst>
                  <a:ext uri="{FF2B5EF4-FFF2-40B4-BE49-F238E27FC236}">
                    <a16:creationId xmlns:a16="http://schemas.microsoft.com/office/drawing/2014/main" id="{444E8D0F-6989-B94A-8E0E-071671EBCEAD}"/>
                  </a:ext>
                </a:extLst>
              </p:cNvPr>
              <p:cNvSpPr/>
              <p:nvPr/>
            </p:nvSpPr>
            <p:spPr>
              <a:xfrm>
                <a:off x="2988234" y="429341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28" name="円/楕円 27">
                <a:extLst>
                  <a:ext uri="{FF2B5EF4-FFF2-40B4-BE49-F238E27FC236}">
                    <a16:creationId xmlns:a16="http://schemas.microsoft.com/office/drawing/2014/main" id="{444E8D0F-6989-B94A-8E0E-071671EBCEAD}"/>
                  </a:ext>
                </a:extLst>
              </p:cNvPr>
              <p:cNvSpPr>
                <a:spLocks noRot="1" noChangeAspect="1" noMove="1" noResize="1" noEditPoints="1" noAdjustHandles="1" noChangeArrowheads="1" noChangeShapeType="1" noTextEdit="1"/>
              </p:cNvSpPr>
              <p:nvPr/>
            </p:nvSpPr>
            <p:spPr>
              <a:xfrm>
                <a:off x="2988234" y="4293416"/>
                <a:ext cx="610808" cy="613944"/>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p:sp>
        <p:nvSpPr>
          <p:cNvPr id="29" name="円/楕円 28">
            <a:extLst>
              <a:ext uri="{FF2B5EF4-FFF2-40B4-BE49-F238E27FC236}">
                <a16:creationId xmlns:a16="http://schemas.microsoft.com/office/drawing/2014/main" id="{EA2E753F-D894-8541-8763-ADAD0979A642}"/>
              </a:ext>
            </a:extLst>
          </p:cNvPr>
          <p:cNvSpPr/>
          <p:nvPr/>
        </p:nvSpPr>
        <p:spPr>
          <a:xfrm>
            <a:off x="2983524" y="384008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円/楕円 29">
                <a:extLst>
                  <a:ext uri="{FF2B5EF4-FFF2-40B4-BE49-F238E27FC236}">
                    <a16:creationId xmlns:a16="http://schemas.microsoft.com/office/drawing/2014/main" id="{8F4075BD-06AD-EB40-8A6F-1CA313F51192}"/>
                  </a:ext>
                </a:extLst>
              </p:cNvPr>
              <p:cNvSpPr/>
              <p:nvPr/>
            </p:nvSpPr>
            <p:spPr>
              <a:xfrm>
                <a:off x="3872142" y="428667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30" name="円/楕円 29">
                <a:extLst>
                  <a:ext uri="{FF2B5EF4-FFF2-40B4-BE49-F238E27FC236}">
                    <a16:creationId xmlns:a16="http://schemas.microsoft.com/office/drawing/2014/main" id="{8F4075BD-06AD-EB40-8A6F-1CA313F51192}"/>
                  </a:ext>
                </a:extLst>
              </p:cNvPr>
              <p:cNvSpPr>
                <a:spLocks noRot="1" noChangeAspect="1" noMove="1" noResize="1" noEditPoints="1" noAdjustHandles="1" noChangeArrowheads="1" noChangeShapeType="1" noTextEdit="1"/>
              </p:cNvSpPr>
              <p:nvPr/>
            </p:nvSpPr>
            <p:spPr>
              <a:xfrm>
                <a:off x="3872142" y="4286676"/>
                <a:ext cx="610808" cy="613944"/>
              </a:xfrm>
              <a:prstGeom prst="ellipse">
                <a:avLst/>
              </a:prstGeom>
              <a:blipFill>
                <a:blip r:embed="rId9"/>
                <a:stretch>
                  <a:fillRect/>
                </a:stretch>
              </a:blipFill>
              <a:ln>
                <a:solidFill>
                  <a:srgbClr val="000000"/>
                </a:solidFill>
              </a:ln>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5A1A174-CBC7-9749-8142-B3233162A63B}"/>
              </a:ext>
            </a:extLst>
          </p:cNvPr>
          <p:cNvCxnSpPr>
            <a:cxnSpLocks/>
          </p:cNvCxnSpPr>
          <p:nvPr/>
        </p:nvCxnSpPr>
        <p:spPr>
          <a:xfrm flipV="1">
            <a:off x="1515113" y="4741953"/>
            <a:ext cx="1307210" cy="68080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5039734-FE61-9644-AA14-34308AE114F8}"/>
              </a:ext>
            </a:extLst>
          </p:cNvPr>
          <p:cNvCxnSpPr>
            <a:cxnSpLocks/>
          </p:cNvCxnSpPr>
          <p:nvPr/>
        </p:nvCxnSpPr>
        <p:spPr>
          <a:xfrm flipV="1">
            <a:off x="1501410" y="3208563"/>
            <a:ext cx="1281646" cy="213864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31BE319-2280-F84A-BFED-193557C8EC77}"/>
              </a:ext>
            </a:extLst>
          </p:cNvPr>
          <p:cNvCxnSpPr>
            <a:cxnSpLocks/>
          </p:cNvCxnSpPr>
          <p:nvPr/>
        </p:nvCxnSpPr>
        <p:spPr>
          <a:xfrm>
            <a:off x="1493073" y="3895801"/>
            <a:ext cx="1351291" cy="60783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正方形/長方形 42">
                <a:extLst>
                  <a:ext uri="{FF2B5EF4-FFF2-40B4-BE49-F238E27FC236}">
                    <a16:creationId xmlns:a16="http://schemas.microsoft.com/office/drawing/2014/main" id="{77E7B22B-323E-684D-90F8-0129B74063D4}"/>
                  </a:ext>
                </a:extLst>
              </p:cNvPr>
              <p:cNvSpPr/>
              <p:nvPr/>
            </p:nvSpPr>
            <p:spPr>
              <a:xfrm>
                <a:off x="1782716" y="2027520"/>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43" name="正方形/長方形 42">
                <a:extLst>
                  <a:ext uri="{FF2B5EF4-FFF2-40B4-BE49-F238E27FC236}">
                    <a16:creationId xmlns:a16="http://schemas.microsoft.com/office/drawing/2014/main" id="{77E7B22B-323E-684D-90F8-0129B74063D4}"/>
                  </a:ext>
                </a:extLst>
              </p:cNvPr>
              <p:cNvSpPr>
                <a:spLocks noRot="1" noChangeAspect="1" noMove="1" noResize="1" noEditPoints="1" noAdjustHandles="1" noChangeArrowheads="1" noChangeShapeType="1" noTextEdit="1"/>
              </p:cNvSpPr>
              <p:nvPr/>
            </p:nvSpPr>
            <p:spPr>
              <a:xfrm>
                <a:off x="1782716" y="2027520"/>
                <a:ext cx="616131" cy="450764"/>
              </a:xfrm>
              <a:prstGeom prst="rect">
                <a:avLst/>
              </a:prstGeom>
              <a:blipFill>
                <a:blip r:embed="rId10"/>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C4584076-D82D-4C44-A3DC-E0A6FC77729B}"/>
                  </a:ext>
                </a:extLst>
              </p:cNvPr>
              <p:cNvSpPr/>
              <p:nvPr/>
            </p:nvSpPr>
            <p:spPr>
              <a:xfrm>
                <a:off x="1368152" y="3220591"/>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44" name="正方形/長方形 43">
                <a:extLst>
                  <a:ext uri="{FF2B5EF4-FFF2-40B4-BE49-F238E27FC236}">
                    <a16:creationId xmlns:a16="http://schemas.microsoft.com/office/drawing/2014/main" id="{C4584076-D82D-4C44-A3DC-E0A6FC77729B}"/>
                  </a:ext>
                </a:extLst>
              </p:cNvPr>
              <p:cNvSpPr>
                <a:spLocks noRot="1" noChangeAspect="1" noMove="1" noResize="1" noEditPoints="1" noAdjustHandles="1" noChangeArrowheads="1" noChangeShapeType="1" noTextEdit="1"/>
              </p:cNvSpPr>
              <p:nvPr/>
            </p:nvSpPr>
            <p:spPr>
              <a:xfrm>
                <a:off x="1368152" y="3220591"/>
                <a:ext cx="616131" cy="450764"/>
              </a:xfrm>
              <a:prstGeom prst="rect">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C6A66452-7A96-E342-8F70-875353029FFF}"/>
                  </a:ext>
                </a:extLst>
              </p:cNvPr>
              <p:cNvSpPr/>
              <p:nvPr/>
            </p:nvSpPr>
            <p:spPr>
              <a:xfrm>
                <a:off x="1433678" y="402269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45" name="正方形/長方形 44">
                <a:extLst>
                  <a:ext uri="{FF2B5EF4-FFF2-40B4-BE49-F238E27FC236}">
                    <a16:creationId xmlns:a16="http://schemas.microsoft.com/office/drawing/2014/main" id="{C6A66452-7A96-E342-8F70-875353029FFF}"/>
                  </a:ext>
                </a:extLst>
              </p:cNvPr>
              <p:cNvSpPr>
                <a:spLocks noRot="1" noChangeAspect="1" noMove="1" noResize="1" noEditPoints="1" noAdjustHandles="1" noChangeArrowheads="1" noChangeShapeType="1" noTextEdit="1"/>
              </p:cNvSpPr>
              <p:nvPr/>
            </p:nvSpPr>
            <p:spPr>
              <a:xfrm>
                <a:off x="1433678" y="4022699"/>
                <a:ext cx="616131" cy="450764"/>
              </a:xfrm>
              <a:prstGeom prst="rect">
                <a:avLst/>
              </a:prstGeom>
              <a:blipFill>
                <a:blip r:embed="rId12"/>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CE77EF8D-4273-BD41-BCBD-CB2906638549}"/>
                  </a:ext>
                </a:extLst>
              </p:cNvPr>
              <p:cNvSpPr/>
              <p:nvPr/>
            </p:nvSpPr>
            <p:spPr>
              <a:xfrm>
                <a:off x="1828453" y="5210306"/>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46" name="正方形/長方形 45">
                <a:extLst>
                  <a:ext uri="{FF2B5EF4-FFF2-40B4-BE49-F238E27FC236}">
                    <a16:creationId xmlns:a16="http://schemas.microsoft.com/office/drawing/2014/main" id="{CE77EF8D-4273-BD41-BCBD-CB2906638549}"/>
                  </a:ext>
                </a:extLst>
              </p:cNvPr>
              <p:cNvSpPr>
                <a:spLocks noRot="1" noChangeAspect="1" noMove="1" noResize="1" noEditPoints="1" noAdjustHandles="1" noChangeArrowheads="1" noChangeShapeType="1" noTextEdit="1"/>
              </p:cNvSpPr>
              <p:nvPr/>
            </p:nvSpPr>
            <p:spPr>
              <a:xfrm>
                <a:off x="1828453" y="5210306"/>
                <a:ext cx="616131" cy="450764"/>
              </a:xfrm>
              <a:prstGeom prst="rect">
                <a:avLst/>
              </a:prstGeom>
              <a:blipFill>
                <a:blip r:embed="rId1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EBA208FD-C07E-D343-826B-7EAF7E3F8377}"/>
                  </a:ext>
                </a:extLst>
              </p:cNvPr>
              <p:cNvSpPr/>
              <p:nvPr/>
            </p:nvSpPr>
            <p:spPr>
              <a:xfrm>
                <a:off x="1872671" y="4488692"/>
                <a:ext cx="616131" cy="439929"/>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47" name="正方形/長方形 46">
                <a:extLst>
                  <a:ext uri="{FF2B5EF4-FFF2-40B4-BE49-F238E27FC236}">
                    <a16:creationId xmlns:a16="http://schemas.microsoft.com/office/drawing/2014/main" id="{EBA208FD-C07E-D343-826B-7EAF7E3F8377}"/>
                  </a:ext>
                </a:extLst>
              </p:cNvPr>
              <p:cNvSpPr>
                <a:spLocks noRot="1" noChangeAspect="1" noMove="1" noResize="1" noEditPoints="1" noAdjustHandles="1" noChangeArrowheads="1" noChangeShapeType="1" noTextEdit="1"/>
              </p:cNvSpPr>
              <p:nvPr/>
            </p:nvSpPr>
            <p:spPr>
              <a:xfrm>
                <a:off x="1872671" y="4488692"/>
                <a:ext cx="616131" cy="439929"/>
              </a:xfrm>
              <a:prstGeom prst="rect">
                <a:avLst/>
              </a:prstGeom>
              <a:blipFill>
                <a:blip r:embed="rId14"/>
                <a:stretch>
                  <a:fillRect b="-2778"/>
                </a:stretch>
              </a:blipFill>
              <a:ln>
                <a:noFill/>
              </a:ln>
            </p:spPr>
            <p:txBody>
              <a:bodyPr/>
              <a:lstStyle/>
              <a:p>
                <a:r>
                  <a:rPr lang="ja-JP" altLang="en-US">
                    <a:noFill/>
                  </a:rPr>
                  <a:t> </a:t>
                </a:r>
              </a:p>
            </p:txBody>
          </p:sp>
        </mc:Fallback>
      </mc:AlternateContent>
      <p:cxnSp>
        <p:nvCxnSpPr>
          <p:cNvPr id="55" name="直線矢印コネクタ 54">
            <a:extLst>
              <a:ext uri="{FF2B5EF4-FFF2-40B4-BE49-F238E27FC236}">
                <a16:creationId xmlns:a16="http://schemas.microsoft.com/office/drawing/2014/main" id="{C954FCFC-E6D7-1E42-BDDA-7E87FA4340AA}"/>
              </a:ext>
            </a:extLst>
          </p:cNvPr>
          <p:cNvCxnSpPr>
            <a:cxnSpLocks/>
            <a:stCxn id="24" idx="6"/>
            <a:endCxn id="27" idx="2"/>
          </p:cNvCxnSpPr>
          <p:nvPr/>
        </p:nvCxnSpPr>
        <p:spPr>
          <a:xfrm flipV="1">
            <a:off x="3588409" y="300750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0DA22F8-F3F7-3842-B6FF-8799F2D5E633}"/>
              </a:ext>
            </a:extLst>
          </p:cNvPr>
          <p:cNvCxnSpPr>
            <a:cxnSpLocks/>
          </p:cNvCxnSpPr>
          <p:nvPr/>
        </p:nvCxnSpPr>
        <p:spPr>
          <a:xfrm flipV="1">
            <a:off x="3588820" y="463734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円/楕円 62">
                <a:extLst>
                  <a:ext uri="{FF2B5EF4-FFF2-40B4-BE49-F238E27FC236}">
                    <a16:creationId xmlns:a16="http://schemas.microsoft.com/office/drawing/2014/main" id="{76481E5F-262F-A749-B140-5BD4A59BE11E}"/>
                  </a:ext>
                </a:extLst>
              </p:cNvPr>
              <p:cNvSpPr/>
              <p:nvPr/>
            </p:nvSpPr>
            <p:spPr>
              <a:xfrm>
                <a:off x="5371568" y="270727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63" name="円/楕円 62">
                <a:extLst>
                  <a:ext uri="{FF2B5EF4-FFF2-40B4-BE49-F238E27FC236}">
                    <a16:creationId xmlns:a16="http://schemas.microsoft.com/office/drawing/2014/main" id="{76481E5F-262F-A749-B140-5BD4A59BE11E}"/>
                  </a:ext>
                </a:extLst>
              </p:cNvPr>
              <p:cNvSpPr>
                <a:spLocks noRot="1" noChangeAspect="1" noMove="1" noResize="1" noEditPoints="1" noAdjustHandles="1" noChangeArrowheads="1" noChangeShapeType="1" noTextEdit="1"/>
              </p:cNvSpPr>
              <p:nvPr/>
            </p:nvSpPr>
            <p:spPr>
              <a:xfrm>
                <a:off x="5371568" y="2707274"/>
                <a:ext cx="610808" cy="613944"/>
              </a:xfrm>
              <a:prstGeom prst="ellipse">
                <a:avLst/>
              </a:prstGeom>
              <a:blipFill>
                <a:blip r:embed="rId15"/>
                <a:stretch>
                  <a:fillRect/>
                </a:stretch>
              </a:blipFill>
              <a:ln>
                <a:solidFill>
                  <a:srgbClr val="000000"/>
                </a:solidFill>
              </a:ln>
            </p:spPr>
            <p:txBody>
              <a:bodyPr/>
              <a:lstStyle/>
              <a:p>
                <a:r>
                  <a:rPr lang="ja-JP" altLang="en-US">
                    <a:noFill/>
                  </a:rPr>
                  <a:t> </a:t>
                </a:r>
              </a:p>
            </p:txBody>
          </p:sp>
        </mc:Fallback>
      </mc:AlternateContent>
      <p:sp>
        <p:nvSpPr>
          <p:cNvPr id="64" name="円/楕円 63">
            <a:extLst>
              <a:ext uri="{FF2B5EF4-FFF2-40B4-BE49-F238E27FC236}">
                <a16:creationId xmlns:a16="http://schemas.microsoft.com/office/drawing/2014/main" id="{9B684E65-B340-3E46-A7D2-3CBAD4198B34}"/>
              </a:ext>
            </a:extLst>
          </p:cNvPr>
          <p:cNvSpPr/>
          <p:nvPr/>
        </p:nvSpPr>
        <p:spPr>
          <a:xfrm>
            <a:off x="5377491" y="225394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5" name="円/楕円 64">
                <a:extLst>
                  <a:ext uri="{FF2B5EF4-FFF2-40B4-BE49-F238E27FC236}">
                    <a16:creationId xmlns:a16="http://schemas.microsoft.com/office/drawing/2014/main" id="{D5F4E640-4856-5549-9485-BA2B3824A250}"/>
                  </a:ext>
                </a:extLst>
              </p:cNvPr>
              <p:cNvSpPr/>
              <p:nvPr/>
            </p:nvSpPr>
            <p:spPr>
              <a:xfrm>
                <a:off x="6266109" y="270053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65" name="円/楕円 64">
                <a:extLst>
                  <a:ext uri="{FF2B5EF4-FFF2-40B4-BE49-F238E27FC236}">
                    <a16:creationId xmlns:a16="http://schemas.microsoft.com/office/drawing/2014/main" id="{D5F4E640-4856-5549-9485-BA2B3824A250}"/>
                  </a:ext>
                </a:extLst>
              </p:cNvPr>
              <p:cNvSpPr>
                <a:spLocks noRot="1" noChangeAspect="1" noMove="1" noResize="1" noEditPoints="1" noAdjustHandles="1" noChangeArrowheads="1" noChangeShapeType="1" noTextEdit="1"/>
              </p:cNvSpPr>
              <p:nvPr/>
            </p:nvSpPr>
            <p:spPr>
              <a:xfrm>
                <a:off x="6266109" y="2700534"/>
                <a:ext cx="610808" cy="613944"/>
              </a:xfrm>
              <a:prstGeom prst="ellipse">
                <a:avLst/>
              </a:prstGeom>
              <a:blipFill>
                <a:blip r:embed="rId16"/>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円/楕円 65">
                <a:extLst>
                  <a:ext uri="{FF2B5EF4-FFF2-40B4-BE49-F238E27FC236}">
                    <a16:creationId xmlns:a16="http://schemas.microsoft.com/office/drawing/2014/main" id="{3452A4BA-C3B0-8149-8C4E-7CD1DE73EB7A}"/>
                  </a:ext>
                </a:extLst>
              </p:cNvPr>
              <p:cNvSpPr/>
              <p:nvPr/>
            </p:nvSpPr>
            <p:spPr>
              <a:xfrm>
                <a:off x="5382201" y="429341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66" name="円/楕円 65">
                <a:extLst>
                  <a:ext uri="{FF2B5EF4-FFF2-40B4-BE49-F238E27FC236}">
                    <a16:creationId xmlns:a16="http://schemas.microsoft.com/office/drawing/2014/main" id="{3452A4BA-C3B0-8149-8C4E-7CD1DE73EB7A}"/>
                  </a:ext>
                </a:extLst>
              </p:cNvPr>
              <p:cNvSpPr>
                <a:spLocks noRot="1" noChangeAspect="1" noMove="1" noResize="1" noEditPoints="1" noAdjustHandles="1" noChangeArrowheads="1" noChangeShapeType="1" noTextEdit="1"/>
              </p:cNvSpPr>
              <p:nvPr/>
            </p:nvSpPr>
            <p:spPr>
              <a:xfrm>
                <a:off x="5382201" y="4293416"/>
                <a:ext cx="610808" cy="613944"/>
              </a:xfrm>
              <a:prstGeom prst="ellipse">
                <a:avLst/>
              </a:prstGeom>
              <a:blipFill>
                <a:blip r:embed="rId17"/>
                <a:stretch>
                  <a:fillRect/>
                </a:stretch>
              </a:blipFill>
              <a:ln>
                <a:solidFill>
                  <a:srgbClr val="000000"/>
                </a:solidFill>
              </a:ln>
            </p:spPr>
            <p:txBody>
              <a:bodyPr/>
              <a:lstStyle/>
              <a:p>
                <a:r>
                  <a:rPr lang="ja-JP" altLang="en-US">
                    <a:noFill/>
                  </a:rPr>
                  <a:t> </a:t>
                </a:r>
              </a:p>
            </p:txBody>
          </p:sp>
        </mc:Fallback>
      </mc:AlternateContent>
      <p:sp>
        <p:nvSpPr>
          <p:cNvPr id="67" name="円/楕円 66">
            <a:extLst>
              <a:ext uri="{FF2B5EF4-FFF2-40B4-BE49-F238E27FC236}">
                <a16:creationId xmlns:a16="http://schemas.microsoft.com/office/drawing/2014/main" id="{F35D3CA4-2C48-2240-8A8A-EA8A665A7832}"/>
              </a:ext>
            </a:extLst>
          </p:cNvPr>
          <p:cNvSpPr/>
          <p:nvPr/>
        </p:nvSpPr>
        <p:spPr>
          <a:xfrm>
            <a:off x="5377491" y="384008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円/楕円 67">
                <a:extLst>
                  <a:ext uri="{FF2B5EF4-FFF2-40B4-BE49-F238E27FC236}">
                    <a16:creationId xmlns:a16="http://schemas.microsoft.com/office/drawing/2014/main" id="{7908B4DB-001D-B94B-BA9B-2252A413944A}"/>
                  </a:ext>
                </a:extLst>
              </p:cNvPr>
              <p:cNvSpPr/>
              <p:nvPr/>
            </p:nvSpPr>
            <p:spPr>
              <a:xfrm>
                <a:off x="6266109" y="428667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68" name="円/楕円 67">
                <a:extLst>
                  <a:ext uri="{FF2B5EF4-FFF2-40B4-BE49-F238E27FC236}">
                    <a16:creationId xmlns:a16="http://schemas.microsoft.com/office/drawing/2014/main" id="{7908B4DB-001D-B94B-BA9B-2252A413944A}"/>
                  </a:ext>
                </a:extLst>
              </p:cNvPr>
              <p:cNvSpPr>
                <a:spLocks noRot="1" noChangeAspect="1" noMove="1" noResize="1" noEditPoints="1" noAdjustHandles="1" noChangeArrowheads="1" noChangeShapeType="1" noTextEdit="1"/>
              </p:cNvSpPr>
              <p:nvPr/>
            </p:nvSpPr>
            <p:spPr>
              <a:xfrm>
                <a:off x="6266109" y="4286676"/>
                <a:ext cx="610808" cy="613944"/>
              </a:xfrm>
              <a:prstGeom prst="ellipse">
                <a:avLst/>
              </a:prstGeom>
              <a:blipFill>
                <a:blip r:embed="rId18"/>
                <a:stretch>
                  <a:fillRect/>
                </a:stretch>
              </a:blipFill>
              <a:ln>
                <a:solidFill>
                  <a:srgbClr val="000000"/>
                </a:solidFill>
              </a:ln>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17525FAD-3FCB-D341-86CA-DD2404AA2A29}"/>
              </a:ext>
            </a:extLst>
          </p:cNvPr>
          <p:cNvCxnSpPr>
            <a:cxnSpLocks/>
            <a:stCxn id="63" idx="6"/>
            <a:endCxn id="65" idx="2"/>
          </p:cNvCxnSpPr>
          <p:nvPr/>
        </p:nvCxnSpPr>
        <p:spPr>
          <a:xfrm flipV="1">
            <a:off x="5982376" y="300750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718A06AE-A4A8-554A-8E84-17EE151E5AF4}"/>
              </a:ext>
            </a:extLst>
          </p:cNvPr>
          <p:cNvCxnSpPr>
            <a:cxnSpLocks/>
          </p:cNvCxnSpPr>
          <p:nvPr/>
        </p:nvCxnSpPr>
        <p:spPr>
          <a:xfrm flipV="1">
            <a:off x="5982787" y="463734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0E45F084-456A-E844-825D-A7ADAB823C49}"/>
              </a:ext>
            </a:extLst>
          </p:cNvPr>
          <p:cNvCxnSpPr>
            <a:cxnSpLocks/>
          </p:cNvCxnSpPr>
          <p:nvPr/>
        </p:nvCxnSpPr>
        <p:spPr>
          <a:xfrm>
            <a:off x="4559371" y="3005794"/>
            <a:ext cx="744398" cy="163155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398527DA-15C0-5945-B166-E654E4C1466D}"/>
              </a:ext>
            </a:extLst>
          </p:cNvPr>
          <p:cNvCxnSpPr>
            <a:cxnSpLocks/>
          </p:cNvCxnSpPr>
          <p:nvPr/>
        </p:nvCxnSpPr>
        <p:spPr>
          <a:xfrm flipV="1">
            <a:off x="4543369" y="3014246"/>
            <a:ext cx="760400" cy="158919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011BF84B-3CFF-974F-91DE-A75E3C76CA39}"/>
              </a:ext>
            </a:extLst>
          </p:cNvPr>
          <p:cNvCxnSpPr>
            <a:cxnSpLocks/>
          </p:cNvCxnSpPr>
          <p:nvPr/>
        </p:nvCxnSpPr>
        <p:spPr>
          <a:xfrm>
            <a:off x="4606874" y="3003613"/>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DDCBC026-2BF6-0E4C-8AF0-04D5FC474F93}"/>
              </a:ext>
            </a:extLst>
          </p:cNvPr>
          <p:cNvCxnSpPr>
            <a:cxnSpLocks/>
          </p:cNvCxnSpPr>
          <p:nvPr/>
        </p:nvCxnSpPr>
        <p:spPr>
          <a:xfrm>
            <a:off x="4553712" y="4644088"/>
            <a:ext cx="75005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正方形/長方形 88">
                <a:extLst>
                  <a:ext uri="{FF2B5EF4-FFF2-40B4-BE49-F238E27FC236}">
                    <a16:creationId xmlns:a16="http://schemas.microsoft.com/office/drawing/2014/main" id="{0FAE2891-38ED-5B44-A84C-0BE1A7473389}"/>
                  </a:ext>
                </a:extLst>
              </p:cNvPr>
              <p:cNvSpPr/>
              <p:nvPr/>
            </p:nvSpPr>
            <p:spPr>
              <a:xfrm>
                <a:off x="4575559" y="250459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11</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89" name="正方形/長方形 88">
                <a:extLst>
                  <a:ext uri="{FF2B5EF4-FFF2-40B4-BE49-F238E27FC236}">
                    <a16:creationId xmlns:a16="http://schemas.microsoft.com/office/drawing/2014/main" id="{0FAE2891-38ED-5B44-A84C-0BE1A7473389}"/>
                  </a:ext>
                </a:extLst>
              </p:cNvPr>
              <p:cNvSpPr>
                <a:spLocks noRot="1" noChangeAspect="1" noMove="1" noResize="1" noEditPoints="1" noAdjustHandles="1" noChangeArrowheads="1" noChangeShapeType="1" noTextEdit="1"/>
              </p:cNvSpPr>
              <p:nvPr/>
            </p:nvSpPr>
            <p:spPr>
              <a:xfrm>
                <a:off x="4575559" y="2504599"/>
                <a:ext cx="616131" cy="450764"/>
              </a:xfrm>
              <a:prstGeom prst="rect">
                <a:avLst/>
              </a:prstGeom>
              <a:blipFill>
                <a:blip r:embed="rId1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正方形/長方形 89">
                <a:extLst>
                  <a:ext uri="{FF2B5EF4-FFF2-40B4-BE49-F238E27FC236}">
                    <a16:creationId xmlns:a16="http://schemas.microsoft.com/office/drawing/2014/main" id="{73D2F0EA-14DA-B048-88D7-87B0DD7B8C91}"/>
                  </a:ext>
                </a:extLst>
              </p:cNvPr>
              <p:cNvSpPr/>
              <p:nvPr/>
            </p:nvSpPr>
            <p:spPr>
              <a:xfrm>
                <a:off x="4666675" y="308115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12</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90" name="正方形/長方形 89">
                <a:extLst>
                  <a:ext uri="{FF2B5EF4-FFF2-40B4-BE49-F238E27FC236}">
                    <a16:creationId xmlns:a16="http://schemas.microsoft.com/office/drawing/2014/main" id="{73D2F0EA-14DA-B048-88D7-87B0DD7B8C91}"/>
                  </a:ext>
                </a:extLst>
              </p:cNvPr>
              <p:cNvSpPr>
                <a:spLocks noRot="1" noChangeAspect="1" noMove="1" noResize="1" noEditPoints="1" noAdjustHandles="1" noChangeArrowheads="1" noChangeShapeType="1" noTextEdit="1"/>
              </p:cNvSpPr>
              <p:nvPr/>
            </p:nvSpPr>
            <p:spPr>
              <a:xfrm>
                <a:off x="4666675" y="3081159"/>
                <a:ext cx="616131" cy="450764"/>
              </a:xfrm>
              <a:prstGeom prst="rect">
                <a:avLst/>
              </a:prstGeom>
              <a:blipFill>
                <a:blip r:embed="rId20"/>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正方形/長方形 90">
                <a:extLst>
                  <a:ext uri="{FF2B5EF4-FFF2-40B4-BE49-F238E27FC236}">
                    <a16:creationId xmlns:a16="http://schemas.microsoft.com/office/drawing/2014/main" id="{E5A7373C-77A4-2740-BE44-A35ED85A1837}"/>
                  </a:ext>
                </a:extLst>
              </p:cNvPr>
              <p:cNvSpPr/>
              <p:nvPr/>
            </p:nvSpPr>
            <p:spPr>
              <a:xfrm>
                <a:off x="4631556" y="3974336"/>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91" name="正方形/長方形 90">
                <a:extLst>
                  <a:ext uri="{FF2B5EF4-FFF2-40B4-BE49-F238E27FC236}">
                    <a16:creationId xmlns:a16="http://schemas.microsoft.com/office/drawing/2014/main" id="{E5A7373C-77A4-2740-BE44-A35ED85A1837}"/>
                  </a:ext>
                </a:extLst>
              </p:cNvPr>
              <p:cNvSpPr>
                <a:spLocks noRot="1" noChangeAspect="1" noMove="1" noResize="1" noEditPoints="1" noAdjustHandles="1" noChangeArrowheads="1" noChangeShapeType="1" noTextEdit="1"/>
              </p:cNvSpPr>
              <p:nvPr/>
            </p:nvSpPr>
            <p:spPr>
              <a:xfrm>
                <a:off x="4631556" y="3974336"/>
                <a:ext cx="616131" cy="450764"/>
              </a:xfrm>
              <a:prstGeom prst="rect">
                <a:avLst/>
              </a:prstGeom>
              <a:blipFill>
                <a:blip r:embed="rId2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正方形/長方形 91">
                <a:extLst>
                  <a:ext uri="{FF2B5EF4-FFF2-40B4-BE49-F238E27FC236}">
                    <a16:creationId xmlns:a16="http://schemas.microsoft.com/office/drawing/2014/main" id="{6119335A-AE51-0B42-9885-CA08F7F29DFA}"/>
                  </a:ext>
                </a:extLst>
              </p:cNvPr>
              <p:cNvSpPr/>
              <p:nvPr/>
            </p:nvSpPr>
            <p:spPr>
              <a:xfrm>
                <a:off x="4666674" y="4595091"/>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92" name="正方形/長方形 91">
                <a:extLst>
                  <a:ext uri="{FF2B5EF4-FFF2-40B4-BE49-F238E27FC236}">
                    <a16:creationId xmlns:a16="http://schemas.microsoft.com/office/drawing/2014/main" id="{6119335A-AE51-0B42-9885-CA08F7F29DFA}"/>
                  </a:ext>
                </a:extLst>
              </p:cNvPr>
              <p:cNvSpPr>
                <a:spLocks noRot="1" noChangeAspect="1" noMove="1" noResize="1" noEditPoints="1" noAdjustHandles="1" noChangeArrowheads="1" noChangeShapeType="1" noTextEdit="1"/>
              </p:cNvSpPr>
              <p:nvPr/>
            </p:nvSpPr>
            <p:spPr>
              <a:xfrm>
                <a:off x="4666674" y="4595091"/>
                <a:ext cx="616131" cy="450764"/>
              </a:xfrm>
              <a:prstGeom prst="rect">
                <a:avLst/>
              </a:prstGeom>
              <a:blipFill>
                <a:blip r:embed="rId22"/>
                <a:stretch>
                  <a:fillRect/>
                </a:stretch>
              </a:blipFill>
              <a:ln>
                <a:noFill/>
              </a:ln>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D217462B-7D6B-994D-84E5-DC1C3FBDFDBC}"/>
              </a:ext>
            </a:extLst>
          </p:cNvPr>
          <p:cNvCxnSpPr>
            <a:cxnSpLocks/>
          </p:cNvCxnSpPr>
          <p:nvPr/>
        </p:nvCxnSpPr>
        <p:spPr>
          <a:xfrm>
            <a:off x="6960213" y="3010876"/>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1E74894A-FD51-C341-A365-FDA48521AAA1}"/>
              </a:ext>
            </a:extLst>
          </p:cNvPr>
          <p:cNvCxnSpPr>
            <a:cxnSpLocks/>
          </p:cNvCxnSpPr>
          <p:nvPr/>
        </p:nvCxnSpPr>
        <p:spPr>
          <a:xfrm>
            <a:off x="6960212" y="4632547"/>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円/楕円 94">
                <a:extLst>
                  <a:ext uri="{FF2B5EF4-FFF2-40B4-BE49-F238E27FC236}">
                    <a16:creationId xmlns:a16="http://schemas.microsoft.com/office/drawing/2014/main" id="{3EC92F71-2A61-984A-B130-8B24D8BC72EB}"/>
                  </a:ext>
                </a:extLst>
              </p:cNvPr>
              <p:cNvSpPr/>
              <p:nvPr/>
            </p:nvSpPr>
            <p:spPr>
              <a:xfrm>
                <a:off x="7672869" y="2733422"/>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95" name="円/楕円 94">
                <a:extLst>
                  <a:ext uri="{FF2B5EF4-FFF2-40B4-BE49-F238E27FC236}">
                    <a16:creationId xmlns:a16="http://schemas.microsoft.com/office/drawing/2014/main" id="{3EC92F71-2A61-984A-B130-8B24D8BC72EB}"/>
                  </a:ext>
                </a:extLst>
              </p:cNvPr>
              <p:cNvSpPr>
                <a:spLocks noRot="1" noChangeAspect="1" noMove="1" noResize="1" noEditPoints="1" noAdjustHandles="1" noChangeArrowheads="1" noChangeShapeType="1" noTextEdit="1"/>
              </p:cNvSpPr>
              <p:nvPr/>
            </p:nvSpPr>
            <p:spPr>
              <a:xfrm>
                <a:off x="7672869" y="2733422"/>
                <a:ext cx="610808" cy="613944"/>
              </a:xfrm>
              <a:prstGeom prst="ellipse">
                <a:avLst/>
              </a:prstGeom>
              <a:blipFill>
                <a:blip r:embed="rId23"/>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円/楕円 95">
                <a:extLst>
                  <a:ext uri="{FF2B5EF4-FFF2-40B4-BE49-F238E27FC236}">
                    <a16:creationId xmlns:a16="http://schemas.microsoft.com/office/drawing/2014/main" id="{1DAB71D8-E80C-964D-9209-09198E938FE3}"/>
                  </a:ext>
                </a:extLst>
              </p:cNvPr>
              <p:cNvSpPr/>
              <p:nvPr/>
            </p:nvSpPr>
            <p:spPr>
              <a:xfrm>
                <a:off x="7719136" y="4325512"/>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𝑦</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96" name="円/楕円 95">
                <a:extLst>
                  <a:ext uri="{FF2B5EF4-FFF2-40B4-BE49-F238E27FC236}">
                    <a16:creationId xmlns:a16="http://schemas.microsoft.com/office/drawing/2014/main" id="{1DAB71D8-E80C-964D-9209-09198E938FE3}"/>
                  </a:ext>
                </a:extLst>
              </p:cNvPr>
              <p:cNvSpPr>
                <a:spLocks noRot="1" noChangeAspect="1" noMove="1" noResize="1" noEditPoints="1" noAdjustHandles="1" noChangeArrowheads="1" noChangeShapeType="1" noTextEdit="1"/>
              </p:cNvSpPr>
              <p:nvPr/>
            </p:nvSpPr>
            <p:spPr>
              <a:xfrm>
                <a:off x="7719136" y="4325512"/>
                <a:ext cx="610808" cy="613944"/>
              </a:xfrm>
              <a:prstGeom prst="ellipse">
                <a:avLst/>
              </a:prstGeom>
              <a:blipFill>
                <a:blip r:embed="rId24"/>
                <a:stretch>
                  <a:fillRect/>
                </a:stretch>
              </a:blipFill>
              <a:ln>
                <a:solidFill>
                  <a:srgbClr val="000000"/>
                </a:solidFill>
              </a:ln>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A7BA795F-BDA3-EF4B-87D1-D1DAFA52C3D4}"/>
              </a:ext>
            </a:extLst>
          </p:cNvPr>
          <p:cNvSpPr txBox="1"/>
          <p:nvPr/>
        </p:nvSpPr>
        <p:spPr>
          <a:xfrm>
            <a:off x="616699" y="1381107"/>
            <a:ext cx="877163" cy="369332"/>
          </a:xfrm>
          <a:prstGeom prst="rect">
            <a:avLst/>
          </a:prstGeom>
          <a:noFill/>
        </p:spPr>
        <p:txBody>
          <a:bodyPr wrap="none" rtlCol="0">
            <a:spAutoFit/>
          </a:bodyPr>
          <a:lstStyle/>
          <a:p>
            <a:r>
              <a:rPr kumimoji="1" lang="ja-JP" altLang="en-US">
                <a:solidFill>
                  <a:srgbClr val="000000"/>
                </a:solidFill>
              </a:rPr>
              <a:t>入力層</a:t>
            </a:r>
          </a:p>
        </p:txBody>
      </p:sp>
      <p:sp>
        <p:nvSpPr>
          <p:cNvPr id="98" name="テキスト ボックス 97">
            <a:extLst>
              <a:ext uri="{FF2B5EF4-FFF2-40B4-BE49-F238E27FC236}">
                <a16:creationId xmlns:a16="http://schemas.microsoft.com/office/drawing/2014/main" id="{4DCE792A-4A8D-A44F-A4F3-8BD255CE614D}"/>
              </a:ext>
            </a:extLst>
          </p:cNvPr>
          <p:cNvSpPr txBox="1"/>
          <p:nvPr/>
        </p:nvSpPr>
        <p:spPr>
          <a:xfrm>
            <a:off x="3253420" y="139449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1</a:t>
            </a:r>
            <a:r>
              <a:rPr kumimoji="1" lang="ja-JP" altLang="en-US">
                <a:solidFill>
                  <a:srgbClr val="000000"/>
                </a:solidFill>
              </a:rPr>
              <a:t>層目</a:t>
            </a:r>
          </a:p>
        </p:txBody>
      </p:sp>
      <p:sp>
        <p:nvSpPr>
          <p:cNvPr id="99" name="テキスト ボックス 98">
            <a:extLst>
              <a:ext uri="{FF2B5EF4-FFF2-40B4-BE49-F238E27FC236}">
                <a16:creationId xmlns:a16="http://schemas.microsoft.com/office/drawing/2014/main" id="{76EEFAD9-24DA-E642-B742-CC387982BEED}"/>
              </a:ext>
            </a:extLst>
          </p:cNvPr>
          <p:cNvSpPr txBox="1"/>
          <p:nvPr/>
        </p:nvSpPr>
        <p:spPr>
          <a:xfrm>
            <a:off x="5566976" y="138707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2</a:t>
            </a:r>
            <a:r>
              <a:rPr kumimoji="1" lang="ja-JP" altLang="en-US">
                <a:solidFill>
                  <a:srgbClr val="000000"/>
                </a:solidFill>
              </a:rPr>
              <a:t>層目</a:t>
            </a:r>
          </a:p>
        </p:txBody>
      </p:sp>
      <p:sp>
        <p:nvSpPr>
          <p:cNvPr id="100" name="テキスト ボックス 99">
            <a:extLst>
              <a:ext uri="{FF2B5EF4-FFF2-40B4-BE49-F238E27FC236}">
                <a16:creationId xmlns:a16="http://schemas.microsoft.com/office/drawing/2014/main" id="{D2F98704-8BE6-5540-8FFE-5B933F3EE3C3}"/>
              </a:ext>
            </a:extLst>
          </p:cNvPr>
          <p:cNvSpPr txBox="1"/>
          <p:nvPr/>
        </p:nvSpPr>
        <p:spPr>
          <a:xfrm>
            <a:off x="7539691" y="1410559"/>
            <a:ext cx="877163" cy="369332"/>
          </a:xfrm>
          <a:prstGeom prst="rect">
            <a:avLst/>
          </a:prstGeom>
          <a:noFill/>
        </p:spPr>
        <p:txBody>
          <a:bodyPr wrap="none" rtlCol="0">
            <a:spAutoFit/>
          </a:bodyPr>
          <a:lstStyle/>
          <a:p>
            <a:r>
              <a:rPr lang="ja-JP" altLang="en-US">
                <a:solidFill>
                  <a:srgbClr val="000000"/>
                </a:solidFill>
              </a:rPr>
              <a:t>出力層</a:t>
            </a:r>
            <a:endParaRPr kumimoji="1" lang="ja-JP" altLang="en-US">
              <a:solidFill>
                <a:srgbClr val="000000"/>
              </a:solidFill>
            </a:endParaRP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CC231C74-75A1-0148-AFE4-E96E658D4882}"/>
                  </a:ext>
                </a:extLst>
              </p:cNvPr>
              <p:cNvSpPr txBox="1"/>
              <p:nvPr/>
            </p:nvSpPr>
            <p:spPr>
              <a:xfrm>
                <a:off x="3615213" y="2651489"/>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01" name="テキスト ボックス 100">
                <a:extLst>
                  <a:ext uri="{FF2B5EF4-FFF2-40B4-BE49-F238E27FC236}">
                    <a16:creationId xmlns:a16="http://schemas.microsoft.com/office/drawing/2014/main" id="{CC231C74-75A1-0148-AFE4-E96E658D4882}"/>
                  </a:ext>
                </a:extLst>
              </p:cNvPr>
              <p:cNvSpPr txBox="1">
                <a:spLocks noRot="1" noChangeAspect="1" noMove="1" noResize="1" noEditPoints="1" noAdjustHandles="1" noChangeArrowheads="1" noChangeShapeType="1" noTextEdit="1"/>
              </p:cNvSpPr>
              <p:nvPr/>
            </p:nvSpPr>
            <p:spPr>
              <a:xfrm>
                <a:off x="3615213" y="2651489"/>
                <a:ext cx="196336" cy="276999"/>
              </a:xfrm>
              <a:prstGeom prst="rect">
                <a:avLst/>
              </a:prstGeom>
              <a:blipFill>
                <a:blip r:embed="rId25"/>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7DF46CDB-013E-0647-899B-4A26B1835D1A}"/>
                  </a:ext>
                </a:extLst>
              </p:cNvPr>
              <p:cNvSpPr txBox="1"/>
              <p:nvPr/>
            </p:nvSpPr>
            <p:spPr>
              <a:xfrm>
                <a:off x="3628067" y="4316649"/>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02" name="テキスト ボックス 101">
                <a:extLst>
                  <a:ext uri="{FF2B5EF4-FFF2-40B4-BE49-F238E27FC236}">
                    <a16:creationId xmlns:a16="http://schemas.microsoft.com/office/drawing/2014/main" id="{7DF46CDB-013E-0647-899B-4A26B1835D1A}"/>
                  </a:ext>
                </a:extLst>
              </p:cNvPr>
              <p:cNvSpPr txBox="1">
                <a:spLocks noRot="1" noChangeAspect="1" noMove="1" noResize="1" noEditPoints="1" noAdjustHandles="1" noChangeArrowheads="1" noChangeShapeType="1" noTextEdit="1"/>
              </p:cNvSpPr>
              <p:nvPr/>
            </p:nvSpPr>
            <p:spPr>
              <a:xfrm>
                <a:off x="3628067" y="4316649"/>
                <a:ext cx="196336" cy="276999"/>
              </a:xfrm>
              <a:prstGeom prst="rect">
                <a:avLst/>
              </a:prstGeom>
              <a:blipFill>
                <a:blip r:embed="rId26"/>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1E983FFD-0972-5D4D-8CE3-145C9F3F3EC0}"/>
                  </a:ext>
                </a:extLst>
              </p:cNvPr>
              <p:cNvSpPr txBox="1"/>
              <p:nvPr/>
            </p:nvSpPr>
            <p:spPr>
              <a:xfrm>
                <a:off x="6014351" y="4307935"/>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03" name="テキスト ボックス 102">
                <a:extLst>
                  <a:ext uri="{FF2B5EF4-FFF2-40B4-BE49-F238E27FC236}">
                    <a16:creationId xmlns:a16="http://schemas.microsoft.com/office/drawing/2014/main" id="{1E983FFD-0972-5D4D-8CE3-145C9F3F3EC0}"/>
                  </a:ext>
                </a:extLst>
              </p:cNvPr>
              <p:cNvSpPr txBox="1">
                <a:spLocks noRot="1" noChangeAspect="1" noMove="1" noResize="1" noEditPoints="1" noAdjustHandles="1" noChangeArrowheads="1" noChangeShapeType="1" noTextEdit="1"/>
              </p:cNvSpPr>
              <p:nvPr/>
            </p:nvSpPr>
            <p:spPr>
              <a:xfrm>
                <a:off x="6014351" y="4307935"/>
                <a:ext cx="196336" cy="276999"/>
              </a:xfrm>
              <a:prstGeom prst="rect">
                <a:avLst/>
              </a:prstGeom>
              <a:blipFill>
                <a:blip r:embed="rId27"/>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0CB1710-072E-F844-82B9-CF5DC98AF3C7}"/>
                  </a:ext>
                </a:extLst>
              </p:cNvPr>
              <p:cNvSpPr txBox="1"/>
              <p:nvPr/>
            </p:nvSpPr>
            <p:spPr>
              <a:xfrm>
                <a:off x="6014962" y="2633923"/>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104" name="テキスト ボックス 103">
                <a:extLst>
                  <a:ext uri="{FF2B5EF4-FFF2-40B4-BE49-F238E27FC236}">
                    <a16:creationId xmlns:a16="http://schemas.microsoft.com/office/drawing/2014/main" id="{70CB1710-072E-F844-82B9-CF5DC98AF3C7}"/>
                  </a:ext>
                </a:extLst>
              </p:cNvPr>
              <p:cNvSpPr txBox="1">
                <a:spLocks noRot="1" noChangeAspect="1" noMove="1" noResize="1" noEditPoints="1" noAdjustHandles="1" noChangeArrowheads="1" noChangeShapeType="1" noTextEdit="1"/>
              </p:cNvSpPr>
              <p:nvPr/>
            </p:nvSpPr>
            <p:spPr>
              <a:xfrm>
                <a:off x="6014962" y="2633923"/>
                <a:ext cx="196336" cy="276999"/>
              </a:xfrm>
              <a:prstGeom prst="rect">
                <a:avLst/>
              </a:prstGeom>
              <a:blipFill>
                <a:blip r:embed="rId28"/>
                <a:stretch>
                  <a:fillRect l="-25000" r="-18750" b="-130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351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EBE0B-2D05-4847-877B-945F7F133B87}"/>
              </a:ext>
            </a:extLst>
          </p:cNvPr>
          <p:cNvSpPr>
            <a:spLocks noGrp="1"/>
          </p:cNvSpPr>
          <p:nvPr>
            <p:ph type="title"/>
          </p:nvPr>
        </p:nvSpPr>
        <p:spPr/>
        <p:txBody>
          <a:bodyPr/>
          <a:lstStyle/>
          <a:p>
            <a:r>
              <a:rPr lang="ja-JP" altLang="en-US"/>
              <a:t>学習アーキテクチャ</a:t>
            </a:r>
            <a:endParaRPr kumimoji="1" lang="ja-JP" altLang="en-US"/>
          </a:p>
        </p:txBody>
      </p:sp>
      <p:sp>
        <p:nvSpPr>
          <p:cNvPr id="3" name="正方形/長方形 2">
            <a:extLst>
              <a:ext uri="{FF2B5EF4-FFF2-40B4-BE49-F238E27FC236}">
                <a16:creationId xmlns:a16="http://schemas.microsoft.com/office/drawing/2014/main" id="{9978C2BC-C66D-4F49-88D0-5E6E37FE6CDF}"/>
              </a:ext>
            </a:extLst>
          </p:cNvPr>
          <p:cNvSpPr/>
          <p:nvPr/>
        </p:nvSpPr>
        <p:spPr>
          <a:xfrm>
            <a:off x="1337430" y="1613350"/>
            <a:ext cx="2899024"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a:solidFill>
                  <a:srgbClr val="000000"/>
                </a:solidFill>
              </a:rPr>
              <a:t>バッチ処理</a:t>
            </a:r>
          </a:p>
        </p:txBody>
      </p:sp>
      <p:cxnSp>
        <p:nvCxnSpPr>
          <p:cNvPr id="5" name="直線矢印コネクタ 4">
            <a:extLst>
              <a:ext uri="{FF2B5EF4-FFF2-40B4-BE49-F238E27FC236}">
                <a16:creationId xmlns:a16="http://schemas.microsoft.com/office/drawing/2014/main" id="{3391BA58-6A9E-0841-9E82-3E8D2CFE1213}"/>
              </a:ext>
            </a:extLst>
          </p:cNvPr>
          <p:cNvCxnSpPr>
            <a:cxnSpLocks/>
          </p:cNvCxnSpPr>
          <p:nvPr/>
        </p:nvCxnSpPr>
        <p:spPr>
          <a:xfrm>
            <a:off x="2787796" y="2147604"/>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sp>
        <p:nvSpPr>
          <p:cNvPr id="7" name="正方形/長方形 6">
            <a:extLst>
              <a:ext uri="{FF2B5EF4-FFF2-40B4-BE49-F238E27FC236}">
                <a16:creationId xmlns:a16="http://schemas.microsoft.com/office/drawing/2014/main" id="{FFBF9173-D59B-6442-886D-ACBE50D50B32}"/>
              </a:ext>
            </a:extLst>
          </p:cNvPr>
          <p:cNvSpPr/>
          <p:nvPr/>
        </p:nvSpPr>
        <p:spPr>
          <a:xfrm>
            <a:off x="1335719" y="2680150"/>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勾配の算出</a:t>
            </a:r>
          </a:p>
        </p:txBody>
      </p:sp>
      <p:cxnSp>
        <p:nvCxnSpPr>
          <p:cNvPr id="14" name="直線矢印コネクタ 13">
            <a:extLst>
              <a:ext uri="{FF2B5EF4-FFF2-40B4-BE49-F238E27FC236}">
                <a16:creationId xmlns:a16="http://schemas.microsoft.com/office/drawing/2014/main" id="{F7BEFF4A-CECD-7541-AB6D-440E01C69562}"/>
              </a:ext>
            </a:extLst>
          </p:cNvPr>
          <p:cNvCxnSpPr>
            <a:cxnSpLocks/>
          </p:cNvCxnSpPr>
          <p:nvPr/>
        </p:nvCxnSpPr>
        <p:spPr>
          <a:xfrm>
            <a:off x="2787796" y="3254646"/>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a:extLst>
              <a:ext uri="{FF2B5EF4-FFF2-40B4-BE49-F238E27FC236}">
                <a16:creationId xmlns:a16="http://schemas.microsoft.com/office/drawing/2014/main" id="{674FB667-C85E-9145-A296-8F0C88012BC9}"/>
              </a:ext>
            </a:extLst>
          </p:cNvPr>
          <p:cNvSpPr/>
          <p:nvPr/>
        </p:nvSpPr>
        <p:spPr>
          <a:xfrm>
            <a:off x="1335719" y="3846263"/>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勾配の更新</a:t>
            </a:r>
          </a:p>
        </p:txBody>
      </p:sp>
      <p:sp>
        <p:nvSpPr>
          <p:cNvPr id="16" name="正方形/長方形 15">
            <a:extLst>
              <a:ext uri="{FF2B5EF4-FFF2-40B4-BE49-F238E27FC236}">
                <a16:creationId xmlns:a16="http://schemas.microsoft.com/office/drawing/2014/main" id="{7605CD21-80F0-3B48-9CF5-52F8181E2219}"/>
              </a:ext>
            </a:extLst>
          </p:cNvPr>
          <p:cNvSpPr/>
          <p:nvPr/>
        </p:nvSpPr>
        <p:spPr>
          <a:xfrm>
            <a:off x="1344282" y="4964428"/>
            <a:ext cx="2899023" cy="441790"/>
          </a:xfrm>
          <a:prstGeom prst="rect">
            <a:avLst/>
          </a:prstGeom>
          <a:solidFill>
            <a:schemeClr val="accent4">
              <a:lumMod val="20000"/>
              <a:lumOff val="80000"/>
            </a:schemeClr>
          </a:solid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勾配の決定</a:t>
            </a:r>
          </a:p>
        </p:txBody>
      </p:sp>
      <p:cxnSp>
        <p:nvCxnSpPr>
          <p:cNvPr id="17" name="直線矢印コネクタ 16">
            <a:extLst>
              <a:ext uri="{FF2B5EF4-FFF2-40B4-BE49-F238E27FC236}">
                <a16:creationId xmlns:a16="http://schemas.microsoft.com/office/drawing/2014/main" id="{6DD33B70-9CC0-EA4D-AE42-638D86CA5359}"/>
              </a:ext>
            </a:extLst>
          </p:cNvPr>
          <p:cNvCxnSpPr>
            <a:cxnSpLocks/>
          </p:cNvCxnSpPr>
          <p:nvPr/>
        </p:nvCxnSpPr>
        <p:spPr>
          <a:xfrm>
            <a:off x="2804072" y="4389076"/>
            <a:ext cx="0" cy="441790"/>
          </a:xfrm>
          <a:prstGeom prst="straightConnector1">
            <a:avLst/>
          </a:prstGeom>
          <a:ln>
            <a:solidFill>
              <a:srgbClr val="00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カギ線コネクタ 18">
            <a:extLst>
              <a:ext uri="{FF2B5EF4-FFF2-40B4-BE49-F238E27FC236}">
                <a16:creationId xmlns:a16="http://schemas.microsoft.com/office/drawing/2014/main" id="{493BF067-027B-964F-9F02-4C6AF625D1AE}"/>
              </a:ext>
            </a:extLst>
          </p:cNvPr>
          <p:cNvCxnSpPr>
            <a:cxnSpLocks/>
          </p:cNvCxnSpPr>
          <p:nvPr/>
        </p:nvCxnSpPr>
        <p:spPr>
          <a:xfrm rot="16200000" flipV="1">
            <a:off x="-695695" y="2961143"/>
            <a:ext cx="2269259" cy="2"/>
          </a:xfrm>
          <a:prstGeom prst="bentConnector3">
            <a:avLst>
              <a:gd name="adj1" fmla="val 49547"/>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B7B6A4D-AD3C-1F4D-ABBC-8194689D6198}"/>
              </a:ext>
            </a:extLst>
          </p:cNvPr>
          <p:cNvCxnSpPr>
            <a:cxnSpLocks/>
          </p:cNvCxnSpPr>
          <p:nvPr/>
        </p:nvCxnSpPr>
        <p:spPr>
          <a:xfrm>
            <a:off x="424734" y="4109971"/>
            <a:ext cx="75001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9D4BB28-3496-194A-BE05-43CA901C0F30}"/>
              </a:ext>
            </a:extLst>
          </p:cNvPr>
          <p:cNvCxnSpPr/>
          <p:nvPr/>
        </p:nvCxnSpPr>
        <p:spPr>
          <a:xfrm>
            <a:off x="428659" y="1816240"/>
            <a:ext cx="74608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253737CE-5980-584D-9912-8532AE2629A6}"/>
              </a:ext>
            </a:extLst>
          </p:cNvPr>
          <p:cNvSpPr/>
          <p:nvPr/>
        </p:nvSpPr>
        <p:spPr>
          <a:xfrm>
            <a:off x="93596" y="2773067"/>
            <a:ext cx="816249" cy="307777"/>
          </a:xfrm>
          <a:prstGeom prst="rect">
            <a:avLst/>
          </a:prstGeom>
        </p:spPr>
        <p:txBody>
          <a:bodyPr wrap="none">
            <a:spAutoFit/>
          </a:bodyPr>
          <a:lstStyle/>
          <a:p>
            <a:pPr algn="ctr"/>
            <a:r>
              <a:rPr lang="ja-JP" altLang="en-US" sz="1400">
                <a:solidFill>
                  <a:srgbClr val="000000"/>
                </a:solidFill>
              </a:rPr>
              <a:t>繰り返し</a:t>
            </a:r>
          </a:p>
        </p:txBody>
      </p:sp>
      <p:sp>
        <p:nvSpPr>
          <p:cNvPr id="8" name="テキスト ボックス 7">
            <a:extLst>
              <a:ext uri="{FF2B5EF4-FFF2-40B4-BE49-F238E27FC236}">
                <a16:creationId xmlns:a16="http://schemas.microsoft.com/office/drawing/2014/main" id="{97290F77-DF48-D646-90CB-AE93F254099E}"/>
              </a:ext>
            </a:extLst>
          </p:cNvPr>
          <p:cNvSpPr txBox="1"/>
          <p:nvPr/>
        </p:nvSpPr>
        <p:spPr>
          <a:xfrm>
            <a:off x="4445144" y="1340767"/>
            <a:ext cx="4485523" cy="3785652"/>
          </a:xfrm>
          <a:prstGeom prst="rect">
            <a:avLst/>
          </a:prstGeom>
          <a:noFill/>
        </p:spPr>
        <p:txBody>
          <a:bodyPr wrap="none" rtlCol="0">
            <a:spAutoFit/>
          </a:bodyPr>
          <a:lstStyle/>
          <a:p>
            <a:r>
              <a:rPr lang="ja-JP" altLang="en-US" sz="1600" u="sng">
                <a:solidFill>
                  <a:srgbClr val="000000"/>
                </a:solidFill>
              </a:rPr>
              <a:t>バッチ処理</a:t>
            </a:r>
            <a:endParaRPr lang="en-US" altLang="ja-JP" sz="1600" u="sng" dirty="0">
              <a:solidFill>
                <a:srgbClr val="000000"/>
              </a:solidFill>
            </a:endParaRPr>
          </a:p>
          <a:p>
            <a:r>
              <a:rPr kumimoji="1" lang="ja-JP" altLang="en-US" sz="1600">
                <a:solidFill>
                  <a:srgbClr val="000000"/>
                </a:solidFill>
              </a:rPr>
              <a:t>全データのうち一回の学習に使う</a:t>
            </a:r>
            <a:endParaRPr lang="en-US" altLang="ja-JP" sz="1600" dirty="0">
              <a:solidFill>
                <a:srgbClr val="000000"/>
              </a:solidFill>
            </a:endParaRPr>
          </a:p>
          <a:p>
            <a:r>
              <a:rPr kumimoji="1" lang="ja-JP" altLang="en-US" sz="1600">
                <a:solidFill>
                  <a:srgbClr val="FF0000"/>
                </a:solidFill>
              </a:rPr>
              <a:t>まとまりのある入力データ</a:t>
            </a:r>
            <a:r>
              <a:rPr kumimoji="1" lang="ja-JP" altLang="en-US" sz="1600">
                <a:solidFill>
                  <a:srgbClr val="000000"/>
                </a:solidFill>
              </a:rPr>
              <a:t>をバッチとよび、</a:t>
            </a:r>
            <a:endParaRPr kumimoji="1" lang="en-US" altLang="ja-JP" sz="1600" dirty="0">
              <a:solidFill>
                <a:srgbClr val="000000"/>
              </a:solidFill>
            </a:endParaRPr>
          </a:p>
          <a:p>
            <a:r>
              <a:rPr kumimoji="1" lang="ja-JP" altLang="en-US" sz="1600">
                <a:solidFill>
                  <a:srgbClr val="000000"/>
                </a:solidFill>
              </a:rPr>
              <a:t>バッチをランダムに選ぶ処理をバッチ処理という</a:t>
            </a:r>
            <a:endParaRPr kumimoji="1" lang="en-US" altLang="ja-JP" sz="1600" dirty="0">
              <a:solidFill>
                <a:srgbClr val="000000"/>
              </a:solidFill>
            </a:endParaRPr>
          </a:p>
          <a:p>
            <a:endParaRPr lang="en-US" altLang="ja-JP" sz="1600" dirty="0">
              <a:solidFill>
                <a:srgbClr val="000000"/>
              </a:solidFill>
            </a:endParaRPr>
          </a:p>
          <a:p>
            <a:r>
              <a:rPr lang="ja-JP" altLang="en-US" sz="1600" u="sng">
                <a:solidFill>
                  <a:srgbClr val="000000"/>
                </a:solidFill>
              </a:rPr>
              <a:t>エポック</a:t>
            </a:r>
            <a:endParaRPr lang="en-US" altLang="ja-JP" sz="1600" u="sng" dirty="0">
              <a:solidFill>
                <a:srgbClr val="000000"/>
              </a:solidFill>
            </a:endParaRPr>
          </a:p>
          <a:p>
            <a:r>
              <a:rPr lang="ja-JP" altLang="en-US" sz="1600">
                <a:solidFill>
                  <a:srgbClr val="000000"/>
                </a:solidFill>
              </a:rPr>
              <a:t>全データをバッチ処理で全て使用した際に要した</a:t>
            </a:r>
            <a:endParaRPr lang="en-US" altLang="ja-JP" sz="1600" dirty="0">
              <a:solidFill>
                <a:srgbClr val="000000"/>
              </a:solidFill>
            </a:endParaRPr>
          </a:p>
          <a:p>
            <a:r>
              <a:rPr lang="ja-JP" altLang="en-US" sz="1600">
                <a:solidFill>
                  <a:srgbClr val="000000"/>
                </a:solidFill>
              </a:rPr>
              <a:t>処理の回数の単位</a:t>
            </a:r>
            <a:endParaRPr lang="en-US" altLang="ja-JP" sz="1600" dirty="0">
              <a:solidFill>
                <a:srgbClr val="000000"/>
              </a:solidFill>
            </a:endParaRPr>
          </a:p>
          <a:p>
            <a:endParaRPr kumimoji="1" lang="en-US" altLang="ja-JP" sz="1600" dirty="0">
              <a:solidFill>
                <a:srgbClr val="000000"/>
              </a:solidFill>
            </a:endParaRPr>
          </a:p>
          <a:p>
            <a:r>
              <a:rPr kumimoji="1" lang="en-US" altLang="ja-JP" sz="1600" dirty="0">
                <a:solidFill>
                  <a:srgbClr val="000000"/>
                </a:solidFill>
              </a:rPr>
              <a:t>ex)</a:t>
            </a:r>
          </a:p>
          <a:p>
            <a:r>
              <a:rPr lang="ja-JP" altLang="en-US" sz="1600">
                <a:solidFill>
                  <a:srgbClr val="000000"/>
                </a:solidFill>
              </a:rPr>
              <a:t>データ数</a:t>
            </a:r>
            <a:r>
              <a:rPr lang="en-US" altLang="ja-JP" sz="1600" dirty="0">
                <a:solidFill>
                  <a:srgbClr val="000000"/>
                </a:solidFill>
              </a:rPr>
              <a:t>1000</a:t>
            </a:r>
            <a:r>
              <a:rPr lang="ja-JP" altLang="en-US" sz="1600">
                <a:solidFill>
                  <a:srgbClr val="000000"/>
                </a:solidFill>
              </a:rPr>
              <a:t>のうちバッチ数</a:t>
            </a:r>
            <a:r>
              <a:rPr lang="en-US" altLang="ja-JP" sz="1600" dirty="0">
                <a:solidFill>
                  <a:srgbClr val="000000"/>
                </a:solidFill>
              </a:rPr>
              <a:t>200</a:t>
            </a:r>
            <a:r>
              <a:rPr lang="ja-JP" altLang="en-US" sz="1600">
                <a:solidFill>
                  <a:srgbClr val="000000"/>
                </a:solidFill>
              </a:rPr>
              <a:t>で学習すると、</a:t>
            </a:r>
            <a:endParaRPr lang="en-US" altLang="ja-JP" sz="1600" dirty="0">
              <a:solidFill>
                <a:srgbClr val="000000"/>
              </a:solidFill>
            </a:endParaRPr>
          </a:p>
          <a:p>
            <a:r>
              <a:rPr kumimoji="1" lang="ja-JP" altLang="en-US" sz="1600">
                <a:solidFill>
                  <a:srgbClr val="000000"/>
                </a:solidFill>
              </a:rPr>
              <a:t>全てのデータを参照するのに</a:t>
            </a:r>
            <a:r>
              <a:rPr lang="en-US" altLang="ja-JP" sz="1600" dirty="0">
                <a:solidFill>
                  <a:srgbClr val="000000"/>
                </a:solidFill>
              </a:rPr>
              <a:t>1000/200=5</a:t>
            </a:r>
            <a:r>
              <a:rPr lang="ja-JP" altLang="en-US" sz="1600">
                <a:solidFill>
                  <a:srgbClr val="000000"/>
                </a:solidFill>
              </a:rPr>
              <a:t>回の</a:t>
            </a:r>
            <a:endParaRPr lang="en-US" altLang="ja-JP" sz="1600" dirty="0">
              <a:solidFill>
                <a:srgbClr val="000000"/>
              </a:solidFill>
            </a:endParaRPr>
          </a:p>
          <a:p>
            <a:r>
              <a:rPr lang="ja-JP" altLang="en-US" sz="1600">
                <a:solidFill>
                  <a:srgbClr val="000000"/>
                </a:solidFill>
              </a:rPr>
              <a:t>バッチ処理が必要になる。</a:t>
            </a:r>
            <a:endParaRPr lang="en-US" altLang="ja-JP" sz="1600" dirty="0">
              <a:solidFill>
                <a:srgbClr val="000000"/>
              </a:solidFill>
            </a:endParaRPr>
          </a:p>
          <a:p>
            <a:r>
              <a:rPr lang="en-US" altLang="ja-JP" sz="1600" dirty="0">
                <a:solidFill>
                  <a:srgbClr val="000000"/>
                </a:solidFill>
              </a:rPr>
              <a:t>5</a:t>
            </a:r>
            <a:r>
              <a:rPr lang="ja-JP" altLang="en-US" sz="1600">
                <a:solidFill>
                  <a:srgbClr val="000000"/>
                </a:solidFill>
              </a:rPr>
              <a:t>回の繰り返し回数を</a:t>
            </a:r>
            <a:r>
              <a:rPr lang="en-US" altLang="ja-JP" sz="1600" dirty="0">
                <a:solidFill>
                  <a:srgbClr val="000000"/>
                </a:solidFill>
              </a:rPr>
              <a:t>1</a:t>
            </a:r>
            <a:r>
              <a:rPr lang="ja-JP" altLang="en-US" sz="1600">
                <a:solidFill>
                  <a:srgbClr val="000000"/>
                </a:solidFill>
              </a:rPr>
              <a:t>エポックと定義し、</a:t>
            </a:r>
            <a:endParaRPr lang="en-US" altLang="ja-JP" sz="1600" dirty="0">
              <a:solidFill>
                <a:srgbClr val="000000"/>
              </a:solidFill>
            </a:endParaRPr>
          </a:p>
          <a:p>
            <a:r>
              <a:rPr lang="ja-JP" altLang="en-US" sz="1600">
                <a:solidFill>
                  <a:srgbClr val="000000"/>
                </a:solidFill>
              </a:rPr>
              <a:t>モデルの更新回数を表す。</a:t>
            </a:r>
            <a:endParaRPr kumimoji="1" lang="en-US" altLang="ja-JP" sz="1600" dirty="0">
              <a:solidFill>
                <a:srgbClr val="000000"/>
              </a:solidFill>
            </a:endParaRPr>
          </a:p>
        </p:txBody>
      </p:sp>
    </p:spTree>
    <p:extLst>
      <p:ext uri="{BB962C8B-B14F-4D97-AF65-F5344CB8AC3E}">
        <p14:creationId xmlns:p14="http://schemas.microsoft.com/office/powerpoint/2010/main" val="251163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3B0E1D-C1A2-7048-835F-E4481F24833D}"/>
              </a:ext>
            </a:extLst>
          </p:cNvPr>
          <p:cNvSpPr>
            <a:spLocks noGrp="1"/>
          </p:cNvSpPr>
          <p:nvPr>
            <p:ph type="title"/>
          </p:nvPr>
        </p:nvSpPr>
        <p:spPr/>
        <p:txBody>
          <a:bodyPr/>
          <a:lstStyle/>
          <a:p>
            <a:r>
              <a:rPr lang="ja-JP" altLang="en-US"/>
              <a:t>第</a:t>
            </a:r>
            <a:r>
              <a:rPr lang="en-US" altLang="ja-JP" dirty="0"/>
              <a:t>1</a:t>
            </a:r>
            <a:r>
              <a:rPr lang="ja-JP" altLang="en-US"/>
              <a:t>層目の計算</a:t>
            </a:r>
            <a:endParaRPr kumimoji="1" lang="ja-JP" altLang="en-US"/>
          </a:p>
        </p:txBody>
      </p:sp>
      <mc:AlternateContent xmlns:mc="http://schemas.openxmlformats.org/markup-compatibility/2006" xmlns:a14="http://schemas.microsoft.com/office/drawing/2010/main">
        <mc:Choice Requires="a14">
          <p:sp>
            <p:nvSpPr>
              <p:cNvPr id="3" name="円/楕円 2">
                <a:extLst>
                  <a:ext uri="{FF2B5EF4-FFF2-40B4-BE49-F238E27FC236}">
                    <a16:creationId xmlns:a16="http://schemas.microsoft.com/office/drawing/2014/main" id="{C76F6BBB-5E62-B348-8CC8-E84D9A8BE799}"/>
                  </a:ext>
                </a:extLst>
              </p:cNvPr>
              <p:cNvSpPr/>
              <p:nvPr/>
            </p:nvSpPr>
            <p:spPr>
              <a:xfrm>
                <a:off x="709065" y="1847987"/>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i="1">
                              <a:solidFill>
                                <a:srgbClr val="000000"/>
                              </a:solidFill>
                              <a:latin typeface="Cambria Math" panose="02040503050406030204" pitchFamily="18" charset="0"/>
                            </a:rPr>
                            <m:t>1</m:t>
                          </m:r>
                        </m:sub>
                      </m:sSub>
                    </m:oMath>
                  </m:oMathPara>
                </a14:m>
                <a:endParaRPr kumimoji="1" lang="ja-JP" altLang="en-US" sz="2000"/>
              </a:p>
            </p:txBody>
          </p:sp>
        </mc:Choice>
        <mc:Fallback xmlns="">
          <p:sp>
            <p:nvSpPr>
              <p:cNvPr id="3" name="円/楕円 2">
                <a:extLst>
                  <a:ext uri="{FF2B5EF4-FFF2-40B4-BE49-F238E27FC236}">
                    <a16:creationId xmlns:a16="http://schemas.microsoft.com/office/drawing/2014/main" id="{C76F6BBB-5E62-B348-8CC8-E84D9A8BE799}"/>
                  </a:ext>
                </a:extLst>
              </p:cNvPr>
              <p:cNvSpPr>
                <a:spLocks noRot="1" noChangeAspect="1" noMove="1" noResize="1" noEditPoints="1" noAdjustHandles="1" noChangeArrowheads="1" noChangeShapeType="1" noTextEdit="1"/>
              </p:cNvSpPr>
              <p:nvPr/>
            </p:nvSpPr>
            <p:spPr>
              <a:xfrm>
                <a:off x="709065" y="1847987"/>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6CD4F78A-22C0-2847-9853-3E39C4793BFA}"/>
              </a:ext>
            </a:extLst>
          </p:cNvPr>
          <p:cNvCxnSpPr>
            <a:cxnSpLocks/>
          </p:cNvCxnSpPr>
          <p:nvPr/>
        </p:nvCxnSpPr>
        <p:spPr>
          <a:xfrm>
            <a:off x="1448992" y="2280153"/>
            <a:ext cx="1351291" cy="60783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86E72C52-EA0A-9F4B-80DD-DFDC3A9FD820}"/>
              </a:ext>
            </a:extLst>
          </p:cNvPr>
          <p:cNvCxnSpPr>
            <a:cxnSpLocks/>
          </p:cNvCxnSpPr>
          <p:nvPr/>
        </p:nvCxnSpPr>
        <p:spPr>
          <a:xfrm>
            <a:off x="1434203" y="2504599"/>
            <a:ext cx="1366080" cy="185415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C2AA3BF3-F4B3-744D-A76E-016D86FD5C1B}"/>
              </a:ext>
            </a:extLst>
          </p:cNvPr>
          <p:cNvCxnSpPr>
            <a:cxnSpLocks/>
          </p:cNvCxnSpPr>
          <p:nvPr/>
        </p:nvCxnSpPr>
        <p:spPr>
          <a:xfrm flipV="1">
            <a:off x="1493073" y="3109283"/>
            <a:ext cx="1307210" cy="68080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44FCF03-A30C-7C4E-8B5C-1B195BD377AB}"/>
                  </a:ext>
                </a:extLst>
              </p:cNvPr>
              <p:cNvSpPr/>
              <p:nvPr/>
            </p:nvSpPr>
            <p:spPr>
              <a:xfrm>
                <a:off x="1811007" y="2689857"/>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7" name="正方形/長方形 6">
                <a:extLst>
                  <a:ext uri="{FF2B5EF4-FFF2-40B4-BE49-F238E27FC236}">
                    <a16:creationId xmlns:a16="http://schemas.microsoft.com/office/drawing/2014/main" id="{544FCF03-A30C-7C4E-8B5C-1B195BD377AB}"/>
                  </a:ext>
                </a:extLst>
              </p:cNvPr>
              <p:cNvSpPr>
                <a:spLocks noRot="1" noChangeAspect="1" noMove="1" noResize="1" noEditPoints="1" noAdjustHandles="1" noChangeArrowheads="1" noChangeShapeType="1" noTextEdit="1"/>
              </p:cNvSpPr>
              <p:nvPr/>
            </p:nvSpPr>
            <p:spPr>
              <a:xfrm>
                <a:off x="1811007" y="2689857"/>
                <a:ext cx="616131" cy="450764"/>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a:extLst>
                  <a:ext uri="{FF2B5EF4-FFF2-40B4-BE49-F238E27FC236}">
                    <a16:creationId xmlns:a16="http://schemas.microsoft.com/office/drawing/2014/main" id="{4C29DB0C-EC05-AE45-ADCB-CF78EC17DD67}"/>
                  </a:ext>
                </a:extLst>
              </p:cNvPr>
              <p:cNvSpPr/>
              <p:nvPr/>
            </p:nvSpPr>
            <p:spPr>
              <a:xfrm>
                <a:off x="688982" y="3483110"/>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2</m:t>
                          </m:r>
                        </m:sub>
                      </m:sSub>
                    </m:oMath>
                  </m:oMathPara>
                </a14:m>
                <a:endParaRPr kumimoji="1" lang="ja-JP" altLang="en-US" sz="2000"/>
              </a:p>
            </p:txBody>
          </p:sp>
        </mc:Choice>
        <mc:Fallback xmlns="">
          <p:sp>
            <p:nvSpPr>
              <p:cNvPr id="8" name="円/楕円 7">
                <a:extLst>
                  <a:ext uri="{FF2B5EF4-FFF2-40B4-BE49-F238E27FC236}">
                    <a16:creationId xmlns:a16="http://schemas.microsoft.com/office/drawing/2014/main" id="{4C29DB0C-EC05-AE45-ADCB-CF78EC17DD67}"/>
                  </a:ext>
                </a:extLst>
              </p:cNvPr>
              <p:cNvSpPr>
                <a:spLocks noRot="1" noChangeAspect="1" noMove="1" noResize="1" noEditPoints="1" noAdjustHandles="1" noChangeArrowheads="1" noChangeShapeType="1" noTextEdit="1"/>
              </p:cNvSpPr>
              <p:nvPr/>
            </p:nvSpPr>
            <p:spPr>
              <a:xfrm>
                <a:off x="688982" y="3483110"/>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a:extLst>
                  <a:ext uri="{FF2B5EF4-FFF2-40B4-BE49-F238E27FC236}">
                    <a16:creationId xmlns:a16="http://schemas.microsoft.com/office/drawing/2014/main" id="{50A20766-C7A3-C841-959D-E69543524DF1}"/>
                  </a:ext>
                </a:extLst>
              </p:cNvPr>
              <p:cNvSpPr/>
              <p:nvPr/>
            </p:nvSpPr>
            <p:spPr>
              <a:xfrm>
                <a:off x="709065" y="5082353"/>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3</m:t>
                          </m:r>
                        </m:sub>
                      </m:sSub>
                    </m:oMath>
                  </m:oMathPara>
                </a14:m>
                <a:endParaRPr kumimoji="1" lang="ja-JP" altLang="en-US" sz="2000"/>
              </a:p>
            </p:txBody>
          </p:sp>
        </mc:Choice>
        <mc:Fallback xmlns="">
          <p:sp>
            <p:nvSpPr>
              <p:cNvPr id="9" name="円/楕円 8">
                <a:extLst>
                  <a:ext uri="{FF2B5EF4-FFF2-40B4-BE49-F238E27FC236}">
                    <a16:creationId xmlns:a16="http://schemas.microsoft.com/office/drawing/2014/main" id="{50A20766-C7A3-C841-959D-E69543524DF1}"/>
                  </a:ext>
                </a:extLst>
              </p:cNvPr>
              <p:cNvSpPr>
                <a:spLocks noRot="1" noChangeAspect="1" noMove="1" noResize="1" noEditPoints="1" noAdjustHandles="1" noChangeArrowheads="1" noChangeShapeType="1" noTextEdit="1"/>
              </p:cNvSpPr>
              <p:nvPr/>
            </p:nvSpPr>
            <p:spPr>
              <a:xfrm>
                <a:off x="709065" y="5082353"/>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円/楕円 9">
                <a:extLst>
                  <a:ext uri="{FF2B5EF4-FFF2-40B4-BE49-F238E27FC236}">
                    <a16:creationId xmlns:a16="http://schemas.microsoft.com/office/drawing/2014/main" id="{C208C34C-AD7B-BF44-B687-00A2E976507C}"/>
                  </a:ext>
                </a:extLst>
              </p:cNvPr>
              <p:cNvSpPr/>
              <p:nvPr/>
            </p:nvSpPr>
            <p:spPr>
              <a:xfrm>
                <a:off x="2977601" y="270727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10" name="円/楕円 9">
                <a:extLst>
                  <a:ext uri="{FF2B5EF4-FFF2-40B4-BE49-F238E27FC236}">
                    <a16:creationId xmlns:a16="http://schemas.microsoft.com/office/drawing/2014/main" id="{C208C34C-AD7B-BF44-B687-00A2E976507C}"/>
                  </a:ext>
                </a:extLst>
              </p:cNvPr>
              <p:cNvSpPr>
                <a:spLocks noRot="1" noChangeAspect="1" noMove="1" noResize="1" noEditPoints="1" noAdjustHandles="1" noChangeArrowheads="1" noChangeShapeType="1" noTextEdit="1"/>
              </p:cNvSpPr>
              <p:nvPr/>
            </p:nvSpPr>
            <p:spPr>
              <a:xfrm>
                <a:off x="2977601" y="2707274"/>
                <a:ext cx="610808" cy="613944"/>
              </a:xfrm>
              <a:prstGeom prst="ellipse">
                <a:avLst/>
              </a:prstGeom>
              <a:blipFill>
                <a:blip r:embed="rId7"/>
                <a:stretch>
                  <a:fillRect/>
                </a:stretch>
              </a:blipFill>
              <a:ln>
                <a:solidFill>
                  <a:srgbClr val="000000"/>
                </a:solidFill>
              </a:ln>
            </p:spPr>
            <p:txBody>
              <a:bodyPr/>
              <a:lstStyle/>
              <a:p>
                <a:r>
                  <a:rPr lang="ja-JP" altLang="en-US">
                    <a:noFill/>
                  </a:rPr>
                  <a:t> </a:t>
                </a:r>
              </a:p>
            </p:txBody>
          </p:sp>
        </mc:Fallback>
      </mc:AlternateContent>
      <p:sp>
        <p:nvSpPr>
          <p:cNvPr id="11" name="円/楕円 10">
            <a:extLst>
              <a:ext uri="{FF2B5EF4-FFF2-40B4-BE49-F238E27FC236}">
                <a16:creationId xmlns:a16="http://schemas.microsoft.com/office/drawing/2014/main" id="{06121A98-1D1A-1648-9A22-99CFB733E4F9}"/>
              </a:ext>
            </a:extLst>
          </p:cNvPr>
          <p:cNvSpPr/>
          <p:nvPr/>
        </p:nvSpPr>
        <p:spPr>
          <a:xfrm>
            <a:off x="2983524" y="225394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円/楕円 11">
                <a:extLst>
                  <a:ext uri="{FF2B5EF4-FFF2-40B4-BE49-F238E27FC236}">
                    <a16:creationId xmlns:a16="http://schemas.microsoft.com/office/drawing/2014/main" id="{C036CADA-8177-414B-80A0-0BDCB7C72936}"/>
                  </a:ext>
                </a:extLst>
              </p:cNvPr>
              <p:cNvSpPr/>
              <p:nvPr/>
            </p:nvSpPr>
            <p:spPr>
              <a:xfrm>
                <a:off x="3872142" y="270053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12" name="円/楕円 11">
                <a:extLst>
                  <a:ext uri="{FF2B5EF4-FFF2-40B4-BE49-F238E27FC236}">
                    <a16:creationId xmlns:a16="http://schemas.microsoft.com/office/drawing/2014/main" id="{C036CADA-8177-414B-80A0-0BDCB7C72936}"/>
                  </a:ext>
                </a:extLst>
              </p:cNvPr>
              <p:cNvSpPr>
                <a:spLocks noRot="1" noChangeAspect="1" noMove="1" noResize="1" noEditPoints="1" noAdjustHandles="1" noChangeArrowheads="1" noChangeShapeType="1" noTextEdit="1"/>
              </p:cNvSpPr>
              <p:nvPr/>
            </p:nvSpPr>
            <p:spPr>
              <a:xfrm>
                <a:off x="3872142" y="2700534"/>
                <a:ext cx="610808" cy="613944"/>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円/楕円 12">
                <a:extLst>
                  <a:ext uri="{FF2B5EF4-FFF2-40B4-BE49-F238E27FC236}">
                    <a16:creationId xmlns:a16="http://schemas.microsoft.com/office/drawing/2014/main" id="{C64F4A3E-A5E6-5948-ADFD-B2B6868E9B27}"/>
                  </a:ext>
                </a:extLst>
              </p:cNvPr>
              <p:cNvSpPr/>
              <p:nvPr/>
            </p:nvSpPr>
            <p:spPr>
              <a:xfrm>
                <a:off x="2988234" y="429341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13" name="円/楕円 12">
                <a:extLst>
                  <a:ext uri="{FF2B5EF4-FFF2-40B4-BE49-F238E27FC236}">
                    <a16:creationId xmlns:a16="http://schemas.microsoft.com/office/drawing/2014/main" id="{C64F4A3E-A5E6-5948-ADFD-B2B6868E9B27}"/>
                  </a:ext>
                </a:extLst>
              </p:cNvPr>
              <p:cNvSpPr>
                <a:spLocks noRot="1" noChangeAspect="1" noMove="1" noResize="1" noEditPoints="1" noAdjustHandles="1" noChangeArrowheads="1" noChangeShapeType="1" noTextEdit="1"/>
              </p:cNvSpPr>
              <p:nvPr/>
            </p:nvSpPr>
            <p:spPr>
              <a:xfrm>
                <a:off x="2988234" y="4293416"/>
                <a:ext cx="610808" cy="613944"/>
              </a:xfrm>
              <a:prstGeom prst="ellipse">
                <a:avLst/>
              </a:prstGeom>
              <a:blipFill>
                <a:blip r:embed="rId9"/>
                <a:stretch>
                  <a:fillRect/>
                </a:stretch>
              </a:blipFill>
              <a:ln>
                <a:solidFill>
                  <a:srgbClr val="000000"/>
                </a:solidFill>
              </a:ln>
            </p:spPr>
            <p:txBody>
              <a:bodyPr/>
              <a:lstStyle/>
              <a:p>
                <a:r>
                  <a:rPr lang="ja-JP" altLang="en-US">
                    <a:noFill/>
                  </a:rPr>
                  <a:t> </a:t>
                </a:r>
              </a:p>
            </p:txBody>
          </p:sp>
        </mc:Fallback>
      </mc:AlternateContent>
      <p:sp>
        <p:nvSpPr>
          <p:cNvPr id="14" name="円/楕円 13">
            <a:extLst>
              <a:ext uri="{FF2B5EF4-FFF2-40B4-BE49-F238E27FC236}">
                <a16:creationId xmlns:a16="http://schemas.microsoft.com/office/drawing/2014/main" id="{AFCB9B7A-F920-D947-967F-2024B417197F}"/>
              </a:ext>
            </a:extLst>
          </p:cNvPr>
          <p:cNvSpPr/>
          <p:nvPr/>
        </p:nvSpPr>
        <p:spPr>
          <a:xfrm>
            <a:off x="2983524" y="384008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円/楕円 14">
                <a:extLst>
                  <a:ext uri="{FF2B5EF4-FFF2-40B4-BE49-F238E27FC236}">
                    <a16:creationId xmlns:a16="http://schemas.microsoft.com/office/drawing/2014/main" id="{90CE8F28-0A04-984B-9D58-C2D15C033252}"/>
                  </a:ext>
                </a:extLst>
              </p:cNvPr>
              <p:cNvSpPr/>
              <p:nvPr/>
            </p:nvSpPr>
            <p:spPr>
              <a:xfrm>
                <a:off x="3872142" y="428667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15" name="円/楕円 14">
                <a:extLst>
                  <a:ext uri="{FF2B5EF4-FFF2-40B4-BE49-F238E27FC236}">
                    <a16:creationId xmlns:a16="http://schemas.microsoft.com/office/drawing/2014/main" id="{90CE8F28-0A04-984B-9D58-C2D15C033252}"/>
                  </a:ext>
                </a:extLst>
              </p:cNvPr>
              <p:cNvSpPr>
                <a:spLocks noRot="1" noChangeAspect="1" noMove="1" noResize="1" noEditPoints="1" noAdjustHandles="1" noChangeArrowheads="1" noChangeShapeType="1" noTextEdit="1"/>
              </p:cNvSpPr>
              <p:nvPr/>
            </p:nvSpPr>
            <p:spPr>
              <a:xfrm>
                <a:off x="3872142" y="4286676"/>
                <a:ext cx="610808" cy="613944"/>
              </a:xfrm>
              <a:prstGeom prst="ellipse">
                <a:avLst/>
              </a:prstGeom>
              <a:blipFill>
                <a:blip r:embed="rId10"/>
                <a:stretch>
                  <a:fillRect/>
                </a:stretch>
              </a:blipFill>
              <a:ln>
                <a:solidFill>
                  <a:srgbClr val="000000"/>
                </a:solidFill>
              </a:ln>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0E879E37-5A80-6146-8252-B2C3A8F96408}"/>
              </a:ext>
            </a:extLst>
          </p:cNvPr>
          <p:cNvCxnSpPr>
            <a:cxnSpLocks/>
          </p:cNvCxnSpPr>
          <p:nvPr/>
        </p:nvCxnSpPr>
        <p:spPr>
          <a:xfrm flipV="1">
            <a:off x="1515113" y="4741953"/>
            <a:ext cx="1307210" cy="68080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3463AA8-B694-B24E-88DC-C2FC73FE1C35}"/>
              </a:ext>
            </a:extLst>
          </p:cNvPr>
          <p:cNvCxnSpPr>
            <a:cxnSpLocks/>
          </p:cNvCxnSpPr>
          <p:nvPr/>
        </p:nvCxnSpPr>
        <p:spPr>
          <a:xfrm flipV="1">
            <a:off x="1501410" y="3208563"/>
            <a:ext cx="1281646" cy="213864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A8F7530-E3F4-4F43-B633-6FF7A281E8CF}"/>
              </a:ext>
            </a:extLst>
          </p:cNvPr>
          <p:cNvCxnSpPr>
            <a:cxnSpLocks/>
          </p:cNvCxnSpPr>
          <p:nvPr/>
        </p:nvCxnSpPr>
        <p:spPr>
          <a:xfrm>
            <a:off x="1493073" y="3895801"/>
            <a:ext cx="1351291" cy="60783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D743276A-11F9-114A-A20E-26CCD20378B5}"/>
                  </a:ext>
                </a:extLst>
              </p:cNvPr>
              <p:cNvSpPr/>
              <p:nvPr/>
            </p:nvSpPr>
            <p:spPr>
              <a:xfrm>
                <a:off x="1782716" y="2027520"/>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19" name="正方形/長方形 18">
                <a:extLst>
                  <a:ext uri="{FF2B5EF4-FFF2-40B4-BE49-F238E27FC236}">
                    <a16:creationId xmlns:a16="http://schemas.microsoft.com/office/drawing/2014/main" id="{D743276A-11F9-114A-A20E-26CCD20378B5}"/>
                  </a:ext>
                </a:extLst>
              </p:cNvPr>
              <p:cNvSpPr>
                <a:spLocks noRot="1" noChangeAspect="1" noMove="1" noResize="1" noEditPoints="1" noAdjustHandles="1" noChangeArrowheads="1" noChangeShapeType="1" noTextEdit="1"/>
              </p:cNvSpPr>
              <p:nvPr/>
            </p:nvSpPr>
            <p:spPr>
              <a:xfrm>
                <a:off x="1782716" y="2027520"/>
                <a:ext cx="616131" cy="450764"/>
              </a:xfrm>
              <a:prstGeom prst="rect">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D153E27A-FAC7-224E-B5E3-974FA32E879F}"/>
                  </a:ext>
                </a:extLst>
              </p:cNvPr>
              <p:cNvSpPr/>
              <p:nvPr/>
            </p:nvSpPr>
            <p:spPr>
              <a:xfrm>
                <a:off x="1368152" y="3220591"/>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0" name="正方形/長方形 19">
                <a:extLst>
                  <a:ext uri="{FF2B5EF4-FFF2-40B4-BE49-F238E27FC236}">
                    <a16:creationId xmlns:a16="http://schemas.microsoft.com/office/drawing/2014/main" id="{D153E27A-FAC7-224E-B5E3-974FA32E879F}"/>
                  </a:ext>
                </a:extLst>
              </p:cNvPr>
              <p:cNvSpPr>
                <a:spLocks noRot="1" noChangeAspect="1" noMove="1" noResize="1" noEditPoints="1" noAdjustHandles="1" noChangeArrowheads="1" noChangeShapeType="1" noTextEdit="1"/>
              </p:cNvSpPr>
              <p:nvPr/>
            </p:nvSpPr>
            <p:spPr>
              <a:xfrm>
                <a:off x="1368152" y="3220591"/>
                <a:ext cx="616131" cy="450764"/>
              </a:xfrm>
              <a:prstGeom prst="rect">
                <a:avLst/>
              </a:prstGeom>
              <a:blipFill>
                <a:blip r:embed="rId12"/>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8081B946-3E32-7E43-B8B3-3A1943FC4B31}"/>
                  </a:ext>
                </a:extLst>
              </p:cNvPr>
              <p:cNvSpPr/>
              <p:nvPr/>
            </p:nvSpPr>
            <p:spPr>
              <a:xfrm>
                <a:off x="1433678" y="402269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1" name="正方形/長方形 20">
                <a:extLst>
                  <a:ext uri="{FF2B5EF4-FFF2-40B4-BE49-F238E27FC236}">
                    <a16:creationId xmlns:a16="http://schemas.microsoft.com/office/drawing/2014/main" id="{8081B946-3E32-7E43-B8B3-3A1943FC4B31}"/>
                  </a:ext>
                </a:extLst>
              </p:cNvPr>
              <p:cNvSpPr>
                <a:spLocks noRot="1" noChangeAspect="1" noMove="1" noResize="1" noEditPoints="1" noAdjustHandles="1" noChangeArrowheads="1" noChangeShapeType="1" noTextEdit="1"/>
              </p:cNvSpPr>
              <p:nvPr/>
            </p:nvSpPr>
            <p:spPr>
              <a:xfrm>
                <a:off x="1433678" y="4022699"/>
                <a:ext cx="616131" cy="450764"/>
              </a:xfrm>
              <a:prstGeom prst="rect">
                <a:avLst/>
              </a:prstGeom>
              <a:blipFill>
                <a:blip r:embed="rId1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11638F11-991E-CD40-90AF-299A47DA14B7}"/>
                  </a:ext>
                </a:extLst>
              </p:cNvPr>
              <p:cNvSpPr/>
              <p:nvPr/>
            </p:nvSpPr>
            <p:spPr>
              <a:xfrm>
                <a:off x="1828453" y="5210306"/>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2" name="正方形/長方形 21">
                <a:extLst>
                  <a:ext uri="{FF2B5EF4-FFF2-40B4-BE49-F238E27FC236}">
                    <a16:creationId xmlns:a16="http://schemas.microsoft.com/office/drawing/2014/main" id="{11638F11-991E-CD40-90AF-299A47DA14B7}"/>
                  </a:ext>
                </a:extLst>
              </p:cNvPr>
              <p:cNvSpPr>
                <a:spLocks noRot="1" noChangeAspect="1" noMove="1" noResize="1" noEditPoints="1" noAdjustHandles="1" noChangeArrowheads="1" noChangeShapeType="1" noTextEdit="1"/>
              </p:cNvSpPr>
              <p:nvPr/>
            </p:nvSpPr>
            <p:spPr>
              <a:xfrm>
                <a:off x="1828453" y="5210306"/>
                <a:ext cx="616131" cy="450764"/>
              </a:xfrm>
              <a:prstGeom prst="rect">
                <a:avLst/>
              </a:prstGeom>
              <a:blipFill>
                <a:blip r:embed="rId1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978088A2-3504-C046-A4F8-8E1B11263473}"/>
                  </a:ext>
                </a:extLst>
              </p:cNvPr>
              <p:cNvSpPr/>
              <p:nvPr/>
            </p:nvSpPr>
            <p:spPr>
              <a:xfrm>
                <a:off x="1872671" y="4488692"/>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31</m:t>
                          </m:r>
                        </m:sub>
                        <m:sup>
                          <m:r>
                            <a:rPr lang="en-US" altLang="ja-JP" b="0" i="1" smtClean="0">
                              <a:solidFill>
                                <a:srgbClr val="000000"/>
                              </a:solidFill>
                              <a:latin typeface="Cambria Math" panose="02040503050406030204" pitchFamily="18" charset="0"/>
                            </a:rPr>
                            <m:t>(1)</m:t>
                          </m:r>
                        </m:sup>
                      </m:sSubSup>
                    </m:oMath>
                  </m:oMathPara>
                </a14:m>
                <a:endParaRPr lang="ja-JP" altLang="en-US">
                  <a:solidFill>
                    <a:srgbClr val="000000"/>
                  </a:solidFill>
                </a:endParaRPr>
              </a:p>
            </p:txBody>
          </p:sp>
        </mc:Choice>
        <mc:Fallback xmlns="">
          <p:sp>
            <p:nvSpPr>
              <p:cNvPr id="23" name="正方形/長方形 22">
                <a:extLst>
                  <a:ext uri="{FF2B5EF4-FFF2-40B4-BE49-F238E27FC236}">
                    <a16:creationId xmlns:a16="http://schemas.microsoft.com/office/drawing/2014/main" id="{978088A2-3504-C046-A4F8-8E1B11263473}"/>
                  </a:ext>
                </a:extLst>
              </p:cNvPr>
              <p:cNvSpPr>
                <a:spLocks noRot="1" noChangeAspect="1" noMove="1" noResize="1" noEditPoints="1" noAdjustHandles="1" noChangeArrowheads="1" noChangeShapeType="1" noTextEdit="1"/>
              </p:cNvSpPr>
              <p:nvPr/>
            </p:nvSpPr>
            <p:spPr>
              <a:xfrm>
                <a:off x="1872671" y="4488692"/>
                <a:ext cx="616131" cy="450764"/>
              </a:xfrm>
              <a:prstGeom prst="rect">
                <a:avLst/>
              </a:prstGeom>
              <a:blipFill>
                <a:blip r:embed="rId15"/>
                <a:stretch>
                  <a:fillRect/>
                </a:stretch>
              </a:blipFill>
              <a:ln>
                <a:noFill/>
              </a:ln>
            </p:spPr>
            <p:txBody>
              <a:bodyPr/>
              <a:lstStyle/>
              <a:p>
                <a:r>
                  <a:rPr lang="ja-JP" altLang="en-US">
                    <a:noFill/>
                  </a:rPr>
                  <a:t> </a:t>
                </a:r>
              </a:p>
            </p:txBody>
          </p:sp>
        </mc:Fallback>
      </mc:AlternateContent>
      <p:cxnSp>
        <p:nvCxnSpPr>
          <p:cNvPr id="24" name="直線矢印コネクタ 23">
            <a:extLst>
              <a:ext uri="{FF2B5EF4-FFF2-40B4-BE49-F238E27FC236}">
                <a16:creationId xmlns:a16="http://schemas.microsoft.com/office/drawing/2014/main" id="{F00341EE-FE44-0244-B8EF-668BC580386C}"/>
              </a:ext>
            </a:extLst>
          </p:cNvPr>
          <p:cNvCxnSpPr>
            <a:cxnSpLocks/>
            <a:stCxn id="10" idx="6"/>
            <a:endCxn id="12" idx="2"/>
          </p:cNvCxnSpPr>
          <p:nvPr/>
        </p:nvCxnSpPr>
        <p:spPr>
          <a:xfrm flipV="1">
            <a:off x="3588409" y="300750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1553236-0653-2746-81DB-FE7E96EA2E53}"/>
              </a:ext>
            </a:extLst>
          </p:cNvPr>
          <p:cNvCxnSpPr>
            <a:cxnSpLocks/>
          </p:cNvCxnSpPr>
          <p:nvPr/>
        </p:nvCxnSpPr>
        <p:spPr>
          <a:xfrm flipV="1">
            <a:off x="3588820" y="463734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FF9BCFF0-9725-FC44-B1F6-AE2E2D092544}"/>
                  </a:ext>
                </a:extLst>
              </p:cNvPr>
              <p:cNvSpPr/>
              <p:nvPr/>
            </p:nvSpPr>
            <p:spPr>
              <a:xfrm>
                <a:off x="4977977" y="1931691"/>
                <a:ext cx="3461204" cy="787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b="0" i="1" smtClean="0">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b="0" i="1" smtClean="0">
                              <a:solidFill>
                                <a:srgbClr val="000000"/>
                              </a:solidFill>
                              <a:latin typeface="Cambria Math" panose="02040503050406030204" pitchFamily="18" charset="0"/>
                            </a:rPr>
                            <m:t>3</m:t>
                          </m:r>
                        </m:sub>
                      </m:sSub>
                    </m:oMath>
                  </m:oMathPara>
                </a14:m>
                <a:endParaRPr lang="en-US" altLang="ja-JP" dirty="0">
                  <a:solidFill>
                    <a:srgbClr val="000000"/>
                  </a:solidFill>
                </a:endParaRPr>
              </a:p>
              <a:p>
                <a:pPr/>
                <a14:m>
                  <m:oMathPara xmlns:m="http://schemas.openxmlformats.org/officeDocument/2006/math">
                    <m:oMathParaPr>
                      <m:jc m:val="centerGroup"/>
                    </m:oMathParaPr>
                    <m:oMath xmlns:m="http://schemas.openxmlformats.org/officeDocument/2006/math">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1</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2</m:t>
                              </m:r>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2</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3</m:t>
                              </m:r>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𝑥</m:t>
                          </m:r>
                        </m:e>
                        <m:sub>
                          <m:r>
                            <a:rPr lang="en-US" altLang="ja-JP" i="1">
                              <a:solidFill>
                                <a:srgbClr val="000000"/>
                              </a:solidFill>
                              <a:latin typeface="Cambria Math" panose="02040503050406030204" pitchFamily="18" charset="0"/>
                            </a:rPr>
                            <m:t>3</m:t>
                          </m:r>
                        </m:sub>
                      </m:sSub>
                    </m:oMath>
                  </m:oMathPara>
                </a14:m>
                <a:endParaRPr lang="en-US" altLang="ja-JP" dirty="0"/>
              </a:p>
            </p:txBody>
          </p:sp>
        </mc:Choice>
        <mc:Fallback xmlns="">
          <p:sp>
            <p:nvSpPr>
              <p:cNvPr id="27" name="正方形/長方形 26">
                <a:extLst>
                  <a:ext uri="{FF2B5EF4-FFF2-40B4-BE49-F238E27FC236}">
                    <a16:creationId xmlns:a16="http://schemas.microsoft.com/office/drawing/2014/main" id="{FF9BCFF0-9725-FC44-B1F6-AE2E2D092544}"/>
                  </a:ext>
                </a:extLst>
              </p:cNvPr>
              <p:cNvSpPr>
                <a:spLocks noRot="1" noChangeAspect="1" noMove="1" noResize="1" noEditPoints="1" noAdjustHandles="1" noChangeArrowheads="1" noChangeShapeType="1" noTextEdit="1"/>
              </p:cNvSpPr>
              <p:nvPr/>
            </p:nvSpPr>
            <p:spPr>
              <a:xfrm>
                <a:off x="4977977" y="1931691"/>
                <a:ext cx="3461204" cy="787523"/>
              </a:xfrm>
              <a:prstGeom prst="rect">
                <a:avLst/>
              </a:prstGeom>
              <a:blipFill>
                <a:blip r:embed="rId16"/>
                <a:stretch>
                  <a:fillRect b="-1587"/>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9BB5627E-B80E-B54D-8601-AE469A4F1AD5}"/>
              </a:ext>
            </a:extLst>
          </p:cNvPr>
          <p:cNvSpPr txBox="1"/>
          <p:nvPr/>
        </p:nvSpPr>
        <p:spPr>
          <a:xfrm>
            <a:off x="616699" y="1381107"/>
            <a:ext cx="877163" cy="369332"/>
          </a:xfrm>
          <a:prstGeom prst="rect">
            <a:avLst/>
          </a:prstGeom>
          <a:noFill/>
        </p:spPr>
        <p:txBody>
          <a:bodyPr wrap="none" rtlCol="0">
            <a:spAutoFit/>
          </a:bodyPr>
          <a:lstStyle/>
          <a:p>
            <a:r>
              <a:rPr kumimoji="1" lang="ja-JP" altLang="en-US">
                <a:solidFill>
                  <a:srgbClr val="000000"/>
                </a:solidFill>
              </a:rPr>
              <a:t>入力層</a:t>
            </a:r>
          </a:p>
        </p:txBody>
      </p:sp>
      <p:sp>
        <p:nvSpPr>
          <p:cNvPr id="29" name="テキスト ボックス 28">
            <a:extLst>
              <a:ext uri="{FF2B5EF4-FFF2-40B4-BE49-F238E27FC236}">
                <a16:creationId xmlns:a16="http://schemas.microsoft.com/office/drawing/2014/main" id="{8BED9044-D71D-E34D-A9B5-2A5098CD0755}"/>
              </a:ext>
            </a:extLst>
          </p:cNvPr>
          <p:cNvSpPr txBox="1"/>
          <p:nvPr/>
        </p:nvSpPr>
        <p:spPr>
          <a:xfrm>
            <a:off x="3253420" y="139449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1</a:t>
            </a:r>
            <a:r>
              <a:rPr kumimoji="1" lang="ja-JP" altLang="en-US">
                <a:solidFill>
                  <a:srgbClr val="000000"/>
                </a:solidFill>
              </a:rPr>
              <a:t>層目</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CF4FBDB-00B3-144F-AFCC-1CF9E47F0105}"/>
                  </a:ext>
                </a:extLst>
              </p:cNvPr>
              <p:cNvSpPr txBox="1"/>
              <p:nvPr/>
            </p:nvSpPr>
            <p:spPr>
              <a:xfrm>
                <a:off x="3628067" y="2675682"/>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30" name="テキスト ボックス 29">
                <a:extLst>
                  <a:ext uri="{FF2B5EF4-FFF2-40B4-BE49-F238E27FC236}">
                    <a16:creationId xmlns:a16="http://schemas.microsoft.com/office/drawing/2014/main" id="{DCF4FBDB-00B3-144F-AFCC-1CF9E47F0105}"/>
                  </a:ext>
                </a:extLst>
              </p:cNvPr>
              <p:cNvSpPr txBox="1">
                <a:spLocks noRot="1" noChangeAspect="1" noMove="1" noResize="1" noEditPoints="1" noAdjustHandles="1" noChangeArrowheads="1" noChangeShapeType="1" noTextEdit="1"/>
              </p:cNvSpPr>
              <p:nvPr/>
            </p:nvSpPr>
            <p:spPr>
              <a:xfrm>
                <a:off x="3628067" y="2675682"/>
                <a:ext cx="196336" cy="276999"/>
              </a:xfrm>
              <a:prstGeom prst="rect">
                <a:avLst/>
              </a:prstGeom>
              <a:blipFill>
                <a:blip r:embed="rId17"/>
                <a:stretch>
                  <a:fillRect l="-25000" r="-1875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60AF1BE3-0124-EE47-BEC2-A00D0787913B}"/>
                  </a:ext>
                </a:extLst>
              </p:cNvPr>
              <p:cNvSpPr txBox="1"/>
              <p:nvPr/>
            </p:nvSpPr>
            <p:spPr>
              <a:xfrm>
                <a:off x="3628067" y="4337397"/>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31" name="テキスト ボックス 30">
                <a:extLst>
                  <a:ext uri="{FF2B5EF4-FFF2-40B4-BE49-F238E27FC236}">
                    <a16:creationId xmlns:a16="http://schemas.microsoft.com/office/drawing/2014/main" id="{60AF1BE3-0124-EE47-BEC2-A00D0787913B}"/>
                  </a:ext>
                </a:extLst>
              </p:cNvPr>
              <p:cNvSpPr txBox="1">
                <a:spLocks noRot="1" noChangeAspect="1" noMove="1" noResize="1" noEditPoints="1" noAdjustHandles="1" noChangeArrowheads="1" noChangeShapeType="1" noTextEdit="1"/>
              </p:cNvSpPr>
              <p:nvPr/>
            </p:nvSpPr>
            <p:spPr>
              <a:xfrm>
                <a:off x="3628067" y="4337397"/>
                <a:ext cx="196336" cy="276999"/>
              </a:xfrm>
              <a:prstGeom prst="rect">
                <a:avLst/>
              </a:prstGeom>
              <a:blipFill>
                <a:blip r:embed="rId17"/>
                <a:stretch>
                  <a:fillRect l="-25000" r="-1875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7794295B-6CA1-004A-A815-05D7E6AAC4CC}"/>
                  </a:ext>
                </a:extLst>
              </p:cNvPr>
              <p:cNvSpPr/>
              <p:nvPr/>
            </p:nvSpPr>
            <p:spPr>
              <a:xfrm>
                <a:off x="5083536" y="4293416"/>
                <a:ext cx="1616083" cy="7844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oMath>
                  </m:oMathPara>
                </a14:m>
                <a:endParaRPr lang="en-US" altLang="ja-JP" b="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oMath>
                  </m:oMathPara>
                </a14:m>
                <a:endParaRPr lang="en-US" altLang="ja-JP" dirty="0">
                  <a:solidFill>
                    <a:srgbClr val="000000"/>
                  </a:solidFill>
                </a:endParaRPr>
              </a:p>
            </p:txBody>
          </p:sp>
        </mc:Choice>
        <mc:Fallback xmlns="">
          <p:sp>
            <p:nvSpPr>
              <p:cNvPr id="32" name="正方形/長方形 31">
                <a:extLst>
                  <a:ext uri="{FF2B5EF4-FFF2-40B4-BE49-F238E27FC236}">
                    <a16:creationId xmlns:a16="http://schemas.microsoft.com/office/drawing/2014/main" id="{7794295B-6CA1-004A-A815-05D7E6AAC4CC}"/>
                  </a:ext>
                </a:extLst>
              </p:cNvPr>
              <p:cNvSpPr>
                <a:spLocks noRot="1" noChangeAspect="1" noMove="1" noResize="1" noEditPoints="1" noAdjustHandles="1" noChangeArrowheads="1" noChangeShapeType="1" noTextEdit="1"/>
              </p:cNvSpPr>
              <p:nvPr/>
            </p:nvSpPr>
            <p:spPr>
              <a:xfrm>
                <a:off x="5083536" y="4293416"/>
                <a:ext cx="1616083" cy="784446"/>
              </a:xfrm>
              <a:prstGeom prst="rect">
                <a:avLst/>
              </a:prstGeom>
              <a:blipFill>
                <a:blip r:embed="rId18"/>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4866E21D-42D7-8346-9168-CAD1A2CDBE68}"/>
                  </a:ext>
                </a:extLst>
              </p:cNvPr>
              <p:cNvSpPr/>
              <p:nvPr/>
            </p:nvSpPr>
            <p:spPr>
              <a:xfrm>
                <a:off x="5232105" y="3457624"/>
                <a:ext cx="301011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d>
                        <m:dPr>
                          <m:ctrlPr>
                            <a:rPr lang="en-US" altLang="ja-JP" b="0" i="1" smtClean="0">
                              <a:solidFill>
                                <a:srgbClr val="000000"/>
                              </a:solidFill>
                              <a:latin typeface="Cambria Math" panose="02040503050406030204" pitchFamily="18" charset="0"/>
                            </a:rPr>
                          </m:ctrlPr>
                        </m:dPr>
                        <m:e>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e>
                      </m:d>
                      <m:r>
                        <a:rPr lang="en-US" altLang="ja-JP" b="0" i="1" smtClean="0">
                          <a:solidFill>
                            <a:srgbClr val="000000"/>
                          </a:solidFill>
                          <a:latin typeface="Cambria Math" panose="02040503050406030204" pitchFamily="18" charset="0"/>
                        </a:rPr>
                        <m:t>=</m:t>
                      </m:r>
                      <m:f>
                        <m:fPr>
                          <m:ctrlPr>
                            <a:rPr lang="en-US" altLang="ja-JP" b="0" i="1" smtClean="0">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1</m:t>
                          </m:r>
                        </m:num>
                        <m:den>
                          <m:r>
                            <a:rPr lang="en-US" altLang="ja-JP" b="0" i="1" smtClean="0">
                              <a:solidFill>
                                <a:srgbClr val="000000"/>
                              </a:solidFill>
                              <a:latin typeface="Cambria Math" panose="02040503050406030204" pitchFamily="18" charset="0"/>
                            </a:rPr>
                            <m:t>1+</m:t>
                          </m:r>
                          <m:r>
                            <m:rPr>
                              <m:sty m:val="p"/>
                            </m:rPr>
                            <a:rPr lang="en-US" altLang="ja-JP" b="0" i="0" smtClean="0">
                              <a:solidFill>
                                <a:srgbClr val="000000"/>
                              </a:solidFill>
                              <a:latin typeface="Cambria Math" panose="02040503050406030204" pitchFamily="18" charset="0"/>
                            </a:rPr>
                            <m:t>exp</m:t>
                          </m:r>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den>
                      </m:f>
                    </m:oMath>
                  </m:oMathPara>
                </a14:m>
                <a:endParaRPr lang="ja-JP" altLang="en-US">
                  <a:solidFill>
                    <a:srgbClr val="000000"/>
                  </a:solidFill>
                </a:endParaRPr>
              </a:p>
            </p:txBody>
          </p:sp>
        </mc:Choice>
        <mc:Fallback xmlns="">
          <p:sp>
            <p:nvSpPr>
              <p:cNvPr id="33" name="正方形/長方形 32">
                <a:extLst>
                  <a:ext uri="{FF2B5EF4-FFF2-40B4-BE49-F238E27FC236}">
                    <a16:creationId xmlns:a16="http://schemas.microsoft.com/office/drawing/2014/main" id="{4866E21D-42D7-8346-9168-CAD1A2CDBE68}"/>
                  </a:ext>
                </a:extLst>
              </p:cNvPr>
              <p:cNvSpPr>
                <a:spLocks noRot="1" noChangeAspect="1" noMove="1" noResize="1" noEditPoints="1" noAdjustHandles="1" noChangeArrowheads="1" noChangeShapeType="1" noTextEdit="1"/>
              </p:cNvSpPr>
              <p:nvPr/>
            </p:nvSpPr>
            <p:spPr>
              <a:xfrm>
                <a:off x="5232105" y="3457624"/>
                <a:ext cx="3010119" cy="669094"/>
              </a:xfrm>
              <a:prstGeom prst="rect">
                <a:avLst/>
              </a:prstGeom>
              <a:blipFill>
                <a:blip r:embed="rId19"/>
                <a:stretch>
                  <a:fillRect b="-7407"/>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D9038BEC-A3C8-D046-90A0-635A8B5B6F1B}"/>
              </a:ext>
            </a:extLst>
          </p:cNvPr>
          <p:cNvSpPr txBox="1"/>
          <p:nvPr/>
        </p:nvSpPr>
        <p:spPr>
          <a:xfrm>
            <a:off x="5067627" y="3069056"/>
            <a:ext cx="2967479" cy="584775"/>
          </a:xfrm>
          <a:prstGeom prst="rect">
            <a:avLst/>
          </a:prstGeom>
          <a:noFill/>
        </p:spPr>
        <p:txBody>
          <a:bodyPr wrap="none" rtlCol="0">
            <a:spAutoFit/>
          </a:bodyPr>
          <a:lstStyle/>
          <a:p>
            <a:r>
              <a:rPr lang="en-US" altLang="ja-JP" dirty="0">
                <a:solidFill>
                  <a:srgbClr val="000000"/>
                </a:solidFill>
              </a:rPr>
              <a:t>Sigmoid</a:t>
            </a:r>
            <a:r>
              <a:rPr lang="ja-JP" altLang="en-US">
                <a:solidFill>
                  <a:srgbClr val="000000"/>
                </a:solidFill>
              </a:rPr>
              <a:t>関数</a:t>
            </a:r>
            <a:endParaRPr lang="en-US" altLang="ja-JP" dirty="0">
              <a:solidFill>
                <a:srgbClr val="000000"/>
              </a:solidFill>
            </a:endParaRPr>
          </a:p>
          <a:p>
            <a:r>
              <a:rPr kumimoji="1" lang="ja-JP" altLang="en-US" sz="1400">
                <a:solidFill>
                  <a:srgbClr val="000000"/>
                </a:solidFill>
              </a:rPr>
              <a:t>非線形問題を解けるようにするため</a:t>
            </a:r>
            <a:endParaRPr kumimoji="1" lang="ja-JP" altLang="en-US">
              <a:solidFill>
                <a:srgbClr val="000000"/>
              </a:solidFill>
            </a:endParaRPr>
          </a:p>
        </p:txBody>
      </p:sp>
    </p:spTree>
    <p:extLst>
      <p:ext uri="{BB962C8B-B14F-4D97-AF65-F5344CB8AC3E}">
        <p14:creationId xmlns:p14="http://schemas.microsoft.com/office/powerpoint/2010/main" val="265658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7786A-CA17-7D40-8BB6-CAEFEBDE4E90}"/>
              </a:ext>
            </a:extLst>
          </p:cNvPr>
          <p:cNvSpPr>
            <a:spLocks noGrp="1"/>
          </p:cNvSpPr>
          <p:nvPr>
            <p:ph type="title"/>
          </p:nvPr>
        </p:nvSpPr>
        <p:spPr/>
        <p:txBody>
          <a:bodyPr/>
          <a:lstStyle/>
          <a:p>
            <a:r>
              <a:rPr kumimoji="1" lang="ja-JP" altLang="en-US"/>
              <a:t>第二層目の計算</a:t>
            </a:r>
          </a:p>
        </p:txBody>
      </p:sp>
      <mc:AlternateContent xmlns:mc="http://schemas.openxmlformats.org/markup-compatibility/2006" xmlns:a14="http://schemas.microsoft.com/office/drawing/2010/main">
        <mc:Choice Requires="a14">
          <p:sp>
            <p:nvSpPr>
              <p:cNvPr id="29" name="円/楕円 28">
                <a:extLst>
                  <a:ext uri="{FF2B5EF4-FFF2-40B4-BE49-F238E27FC236}">
                    <a16:creationId xmlns:a16="http://schemas.microsoft.com/office/drawing/2014/main" id="{6B50774C-E638-D04E-8680-5299D3749C65}"/>
                  </a:ext>
                </a:extLst>
              </p:cNvPr>
              <p:cNvSpPr/>
              <p:nvPr/>
            </p:nvSpPr>
            <p:spPr>
              <a:xfrm>
                <a:off x="563585" y="283856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29" name="円/楕円 28">
                <a:extLst>
                  <a:ext uri="{FF2B5EF4-FFF2-40B4-BE49-F238E27FC236}">
                    <a16:creationId xmlns:a16="http://schemas.microsoft.com/office/drawing/2014/main" id="{6B50774C-E638-D04E-8680-5299D3749C65}"/>
                  </a:ext>
                </a:extLst>
              </p:cNvPr>
              <p:cNvSpPr>
                <a:spLocks noRot="1" noChangeAspect="1" noMove="1" noResize="1" noEditPoints="1" noAdjustHandles="1" noChangeArrowheads="1" noChangeShapeType="1" noTextEdit="1"/>
              </p:cNvSpPr>
              <p:nvPr/>
            </p:nvSpPr>
            <p:spPr>
              <a:xfrm>
                <a:off x="563585" y="2838564"/>
                <a:ext cx="610808" cy="613944"/>
              </a:xfrm>
              <a:prstGeom prst="ellipse">
                <a:avLst/>
              </a:prstGeom>
              <a:blipFill>
                <a:blip r:embed="rId3"/>
                <a:stretch>
                  <a:fillRect/>
                </a:stretch>
              </a:blipFill>
              <a:ln>
                <a:solidFill>
                  <a:srgbClr val="000000"/>
                </a:solidFill>
              </a:ln>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F5B2E8DB-9640-4E43-89B4-3D19ABFBD797}"/>
              </a:ext>
            </a:extLst>
          </p:cNvPr>
          <p:cNvSpPr/>
          <p:nvPr/>
        </p:nvSpPr>
        <p:spPr>
          <a:xfrm>
            <a:off x="569508" y="238523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円/楕円 30">
                <a:extLst>
                  <a:ext uri="{FF2B5EF4-FFF2-40B4-BE49-F238E27FC236}">
                    <a16:creationId xmlns:a16="http://schemas.microsoft.com/office/drawing/2014/main" id="{FFA77300-0664-8447-A45A-F38AF54928C2}"/>
                  </a:ext>
                </a:extLst>
              </p:cNvPr>
              <p:cNvSpPr/>
              <p:nvPr/>
            </p:nvSpPr>
            <p:spPr>
              <a:xfrm>
                <a:off x="1458126" y="283182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31" name="円/楕円 30">
                <a:extLst>
                  <a:ext uri="{FF2B5EF4-FFF2-40B4-BE49-F238E27FC236}">
                    <a16:creationId xmlns:a16="http://schemas.microsoft.com/office/drawing/2014/main" id="{FFA77300-0664-8447-A45A-F38AF54928C2}"/>
                  </a:ext>
                </a:extLst>
              </p:cNvPr>
              <p:cNvSpPr>
                <a:spLocks noRot="1" noChangeAspect="1" noMove="1" noResize="1" noEditPoints="1" noAdjustHandles="1" noChangeArrowheads="1" noChangeShapeType="1" noTextEdit="1"/>
              </p:cNvSpPr>
              <p:nvPr/>
            </p:nvSpPr>
            <p:spPr>
              <a:xfrm>
                <a:off x="1458126" y="2831824"/>
                <a:ext cx="610808" cy="613944"/>
              </a:xfrm>
              <a:prstGeom prst="ellipse">
                <a:avLst/>
              </a:prstGeom>
              <a:blipFill>
                <a:blip r:embed="rId4"/>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円/楕円 31">
                <a:extLst>
                  <a:ext uri="{FF2B5EF4-FFF2-40B4-BE49-F238E27FC236}">
                    <a16:creationId xmlns:a16="http://schemas.microsoft.com/office/drawing/2014/main" id="{3CD1BA26-E1C4-284C-B618-195C22943E7A}"/>
                  </a:ext>
                </a:extLst>
              </p:cNvPr>
              <p:cNvSpPr/>
              <p:nvPr/>
            </p:nvSpPr>
            <p:spPr>
              <a:xfrm>
                <a:off x="574218" y="442470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32" name="円/楕円 31">
                <a:extLst>
                  <a:ext uri="{FF2B5EF4-FFF2-40B4-BE49-F238E27FC236}">
                    <a16:creationId xmlns:a16="http://schemas.microsoft.com/office/drawing/2014/main" id="{3CD1BA26-E1C4-284C-B618-195C22943E7A}"/>
                  </a:ext>
                </a:extLst>
              </p:cNvPr>
              <p:cNvSpPr>
                <a:spLocks noRot="1" noChangeAspect="1" noMove="1" noResize="1" noEditPoints="1" noAdjustHandles="1" noChangeArrowheads="1" noChangeShapeType="1" noTextEdit="1"/>
              </p:cNvSpPr>
              <p:nvPr/>
            </p:nvSpPr>
            <p:spPr>
              <a:xfrm>
                <a:off x="574218" y="4424706"/>
                <a:ext cx="610808" cy="613944"/>
              </a:xfrm>
              <a:prstGeom prst="ellipse">
                <a:avLst/>
              </a:prstGeom>
              <a:blipFill>
                <a:blip r:embed="rId5"/>
                <a:stretch>
                  <a:fillRect/>
                </a:stretch>
              </a:blipFill>
              <a:ln>
                <a:solidFill>
                  <a:srgbClr val="000000"/>
                </a:solidFill>
              </a:ln>
            </p:spPr>
            <p:txBody>
              <a:bodyPr/>
              <a:lstStyle/>
              <a:p>
                <a:r>
                  <a:rPr lang="ja-JP" altLang="en-US">
                    <a:noFill/>
                  </a:rPr>
                  <a:t> </a:t>
                </a:r>
              </a:p>
            </p:txBody>
          </p:sp>
        </mc:Fallback>
      </mc:AlternateContent>
      <p:sp>
        <p:nvSpPr>
          <p:cNvPr id="33" name="円/楕円 32">
            <a:extLst>
              <a:ext uri="{FF2B5EF4-FFF2-40B4-BE49-F238E27FC236}">
                <a16:creationId xmlns:a16="http://schemas.microsoft.com/office/drawing/2014/main" id="{03436137-0EDD-124E-96D6-4D64A4440E94}"/>
              </a:ext>
            </a:extLst>
          </p:cNvPr>
          <p:cNvSpPr/>
          <p:nvPr/>
        </p:nvSpPr>
        <p:spPr>
          <a:xfrm>
            <a:off x="569508" y="397137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円/楕円 33">
                <a:extLst>
                  <a:ext uri="{FF2B5EF4-FFF2-40B4-BE49-F238E27FC236}">
                    <a16:creationId xmlns:a16="http://schemas.microsoft.com/office/drawing/2014/main" id="{BF0E561A-16B8-834E-AC01-E4A7ACCC40E1}"/>
                  </a:ext>
                </a:extLst>
              </p:cNvPr>
              <p:cNvSpPr/>
              <p:nvPr/>
            </p:nvSpPr>
            <p:spPr>
              <a:xfrm>
                <a:off x="1458126" y="441796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kumimoji="1" lang="ja-JP" altLang="en-US"/>
              </a:p>
            </p:txBody>
          </p:sp>
        </mc:Choice>
        <mc:Fallback xmlns="">
          <p:sp>
            <p:nvSpPr>
              <p:cNvPr id="34" name="円/楕円 33">
                <a:extLst>
                  <a:ext uri="{FF2B5EF4-FFF2-40B4-BE49-F238E27FC236}">
                    <a16:creationId xmlns:a16="http://schemas.microsoft.com/office/drawing/2014/main" id="{BF0E561A-16B8-834E-AC01-E4A7ACCC40E1}"/>
                  </a:ext>
                </a:extLst>
              </p:cNvPr>
              <p:cNvSpPr>
                <a:spLocks noRot="1" noChangeAspect="1" noMove="1" noResize="1" noEditPoints="1" noAdjustHandles="1" noChangeArrowheads="1" noChangeShapeType="1" noTextEdit="1"/>
              </p:cNvSpPr>
              <p:nvPr/>
            </p:nvSpPr>
            <p:spPr>
              <a:xfrm>
                <a:off x="1458126" y="4417966"/>
                <a:ext cx="610808" cy="613944"/>
              </a:xfrm>
              <a:prstGeom prst="ellipse">
                <a:avLst/>
              </a:prstGeom>
              <a:blipFill>
                <a:blip r:embed="rId6"/>
                <a:stretch>
                  <a:fillRect/>
                </a:stretch>
              </a:blipFill>
              <a:ln>
                <a:solidFill>
                  <a:srgbClr val="000000"/>
                </a:solidFill>
              </a:ln>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D9D3CBBE-D621-6D47-A087-2ADCC640607B}"/>
              </a:ext>
            </a:extLst>
          </p:cNvPr>
          <p:cNvCxnSpPr>
            <a:cxnSpLocks/>
            <a:stCxn id="29" idx="6"/>
            <a:endCxn id="31" idx="2"/>
          </p:cNvCxnSpPr>
          <p:nvPr/>
        </p:nvCxnSpPr>
        <p:spPr>
          <a:xfrm flipV="1">
            <a:off x="1174393" y="313879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CDCC115-CEC5-F140-9668-0D491F1FCEDC}"/>
              </a:ext>
            </a:extLst>
          </p:cNvPr>
          <p:cNvCxnSpPr>
            <a:cxnSpLocks/>
          </p:cNvCxnSpPr>
          <p:nvPr/>
        </p:nvCxnSpPr>
        <p:spPr>
          <a:xfrm flipV="1">
            <a:off x="1174804" y="476863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円/楕円 36">
                <a:extLst>
                  <a:ext uri="{FF2B5EF4-FFF2-40B4-BE49-F238E27FC236}">
                    <a16:creationId xmlns:a16="http://schemas.microsoft.com/office/drawing/2014/main" id="{F29452E4-360E-D84B-8609-27EA23BBBD12}"/>
                  </a:ext>
                </a:extLst>
              </p:cNvPr>
              <p:cNvSpPr/>
              <p:nvPr/>
            </p:nvSpPr>
            <p:spPr>
              <a:xfrm>
                <a:off x="2957552" y="283856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37" name="円/楕円 36">
                <a:extLst>
                  <a:ext uri="{FF2B5EF4-FFF2-40B4-BE49-F238E27FC236}">
                    <a16:creationId xmlns:a16="http://schemas.microsoft.com/office/drawing/2014/main" id="{F29452E4-360E-D84B-8609-27EA23BBBD12}"/>
                  </a:ext>
                </a:extLst>
              </p:cNvPr>
              <p:cNvSpPr>
                <a:spLocks noRot="1" noChangeAspect="1" noMove="1" noResize="1" noEditPoints="1" noAdjustHandles="1" noChangeArrowheads="1" noChangeShapeType="1" noTextEdit="1"/>
              </p:cNvSpPr>
              <p:nvPr/>
            </p:nvSpPr>
            <p:spPr>
              <a:xfrm>
                <a:off x="2957552" y="2838564"/>
                <a:ext cx="610808" cy="613944"/>
              </a:xfrm>
              <a:prstGeom prst="ellipse">
                <a:avLst/>
              </a:prstGeom>
              <a:blipFill>
                <a:blip r:embed="rId7"/>
                <a:stretch>
                  <a:fillRect/>
                </a:stretch>
              </a:blipFill>
              <a:ln>
                <a:solidFill>
                  <a:srgbClr val="000000"/>
                </a:solidFill>
              </a:ln>
            </p:spPr>
            <p:txBody>
              <a:bodyPr/>
              <a:lstStyle/>
              <a:p>
                <a:r>
                  <a:rPr lang="ja-JP" altLang="en-US">
                    <a:noFill/>
                  </a:rPr>
                  <a:t> </a:t>
                </a:r>
              </a:p>
            </p:txBody>
          </p:sp>
        </mc:Fallback>
      </mc:AlternateContent>
      <p:sp>
        <p:nvSpPr>
          <p:cNvPr id="38" name="円/楕円 37">
            <a:extLst>
              <a:ext uri="{FF2B5EF4-FFF2-40B4-BE49-F238E27FC236}">
                <a16:creationId xmlns:a16="http://schemas.microsoft.com/office/drawing/2014/main" id="{A65DAA4C-88EC-7349-8644-97E9E911B7AD}"/>
              </a:ext>
            </a:extLst>
          </p:cNvPr>
          <p:cNvSpPr/>
          <p:nvPr/>
        </p:nvSpPr>
        <p:spPr>
          <a:xfrm>
            <a:off x="2963475" y="2385234"/>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円/楕円 38">
                <a:extLst>
                  <a:ext uri="{FF2B5EF4-FFF2-40B4-BE49-F238E27FC236}">
                    <a16:creationId xmlns:a16="http://schemas.microsoft.com/office/drawing/2014/main" id="{F427BB9B-3AED-8748-B772-F8EB361636A4}"/>
                  </a:ext>
                </a:extLst>
              </p:cNvPr>
              <p:cNvSpPr/>
              <p:nvPr/>
            </p:nvSpPr>
            <p:spPr>
              <a:xfrm>
                <a:off x="3852093" y="2831824"/>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39" name="円/楕円 38">
                <a:extLst>
                  <a:ext uri="{FF2B5EF4-FFF2-40B4-BE49-F238E27FC236}">
                    <a16:creationId xmlns:a16="http://schemas.microsoft.com/office/drawing/2014/main" id="{F427BB9B-3AED-8748-B772-F8EB361636A4}"/>
                  </a:ext>
                </a:extLst>
              </p:cNvPr>
              <p:cNvSpPr>
                <a:spLocks noRot="1" noChangeAspect="1" noMove="1" noResize="1" noEditPoints="1" noAdjustHandles="1" noChangeArrowheads="1" noChangeShapeType="1" noTextEdit="1"/>
              </p:cNvSpPr>
              <p:nvPr/>
            </p:nvSpPr>
            <p:spPr>
              <a:xfrm>
                <a:off x="3852093" y="2831824"/>
                <a:ext cx="610808" cy="613944"/>
              </a:xfrm>
              <a:prstGeom prst="ellipse">
                <a:avLst/>
              </a:prstGeom>
              <a:blipFill>
                <a:blip r:embed="rId8"/>
                <a:stretch>
                  <a:fillRect/>
                </a:stretch>
              </a:blipFill>
              <a:ln>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円/楕円 39">
                <a:extLst>
                  <a:ext uri="{FF2B5EF4-FFF2-40B4-BE49-F238E27FC236}">
                    <a16:creationId xmlns:a16="http://schemas.microsoft.com/office/drawing/2014/main" id="{96F1861B-507F-2841-8068-4137A56BC30C}"/>
                  </a:ext>
                </a:extLst>
              </p:cNvPr>
              <p:cNvSpPr/>
              <p:nvPr/>
            </p:nvSpPr>
            <p:spPr>
              <a:xfrm>
                <a:off x="2968185" y="442470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40" name="円/楕円 39">
                <a:extLst>
                  <a:ext uri="{FF2B5EF4-FFF2-40B4-BE49-F238E27FC236}">
                    <a16:creationId xmlns:a16="http://schemas.microsoft.com/office/drawing/2014/main" id="{96F1861B-507F-2841-8068-4137A56BC30C}"/>
                  </a:ext>
                </a:extLst>
              </p:cNvPr>
              <p:cNvSpPr>
                <a:spLocks noRot="1" noChangeAspect="1" noMove="1" noResize="1" noEditPoints="1" noAdjustHandles="1" noChangeArrowheads="1" noChangeShapeType="1" noTextEdit="1"/>
              </p:cNvSpPr>
              <p:nvPr/>
            </p:nvSpPr>
            <p:spPr>
              <a:xfrm>
                <a:off x="2968185" y="4424706"/>
                <a:ext cx="610808" cy="613944"/>
              </a:xfrm>
              <a:prstGeom prst="ellipse">
                <a:avLst/>
              </a:prstGeom>
              <a:blipFill>
                <a:blip r:embed="rId9"/>
                <a:stretch>
                  <a:fillRect/>
                </a:stretch>
              </a:blipFill>
              <a:ln>
                <a:solidFill>
                  <a:srgbClr val="000000"/>
                </a:solidFill>
              </a:ln>
            </p:spPr>
            <p:txBody>
              <a:bodyPr/>
              <a:lstStyle/>
              <a:p>
                <a:r>
                  <a:rPr lang="ja-JP" altLang="en-US">
                    <a:noFill/>
                  </a:rPr>
                  <a:t> </a:t>
                </a:r>
              </a:p>
            </p:txBody>
          </p:sp>
        </mc:Fallback>
      </mc:AlternateContent>
      <p:sp>
        <p:nvSpPr>
          <p:cNvPr id="41" name="円/楕円 40">
            <a:extLst>
              <a:ext uri="{FF2B5EF4-FFF2-40B4-BE49-F238E27FC236}">
                <a16:creationId xmlns:a16="http://schemas.microsoft.com/office/drawing/2014/main" id="{B84D0301-5903-C540-8394-BFFC7140A7FF}"/>
              </a:ext>
            </a:extLst>
          </p:cNvPr>
          <p:cNvSpPr/>
          <p:nvPr/>
        </p:nvSpPr>
        <p:spPr>
          <a:xfrm>
            <a:off x="2963475" y="3971376"/>
            <a:ext cx="1499426" cy="150712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円/楕円 41">
                <a:extLst>
                  <a:ext uri="{FF2B5EF4-FFF2-40B4-BE49-F238E27FC236}">
                    <a16:creationId xmlns:a16="http://schemas.microsoft.com/office/drawing/2014/main" id="{3CAF9C49-60C6-2343-97AD-76B08BFB77B5}"/>
                  </a:ext>
                </a:extLst>
              </p:cNvPr>
              <p:cNvSpPr/>
              <p:nvPr/>
            </p:nvSpPr>
            <p:spPr>
              <a:xfrm>
                <a:off x="3852093" y="4417966"/>
                <a:ext cx="610808" cy="613944"/>
              </a:xfrm>
              <a:prstGeom prst="ellips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oMath>
                  </m:oMathPara>
                </a14:m>
                <a:endParaRPr kumimoji="1" lang="ja-JP" altLang="en-US"/>
              </a:p>
            </p:txBody>
          </p:sp>
        </mc:Choice>
        <mc:Fallback xmlns="">
          <p:sp>
            <p:nvSpPr>
              <p:cNvPr id="42" name="円/楕円 41">
                <a:extLst>
                  <a:ext uri="{FF2B5EF4-FFF2-40B4-BE49-F238E27FC236}">
                    <a16:creationId xmlns:a16="http://schemas.microsoft.com/office/drawing/2014/main" id="{3CAF9C49-60C6-2343-97AD-76B08BFB77B5}"/>
                  </a:ext>
                </a:extLst>
              </p:cNvPr>
              <p:cNvSpPr>
                <a:spLocks noRot="1" noChangeAspect="1" noMove="1" noResize="1" noEditPoints="1" noAdjustHandles="1" noChangeArrowheads="1" noChangeShapeType="1" noTextEdit="1"/>
              </p:cNvSpPr>
              <p:nvPr/>
            </p:nvSpPr>
            <p:spPr>
              <a:xfrm>
                <a:off x="3852093" y="4417966"/>
                <a:ext cx="610808" cy="613944"/>
              </a:xfrm>
              <a:prstGeom prst="ellipse">
                <a:avLst/>
              </a:prstGeom>
              <a:blipFill>
                <a:blip r:embed="rId10"/>
                <a:stretch>
                  <a:fillRect/>
                </a:stretch>
              </a:blipFill>
              <a:ln>
                <a:solidFill>
                  <a:srgbClr val="000000"/>
                </a:solidFill>
              </a:ln>
            </p:spPr>
            <p:txBody>
              <a:bodyPr/>
              <a:lstStyle/>
              <a:p>
                <a:r>
                  <a:rPr lang="ja-JP" altLang="en-US">
                    <a:noFill/>
                  </a:rPr>
                  <a:t> </a:t>
                </a:r>
              </a:p>
            </p:txBody>
          </p:sp>
        </mc:Fallback>
      </mc:AlternateContent>
      <p:cxnSp>
        <p:nvCxnSpPr>
          <p:cNvPr id="43" name="直線矢印コネクタ 42">
            <a:extLst>
              <a:ext uri="{FF2B5EF4-FFF2-40B4-BE49-F238E27FC236}">
                <a16:creationId xmlns:a16="http://schemas.microsoft.com/office/drawing/2014/main" id="{0ECECCAC-7A0A-DF4C-85B5-D227B519295D}"/>
              </a:ext>
            </a:extLst>
          </p:cNvPr>
          <p:cNvCxnSpPr>
            <a:cxnSpLocks/>
            <a:stCxn id="37" idx="6"/>
            <a:endCxn id="39" idx="2"/>
          </p:cNvCxnSpPr>
          <p:nvPr/>
        </p:nvCxnSpPr>
        <p:spPr>
          <a:xfrm flipV="1">
            <a:off x="3568360" y="3138796"/>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11EC6FEA-823B-1A47-BD18-AE8E9176767F}"/>
              </a:ext>
            </a:extLst>
          </p:cNvPr>
          <p:cNvCxnSpPr>
            <a:cxnSpLocks/>
          </p:cNvCxnSpPr>
          <p:nvPr/>
        </p:nvCxnSpPr>
        <p:spPr>
          <a:xfrm flipV="1">
            <a:off x="3568771" y="4768638"/>
            <a:ext cx="283733" cy="674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4CB670D-87B7-3E4F-AC83-D8610486C55D}"/>
              </a:ext>
            </a:extLst>
          </p:cNvPr>
          <p:cNvCxnSpPr>
            <a:cxnSpLocks/>
          </p:cNvCxnSpPr>
          <p:nvPr/>
        </p:nvCxnSpPr>
        <p:spPr>
          <a:xfrm>
            <a:off x="2145355" y="3137084"/>
            <a:ext cx="744398" cy="163155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BCEC4FCF-A0AA-1444-8182-B57320C8BBAB}"/>
              </a:ext>
            </a:extLst>
          </p:cNvPr>
          <p:cNvCxnSpPr>
            <a:cxnSpLocks/>
          </p:cNvCxnSpPr>
          <p:nvPr/>
        </p:nvCxnSpPr>
        <p:spPr>
          <a:xfrm flipV="1">
            <a:off x="2129353" y="3145536"/>
            <a:ext cx="760400" cy="158919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D736E5A-0180-F942-93B8-880943A13D27}"/>
              </a:ext>
            </a:extLst>
          </p:cNvPr>
          <p:cNvCxnSpPr>
            <a:cxnSpLocks/>
          </p:cNvCxnSpPr>
          <p:nvPr/>
        </p:nvCxnSpPr>
        <p:spPr>
          <a:xfrm>
            <a:off x="2192858" y="3134903"/>
            <a:ext cx="675629"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8AC5EA02-AC75-DA49-BC2A-63D58973B551}"/>
              </a:ext>
            </a:extLst>
          </p:cNvPr>
          <p:cNvCxnSpPr>
            <a:cxnSpLocks/>
          </p:cNvCxnSpPr>
          <p:nvPr/>
        </p:nvCxnSpPr>
        <p:spPr>
          <a:xfrm>
            <a:off x="2139696" y="4775378"/>
            <a:ext cx="75005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4D3472E4-BE55-0947-8FC2-B0844C59E261}"/>
                  </a:ext>
                </a:extLst>
              </p:cNvPr>
              <p:cNvSpPr/>
              <p:nvPr/>
            </p:nvSpPr>
            <p:spPr>
              <a:xfrm>
                <a:off x="2161543" y="263588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11</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49" name="正方形/長方形 48">
                <a:extLst>
                  <a:ext uri="{FF2B5EF4-FFF2-40B4-BE49-F238E27FC236}">
                    <a16:creationId xmlns:a16="http://schemas.microsoft.com/office/drawing/2014/main" id="{4D3472E4-BE55-0947-8FC2-B0844C59E261}"/>
                  </a:ext>
                </a:extLst>
              </p:cNvPr>
              <p:cNvSpPr>
                <a:spLocks noRot="1" noChangeAspect="1" noMove="1" noResize="1" noEditPoints="1" noAdjustHandles="1" noChangeArrowheads="1" noChangeShapeType="1" noTextEdit="1"/>
              </p:cNvSpPr>
              <p:nvPr/>
            </p:nvSpPr>
            <p:spPr>
              <a:xfrm>
                <a:off x="2161543" y="2635889"/>
                <a:ext cx="616131" cy="450764"/>
              </a:xfrm>
              <a:prstGeom prst="rect">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F08476E8-05B3-6B4E-84AE-C2BFF5C25F4A}"/>
                  </a:ext>
                </a:extLst>
              </p:cNvPr>
              <p:cNvSpPr/>
              <p:nvPr/>
            </p:nvSpPr>
            <p:spPr>
              <a:xfrm>
                <a:off x="2252659" y="3212449"/>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12</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50" name="正方形/長方形 49">
                <a:extLst>
                  <a:ext uri="{FF2B5EF4-FFF2-40B4-BE49-F238E27FC236}">
                    <a16:creationId xmlns:a16="http://schemas.microsoft.com/office/drawing/2014/main" id="{F08476E8-05B3-6B4E-84AE-C2BFF5C25F4A}"/>
                  </a:ext>
                </a:extLst>
              </p:cNvPr>
              <p:cNvSpPr>
                <a:spLocks noRot="1" noChangeAspect="1" noMove="1" noResize="1" noEditPoints="1" noAdjustHandles="1" noChangeArrowheads="1" noChangeShapeType="1" noTextEdit="1"/>
              </p:cNvSpPr>
              <p:nvPr/>
            </p:nvSpPr>
            <p:spPr>
              <a:xfrm>
                <a:off x="2252659" y="3212449"/>
                <a:ext cx="616131" cy="450764"/>
              </a:xfrm>
              <a:prstGeom prst="rect">
                <a:avLst/>
              </a:prstGeom>
              <a:blipFill>
                <a:blip r:embed="rId12"/>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689D38F6-1546-9C4F-81FE-6EC05310F520}"/>
                  </a:ext>
                </a:extLst>
              </p:cNvPr>
              <p:cNvSpPr/>
              <p:nvPr/>
            </p:nvSpPr>
            <p:spPr>
              <a:xfrm>
                <a:off x="2217540" y="4105626"/>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51" name="正方形/長方形 50">
                <a:extLst>
                  <a:ext uri="{FF2B5EF4-FFF2-40B4-BE49-F238E27FC236}">
                    <a16:creationId xmlns:a16="http://schemas.microsoft.com/office/drawing/2014/main" id="{689D38F6-1546-9C4F-81FE-6EC05310F520}"/>
                  </a:ext>
                </a:extLst>
              </p:cNvPr>
              <p:cNvSpPr>
                <a:spLocks noRot="1" noChangeAspect="1" noMove="1" noResize="1" noEditPoints="1" noAdjustHandles="1" noChangeArrowheads="1" noChangeShapeType="1" noTextEdit="1"/>
              </p:cNvSpPr>
              <p:nvPr/>
            </p:nvSpPr>
            <p:spPr>
              <a:xfrm>
                <a:off x="2217540" y="4105626"/>
                <a:ext cx="616131" cy="450764"/>
              </a:xfrm>
              <a:prstGeom prst="rect">
                <a:avLst/>
              </a:prstGeom>
              <a:blipFill>
                <a:blip r:embed="rId1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EBBBF697-E5F2-5544-B337-183343842C6C}"/>
                  </a:ext>
                </a:extLst>
              </p:cNvPr>
              <p:cNvSpPr/>
              <p:nvPr/>
            </p:nvSpPr>
            <p:spPr>
              <a:xfrm>
                <a:off x="2252658" y="4726381"/>
                <a:ext cx="61613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up>
                          <m:r>
                            <a:rPr lang="en-US" altLang="ja-JP" b="0" i="1" smtClean="0">
                              <a:solidFill>
                                <a:srgbClr val="000000"/>
                              </a:solidFill>
                              <a:latin typeface="Cambria Math" panose="02040503050406030204" pitchFamily="18" charset="0"/>
                            </a:rPr>
                            <m:t>(2)</m:t>
                          </m:r>
                        </m:sup>
                      </m:sSubSup>
                    </m:oMath>
                  </m:oMathPara>
                </a14:m>
                <a:endParaRPr lang="ja-JP" altLang="en-US">
                  <a:solidFill>
                    <a:srgbClr val="000000"/>
                  </a:solidFill>
                </a:endParaRPr>
              </a:p>
            </p:txBody>
          </p:sp>
        </mc:Choice>
        <mc:Fallback xmlns="">
          <p:sp>
            <p:nvSpPr>
              <p:cNvPr id="52" name="正方形/長方形 51">
                <a:extLst>
                  <a:ext uri="{FF2B5EF4-FFF2-40B4-BE49-F238E27FC236}">
                    <a16:creationId xmlns:a16="http://schemas.microsoft.com/office/drawing/2014/main" id="{EBBBF697-E5F2-5544-B337-183343842C6C}"/>
                  </a:ext>
                </a:extLst>
              </p:cNvPr>
              <p:cNvSpPr>
                <a:spLocks noRot="1" noChangeAspect="1" noMove="1" noResize="1" noEditPoints="1" noAdjustHandles="1" noChangeArrowheads="1" noChangeShapeType="1" noTextEdit="1"/>
              </p:cNvSpPr>
              <p:nvPr/>
            </p:nvSpPr>
            <p:spPr>
              <a:xfrm>
                <a:off x="2252658" y="4726381"/>
                <a:ext cx="616131" cy="450764"/>
              </a:xfrm>
              <a:prstGeom prst="rect">
                <a:avLst/>
              </a:prstGeom>
              <a:blipFill>
                <a:blip r:embed="rId14"/>
                <a:stretch>
                  <a:fillRect/>
                </a:stretch>
              </a:blipFill>
              <a:ln>
                <a:noFill/>
              </a:ln>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421ADF5B-2B93-DF4E-A756-4CAA8B5A7643}"/>
              </a:ext>
            </a:extLst>
          </p:cNvPr>
          <p:cNvSpPr txBox="1"/>
          <p:nvPr/>
        </p:nvSpPr>
        <p:spPr>
          <a:xfrm>
            <a:off x="839404" y="152578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1</a:t>
            </a:r>
            <a:r>
              <a:rPr kumimoji="1" lang="ja-JP" altLang="en-US">
                <a:solidFill>
                  <a:srgbClr val="000000"/>
                </a:solidFill>
              </a:rPr>
              <a:t>層目</a:t>
            </a:r>
          </a:p>
        </p:txBody>
      </p:sp>
      <p:sp>
        <p:nvSpPr>
          <p:cNvPr id="54" name="テキスト ボックス 53">
            <a:extLst>
              <a:ext uri="{FF2B5EF4-FFF2-40B4-BE49-F238E27FC236}">
                <a16:creationId xmlns:a16="http://schemas.microsoft.com/office/drawing/2014/main" id="{38001182-F73C-294B-B076-4095657D6E94}"/>
              </a:ext>
            </a:extLst>
          </p:cNvPr>
          <p:cNvSpPr txBox="1"/>
          <p:nvPr/>
        </p:nvSpPr>
        <p:spPr>
          <a:xfrm>
            <a:off x="3152960" y="1518363"/>
            <a:ext cx="1034257" cy="369332"/>
          </a:xfrm>
          <a:prstGeom prst="rect">
            <a:avLst/>
          </a:prstGeom>
          <a:noFill/>
        </p:spPr>
        <p:txBody>
          <a:bodyPr wrap="none" rtlCol="0">
            <a:spAutoFit/>
          </a:bodyPr>
          <a:lstStyle/>
          <a:p>
            <a:r>
              <a:rPr kumimoji="1" lang="ja-JP" altLang="en-US">
                <a:solidFill>
                  <a:srgbClr val="000000"/>
                </a:solidFill>
              </a:rPr>
              <a:t>第</a:t>
            </a:r>
            <a:r>
              <a:rPr kumimoji="1" lang="en-US" altLang="ja-JP" dirty="0">
                <a:solidFill>
                  <a:srgbClr val="000000"/>
                </a:solidFill>
              </a:rPr>
              <a:t>2</a:t>
            </a:r>
            <a:r>
              <a:rPr kumimoji="1" lang="ja-JP" altLang="en-US">
                <a:solidFill>
                  <a:srgbClr val="000000"/>
                </a:solidFill>
              </a:rPr>
              <a:t>層目</a:t>
            </a:r>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F84D562-C21F-6A4A-BFB1-1DC026975606}"/>
                  </a:ext>
                </a:extLst>
              </p:cNvPr>
              <p:cNvSpPr txBox="1"/>
              <p:nvPr/>
            </p:nvSpPr>
            <p:spPr>
              <a:xfrm>
                <a:off x="1201197" y="2782779"/>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55" name="テキスト ボックス 54">
                <a:extLst>
                  <a:ext uri="{FF2B5EF4-FFF2-40B4-BE49-F238E27FC236}">
                    <a16:creationId xmlns:a16="http://schemas.microsoft.com/office/drawing/2014/main" id="{9F84D562-C21F-6A4A-BFB1-1DC026975606}"/>
                  </a:ext>
                </a:extLst>
              </p:cNvPr>
              <p:cNvSpPr txBox="1">
                <a:spLocks noRot="1" noChangeAspect="1" noMove="1" noResize="1" noEditPoints="1" noAdjustHandles="1" noChangeArrowheads="1" noChangeShapeType="1" noTextEdit="1"/>
              </p:cNvSpPr>
              <p:nvPr/>
            </p:nvSpPr>
            <p:spPr>
              <a:xfrm>
                <a:off x="1201197" y="2782779"/>
                <a:ext cx="196336" cy="276999"/>
              </a:xfrm>
              <a:prstGeom prst="rect">
                <a:avLst/>
              </a:prstGeom>
              <a:blipFill>
                <a:blip r:embed="rId15"/>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D54504-92CE-584E-B83B-78846819115B}"/>
                  </a:ext>
                </a:extLst>
              </p:cNvPr>
              <p:cNvSpPr txBox="1"/>
              <p:nvPr/>
            </p:nvSpPr>
            <p:spPr>
              <a:xfrm>
                <a:off x="1214051" y="4447939"/>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56" name="テキスト ボックス 55">
                <a:extLst>
                  <a:ext uri="{FF2B5EF4-FFF2-40B4-BE49-F238E27FC236}">
                    <a16:creationId xmlns:a16="http://schemas.microsoft.com/office/drawing/2014/main" id="{F8D54504-92CE-584E-B83B-78846819115B}"/>
                  </a:ext>
                </a:extLst>
              </p:cNvPr>
              <p:cNvSpPr txBox="1">
                <a:spLocks noRot="1" noChangeAspect="1" noMove="1" noResize="1" noEditPoints="1" noAdjustHandles="1" noChangeArrowheads="1" noChangeShapeType="1" noTextEdit="1"/>
              </p:cNvSpPr>
              <p:nvPr/>
            </p:nvSpPr>
            <p:spPr>
              <a:xfrm>
                <a:off x="1214051" y="4447939"/>
                <a:ext cx="196336" cy="276999"/>
              </a:xfrm>
              <a:prstGeom prst="rect">
                <a:avLst/>
              </a:prstGeom>
              <a:blipFill>
                <a:blip r:embed="rId15"/>
                <a:stretch>
                  <a:fillRect l="-33333" r="-2000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99CBF33-2486-2745-8D3E-4459DA3E871A}"/>
                  </a:ext>
                </a:extLst>
              </p:cNvPr>
              <p:cNvSpPr txBox="1"/>
              <p:nvPr/>
            </p:nvSpPr>
            <p:spPr>
              <a:xfrm>
                <a:off x="3600335" y="4439225"/>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57" name="テキスト ボックス 56">
                <a:extLst>
                  <a:ext uri="{FF2B5EF4-FFF2-40B4-BE49-F238E27FC236}">
                    <a16:creationId xmlns:a16="http://schemas.microsoft.com/office/drawing/2014/main" id="{399CBF33-2486-2745-8D3E-4459DA3E871A}"/>
                  </a:ext>
                </a:extLst>
              </p:cNvPr>
              <p:cNvSpPr txBox="1">
                <a:spLocks noRot="1" noChangeAspect="1" noMove="1" noResize="1" noEditPoints="1" noAdjustHandles="1" noChangeArrowheads="1" noChangeShapeType="1" noTextEdit="1"/>
              </p:cNvSpPr>
              <p:nvPr/>
            </p:nvSpPr>
            <p:spPr>
              <a:xfrm>
                <a:off x="3600335" y="4439225"/>
                <a:ext cx="196336" cy="276999"/>
              </a:xfrm>
              <a:prstGeom prst="rect">
                <a:avLst/>
              </a:prstGeom>
              <a:blipFill>
                <a:blip r:embed="rId16"/>
                <a:stretch>
                  <a:fillRect l="-17647" r="-17647"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AA24891-EDB6-9F42-A780-BA72D58E2D80}"/>
                  </a:ext>
                </a:extLst>
              </p:cNvPr>
              <p:cNvSpPr txBox="1"/>
              <p:nvPr/>
            </p:nvSpPr>
            <p:spPr>
              <a:xfrm>
                <a:off x="3600946" y="2765213"/>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h</m:t>
                      </m:r>
                    </m:oMath>
                  </m:oMathPara>
                </a14:m>
                <a:endParaRPr kumimoji="1" lang="ja-JP" altLang="en-US">
                  <a:solidFill>
                    <a:srgbClr val="000000"/>
                  </a:solidFill>
                </a:endParaRPr>
              </a:p>
            </p:txBody>
          </p:sp>
        </mc:Choice>
        <mc:Fallback xmlns="">
          <p:sp>
            <p:nvSpPr>
              <p:cNvPr id="58" name="テキスト ボックス 57">
                <a:extLst>
                  <a:ext uri="{FF2B5EF4-FFF2-40B4-BE49-F238E27FC236}">
                    <a16:creationId xmlns:a16="http://schemas.microsoft.com/office/drawing/2014/main" id="{DAA24891-EDB6-9F42-A780-BA72D58E2D80}"/>
                  </a:ext>
                </a:extLst>
              </p:cNvPr>
              <p:cNvSpPr txBox="1">
                <a:spLocks noRot="1" noChangeAspect="1" noMove="1" noResize="1" noEditPoints="1" noAdjustHandles="1" noChangeArrowheads="1" noChangeShapeType="1" noTextEdit="1"/>
              </p:cNvSpPr>
              <p:nvPr/>
            </p:nvSpPr>
            <p:spPr>
              <a:xfrm>
                <a:off x="3600946" y="2765213"/>
                <a:ext cx="196336" cy="276999"/>
              </a:xfrm>
              <a:prstGeom prst="rect">
                <a:avLst/>
              </a:prstGeom>
              <a:blipFill>
                <a:blip r:embed="rId16"/>
                <a:stretch>
                  <a:fillRect l="-25000" r="-18750"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0C61A752-136F-6246-B01D-F72F34EABFA3}"/>
                  </a:ext>
                </a:extLst>
              </p:cNvPr>
              <p:cNvSpPr/>
              <p:nvPr/>
            </p:nvSpPr>
            <p:spPr>
              <a:xfrm>
                <a:off x="4996265" y="1895115"/>
                <a:ext cx="2816669" cy="7969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r>
                        <a:rPr lang="en-US" altLang="ja-JP" b="0" i="1" smtClean="0">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b="0" i="1" smtClean="0">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(2)</m:t>
                          </m:r>
                        </m:sup>
                      </m:sSubSup>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12</m:t>
                          </m:r>
                        </m:sub>
                        <m:sup>
                          <m:r>
                            <a:rPr lang="en-US" altLang="ja-JP" i="1">
                              <a:solidFill>
                                <a:srgbClr val="000000"/>
                              </a:solidFill>
                              <a:latin typeface="Cambria Math" panose="02040503050406030204" pitchFamily="18" charset="0"/>
                            </a:rPr>
                            <m:t>(2)</m:t>
                          </m:r>
                        </m:sup>
                      </m:sSubSup>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(1)</m:t>
                          </m:r>
                        </m:sup>
                      </m:sSubSup>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(2)</m:t>
                          </m:r>
                        </m:sup>
                      </m:sSubSup>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(1)</m:t>
                          </m:r>
                        </m:sup>
                      </m:sSubSup>
                    </m:oMath>
                  </m:oMathPara>
                </a14:m>
                <a:endParaRPr lang="en-US" altLang="ja-JP" dirty="0"/>
              </a:p>
            </p:txBody>
          </p:sp>
        </mc:Choice>
        <mc:Fallback xmlns="">
          <p:sp>
            <p:nvSpPr>
              <p:cNvPr id="59" name="正方形/長方形 58">
                <a:extLst>
                  <a:ext uri="{FF2B5EF4-FFF2-40B4-BE49-F238E27FC236}">
                    <a16:creationId xmlns:a16="http://schemas.microsoft.com/office/drawing/2014/main" id="{0C61A752-136F-6246-B01D-F72F34EABFA3}"/>
                  </a:ext>
                </a:extLst>
              </p:cNvPr>
              <p:cNvSpPr>
                <a:spLocks noRot="1" noChangeAspect="1" noMove="1" noResize="1" noEditPoints="1" noAdjustHandles="1" noChangeArrowheads="1" noChangeShapeType="1" noTextEdit="1"/>
              </p:cNvSpPr>
              <p:nvPr/>
            </p:nvSpPr>
            <p:spPr>
              <a:xfrm>
                <a:off x="4996265" y="1895115"/>
                <a:ext cx="2816669" cy="79694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9518F9C1-8F00-824B-BB40-8455703AEC47}"/>
                  </a:ext>
                </a:extLst>
              </p:cNvPr>
              <p:cNvSpPr/>
              <p:nvPr/>
            </p:nvSpPr>
            <p:spPr>
              <a:xfrm>
                <a:off x="5101824" y="4256840"/>
                <a:ext cx="1616083" cy="7844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0000"/>
                              </a:solidFill>
                              <a:latin typeface="Cambria Math" panose="02040503050406030204" pitchFamily="18" charset="0"/>
                            </a:rPr>
                          </m:ctrlPr>
                        </m:sSubSupPr>
                        <m:e>
                          <m:r>
                            <a:rPr lang="en-US" altLang="ja-JP" b="0" i="1" smtClean="0">
                              <a:solidFill>
                                <a:srgbClr val="000000"/>
                              </a:solidFill>
                              <a:latin typeface="Cambria Math" panose="02040503050406030204" pitchFamily="18" charset="0"/>
                            </a:rPr>
                            <m:t>𝑧</m:t>
                          </m:r>
                        </m:e>
                        <m:sub>
                          <m:r>
                            <a:rPr lang="en-US" altLang="ja-JP" i="1">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1</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r>
                        <a:rPr lang="en-US" altLang="ja-JP" i="1">
                          <a:solidFill>
                            <a:srgbClr val="000000"/>
                          </a:solidFill>
                          <a:latin typeface="Cambria Math" panose="02040503050406030204" pitchFamily="18" charset="0"/>
                        </a:rPr>
                        <m:t>)</m:t>
                      </m:r>
                    </m:oMath>
                  </m:oMathPara>
                </a14:m>
                <a:endParaRPr lang="en-US" altLang="ja-JP" b="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r>
                        <a:rPr lang="en-US" altLang="ja-JP" i="1">
                          <a:solidFill>
                            <a:srgbClr val="000000"/>
                          </a:solidFill>
                          <a:latin typeface="Cambria Math" panose="02040503050406030204" pitchFamily="18" charset="0"/>
                        </a:rPr>
                        <m:t>(</m:t>
                      </m:r>
                      <m:sSubSup>
                        <m:sSubSupPr>
                          <m:ctrlPr>
                            <a:rPr lang="en-US" altLang="ja-JP" i="1">
                              <a:solidFill>
                                <a:srgbClr val="000000"/>
                              </a:solidFill>
                              <a:latin typeface="Cambria Math" panose="02040503050406030204" pitchFamily="18" charset="0"/>
                            </a:rPr>
                          </m:ctrlPr>
                        </m:sSubSupPr>
                        <m:e>
                          <m:r>
                            <a:rPr lang="en-US" altLang="ja-JP" i="1">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up>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sup>
                      </m:sSubSup>
                      <m:r>
                        <a:rPr lang="en-US" altLang="ja-JP" i="1">
                          <a:solidFill>
                            <a:srgbClr val="000000"/>
                          </a:solidFill>
                          <a:latin typeface="Cambria Math" panose="02040503050406030204" pitchFamily="18" charset="0"/>
                        </a:rPr>
                        <m:t>)</m:t>
                      </m:r>
                    </m:oMath>
                  </m:oMathPara>
                </a14:m>
                <a:endParaRPr lang="en-US" altLang="ja-JP" dirty="0">
                  <a:solidFill>
                    <a:srgbClr val="000000"/>
                  </a:solidFill>
                </a:endParaRPr>
              </a:p>
            </p:txBody>
          </p:sp>
        </mc:Choice>
        <mc:Fallback xmlns="">
          <p:sp>
            <p:nvSpPr>
              <p:cNvPr id="60" name="正方形/長方形 59">
                <a:extLst>
                  <a:ext uri="{FF2B5EF4-FFF2-40B4-BE49-F238E27FC236}">
                    <a16:creationId xmlns:a16="http://schemas.microsoft.com/office/drawing/2014/main" id="{9518F9C1-8F00-824B-BB40-8455703AEC47}"/>
                  </a:ext>
                </a:extLst>
              </p:cNvPr>
              <p:cNvSpPr>
                <a:spLocks noRot="1" noChangeAspect="1" noMove="1" noResize="1" noEditPoints="1" noAdjustHandles="1" noChangeArrowheads="1" noChangeShapeType="1" noTextEdit="1"/>
              </p:cNvSpPr>
              <p:nvPr/>
            </p:nvSpPr>
            <p:spPr>
              <a:xfrm>
                <a:off x="5101824" y="4256840"/>
                <a:ext cx="1616083" cy="784446"/>
              </a:xfrm>
              <a:prstGeom prst="rect">
                <a:avLst/>
              </a:prstGeom>
              <a:blipFill>
                <a:blip r:embed="rId18"/>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39724D42-D784-F04A-B385-382C4253EFC2}"/>
                  </a:ext>
                </a:extLst>
              </p:cNvPr>
              <p:cNvSpPr/>
              <p:nvPr/>
            </p:nvSpPr>
            <p:spPr>
              <a:xfrm>
                <a:off x="5232105" y="3457624"/>
                <a:ext cx="301011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𝑧</m:t>
                          </m:r>
                        </m:e>
                        <m:sub>
                          <m:r>
                            <a:rPr lang="en-US" altLang="ja-JP" b="0" i="1" smtClean="0">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h</m:t>
                      </m:r>
                      <m:d>
                        <m:dPr>
                          <m:ctrlPr>
                            <a:rPr lang="en-US" altLang="ja-JP" b="0" i="1" smtClean="0">
                              <a:solidFill>
                                <a:srgbClr val="000000"/>
                              </a:solidFill>
                              <a:latin typeface="Cambria Math" panose="02040503050406030204" pitchFamily="18" charset="0"/>
                            </a:rPr>
                          </m:ctrlPr>
                        </m:dPr>
                        <m:e>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e>
                      </m:d>
                      <m:r>
                        <a:rPr lang="en-US" altLang="ja-JP" b="0" i="1" smtClean="0">
                          <a:solidFill>
                            <a:srgbClr val="000000"/>
                          </a:solidFill>
                          <a:latin typeface="Cambria Math" panose="02040503050406030204" pitchFamily="18" charset="0"/>
                        </a:rPr>
                        <m:t>=</m:t>
                      </m:r>
                      <m:f>
                        <m:fPr>
                          <m:ctrlPr>
                            <a:rPr lang="en-US" altLang="ja-JP" b="0" i="1" smtClean="0">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1</m:t>
                          </m:r>
                        </m:num>
                        <m:den>
                          <m:r>
                            <a:rPr lang="en-US" altLang="ja-JP" b="0" i="1" smtClean="0">
                              <a:solidFill>
                                <a:srgbClr val="000000"/>
                              </a:solidFill>
                              <a:latin typeface="Cambria Math" panose="02040503050406030204" pitchFamily="18" charset="0"/>
                            </a:rPr>
                            <m:t>1+</m:t>
                          </m:r>
                          <m:r>
                            <m:rPr>
                              <m:sty m:val="p"/>
                            </m:rPr>
                            <a:rPr lang="en-US" altLang="ja-JP" b="0" i="0" smtClean="0">
                              <a:solidFill>
                                <a:srgbClr val="000000"/>
                              </a:solidFill>
                              <a:latin typeface="Cambria Math" panose="02040503050406030204" pitchFamily="18" charset="0"/>
                            </a:rPr>
                            <m:t>exp</m:t>
                          </m:r>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𝑎</m:t>
                              </m:r>
                            </m:e>
                            <m:sub>
                              <m:r>
                                <a:rPr lang="en-US" altLang="ja-JP" i="1">
                                  <a:solidFill>
                                    <a:srgbClr val="000000"/>
                                  </a:solidFill>
                                  <a:latin typeface="Cambria Math" panose="02040503050406030204" pitchFamily="18" charset="0"/>
                                </a:rPr>
                                <m:t>𝑘</m:t>
                              </m:r>
                            </m:sub>
                          </m:sSub>
                          <m:r>
                            <a:rPr lang="en-US" altLang="ja-JP" b="0" i="1" smtClean="0">
                              <a:solidFill>
                                <a:srgbClr val="000000"/>
                              </a:solidFill>
                              <a:latin typeface="Cambria Math" panose="02040503050406030204" pitchFamily="18" charset="0"/>
                            </a:rPr>
                            <m:t>)</m:t>
                          </m:r>
                        </m:den>
                      </m:f>
                    </m:oMath>
                  </m:oMathPara>
                </a14:m>
                <a:endParaRPr lang="ja-JP" altLang="en-US">
                  <a:solidFill>
                    <a:srgbClr val="000000"/>
                  </a:solidFill>
                </a:endParaRPr>
              </a:p>
            </p:txBody>
          </p:sp>
        </mc:Choice>
        <mc:Fallback xmlns="">
          <p:sp>
            <p:nvSpPr>
              <p:cNvPr id="63" name="正方形/長方形 62">
                <a:extLst>
                  <a:ext uri="{FF2B5EF4-FFF2-40B4-BE49-F238E27FC236}">
                    <a16:creationId xmlns:a16="http://schemas.microsoft.com/office/drawing/2014/main" id="{39724D42-D784-F04A-B385-382C4253EFC2}"/>
                  </a:ext>
                </a:extLst>
              </p:cNvPr>
              <p:cNvSpPr>
                <a:spLocks noRot="1" noChangeAspect="1" noMove="1" noResize="1" noEditPoints="1" noAdjustHandles="1" noChangeArrowheads="1" noChangeShapeType="1" noTextEdit="1"/>
              </p:cNvSpPr>
              <p:nvPr/>
            </p:nvSpPr>
            <p:spPr>
              <a:xfrm>
                <a:off x="5232105" y="3457624"/>
                <a:ext cx="3010119" cy="669094"/>
              </a:xfrm>
              <a:prstGeom prst="rect">
                <a:avLst/>
              </a:prstGeom>
              <a:blipFill>
                <a:blip r:embed="rId19"/>
                <a:stretch>
                  <a:fillRect b="-7407"/>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5A61844B-9FFC-5C4B-A023-1AC01A6465ED}"/>
              </a:ext>
            </a:extLst>
          </p:cNvPr>
          <p:cNvSpPr txBox="1"/>
          <p:nvPr/>
        </p:nvSpPr>
        <p:spPr>
          <a:xfrm>
            <a:off x="5067627" y="3069056"/>
            <a:ext cx="1479892" cy="369332"/>
          </a:xfrm>
          <a:prstGeom prst="rect">
            <a:avLst/>
          </a:prstGeom>
          <a:noFill/>
        </p:spPr>
        <p:txBody>
          <a:bodyPr wrap="none" rtlCol="0">
            <a:spAutoFit/>
          </a:bodyPr>
          <a:lstStyle/>
          <a:p>
            <a:r>
              <a:rPr lang="en-US" altLang="ja-JP" dirty="0">
                <a:solidFill>
                  <a:srgbClr val="000000"/>
                </a:solidFill>
              </a:rPr>
              <a:t>Sigmoid</a:t>
            </a:r>
            <a:r>
              <a:rPr lang="ja-JP" altLang="en-US">
                <a:solidFill>
                  <a:srgbClr val="000000"/>
                </a:solidFill>
              </a:rPr>
              <a:t>関数</a:t>
            </a:r>
            <a:endParaRPr kumimoji="1" lang="ja-JP" altLang="en-US">
              <a:solidFill>
                <a:srgbClr val="000000"/>
              </a:solidFill>
            </a:endParaRPr>
          </a:p>
        </p:txBody>
      </p:sp>
    </p:spTree>
    <p:extLst>
      <p:ext uri="{BB962C8B-B14F-4D97-AF65-F5344CB8AC3E}">
        <p14:creationId xmlns:p14="http://schemas.microsoft.com/office/powerpoint/2010/main" val="7209406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進捗報告10.29 (1)のコピー" id="{0E231F36-E872-4540-A46F-C73C342717C3}" vid="{1EA043FC-C4E3-FD42-940D-7BA4524F3AFA}"/>
    </a:ext>
  </a:extLst>
</a:theme>
</file>

<file path=ppt/theme/theme2.xml><?xml version="1.0" encoding="utf-8"?>
<a:theme xmlns:a="http://schemas.openxmlformats.org/drawingml/2006/main" name="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B391FD82-E8A3-6149-A596-E2728502788F}"/>
    </a:ext>
  </a:extLst>
</a:theme>
</file>

<file path=ppt/theme/theme3.xml><?xml version="1.0" encoding="utf-8"?>
<a:theme xmlns:a="http://schemas.openxmlformats.org/drawingml/2006/main" name="1_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5586E87D-8FA8-3A40-9243-9D4EDA630CD1}"/>
    </a:ext>
  </a:ext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進捗報告10.29 (1)のコピー" id="{0E231F36-E872-4540-A46F-C73C342717C3}" vid="{35D66A53-D88D-E246-AA49-191FE5CAC9FD}"/>
    </a:ext>
  </a:extLst>
</a:theme>
</file>

<file path=ppt/theme/theme5.xml><?xml version="1.0" encoding="utf-8"?>
<a:theme xmlns:a="http://schemas.openxmlformats.org/drawingml/2006/main" name="2_テーマ1">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9E32F7A6-CB96-EC47-85BF-95B846A4C3BC}"/>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2696</TotalTime>
  <Words>1722</Words>
  <Application>Microsoft Macintosh PowerPoint</Application>
  <PresentationFormat>画面に合わせる (4:3)</PresentationFormat>
  <Paragraphs>475</Paragraphs>
  <Slides>30</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5</vt:i4>
      </vt:variant>
      <vt:variant>
        <vt:lpstr>スライド タイトル</vt:lpstr>
      </vt:variant>
      <vt:variant>
        <vt:i4>30</vt:i4>
      </vt:variant>
    </vt:vector>
  </HeadingPairs>
  <TitlesOfParts>
    <vt:vector size="43" baseType="lpstr">
      <vt:lpstr>ＭＳ Ｐゴシック</vt:lpstr>
      <vt:lpstr>游ゴシック</vt:lpstr>
      <vt:lpstr>游ゴシック Light</vt:lpstr>
      <vt:lpstr>Arial</vt:lpstr>
      <vt:lpstr>Calibri</vt:lpstr>
      <vt:lpstr>Calibri Light</vt:lpstr>
      <vt:lpstr>Cambria Math</vt:lpstr>
      <vt:lpstr>Wingdings 2</vt:lpstr>
      <vt:lpstr>HDOfficeLightV0</vt:lpstr>
      <vt:lpstr>テーマ1</vt:lpstr>
      <vt:lpstr>1_テーマ1</vt:lpstr>
      <vt:lpstr>デザインの設定</vt:lpstr>
      <vt:lpstr>2_テーマ1</vt:lpstr>
      <vt:lpstr>ニューラルネットワークまとめ</vt:lpstr>
      <vt:lpstr>背景</vt:lpstr>
      <vt:lpstr>背景</vt:lpstr>
      <vt:lpstr>PowerPoint プレゼンテーション</vt:lpstr>
      <vt:lpstr>Agenda</vt:lpstr>
      <vt:lpstr>ニューラルネットワーク</vt:lpstr>
      <vt:lpstr>学習アーキテクチャ</vt:lpstr>
      <vt:lpstr>第1層目の計算</vt:lpstr>
      <vt:lpstr>第二層目の計算</vt:lpstr>
      <vt:lpstr>出力層</vt:lpstr>
      <vt:lpstr>出力値の評価</vt:lpstr>
      <vt:lpstr>逆伝播</vt:lpstr>
      <vt:lpstr>誤差逆伝播法(スカラー)</vt:lpstr>
      <vt:lpstr>誤差逆伝播法(ベクトル)</vt:lpstr>
      <vt:lpstr>誤差逆伝播法</vt:lpstr>
      <vt:lpstr>Batch Normalization</vt:lpstr>
      <vt:lpstr>Batch Normalization</vt:lpstr>
      <vt:lpstr>勾配の算出と更新</vt:lpstr>
      <vt:lpstr>学習アーキテクチャまとめ</vt:lpstr>
      <vt:lpstr>ハイパーパラメータの検証</vt:lpstr>
      <vt:lpstr>重みの初期値について</vt:lpstr>
      <vt:lpstr>ハイパーパラメータ検証方法</vt:lpstr>
      <vt:lpstr>線形結果</vt:lpstr>
      <vt:lpstr>Ｌog結果</vt:lpstr>
      <vt:lpstr>Sin結果</vt:lpstr>
      <vt:lpstr>バッチ数</vt:lpstr>
      <vt:lpstr>ハイパーパラメータ検証結果</vt:lpstr>
      <vt:lpstr>完成モデルでの結果</vt:lpstr>
      <vt:lpstr>データ数と次元と精度の関係</vt:lpstr>
      <vt:lpstr>まとめと今後の方針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誤差逆伝播法</dc:title>
  <dc:creator>深田 紘平</dc:creator>
  <cp:lastModifiedBy>深田 紘平</cp:lastModifiedBy>
  <cp:revision>68</cp:revision>
  <cp:lastPrinted>2018-10-29T01:26:01Z</cp:lastPrinted>
  <dcterms:created xsi:type="dcterms:W3CDTF">2018-11-15T06:00:00Z</dcterms:created>
  <dcterms:modified xsi:type="dcterms:W3CDTF">2019-03-14T03:29:28Z</dcterms:modified>
</cp:coreProperties>
</file>