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1" r:id="rId3"/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056acc422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056acc42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056acc422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056acc42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056acc422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056acc42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Relationship Id="rId4" Type="http://schemas.openxmlformats.org/officeDocument/2006/relationships/image" Target="../media/image23.png"/><Relationship Id="rId5" Type="http://schemas.openxmlformats.org/officeDocument/2006/relationships/image" Target="../media/image26.png"/><Relationship Id="rId6" Type="http://schemas.openxmlformats.org/officeDocument/2006/relationships/image" Target="../media/image20.png"/><Relationship Id="rId7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7.png"/><Relationship Id="rId5" Type="http://schemas.openxmlformats.org/officeDocument/2006/relationships/image" Target="../media/image6.png"/><Relationship Id="rId6" Type="http://schemas.openxmlformats.org/officeDocument/2006/relationships/image" Target="../media/image16.png"/><Relationship Id="rId7" Type="http://schemas.openxmlformats.org/officeDocument/2006/relationships/image" Target="../media/image1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kaggle.com/c/two-sigma-financial-news/data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kaggle.com/c/two-sigma-financial-news/data" TargetMode="External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fence&#10;&#10;Description automatically generated" id="100" name="Google Shape;100;p16"/>
          <p:cNvPicPr preferRelativeResize="0"/>
          <p:nvPr/>
        </p:nvPicPr>
        <p:blipFill rotWithShape="1">
          <a:blip r:embed="rId3">
            <a:alphaModFix/>
          </a:blip>
          <a:srcRect b="0" l="0" r="0"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6"/>
          <p:cNvSpPr/>
          <p:nvPr/>
        </p:nvSpPr>
        <p:spPr>
          <a:xfrm>
            <a:off x="7488621" y="2277613"/>
            <a:ext cx="4703379" cy="4580387"/>
          </a:xfrm>
          <a:custGeom>
            <a:rect b="b" l="l" r="r" t="t"/>
            <a:pathLst>
              <a:path extrusionOk="0" h="1298" w="1333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lt1">
              <a:alpha val="69803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6"/>
          <p:cNvSpPr txBox="1"/>
          <p:nvPr>
            <p:ph type="ctrTitle"/>
          </p:nvPr>
        </p:nvSpPr>
        <p:spPr>
          <a:xfrm>
            <a:off x="8022021" y="3231931"/>
            <a:ext cx="3852041" cy="18340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/>
              <a:t>Two Sigma: Using News to Predict Stock Movement  </a:t>
            </a:r>
            <a:endParaRPr b="1" sz="4000"/>
          </a:p>
        </p:txBody>
      </p:sp>
      <p:sp>
        <p:nvSpPr>
          <p:cNvPr id="103" name="Google Shape;103;p16"/>
          <p:cNvSpPr txBox="1"/>
          <p:nvPr>
            <p:ph idx="1" type="subTitle"/>
          </p:nvPr>
        </p:nvSpPr>
        <p:spPr>
          <a:xfrm>
            <a:off x="7782910" y="5242675"/>
            <a:ext cx="4330262" cy="6832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Team Member: Archer Mo, Bruce Sharpe, Kishi Zhou</a:t>
            </a:r>
            <a:endParaRPr sz="2000"/>
          </a:p>
        </p:txBody>
      </p:sp>
      <p:cxnSp>
        <p:nvCxnSpPr>
          <p:cNvPr id="104" name="Google Shape;104;p16"/>
          <p:cNvCxnSpPr/>
          <p:nvPr/>
        </p:nvCxnSpPr>
        <p:spPr>
          <a:xfrm>
            <a:off x="9480331" y="5123793"/>
            <a:ext cx="935420" cy="0"/>
          </a:xfrm>
          <a:prstGeom prst="straightConnector1">
            <a:avLst/>
          </a:prstGeom>
          <a:noFill/>
          <a:ln cap="sq" cmpd="sng" w="25400">
            <a:solidFill>
              <a:srgbClr val="262626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News Data – Headline Text Mining</a:t>
            </a:r>
            <a:endParaRPr/>
          </a:p>
        </p:txBody>
      </p:sp>
      <p:sp>
        <p:nvSpPr>
          <p:cNvPr id="193" name="Google Shape;193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IDA Modeling – 20 topics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94" name="Google Shape;19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875" y="2341250"/>
            <a:ext cx="9474626" cy="262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6875" y="5129300"/>
            <a:ext cx="6917274" cy="10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/>
          <p:nvPr/>
        </p:nvSpPr>
        <p:spPr>
          <a:xfrm>
            <a:off x="484096" y="470925"/>
            <a:ext cx="4381009" cy="5892104"/>
          </a:xfrm>
          <a:custGeom>
            <a:rect b="b" l="l" r="r" t="t"/>
            <a:pathLst>
              <a:path extrusionOk="0" h="5892104" w="4381009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6"/>
          <p:cNvSpPr txBox="1"/>
          <p:nvPr>
            <p:ph type="title"/>
          </p:nvPr>
        </p:nvSpPr>
        <p:spPr>
          <a:xfrm>
            <a:off x="863029" y="1012004"/>
            <a:ext cx="3416158" cy="47954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Challenges and potential Issues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202" name="Google Shape;202;p26"/>
          <p:cNvGrpSpPr/>
          <p:nvPr/>
        </p:nvGrpSpPr>
        <p:grpSpPr>
          <a:xfrm>
            <a:off x="5194300" y="471642"/>
            <a:ext cx="6513603" cy="5883988"/>
            <a:chOff x="0" y="718"/>
            <a:chExt cx="6513603" cy="5883988"/>
          </a:xfrm>
        </p:grpSpPr>
        <p:sp>
          <p:nvSpPr>
            <p:cNvPr id="203" name="Google Shape;203;p26"/>
            <p:cNvSpPr/>
            <p:nvPr/>
          </p:nvSpPr>
          <p:spPr>
            <a:xfrm>
              <a:off x="0" y="718"/>
              <a:ext cx="6513603" cy="1681139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508544" y="378974"/>
              <a:ext cx="924626" cy="924626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1941716" y="718"/>
              <a:ext cx="4571887" cy="16811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6"/>
            <p:cNvSpPr txBox="1"/>
            <p:nvPr/>
          </p:nvSpPr>
          <p:spPr>
            <a:xfrm>
              <a:off x="1941716" y="718"/>
              <a:ext cx="4571887" cy="16811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900" lIns="177900" spcFirstLastPara="1" rIns="177900" wrap="square" tIns="177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None/>
              </a:pPr>
              <a:r>
                <a:rPr lang="en-US" sz="2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Time</a:t>
              </a:r>
              <a:endParaRPr/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0" y="2102143"/>
              <a:ext cx="6513603" cy="1681139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508544" y="2480399"/>
              <a:ext cx="924626" cy="924626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1941716" y="2102143"/>
              <a:ext cx="4571887" cy="16811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6"/>
            <p:cNvSpPr txBox="1"/>
            <p:nvPr/>
          </p:nvSpPr>
          <p:spPr>
            <a:xfrm>
              <a:off x="1941716" y="2102143"/>
              <a:ext cx="4571887" cy="16811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900" lIns="177900" spcFirstLastPara="1" rIns="177900" wrap="square" tIns="177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None/>
              </a:pPr>
              <a:r>
                <a:rPr lang="en-US" sz="2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Merging two datasets </a:t>
              </a:r>
              <a:endParaRPr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0" y="4203567"/>
              <a:ext cx="6513603" cy="1681139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508544" y="4581824"/>
              <a:ext cx="924626" cy="924626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1941716" y="4203567"/>
              <a:ext cx="4571887" cy="16811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6"/>
            <p:cNvSpPr txBox="1"/>
            <p:nvPr/>
          </p:nvSpPr>
          <p:spPr>
            <a:xfrm>
              <a:off x="1941716" y="4203567"/>
              <a:ext cx="4571887" cy="16811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900" lIns="177900" spcFirstLastPara="1" rIns="177900" wrap="square" tIns="177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None/>
              </a:pPr>
              <a:r>
                <a:rPr lang="en-US" sz="2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Missing Value</a:t>
              </a:r>
              <a:endParaRPr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Merge two datasets</a:t>
            </a:r>
            <a:endParaRPr/>
          </a:p>
        </p:txBody>
      </p:sp>
      <p:sp>
        <p:nvSpPr>
          <p:cNvPr id="220" name="Google Shape;220;p2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Use Asset code and Time and </a:t>
            </a:r>
            <a:r>
              <a:rPr lang="en-US"/>
              <a:t>calculate</a:t>
            </a:r>
            <a:r>
              <a:rPr lang="en-US"/>
              <a:t> the average value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4600" y="2576397"/>
            <a:ext cx="8650673" cy="266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/>
        </p:nvSpPr>
        <p:spPr>
          <a:xfrm>
            <a:off x="685800" y="838200"/>
            <a:ext cx="11256818" cy="51398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Recall: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Maximum memory allowance: 17 GB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 Cores: 4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system usage allowance: 9 hours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Inexperienced machine learning beginner, lacking the experience in Kaggle competitions</a:t>
            </a:r>
            <a:endParaRPr/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a model that is: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Easy to implement for machine learning beginners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Easy to train fast without needing too much computing power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Able to produce a satisfying result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 txBox="1"/>
          <p:nvPr/>
        </p:nvSpPr>
        <p:spPr>
          <a:xfrm>
            <a:off x="990600" y="914400"/>
            <a:ext cx="5939589" cy="5262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Solution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a gradient boosting framework that uses tree based learning algorithm: LightGBM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Reasons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Lower memory usage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Faster training speed and higher efficiency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Capable of handling large-scale data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Relatively easy to implement</a:t>
            </a:r>
            <a:endParaRPr/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2" name="Google Shape;23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76353" y="1847433"/>
            <a:ext cx="4435536" cy="1698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0"/>
          <p:cNvSpPr txBox="1"/>
          <p:nvPr/>
        </p:nvSpPr>
        <p:spPr>
          <a:xfrm>
            <a:off x="954505" y="846221"/>
            <a:ext cx="8908586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Settings &amp; Result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 set = 5%, test set = 95%,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score: 0.63143, above over 50% of all competitors</a:t>
            </a:r>
            <a:endParaRPr/>
          </a:p>
        </p:txBody>
      </p:sp>
      <p:pic>
        <p:nvPicPr>
          <p:cNvPr id="238" name="Google Shape;23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9579" y="2908323"/>
            <a:ext cx="9421145" cy="3348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1"/>
          <p:cNvSpPr txBox="1"/>
          <p:nvPr/>
        </p:nvSpPr>
        <p:spPr>
          <a:xfrm>
            <a:off x="878889" y="923278"/>
            <a:ext cx="10209321" cy="5047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Rumor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says a better result can be achieved using market data only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Ideas Raised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if we only use the market data only and ignore the news data altogether?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if we use a sequential model consists of a small amount of layers to make prediction on the stock movements based on market data only?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2"/>
          <p:cNvSpPr txBox="1"/>
          <p:nvPr/>
        </p:nvSpPr>
        <p:spPr>
          <a:xfrm>
            <a:off x="884808" y="867792"/>
            <a:ext cx="10422384" cy="5755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Another Try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a sequential model that consist of 3 layers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Activation functions: relu, relu, sigmoid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Loss function: binary crossentropy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Optimizer: Adam, beta1 = 0.9, beta2 = 0.999, epsilon = 10e-8</a:t>
            </a:r>
            <a:endParaRPr/>
          </a:p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score: 0.64881, beaten first try without the headache of topic modeling and joining the two data sets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9" name="Google Shape;24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96055" y="2363681"/>
            <a:ext cx="4431743" cy="725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/>
          <p:nvPr/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33"/>
          <p:cNvSpPr/>
          <p:nvPr/>
        </p:nvSpPr>
        <p:spPr>
          <a:xfrm>
            <a:off x="0" y="0"/>
            <a:ext cx="11786754" cy="6858000"/>
          </a:xfrm>
          <a:custGeom>
            <a:rect b="b" l="l" r="r" t="t"/>
            <a:pathLst>
              <a:path extrusionOk="0" h="6858000" w="11786754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33"/>
          <p:cNvSpPr/>
          <p:nvPr/>
        </p:nvSpPr>
        <p:spPr>
          <a:xfrm>
            <a:off x="0" y="0"/>
            <a:ext cx="3581400" cy="6858000"/>
          </a:xfrm>
          <a:custGeom>
            <a:rect b="b" l="l" r="r" t="t"/>
            <a:pathLst>
              <a:path extrusionOk="0" h="6858000" w="35814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33"/>
          <p:cNvSpPr txBox="1"/>
          <p:nvPr>
            <p:ph type="title"/>
          </p:nvPr>
        </p:nvSpPr>
        <p:spPr>
          <a:xfrm>
            <a:off x="833002" y="365125"/>
            <a:ext cx="1052070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Potential Causes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8" name="Google Shape;258;p33"/>
          <p:cNvSpPr txBox="1"/>
          <p:nvPr>
            <p:ph idx="1" type="body"/>
          </p:nvPr>
        </p:nvSpPr>
        <p:spPr>
          <a:xfrm>
            <a:off x="838201" y="2022601"/>
            <a:ext cx="10515598" cy="41543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•"/>
            </a:pPr>
            <a:r>
              <a:rPr lang="en-US">
                <a:solidFill>
                  <a:srgbClr val="FFFFFF"/>
                </a:solidFill>
              </a:rPr>
              <a:t>The price movement is more correlated to the market data than the new data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Char char="•"/>
            </a:pPr>
            <a:r>
              <a:rPr lang="en-US">
                <a:solidFill>
                  <a:srgbClr val="FFFFFF"/>
                </a:solidFill>
              </a:rPr>
              <a:t>Did not account for lagging effect, the market may not fully response to a news about a certain asset immediately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Char char="•"/>
            </a:pPr>
            <a:r>
              <a:rPr lang="en-US">
                <a:solidFill>
                  <a:srgbClr val="FFFFFF"/>
                </a:solidFill>
              </a:rPr>
              <a:t>Too many missing data in the news data for those assets that are not very well-known to the public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Char char="•"/>
            </a:pPr>
            <a:r>
              <a:rPr lang="en-US">
                <a:solidFill>
                  <a:srgbClr val="FFFFFF"/>
                </a:solidFill>
              </a:rPr>
              <a:t>Did not perform a EDA to carefully select variables that will be used in the modeling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Char char="•"/>
            </a:pPr>
            <a:r>
              <a:rPr lang="en-US">
                <a:solidFill>
                  <a:srgbClr val="FFFFFF"/>
                </a:solidFill>
              </a:rPr>
              <a:t>Inexperience in building model and handling data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Conclusion &amp; Lesson Learnt</a:t>
            </a:r>
            <a:br>
              <a:rPr lang="en-US"/>
            </a:br>
            <a:endParaRPr/>
          </a:p>
        </p:txBody>
      </p:sp>
      <p:grpSp>
        <p:nvGrpSpPr>
          <p:cNvPr id="264" name="Google Shape;264;p34"/>
          <p:cNvGrpSpPr/>
          <p:nvPr/>
        </p:nvGrpSpPr>
        <p:grpSpPr>
          <a:xfrm>
            <a:off x="498265" y="1312836"/>
            <a:ext cx="11098735" cy="5373957"/>
            <a:chOff x="0" y="4204"/>
            <a:chExt cx="11098735" cy="5373957"/>
          </a:xfrm>
        </p:grpSpPr>
        <p:sp>
          <p:nvSpPr>
            <p:cNvPr id="265" name="Google Shape;265;p34"/>
            <p:cNvSpPr/>
            <p:nvPr/>
          </p:nvSpPr>
          <p:spPr>
            <a:xfrm>
              <a:off x="0" y="4204"/>
              <a:ext cx="11098735" cy="895659"/>
            </a:xfrm>
            <a:prstGeom prst="roundRect">
              <a:avLst>
                <a:gd fmla="val 1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4"/>
            <p:cNvSpPr/>
            <p:nvPr/>
          </p:nvSpPr>
          <p:spPr>
            <a:xfrm>
              <a:off x="270937" y="205728"/>
              <a:ext cx="492612" cy="49261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4"/>
            <p:cNvSpPr/>
            <p:nvPr/>
          </p:nvSpPr>
          <p:spPr>
            <a:xfrm>
              <a:off x="1034486" y="4204"/>
              <a:ext cx="10064248" cy="8956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4"/>
            <p:cNvSpPr txBox="1"/>
            <p:nvPr/>
          </p:nvSpPr>
          <p:spPr>
            <a:xfrm>
              <a:off x="1034486" y="4204"/>
              <a:ext cx="10064248" cy="8956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4775" lIns="94775" spcFirstLastPara="1" rIns="94775" wrap="square" tIns="94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The models we produced are not very well built as they seem to put a heavier weight on variables in the market data than the ones in the news data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34"/>
            <p:cNvSpPr/>
            <p:nvPr/>
          </p:nvSpPr>
          <p:spPr>
            <a:xfrm>
              <a:off x="0" y="1123779"/>
              <a:ext cx="11098735" cy="895659"/>
            </a:xfrm>
            <a:prstGeom prst="roundRect">
              <a:avLst>
                <a:gd fmla="val 1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4"/>
            <p:cNvSpPr/>
            <p:nvPr/>
          </p:nvSpPr>
          <p:spPr>
            <a:xfrm>
              <a:off x="270937" y="1325302"/>
              <a:ext cx="492612" cy="49261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4"/>
            <p:cNvSpPr/>
            <p:nvPr/>
          </p:nvSpPr>
          <p:spPr>
            <a:xfrm>
              <a:off x="1034486" y="1123779"/>
              <a:ext cx="10064248" cy="8956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4"/>
            <p:cNvSpPr txBox="1"/>
            <p:nvPr/>
          </p:nvSpPr>
          <p:spPr>
            <a:xfrm>
              <a:off x="1034486" y="1123779"/>
              <a:ext cx="10064248" cy="8956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4775" lIns="94775" spcFirstLastPara="1" rIns="94775" wrap="square" tIns="94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Having a validation set is useful for competitions that only allow practitioners to compile through Cloud 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34"/>
            <p:cNvSpPr/>
            <p:nvPr/>
          </p:nvSpPr>
          <p:spPr>
            <a:xfrm>
              <a:off x="0" y="2243353"/>
              <a:ext cx="11098735" cy="895659"/>
            </a:xfrm>
            <a:prstGeom prst="roundRect">
              <a:avLst>
                <a:gd fmla="val 1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4"/>
            <p:cNvSpPr/>
            <p:nvPr/>
          </p:nvSpPr>
          <p:spPr>
            <a:xfrm>
              <a:off x="270937" y="2444877"/>
              <a:ext cx="492612" cy="492612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4"/>
            <p:cNvSpPr/>
            <p:nvPr/>
          </p:nvSpPr>
          <p:spPr>
            <a:xfrm>
              <a:off x="1034486" y="2243353"/>
              <a:ext cx="10064248" cy="8956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4"/>
            <p:cNvSpPr txBox="1"/>
            <p:nvPr/>
          </p:nvSpPr>
          <p:spPr>
            <a:xfrm>
              <a:off x="1034486" y="2243353"/>
              <a:ext cx="10064248" cy="8956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4775" lIns="94775" spcFirstLastPara="1" rIns="94775" wrap="square" tIns="94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Kaggle kernel is a good starting point for beginners to look for ideas that can be used to make improvements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34"/>
            <p:cNvSpPr/>
            <p:nvPr/>
          </p:nvSpPr>
          <p:spPr>
            <a:xfrm>
              <a:off x="0" y="3362928"/>
              <a:ext cx="11098735" cy="895659"/>
            </a:xfrm>
            <a:prstGeom prst="roundRect">
              <a:avLst>
                <a:gd fmla="val 10000" name="adj"/>
              </a:avLst>
            </a:prstGeom>
            <a:solidFill>
              <a:srgbClr val="599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4"/>
            <p:cNvSpPr/>
            <p:nvPr/>
          </p:nvSpPr>
          <p:spPr>
            <a:xfrm>
              <a:off x="270937" y="3564451"/>
              <a:ext cx="492612" cy="492612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4"/>
            <p:cNvSpPr/>
            <p:nvPr/>
          </p:nvSpPr>
          <p:spPr>
            <a:xfrm>
              <a:off x="1034486" y="3362928"/>
              <a:ext cx="10064248" cy="8956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4"/>
            <p:cNvSpPr txBox="1"/>
            <p:nvPr/>
          </p:nvSpPr>
          <p:spPr>
            <a:xfrm>
              <a:off x="1034486" y="3362928"/>
              <a:ext cx="10064248" cy="8956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4775" lIns="94775" spcFirstLastPara="1" rIns="94775" wrap="square" tIns="94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Learning curve is steep, This experience helped us to have a better understanding of machine learning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34"/>
            <p:cNvSpPr/>
            <p:nvPr/>
          </p:nvSpPr>
          <p:spPr>
            <a:xfrm>
              <a:off x="0" y="4482502"/>
              <a:ext cx="11098735" cy="895659"/>
            </a:xfrm>
            <a:prstGeom prst="roundRect">
              <a:avLst>
                <a:gd fmla="val 1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4"/>
            <p:cNvSpPr/>
            <p:nvPr/>
          </p:nvSpPr>
          <p:spPr>
            <a:xfrm>
              <a:off x="270937" y="4684025"/>
              <a:ext cx="492612" cy="492612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4"/>
            <p:cNvSpPr/>
            <p:nvPr/>
          </p:nvSpPr>
          <p:spPr>
            <a:xfrm>
              <a:off x="1034486" y="4482502"/>
              <a:ext cx="10064248" cy="8956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4"/>
            <p:cNvSpPr txBox="1"/>
            <p:nvPr/>
          </p:nvSpPr>
          <p:spPr>
            <a:xfrm>
              <a:off x="1034486" y="4482502"/>
              <a:ext cx="10064248" cy="8956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4775" lIns="94775" spcFirstLastPara="1" rIns="94775" wrap="square" tIns="94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Machine/Deep Learning requires us to learning systematically, it’s something that you cannot master in a short period of time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sign&#10;&#10;Description automatically generated" id="110" name="Google Shape;110;p17"/>
          <p:cNvPicPr preferRelativeResize="0"/>
          <p:nvPr/>
        </p:nvPicPr>
        <p:blipFill rotWithShape="1">
          <a:blip r:embed="rId3">
            <a:alphaModFix amt="35000"/>
          </a:blip>
          <a:srcRect b="19920" l="0" r="0" t="1992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Project Overview</a:t>
            </a:r>
            <a:endParaRPr/>
          </a:p>
        </p:txBody>
      </p:sp>
      <p:grpSp>
        <p:nvGrpSpPr>
          <p:cNvPr id="112" name="Google Shape;112;p17"/>
          <p:cNvGrpSpPr/>
          <p:nvPr/>
        </p:nvGrpSpPr>
        <p:grpSpPr>
          <a:xfrm>
            <a:off x="365707" y="2493000"/>
            <a:ext cx="11474297" cy="2821534"/>
            <a:chOff x="774416" y="1398489"/>
            <a:chExt cx="11474297" cy="2821534"/>
          </a:xfrm>
        </p:grpSpPr>
        <p:sp>
          <p:nvSpPr>
            <p:cNvPr id="113" name="Google Shape;113;p17"/>
            <p:cNvSpPr/>
            <p:nvPr/>
          </p:nvSpPr>
          <p:spPr>
            <a:xfrm>
              <a:off x="9427324" y="1398489"/>
              <a:ext cx="2821389" cy="2821534"/>
            </a:xfrm>
            <a:prstGeom prst="ellipse">
              <a:avLst/>
            </a:prstGeom>
            <a:solidFill>
              <a:srgbClr val="599BD5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7"/>
            <p:cNvSpPr/>
            <p:nvPr/>
          </p:nvSpPr>
          <p:spPr>
            <a:xfrm>
              <a:off x="9521693" y="1492557"/>
              <a:ext cx="2633861" cy="2633399"/>
            </a:xfrm>
            <a:prstGeom prst="ellipse">
              <a:avLst/>
            </a:prstGeom>
            <a:solidFill>
              <a:srgbClr val="55B6D0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7"/>
            <p:cNvSpPr txBox="1"/>
            <p:nvPr/>
          </p:nvSpPr>
          <p:spPr>
            <a:xfrm>
              <a:off x="9897959" y="1868827"/>
              <a:ext cx="1881329" cy="18808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Maximum memory allowance: 17 GB &amp; CPU Cores: 4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7"/>
            <p:cNvSpPr/>
            <p:nvPr/>
          </p:nvSpPr>
          <p:spPr>
            <a:xfrm>
              <a:off x="6605934" y="1492557"/>
              <a:ext cx="2633861" cy="2633399"/>
            </a:xfrm>
            <a:prstGeom prst="ellipse">
              <a:avLst/>
            </a:prstGeom>
            <a:solidFill>
              <a:srgbClr val="4DC69E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7"/>
            <p:cNvSpPr txBox="1"/>
            <p:nvPr/>
          </p:nvSpPr>
          <p:spPr>
            <a:xfrm>
              <a:off x="6982200" y="1868827"/>
              <a:ext cx="1881329" cy="18808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exploration 20% - Data Cleaning 60% - Model Building 20%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7"/>
            <p:cNvSpPr/>
            <p:nvPr/>
          </p:nvSpPr>
          <p:spPr>
            <a:xfrm>
              <a:off x="3690175" y="1492557"/>
              <a:ext cx="2633861" cy="2633399"/>
            </a:xfrm>
            <a:prstGeom prst="ellipse">
              <a:avLst/>
            </a:prstGeom>
            <a:solidFill>
              <a:srgbClr val="46BC57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7"/>
            <p:cNvSpPr txBox="1"/>
            <p:nvPr/>
          </p:nvSpPr>
          <p:spPr>
            <a:xfrm>
              <a:off x="3850897" y="1749826"/>
              <a:ext cx="2312400" cy="18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News Data: 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0" i="0" lang="en-US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millions*</a:t>
              </a: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32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Market Data: 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 millions *16 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774416" y="1492557"/>
              <a:ext cx="2633861" cy="2633399"/>
            </a:xfrm>
            <a:prstGeom prst="ellipse">
              <a:avLst/>
            </a:prstGeom>
            <a:solidFill>
              <a:srgbClr val="6FAB46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7"/>
            <p:cNvSpPr txBox="1"/>
            <p:nvPr/>
          </p:nvSpPr>
          <p:spPr>
            <a:xfrm>
              <a:off x="1150682" y="1868827"/>
              <a:ext cx="1881329" cy="18808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Use the content of news analytics to predict stock price performance 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2" name="Google Shape;122;p17"/>
          <p:cNvSpPr txBox="1"/>
          <p:nvPr/>
        </p:nvSpPr>
        <p:spPr>
          <a:xfrm>
            <a:off x="3805600" y="1902800"/>
            <a:ext cx="16122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Set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838200" y="1902800"/>
            <a:ext cx="16122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Goal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6680500" y="1902800"/>
            <a:ext cx="16122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Process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9555400" y="1902800"/>
            <a:ext cx="16122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Platform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14141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35"/>
          <p:cNvGrpSpPr/>
          <p:nvPr/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290" name="Google Shape;290;p35"/>
            <p:cNvSpPr/>
            <p:nvPr/>
          </p:nvSpPr>
          <p:spPr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490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5"/>
            <p:cNvSpPr/>
            <p:nvPr/>
          </p:nvSpPr>
          <p:spPr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490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5"/>
            <p:cNvSpPr/>
            <p:nvPr/>
          </p:nvSpPr>
          <p:spPr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3" name="Google Shape;293;p35"/>
          <p:cNvSpPr/>
          <p:nvPr/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5"/>
          <p:cNvSpPr txBox="1"/>
          <p:nvPr/>
        </p:nvSpPr>
        <p:spPr>
          <a:xfrm>
            <a:off x="1524000" y="2776538"/>
            <a:ext cx="9144000" cy="1381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6"/>
          <p:cNvSpPr txBox="1"/>
          <p:nvPr>
            <p:ph type="title"/>
          </p:nvPr>
        </p:nvSpPr>
        <p:spPr>
          <a:xfrm>
            <a:off x="648929" y="629266"/>
            <a:ext cx="6422849" cy="16766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Project Overview(System)</a:t>
            </a:r>
            <a:endParaRPr/>
          </a:p>
        </p:txBody>
      </p:sp>
      <p:pic>
        <p:nvPicPr>
          <p:cNvPr descr="A close up of a sign&#10;&#10;Description automatically generated" id="300" name="Google Shape;300;p36"/>
          <p:cNvPicPr preferRelativeResize="0"/>
          <p:nvPr/>
        </p:nvPicPr>
        <p:blipFill rotWithShape="1">
          <a:blip r:embed="rId3">
            <a:alphaModFix/>
          </a:blip>
          <a:srcRect b="0" l="7156" r="1290" t="0"/>
          <a:stretch/>
        </p:blipFill>
        <p:spPr>
          <a:xfrm>
            <a:off x="8361082" y="1808727"/>
            <a:ext cx="3026664" cy="30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6"/>
          <p:cNvSpPr txBox="1"/>
          <p:nvPr>
            <p:ph idx="1" type="body"/>
          </p:nvPr>
        </p:nvSpPr>
        <p:spPr>
          <a:xfrm>
            <a:off x="838200" y="1825625"/>
            <a:ext cx="6541168" cy="2890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45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</a:pPr>
            <a:r>
              <a:t/>
            </a:r>
            <a:endParaRPr b="1" sz="2900"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</a:pPr>
            <a:r>
              <a:rPr lang="en-US" sz="2900"/>
              <a:t>Maximum memory allowance: 17 GB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</a:pPr>
            <a:r>
              <a:rPr lang="en-US" sz="2900"/>
              <a:t>CPU Cores: 4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</a:pPr>
            <a:r>
              <a:rPr lang="en-US" sz="2900"/>
              <a:t>Total system usage allowance: 9 hours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7"/>
          <p:cNvSpPr txBox="1"/>
          <p:nvPr/>
        </p:nvSpPr>
        <p:spPr>
          <a:xfrm>
            <a:off x="838201" y="838200"/>
            <a:ext cx="7467600" cy="34932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</a:pPr>
            <a:r>
              <a:rPr lang="en-US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Market data and News data to predict stock price movements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</a:pPr>
            <a:r>
              <a:rPr lang="en-US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 a confidence value within the interval [-1,1] to each asset to indicate if an asset is going to produce negative or positive return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8"/>
          <p:cNvSpPr txBox="1"/>
          <p:nvPr/>
        </p:nvSpPr>
        <p:spPr>
          <a:xfrm>
            <a:off x="924757" y="766732"/>
            <a:ext cx="10342485" cy="49859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Potential Causes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price movement is more correlated to the market data than the new data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Did not account for lagging effect, the market may not fully response to a news about a certain asset immediately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 many missing data in the news data for those assets that are not very well-known to the public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Did not perform a EDA to carefully select variables that will be used in the modeling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Inexperience in building model and handling data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9"/>
          <p:cNvSpPr txBox="1"/>
          <p:nvPr/>
        </p:nvSpPr>
        <p:spPr>
          <a:xfrm>
            <a:off x="991339" y="505122"/>
            <a:ext cx="10209321" cy="58477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 &amp; Lesson Learnt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models we produced are not very well built as they seem to put a heavier weight on variables in the market data than the ones in the news data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Having a validation set is useful for competitions that only allow practitioners to compile through Cloud 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Kaggle kernel is a good starting point for beginners to look for ideas that can be used to make improvements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Learning curve is steep, This experience helped us to have a better understanding of machine learning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Machine/Deep Learning requires us to learning systematically, it’s something that you cannot master in a short period of time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/>
        </p:nvSpPr>
        <p:spPr>
          <a:xfrm>
            <a:off x="905518" y="41721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Evaluation 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905518" y="1870503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 a signed confidence value [-1, 1]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set timeline: 2007 – 201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Validation set timeline 2019. January – 2019. July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840" y="2957711"/>
            <a:ext cx="3438525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8"/>
          <p:cNvSpPr txBox="1"/>
          <p:nvPr/>
        </p:nvSpPr>
        <p:spPr>
          <a:xfrm>
            <a:off x="1607621" y="3808587"/>
            <a:ext cx="19262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Confidence  value </a:t>
            </a:r>
            <a:endParaRPr/>
          </a:p>
        </p:txBody>
      </p:sp>
      <p:pic>
        <p:nvPicPr>
          <p:cNvPr id="134" name="Google Shape;13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0474" y="2928503"/>
            <a:ext cx="281108" cy="22601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 txBox="1"/>
          <p:nvPr/>
        </p:nvSpPr>
        <p:spPr>
          <a:xfrm>
            <a:off x="2263720" y="2576562"/>
            <a:ext cx="18220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Market Return </a:t>
            </a:r>
            <a:endParaRPr/>
          </a:p>
        </p:txBody>
      </p:sp>
      <p:pic>
        <p:nvPicPr>
          <p:cNvPr id="136" name="Google Shape;136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62547" y="3593033"/>
            <a:ext cx="216000" cy="288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04454" y="3338280"/>
            <a:ext cx="736542" cy="18108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8"/>
          <p:cNvSpPr txBox="1"/>
          <p:nvPr/>
        </p:nvSpPr>
        <p:spPr>
          <a:xfrm>
            <a:off x="4288594" y="3002372"/>
            <a:ext cx="3019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whether a particular asset is included in scoring</a:t>
            </a:r>
            <a:endParaRPr/>
          </a:p>
        </p:txBody>
      </p:sp>
      <p:pic>
        <p:nvPicPr>
          <p:cNvPr descr="A close up of a sign&#10;&#10;Description automatically generated" id="139" name="Google Shape;139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975704" y="4772470"/>
            <a:ext cx="2773119" cy="1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9"/>
          <p:cNvSpPr/>
          <p:nvPr/>
        </p:nvSpPr>
        <p:spPr>
          <a:xfrm>
            <a:off x="0" y="-2"/>
            <a:ext cx="6693455" cy="1511306"/>
          </a:xfrm>
          <a:custGeom>
            <a:rect b="b" l="l" r="r" t="t"/>
            <a:pathLst>
              <a:path extrusionOk="0" h="1511306" w="6693455">
                <a:moveTo>
                  <a:pt x="2147981" y="0"/>
                </a:moveTo>
                <a:lnTo>
                  <a:pt x="6693455" y="0"/>
                </a:lnTo>
                <a:lnTo>
                  <a:pt x="5995838" y="1511301"/>
                </a:lnTo>
                <a:lnTo>
                  <a:pt x="2147982" y="1511301"/>
                </a:lnTo>
                <a:lnTo>
                  <a:pt x="2147982" y="1511304"/>
                </a:lnTo>
                <a:lnTo>
                  <a:pt x="680261" y="1511304"/>
                </a:lnTo>
                <a:lnTo>
                  <a:pt x="680261" y="1511306"/>
                </a:lnTo>
                <a:lnTo>
                  <a:pt x="0" y="1511306"/>
                </a:lnTo>
                <a:lnTo>
                  <a:pt x="0" y="2"/>
                </a:lnTo>
                <a:lnTo>
                  <a:pt x="680261" y="2"/>
                </a:lnTo>
                <a:lnTo>
                  <a:pt x="680261" y="2544"/>
                </a:lnTo>
                <a:lnTo>
                  <a:pt x="2147981" y="2544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9"/>
          <p:cNvSpPr txBox="1"/>
          <p:nvPr>
            <p:ph type="title"/>
          </p:nvPr>
        </p:nvSpPr>
        <p:spPr>
          <a:xfrm>
            <a:off x="838200" y="365126"/>
            <a:ext cx="5340605" cy="1146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Market Data </a:t>
            </a:r>
            <a:endParaRPr/>
          </a:p>
        </p:txBody>
      </p:sp>
      <p:sp>
        <p:nvSpPr>
          <p:cNvPr id="147" name="Google Shape;147;p19"/>
          <p:cNvSpPr/>
          <p:nvPr/>
        </p:nvSpPr>
        <p:spPr>
          <a:xfrm>
            <a:off x="1" y="1691640"/>
            <a:ext cx="5931454" cy="5166360"/>
          </a:xfrm>
          <a:custGeom>
            <a:rect b="b" l="l" r="r" t="t"/>
            <a:pathLst>
              <a:path extrusionOk="0" h="5166360" w="5931454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dk1">
              <a:alpha val="8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585926" y="1944210"/>
            <a:ext cx="4678532" cy="454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10795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Time: from 2007 to present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Asset Code &amp; Asset Name : primary keys to connect news dataset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Open: open price for the day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Returns: Open – close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Prev – Next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Raw – Mktres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1 -10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</a:t>
            </a:r>
            <a:endParaRPr/>
          </a:p>
          <a:p>
            <a:pPr indent="10795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87" l="0" r="18864" t="1486"/>
          <a:stretch/>
        </p:blipFill>
        <p:spPr>
          <a:xfrm>
            <a:off x="6941083" y="68201"/>
            <a:ext cx="3268237" cy="6770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of Market Data </a:t>
            </a:r>
            <a:endParaRPr/>
          </a:p>
        </p:txBody>
      </p:sp>
      <p:sp>
        <p:nvSpPr>
          <p:cNvPr id="155" name="Google Shape;155;p2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https://www.kaggle.com/c/two-sigma-financial-news/data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1414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/>
          <p:nvPr/>
        </p:nvSpPr>
        <p:spPr>
          <a:xfrm>
            <a:off x="5913121" y="-2"/>
            <a:ext cx="6278879" cy="6858002"/>
          </a:xfrm>
          <a:custGeom>
            <a:rect b="b" l="l" r="r" t="t"/>
            <a:pathLst>
              <a:path extrusionOk="0" h="6858002" w="6278879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1"/>
          <p:cNvSpPr txBox="1"/>
          <p:nvPr>
            <p:ph type="title"/>
          </p:nvPr>
        </p:nvSpPr>
        <p:spPr>
          <a:xfrm>
            <a:off x="655320" y="365125"/>
            <a:ext cx="9013052" cy="1623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/>
              <a:t>Market Data Cleaning </a:t>
            </a:r>
            <a:endParaRPr/>
          </a:p>
        </p:txBody>
      </p:sp>
      <p:cxnSp>
        <p:nvCxnSpPr>
          <p:cNvPr id="162" name="Google Shape;162;p21"/>
          <p:cNvCxnSpPr/>
          <p:nvPr/>
        </p:nvCxnSpPr>
        <p:spPr>
          <a:xfrm>
            <a:off x="763661" y="2316480"/>
            <a:ext cx="8229600" cy="0"/>
          </a:xfrm>
          <a:prstGeom prst="straightConnector1">
            <a:avLst/>
          </a:prstGeom>
          <a:noFill/>
          <a:ln cap="sq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3" name="Google Shape;163;p21"/>
          <p:cNvSpPr txBox="1"/>
          <p:nvPr>
            <p:ph idx="1" type="body"/>
          </p:nvPr>
        </p:nvSpPr>
        <p:spPr>
          <a:xfrm>
            <a:off x="574965" y="2452260"/>
            <a:ext cx="11395362" cy="46481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 Remove data before 2010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	- Stock prices experienced significant changes during the 	financial crisis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 Fill in Missing open/ close price using previous observed value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 Replace abnormal data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 	- Has doubled the stock price in a single day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  	- Has decreased to half of the original price in a single day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2"/>
          <p:cNvSpPr/>
          <p:nvPr/>
        </p:nvSpPr>
        <p:spPr>
          <a:xfrm>
            <a:off x="0" y="-2"/>
            <a:ext cx="6693455" cy="1511306"/>
          </a:xfrm>
          <a:custGeom>
            <a:rect b="b" l="l" r="r" t="t"/>
            <a:pathLst>
              <a:path extrusionOk="0" h="1511306" w="6693455">
                <a:moveTo>
                  <a:pt x="2147981" y="0"/>
                </a:moveTo>
                <a:lnTo>
                  <a:pt x="6693455" y="0"/>
                </a:lnTo>
                <a:lnTo>
                  <a:pt x="5995838" y="1511301"/>
                </a:lnTo>
                <a:lnTo>
                  <a:pt x="2147982" y="1511301"/>
                </a:lnTo>
                <a:lnTo>
                  <a:pt x="2147982" y="1511304"/>
                </a:lnTo>
                <a:lnTo>
                  <a:pt x="680261" y="1511304"/>
                </a:lnTo>
                <a:lnTo>
                  <a:pt x="680261" y="1511306"/>
                </a:lnTo>
                <a:lnTo>
                  <a:pt x="0" y="1511306"/>
                </a:lnTo>
                <a:lnTo>
                  <a:pt x="0" y="2"/>
                </a:lnTo>
                <a:lnTo>
                  <a:pt x="680261" y="2"/>
                </a:lnTo>
                <a:lnTo>
                  <a:pt x="680261" y="2544"/>
                </a:lnTo>
                <a:lnTo>
                  <a:pt x="2147981" y="2544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838200" y="365126"/>
            <a:ext cx="5340605" cy="1146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News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 </a:t>
            </a: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1" y="1691640"/>
            <a:ext cx="5931454" cy="5166360"/>
          </a:xfrm>
          <a:custGeom>
            <a:rect b="b" l="l" r="r" t="t"/>
            <a:pathLst>
              <a:path extrusionOk="0" h="5166360" w="5931454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dk1">
              <a:alpha val="8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2"/>
          <p:cNvSpPr txBox="1"/>
          <p:nvPr/>
        </p:nvSpPr>
        <p:spPr>
          <a:xfrm>
            <a:off x="585926" y="1944210"/>
            <a:ext cx="5175682" cy="48294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sentimentClass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- Negative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- Neutral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- Positive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NoveltyCount12H</a:t>
            </a:r>
            <a:endParaRPr/>
          </a:p>
          <a:p>
            <a:pPr indent="10795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0795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31455" y="0"/>
            <a:ext cx="303984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80090" y="-2"/>
            <a:ext cx="2886337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Example of News Data</a:t>
            </a:r>
            <a:endParaRPr/>
          </a:p>
        </p:txBody>
      </p:sp>
      <p:pic>
        <p:nvPicPr>
          <p:cNvPr id="180" name="Google Shape;180;p23"/>
          <p:cNvPicPr preferRelativeResize="0"/>
          <p:nvPr/>
        </p:nvPicPr>
        <p:blipFill rotWithShape="1">
          <a:blip r:embed="rId4">
            <a:alphaModFix/>
          </a:blip>
          <a:srcRect b="4461" l="0" r="4634" t="0"/>
          <a:stretch/>
        </p:blipFill>
        <p:spPr>
          <a:xfrm>
            <a:off x="938200" y="1420600"/>
            <a:ext cx="6303000" cy="5334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News Data – Headline Text Mining</a:t>
            </a:r>
            <a:endParaRPr/>
          </a:p>
        </p:txBody>
      </p:sp>
      <p:sp>
        <p:nvSpPr>
          <p:cNvPr id="186" name="Google Shape;186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Text Mining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- Word Cloud exclude stop words and symbol (”, “？”, “，”,…)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A screenshot of a cell phone&#10;&#10;Description automatically generated" id="187" name="Google Shape;18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818" y="2758566"/>
            <a:ext cx="7526293" cy="3948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