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F2C759-2625-4E4E-B900-CCA330A417C2}" type="datetimeFigureOut">
              <a:rPr lang="en-US" smtClean="0"/>
              <a:t>26-Mar-20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14111-E2E6-402E-BF77-8DB2B02E33A1}" type="slidenum">
              <a:rPr lang="en-US" smtClean="0"/>
              <a:t>‹#›</a:t>
            </a:fld>
            <a:endParaRPr lang="en-US"/>
          </a:p>
        </p:txBody>
      </p:sp>
    </p:spTree>
    <p:extLst>
      <p:ext uri="{BB962C8B-B14F-4D97-AF65-F5344CB8AC3E}">
        <p14:creationId xmlns:p14="http://schemas.microsoft.com/office/powerpoint/2010/main" val="19787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F2C759-2625-4E4E-B900-CCA330A417C2}" type="datetimeFigureOut">
              <a:rPr lang="en-US" smtClean="0"/>
              <a:t>26-Mar-20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14111-E2E6-402E-BF77-8DB2B02E33A1}" type="slidenum">
              <a:rPr lang="en-US" smtClean="0"/>
              <a:t>‹#›</a:t>
            </a:fld>
            <a:endParaRPr lang="en-US"/>
          </a:p>
        </p:txBody>
      </p:sp>
    </p:spTree>
    <p:extLst>
      <p:ext uri="{BB962C8B-B14F-4D97-AF65-F5344CB8AC3E}">
        <p14:creationId xmlns:p14="http://schemas.microsoft.com/office/powerpoint/2010/main" val="112304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F2C759-2625-4E4E-B900-CCA330A417C2}" type="datetimeFigureOut">
              <a:rPr lang="en-US" smtClean="0"/>
              <a:t>26-Mar-20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14111-E2E6-402E-BF77-8DB2B02E33A1}" type="slidenum">
              <a:rPr lang="en-US" smtClean="0"/>
              <a:t>‹#›</a:t>
            </a:fld>
            <a:endParaRPr lang="en-US"/>
          </a:p>
        </p:txBody>
      </p:sp>
    </p:spTree>
    <p:extLst>
      <p:ext uri="{BB962C8B-B14F-4D97-AF65-F5344CB8AC3E}">
        <p14:creationId xmlns:p14="http://schemas.microsoft.com/office/powerpoint/2010/main" val="428837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F2C759-2625-4E4E-B900-CCA330A417C2}" type="datetimeFigureOut">
              <a:rPr lang="en-US" smtClean="0"/>
              <a:t>26-Mar-20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14111-E2E6-402E-BF77-8DB2B02E33A1}" type="slidenum">
              <a:rPr lang="en-US" smtClean="0"/>
              <a:t>‹#›</a:t>
            </a:fld>
            <a:endParaRPr lang="en-US"/>
          </a:p>
        </p:txBody>
      </p:sp>
    </p:spTree>
    <p:extLst>
      <p:ext uri="{BB962C8B-B14F-4D97-AF65-F5344CB8AC3E}">
        <p14:creationId xmlns:p14="http://schemas.microsoft.com/office/powerpoint/2010/main" val="232044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F2C759-2625-4E4E-B900-CCA330A417C2}" type="datetimeFigureOut">
              <a:rPr lang="en-US" smtClean="0"/>
              <a:t>26-Mar-20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14111-E2E6-402E-BF77-8DB2B02E33A1}" type="slidenum">
              <a:rPr lang="en-US" smtClean="0"/>
              <a:t>‹#›</a:t>
            </a:fld>
            <a:endParaRPr lang="en-US"/>
          </a:p>
        </p:txBody>
      </p:sp>
    </p:spTree>
    <p:extLst>
      <p:ext uri="{BB962C8B-B14F-4D97-AF65-F5344CB8AC3E}">
        <p14:creationId xmlns:p14="http://schemas.microsoft.com/office/powerpoint/2010/main" val="423524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F2C759-2625-4E4E-B900-CCA330A417C2}" type="datetimeFigureOut">
              <a:rPr lang="en-US" smtClean="0"/>
              <a:t>26-Mar-20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14111-E2E6-402E-BF77-8DB2B02E33A1}" type="slidenum">
              <a:rPr lang="en-US" smtClean="0"/>
              <a:t>‹#›</a:t>
            </a:fld>
            <a:endParaRPr lang="en-US"/>
          </a:p>
        </p:txBody>
      </p:sp>
    </p:spTree>
    <p:extLst>
      <p:ext uri="{BB962C8B-B14F-4D97-AF65-F5344CB8AC3E}">
        <p14:creationId xmlns:p14="http://schemas.microsoft.com/office/powerpoint/2010/main" val="302602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F2C759-2625-4E4E-B900-CCA330A417C2}" type="datetimeFigureOut">
              <a:rPr lang="en-US" smtClean="0"/>
              <a:t>26-Mar-20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14111-E2E6-402E-BF77-8DB2B02E33A1}" type="slidenum">
              <a:rPr lang="en-US" smtClean="0"/>
              <a:t>‹#›</a:t>
            </a:fld>
            <a:endParaRPr lang="en-US"/>
          </a:p>
        </p:txBody>
      </p:sp>
    </p:spTree>
    <p:extLst>
      <p:ext uri="{BB962C8B-B14F-4D97-AF65-F5344CB8AC3E}">
        <p14:creationId xmlns:p14="http://schemas.microsoft.com/office/powerpoint/2010/main" val="1758477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F2C759-2625-4E4E-B900-CCA330A417C2}" type="datetimeFigureOut">
              <a:rPr lang="en-US" smtClean="0"/>
              <a:t>26-Mar-20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A14111-E2E6-402E-BF77-8DB2B02E33A1}" type="slidenum">
              <a:rPr lang="en-US" smtClean="0"/>
              <a:t>‹#›</a:t>
            </a:fld>
            <a:endParaRPr lang="en-US"/>
          </a:p>
        </p:txBody>
      </p:sp>
    </p:spTree>
    <p:extLst>
      <p:ext uri="{BB962C8B-B14F-4D97-AF65-F5344CB8AC3E}">
        <p14:creationId xmlns:p14="http://schemas.microsoft.com/office/powerpoint/2010/main" val="149481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2C759-2625-4E4E-B900-CCA330A417C2}" type="datetimeFigureOut">
              <a:rPr lang="en-US" smtClean="0"/>
              <a:t>26-Mar-20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A14111-E2E6-402E-BF77-8DB2B02E33A1}" type="slidenum">
              <a:rPr lang="en-US" smtClean="0"/>
              <a:t>‹#›</a:t>
            </a:fld>
            <a:endParaRPr lang="en-US"/>
          </a:p>
        </p:txBody>
      </p:sp>
    </p:spTree>
    <p:extLst>
      <p:ext uri="{BB962C8B-B14F-4D97-AF65-F5344CB8AC3E}">
        <p14:creationId xmlns:p14="http://schemas.microsoft.com/office/powerpoint/2010/main" val="334888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2C759-2625-4E4E-B900-CCA330A417C2}" type="datetimeFigureOut">
              <a:rPr lang="en-US" smtClean="0"/>
              <a:t>26-Mar-20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14111-E2E6-402E-BF77-8DB2B02E33A1}" type="slidenum">
              <a:rPr lang="en-US" smtClean="0"/>
              <a:t>‹#›</a:t>
            </a:fld>
            <a:endParaRPr lang="en-US"/>
          </a:p>
        </p:txBody>
      </p:sp>
    </p:spTree>
    <p:extLst>
      <p:ext uri="{BB962C8B-B14F-4D97-AF65-F5344CB8AC3E}">
        <p14:creationId xmlns:p14="http://schemas.microsoft.com/office/powerpoint/2010/main" val="104787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2C759-2625-4E4E-B900-CCA330A417C2}" type="datetimeFigureOut">
              <a:rPr lang="en-US" smtClean="0"/>
              <a:t>26-Mar-20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14111-E2E6-402E-BF77-8DB2B02E33A1}" type="slidenum">
              <a:rPr lang="en-US" smtClean="0"/>
              <a:t>‹#›</a:t>
            </a:fld>
            <a:endParaRPr lang="en-US"/>
          </a:p>
        </p:txBody>
      </p:sp>
    </p:spTree>
    <p:extLst>
      <p:ext uri="{BB962C8B-B14F-4D97-AF65-F5344CB8AC3E}">
        <p14:creationId xmlns:p14="http://schemas.microsoft.com/office/powerpoint/2010/main" val="37531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2C759-2625-4E4E-B900-CCA330A417C2}" type="datetimeFigureOut">
              <a:rPr lang="en-US" smtClean="0"/>
              <a:t>26-Mar-20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14111-E2E6-402E-BF77-8DB2B02E33A1}" type="slidenum">
              <a:rPr lang="en-US" smtClean="0"/>
              <a:t>‹#›</a:t>
            </a:fld>
            <a:endParaRPr lang="en-US"/>
          </a:p>
        </p:txBody>
      </p:sp>
    </p:spTree>
    <p:extLst>
      <p:ext uri="{BB962C8B-B14F-4D97-AF65-F5344CB8AC3E}">
        <p14:creationId xmlns:p14="http://schemas.microsoft.com/office/powerpoint/2010/main" val="263707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5.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9.JPG"/><Relationship Id="rId5" Type="http://schemas.openxmlformats.org/officeDocument/2006/relationships/image" Target="../media/image8.JP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2127509473"/>
      </p:ext>
    </p:extLst>
  </p:cSld>
  <p:clrMapOvr>
    <a:masterClrMapping/>
  </p:clrMapOvr>
  <mc:AlternateContent xmlns:mc="http://schemas.openxmlformats.org/markup-compatibility/2006">
    <mc:Choice xmlns:p14="http://schemas.microsoft.com/office/powerpoint/2010/main" Requires="p14">
      <p:transition spd="slow" p14:dur="2000" advTm="1313"/>
    </mc:Choice>
    <mc:Fallback>
      <p:transition spd="slow" advTm="131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0" y="0"/>
            <a:ext cx="9132855" cy="6858000"/>
          </a:xfrm>
        </p:spPr>
      </p:pic>
      <p:sp>
        <p:nvSpPr>
          <p:cNvPr id="5" name="TextBox 4"/>
          <p:cNvSpPr txBox="1"/>
          <p:nvPr/>
        </p:nvSpPr>
        <p:spPr>
          <a:xfrm>
            <a:off x="609600" y="381000"/>
            <a:ext cx="6858000" cy="461665"/>
          </a:xfrm>
          <a:prstGeom prst="rect">
            <a:avLst/>
          </a:prstGeom>
          <a:noFill/>
        </p:spPr>
        <p:txBody>
          <a:bodyPr wrap="square" rtlCol="0">
            <a:spAutoFit/>
          </a:bodyPr>
          <a:lstStyle/>
          <a:p>
            <a:r>
              <a:rPr lang="en-US" sz="2400" dirty="0" smtClean="0">
                <a:solidFill>
                  <a:schemeClr val="bg1"/>
                </a:solidFill>
                <a:latin typeface="Franklin Gothic Heavy" pitchFamily="34" charset="0"/>
              </a:rPr>
              <a:t>We Humans have also paid a huge price --------- </a:t>
            </a:r>
            <a:endParaRPr lang="en-US" sz="2400" dirty="0">
              <a:solidFill>
                <a:schemeClr val="bg1"/>
              </a:solidFill>
              <a:latin typeface="Franklin Gothic Heavy" pitchFamily="34" charset="0"/>
            </a:endParaRPr>
          </a:p>
        </p:txBody>
      </p:sp>
      <p:sp>
        <p:nvSpPr>
          <p:cNvPr id="6" name="TextBox 5"/>
          <p:cNvSpPr txBox="1"/>
          <p:nvPr/>
        </p:nvSpPr>
        <p:spPr>
          <a:xfrm>
            <a:off x="1981200" y="1447800"/>
            <a:ext cx="3735318" cy="369332"/>
          </a:xfrm>
          <a:prstGeom prst="rect">
            <a:avLst/>
          </a:prstGeom>
          <a:noFill/>
        </p:spPr>
        <p:txBody>
          <a:bodyPr wrap="none" rtlCol="0">
            <a:spAutoFit/>
          </a:bodyPr>
          <a:lstStyle/>
          <a:p>
            <a:pPr marL="285750" indent="-285750">
              <a:buFont typeface="Wingdings" pitchFamily="2" charset="2"/>
              <a:buChar char="Ø"/>
            </a:pPr>
            <a:r>
              <a:rPr lang="en-US" dirty="0" smtClean="0">
                <a:solidFill>
                  <a:schemeClr val="bg1"/>
                </a:solidFill>
              </a:rPr>
              <a:t>Approx. 800 people died in the fire</a:t>
            </a:r>
            <a:endParaRPr lang="en-US" dirty="0">
              <a:solidFill>
                <a:schemeClr val="bg1"/>
              </a:solidFill>
            </a:endParaRPr>
          </a:p>
        </p:txBody>
      </p:sp>
      <p:sp>
        <p:nvSpPr>
          <p:cNvPr id="7" name="TextBox 6"/>
          <p:cNvSpPr txBox="1"/>
          <p:nvPr/>
        </p:nvSpPr>
        <p:spPr>
          <a:xfrm>
            <a:off x="2362200" y="2133600"/>
            <a:ext cx="2675028" cy="369332"/>
          </a:xfrm>
          <a:prstGeom prst="rect">
            <a:avLst/>
          </a:prstGeom>
          <a:noFill/>
        </p:spPr>
        <p:txBody>
          <a:bodyPr wrap="none" rtlCol="0">
            <a:spAutoFit/>
          </a:bodyPr>
          <a:lstStyle/>
          <a:p>
            <a:pPr marL="285750" indent="-285750">
              <a:buFont typeface="Wingdings" pitchFamily="2" charset="2"/>
              <a:buChar char="Ø"/>
            </a:pPr>
            <a:r>
              <a:rPr lang="en-US" dirty="0" smtClean="0">
                <a:solidFill>
                  <a:schemeClr val="bg1"/>
                </a:solidFill>
              </a:rPr>
              <a:t>3500 homes destroyed.</a:t>
            </a:r>
            <a:endParaRPr lang="en-US" dirty="0">
              <a:solidFill>
                <a:schemeClr val="bg1"/>
              </a:solidFill>
            </a:endParaRPr>
          </a:p>
        </p:txBody>
      </p:sp>
      <p:sp>
        <p:nvSpPr>
          <p:cNvPr id="8" name="TextBox 7"/>
          <p:cNvSpPr txBox="1"/>
          <p:nvPr/>
        </p:nvSpPr>
        <p:spPr>
          <a:xfrm>
            <a:off x="2819400" y="2971800"/>
            <a:ext cx="6112058" cy="369332"/>
          </a:xfrm>
          <a:prstGeom prst="rect">
            <a:avLst/>
          </a:prstGeom>
          <a:noFill/>
        </p:spPr>
        <p:txBody>
          <a:bodyPr wrap="none" rtlCol="0">
            <a:spAutoFit/>
          </a:bodyPr>
          <a:lstStyle/>
          <a:p>
            <a:pPr marL="285750" indent="-285750">
              <a:buFont typeface="Wingdings" pitchFamily="2" charset="2"/>
              <a:buChar char="Ø"/>
            </a:pPr>
            <a:r>
              <a:rPr lang="en-US" dirty="0" smtClean="0">
                <a:solidFill>
                  <a:schemeClr val="bg1"/>
                </a:solidFill>
              </a:rPr>
              <a:t>Burned Area:- 18,636,079 hectares or 186,000 </a:t>
            </a:r>
            <a:r>
              <a:rPr lang="en-US" dirty="0" err="1" smtClean="0">
                <a:solidFill>
                  <a:schemeClr val="bg1"/>
                </a:solidFill>
              </a:rPr>
              <a:t>sq</a:t>
            </a:r>
            <a:r>
              <a:rPr lang="en-US" dirty="0" smtClean="0">
                <a:solidFill>
                  <a:schemeClr val="bg1"/>
                </a:solidFill>
              </a:rPr>
              <a:t> kilometers</a:t>
            </a:r>
            <a:endParaRPr lang="en-US" dirty="0">
              <a:solidFill>
                <a:schemeClr val="bg1"/>
              </a:solidFill>
            </a:endParaRPr>
          </a:p>
        </p:txBody>
      </p:sp>
      <p:sp>
        <p:nvSpPr>
          <p:cNvPr id="9" name="TextBox 8"/>
          <p:cNvSpPr txBox="1"/>
          <p:nvPr/>
        </p:nvSpPr>
        <p:spPr>
          <a:xfrm>
            <a:off x="3352800" y="4038600"/>
            <a:ext cx="5841727" cy="646331"/>
          </a:xfrm>
          <a:prstGeom prst="rect">
            <a:avLst/>
          </a:prstGeom>
          <a:noFill/>
        </p:spPr>
        <p:txBody>
          <a:bodyPr wrap="none" rtlCol="0">
            <a:spAutoFit/>
          </a:bodyPr>
          <a:lstStyle/>
          <a:p>
            <a:pPr marL="285750" indent="-285750">
              <a:buFont typeface="Wingdings" pitchFamily="2" charset="2"/>
              <a:buChar char="Ø"/>
            </a:pPr>
            <a:r>
              <a:rPr lang="en-US" dirty="0" smtClean="0">
                <a:solidFill>
                  <a:schemeClr val="bg1"/>
                </a:solidFill>
              </a:rPr>
              <a:t>This fire did approximately $4.4Billion more damage than</a:t>
            </a:r>
          </a:p>
          <a:p>
            <a:r>
              <a:rPr lang="en-US" dirty="0">
                <a:solidFill>
                  <a:schemeClr val="bg1"/>
                </a:solidFill>
              </a:rPr>
              <a:t>	</a:t>
            </a:r>
            <a:r>
              <a:rPr lang="en-US" dirty="0" smtClean="0">
                <a:solidFill>
                  <a:schemeClr val="bg1"/>
                </a:solidFill>
              </a:rPr>
              <a:t>the second worst fire in the Australian history. </a:t>
            </a:r>
            <a:endParaRPr lang="en-US" dirty="0">
              <a:solidFill>
                <a:schemeClr val="bg1"/>
              </a:solidFill>
            </a:endParaRPr>
          </a:p>
        </p:txBody>
      </p:sp>
    </p:spTree>
    <p:custDataLst>
      <p:tags r:id="rId1"/>
    </p:custDataLst>
    <p:extLst>
      <p:ext uri="{BB962C8B-B14F-4D97-AF65-F5344CB8AC3E}">
        <p14:creationId xmlns:p14="http://schemas.microsoft.com/office/powerpoint/2010/main" val="2491892599"/>
      </p:ext>
    </p:extLst>
  </p:cSld>
  <p:clrMapOvr>
    <a:masterClrMapping/>
  </p:clrMapOvr>
  <mc:AlternateContent xmlns:mc="http://schemas.openxmlformats.org/markup-compatibility/2006">
    <mc:Choice xmlns:p14="http://schemas.microsoft.com/office/powerpoint/2010/main" Requires="p14">
      <p:transition spd="slow" p14:dur="2000" advTm="14129"/>
    </mc:Choice>
    <mc:Fallback>
      <p:transition spd="slow" advTm="141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80">
                                          <p:stCondLst>
                                            <p:cond delay="0"/>
                                          </p:stCondLst>
                                        </p:cTn>
                                        <p:tgtEl>
                                          <p:spTgt spid="7"/>
                                        </p:tgtEl>
                                      </p:cBhvr>
                                    </p:animEffect>
                                    <p:anim calcmode="lin" valueType="num">
                                      <p:cBhvr>
                                        <p:cTn id="2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1" dur="26">
                                          <p:stCondLst>
                                            <p:cond delay="650"/>
                                          </p:stCondLst>
                                        </p:cTn>
                                        <p:tgtEl>
                                          <p:spTgt spid="7"/>
                                        </p:tgtEl>
                                      </p:cBhvr>
                                      <p:to x="100000" y="60000"/>
                                    </p:animScale>
                                    <p:animScale>
                                      <p:cBhvr>
                                        <p:cTn id="32" dur="166" decel="50000">
                                          <p:stCondLst>
                                            <p:cond delay="676"/>
                                          </p:stCondLst>
                                        </p:cTn>
                                        <p:tgtEl>
                                          <p:spTgt spid="7"/>
                                        </p:tgtEl>
                                      </p:cBhvr>
                                      <p:to x="100000" y="100000"/>
                                    </p:animScale>
                                    <p:animScale>
                                      <p:cBhvr>
                                        <p:cTn id="33" dur="26">
                                          <p:stCondLst>
                                            <p:cond delay="1312"/>
                                          </p:stCondLst>
                                        </p:cTn>
                                        <p:tgtEl>
                                          <p:spTgt spid="7"/>
                                        </p:tgtEl>
                                      </p:cBhvr>
                                      <p:to x="100000" y="80000"/>
                                    </p:animScale>
                                    <p:animScale>
                                      <p:cBhvr>
                                        <p:cTn id="34" dur="166" decel="50000">
                                          <p:stCondLst>
                                            <p:cond delay="1338"/>
                                          </p:stCondLst>
                                        </p:cTn>
                                        <p:tgtEl>
                                          <p:spTgt spid="7"/>
                                        </p:tgtEl>
                                      </p:cBhvr>
                                      <p:to x="100000" y="100000"/>
                                    </p:animScale>
                                    <p:animScale>
                                      <p:cBhvr>
                                        <p:cTn id="35" dur="26">
                                          <p:stCondLst>
                                            <p:cond delay="1642"/>
                                          </p:stCondLst>
                                        </p:cTn>
                                        <p:tgtEl>
                                          <p:spTgt spid="7"/>
                                        </p:tgtEl>
                                      </p:cBhvr>
                                      <p:to x="100000" y="90000"/>
                                    </p:animScale>
                                    <p:animScale>
                                      <p:cBhvr>
                                        <p:cTn id="36" dur="166" decel="50000">
                                          <p:stCondLst>
                                            <p:cond delay="1668"/>
                                          </p:stCondLst>
                                        </p:cTn>
                                        <p:tgtEl>
                                          <p:spTgt spid="7"/>
                                        </p:tgtEl>
                                      </p:cBhvr>
                                      <p:to x="100000" y="100000"/>
                                    </p:animScale>
                                    <p:animScale>
                                      <p:cBhvr>
                                        <p:cTn id="37" dur="26">
                                          <p:stCondLst>
                                            <p:cond delay="1808"/>
                                          </p:stCondLst>
                                        </p:cTn>
                                        <p:tgtEl>
                                          <p:spTgt spid="7"/>
                                        </p:tgtEl>
                                      </p:cBhvr>
                                      <p:to x="100000" y="95000"/>
                                    </p:animScale>
                                    <p:animScale>
                                      <p:cBhvr>
                                        <p:cTn id="38" dur="166" decel="50000">
                                          <p:stCondLst>
                                            <p:cond delay="1834"/>
                                          </p:stCondLst>
                                        </p:cTn>
                                        <p:tgtEl>
                                          <p:spTgt spid="7"/>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80">
                                          <p:stCondLst>
                                            <p:cond delay="0"/>
                                          </p:stCondLst>
                                        </p:cTn>
                                        <p:tgtEl>
                                          <p:spTgt spid="8"/>
                                        </p:tgtEl>
                                      </p:cBhvr>
                                    </p:animEffect>
                                    <p:anim calcmode="lin" valueType="num">
                                      <p:cBhvr>
                                        <p:cTn id="4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9" dur="26">
                                          <p:stCondLst>
                                            <p:cond delay="650"/>
                                          </p:stCondLst>
                                        </p:cTn>
                                        <p:tgtEl>
                                          <p:spTgt spid="8"/>
                                        </p:tgtEl>
                                      </p:cBhvr>
                                      <p:to x="100000" y="60000"/>
                                    </p:animScale>
                                    <p:animScale>
                                      <p:cBhvr>
                                        <p:cTn id="50" dur="166" decel="50000">
                                          <p:stCondLst>
                                            <p:cond delay="676"/>
                                          </p:stCondLst>
                                        </p:cTn>
                                        <p:tgtEl>
                                          <p:spTgt spid="8"/>
                                        </p:tgtEl>
                                      </p:cBhvr>
                                      <p:to x="100000" y="100000"/>
                                    </p:animScale>
                                    <p:animScale>
                                      <p:cBhvr>
                                        <p:cTn id="51" dur="26">
                                          <p:stCondLst>
                                            <p:cond delay="1312"/>
                                          </p:stCondLst>
                                        </p:cTn>
                                        <p:tgtEl>
                                          <p:spTgt spid="8"/>
                                        </p:tgtEl>
                                      </p:cBhvr>
                                      <p:to x="100000" y="80000"/>
                                    </p:animScale>
                                    <p:animScale>
                                      <p:cBhvr>
                                        <p:cTn id="52" dur="166" decel="50000">
                                          <p:stCondLst>
                                            <p:cond delay="1338"/>
                                          </p:stCondLst>
                                        </p:cTn>
                                        <p:tgtEl>
                                          <p:spTgt spid="8"/>
                                        </p:tgtEl>
                                      </p:cBhvr>
                                      <p:to x="100000" y="100000"/>
                                    </p:animScale>
                                    <p:animScale>
                                      <p:cBhvr>
                                        <p:cTn id="53" dur="26">
                                          <p:stCondLst>
                                            <p:cond delay="1642"/>
                                          </p:stCondLst>
                                        </p:cTn>
                                        <p:tgtEl>
                                          <p:spTgt spid="8"/>
                                        </p:tgtEl>
                                      </p:cBhvr>
                                      <p:to x="100000" y="90000"/>
                                    </p:animScale>
                                    <p:animScale>
                                      <p:cBhvr>
                                        <p:cTn id="54" dur="166" decel="50000">
                                          <p:stCondLst>
                                            <p:cond delay="1668"/>
                                          </p:stCondLst>
                                        </p:cTn>
                                        <p:tgtEl>
                                          <p:spTgt spid="8"/>
                                        </p:tgtEl>
                                      </p:cBhvr>
                                      <p:to x="100000" y="100000"/>
                                    </p:animScale>
                                    <p:animScale>
                                      <p:cBhvr>
                                        <p:cTn id="55" dur="26">
                                          <p:stCondLst>
                                            <p:cond delay="1808"/>
                                          </p:stCondLst>
                                        </p:cTn>
                                        <p:tgtEl>
                                          <p:spTgt spid="8"/>
                                        </p:tgtEl>
                                      </p:cBhvr>
                                      <p:to x="100000" y="95000"/>
                                    </p:animScale>
                                    <p:animScale>
                                      <p:cBhvr>
                                        <p:cTn id="56" dur="166" decel="50000">
                                          <p:stCondLst>
                                            <p:cond delay="1834"/>
                                          </p:stCondLst>
                                        </p:cTn>
                                        <p:tgtEl>
                                          <p:spTgt spid="8"/>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down)">
                                      <p:cBhvr>
                                        <p:cTn id="61" dur="580">
                                          <p:stCondLst>
                                            <p:cond delay="0"/>
                                          </p:stCondLst>
                                        </p:cTn>
                                        <p:tgtEl>
                                          <p:spTgt spid="9"/>
                                        </p:tgtEl>
                                      </p:cBhvr>
                                    </p:animEffect>
                                    <p:anim calcmode="lin" valueType="num">
                                      <p:cBhvr>
                                        <p:cTn id="6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7" dur="26">
                                          <p:stCondLst>
                                            <p:cond delay="650"/>
                                          </p:stCondLst>
                                        </p:cTn>
                                        <p:tgtEl>
                                          <p:spTgt spid="9"/>
                                        </p:tgtEl>
                                      </p:cBhvr>
                                      <p:to x="100000" y="60000"/>
                                    </p:animScale>
                                    <p:animScale>
                                      <p:cBhvr>
                                        <p:cTn id="68" dur="166" decel="50000">
                                          <p:stCondLst>
                                            <p:cond delay="676"/>
                                          </p:stCondLst>
                                        </p:cTn>
                                        <p:tgtEl>
                                          <p:spTgt spid="9"/>
                                        </p:tgtEl>
                                      </p:cBhvr>
                                      <p:to x="100000" y="100000"/>
                                    </p:animScale>
                                    <p:animScale>
                                      <p:cBhvr>
                                        <p:cTn id="69" dur="26">
                                          <p:stCondLst>
                                            <p:cond delay="1312"/>
                                          </p:stCondLst>
                                        </p:cTn>
                                        <p:tgtEl>
                                          <p:spTgt spid="9"/>
                                        </p:tgtEl>
                                      </p:cBhvr>
                                      <p:to x="100000" y="80000"/>
                                    </p:animScale>
                                    <p:animScale>
                                      <p:cBhvr>
                                        <p:cTn id="70" dur="166" decel="50000">
                                          <p:stCondLst>
                                            <p:cond delay="1338"/>
                                          </p:stCondLst>
                                        </p:cTn>
                                        <p:tgtEl>
                                          <p:spTgt spid="9"/>
                                        </p:tgtEl>
                                      </p:cBhvr>
                                      <p:to x="100000" y="100000"/>
                                    </p:animScale>
                                    <p:animScale>
                                      <p:cBhvr>
                                        <p:cTn id="71" dur="26">
                                          <p:stCondLst>
                                            <p:cond delay="1642"/>
                                          </p:stCondLst>
                                        </p:cTn>
                                        <p:tgtEl>
                                          <p:spTgt spid="9"/>
                                        </p:tgtEl>
                                      </p:cBhvr>
                                      <p:to x="100000" y="90000"/>
                                    </p:animScale>
                                    <p:animScale>
                                      <p:cBhvr>
                                        <p:cTn id="72" dur="166" decel="50000">
                                          <p:stCondLst>
                                            <p:cond delay="1668"/>
                                          </p:stCondLst>
                                        </p:cTn>
                                        <p:tgtEl>
                                          <p:spTgt spid="9"/>
                                        </p:tgtEl>
                                      </p:cBhvr>
                                      <p:to x="100000" y="100000"/>
                                    </p:animScale>
                                    <p:animScale>
                                      <p:cBhvr>
                                        <p:cTn id="73" dur="26">
                                          <p:stCondLst>
                                            <p:cond delay="1808"/>
                                          </p:stCondLst>
                                        </p:cTn>
                                        <p:tgtEl>
                                          <p:spTgt spid="9"/>
                                        </p:tgtEl>
                                      </p:cBhvr>
                                      <p:to x="100000" y="95000"/>
                                    </p:animScale>
                                    <p:animScale>
                                      <p:cBhvr>
                                        <p:cTn id="74"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0856" y="381000"/>
            <a:ext cx="8002287" cy="5867400"/>
          </a:xfrm>
        </p:spPr>
      </p:pic>
    </p:spTree>
    <p:custDataLst>
      <p:tags r:id="rId1"/>
    </p:custDataLst>
    <p:extLst>
      <p:ext uri="{BB962C8B-B14F-4D97-AF65-F5344CB8AC3E}">
        <p14:creationId xmlns:p14="http://schemas.microsoft.com/office/powerpoint/2010/main" val="8746980"/>
      </p:ext>
    </p:extLst>
  </p:cSld>
  <p:clrMapOvr>
    <a:masterClrMapping/>
  </p:clrMapOvr>
  <mc:AlternateContent xmlns:mc="http://schemas.openxmlformats.org/markup-compatibility/2006">
    <mc:Choice xmlns:p14="http://schemas.microsoft.com/office/powerpoint/2010/main" Requires="p14">
      <p:transition spd="slow" p14:dur="2000" advTm="2690"/>
    </mc:Choice>
    <mc:Fallback>
      <p:transition spd="slow" advTm="26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12" y="0"/>
            <a:ext cx="9139688" cy="6882390"/>
          </a:xfrm>
        </p:spPr>
      </p:pic>
      <p:sp>
        <p:nvSpPr>
          <p:cNvPr id="4" name="TextBox 3"/>
          <p:cNvSpPr txBox="1"/>
          <p:nvPr/>
        </p:nvSpPr>
        <p:spPr>
          <a:xfrm>
            <a:off x="304800" y="1828800"/>
            <a:ext cx="5181600" cy="707886"/>
          </a:xfrm>
          <a:prstGeom prst="rect">
            <a:avLst/>
          </a:prstGeom>
          <a:noFill/>
        </p:spPr>
        <p:txBody>
          <a:bodyPr wrap="square" rtlCol="0">
            <a:spAutoFit/>
          </a:bodyPr>
          <a:lstStyle/>
          <a:p>
            <a:r>
              <a:rPr lang="en-US" sz="2000" dirty="0" smtClean="0"/>
              <a:t>But this time world saw destruction at a completely different level</a:t>
            </a:r>
            <a:endParaRPr lang="en-US" sz="2000" dirty="0"/>
          </a:p>
        </p:txBody>
      </p:sp>
      <p:sp>
        <p:nvSpPr>
          <p:cNvPr id="6" name="Title 5"/>
          <p:cNvSpPr>
            <a:spLocks noGrp="1"/>
          </p:cNvSpPr>
          <p:nvPr>
            <p:ph type="title"/>
          </p:nvPr>
        </p:nvSpPr>
        <p:spPr/>
        <p:txBody>
          <a:bodyPr>
            <a:normAutofit fontScale="90000"/>
          </a:bodyPr>
          <a:lstStyle/>
          <a:p>
            <a:r>
              <a:rPr lang="en-US" dirty="0" smtClean="0"/>
              <a:t>Australia was not unfamiliar with forest fires</a:t>
            </a:r>
            <a:endParaRPr lang="en-US" dirty="0"/>
          </a:p>
        </p:txBody>
      </p:sp>
      <p:sp>
        <p:nvSpPr>
          <p:cNvPr id="7" name="TextBox 6"/>
          <p:cNvSpPr txBox="1"/>
          <p:nvPr/>
        </p:nvSpPr>
        <p:spPr>
          <a:xfrm>
            <a:off x="304800" y="2548878"/>
            <a:ext cx="6477000" cy="2893100"/>
          </a:xfrm>
          <a:prstGeom prst="rect">
            <a:avLst/>
          </a:prstGeom>
          <a:noFill/>
        </p:spPr>
        <p:txBody>
          <a:bodyPr wrap="square" rtlCol="0">
            <a:spAutoFit/>
          </a:bodyPr>
          <a:lstStyle/>
          <a:p>
            <a:r>
              <a:rPr lang="en-US" dirty="0" smtClean="0"/>
              <a:t>Dozens of fires erupted in New South Wales, Australia, prompting the government to declare a state of emergency in November 2019. Fires rapidly spread across all states to become some of the most devastating on record. An area about the size of South Korea, roughly 25.5 million acres, has burned. At least 33 people are dead, including at </a:t>
            </a:r>
            <a:r>
              <a:rPr lang="en-US" sz="2000" dirty="0" smtClean="0"/>
              <a:t>least</a:t>
            </a:r>
            <a:r>
              <a:rPr lang="en-US" dirty="0" smtClean="0"/>
              <a:t> three volunteer firefighters, and more are missing. Around 3,000 homes have been destroyed or damaged. As blazes intensified in the days leading up to New Year’s Eve, thousands of people who were forced to evacuate sought shelter on beaches across New South Wales and Victoria.</a:t>
            </a:r>
            <a:endParaRPr lang="en-US" dirty="0"/>
          </a:p>
        </p:txBody>
      </p:sp>
    </p:spTree>
    <p:custDataLst>
      <p:tags r:id="rId1"/>
    </p:custDataLst>
    <p:extLst>
      <p:ext uri="{BB962C8B-B14F-4D97-AF65-F5344CB8AC3E}">
        <p14:creationId xmlns:p14="http://schemas.microsoft.com/office/powerpoint/2010/main" val="2692571637"/>
      </p:ext>
    </p:extLst>
  </p:cSld>
  <p:clrMapOvr>
    <a:masterClrMapping/>
  </p:clrMapOvr>
  <mc:AlternateContent xmlns:mc="http://schemas.openxmlformats.org/markup-compatibility/2006">
    <mc:Choice xmlns:p14="http://schemas.microsoft.com/office/powerpoint/2010/main" Requires="p14">
      <p:transition spd="slow" p14:dur="2000" advTm="17257"/>
    </mc:Choice>
    <mc:Fallback>
      <p:transition spd="slow" advTm="172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fires reached an </a:t>
            </a:r>
            <a:r>
              <a:rPr lang="en-US" dirty="0" err="1" smtClean="0"/>
              <a:t>unprecidented</a:t>
            </a:r>
            <a:r>
              <a:rPr lang="en-US" dirty="0" smtClean="0"/>
              <a:t> scale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3048"/>
            <a:ext cx="9144000" cy="6858000"/>
          </a:xfrm>
        </p:spPr>
      </p:pic>
      <p:sp>
        <p:nvSpPr>
          <p:cNvPr id="5" name="TextBox 4"/>
          <p:cNvSpPr txBox="1"/>
          <p:nvPr/>
        </p:nvSpPr>
        <p:spPr>
          <a:xfrm>
            <a:off x="838200" y="536448"/>
            <a:ext cx="7718844" cy="646331"/>
          </a:xfrm>
          <a:prstGeom prst="rect">
            <a:avLst/>
          </a:prstGeom>
          <a:noFill/>
        </p:spPr>
        <p:txBody>
          <a:bodyPr wrap="none" rtlCol="0">
            <a:spAutoFit/>
          </a:bodyPr>
          <a:lstStyle/>
          <a:p>
            <a:r>
              <a:rPr lang="en-US" dirty="0" smtClean="0">
                <a:solidFill>
                  <a:schemeClr val="bg1"/>
                </a:solidFill>
              </a:rPr>
              <a:t>The fires reached an unprecedented scale. It’s effect were visible not only in the </a:t>
            </a:r>
          </a:p>
          <a:p>
            <a:r>
              <a:rPr lang="en-US" dirty="0" smtClean="0">
                <a:solidFill>
                  <a:schemeClr val="bg1"/>
                </a:solidFill>
              </a:rPr>
              <a:t>North and Northwest Australia but even in southern regions.</a:t>
            </a:r>
            <a:r>
              <a:rPr lang="en-US" dirty="0" smtClean="0"/>
              <a:t> </a:t>
            </a:r>
            <a:endParaRPr lang="en-US" dirty="0"/>
          </a:p>
        </p:txBody>
      </p:sp>
      <p:sp>
        <p:nvSpPr>
          <p:cNvPr id="6" name="TextBox 5"/>
          <p:cNvSpPr txBox="1"/>
          <p:nvPr/>
        </p:nvSpPr>
        <p:spPr>
          <a:xfrm>
            <a:off x="838200" y="1752600"/>
            <a:ext cx="8028736" cy="923330"/>
          </a:xfrm>
          <a:prstGeom prst="rect">
            <a:avLst/>
          </a:prstGeom>
          <a:noFill/>
        </p:spPr>
        <p:txBody>
          <a:bodyPr wrap="none" rtlCol="0">
            <a:spAutoFit/>
          </a:bodyPr>
          <a:lstStyle/>
          <a:p>
            <a:r>
              <a:rPr lang="en-US" dirty="0" smtClean="0">
                <a:solidFill>
                  <a:schemeClr val="bg1"/>
                </a:solidFill>
              </a:rPr>
              <a:t>This picture was taken at the Sydney port. The place famous for its beauty was </a:t>
            </a:r>
          </a:p>
          <a:p>
            <a:r>
              <a:rPr lang="en-US" dirty="0" smtClean="0">
                <a:solidFill>
                  <a:schemeClr val="bg1"/>
                </a:solidFill>
              </a:rPr>
              <a:t>drowned in the red blooded sorrows. The extent of the horrors of this disaster were</a:t>
            </a:r>
          </a:p>
          <a:p>
            <a:r>
              <a:rPr lang="en-US" dirty="0" smtClean="0">
                <a:solidFill>
                  <a:schemeClr val="bg1"/>
                </a:solidFill>
              </a:rPr>
              <a:t>Initially unfathomable.</a:t>
            </a:r>
          </a:p>
        </p:txBody>
      </p:sp>
    </p:spTree>
    <p:custDataLst>
      <p:tags r:id="rId1"/>
    </p:custDataLst>
    <p:extLst>
      <p:ext uri="{BB962C8B-B14F-4D97-AF65-F5344CB8AC3E}">
        <p14:creationId xmlns:p14="http://schemas.microsoft.com/office/powerpoint/2010/main" val="4094063862"/>
      </p:ext>
    </p:extLst>
  </p:cSld>
  <p:clrMapOvr>
    <a:masterClrMapping/>
  </p:clrMapOvr>
  <mc:AlternateContent xmlns:mc="http://schemas.openxmlformats.org/markup-compatibility/2006">
    <mc:Choice xmlns:p14="http://schemas.microsoft.com/office/powerpoint/2010/main" Requires="p14">
      <p:transition spd="slow" p14:dur="2000" advTm="6878"/>
    </mc:Choice>
    <mc:Fallback>
      <p:transition spd="slow" advTm="68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6"/>
                                        </p:tgtEl>
                                      </p:cBhvr>
                                    </p:animEffect>
                                    <p:animScale>
                                      <p:cBhvr>
                                        <p:cTn id="12"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9144000" cy="6858000"/>
          </a:xfrm>
        </p:spPr>
      </p:pic>
    </p:spTree>
    <p:extLst>
      <p:ext uri="{BB962C8B-B14F-4D97-AF65-F5344CB8AC3E}">
        <p14:creationId xmlns:p14="http://schemas.microsoft.com/office/powerpoint/2010/main" val="2528004660"/>
      </p:ext>
    </p:extLst>
  </p:cSld>
  <p:clrMapOvr>
    <a:masterClrMapping/>
  </p:clrMapOvr>
  <mc:AlternateContent xmlns:mc="http://schemas.openxmlformats.org/markup-compatibility/2006">
    <mc:Choice xmlns:p14="http://schemas.microsoft.com/office/powerpoint/2010/main" Requires="p14">
      <p:transition spd="slow" p14:dur="2000" advTm="2162"/>
    </mc:Choice>
    <mc:Fallback>
      <p:transition spd="slow" advTm="2162"/>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9144000" cy="6858000"/>
          </a:xfrm>
        </p:spPr>
      </p:pic>
    </p:spTree>
    <p:extLst>
      <p:ext uri="{BB962C8B-B14F-4D97-AF65-F5344CB8AC3E}">
        <p14:creationId xmlns:p14="http://schemas.microsoft.com/office/powerpoint/2010/main" val="2966172950"/>
      </p:ext>
    </p:extLst>
  </p:cSld>
  <p:clrMapOvr>
    <a:masterClrMapping/>
  </p:clrMapOvr>
  <mc:AlternateContent xmlns:mc="http://schemas.openxmlformats.org/markup-compatibility/2006">
    <mc:Choice xmlns:p14="http://schemas.microsoft.com/office/powerpoint/2010/main" Requires="p14">
      <p:transition spd="slow" p14:dur="2000" advTm="2421"/>
    </mc:Choice>
    <mc:Fallback>
      <p:transition spd="slow" advTm="242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sp>
        <p:nvSpPr>
          <p:cNvPr id="6" name="TextBox 5"/>
          <p:cNvSpPr txBox="1"/>
          <p:nvPr/>
        </p:nvSpPr>
        <p:spPr>
          <a:xfrm>
            <a:off x="1066800" y="284500"/>
            <a:ext cx="7239000" cy="523220"/>
          </a:xfrm>
          <a:prstGeom prst="rect">
            <a:avLst/>
          </a:prstGeom>
          <a:noFill/>
        </p:spPr>
        <p:txBody>
          <a:bodyPr wrap="square" rtlCol="0">
            <a:spAutoFit/>
          </a:bodyPr>
          <a:lstStyle/>
          <a:p>
            <a:r>
              <a:rPr lang="en-US" sz="2400" b="1" dirty="0" smtClean="0">
                <a:solidFill>
                  <a:schemeClr val="bg1"/>
                </a:solidFill>
              </a:rPr>
              <a:t>The worst hit were </a:t>
            </a:r>
            <a:r>
              <a:rPr lang="en-US" sz="2800" b="1" dirty="0" smtClean="0">
                <a:solidFill>
                  <a:schemeClr val="bg1"/>
                </a:solidFill>
              </a:rPr>
              <a:t>the</a:t>
            </a:r>
            <a:r>
              <a:rPr lang="en-US" sz="2400" b="1" dirty="0" smtClean="0">
                <a:solidFill>
                  <a:schemeClr val="bg1"/>
                </a:solidFill>
              </a:rPr>
              <a:t> Flora and Fauna of the region.</a:t>
            </a:r>
            <a:endParaRPr lang="en-US" sz="2400" b="1" dirty="0">
              <a:solidFill>
                <a:schemeClr val="bg1"/>
              </a:solidFill>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529" y="4114800"/>
            <a:ext cx="4347985" cy="2706624"/>
          </a:xfrm>
          <a:prstGeom prst="rect">
            <a:avLst/>
          </a:prstGeom>
        </p:spPr>
      </p:pic>
      <p:sp>
        <p:nvSpPr>
          <p:cNvPr id="12" name="TextBox 11"/>
          <p:cNvSpPr txBox="1"/>
          <p:nvPr/>
        </p:nvSpPr>
        <p:spPr>
          <a:xfrm>
            <a:off x="39624" y="914400"/>
            <a:ext cx="9155904" cy="2585323"/>
          </a:xfrm>
          <a:prstGeom prst="rect">
            <a:avLst/>
          </a:prstGeom>
          <a:noFill/>
        </p:spPr>
        <p:txBody>
          <a:bodyPr wrap="none" rtlCol="0">
            <a:spAutoFit/>
          </a:bodyPr>
          <a:lstStyle/>
          <a:p>
            <a:r>
              <a:rPr lang="en-US" b="1" dirty="0" smtClean="0">
                <a:solidFill>
                  <a:schemeClr val="bg1"/>
                </a:solidFill>
              </a:rPr>
              <a:t>More than 1 billion mammals, birds, and reptiles likely lost their lives in the blazes, according </a:t>
            </a:r>
          </a:p>
          <a:p>
            <a:r>
              <a:rPr lang="en-US" b="1" dirty="0">
                <a:solidFill>
                  <a:schemeClr val="bg1"/>
                </a:solidFill>
              </a:rPr>
              <a:t>t</a:t>
            </a:r>
            <a:r>
              <a:rPr lang="en-US" b="1" dirty="0" smtClean="0">
                <a:solidFill>
                  <a:schemeClr val="bg1"/>
                </a:solidFill>
              </a:rPr>
              <a:t>o one estimate from the University of Sydney. Around 25,000 koalas were feared dead on </a:t>
            </a:r>
          </a:p>
          <a:p>
            <a:r>
              <a:rPr lang="en-US" b="1" dirty="0" smtClean="0">
                <a:solidFill>
                  <a:schemeClr val="bg1"/>
                </a:solidFill>
              </a:rPr>
              <a:t>Kangaroo Island. Eight thousand koalas, a third of all the koalas in New South Wales, are </a:t>
            </a:r>
          </a:p>
          <a:p>
            <a:r>
              <a:rPr lang="en-US" b="1" dirty="0" smtClean="0">
                <a:solidFill>
                  <a:schemeClr val="bg1"/>
                </a:solidFill>
              </a:rPr>
              <a:t>believed to have perished, and about 30 percent of the koalas’ habitat has also been wiped </a:t>
            </a:r>
          </a:p>
          <a:p>
            <a:r>
              <a:rPr lang="en-US" b="1" dirty="0" smtClean="0">
                <a:solidFill>
                  <a:schemeClr val="bg1"/>
                </a:solidFill>
              </a:rPr>
              <a:t>out. The devastation only adds to existing pressures on Australia’s unique ecosystems. The</a:t>
            </a:r>
          </a:p>
          <a:p>
            <a:r>
              <a:rPr lang="en-US" b="1" dirty="0" smtClean="0">
                <a:solidFill>
                  <a:schemeClr val="bg1"/>
                </a:solidFill>
              </a:rPr>
              <a:t> continent is home to 244 species that are not found anywhere else. The region also has the </a:t>
            </a:r>
          </a:p>
          <a:p>
            <a:r>
              <a:rPr lang="en-US" b="1" dirty="0" smtClean="0">
                <a:solidFill>
                  <a:schemeClr val="bg1"/>
                </a:solidFill>
              </a:rPr>
              <a:t>highest rate of native mammals becoming extinct over the past 200 years. The Department of </a:t>
            </a:r>
          </a:p>
          <a:p>
            <a:r>
              <a:rPr lang="en-US" b="1" dirty="0" smtClean="0">
                <a:solidFill>
                  <a:schemeClr val="bg1"/>
                </a:solidFill>
              </a:rPr>
              <a:t>Agriculture, Water and the Environment published a list on February 11th of the 113 animal</a:t>
            </a:r>
          </a:p>
          <a:p>
            <a:r>
              <a:rPr lang="en-US" b="1" dirty="0" smtClean="0">
                <a:solidFill>
                  <a:schemeClr val="bg1"/>
                </a:solidFill>
              </a:rPr>
              <a:t> species, including the platypus, that most urgently need help following the fires.</a:t>
            </a:r>
            <a:endParaRPr lang="en-US" b="1" dirty="0">
              <a:solidFill>
                <a:schemeClr val="bg1"/>
              </a:solidFill>
            </a:endParaRP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48200" y="4114801"/>
            <a:ext cx="4495800" cy="2697480"/>
          </a:xfrm>
          <a:prstGeom prst="rect">
            <a:avLst/>
          </a:prstGeom>
        </p:spPr>
      </p:pic>
    </p:spTree>
    <p:custDataLst>
      <p:tags r:id="rId1"/>
    </p:custDataLst>
    <p:extLst>
      <p:ext uri="{BB962C8B-B14F-4D97-AF65-F5344CB8AC3E}">
        <p14:creationId xmlns:p14="http://schemas.microsoft.com/office/powerpoint/2010/main" val="2393507143"/>
      </p:ext>
    </p:extLst>
  </p:cSld>
  <p:clrMapOvr>
    <a:masterClrMapping/>
  </p:clrMapOvr>
  <mc:AlternateContent xmlns:mc="http://schemas.openxmlformats.org/markup-compatibility/2006">
    <mc:Choice xmlns:p14="http://schemas.microsoft.com/office/powerpoint/2010/main" Requires="p14">
      <p:transition spd="slow" p14:dur="2000" advTm="31277"/>
    </mc:Choice>
    <mc:Fallback>
      <p:transition spd="slow" advTm="312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heel(1)">
                                      <p:cBhvr>
                                        <p:cTn id="21" dur="20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heel(1)">
                                      <p:cBhvr>
                                        <p:cTn id="2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3005519414"/>
      </p:ext>
    </p:extLst>
  </p:cSld>
  <p:clrMapOvr>
    <a:masterClrMapping/>
  </p:clrMapOvr>
  <mc:AlternateContent xmlns:mc="http://schemas.openxmlformats.org/markup-compatibility/2006">
    <mc:Choice xmlns:p14="http://schemas.microsoft.com/office/powerpoint/2010/main" Requires="p14">
      <p:transition spd="slow" p14:dur="2000" advTm="1794"/>
    </mc:Choice>
    <mc:Fallback>
      <p:transition spd="slow" advTm="1794"/>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3999" cy="6858000"/>
          </a:xfrm>
        </p:spPr>
      </p:pic>
    </p:spTree>
    <p:extLst>
      <p:ext uri="{BB962C8B-B14F-4D97-AF65-F5344CB8AC3E}">
        <p14:creationId xmlns:p14="http://schemas.microsoft.com/office/powerpoint/2010/main" val="390743585"/>
      </p:ext>
    </p:extLst>
  </p:cSld>
  <p:clrMapOvr>
    <a:masterClrMapping/>
  </p:clrMapOvr>
  <mc:AlternateContent xmlns:mc="http://schemas.openxmlformats.org/markup-compatibility/2006">
    <mc:Choice xmlns:p14="http://schemas.microsoft.com/office/powerpoint/2010/main" Requires="p14">
      <p:transition spd="slow" p14:dur="2000" advTm="1596"/>
    </mc:Choice>
    <mc:Fallback>
      <p:transition spd="slow" advTm="1596"/>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2"/>
</p:tagLst>
</file>

<file path=ppt/tags/tag2.xml><?xml version="1.0" encoding="utf-8"?>
<p:tagLst xmlns:a="http://schemas.openxmlformats.org/drawingml/2006/main" xmlns:r="http://schemas.openxmlformats.org/officeDocument/2006/relationships" xmlns:p="http://schemas.openxmlformats.org/presentationml/2006/main">
  <p:tag name="TIMING" val="|1.8|1.6|2.3"/>
</p:tagLst>
</file>

<file path=ppt/tags/tag3.xml><?xml version="1.0" encoding="utf-8"?>
<p:tagLst xmlns:a="http://schemas.openxmlformats.org/drawingml/2006/main" xmlns:r="http://schemas.openxmlformats.org/officeDocument/2006/relationships" xmlns:p="http://schemas.openxmlformats.org/presentationml/2006/main">
  <p:tag name="TIMING" val="|2.1|3.1"/>
</p:tagLst>
</file>

<file path=ppt/tags/tag4.xml><?xml version="1.0" encoding="utf-8"?>
<p:tagLst xmlns:a="http://schemas.openxmlformats.org/drawingml/2006/main" xmlns:r="http://schemas.openxmlformats.org/officeDocument/2006/relationships" xmlns:p="http://schemas.openxmlformats.org/presentationml/2006/main">
  <p:tag name="TIMING" val="|2.2|1.9|22.7|2.1"/>
</p:tagLst>
</file>

<file path=ppt/tags/tag5.xml><?xml version="1.0" encoding="utf-8"?>
<p:tagLst xmlns:a="http://schemas.openxmlformats.org/drawingml/2006/main" xmlns:r="http://schemas.openxmlformats.org/officeDocument/2006/relationships" xmlns:p="http://schemas.openxmlformats.org/presentationml/2006/main">
  <p:tag name="TIMING" val="|2.1|2.8|3.3|3.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829</TotalTime>
  <Words>406</Words>
  <Application>Microsoft Office PowerPoint</Application>
  <PresentationFormat>On-screen Show (4:3)</PresentationFormat>
  <Paragraphs>25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Australia was not unfamiliar with forest fires</vt:lpstr>
      <vt:lpstr>The fires reached an unprecidented scale</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Kishlay Kishore</dc:creator>
  <cp:lastModifiedBy>Kishlay Kishore</cp:lastModifiedBy>
  <cp:revision>12</cp:revision>
  <dcterms:created xsi:type="dcterms:W3CDTF">2020-03-26T14:29:04Z</dcterms:created>
  <dcterms:modified xsi:type="dcterms:W3CDTF">2020-03-27T04:18:54Z</dcterms:modified>
</cp:coreProperties>
</file>