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77" r:id="rId2"/>
    <p:sldId id="270" r:id="rId3"/>
    <p:sldId id="278" r:id="rId4"/>
    <p:sldId id="265" r:id="rId5"/>
    <p:sldId id="271" r:id="rId6"/>
  </p:sldIdLst>
  <p:sldSz cx="12192000" cy="6858000"/>
  <p:notesSz cx="6858000" cy="9144000"/>
  <p:embeddedFontLs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5" roundtripDataSignature="AMtx7mh/6rma7TwicrflIS3N7o68ClR6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F9A028-437C-4B74-ADDC-D4608F829AF5}">
  <a:tblStyle styleId="{52F9A028-437C-4B74-ADDC-D4608F829AF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p:restoredTop sz="94444"/>
  </p:normalViewPr>
  <p:slideViewPr>
    <p:cSldViewPr snapToGrid="0" snapToObjects="1">
      <p:cViewPr varScale="1">
        <p:scale>
          <a:sx n="77" d="100"/>
          <a:sy n="77" d="100"/>
        </p:scale>
        <p:origin x="1680"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28"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it short and simple – summary level unless absolutely necessary.</a:t>
            </a:r>
          </a:p>
        </p:txBody>
      </p:sp>
      <p:sp>
        <p:nvSpPr>
          <p:cNvPr id="4" name="Slide Number Placeholder 3"/>
          <p:cNvSpPr>
            <a:spLocks noGrp="1"/>
          </p:cNvSpPr>
          <p:nvPr>
            <p:ph type="sldNum" idx="10"/>
          </p:nvPr>
        </p:nvSpPr>
        <p:spPr/>
        <p:txBody>
          <a:bodyPr/>
          <a:lstStyle/>
          <a:p>
            <a:pPr marL="0" marR="0" lvl="0"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87406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99" name="Google Shape;19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ECF2A-B85B-9E41-BEFF-10EDF566C6C7}"/>
              </a:ext>
            </a:extLst>
          </p:cNvPr>
          <p:cNvSpPr>
            <a:spLocks noGrp="1"/>
          </p:cNvSpPr>
          <p:nvPr>
            <p:ph type="dt" sz="half" idx="10"/>
          </p:nvPr>
        </p:nvSpPr>
        <p:spPr/>
        <p:txBody>
          <a:bodyPr/>
          <a:lstStyle/>
          <a:p>
            <a:fld id="{F540BBA8-3630-8442-9B53-416D8ED162D5}" type="datetimeFigureOut">
              <a:rPr lang="en-US" smtClean="0"/>
              <a:t>1/12/23</a:t>
            </a:fld>
            <a:endParaRPr lang="en-US"/>
          </a:p>
        </p:txBody>
      </p:sp>
      <p:sp>
        <p:nvSpPr>
          <p:cNvPr id="3" name="Footer Placeholder 2">
            <a:extLst>
              <a:ext uri="{FF2B5EF4-FFF2-40B4-BE49-F238E27FC236}">
                <a16:creationId xmlns:a16="http://schemas.microsoft.com/office/drawing/2014/main" id="{0EAAEB23-96C1-2248-869D-A85528E9C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4199FD-54CA-B948-8ED5-387FFE1330E3}"/>
              </a:ext>
            </a:extLst>
          </p:cNvPr>
          <p:cNvSpPr>
            <a:spLocks noGrp="1"/>
          </p:cNvSpPr>
          <p:nvPr>
            <p:ph type="sldNum" sz="quarter" idx="12"/>
          </p:nvPr>
        </p:nvSpPr>
        <p:spPr/>
        <p:txBody>
          <a:bodyPr/>
          <a:lstStyle/>
          <a:p>
            <a:fld id="{D9791DE0-DE19-994E-AA8A-8B50A2D9E4AE}" type="slidenum">
              <a:rPr lang="en-US" smtClean="0"/>
              <a:t>‹#›</a:t>
            </a:fld>
            <a:endParaRPr lang="en-US"/>
          </a:p>
        </p:txBody>
      </p:sp>
    </p:spTree>
    <p:extLst>
      <p:ext uri="{BB962C8B-B14F-4D97-AF65-F5344CB8AC3E}">
        <p14:creationId xmlns:p14="http://schemas.microsoft.com/office/powerpoint/2010/main" val="280622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 name="Google Shape;3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EF254129-7BE5-D241-8989-517FBFCCB09F}"/>
              </a:ext>
            </a:extLst>
          </p:cNvPr>
          <p:cNvSpPr txBox="1"/>
          <p:nvPr/>
        </p:nvSpPr>
        <p:spPr>
          <a:xfrm>
            <a:off x="1673833" y="1385142"/>
            <a:ext cx="2298233" cy="831000"/>
          </a:xfrm>
          <a:prstGeom prst="rect">
            <a:avLst/>
          </a:prstGeom>
          <a:noFill/>
          <a:ln>
            <a:noFill/>
          </a:ln>
        </p:spPr>
        <p:txBody>
          <a:bodyPr lIns="91425" tIns="45700" rIns="91425" bIns="45700" anchor="t" anchorCtr="0">
            <a:noAutofit/>
          </a:bodyPr>
          <a:lstStyle/>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Team Member 1</a:t>
            </a:r>
          </a:p>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photo and name</a:t>
            </a:r>
          </a:p>
        </p:txBody>
      </p:sp>
      <p:sp>
        <p:nvSpPr>
          <p:cNvPr id="3" name="Shape 93">
            <a:extLst>
              <a:ext uri="{FF2B5EF4-FFF2-40B4-BE49-F238E27FC236}">
                <a16:creationId xmlns:a16="http://schemas.microsoft.com/office/drawing/2014/main" id="{D068B0A9-3412-FE43-8113-91E75207D419}"/>
              </a:ext>
            </a:extLst>
          </p:cNvPr>
          <p:cNvSpPr txBox="1"/>
          <p:nvPr/>
        </p:nvSpPr>
        <p:spPr>
          <a:xfrm>
            <a:off x="1673832" y="2263509"/>
            <a:ext cx="2298233" cy="831000"/>
          </a:xfrm>
          <a:prstGeom prst="rect">
            <a:avLst/>
          </a:prstGeom>
          <a:noFill/>
          <a:ln>
            <a:noFill/>
          </a:ln>
        </p:spPr>
        <p:txBody>
          <a:bodyPr lIns="91425" tIns="45700" rIns="91425" bIns="45700" anchor="t" anchorCtr="0">
            <a:noAutofit/>
          </a:bodyPr>
          <a:lstStyle/>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Team Member 2</a:t>
            </a:r>
          </a:p>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photo and name</a:t>
            </a:r>
          </a:p>
        </p:txBody>
      </p:sp>
      <p:sp>
        <p:nvSpPr>
          <p:cNvPr id="4" name="Shape 94">
            <a:extLst>
              <a:ext uri="{FF2B5EF4-FFF2-40B4-BE49-F238E27FC236}">
                <a16:creationId xmlns:a16="http://schemas.microsoft.com/office/drawing/2014/main" id="{F208A50F-FBD3-DF4F-AB10-5398C48F3EBE}"/>
              </a:ext>
            </a:extLst>
          </p:cNvPr>
          <p:cNvSpPr txBox="1"/>
          <p:nvPr/>
        </p:nvSpPr>
        <p:spPr>
          <a:xfrm>
            <a:off x="1660328" y="3187103"/>
            <a:ext cx="2221675" cy="831000"/>
          </a:xfrm>
          <a:prstGeom prst="rect">
            <a:avLst/>
          </a:prstGeom>
          <a:noFill/>
          <a:ln>
            <a:noFill/>
          </a:ln>
        </p:spPr>
        <p:txBody>
          <a:bodyPr lIns="91425" tIns="45700" rIns="91425" bIns="45700" anchor="t" anchorCtr="0">
            <a:noAutofit/>
          </a:bodyPr>
          <a:lstStyle/>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Team Member 3</a:t>
            </a:r>
          </a:p>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photo and name</a:t>
            </a:r>
          </a:p>
        </p:txBody>
      </p:sp>
      <p:sp>
        <p:nvSpPr>
          <p:cNvPr id="5" name="Shape 95">
            <a:extLst>
              <a:ext uri="{FF2B5EF4-FFF2-40B4-BE49-F238E27FC236}">
                <a16:creationId xmlns:a16="http://schemas.microsoft.com/office/drawing/2014/main" id="{ED79F142-4670-F247-9877-AA23B26F215E}"/>
              </a:ext>
            </a:extLst>
          </p:cNvPr>
          <p:cNvSpPr txBox="1"/>
          <p:nvPr/>
        </p:nvSpPr>
        <p:spPr>
          <a:xfrm>
            <a:off x="2941566" y="257176"/>
            <a:ext cx="6308869" cy="938484"/>
          </a:xfrm>
          <a:prstGeom prst="rect">
            <a:avLst/>
          </a:prstGeom>
          <a:noFill/>
          <a:ln>
            <a:noFill/>
          </a:ln>
        </p:spPr>
        <p:txBody>
          <a:bodyPr lIns="91425" tIns="45700" rIns="91425" bIns="45700" anchor="t" anchorCtr="0">
            <a:noAutofit/>
          </a:bodyPr>
          <a:lstStyle/>
          <a:p>
            <a:pPr algn="ctr">
              <a:buClr>
                <a:schemeClr val="dk1"/>
              </a:buClr>
              <a:buSzPct val="25000"/>
            </a:pPr>
            <a:r>
              <a:rPr lang="en-US" sz="3200" dirty="0">
                <a:latin typeface="Arial" panose="020B0604020202020204" pitchFamily="34" charset="0"/>
                <a:ea typeface="Calibri"/>
                <a:cs typeface="Arial" panose="020B0604020202020204" pitchFamily="34" charset="0"/>
                <a:sym typeface="Calibri"/>
                <a:rtl val="0"/>
              </a:rPr>
              <a:t>Team or Project  Name</a:t>
            </a:r>
          </a:p>
          <a:p>
            <a:pPr algn="ctr">
              <a:buClr>
                <a:schemeClr val="dk1"/>
              </a:buClr>
              <a:buSzPct val="25000"/>
            </a:pPr>
            <a:r>
              <a:rPr lang="en-US" sz="2400" dirty="0">
                <a:latin typeface="Arial" panose="020B0604020202020204" pitchFamily="34" charset="0"/>
                <a:ea typeface="Calibri"/>
                <a:cs typeface="Arial" panose="020B0604020202020204" pitchFamily="34" charset="0"/>
                <a:sym typeface="Calibri"/>
                <a:rtl val="0"/>
              </a:rPr>
              <a:t>[&amp; Logo if you have one]</a:t>
            </a:r>
          </a:p>
        </p:txBody>
      </p:sp>
      <p:sp>
        <p:nvSpPr>
          <p:cNvPr id="6" name="Shape 97">
            <a:extLst>
              <a:ext uri="{FF2B5EF4-FFF2-40B4-BE49-F238E27FC236}">
                <a16:creationId xmlns:a16="http://schemas.microsoft.com/office/drawing/2014/main" id="{80CFA95D-E63A-544F-9ED2-58EF57F7299D}"/>
              </a:ext>
            </a:extLst>
          </p:cNvPr>
          <p:cNvSpPr/>
          <p:nvPr/>
        </p:nvSpPr>
        <p:spPr>
          <a:xfrm>
            <a:off x="6939168" y="1341676"/>
            <a:ext cx="3579001" cy="2412000"/>
          </a:xfrm>
          <a:prstGeom prst="rect">
            <a:avLst/>
          </a:prstGeom>
          <a:gradFill>
            <a:gsLst>
              <a:gs pos="0">
                <a:srgbClr val="3E7FCE"/>
              </a:gs>
              <a:gs pos="100000">
                <a:srgbClr val="BFDCFF"/>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algn="ctr">
              <a:buClr>
                <a:schemeClr val="lt1"/>
              </a:buClr>
              <a:buSzPct val="25000"/>
            </a:pPr>
            <a:r>
              <a:rPr lang="en-US" dirty="0">
                <a:latin typeface="Arial" panose="020B0604020202020204" pitchFamily="34" charset="0"/>
                <a:ea typeface="Calibri"/>
                <a:cs typeface="Arial" panose="020B0604020202020204" pitchFamily="34" charset="0"/>
                <a:sym typeface="Calibri"/>
                <a:rtl val="0"/>
              </a:rPr>
              <a:t>Include a picture that is relevant to your project.  Could be a product, a customer, expression of value, etc. </a:t>
            </a:r>
          </a:p>
        </p:txBody>
      </p:sp>
      <p:sp>
        <p:nvSpPr>
          <p:cNvPr id="7" name="Shape 98">
            <a:extLst>
              <a:ext uri="{FF2B5EF4-FFF2-40B4-BE49-F238E27FC236}">
                <a16:creationId xmlns:a16="http://schemas.microsoft.com/office/drawing/2014/main" id="{5A710413-22FC-D74A-96B5-326BB069CDD3}"/>
              </a:ext>
            </a:extLst>
          </p:cNvPr>
          <p:cNvSpPr txBox="1"/>
          <p:nvPr/>
        </p:nvSpPr>
        <p:spPr>
          <a:xfrm>
            <a:off x="1487886" y="4343401"/>
            <a:ext cx="9118961" cy="2321663"/>
          </a:xfrm>
          <a:prstGeom prst="rect">
            <a:avLst/>
          </a:prstGeom>
          <a:noFill/>
          <a:ln>
            <a:noFill/>
          </a:ln>
        </p:spPr>
        <p:txBody>
          <a:bodyPr lIns="91425" tIns="45700" rIns="91425" bIns="45700" anchor="t" anchorCtr="0">
            <a:noAutofit/>
          </a:bodyPr>
          <a:lstStyle>
            <a:defPPr>
              <a:defRPr lang="en-US"/>
            </a:defPPr>
            <a:lvl1pPr>
              <a:buClr>
                <a:schemeClr val="dk1"/>
              </a:buClr>
              <a:buSzPct val="25000"/>
              <a:defRPr sz="2400">
                <a:solidFill>
                  <a:schemeClr val="dk1"/>
                </a:solidFill>
                <a:latin typeface="Calibri"/>
                <a:ea typeface="Calibri"/>
                <a:cs typeface="Calibri"/>
                <a:rtl val="0"/>
              </a:defRPr>
            </a:lvl1pPr>
          </a:lstStyle>
          <a:p>
            <a:r>
              <a:rPr lang="en-US" sz="2000" dirty="0">
                <a:solidFill>
                  <a:schemeClr val="tx1"/>
                </a:solidFill>
                <a:latin typeface="Arial" panose="020B0604020202020204" pitchFamily="34" charset="0"/>
                <a:cs typeface="Arial" panose="020B0604020202020204" pitchFamily="34" charset="0"/>
                <a:sym typeface="Calibri"/>
              </a:rPr>
              <a:t>Current problem statement (short!):</a:t>
            </a:r>
          </a:p>
          <a:p>
            <a:endParaRPr lang="en-US" sz="2000" dirty="0">
              <a:solidFill>
                <a:schemeClr val="tx1"/>
              </a:solidFill>
              <a:latin typeface="Arial" panose="020B0604020202020204" pitchFamily="34" charset="0"/>
              <a:cs typeface="Arial" panose="020B0604020202020204" pitchFamily="34" charset="0"/>
              <a:sym typeface="Calibri"/>
            </a:endParaRPr>
          </a:p>
          <a:p>
            <a:endParaRPr lang="en-US" sz="2000" dirty="0">
              <a:solidFill>
                <a:schemeClr val="tx1"/>
              </a:solidFill>
              <a:latin typeface="Arial" panose="020B0604020202020204" pitchFamily="34" charset="0"/>
              <a:cs typeface="Arial" panose="020B0604020202020204" pitchFamily="34" charset="0"/>
              <a:sym typeface="Calibri"/>
            </a:endParaRPr>
          </a:p>
          <a:p>
            <a:r>
              <a:rPr lang="en-US" sz="2000" dirty="0">
                <a:solidFill>
                  <a:schemeClr val="tx1"/>
                </a:solidFill>
                <a:latin typeface="Arial" panose="020B0604020202020204" pitchFamily="34" charset="0"/>
                <a:cs typeface="Arial" panose="020B0604020202020204" pitchFamily="34" charset="0"/>
                <a:sym typeface="Calibri"/>
              </a:rPr>
              <a:t>Current proposed solution i.e. what you [will] deliver (short!):</a:t>
            </a:r>
          </a:p>
          <a:p>
            <a:endParaRPr lang="en-US" sz="2000" dirty="0">
              <a:solidFill>
                <a:schemeClr val="tx1"/>
              </a:solidFill>
              <a:latin typeface="Arial" panose="020B0604020202020204" pitchFamily="34" charset="0"/>
              <a:cs typeface="Arial" panose="020B0604020202020204" pitchFamily="34" charset="0"/>
              <a:sym typeface="Calibri"/>
            </a:endParaRPr>
          </a:p>
          <a:p>
            <a:endParaRPr lang="en-US" sz="2000" dirty="0">
              <a:solidFill>
                <a:schemeClr val="tx1"/>
              </a:solidFill>
              <a:latin typeface="Arial" panose="020B0604020202020204" pitchFamily="34" charset="0"/>
              <a:cs typeface="Arial" panose="020B0604020202020204" pitchFamily="34" charset="0"/>
              <a:sym typeface="Calibri"/>
            </a:endParaRPr>
          </a:p>
          <a:p>
            <a:r>
              <a:rPr lang="en-US" sz="2000" dirty="0">
                <a:latin typeface="Arial" panose="020B0604020202020204" pitchFamily="34" charset="0"/>
                <a:cs typeface="Arial" panose="020B0604020202020204" pitchFamily="34" charset="0"/>
                <a:sym typeface="Calibri"/>
              </a:rPr>
              <a:t>Number of customers interviewed so far: ________</a:t>
            </a:r>
          </a:p>
        </p:txBody>
      </p:sp>
      <p:sp>
        <p:nvSpPr>
          <p:cNvPr id="9" name="Shape 100">
            <a:extLst>
              <a:ext uri="{FF2B5EF4-FFF2-40B4-BE49-F238E27FC236}">
                <a16:creationId xmlns:a16="http://schemas.microsoft.com/office/drawing/2014/main" id="{787BF58C-E899-3943-9CC6-5DD8E5B361DA}"/>
              </a:ext>
            </a:extLst>
          </p:cNvPr>
          <p:cNvSpPr txBox="1"/>
          <p:nvPr/>
        </p:nvSpPr>
        <p:spPr>
          <a:xfrm>
            <a:off x="4267201" y="1798664"/>
            <a:ext cx="2221675" cy="831000"/>
          </a:xfrm>
          <a:prstGeom prst="rect">
            <a:avLst/>
          </a:prstGeom>
          <a:noFill/>
          <a:ln>
            <a:noFill/>
          </a:ln>
        </p:spPr>
        <p:txBody>
          <a:bodyPr lIns="91425" tIns="45700" rIns="91425" bIns="45700" anchor="t" anchorCtr="0">
            <a:noAutofit/>
          </a:bodyPr>
          <a:lstStyle/>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Team Member 4</a:t>
            </a:r>
          </a:p>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photo and name</a:t>
            </a:r>
          </a:p>
        </p:txBody>
      </p:sp>
      <p:sp>
        <p:nvSpPr>
          <p:cNvPr id="10" name="Slide Number Placeholder 3">
            <a:extLst>
              <a:ext uri="{FF2B5EF4-FFF2-40B4-BE49-F238E27FC236}">
                <a16:creationId xmlns:a16="http://schemas.microsoft.com/office/drawing/2014/main" id="{4287AAC3-F1A2-C847-804C-1E5ED0C326CF}"/>
              </a:ext>
            </a:extLst>
          </p:cNvPr>
          <p:cNvSpPr>
            <a:spLocks noGrp="1"/>
          </p:cNvSpPr>
          <p:nvPr>
            <p:ph type="sldNum" idx="12"/>
          </p:nvPr>
        </p:nvSpPr>
        <p:spPr>
          <a:xfrm>
            <a:off x="9753600" y="6356351"/>
            <a:ext cx="2743200" cy="365125"/>
          </a:xfrm>
        </p:spPr>
        <p:txBody>
          <a:bodyPr/>
          <a:lstStyle/>
          <a:p>
            <a:pPr>
              <a:buClr>
                <a:schemeClr val="dk1"/>
              </a:buClr>
              <a:buSzPct val="25000"/>
            </a:pPr>
            <a:fld id="{00000000-1234-1234-1234-123412341234}" type="slidenum">
              <a:rPr lang="en-US" sz="1400">
                <a:solidFill>
                  <a:srgbClr val="000000"/>
                </a:solidFill>
                <a:latin typeface="Arial" panose="020B0604020202020204" pitchFamily="34" charset="0"/>
                <a:ea typeface="Arial"/>
                <a:cs typeface="Arial" panose="020B0604020202020204" pitchFamily="34" charset="0"/>
                <a:sym typeface="Arial"/>
                <a:rtl val="0"/>
              </a:rPr>
              <a:pPr>
                <a:buClr>
                  <a:schemeClr val="dk1"/>
                </a:buClr>
                <a:buSzPct val="25000"/>
              </a:pPr>
              <a:t>1</a:t>
            </a:fld>
            <a:endParaRPr lang="en-US" sz="1400">
              <a:solidFill>
                <a:srgbClr val="000000"/>
              </a:solidFill>
              <a:latin typeface="Arial" panose="020B0604020202020204" pitchFamily="34" charset="0"/>
              <a:ea typeface="Arial"/>
              <a:cs typeface="Arial" panose="020B0604020202020204" pitchFamily="34" charset="0"/>
              <a:sym typeface="Arial"/>
              <a:rtl val="0"/>
            </a:endParaRPr>
          </a:p>
        </p:txBody>
      </p:sp>
      <p:sp>
        <p:nvSpPr>
          <p:cNvPr id="11" name="Shape 100">
            <a:extLst>
              <a:ext uri="{FF2B5EF4-FFF2-40B4-BE49-F238E27FC236}">
                <a16:creationId xmlns:a16="http://schemas.microsoft.com/office/drawing/2014/main" id="{0DA70E09-49F1-CF45-9E3D-450708A69364}"/>
              </a:ext>
            </a:extLst>
          </p:cNvPr>
          <p:cNvSpPr txBox="1"/>
          <p:nvPr/>
        </p:nvSpPr>
        <p:spPr>
          <a:xfrm>
            <a:off x="4312534" y="2723829"/>
            <a:ext cx="2221675" cy="831000"/>
          </a:xfrm>
          <a:prstGeom prst="rect">
            <a:avLst/>
          </a:prstGeom>
          <a:noFill/>
          <a:ln>
            <a:noFill/>
          </a:ln>
        </p:spPr>
        <p:txBody>
          <a:bodyPr lIns="91425" tIns="45700" rIns="91425" bIns="45700" anchor="t" anchorCtr="0">
            <a:noAutofit/>
          </a:bodyPr>
          <a:lstStyle/>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Team Member 5</a:t>
            </a:r>
          </a:p>
          <a:p>
            <a:pPr>
              <a:buClr>
                <a:schemeClr val="dk1"/>
              </a:buClr>
              <a:buSzPct val="25000"/>
            </a:pPr>
            <a:r>
              <a:rPr lang="en-US" dirty="0">
                <a:latin typeface="Arial" panose="020B0604020202020204" pitchFamily="34" charset="0"/>
                <a:ea typeface="Calibri"/>
                <a:cs typeface="Arial" panose="020B0604020202020204" pitchFamily="34" charset="0"/>
                <a:sym typeface="Calibri"/>
                <a:rtl val="0"/>
              </a:rPr>
              <a:t>photo and name</a:t>
            </a:r>
          </a:p>
        </p:txBody>
      </p:sp>
      <p:sp>
        <p:nvSpPr>
          <p:cNvPr id="8" name="TextBox 7">
            <a:extLst>
              <a:ext uri="{FF2B5EF4-FFF2-40B4-BE49-F238E27FC236}">
                <a16:creationId xmlns:a16="http://schemas.microsoft.com/office/drawing/2014/main" id="{EC7DFC0F-3C58-C449-E3EF-68253575A671}"/>
              </a:ext>
            </a:extLst>
          </p:cNvPr>
          <p:cNvSpPr txBox="1"/>
          <p:nvPr/>
        </p:nvSpPr>
        <p:spPr>
          <a:xfrm rot="19988317">
            <a:off x="2522746" y="2320636"/>
            <a:ext cx="7146508" cy="1569660"/>
          </a:xfrm>
          <a:prstGeom prst="rect">
            <a:avLst/>
          </a:prstGeom>
          <a:noFill/>
        </p:spPr>
        <p:txBody>
          <a:bodyPr wrap="none" rtlCol="0">
            <a:spAutoFit/>
          </a:bodyPr>
          <a:lstStyle/>
          <a:p>
            <a:pPr algn="ctr"/>
            <a:r>
              <a:rPr lang="en-US" sz="4800" b="1" dirty="0">
                <a:solidFill>
                  <a:srgbClr val="FF0000"/>
                </a:solidFill>
              </a:rPr>
              <a:t>Your Overview Slide</a:t>
            </a:r>
          </a:p>
          <a:p>
            <a:pPr algn="ctr"/>
            <a:r>
              <a:rPr lang="en-US" sz="4800" b="1" dirty="0">
                <a:solidFill>
                  <a:srgbClr val="FF0000"/>
                </a:solidFill>
              </a:rPr>
              <a:t>Updated as Appropriate</a:t>
            </a:r>
          </a:p>
        </p:txBody>
      </p:sp>
    </p:spTree>
    <p:extLst>
      <p:ext uri="{BB962C8B-B14F-4D97-AF65-F5344CB8AC3E}">
        <p14:creationId xmlns:p14="http://schemas.microsoft.com/office/powerpoint/2010/main" val="413894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txBox="1">
            <a:spLocks noGrp="1"/>
          </p:cNvSpPr>
          <p:nvPr>
            <p:ph type="title"/>
          </p:nvPr>
        </p:nvSpPr>
        <p:spPr>
          <a:xfrm>
            <a:off x="429992" y="420882"/>
            <a:ext cx="11762007" cy="1143000"/>
          </a:xfrm>
        </p:spPr>
        <p:txBody>
          <a:bodyPr>
            <a:normAutofit/>
          </a:bodyPr>
          <a:lstStyle/>
          <a:p>
            <a:pPr>
              <a:spcBef>
                <a:spcPct val="0"/>
              </a:spcBef>
              <a:buClr>
                <a:srgbClr val="000000"/>
              </a:buClr>
              <a:buFont typeface="Calibri" charset="0"/>
              <a:buNone/>
            </a:pPr>
            <a:r>
              <a:rPr lang="en-US" altLang="ca-ES" sz="2800" u="sng" dirty="0">
                <a:latin typeface="Arial" charset="0"/>
                <a:ea typeface="ＭＳ Ｐゴシック" charset="-128"/>
                <a:cs typeface="Arial" charset="0"/>
              </a:rPr>
              <a:t>What We Did (or what happened to us) Since Last Presentation Session</a:t>
            </a:r>
          </a:p>
        </p:txBody>
      </p:sp>
      <p:sp>
        <p:nvSpPr>
          <p:cNvPr id="17412" name="Content Placeholder 6"/>
          <p:cNvSpPr txBox="1">
            <a:spLocks noGrp="1"/>
          </p:cNvSpPr>
          <p:nvPr>
            <p:ph idx="1"/>
          </p:nvPr>
        </p:nvSpPr>
        <p:spPr>
          <a:xfrm>
            <a:off x="799060" y="1224765"/>
            <a:ext cx="9144000" cy="2105025"/>
          </a:xfrm>
        </p:spPr>
        <p:txBody>
          <a:bodyPr/>
          <a:lstStyle/>
          <a:p>
            <a:pPr>
              <a:spcBef>
                <a:spcPts val="638"/>
              </a:spcBef>
              <a:buClr>
                <a:srgbClr val="000000"/>
              </a:buClr>
              <a:buFont typeface="Calibri" pitchFamily="34" charset="0"/>
              <a:buChar char="•"/>
              <a:defRPr/>
            </a:pPr>
            <a:r>
              <a:rPr lang="en-US" altLang="ca-ES" sz="2400" dirty="0">
                <a:latin typeface="Arial" pitchFamily="34" charset="0"/>
                <a:ea typeface="ＭＳ Ｐゴシック" pitchFamily="34" charset="-128"/>
                <a:sym typeface="Arial" pitchFamily="34" charset="0"/>
              </a:rPr>
              <a:t> </a:t>
            </a:r>
            <a:r>
              <a:rPr lang="en-US" altLang="ca-ES" sz="2000" dirty="0">
                <a:latin typeface="Arial" pitchFamily="34" charset="0"/>
                <a:ea typeface="ＭＳ Ｐゴシック" pitchFamily="34" charset="-128"/>
                <a:sym typeface="Arial" pitchFamily="34" charset="0"/>
              </a:rPr>
              <a:t>Xxx</a:t>
            </a:r>
          </a:p>
          <a:p>
            <a:pPr>
              <a:spcBef>
                <a:spcPts val="638"/>
              </a:spcBef>
              <a:buClr>
                <a:srgbClr val="000000"/>
              </a:buClr>
              <a:buFont typeface="Calibri" pitchFamily="34" charset="0"/>
              <a:buChar char="•"/>
              <a:defRPr/>
            </a:pPr>
            <a:r>
              <a:rPr lang="en-US" altLang="ca-ES" sz="2000" dirty="0">
                <a:latin typeface="Arial" pitchFamily="34" charset="0"/>
                <a:ea typeface="ＭＳ Ｐゴシック" pitchFamily="34" charset="-128"/>
                <a:sym typeface="Arial" pitchFamily="34" charset="0"/>
              </a:rPr>
              <a:t> Xxx</a:t>
            </a:r>
          </a:p>
          <a:p>
            <a:pPr>
              <a:spcBef>
                <a:spcPts val="638"/>
              </a:spcBef>
              <a:buClr>
                <a:srgbClr val="000000"/>
              </a:buClr>
              <a:buFont typeface="Calibri" pitchFamily="34" charset="0"/>
              <a:buChar char="•"/>
              <a:defRPr/>
            </a:pPr>
            <a:r>
              <a:rPr lang="en-US" altLang="ca-ES" sz="2000" dirty="0">
                <a:latin typeface="Arial" pitchFamily="34" charset="0"/>
                <a:ea typeface="ＭＳ Ｐゴシック" pitchFamily="34" charset="-128"/>
                <a:sym typeface="Arial" pitchFamily="34" charset="0"/>
              </a:rPr>
              <a:t> Xxx</a:t>
            </a:r>
          </a:p>
          <a:p>
            <a:pPr indent="0">
              <a:spcBef>
                <a:spcPts val="638"/>
              </a:spcBef>
              <a:buClr>
                <a:srgbClr val="000000"/>
              </a:buClr>
              <a:buNone/>
              <a:defRPr/>
            </a:pPr>
            <a:endParaRPr lang="en-US" altLang="ca-ES" sz="2400" dirty="0">
              <a:latin typeface="Arial" pitchFamily="34" charset="0"/>
              <a:ea typeface="ＭＳ Ｐゴシック" pitchFamily="34" charset="-128"/>
              <a:sym typeface="Arial" pitchFamily="34" charset="0"/>
            </a:endParaRPr>
          </a:p>
          <a:p>
            <a:pPr indent="0">
              <a:spcBef>
                <a:spcPts val="638"/>
              </a:spcBef>
              <a:buClr>
                <a:srgbClr val="000000"/>
              </a:buClr>
              <a:buNone/>
              <a:defRPr/>
            </a:pPr>
            <a:r>
              <a:rPr lang="en-US" altLang="ca-ES" sz="2400" dirty="0">
                <a:latin typeface="Arial" pitchFamily="34" charset="0"/>
                <a:ea typeface="ＭＳ Ｐゴシック" pitchFamily="34" charset="-128"/>
                <a:sym typeface="Arial" pitchFamily="34" charset="0"/>
              </a:rPr>
              <a:t> </a:t>
            </a:r>
          </a:p>
          <a:p>
            <a:pPr indent="0">
              <a:spcBef>
                <a:spcPts val="638"/>
              </a:spcBef>
              <a:buClr>
                <a:srgbClr val="000000"/>
              </a:buClr>
              <a:buNone/>
              <a:defRPr/>
            </a:pPr>
            <a:endParaRPr lang="en-US" altLang="ca-ES" sz="2400" dirty="0">
              <a:latin typeface="Arial" pitchFamily="34" charset="0"/>
              <a:ea typeface="ＭＳ Ｐゴシック" pitchFamily="34" charset="-128"/>
              <a:sym typeface="Arial" pitchFamily="34" charset="0"/>
            </a:endParaRPr>
          </a:p>
        </p:txBody>
      </p:sp>
      <p:sp>
        <p:nvSpPr>
          <p:cNvPr id="13319" name="Title 5"/>
          <p:cNvSpPr txBox="1">
            <a:spLocks/>
          </p:cNvSpPr>
          <p:nvPr/>
        </p:nvSpPr>
        <p:spPr bwMode="auto">
          <a:xfrm>
            <a:off x="429992" y="3618346"/>
            <a:ext cx="116191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400">
                <a:solidFill>
                  <a:srgbClr val="000000"/>
                </a:solidFill>
                <a:latin typeface="Arial" charset="0"/>
                <a:ea typeface="ＭＳ Ｐゴシック" charset="-128"/>
                <a:cs typeface="Arial" charset="0"/>
                <a:sym typeface="Arial" charset="0"/>
              </a:defRPr>
            </a:lvl1pPr>
            <a:lvl2pPr marL="742950" indent="-285750" defTabSz="457200" eaLnBrk="0" hangingPunct="0">
              <a:defRPr sz="1400">
                <a:solidFill>
                  <a:srgbClr val="000000"/>
                </a:solidFill>
                <a:latin typeface="Arial" charset="0"/>
                <a:ea typeface="Arial" charset="0"/>
                <a:cs typeface="Arial" charset="0"/>
                <a:sym typeface="Arial" charset="0"/>
              </a:defRPr>
            </a:lvl2pPr>
            <a:lvl3pPr marL="1143000" indent="-228600" defTabSz="457200" eaLnBrk="0" hangingPunct="0">
              <a:defRPr sz="1400">
                <a:solidFill>
                  <a:srgbClr val="000000"/>
                </a:solidFill>
                <a:latin typeface="Arial" charset="0"/>
                <a:ea typeface="Arial" charset="0"/>
                <a:cs typeface="Arial" charset="0"/>
                <a:sym typeface="Arial" charset="0"/>
              </a:defRPr>
            </a:lvl3pPr>
            <a:lvl4pPr marL="1600200" indent="-228600" defTabSz="457200" eaLnBrk="0" hangingPunct="0">
              <a:defRPr sz="1400">
                <a:solidFill>
                  <a:srgbClr val="000000"/>
                </a:solidFill>
                <a:latin typeface="Arial" charset="0"/>
                <a:ea typeface="Arial" charset="0"/>
                <a:cs typeface="Arial" charset="0"/>
                <a:sym typeface="Arial" charset="0"/>
              </a:defRPr>
            </a:lvl4pPr>
            <a:lvl5pPr marL="2057400" indent="-228600" defTabSz="457200" eaLnBrk="0" hangingPunct="0">
              <a:defRPr sz="1400">
                <a:solidFill>
                  <a:srgbClr val="000000"/>
                </a:solidFill>
                <a:latin typeface="Arial" charset="0"/>
                <a:ea typeface="Arial" charset="0"/>
                <a:cs typeface="Arial" charset="0"/>
                <a:sym typeface="Arial" charset="0"/>
              </a:defRPr>
            </a:lvl5pPr>
            <a:lvl6pPr marL="25146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ltLang="ca-ES" sz="2800" u="sng" dirty="0">
                <a:latin typeface="Arial" panose="020B0604020202020204" pitchFamily="34" charset="0"/>
                <a:cs typeface="Arial" panose="020B0604020202020204" pitchFamily="34" charset="0"/>
              </a:rPr>
              <a:t>What We Learned, Validated or Invalidated:</a:t>
            </a:r>
          </a:p>
        </p:txBody>
      </p:sp>
      <p:sp>
        <p:nvSpPr>
          <p:cNvPr id="9" name="Content Placeholder 6"/>
          <p:cNvSpPr txBox="1">
            <a:spLocks/>
          </p:cNvSpPr>
          <p:nvPr/>
        </p:nvSpPr>
        <p:spPr bwMode="auto">
          <a:xfrm>
            <a:off x="799060" y="4519576"/>
            <a:ext cx="8345488" cy="15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1400">
                <a:solidFill>
                  <a:srgbClr val="000000"/>
                </a:solidFill>
                <a:latin typeface="Arial" pitchFamily="34" charset="0"/>
                <a:ea typeface="ＭＳ Ｐゴシック" pitchFamily="34" charset="-128"/>
                <a:cs typeface="Arial" pitchFamily="34" charset="0"/>
                <a:sym typeface="Arial" pitchFamily="34" charset="0"/>
              </a:defRPr>
            </a:lvl1pPr>
            <a:lvl2pPr marL="742950" indent="-285750" defTabSz="457200" eaLnBrk="0" hangingPunct="0">
              <a:defRPr sz="1400">
                <a:solidFill>
                  <a:srgbClr val="000000"/>
                </a:solidFill>
                <a:latin typeface="Arial" pitchFamily="34" charset="0"/>
                <a:ea typeface="Arial" pitchFamily="34" charset="0"/>
                <a:cs typeface="Arial" pitchFamily="34" charset="0"/>
                <a:sym typeface="Arial" pitchFamily="34" charset="0"/>
              </a:defRPr>
            </a:lvl2pPr>
            <a:lvl3pPr marL="1143000" indent="-228600" defTabSz="457200" eaLnBrk="0" hangingPunct="0">
              <a:defRPr sz="1400">
                <a:solidFill>
                  <a:srgbClr val="000000"/>
                </a:solidFill>
                <a:latin typeface="Arial" pitchFamily="34" charset="0"/>
                <a:ea typeface="Arial" pitchFamily="34" charset="0"/>
                <a:cs typeface="Arial" pitchFamily="34" charset="0"/>
                <a:sym typeface="Arial" pitchFamily="34" charset="0"/>
              </a:defRPr>
            </a:lvl3pPr>
            <a:lvl4pPr marL="1600200" indent="-228600" defTabSz="457200" eaLnBrk="0" hangingPunct="0">
              <a:defRPr sz="1400">
                <a:solidFill>
                  <a:srgbClr val="000000"/>
                </a:solidFill>
                <a:latin typeface="Arial" pitchFamily="34" charset="0"/>
                <a:ea typeface="Arial" pitchFamily="34" charset="0"/>
                <a:cs typeface="Arial" pitchFamily="34" charset="0"/>
                <a:sym typeface="Arial" pitchFamily="34" charset="0"/>
              </a:defRPr>
            </a:lvl4pPr>
            <a:lvl5pPr marL="2057400" indent="-228600" defTabSz="457200" eaLnBrk="0" hangingPunct="0">
              <a:defRPr sz="1400">
                <a:solidFill>
                  <a:srgbClr val="000000"/>
                </a:solidFill>
                <a:latin typeface="Arial" pitchFamily="34" charset="0"/>
                <a:ea typeface="Arial" pitchFamily="34" charset="0"/>
                <a:cs typeface="Arial" pitchFamily="34" charset="0"/>
                <a:sym typeface="Arial" pitchFamily="34" charset="0"/>
              </a:defRPr>
            </a:lvl5pPr>
            <a:lvl6pPr marL="25146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6pPr>
            <a:lvl7pPr marL="29718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7pPr>
            <a:lvl8pPr marL="34290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8pPr>
            <a:lvl9pPr marL="38862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9pPr>
          </a:lstStyle>
          <a:p>
            <a:pPr eaLnBrk="1" hangingPunct="1">
              <a:spcBef>
                <a:spcPct val="20000"/>
              </a:spcBef>
              <a:buFontTx/>
              <a:buChar char="•"/>
              <a:defRPr/>
            </a:pPr>
            <a:r>
              <a:rPr lang="en-US" altLang="ca-ES" sz="2000" dirty="0"/>
              <a:t>Xxx</a:t>
            </a:r>
          </a:p>
          <a:p>
            <a:pPr eaLnBrk="1" hangingPunct="1">
              <a:spcBef>
                <a:spcPct val="20000"/>
              </a:spcBef>
              <a:buFontTx/>
              <a:buChar char="•"/>
              <a:defRPr/>
            </a:pPr>
            <a:r>
              <a:rPr lang="en-US" altLang="ca-ES" sz="2000" dirty="0"/>
              <a:t>Xxx</a:t>
            </a:r>
          </a:p>
          <a:p>
            <a:pPr eaLnBrk="1" hangingPunct="1">
              <a:spcBef>
                <a:spcPct val="20000"/>
              </a:spcBef>
              <a:buFontTx/>
              <a:buChar char="•"/>
              <a:defRPr/>
            </a:pPr>
            <a:r>
              <a:rPr lang="en-US" altLang="ca-ES" sz="2000" dirty="0"/>
              <a:t>Xxx</a:t>
            </a:r>
          </a:p>
        </p:txBody>
      </p:sp>
    </p:spTree>
    <p:extLst>
      <p:ext uri="{BB962C8B-B14F-4D97-AF65-F5344CB8AC3E}">
        <p14:creationId xmlns:p14="http://schemas.microsoft.com/office/powerpoint/2010/main" val="217042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44E174-7637-0281-6EDA-1D1B47181A96}"/>
              </a:ext>
            </a:extLst>
          </p:cNvPr>
          <p:cNvPicPr>
            <a:picLocks noChangeAspect="1"/>
          </p:cNvPicPr>
          <p:nvPr/>
        </p:nvPicPr>
        <p:blipFill>
          <a:blip r:embed="rId2"/>
          <a:stretch>
            <a:fillRect/>
          </a:stretch>
        </p:blipFill>
        <p:spPr>
          <a:xfrm>
            <a:off x="0" y="0"/>
            <a:ext cx="12192000" cy="6867592"/>
          </a:xfrm>
          <a:prstGeom prst="rect">
            <a:avLst/>
          </a:prstGeom>
        </p:spPr>
      </p:pic>
      <p:sp>
        <p:nvSpPr>
          <p:cNvPr id="6" name="TextBox 5">
            <a:extLst>
              <a:ext uri="{FF2B5EF4-FFF2-40B4-BE49-F238E27FC236}">
                <a16:creationId xmlns:a16="http://schemas.microsoft.com/office/drawing/2014/main" id="{C4319731-2C4B-AEB2-23ED-DBDB17EE7C8E}"/>
              </a:ext>
            </a:extLst>
          </p:cNvPr>
          <p:cNvSpPr txBox="1"/>
          <p:nvPr/>
        </p:nvSpPr>
        <p:spPr>
          <a:xfrm rot="19988317">
            <a:off x="2522746" y="2320636"/>
            <a:ext cx="7146508" cy="1569660"/>
          </a:xfrm>
          <a:prstGeom prst="rect">
            <a:avLst/>
          </a:prstGeom>
          <a:noFill/>
        </p:spPr>
        <p:txBody>
          <a:bodyPr wrap="none" rtlCol="0">
            <a:spAutoFit/>
          </a:bodyPr>
          <a:lstStyle/>
          <a:p>
            <a:pPr algn="ctr"/>
            <a:r>
              <a:rPr lang="en-US" sz="4800" b="1" dirty="0">
                <a:solidFill>
                  <a:srgbClr val="FF0000"/>
                </a:solidFill>
              </a:rPr>
              <a:t>Your BMC Slide</a:t>
            </a:r>
          </a:p>
          <a:p>
            <a:pPr algn="ctr"/>
            <a:r>
              <a:rPr lang="en-US" sz="4800" b="1" dirty="0">
                <a:solidFill>
                  <a:srgbClr val="FF0000"/>
                </a:solidFill>
              </a:rPr>
              <a:t>Updated as Appropriate</a:t>
            </a:r>
          </a:p>
        </p:txBody>
      </p:sp>
    </p:spTree>
    <p:extLst>
      <p:ext uri="{BB962C8B-B14F-4D97-AF65-F5344CB8AC3E}">
        <p14:creationId xmlns:p14="http://schemas.microsoft.com/office/powerpoint/2010/main" val="41320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2320638" y="0"/>
            <a:ext cx="8229600" cy="9861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dirty="0">
                <a:latin typeface="Calibri"/>
                <a:ea typeface="Calibri"/>
                <a:cs typeface="Calibri"/>
                <a:sym typeface="Calibri"/>
              </a:rPr>
              <a:t>Overall Confidence Level</a:t>
            </a:r>
            <a:endParaRPr sz="3600" b="1" dirty="0">
              <a:latin typeface="Calibri"/>
              <a:ea typeface="Calibri"/>
              <a:cs typeface="Calibri"/>
              <a:sym typeface="Calibri"/>
            </a:endParaRPr>
          </a:p>
        </p:txBody>
      </p:sp>
      <p:graphicFrame>
        <p:nvGraphicFramePr>
          <p:cNvPr id="203" name="Google Shape;203;p23"/>
          <p:cNvGraphicFramePr/>
          <p:nvPr>
            <p:extLst>
              <p:ext uri="{D42A27DB-BD31-4B8C-83A1-F6EECF244321}">
                <p14:modId xmlns:p14="http://schemas.microsoft.com/office/powerpoint/2010/main" val="447235394"/>
              </p:ext>
            </p:extLst>
          </p:nvPr>
        </p:nvGraphicFramePr>
        <p:xfrm>
          <a:off x="137187" y="1675538"/>
          <a:ext cx="11645975" cy="5039230"/>
        </p:xfrm>
        <a:graphic>
          <a:graphicData uri="http://schemas.openxmlformats.org/drawingml/2006/table">
            <a:tbl>
              <a:tblPr>
                <a:noFill/>
                <a:tableStyleId>{52F9A028-437C-4B74-ADDC-D4608F829AF5}</a:tableStyleId>
              </a:tblPr>
              <a:tblGrid>
                <a:gridCol w="3439975">
                  <a:extLst>
                    <a:ext uri="{9D8B030D-6E8A-4147-A177-3AD203B41FA5}">
                      <a16:colId xmlns:a16="http://schemas.microsoft.com/office/drawing/2014/main" val="20000"/>
                    </a:ext>
                  </a:extLst>
                </a:gridCol>
                <a:gridCol w="1643650">
                  <a:extLst>
                    <a:ext uri="{9D8B030D-6E8A-4147-A177-3AD203B41FA5}">
                      <a16:colId xmlns:a16="http://schemas.microsoft.com/office/drawing/2014/main" val="20001"/>
                    </a:ext>
                  </a:extLst>
                </a:gridCol>
                <a:gridCol w="1670375">
                  <a:extLst>
                    <a:ext uri="{9D8B030D-6E8A-4147-A177-3AD203B41FA5}">
                      <a16:colId xmlns:a16="http://schemas.microsoft.com/office/drawing/2014/main" val="20002"/>
                    </a:ext>
                  </a:extLst>
                </a:gridCol>
                <a:gridCol w="1643650">
                  <a:extLst>
                    <a:ext uri="{9D8B030D-6E8A-4147-A177-3AD203B41FA5}">
                      <a16:colId xmlns:a16="http://schemas.microsoft.com/office/drawing/2014/main" val="20003"/>
                    </a:ext>
                  </a:extLst>
                </a:gridCol>
                <a:gridCol w="3248325">
                  <a:extLst>
                    <a:ext uri="{9D8B030D-6E8A-4147-A177-3AD203B41FA5}">
                      <a16:colId xmlns:a16="http://schemas.microsoft.com/office/drawing/2014/main" val="20004"/>
                    </a:ext>
                  </a:extLst>
                </a:gridCol>
              </a:tblGrid>
              <a:tr h="31632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dk1"/>
                          </a:solidFill>
                        </a:rPr>
                        <a:t>Dimension</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dk1"/>
                          </a:solidFill>
                          <a:latin typeface="Calibri"/>
                          <a:ea typeface="Calibri"/>
                          <a:cs typeface="Calibri"/>
                          <a:sym typeface="Calibri"/>
                        </a:rPr>
                        <a:t>No / Low</a:t>
                      </a:r>
                      <a:endParaRPr/>
                    </a:p>
                  </a:txBody>
                  <a:tcPr marL="91450" marR="91450" marT="45725" marB="45725">
                    <a:solidFill>
                      <a:srgbClr val="FF000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dk1"/>
                          </a:solidFill>
                        </a:rPr>
                        <a:t>Medium</a:t>
                      </a:r>
                      <a:endParaRPr sz="1600" b="1" u="none" strike="noStrike" cap="none">
                        <a:solidFill>
                          <a:schemeClr val="dk1"/>
                        </a:solidFill>
                      </a:endParaRPr>
                    </a:p>
                  </a:txBody>
                  <a:tcPr marL="91450" marR="91450" marT="45725" marB="45725">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dk1"/>
                          </a:solidFill>
                        </a:rPr>
                        <a:t>High</a:t>
                      </a:r>
                      <a:endParaRPr sz="1600" b="1" u="none" strike="noStrike" cap="none">
                        <a:solidFill>
                          <a:schemeClr val="dk1"/>
                        </a:solidFill>
                      </a:endParaRPr>
                    </a:p>
                  </a:txBody>
                  <a:tcPr marL="91450" marR="91450" marT="45725" marB="45725">
                    <a:solidFill>
                      <a:srgbClr val="00B05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solidFill>
                            <a:schemeClr val="dk1"/>
                          </a:solidFill>
                        </a:rPr>
                        <a:t>Primary Reasons for Your Confidence Level</a:t>
                      </a:r>
                      <a:endParaRPr sz="1600" b="1" u="none" strike="noStrike" cap="none" dirty="0">
                        <a:solidFill>
                          <a:schemeClr val="dk1"/>
                        </a:solidFill>
                      </a:endParaRPr>
                    </a:p>
                  </a:txBody>
                  <a:tcPr marL="91450" marR="91450" marT="45725" marB="45725"/>
                </a:tc>
                <a:extLst>
                  <a:ext uri="{0D108BD9-81ED-4DB2-BD59-A6C34878D82A}">
                    <a16:rowId xmlns:a16="http://schemas.microsoft.com/office/drawing/2014/main" val="10000"/>
                  </a:ext>
                </a:extLst>
              </a:tr>
              <a:tr h="1115025">
                <a:tc>
                  <a:txBody>
                    <a:bodyPr/>
                    <a:lstStyle/>
                    <a:p>
                      <a:pPr marL="0" marR="0" lvl="0" indent="0" algn="l" rtl="0">
                        <a:lnSpc>
                          <a:spcPct val="100000"/>
                        </a:lnSpc>
                        <a:spcBef>
                          <a:spcPts val="0"/>
                        </a:spcBef>
                        <a:spcAft>
                          <a:spcPts val="0"/>
                        </a:spcAft>
                        <a:buClr>
                          <a:srgbClr val="000000"/>
                        </a:buClr>
                        <a:buSzPts val="1600"/>
                        <a:buFont typeface="Arial"/>
                        <a:buNone/>
                      </a:pPr>
                      <a:r>
                        <a:rPr lang="en-US" sz="1800" b="1" u="none" strike="noStrike" cap="none">
                          <a:solidFill>
                            <a:schemeClr val="dk1"/>
                          </a:solidFill>
                        </a:rPr>
                        <a:t>Desirability</a:t>
                      </a:r>
                      <a:endParaRPr/>
                    </a:p>
                    <a:p>
                      <a:pPr marL="0" marR="0" lvl="0" indent="0" algn="l" rtl="0">
                        <a:lnSpc>
                          <a:spcPct val="100000"/>
                        </a:lnSpc>
                        <a:spcBef>
                          <a:spcPts val="0"/>
                        </a:spcBef>
                        <a:spcAft>
                          <a:spcPts val="0"/>
                        </a:spcAft>
                        <a:buClr>
                          <a:srgbClr val="000000"/>
                        </a:buClr>
                        <a:buSzPts val="1600"/>
                        <a:buFont typeface="Arial"/>
                        <a:buNone/>
                      </a:pPr>
                      <a:r>
                        <a:rPr lang="en-US" sz="1400" b="0" u="none" strike="noStrike" cap="none">
                          <a:solidFill>
                            <a:schemeClr val="dk1"/>
                          </a:solidFill>
                        </a:rPr>
                        <a:t>Do enough people need (or want) what you have to support the business?</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endParaRPr sz="1400" u="none" strike="noStrike" cap="none">
                        <a:solidFill>
                          <a:schemeClr val="dk1"/>
                        </a:solidFill>
                        <a:latin typeface="Calibri"/>
                        <a:ea typeface="Calibri"/>
                        <a:cs typeface="Calibri"/>
                        <a:sym typeface="Calibri"/>
                      </a:endParaRPr>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FFFF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00B050"/>
                    </a:solidFill>
                  </a:tcPr>
                </a:tc>
                <a:tc>
                  <a:txBody>
                    <a:bodyPr/>
                    <a:lstStyle/>
                    <a:p>
                      <a:pPr marL="387350" marR="0" lvl="0" indent="-285750" algn="l" rtl="0">
                        <a:lnSpc>
                          <a:spcPct val="100000"/>
                        </a:lnSpc>
                        <a:spcBef>
                          <a:spcPts val="0"/>
                        </a:spcBef>
                        <a:spcAft>
                          <a:spcPts val="0"/>
                        </a:spcAft>
                        <a:buClr>
                          <a:srgbClr val="000000"/>
                        </a:buClr>
                        <a:buSzPts val="1600"/>
                        <a:buFont typeface="Arial" panose="020B0604020202020204" pitchFamily="34" charset="0"/>
                        <a:buChar char="•"/>
                      </a:pPr>
                      <a:endParaRPr sz="1400" u="none" strike="noStrike" cap="none" dirty="0">
                        <a:solidFill>
                          <a:schemeClr val="dk1"/>
                        </a:solidFill>
                      </a:endParaRPr>
                    </a:p>
                  </a:txBody>
                  <a:tcPr marL="91450" marR="91450" marT="45725" marB="45725"/>
                </a:tc>
                <a:extLst>
                  <a:ext uri="{0D108BD9-81ED-4DB2-BD59-A6C34878D82A}">
                    <a16:rowId xmlns:a16="http://schemas.microsoft.com/office/drawing/2014/main" val="10001"/>
                  </a:ext>
                </a:extLst>
              </a:tr>
              <a:tr h="1115025">
                <a:tc>
                  <a:txBody>
                    <a:bodyPr/>
                    <a:lstStyle/>
                    <a:p>
                      <a:pPr marL="0" marR="0" lvl="0" indent="0" algn="l" rtl="0">
                        <a:lnSpc>
                          <a:spcPct val="100000"/>
                        </a:lnSpc>
                        <a:spcBef>
                          <a:spcPts val="0"/>
                        </a:spcBef>
                        <a:spcAft>
                          <a:spcPts val="0"/>
                        </a:spcAft>
                        <a:buClr>
                          <a:srgbClr val="000000"/>
                        </a:buClr>
                        <a:buSzPts val="1600"/>
                        <a:buFont typeface="Arial"/>
                        <a:buNone/>
                      </a:pPr>
                      <a:r>
                        <a:rPr lang="en-US" sz="1800" b="1" u="none" strike="noStrike" cap="none" dirty="0">
                          <a:solidFill>
                            <a:schemeClr val="dk1"/>
                          </a:solidFill>
                        </a:rPr>
                        <a:t>Feasibility</a:t>
                      </a:r>
                      <a:endParaRPr dirty="0"/>
                    </a:p>
                    <a:p>
                      <a:pPr marL="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Arial"/>
                          <a:ea typeface="Arial"/>
                          <a:cs typeface="Arial"/>
                          <a:sym typeface="Arial"/>
                        </a:rPr>
                        <a:t>Can you actually deliver the product / service?</a:t>
                      </a:r>
                      <a:endParaRPr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endParaRPr sz="6600" u="none" strike="noStrike" cap="none">
                        <a:solidFill>
                          <a:schemeClr val="dk1"/>
                        </a:solidFill>
                        <a:latin typeface="Calibri"/>
                        <a:ea typeface="Calibri"/>
                        <a:cs typeface="Calibri"/>
                        <a:sym typeface="Calibri"/>
                      </a:endParaRPr>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FFFF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00B050"/>
                    </a:solidFill>
                  </a:tcPr>
                </a:tc>
                <a:tc>
                  <a:txBody>
                    <a:bodyPr/>
                    <a:lstStyle/>
                    <a:p>
                      <a:pPr marL="387350" marR="0" lvl="0" indent="-285750" algn="l" rtl="0">
                        <a:lnSpc>
                          <a:spcPct val="100000"/>
                        </a:lnSpc>
                        <a:spcBef>
                          <a:spcPts val="0"/>
                        </a:spcBef>
                        <a:spcAft>
                          <a:spcPts val="0"/>
                        </a:spcAft>
                        <a:buClr>
                          <a:srgbClr val="000000"/>
                        </a:buClr>
                        <a:buSzPts val="1600"/>
                        <a:buFont typeface="Arial" panose="020B0604020202020204" pitchFamily="34" charset="0"/>
                        <a:buChar char="•"/>
                      </a:pPr>
                      <a:endParaRPr lang="en-US" sz="1400" b="0" i="0" u="none" strike="noStrike" cap="none"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1115025">
                <a:tc>
                  <a:txBody>
                    <a:bodyPr/>
                    <a:lstStyle/>
                    <a:p>
                      <a:pPr marL="0" marR="0" lvl="0" indent="0" algn="l" rtl="0">
                        <a:lnSpc>
                          <a:spcPct val="100000"/>
                        </a:lnSpc>
                        <a:spcBef>
                          <a:spcPts val="0"/>
                        </a:spcBef>
                        <a:spcAft>
                          <a:spcPts val="0"/>
                        </a:spcAft>
                        <a:buClr>
                          <a:srgbClr val="000000"/>
                        </a:buClr>
                        <a:buSzPts val="1600"/>
                        <a:buFont typeface="Arial"/>
                        <a:buNone/>
                      </a:pPr>
                      <a:r>
                        <a:rPr lang="en-US" sz="1800" b="1" u="none" strike="noStrike" cap="none" dirty="0">
                          <a:solidFill>
                            <a:schemeClr val="dk1"/>
                          </a:solidFill>
                        </a:rPr>
                        <a:t>Viability</a:t>
                      </a:r>
                      <a:endParaRPr dirty="0"/>
                    </a:p>
                    <a:p>
                      <a:pPr marL="0" marR="0" lvl="0" indent="0" algn="l" rtl="0">
                        <a:lnSpc>
                          <a:spcPct val="100000"/>
                        </a:lnSpc>
                        <a:spcBef>
                          <a:spcPts val="0"/>
                        </a:spcBef>
                        <a:spcAft>
                          <a:spcPts val="0"/>
                        </a:spcAft>
                        <a:buClr>
                          <a:srgbClr val="000000"/>
                        </a:buClr>
                        <a:buSzPts val="1600"/>
                        <a:buFont typeface="Arial"/>
                        <a:buNone/>
                      </a:pPr>
                      <a:r>
                        <a:rPr lang="en-US" sz="1400" b="0" u="none" strike="noStrike" cap="none" dirty="0">
                          <a:solidFill>
                            <a:schemeClr val="dk1"/>
                          </a:solidFill>
                        </a:rPr>
                        <a:t>Can the business survive (i.e. will </a:t>
                      </a:r>
                      <a:r>
                        <a:rPr lang="en-US" sz="1400" b="0" u="none" strike="noStrike" cap="none">
                          <a:solidFill>
                            <a:schemeClr val="dk1"/>
                          </a:solidFill>
                        </a:rPr>
                        <a:t>the money </a:t>
                      </a:r>
                      <a:r>
                        <a:rPr lang="en-US" sz="1400" b="0" u="none" strike="noStrike" cap="none" dirty="0">
                          <a:solidFill>
                            <a:schemeClr val="dk1"/>
                          </a:solidFill>
                        </a:rPr>
                        <a:t>you can get exceed the cost of getting customers &amp; delivering)?</a:t>
                      </a:r>
                      <a:endParaRPr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endParaRPr sz="1400" u="none" strike="noStrike" cap="none">
                        <a:solidFill>
                          <a:schemeClr val="dk1"/>
                        </a:solidFill>
                        <a:latin typeface="Calibri"/>
                        <a:ea typeface="Calibri"/>
                        <a:cs typeface="Calibri"/>
                        <a:sym typeface="Calibri"/>
                      </a:endParaRPr>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FFFF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00B050"/>
                    </a:solidFill>
                  </a:tcPr>
                </a:tc>
                <a:tc>
                  <a:txBody>
                    <a:bodyPr/>
                    <a:lstStyle/>
                    <a:p>
                      <a:pPr marL="387350" marR="0" lvl="0" indent="-285750" algn="l" rtl="0">
                        <a:lnSpc>
                          <a:spcPct val="100000"/>
                        </a:lnSpc>
                        <a:spcBef>
                          <a:spcPts val="0"/>
                        </a:spcBef>
                        <a:spcAft>
                          <a:spcPts val="0"/>
                        </a:spcAft>
                        <a:buClr>
                          <a:srgbClr val="000000"/>
                        </a:buClr>
                        <a:buSzPts val="1600"/>
                        <a:buFont typeface="Arial" panose="020B0604020202020204" pitchFamily="34" charset="0"/>
                        <a:buChar char="•"/>
                      </a:pPr>
                      <a:endParaRPr dirty="0">
                        <a:solidFill>
                          <a:schemeClr val="dk1"/>
                        </a:solidFill>
                      </a:endParaRPr>
                    </a:p>
                  </a:txBody>
                  <a:tcPr marL="91450" marR="91450" marT="45725" marB="45725"/>
                </a:tc>
                <a:extLst>
                  <a:ext uri="{0D108BD9-81ED-4DB2-BD59-A6C34878D82A}">
                    <a16:rowId xmlns:a16="http://schemas.microsoft.com/office/drawing/2014/main" val="10003"/>
                  </a:ext>
                </a:extLst>
              </a:tr>
              <a:tr h="1115025">
                <a:tc>
                  <a:txBody>
                    <a:bodyPr/>
                    <a:lstStyle/>
                    <a:p>
                      <a:pPr marL="0" marR="0" lvl="0" indent="0" algn="l" rtl="0">
                        <a:lnSpc>
                          <a:spcPct val="100000"/>
                        </a:lnSpc>
                        <a:spcBef>
                          <a:spcPts val="0"/>
                        </a:spcBef>
                        <a:spcAft>
                          <a:spcPts val="0"/>
                        </a:spcAft>
                        <a:buClr>
                          <a:srgbClr val="000000"/>
                        </a:buClr>
                        <a:buSzPts val="1600"/>
                        <a:buFont typeface="Arial"/>
                        <a:buNone/>
                      </a:pPr>
                      <a:r>
                        <a:rPr lang="en-US" sz="1800" b="1" u="none" strike="noStrike" cap="none">
                          <a:solidFill>
                            <a:schemeClr val="dk1"/>
                          </a:solidFill>
                        </a:rPr>
                        <a:t>Team Ability</a:t>
                      </a:r>
                      <a:endParaRPr/>
                    </a:p>
                    <a:p>
                      <a:pPr marL="0" marR="0" lvl="0" indent="0" algn="l" rtl="0">
                        <a:lnSpc>
                          <a:spcPct val="100000"/>
                        </a:lnSpc>
                        <a:spcBef>
                          <a:spcPts val="0"/>
                        </a:spcBef>
                        <a:spcAft>
                          <a:spcPts val="0"/>
                        </a:spcAft>
                        <a:buClr>
                          <a:srgbClr val="000000"/>
                        </a:buClr>
                        <a:buSzPts val="1600"/>
                        <a:buFont typeface="Arial"/>
                        <a:buNone/>
                      </a:pPr>
                      <a:r>
                        <a:rPr lang="en-US" sz="1400" u="none" strike="noStrike" cap="none">
                          <a:solidFill>
                            <a:schemeClr val="dk1"/>
                          </a:solidFill>
                        </a:rPr>
                        <a:t>Do you have the people you need (or a plan to get the people you need) in the short or medium term?</a:t>
                      </a:r>
                      <a:endParaRPr sz="1400" u="none" strike="noStrike" cap="none">
                        <a:solidFill>
                          <a:schemeClr val="dk1"/>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endParaRPr sz="1400" u="none" strike="noStrike" cap="none">
                        <a:solidFill>
                          <a:schemeClr val="dk1"/>
                        </a:solidFill>
                        <a:latin typeface="Calibri"/>
                        <a:ea typeface="Calibri"/>
                        <a:cs typeface="Calibri"/>
                        <a:sym typeface="Calibri"/>
                      </a:endParaRPr>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FFFF0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800" u="none" strike="noStrike" cap="none">
                        <a:solidFill>
                          <a:schemeClr val="dk1"/>
                        </a:solidFill>
                      </a:endParaRPr>
                    </a:p>
                  </a:txBody>
                  <a:tcPr marL="91450" marR="91450" marT="45725" marB="45725">
                    <a:solidFill>
                      <a:srgbClr val="00B050"/>
                    </a:solidFill>
                  </a:tcPr>
                </a:tc>
                <a:tc>
                  <a:txBody>
                    <a:bodyPr/>
                    <a:lstStyle/>
                    <a:p>
                      <a:pPr marL="387350" marR="0" lvl="0" indent="-285750" algn="l" rtl="0">
                        <a:lnSpc>
                          <a:spcPct val="100000"/>
                        </a:lnSpc>
                        <a:spcBef>
                          <a:spcPts val="0"/>
                        </a:spcBef>
                        <a:spcAft>
                          <a:spcPts val="0"/>
                        </a:spcAft>
                        <a:buClr>
                          <a:srgbClr val="000000"/>
                        </a:buClr>
                        <a:buSzPts val="1600"/>
                        <a:buFont typeface="Arial" panose="020B0604020202020204" pitchFamily="34" charset="0"/>
                        <a:buChar char="•"/>
                      </a:pPr>
                      <a:endParaRPr sz="1400" u="none" strike="noStrike" cap="none" dirty="0">
                        <a:solidFill>
                          <a:schemeClr val="dk1"/>
                        </a:solidFill>
                      </a:endParaRPr>
                    </a:p>
                  </a:txBody>
                  <a:tcPr marL="91450" marR="91450" marT="45725" marB="45725"/>
                </a:tc>
                <a:extLst>
                  <a:ext uri="{0D108BD9-81ED-4DB2-BD59-A6C34878D82A}">
                    <a16:rowId xmlns:a16="http://schemas.microsoft.com/office/drawing/2014/main" val="10004"/>
                  </a:ext>
                </a:extLst>
              </a:tr>
            </a:tbl>
          </a:graphicData>
        </a:graphic>
      </p:graphicFrame>
      <p:sp>
        <p:nvSpPr>
          <p:cNvPr id="204" name="Google Shape;204;p23"/>
          <p:cNvSpPr txBox="1"/>
          <p:nvPr/>
        </p:nvSpPr>
        <p:spPr>
          <a:xfrm>
            <a:off x="549711" y="737712"/>
            <a:ext cx="11513126"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sng" strike="noStrike" cap="none" dirty="0">
                <a:solidFill>
                  <a:srgbClr val="C00000"/>
                </a:solidFill>
                <a:latin typeface="Arial"/>
                <a:ea typeface="Arial"/>
                <a:cs typeface="Arial"/>
                <a:sym typeface="Arial"/>
              </a:rPr>
              <a:t>Instructions for this slide</a:t>
            </a:r>
            <a:r>
              <a:rPr lang="en-US" sz="1600" b="1" i="0" u="none" strike="noStrike" cap="none" dirty="0">
                <a:solidFill>
                  <a:srgbClr val="C00000"/>
                </a:solidFill>
                <a:latin typeface="Arial"/>
                <a:ea typeface="Arial"/>
                <a:cs typeface="Arial"/>
                <a:sym typeface="Arial"/>
              </a:rPr>
              <a:t>:  </a:t>
            </a:r>
            <a:r>
              <a:rPr lang="en-US" sz="1600" i="0" u="none" strike="noStrike" cap="none" dirty="0">
                <a:solidFill>
                  <a:srgbClr val="C00000"/>
                </a:solidFill>
                <a:latin typeface="Arial"/>
                <a:ea typeface="Arial"/>
                <a:cs typeface="Arial"/>
                <a:sym typeface="Arial"/>
              </a:rPr>
              <a:t>Move the check mark for each dimension to the column where your confidence level is currently, based on what you know (or don’t know) about your business (you should be able to just drag &amp; drop the check mark).</a:t>
            </a:r>
            <a:r>
              <a:rPr lang="en-US" dirty="0"/>
              <a:t>  </a:t>
            </a:r>
            <a:r>
              <a:rPr lang="en-US" sz="1600" i="0" u="none" strike="noStrike" cap="none" dirty="0">
                <a:solidFill>
                  <a:srgbClr val="C00000"/>
                </a:solidFill>
                <a:latin typeface="Arial"/>
                <a:ea typeface="Arial"/>
                <a:cs typeface="Arial"/>
                <a:sym typeface="Arial"/>
              </a:rPr>
              <a:t>List a couple of your top reasons in the last column</a:t>
            </a:r>
            <a:r>
              <a:rPr lang="en-US" sz="1600" dirty="0">
                <a:solidFill>
                  <a:srgbClr val="C00000"/>
                </a:solidFill>
              </a:rPr>
              <a:t>.  Then delete these instructions :-).</a:t>
            </a:r>
          </a:p>
        </p:txBody>
      </p:sp>
      <p:sp>
        <p:nvSpPr>
          <p:cNvPr id="205" name="Google Shape;205;p23"/>
          <p:cNvSpPr txBox="1"/>
          <p:nvPr/>
        </p:nvSpPr>
        <p:spPr>
          <a:xfrm>
            <a:off x="3743581" y="2375287"/>
            <a:ext cx="12039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0" b="0" i="0" u="none" strike="noStrike" cap="none" dirty="0">
                <a:solidFill>
                  <a:schemeClr val="tx1"/>
                </a:solidFill>
                <a:latin typeface="Arial"/>
                <a:ea typeface="Arial"/>
                <a:cs typeface="Arial"/>
                <a:sym typeface="Arial"/>
              </a:rPr>
              <a:t>✔️</a:t>
            </a:r>
            <a:endParaRPr dirty="0">
              <a:solidFill>
                <a:schemeClr val="tx1"/>
              </a:solidFill>
            </a:endParaRPr>
          </a:p>
        </p:txBody>
      </p:sp>
      <p:sp>
        <p:nvSpPr>
          <p:cNvPr id="206" name="Google Shape;206;p23"/>
          <p:cNvSpPr txBox="1"/>
          <p:nvPr/>
        </p:nvSpPr>
        <p:spPr>
          <a:xfrm>
            <a:off x="3743581" y="3430270"/>
            <a:ext cx="12039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Arial"/>
                <a:ea typeface="Arial"/>
                <a:cs typeface="Arial"/>
                <a:sym typeface="Arial"/>
              </a:rPr>
              <a:t>✔️</a:t>
            </a:r>
            <a:endParaRPr dirty="0"/>
          </a:p>
        </p:txBody>
      </p:sp>
      <p:sp>
        <p:nvSpPr>
          <p:cNvPr id="207" name="Google Shape;207;p23"/>
          <p:cNvSpPr txBox="1"/>
          <p:nvPr/>
        </p:nvSpPr>
        <p:spPr>
          <a:xfrm>
            <a:off x="3743581" y="4592696"/>
            <a:ext cx="12039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Arial"/>
                <a:ea typeface="Arial"/>
                <a:cs typeface="Arial"/>
                <a:sym typeface="Arial"/>
              </a:rPr>
              <a:t>✔️</a:t>
            </a:r>
            <a:endParaRPr dirty="0"/>
          </a:p>
        </p:txBody>
      </p:sp>
      <p:sp>
        <p:nvSpPr>
          <p:cNvPr id="208" name="Google Shape;208;p23"/>
          <p:cNvSpPr txBox="1"/>
          <p:nvPr/>
        </p:nvSpPr>
        <p:spPr>
          <a:xfrm>
            <a:off x="3743581" y="5686862"/>
            <a:ext cx="12039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Arial"/>
                <a:ea typeface="Arial"/>
                <a:cs typeface="Arial"/>
                <a:sym typeface="Arial"/>
              </a:rPr>
              <a:t>✔️</a:t>
            </a:r>
            <a:endParaRPr dirty="0"/>
          </a:p>
        </p:txBody>
      </p:sp>
      <p:sp>
        <p:nvSpPr>
          <p:cNvPr id="10" name="Google Shape;144;p3">
            <a:extLst>
              <a:ext uri="{FF2B5EF4-FFF2-40B4-BE49-F238E27FC236}">
                <a16:creationId xmlns:a16="http://schemas.microsoft.com/office/drawing/2014/main" id="{E98D28F1-A3A6-0F4A-BCD7-D87E4F417AF0}"/>
              </a:ext>
            </a:extLst>
          </p:cNvPr>
          <p:cNvSpPr/>
          <p:nvPr/>
        </p:nvSpPr>
        <p:spPr>
          <a:xfrm>
            <a:off x="259242" y="149996"/>
            <a:ext cx="2765039" cy="4741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071"/>
              <a:buFont typeface="Arial"/>
              <a:buNone/>
            </a:pPr>
            <a:r>
              <a:rPr lang="en-US" sz="2000" b="0" i="0" u="none" strike="noStrike" cap="none" dirty="0">
                <a:solidFill>
                  <a:schemeClr val="dk1"/>
                </a:solidFill>
                <a:latin typeface="Arial"/>
                <a:ea typeface="Arial"/>
                <a:cs typeface="Arial"/>
                <a:sym typeface="Arial"/>
              </a:rPr>
              <a:t>Team or Project Name</a:t>
            </a:r>
            <a:endParaRPr sz="105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FE98BED-5B26-7EC7-E342-66AB736F8B73}"/>
              </a:ext>
            </a:extLst>
          </p:cNvPr>
          <p:cNvSpPr txBox="1"/>
          <p:nvPr/>
        </p:nvSpPr>
        <p:spPr>
          <a:xfrm rot="19988317">
            <a:off x="3004884" y="2819188"/>
            <a:ext cx="7146507" cy="830997"/>
          </a:xfrm>
          <a:prstGeom prst="rect">
            <a:avLst/>
          </a:prstGeom>
          <a:noFill/>
        </p:spPr>
        <p:txBody>
          <a:bodyPr wrap="none" rtlCol="0">
            <a:spAutoFit/>
          </a:bodyPr>
          <a:lstStyle/>
          <a:p>
            <a:pPr algn="ctr"/>
            <a:r>
              <a:rPr lang="en-US" sz="4800" b="1" dirty="0">
                <a:solidFill>
                  <a:schemeClr val="tx1"/>
                </a:solidFill>
              </a:rPr>
              <a:t>Updated as Appropriate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2E3CFCD9-C37C-C3F9-D966-88A9B5758828}"/>
              </a:ext>
            </a:extLst>
          </p:cNvPr>
          <p:cNvSpPr txBox="1">
            <a:spLocks/>
          </p:cNvSpPr>
          <p:nvPr/>
        </p:nvSpPr>
        <p:spPr bwMode="auto">
          <a:xfrm>
            <a:off x="431921" y="465497"/>
            <a:ext cx="116191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400">
                <a:solidFill>
                  <a:srgbClr val="000000"/>
                </a:solidFill>
                <a:latin typeface="Arial" charset="0"/>
                <a:ea typeface="ＭＳ Ｐゴシック" charset="-128"/>
                <a:cs typeface="Arial" charset="0"/>
                <a:sym typeface="Arial" charset="0"/>
              </a:defRPr>
            </a:lvl1pPr>
            <a:lvl2pPr marL="742950" indent="-285750" defTabSz="457200" eaLnBrk="0" hangingPunct="0">
              <a:defRPr sz="1400">
                <a:solidFill>
                  <a:srgbClr val="000000"/>
                </a:solidFill>
                <a:latin typeface="Arial" charset="0"/>
                <a:ea typeface="Arial" charset="0"/>
                <a:cs typeface="Arial" charset="0"/>
                <a:sym typeface="Arial" charset="0"/>
              </a:defRPr>
            </a:lvl2pPr>
            <a:lvl3pPr marL="1143000" indent="-228600" defTabSz="457200" eaLnBrk="0" hangingPunct="0">
              <a:defRPr sz="1400">
                <a:solidFill>
                  <a:srgbClr val="000000"/>
                </a:solidFill>
                <a:latin typeface="Arial" charset="0"/>
                <a:ea typeface="Arial" charset="0"/>
                <a:cs typeface="Arial" charset="0"/>
                <a:sym typeface="Arial" charset="0"/>
              </a:defRPr>
            </a:lvl3pPr>
            <a:lvl4pPr marL="1600200" indent="-228600" defTabSz="457200" eaLnBrk="0" hangingPunct="0">
              <a:defRPr sz="1400">
                <a:solidFill>
                  <a:srgbClr val="000000"/>
                </a:solidFill>
                <a:latin typeface="Arial" charset="0"/>
                <a:ea typeface="Arial" charset="0"/>
                <a:cs typeface="Arial" charset="0"/>
                <a:sym typeface="Arial" charset="0"/>
              </a:defRPr>
            </a:lvl4pPr>
            <a:lvl5pPr marL="2057400" indent="-228600" defTabSz="457200" eaLnBrk="0" hangingPunct="0">
              <a:defRPr sz="1400">
                <a:solidFill>
                  <a:srgbClr val="000000"/>
                </a:solidFill>
                <a:latin typeface="Arial" charset="0"/>
                <a:ea typeface="Arial" charset="0"/>
                <a:cs typeface="Arial" charset="0"/>
                <a:sym typeface="Arial" charset="0"/>
              </a:defRPr>
            </a:lvl5pPr>
            <a:lvl6pPr marL="25146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defTabSz="4572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ltLang="ca-ES" sz="2800" b="1" u="sng" dirty="0">
                <a:latin typeface="Arial" panose="020B0604020202020204" pitchFamily="34" charset="0"/>
                <a:cs typeface="Arial" panose="020B0604020202020204" pitchFamily="34" charset="0"/>
              </a:rPr>
              <a:t>What We Plan to do Next (&amp; Why):</a:t>
            </a:r>
          </a:p>
        </p:txBody>
      </p:sp>
      <p:sp>
        <p:nvSpPr>
          <p:cNvPr id="5" name="Content Placeholder 6">
            <a:extLst>
              <a:ext uri="{FF2B5EF4-FFF2-40B4-BE49-F238E27FC236}">
                <a16:creationId xmlns:a16="http://schemas.microsoft.com/office/drawing/2014/main" id="{7BA3CAF0-A59D-B6CB-DDE5-7E9D56474B09}"/>
              </a:ext>
            </a:extLst>
          </p:cNvPr>
          <p:cNvSpPr txBox="1">
            <a:spLocks/>
          </p:cNvSpPr>
          <p:nvPr/>
        </p:nvSpPr>
        <p:spPr bwMode="auto">
          <a:xfrm>
            <a:off x="800989" y="1287810"/>
            <a:ext cx="8345488" cy="15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1400">
                <a:solidFill>
                  <a:srgbClr val="000000"/>
                </a:solidFill>
                <a:latin typeface="Arial" pitchFamily="34" charset="0"/>
                <a:ea typeface="ＭＳ Ｐゴシック" pitchFamily="34" charset="-128"/>
                <a:cs typeface="Arial" pitchFamily="34" charset="0"/>
                <a:sym typeface="Arial" pitchFamily="34" charset="0"/>
              </a:defRPr>
            </a:lvl1pPr>
            <a:lvl2pPr marL="742950" indent="-285750" defTabSz="457200" eaLnBrk="0" hangingPunct="0">
              <a:defRPr sz="1400">
                <a:solidFill>
                  <a:srgbClr val="000000"/>
                </a:solidFill>
                <a:latin typeface="Arial" pitchFamily="34" charset="0"/>
                <a:ea typeface="Arial" pitchFamily="34" charset="0"/>
                <a:cs typeface="Arial" pitchFamily="34" charset="0"/>
                <a:sym typeface="Arial" pitchFamily="34" charset="0"/>
              </a:defRPr>
            </a:lvl2pPr>
            <a:lvl3pPr marL="1143000" indent="-228600" defTabSz="457200" eaLnBrk="0" hangingPunct="0">
              <a:defRPr sz="1400">
                <a:solidFill>
                  <a:srgbClr val="000000"/>
                </a:solidFill>
                <a:latin typeface="Arial" pitchFamily="34" charset="0"/>
                <a:ea typeface="Arial" pitchFamily="34" charset="0"/>
                <a:cs typeface="Arial" pitchFamily="34" charset="0"/>
                <a:sym typeface="Arial" pitchFamily="34" charset="0"/>
              </a:defRPr>
            </a:lvl3pPr>
            <a:lvl4pPr marL="1600200" indent="-228600" defTabSz="457200" eaLnBrk="0" hangingPunct="0">
              <a:defRPr sz="1400">
                <a:solidFill>
                  <a:srgbClr val="000000"/>
                </a:solidFill>
                <a:latin typeface="Arial" pitchFamily="34" charset="0"/>
                <a:ea typeface="Arial" pitchFamily="34" charset="0"/>
                <a:cs typeface="Arial" pitchFamily="34" charset="0"/>
                <a:sym typeface="Arial" pitchFamily="34" charset="0"/>
              </a:defRPr>
            </a:lvl4pPr>
            <a:lvl5pPr marL="2057400" indent="-228600" defTabSz="457200" eaLnBrk="0" hangingPunct="0">
              <a:defRPr sz="1400">
                <a:solidFill>
                  <a:srgbClr val="000000"/>
                </a:solidFill>
                <a:latin typeface="Arial" pitchFamily="34" charset="0"/>
                <a:ea typeface="Arial" pitchFamily="34" charset="0"/>
                <a:cs typeface="Arial" pitchFamily="34" charset="0"/>
                <a:sym typeface="Arial" pitchFamily="34" charset="0"/>
              </a:defRPr>
            </a:lvl5pPr>
            <a:lvl6pPr marL="25146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6pPr>
            <a:lvl7pPr marL="29718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7pPr>
            <a:lvl8pPr marL="34290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8pPr>
            <a:lvl9pPr marL="3886200" indent="-228600" defTabSz="457200" eaLnBrk="0" fontAlgn="base" hangingPunct="0">
              <a:spcBef>
                <a:spcPct val="0"/>
              </a:spcBef>
              <a:spcAft>
                <a:spcPct val="0"/>
              </a:spcAft>
              <a:defRPr sz="1400">
                <a:solidFill>
                  <a:srgbClr val="000000"/>
                </a:solidFill>
                <a:latin typeface="Arial" pitchFamily="34" charset="0"/>
                <a:ea typeface="Arial" pitchFamily="34" charset="0"/>
                <a:cs typeface="Arial" pitchFamily="34" charset="0"/>
                <a:sym typeface="Arial" pitchFamily="34" charset="0"/>
              </a:defRPr>
            </a:lvl9pPr>
          </a:lstStyle>
          <a:p>
            <a:pPr eaLnBrk="1" hangingPunct="1">
              <a:spcBef>
                <a:spcPct val="20000"/>
              </a:spcBef>
              <a:buFontTx/>
              <a:buChar char="•"/>
              <a:defRPr/>
            </a:pPr>
            <a:r>
              <a:rPr lang="en-US" altLang="ca-ES" sz="2000" dirty="0"/>
              <a:t>Xxx</a:t>
            </a:r>
          </a:p>
          <a:p>
            <a:pPr eaLnBrk="1" hangingPunct="1">
              <a:spcBef>
                <a:spcPct val="20000"/>
              </a:spcBef>
              <a:buFontTx/>
              <a:buChar char="•"/>
              <a:defRPr/>
            </a:pPr>
            <a:r>
              <a:rPr lang="en-US" altLang="ca-ES" sz="2000" dirty="0"/>
              <a:t>Xxx</a:t>
            </a:r>
          </a:p>
          <a:p>
            <a:pPr eaLnBrk="1" hangingPunct="1">
              <a:spcBef>
                <a:spcPct val="20000"/>
              </a:spcBef>
              <a:buFontTx/>
              <a:buChar char="•"/>
              <a:defRPr/>
            </a:pPr>
            <a:r>
              <a:rPr lang="en-US" altLang="ca-ES" sz="2000" dirty="0"/>
              <a:t>Xxx</a:t>
            </a:r>
          </a:p>
        </p:txBody>
      </p:sp>
    </p:spTree>
    <p:extLst>
      <p:ext uri="{BB962C8B-B14F-4D97-AF65-F5344CB8AC3E}">
        <p14:creationId xmlns:p14="http://schemas.microsoft.com/office/powerpoint/2010/main" val="28022232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335</Words>
  <Application>Microsoft Macintosh PowerPoint</Application>
  <PresentationFormat>Widescreen</PresentationFormat>
  <Paragraphs>61</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Arial</vt:lpstr>
      <vt:lpstr>Office Theme</vt:lpstr>
      <vt:lpstr>PowerPoint Presentation</vt:lpstr>
      <vt:lpstr>What We Did (or what happened to us) Since Last Presentation Session</vt:lpstr>
      <vt:lpstr>PowerPoint Presentation</vt:lpstr>
      <vt:lpstr>Overall Confidence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Searle</dc:creator>
  <cp:lastModifiedBy>Mark Searle</cp:lastModifiedBy>
  <cp:revision>11</cp:revision>
  <dcterms:created xsi:type="dcterms:W3CDTF">2016-12-07T03:57:59Z</dcterms:created>
  <dcterms:modified xsi:type="dcterms:W3CDTF">2023-01-12T08:37:03Z</dcterms:modified>
</cp:coreProperties>
</file>