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64"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92068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72768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0653C9-5BB2-444D-BD5B-FE7228B62F2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7680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7143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0653C9-5BB2-444D-BD5B-FE7228B62F2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938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15850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4113678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63045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19501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0239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38393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E5E64-AA79-4A6B-8DDA-8BFEA614567A}"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00285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E5E64-AA79-4A6B-8DDA-8BFEA614567A}"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6544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E5E64-AA79-4A6B-8DDA-8BFEA614567A}"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8103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03118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919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BE5E64-AA79-4A6B-8DDA-8BFEA614567A}" type="datetimeFigureOut">
              <a:rPr lang="en-US" smtClean="0"/>
              <a:t>7/31/2022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0653C9-5BB2-444D-BD5B-FE7228B62F24}" type="slidenum">
              <a:rPr lang="en-US" smtClean="0"/>
              <a:t>‹#›</a:t>
            </a:fld>
            <a:endParaRPr lang="en-US"/>
          </a:p>
        </p:txBody>
      </p:sp>
    </p:spTree>
    <p:extLst>
      <p:ext uri="{BB962C8B-B14F-4D97-AF65-F5344CB8AC3E}">
        <p14:creationId xmlns:p14="http://schemas.microsoft.com/office/powerpoint/2010/main" val="29069580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55AD-1DD7-E88B-CCEC-BBD3172EF88C}"/>
              </a:ext>
            </a:extLst>
          </p:cNvPr>
          <p:cNvSpPr>
            <a:spLocks noGrp="1"/>
          </p:cNvSpPr>
          <p:nvPr>
            <p:ph type="ctrTitle"/>
          </p:nvPr>
        </p:nvSpPr>
        <p:spPr>
          <a:xfrm>
            <a:off x="1406768" y="1122363"/>
            <a:ext cx="9261231" cy="2387600"/>
          </a:xfrm>
        </p:spPr>
        <p:txBody>
          <a:bodyPr/>
          <a:lstStyle/>
          <a:p>
            <a:r>
              <a:rPr lang="en-US" sz="2800" u="none" strike="noStrike" dirty="0">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B506A07-D7F7-E7A5-B3FC-70041F92CEA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36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ACC5-C869-68B1-7424-C7D124F0E967}"/>
              </a:ext>
            </a:extLst>
          </p:cNvPr>
          <p:cNvSpPr>
            <a:spLocks noGrp="1"/>
          </p:cNvSpPr>
          <p:nvPr>
            <p:ph type="title"/>
          </p:nvPr>
        </p:nvSpPr>
        <p:spPr>
          <a:xfrm>
            <a:off x="1738490" y="237067"/>
            <a:ext cx="3815643" cy="1185333"/>
          </a:xfrm>
        </p:spPr>
        <p:txBody>
          <a:bodyPr>
            <a:normAutofit fontScale="90000"/>
          </a:bodyPr>
          <a:lstStyle/>
          <a:p>
            <a:r>
              <a:rPr lang="en-US" b="1" i="0" dirty="0">
                <a:solidFill>
                  <a:srgbClr val="000000"/>
                </a:solidFill>
                <a:effectLst/>
                <a:latin typeface="Helvetica Neue"/>
              </a:rPr>
              <a:t>comparing purchases from the past 1 year and preferred channel for online shopping</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ABB1F6EA-AB32-5CCA-9E0B-7678920C3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132" y="656775"/>
            <a:ext cx="6333067" cy="5204274"/>
          </a:xfrm>
        </p:spPr>
      </p:pic>
      <p:sp>
        <p:nvSpPr>
          <p:cNvPr id="4" name="Text Placeholder 3">
            <a:extLst>
              <a:ext uri="{FF2B5EF4-FFF2-40B4-BE49-F238E27FC236}">
                <a16:creationId xmlns:a16="http://schemas.microsoft.com/office/drawing/2014/main" id="{71B1199D-6C7A-29D6-8791-FC170EA163C7}"/>
              </a:ext>
            </a:extLst>
          </p:cNvPr>
          <p:cNvSpPr>
            <a:spLocks noGrp="1"/>
          </p:cNvSpPr>
          <p:nvPr>
            <p:ph type="body" sz="half" idx="2"/>
          </p:nvPr>
        </p:nvSpPr>
        <p:spPr>
          <a:xfrm>
            <a:off x="1230490" y="1598613"/>
            <a:ext cx="4244621" cy="4262436"/>
          </a:xfrm>
        </p:spPr>
        <p:txBody>
          <a:bodyPr/>
          <a:lstStyle/>
          <a:p>
            <a:r>
              <a:rPr lang="en-US" b="1" dirty="0"/>
              <a:t>OBSERVATION:- Customers prefer the Search Engine channel the most for arriving at their favorite online store.</a:t>
            </a:r>
          </a:p>
          <a:p>
            <a:r>
              <a:rPr lang="en-US" b="1" dirty="0"/>
              <a:t>               </a:t>
            </a:r>
          </a:p>
          <a:p>
            <a:r>
              <a:rPr lang="en-US" b="1" dirty="0"/>
              <a:t>               11-20 times is the highest number of purchases that occurred in past year </a:t>
            </a:r>
          </a:p>
          <a:p>
            <a:r>
              <a:rPr lang="en-US" b="1" dirty="0"/>
              <a:t>               42 times and above is the least number of purchases that occurred in past year</a:t>
            </a:r>
          </a:p>
        </p:txBody>
      </p:sp>
    </p:spTree>
    <p:extLst>
      <p:ext uri="{BB962C8B-B14F-4D97-AF65-F5344CB8AC3E}">
        <p14:creationId xmlns:p14="http://schemas.microsoft.com/office/powerpoint/2010/main" val="364678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2440-DBC8-C140-D4B5-A4F2EB6A9ABB}"/>
              </a:ext>
            </a:extLst>
          </p:cNvPr>
          <p:cNvSpPr>
            <a:spLocks noGrp="1"/>
          </p:cNvSpPr>
          <p:nvPr>
            <p:ph type="title"/>
          </p:nvPr>
        </p:nvSpPr>
        <p:spPr>
          <a:xfrm>
            <a:off x="1625601" y="237067"/>
            <a:ext cx="4243388" cy="1185333"/>
          </a:xfrm>
        </p:spPr>
        <p:txBody>
          <a:bodyPr>
            <a:normAutofit fontScale="90000"/>
          </a:bodyPr>
          <a:lstStyle/>
          <a:p>
            <a:r>
              <a:rPr lang="en-US" b="1" i="0" dirty="0">
                <a:solidFill>
                  <a:srgbClr val="000000"/>
                </a:solidFill>
                <a:effectLst/>
                <a:latin typeface="Helvetica Neue"/>
              </a:rPr>
              <a:t>Comparing most preferred operating systems with the most searched channels for online shopping</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BA209874-F54F-F540-E5E6-BB32E7110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1822" y="446088"/>
            <a:ext cx="5655734" cy="5414962"/>
          </a:xfrm>
        </p:spPr>
      </p:pic>
      <p:sp>
        <p:nvSpPr>
          <p:cNvPr id="4" name="Text Placeholder 3">
            <a:extLst>
              <a:ext uri="{FF2B5EF4-FFF2-40B4-BE49-F238E27FC236}">
                <a16:creationId xmlns:a16="http://schemas.microsoft.com/office/drawing/2014/main" id="{5222A793-638B-0A74-4D8A-6C282C6C3C51}"/>
              </a:ext>
            </a:extLst>
          </p:cNvPr>
          <p:cNvSpPr>
            <a:spLocks noGrp="1"/>
          </p:cNvSpPr>
          <p:nvPr>
            <p:ph type="body" sz="half" idx="2"/>
          </p:nvPr>
        </p:nvSpPr>
        <p:spPr>
          <a:xfrm>
            <a:off x="1388534" y="1598613"/>
            <a:ext cx="4243388" cy="4262436"/>
          </a:xfrm>
        </p:spPr>
        <p:txBody>
          <a:bodyPr/>
          <a:lstStyle/>
          <a:p>
            <a:r>
              <a:rPr lang="en-US" b="1" dirty="0"/>
              <a:t>OBSERVATION:- Android is the most preferred operating system for online shopping and Search Engine is the most searched channel.</a:t>
            </a:r>
          </a:p>
          <a:p>
            <a:r>
              <a:rPr lang="en-US" b="1" dirty="0"/>
              <a:t>               Windows Mobile is the second preferred operating system and Via Application is the second searched channel.</a:t>
            </a:r>
          </a:p>
          <a:p>
            <a:r>
              <a:rPr lang="en-US" b="1" dirty="0"/>
              <a:t>               IOS/Mac is the third preferred operating system.</a:t>
            </a:r>
          </a:p>
          <a:p>
            <a:r>
              <a:rPr lang="en-US" b="1" dirty="0"/>
              <a:t>               Direct URL and E-mail are the third most searched channels.</a:t>
            </a:r>
          </a:p>
          <a:p>
            <a:r>
              <a:rPr lang="en-US" b="1" dirty="0"/>
              <a:t>               Social Media is the least searched channel.</a:t>
            </a:r>
          </a:p>
        </p:txBody>
      </p:sp>
    </p:spTree>
    <p:extLst>
      <p:ext uri="{BB962C8B-B14F-4D97-AF65-F5344CB8AC3E}">
        <p14:creationId xmlns:p14="http://schemas.microsoft.com/office/powerpoint/2010/main" val="202371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54A3-4A1E-F952-8B84-4E394ED05B0D}"/>
              </a:ext>
            </a:extLst>
          </p:cNvPr>
          <p:cNvSpPr>
            <a:spLocks noGrp="1"/>
          </p:cNvSpPr>
          <p:nvPr>
            <p:ph type="title"/>
          </p:nvPr>
        </p:nvSpPr>
        <p:spPr>
          <a:xfrm>
            <a:off x="1648178" y="135467"/>
            <a:ext cx="4220811" cy="1286933"/>
          </a:xfrm>
        </p:spPr>
        <p:txBody>
          <a:bodyPr>
            <a:normAutofit fontScale="90000"/>
          </a:bodyPr>
          <a:lstStyle/>
          <a:p>
            <a:r>
              <a:rPr lang="en-US" b="1" i="0" dirty="0">
                <a:solidFill>
                  <a:srgbClr val="000000"/>
                </a:solidFill>
                <a:effectLst/>
                <a:latin typeface="Helvetica Neue"/>
              </a:rPr>
              <a:t>Checking how much time customers explore the e-retail store before making a purchase payment</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2E97C78F-0F32-7C30-CC37-5FC7C411B3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9910" y="530578"/>
            <a:ext cx="6265333" cy="5023555"/>
          </a:xfrm>
        </p:spPr>
      </p:pic>
      <p:sp>
        <p:nvSpPr>
          <p:cNvPr id="4" name="Text Placeholder 3">
            <a:extLst>
              <a:ext uri="{FF2B5EF4-FFF2-40B4-BE49-F238E27FC236}">
                <a16:creationId xmlns:a16="http://schemas.microsoft.com/office/drawing/2014/main" id="{F7B7DECF-7AA9-45FD-2877-D824539CDED9}"/>
              </a:ext>
            </a:extLst>
          </p:cNvPr>
          <p:cNvSpPr>
            <a:spLocks noGrp="1"/>
          </p:cNvSpPr>
          <p:nvPr>
            <p:ph type="body" sz="half" idx="2"/>
          </p:nvPr>
        </p:nvSpPr>
        <p:spPr>
          <a:xfrm>
            <a:off x="1286934" y="1598613"/>
            <a:ext cx="4582055" cy="4262436"/>
          </a:xfrm>
        </p:spPr>
        <p:txBody>
          <a:bodyPr/>
          <a:lstStyle/>
          <a:p>
            <a:r>
              <a:rPr lang="en-US" dirty="0"/>
              <a:t>OBSERVATION:-  Around 120% of the customer takes more than 15 mins for exploring the e-retail store before making a purchase decision.</a:t>
            </a:r>
          </a:p>
          <a:p>
            <a:r>
              <a:rPr lang="en-US" dirty="0"/>
              <a:t>                Around 75% of customers take 6-10 mins for exploring e-retail stores before making a purchase decision.</a:t>
            </a:r>
          </a:p>
          <a:p>
            <a:r>
              <a:rPr lang="en-US" dirty="0"/>
              <a:t>                Around 50% of customers take 11-15 mins for exploring the e-retail store before making a purchase decision.</a:t>
            </a:r>
          </a:p>
          <a:p>
            <a:r>
              <a:rPr lang="en-US" dirty="0"/>
              <a:t>                Around 19% of customer take 1-5 mins for exploring e-retail stores before making a purchase decision.</a:t>
            </a:r>
          </a:p>
          <a:p>
            <a:r>
              <a:rPr lang="en-US" dirty="0"/>
              <a:t>                Around 20% costumer take less than 1 mins for exploring e-retail store before making a purchase decision.</a:t>
            </a:r>
          </a:p>
        </p:txBody>
      </p:sp>
    </p:spTree>
    <p:extLst>
      <p:ext uri="{BB962C8B-B14F-4D97-AF65-F5344CB8AC3E}">
        <p14:creationId xmlns:p14="http://schemas.microsoft.com/office/powerpoint/2010/main" val="126576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1F63-E1C4-0CB6-6C90-FB3374038B2D}"/>
              </a:ext>
            </a:extLst>
          </p:cNvPr>
          <p:cNvSpPr>
            <a:spLocks noGrp="1"/>
          </p:cNvSpPr>
          <p:nvPr>
            <p:ph type="title"/>
          </p:nvPr>
        </p:nvSpPr>
        <p:spPr>
          <a:xfrm>
            <a:off x="1885244" y="79022"/>
            <a:ext cx="9619367" cy="1174045"/>
          </a:xfrm>
        </p:spPr>
        <p:txBody>
          <a:bodyPr>
            <a:normAutofit fontScale="90000"/>
          </a:bodyPr>
          <a:lstStyle/>
          <a:p>
            <a:r>
              <a:rPr lang="en-US" b="1" dirty="0"/>
              <a:t>Comparing preferred payment with bagging abandoned</a:t>
            </a:r>
          </a:p>
        </p:txBody>
      </p:sp>
      <p:sp>
        <p:nvSpPr>
          <p:cNvPr id="3" name="Text Placeholder 2">
            <a:extLst>
              <a:ext uri="{FF2B5EF4-FFF2-40B4-BE49-F238E27FC236}">
                <a16:creationId xmlns:a16="http://schemas.microsoft.com/office/drawing/2014/main" id="{4CDD95E2-8D07-6A75-2254-4A100C18F631}"/>
              </a:ext>
            </a:extLst>
          </p:cNvPr>
          <p:cNvSpPr>
            <a:spLocks noGrp="1"/>
          </p:cNvSpPr>
          <p:nvPr>
            <p:ph type="body" idx="1"/>
          </p:nvPr>
        </p:nvSpPr>
        <p:spPr>
          <a:xfrm>
            <a:off x="1535289" y="1972702"/>
            <a:ext cx="4097867" cy="1371525"/>
          </a:xfrm>
        </p:spPr>
        <p:txBody>
          <a:bodyPr/>
          <a:lstStyle/>
          <a:p>
            <a:r>
              <a:rPr lang="en-US" sz="1050" b="1" dirty="0"/>
              <a:t>OBSERVATION :- Cash on Delivery(</a:t>
            </a:r>
            <a:r>
              <a:rPr lang="en-US" sz="1050" b="1" dirty="0" err="1"/>
              <a:t>CoD</a:t>
            </a:r>
            <a:r>
              <a:rPr lang="en-US" sz="1050" b="1" dirty="0"/>
              <a:t>) is the most </a:t>
            </a:r>
            <a:r>
              <a:rPr lang="en-US" sz="1050" b="1" dirty="0" err="1"/>
              <a:t>prefered</a:t>
            </a:r>
            <a:r>
              <a:rPr lang="en-US" sz="1050" b="1" dirty="0"/>
              <a:t> payment method with 148% of customer votes.</a:t>
            </a:r>
          </a:p>
          <a:p>
            <a:r>
              <a:rPr lang="en-US" sz="1050" b="1" dirty="0"/>
              <a:t>               76% customers prefer Credit/Debit cards for payment.</a:t>
            </a:r>
          </a:p>
          <a:p>
            <a:r>
              <a:rPr lang="en-US" sz="1050" b="1" dirty="0"/>
              <a:t>               E-wallets (</a:t>
            </a:r>
            <a:r>
              <a:rPr lang="en-US" sz="1050" b="1" dirty="0" err="1"/>
              <a:t>Paytm,Freecharge</a:t>
            </a:r>
            <a:r>
              <a:rPr lang="en-US" sz="1050" b="1" dirty="0"/>
              <a:t>.) are the least </a:t>
            </a:r>
            <a:r>
              <a:rPr lang="en-US" sz="1050" b="1" dirty="0" err="1"/>
              <a:t>prefered</a:t>
            </a:r>
            <a:r>
              <a:rPr lang="en-US" sz="1050" b="1" dirty="0"/>
              <a:t> payment method with only 45% of customer votes.</a:t>
            </a:r>
          </a:p>
        </p:txBody>
      </p:sp>
      <p:pic>
        <p:nvPicPr>
          <p:cNvPr id="8" name="Content Placeholder 7">
            <a:extLst>
              <a:ext uri="{FF2B5EF4-FFF2-40B4-BE49-F238E27FC236}">
                <a16:creationId xmlns:a16="http://schemas.microsoft.com/office/drawing/2014/main" id="{14E4F002-2904-92D2-3F5A-6A8FD44C00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8890" y="3732836"/>
            <a:ext cx="5080000" cy="2720118"/>
          </a:xfrm>
        </p:spPr>
      </p:pic>
      <p:sp>
        <p:nvSpPr>
          <p:cNvPr id="5" name="Text Placeholder 4">
            <a:extLst>
              <a:ext uri="{FF2B5EF4-FFF2-40B4-BE49-F238E27FC236}">
                <a16:creationId xmlns:a16="http://schemas.microsoft.com/office/drawing/2014/main" id="{68B7A830-0EC8-234A-032D-FFFF5F902433}"/>
              </a:ext>
            </a:extLst>
          </p:cNvPr>
          <p:cNvSpPr>
            <a:spLocks noGrp="1"/>
          </p:cNvSpPr>
          <p:nvPr>
            <p:ph type="body" sz="quarter" idx="3"/>
          </p:nvPr>
        </p:nvSpPr>
        <p:spPr>
          <a:xfrm>
            <a:off x="6841067" y="1761067"/>
            <a:ext cx="4797777" cy="1667932"/>
          </a:xfrm>
        </p:spPr>
        <p:txBody>
          <a:bodyPr/>
          <a:lstStyle/>
          <a:p>
            <a:r>
              <a:rPr lang="en-US" sz="1000" b="1" dirty="0"/>
              <a:t>OBSERVATION :- 133% of the customers </a:t>
            </a:r>
            <a:r>
              <a:rPr lang="en-US" sz="1000" b="1" dirty="0" err="1"/>
              <a:t>abondon</a:t>
            </a:r>
            <a:r>
              <a:rPr lang="en-US" sz="1000" b="1" dirty="0"/>
              <a:t> the shopping cart because they get a better alternative option.</a:t>
            </a:r>
          </a:p>
          <a:p>
            <a:r>
              <a:rPr lang="en-US" sz="1000" b="1" dirty="0"/>
              <a:t>               54% of the customers promo code was not applicable.</a:t>
            </a:r>
          </a:p>
          <a:p>
            <a:r>
              <a:rPr lang="en-US" sz="1000" b="1" dirty="0"/>
              <a:t>               37% of the customers price change when they were proceeding for payment.</a:t>
            </a:r>
          </a:p>
          <a:p>
            <a:r>
              <a:rPr lang="en-US" sz="1000" b="1" dirty="0"/>
              <a:t>               31% of the customers has lack of trust on online shopping.</a:t>
            </a:r>
          </a:p>
          <a:p>
            <a:r>
              <a:rPr lang="en-US" sz="1000" b="1" dirty="0"/>
              <a:t>               14% of the customers didn't get their </a:t>
            </a:r>
            <a:r>
              <a:rPr lang="en-US" sz="1000" b="1" dirty="0" err="1"/>
              <a:t>prefered</a:t>
            </a:r>
            <a:r>
              <a:rPr lang="en-US" sz="1000" b="1" dirty="0"/>
              <a:t> mode of payment.</a:t>
            </a:r>
          </a:p>
        </p:txBody>
      </p:sp>
      <p:pic>
        <p:nvPicPr>
          <p:cNvPr id="10" name="Content Placeholder 9">
            <a:extLst>
              <a:ext uri="{FF2B5EF4-FFF2-40B4-BE49-F238E27FC236}">
                <a16:creationId xmlns:a16="http://schemas.microsoft.com/office/drawing/2014/main" id="{CCEF0521-ACFA-76EA-335D-5BCADA0F9EF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63268" y="3513772"/>
            <a:ext cx="5079999" cy="2720118"/>
          </a:xfrm>
        </p:spPr>
      </p:pic>
    </p:spTree>
    <p:extLst>
      <p:ext uri="{BB962C8B-B14F-4D97-AF65-F5344CB8AC3E}">
        <p14:creationId xmlns:p14="http://schemas.microsoft.com/office/powerpoint/2010/main" val="289099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EFB-7309-EA4A-6A6E-BED362A4EB19}"/>
              </a:ext>
            </a:extLst>
          </p:cNvPr>
          <p:cNvSpPr>
            <a:spLocks noGrp="1"/>
          </p:cNvSpPr>
          <p:nvPr>
            <p:ph type="title"/>
          </p:nvPr>
        </p:nvSpPr>
        <p:spPr>
          <a:xfrm>
            <a:off x="1659468" y="446088"/>
            <a:ext cx="3815643" cy="976312"/>
          </a:xfrm>
        </p:spPr>
        <p:txBody>
          <a:bodyPr>
            <a:normAutofit fontScale="90000"/>
          </a:bodyPr>
          <a:lstStyle/>
          <a:p>
            <a:r>
              <a:rPr lang="en-US" sz="1400" b="1" i="0" dirty="0">
                <a:solidFill>
                  <a:srgbClr val="000000"/>
                </a:solidFill>
                <a:effectLst/>
                <a:latin typeface="Helvetica Neue"/>
              </a:rPr>
              <a:t>Checking </a:t>
            </a:r>
            <a:r>
              <a:rPr lang="en-US" sz="1400" b="1" i="0" dirty="0" err="1">
                <a:solidFill>
                  <a:srgbClr val="000000"/>
                </a:solidFill>
                <a:effectLst/>
                <a:latin typeface="Helvetica Neue"/>
              </a:rPr>
              <a:t>wheather</a:t>
            </a:r>
            <a:r>
              <a:rPr lang="en-US" sz="1400" b="1" i="0" dirty="0">
                <a:solidFill>
                  <a:srgbClr val="000000"/>
                </a:solidFill>
                <a:effectLst/>
                <a:latin typeface="Helvetica Neue"/>
              </a:rPr>
              <a:t> the customers are getting complete information before purchase decision and whether the content on the site is easy to read and understand</a:t>
            </a:r>
            <a:endParaRPr lang="en-US" sz="1400" dirty="0"/>
          </a:p>
        </p:txBody>
      </p:sp>
      <p:pic>
        <p:nvPicPr>
          <p:cNvPr id="6" name="Content Placeholder 5">
            <a:extLst>
              <a:ext uri="{FF2B5EF4-FFF2-40B4-BE49-F238E27FC236}">
                <a16:creationId xmlns:a16="http://schemas.microsoft.com/office/drawing/2014/main" id="{28E7C1CF-39CB-26EF-4219-C37C69FCB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9289" y="982132"/>
            <a:ext cx="6276622" cy="4526845"/>
          </a:xfrm>
        </p:spPr>
      </p:pic>
      <p:sp>
        <p:nvSpPr>
          <p:cNvPr id="4" name="Text Placeholder 3">
            <a:extLst>
              <a:ext uri="{FF2B5EF4-FFF2-40B4-BE49-F238E27FC236}">
                <a16:creationId xmlns:a16="http://schemas.microsoft.com/office/drawing/2014/main" id="{20D57B15-9E3E-8495-DEE5-CB3FE47E1840}"/>
              </a:ext>
            </a:extLst>
          </p:cNvPr>
          <p:cNvSpPr>
            <a:spLocks noGrp="1"/>
          </p:cNvSpPr>
          <p:nvPr>
            <p:ph type="body" sz="half" idx="2"/>
          </p:nvPr>
        </p:nvSpPr>
        <p:spPr>
          <a:xfrm>
            <a:off x="912812" y="2935111"/>
            <a:ext cx="4562299" cy="2925938"/>
          </a:xfrm>
        </p:spPr>
        <p:txBody>
          <a:bodyPr/>
          <a:lstStyle/>
          <a:p>
            <a:r>
              <a:rPr lang="en-US" b="1" dirty="0"/>
              <a:t>OBSERVATION :- Here we can see that the customers are Strongly-agree that the website is easy to read and understand. and they                are getting the complete information before purchase decision.</a:t>
            </a:r>
          </a:p>
        </p:txBody>
      </p:sp>
    </p:spTree>
    <p:extLst>
      <p:ext uri="{BB962C8B-B14F-4D97-AF65-F5344CB8AC3E}">
        <p14:creationId xmlns:p14="http://schemas.microsoft.com/office/powerpoint/2010/main" val="104438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9AC9-7A34-426C-169B-A27DCD86107C}"/>
              </a:ext>
            </a:extLst>
          </p:cNvPr>
          <p:cNvSpPr>
            <a:spLocks noGrp="1"/>
          </p:cNvSpPr>
          <p:nvPr>
            <p:ph type="title"/>
          </p:nvPr>
        </p:nvSpPr>
        <p:spPr>
          <a:xfrm>
            <a:off x="1783644" y="446088"/>
            <a:ext cx="4310767" cy="976312"/>
          </a:xfrm>
        </p:spPr>
        <p:txBody>
          <a:bodyPr>
            <a:normAutofit fontScale="90000"/>
          </a:bodyPr>
          <a:lstStyle/>
          <a:p>
            <a:r>
              <a:rPr lang="en-US" sz="2000" b="1" i="0" dirty="0">
                <a:solidFill>
                  <a:srgbClr val="000000"/>
                </a:solidFill>
                <a:effectLst/>
                <a:latin typeface="Helvetica Neue"/>
              </a:rPr>
              <a:t>Checking which Indian online retailer site is best to recommend to a friend</a:t>
            </a:r>
            <a:endParaRPr lang="en-US" dirty="0"/>
          </a:p>
        </p:txBody>
      </p:sp>
      <p:pic>
        <p:nvPicPr>
          <p:cNvPr id="6" name="Content Placeholder 5">
            <a:extLst>
              <a:ext uri="{FF2B5EF4-FFF2-40B4-BE49-F238E27FC236}">
                <a16:creationId xmlns:a16="http://schemas.microsoft.com/office/drawing/2014/main" id="{AB9C753A-30EC-CACD-A8CA-6071EF057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7600" y="756356"/>
            <a:ext cx="5667021" cy="4933244"/>
          </a:xfrm>
        </p:spPr>
      </p:pic>
      <p:sp>
        <p:nvSpPr>
          <p:cNvPr id="4" name="Text Placeholder 3">
            <a:extLst>
              <a:ext uri="{FF2B5EF4-FFF2-40B4-BE49-F238E27FC236}">
                <a16:creationId xmlns:a16="http://schemas.microsoft.com/office/drawing/2014/main" id="{A4408781-0000-1D46-C446-220676211200}"/>
              </a:ext>
            </a:extLst>
          </p:cNvPr>
          <p:cNvSpPr>
            <a:spLocks noGrp="1"/>
          </p:cNvSpPr>
          <p:nvPr>
            <p:ph type="body" sz="half" idx="2"/>
          </p:nvPr>
        </p:nvSpPr>
        <p:spPr>
          <a:xfrm>
            <a:off x="1422401" y="2539999"/>
            <a:ext cx="4572000" cy="3321049"/>
          </a:xfrm>
        </p:spPr>
        <p:txBody>
          <a:bodyPr/>
          <a:lstStyle/>
          <a:p>
            <a:r>
              <a:rPr lang="en-US" b="1" dirty="0"/>
              <a:t>OBSERVATION :- Amazon and Flipkart are voted as the best recommended Indian online retailer sites to recommend to a friend.</a:t>
            </a:r>
          </a:p>
          <a:p>
            <a:r>
              <a:rPr lang="en-US" b="1" dirty="0"/>
              <a:t>               Myntra gets average votes for recommendation.</a:t>
            </a:r>
          </a:p>
          <a:p>
            <a:r>
              <a:rPr lang="en-US" b="1" dirty="0"/>
              <a:t>               Snapdeal and Paytm are the least recommended Indian online retailer sites.</a:t>
            </a:r>
          </a:p>
        </p:txBody>
      </p:sp>
    </p:spTree>
    <p:extLst>
      <p:ext uri="{BB962C8B-B14F-4D97-AF65-F5344CB8AC3E}">
        <p14:creationId xmlns:p14="http://schemas.microsoft.com/office/powerpoint/2010/main" val="409169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1E37-5666-9BF7-BC6B-B77B79181B75}"/>
              </a:ext>
            </a:extLst>
          </p:cNvPr>
          <p:cNvSpPr>
            <a:spLocks noGrp="1"/>
          </p:cNvSpPr>
          <p:nvPr>
            <p:ph type="title"/>
          </p:nvPr>
        </p:nvSpPr>
        <p:spPr>
          <a:xfrm>
            <a:off x="1659468" y="446088"/>
            <a:ext cx="4434944" cy="976312"/>
          </a:xfrm>
        </p:spPr>
        <p:txBody>
          <a:bodyPr>
            <a:normAutofit fontScale="90000"/>
          </a:bodyPr>
          <a:lstStyle/>
          <a:p>
            <a:r>
              <a:rPr lang="en-US" b="1" i="0" dirty="0">
                <a:solidFill>
                  <a:srgbClr val="000000"/>
                </a:solidFill>
                <a:effectLst/>
                <a:latin typeface="Helvetica Neue"/>
              </a:rPr>
              <a:t>Checking which is the most preferred and easy to use website or application</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2D0255E4-6C5C-C67F-77A0-6E90C2865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956" y="564444"/>
            <a:ext cx="6016977" cy="5068711"/>
          </a:xfrm>
        </p:spPr>
      </p:pic>
      <p:sp>
        <p:nvSpPr>
          <p:cNvPr id="4" name="Text Placeholder 3">
            <a:extLst>
              <a:ext uri="{FF2B5EF4-FFF2-40B4-BE49-F238E27FC236}">
                <a16:creationId xmlns:a16="http://schemas.microsoft.com/office/drawing/2014/main" id="{72072E9D-4F7E-DC4E-8C1F-A27DEAF43FE7}"/>
              </a:ext>
            </a:extLst>
          </p:cNvPr>
          <p:cNvSpPr>
            <a:spLocks noGrp="1"/>
          </p:cNvSpPr>
          <p:nvPr>
            <p:ph type="body" sz="half" idx="2"/>
          </p:nvPr>
        </p:nvSpPr>
        <p:spPr>
          <a:xfrm>
            <a:off x="564444" y="1598613"/>
            <a:ext cx="5529967" cy="4262436"/>
          </a:xfrm>
        </p:spPr>
        <p:txBody>
          <a:bodyPr>
            <a:normAutofit/>
          </a:bodyPr>
          <a:lstStyle/>
          <a:p>
            <a:r>
              <a:rPr lang="en-US" b="1" dirty="0"/>
              <a:t>OBSERVATION :- 64% of the customers prefer Amazon.in, Flipkart.com, Paytm.com, Myntra.com, Snapdeal.com.</a:t>
            </a:r>
          </a:p>
          <a:p>
            <a:r>
              <a:rPr lang="en-US" b="1" dirty="0"/>
              <a:t>               44% of the customers prefer Amazon.in, Flipkart.com, Myntra.com, Snapdeal.com.</a:t>
            </a:r>
          </a:p>
          <a:p>
            <a:r>
              <a:rPr lang="en-US" b="1" dirty="0"/>
              <a:t>               29% of the customers prefer Amazon.in. </a:t>
            </a:r>
          </a:p>
          <a:p>
            <a:r>
              <a:rPr lang="en-US" b="1" dirty="0"/>
              <a:t>               22% of the customers prefer Amazon.in, Flipkart.com, Paytm.com, Snapdeal.com </a:t>
            </a:r>
          </a:p>
          <a:p>
            <a:r>
              <a:rPr lang="en-US" b="1" dirty="0"/>
              <a:t>               20% of the customers prefer Amazon.in, Paytm.com, Myntra.com</a:t>
            </a:r>
          </a:p>
          <a:p>
            <a:r>
              <a:rPr lang="en-US" b="1" dirty="0"/>
              <a:t>               19% of the customers prefer Amazon.in, Flipkart.com, Myntra.com</a:t>
            </a:r>
          </a:p>
          <a:p>
            <a:r>
              <a:rPr lang="en-US" b="1" dirty="0"/>
              <a:t>               12% of the customers prefer Paytm.com </a:t>
            </a:r>
          </a:p>
          <a:p>
            <a:r>
              <a:rPr lang="en-US" b="1" dirty="0"/>
              <a:t>                8% of the customers prefer Flipkart.com </a:t>
            </a:r>
          </a:p>
          <a:p>
            <a:r>
              <a:rPr lang="en-US" b="1" dirty="0"/>
              <a:t>                7% of the customers prefer Amazon.in, Paytm.com</a:t>
            </a:r>
          </a:p>
        </p:txBody>
      </p:sp>
    </p:spTree>
    <p:extLst>
      <p:ext uri="{BB962C8B-B14F-4D97-AF65-F5344CB8AC3E}">
        <p14:creationId xmlns:p14="http://schemas.microsoft.com/office/powerpoint/2010/main" val="182655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70DC-6773-8C42-9ACB-59587DD45279}"/>
              </a:ext>
            </a:extLst>
          </p:cNvPr>
          <p:cNvSpPr>
            <a:spLocks noGrp="1"/>
          </p:cNvSpPr>
          <p:nvPr>
            <p:ph type="title"/>
          </p:nvPr>
        </p:nvSpPr>
        <p:spPr>
          <a:xfrm>
            <a:off x="1591734" y="169333"/>
            <a:ext cx="4502678" cy="1253067"/>
          </a:xfrm>
        </p:spPr>
        <p:txBody>
          <a:bodyPr>
            <a:normAutofit fontScale="90000"/>
          </a:bodyPr>
          <a:lstStyle/>
          <a:p>
            <a:r>
              <a:rPr lang="en-US" b="1" i="0" dirty="0">
                <a:solidFill>
                  <a:srgbClr val="000000"/>
                </a:solidFill>
                <a:effectLst/>
                <a:latin typeface="Helvetica Neue"/>
              </a:rPr>
              <a:t>Checking the most preferred app on the basis of Security of customer financial information</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46C67842-6BAA-A858-786B-DB357A3AF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1867" y="609600"/>
            <a:ext cx="6175022" cy="5251449"/>
          </a:xfrm>
        </p:spPr>
      </p:pic>
      <p:sp>
        <p:nvSpPr>
          <p:cNvPr id="4" name="Text Placeholder 3">
            <a:extLst>
              <a:ext uri="{FF2B5EF4-FFF2-40B4-BE49-F238E27FC236}">
                <a16:creationId xmlns:a16="http://schemas.microsoft.com/office/drawing/2014/main" id="{C3EEAB6B-73DB-C153-945A-3B3B24F81405}"/>
              </a:ext>
            </a:extLst>
          </p:cNvPr>
          <p:cNvSpPr>
            <a:spLocks noGrp="1"/>
          </p:cNvSpPr>
          <p:nvPr>
            <p:ph type="body" sz="half" idx="2"/>
          </p:nvPr>
        </p:nvSpPr>
        <p:spPr>
          <a:xfrm>
            <a:off x="1061156" y="1598613"/>
            <a:ext cx="5033255" cy="4262436"/>
          </a:xfrm>
        </p:spPr>
        <p:txBody>
          <a:bodyPr>
            <a:normAutofit fontScale="92500" lnSpcReduction="20000"/>
          </a:bodyPr>
          <a:lstStyle/>
          <a:p>
            <a:r>
              <a:rPr lang="en-US" b="1" dirty="0"/>
              <a:t>OBSERVATION :- 51% of the customers prefer Amazon.in </a:t>
            </a:r>
          </a:p>
          <a:p>
            <a:r>
              <a:rPr lang="en-US" b="1" dirty="0"/>
              <a:t>               42% of the customers prefer Amazon.in, Flipkart.com, Paytm.com, Myntra.com, Snapdeal.com</a:t>
            </a:r>
          </a:p>
          <a:p>
            <a:r>
              <a:rPr lang="en-US" b="1" dirty="0"/>
              <a:t>               33% of the customers prefer Flipkart.com </a:t>
            </a:r>
          </a:p>
          <a:p>
            <a:r>
              <a:rPr lang="en-US" b="1" dirty="0"/>
              <a:t>               25% of the customers prefer Amazon.in, Flipkart.com, Snapdeal.com</a:t>
            </a:r>
          </a:p>
          <a:p>
            <a:r>
              <a:rPr lang="en-US" b="1" dirty="0"/>
              <a:t>               24% of the customers prefer Amazon.in, Flipkart.com</a:t>
            </a:r>
          </a:p>
          <a:p>
            <a:r>
              <a:rPr lang="en-US" b="1" dirty="0"/>
              <a:t>               20% of the customers prefer Amazon.in, Paytm.com, Myntra.com </a:t>
            </a:r>
          </a:p>
          <a:p>
            <a:r>
              <a:rPr lang="en-US" b="1" dirty="0"/>
              <a:t>               19% of the customers prefer Amazon.in, Snapdeal.com </a:t>
            </a:r>
          </a:p>
          <a:p>
            <a:r>
              <a:rPr lang="en-US" b="1" dirty="0"/>
              <a:t>               15% of the customers prefer Myntra.com , Paytm.com </a:t>
            </a:r>
          </a:p>
          <a:p>
            <a:r>
              <a:rPr lang="en-US" b="1" dirty="0"/>
              <a:t>               14% of the customers prefer Amazon.in, Flipkart.com, Myntra.com, Snapdeal.com</a:t>
            </a:r>
          </a:p>
          <a:p>
            <a:r>
              <a:rPr lang="en-US" b="1" dirty="0"/>
              <a:t>               11% of the customers prefer Amazon.in, Flipkart.com, Paytm.com </a:t>
            </a:r>
          </a:p>
        </p:txBody>
      </p:sp>
    </p:spTree>
    <p:extLst>
      <p:ext uri="{BB962C8B-B14F-4D97-AF65-F5344CB8AC3E}">
        <p14:creationId xmlns:p14="http://schemas.microsoft.com/office/powerpoint/2010/main" val="198074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17D0-A559-564A-9418-9B4DBEAD2517}"/>
              </a:ext>
            </a:extLst>
          </p:cNvPr>
          <p:cNvSpPr>
            <a:spLocks noGrp="1"/>
          </p:cNvSpPr>
          <p:nvPr>
            <p:ph type="title"/>
          </p:nvPr>
        </p:nvSpPr>
        <p:spPr>
          <a:xfrm>
            <a:off x="1840090" y="446088"/>
            <a:ext cx="4254322" cy="976312"/>
          </a:xfrm>
        </p:spPr>
        <p:txBody>
          <a:bodyPr>
            <a:normAutofit fontScale="90000"/>
          </a:bodyPr>
          <a:lstStyle/>
          <a:p>
            <a:r>
              <a:rPr lang="en-US" b="1" i="0" dirty="0">
                <a:solidFill>
                  <a:srgbClr val="000000"/>
                </a:solidFill>
                <a:effectLst/>
                <a:latin typeface="Helvetica Neue"/>
              </a:rPr>
              <a:t>Checking which application take longer time for loading</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0CDBFCB8-5291-C03E-8E17-DC4AC22E2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9244" y="553156"/>
            <a:ext cx="5915378" cy="5915377"/>
          </a:xfrm>
        </p:spPr>
      </p:pic>
      <p:sp>
        <p:nvSpPr>
          <p:cNvPr id="4" name="Text Placeholder 3">
            <a:extLst>
              <a:ext uri="{FF2B5EF4-FFF2-40B4-BE49-F238E27FC236}">
                <a16:creationId xmlns:a16="http://schemas.microsoft.com/office/drawing/2014/main" id="{D044571C-6972-10C9-619B-1441181B53EA}"/>
              </a:ext>
            </a:extLst>
          </p:cNvPr>
          <p:cNvSpPr>
            <a:spLocks noGrp="1"/>
          </p:cNvSpPr>
          <p:nvPr>
            <p:ph type="body" sz="half" idx="2"/>
          </p:nvPr>
        </p:nvSpPr>
        <p:spPr>
          <a:xfrm>
            <a:off x="687388" y="2381955"/>
            <a:ext cx="5407023" cy="3479093"/>
          </a:xfrm>
        </p:spPr>
        <p:txBody>
          <a:bodyPr/>
          <a:lstStyle/>
          <a:p>
            <a:r>
              <a:rPr lang="en-US" b="1" dirty="0"/>
              <a:t>OBSERVATION :-  Amazon takes the Longer time for loading.</a:t>
            </a:r>
          </a:p>
          <a:p>
            <a:r>
              <a:rPr lang="en-US" b="1" dirty="0"/>
              <a:t>                Flipkart takes the least time for loading. </a:t>
            </a:r>
          </a:p>
        </p:txBody>
      </p:sp>
    </p:spTree>
    <p:extLst>
      <p:ext uri="{BB962C8B-B14F-4D97-AF65-F5344CB8AC3E}">
        <p14:creationId xmlns:p14="http://schemas.microsoft.com/office/powerpoint/2010/main" val="300321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8135-CE23-EC67-DAE8-21DF75664401}"/>
              </a:ext>
            </a:extLst>
          </p:cNvPr>
          <p:cNvSpPr>
            <a:spLocks noGrp="1"/>
          </p:cNvSpPr>
          <p:nvPr>
            <p:ph type="title"/>
          </p:nvPr>
        </p:nvSpPr>
        <p:spPr>
          <a:xfrm>
            <a:off x="1659468" y="259644"/>
            <a:ext cx="4434944" cy="1162756"/>
          </a:xfrm>
        </p:spPr>
        <p:txBody>
          <a:bodyPr>
            <a:normAutofit fontScale="90000"/>
          </a:bodyPr>
          <a:lstStyle/>
          <a:p>
            <a:r>
              <a:rPr lang="en-US" b="1" i="0" dirty="0">
                <a:solidFill>
                  <a:srgbClr val="000000"/>
                </a:solidFill>
                <a:effectLst/>
                <a:latin typeface="Helvetica Neue"/>
              </a:rPr>
              <a:t>Checking customers preference on the basis of Reliability of the website or application</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43348FB3-786C-D560-940E-85ADBC84B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556" y="936978"/>
            <a:ext cx="6558843" cy="4924071"/>
          </a:xfrm>
        </p:spPr>
      </p:pic>
      <p:sp>
        <p:nvSpPr>
          <p:cNvPr id="4" name="Text Placeholder 3">
            <a:extLst>
              <a:ext uri="{FF2B5EF4-FFF2-40B4-BE49-F238E27FC236}">
                <a16:creationId xmlns:a16="http://schemas.microsoft.com/office/drawing/2014/main" id="{8A123A4E-92FF-56A0-A2EE-390AE887A825}"/>
              </a:ext>
            </a:extLst>
          </p:cNvPr>
          <p:cNvSpPr>
            <a:spLocks noGrp="1"/>
          </p:cNvSpPr>
          <p:nvPr>
            <p:ph type="body" sz="half" idx="2"/>
          </p:nvPr>
        </p:nvSpPr>
        <p:spPr>
          <a:xfrm>
            <a:off x="936978" y="1598613"/>
            <a:ext cx="3905955" cy="4262436"/>
          </a:xfrm>
        </p:spPr>
        <p:txBody>
          <a:bodyPr/>
          <a:lstStyle/>
          <a:p>
            <a:r>
              <a:rPr lang="en-US" b="1" dirty="0"/>
              <a:t>OBSERVATION :- Amazon is the most </a:t>
            </a:r>
            <a:r>
              <a:rPr lang="en-US" b="1" dirty="0" err="1"/>
              <a:t>prfered</a:t>
            </a:r>
            <a:r>
              <a:rPr lang="en-US" b="1" dirty="0"/>
              <a:t> application on the basis of reliability gets 60% of the votes.</a:t>
            </a:r>
          </a:p>
          <a:p>
            <a:r>
              <a:rPr lang="en-US" b="1" dirty="0"/>
              <a:t>               Flipkart is the least </a:t>
            </a:r>
            <a:r>
              <a:rPr lang="en-US" b="1" dirty="0" err="1"/>
              <a:t>prfered</a:t>
            </a:r>
            <a:r>
              <a:rPr lang="en-US" b="1" dirty="0"/>
              <a:t> application on the basis of reliability gets 15% of the votes.</a:t>
            </a:r>
          </a:p>
        </p:txBody>
      </p:sp>
    </p:spTree>
    <p:extLst>
      <p:ext uri="{BB962C8B-B14F-4D97-AF65-F5344CB8AC3E}">
        <p14:creationId xmlns:p14="http://schemas.microsoft.com/office/powerpoint/2010/main" val="289222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BF8C-B35F-8000-2F86-EF6E7D3135BF}"/>
              </a:ext>
            </a:extLst>
          </p:cNvPr>
          <p:cNvSpPr>
            <a:spLocks noGrp="1"/>
          </p:cNvSpPr>
          <p:nvPr>
            <p:ph type="title"/>
          </p:nvPr>
        </p:nvSpPr>
        <p:spPr/>
        <p:txBody>
          <a:bodyPr>
            <a:normAutofit/>
          </a:bodyPr>
          <a:lstStyle/>
          <a:p>
            <a:r>
              <a:rPr lang="en-US" sz="4800" b="1" dirty="0"/>
              <a:t>Overview</a:t>
            </a:r>
          </a:p>
        </p:txBody>
      </p:sp>
      <p:sp>
        <p:nvSpPr>
          <p:cNvPr id="3" name="Content Placeholder 2">
            <a:extLst>
              <a:ext uri="{FF2B5EF4-FFF2-40B4-BE49-F238E27FC236}">
                <a16:creationId xmlns:a16="http://schemas.microsoft.com/office/drawing/2014/main" id="{6C6E6A52-061E-272E-48A7-614C71953EA3}"/>
              </a:ext>
            </a:extLst>
          </p:cNvPr>
          <p:cNvSpPr>
            <a:spLocks noGrp="1"/>
          </p:cNvSpPr>
          <p:nvPr>
            <p:ph idx="1"/>
          </p:nvPr>
        </p:nvSpPr>
        <p:spPr>
          <a:xfrm>
            <a:off x="1335086" y="2438399"/>
            <a:ext cx="10018713" cy="4583724"/>
          </a:xfrm>
        </p:spPr>
        <p:txBody>
          <a:bodyPr/>
          <a:lstStyle/>
          <a:p>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stores; it has been posited as a key stimulant of purchase, repurchase intentions, and customer loyalty. A comprehensive review of the literature, theories, and models has been carried out to propose the models for customer activation and customer retention.</a:t>
            </a:r>
          </a:p>
          <a:p>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Five major factors that contributed to the success of an e-commerce store have been identified as service quality, system quality, information quality, trust, and net benefit. The research furthermore investigated the factors that influence online customers to repeat purchase intention. The combination of both utilitarian values and hedonistic values is needed to affect the repeat purchase intention (loyalty) positively. The data is collected from Indian online shoppers. Results indicate the e-retail success factors, which are very much critical for customer 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526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66F1-81E3-8EB1-6078-2625BF826E05}"/>
              </a:ext>
            </a:extLst>
          </p:cNvPr>
          <p:cNvSpPr>
            <a:spLocks noGrp="1"/>
          </p:cNvSpPr>
          <p:nvPr>
            <p:ph type="title"/>
          </p:nvPr>
        </p:nvSpPr>
        <p:spPr>
          <a:xfrm>
            <a:off x="1603022" y="248356"/>
            <a:ext cx="4491389" cy="1174044"/>
          </a:xfrm>
        </p:spPr>
        <p:txBody>
          <a:bodyPr>
            <a:normAutofit fontScale="90000"/>
          </a:bodyPr>
          <a:lstStyle/>
          <a:p>
            <a:r>
              <a:rPr lang="en-US" b="1" i="0" dirty="0">
                <a:solidFill>
                  <a:srgbClr val="000000"/>
                </a:solidFill>
                <a:effectLst/>
                <a:latin typeface="Helvetica Neue"/>
              </a:rPr>
              <a:t>Checking customer preference on the basis of Privacy of customers information</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17700D89-7DC4-9EA0-DC5E-691B2862C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2222" y="1140178"/>
            <a:ext cx="6491111" cy="4967111"/>
          </a:xfrm>
        </p:spPr>
      </p:pic>
      <p:sp>
        <p:nvSpPr>
          <p:cNvPr id="4" name="Text Placeholder 3">
            <a:extLst>
              <a:ext uri="{FF2B5EF4-FFF2-40B4-BE49-F238E27FC236}">
                <a16:creationId xmlns:a16="http://schemas.microsoft.com/office/drawing/2014/main" id="{256BBA50-DA22-C90F-AB7D-0F55314C0A98}"/>
              </a:ext>
            </a:extLst>
          </p:cNvPr>
          <p:cNvSpPr>
            <a:spLocks noGrp="1"/>
          </p:cNvSpPr>
          <p:nvPr>
            <p:ph type="body" sz="half" idx="2"/>
          </p:nvPr>
        </p:nvSpPr>
        <p:spPr>
          <a:xfrm>
            <a:off x="1027290" y="1598613"/>
            <a:ext cx="3917243" cy="4262436"/>
          </a:xfrm>
        </p:spPr>
        <p:txBody>
          <a:bodyPr/>
          <a:lstStyle/>
          <a:p>
            <a:r>
              <a:rPr lang="en-US" b="1" dirty="0"/>
              <a:t>OBSERVATION :-  Amazon is the most </a:t>
            </a:r>
            <a:r>
              <a:rPr lang="en-US" b="1" dirty="0" err="1"/>
              <a:t>prfered</a:t>
            </a:r>
            <a:r>
              <a:rPr lang="en-US" b="1" dirty="0"/>
              <a:t> application on the basis of Privacy of customers information gets 55% of the votes.</a:t>
            </a:r>
          </a:p>
          <a:p>
            <a:r>
              <a:rPr lang="en-US" b="1" dirty="0"/>
              <a:t>                Snapdeal is the least </a:t>
            </a:r>
            <a:r>
              <a:rPr lang="en-US" b="1" dirty="0" err="1"/>
              <a:t>prfered</a:t>
            </a:r>
            <a:r>
              <a:rPr lang="en-US" b="1" dirty="0"/>
              <a:t> application on the basis of Privacy of customers information gets 5% of </a:t>
            </a:r>
            <a:r>
              <a:rPr lang="en-US" b="1" dirty="0" err="1"/>
              <a:t>thevotes</a:t>
            </a:r>
            <a:r>
              <a:rPr lang="en-US" b="1" dirty="0"/>
              <a:t>.</a:t>
            </a:r>
          </a:p>
        </p:txBody>
      </p:sp>
    </p:spTree>
    <p:extLst>
      <p:ext uri="{BB962C8B-B14F-4D97-AF65-F5344CB8AC3E}">
        <p14:creationId xmlns:p14="http://schemas.microsoft.com/office/powerpoint/2010/main" val="313022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EAED-683A-7A17-024A-59849F005076}"/>
              </a:ext>
            </a:extLst>
          </p:cNvPr>
          <p:cNvSpPr>
            <a:spLocks noGrp="1"/>
          </p:cNvSpPr>
          <p:nvPr>
            <p:ph type="title"/>
          </p:nvPr>
        </p:nvSpPr>
        <p:spPr>
          <a:xfrm>
            <a:off x="1682044" y="446088"/>
            <a:ext cx="4412367" cy="976312"/>
          </a:xfrm>
        </p:spPr>
        <p:txBody>
          <a:bodyPr>
            <a:normAutofit fontScale="90000"/>
          </a:bodyPr>
          <a:lstStyle/>
          <a:p>
            <a:r>
              <a:rPr lang="en-US" b="1" i="0" dirty="0">
                <a:solidFill>
                  <a:srgbClr val="000000"/>
                </a:solidFill>
                <a:effectLst/>
                <a:latin typeface="Helvetica Neue"/>
              </a:rPr>
              <a:t>Checking customers preference on the basis of Perceived Trustworthiness</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375D7446-69EC-605A-2AD9-96E1BFC32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378" y="1253066"/>
            <a:ext cx="6784622" cy="5000977"/>
          </a:xfrm>
        </p:spPr>
      </p:pic>
      <p:sp>
        <p:nvSpPr>
          <p:cNvPr id="4" name="Text Placeholder 3">
            <a:extLst>
              <a:ext uri="{FF2B5EF4-FFF2-40B4-BE49-F238E27FC236}">
                <a16:creationId xmlns:a16="http://schemas.microsoft.com/office/drawing/2014/main" id="{09D24C91-34EF-C407-8E5C-C22AAB6CB83A}"/>
              </a:ext>
            </a:extLst>
          </p:cNvPr>
          <p:cNvSpPr>
            <a:spLocks noGrp="1"/>
          </p:cNvSpPr>
          <p:nvPr>
            <p:ph type="body" sz="half" idx="2"/>
          </p:nvPr>
        </p:nvSpPr>
        <p:spPr>
          <a:xfrm>
            <a:off x="1241778" y="1598613"/>
            <a:ext cx="3747911" cy="4262436"/>
          </a:xfrm>
        </p:spPr>
        <p:txBody>
          <a:bodyPr/>
          <a:lstStyle/>
          <a:p>
            <a:r>
              <a:rPr lang="en-US" b="1" dirty="0"/>
              <a:t>OBSERVATION:-  Amazon is the most preferred application on the basis of Perceived Trustworthiness getting 75% of the votes.</a:t>
            </a:r>
          </a:p>
          <a:p>
            <a:r>
              <a:rPr lang="en-US" b="1" dirty="0"/>
              <a:t>                Paytm is the least preferred application on the basis of Perceived Trustworthiness getting 10% of the votes.</a:t>
            </a:r>
          </a:p>
        </p:txBody>
      </p:sp>
    </p:spTree>
    <p:extLst>
      <p:ext uri="{BB962C8B-B14F-4D97-AF65-F5344CB8AC3E}">
        <p14:creationId xmlns:p14="http://schemas.microsoft.com/office/powerpoint/2010/main" val="141451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B6AB-FDB0-9556-5B5D-AAA2362DD1D5}"/>
              </a:ext>
            </a:extLst>
          </p:cNvPr>
          <p:cNvSpPr>
            <a:spLocks noGrp="1"/>
          </p:cNvSpPr>
          <p:nvPr>
            <p:ph type="title"/>
          </p:nvPr>
        </p:nvSpPr>
        <p:spPr>
          <a:xfrm>
            <a:off x="1659468" y="180622"/>
            <a:ext cx="4434944" cy="1241778"/>
          </a:xfrm>
        </p:spPr>
        <p:txBody>
          <a:bodyPr>
            <a:normAutofit fontScale="90000"/>
          </a:bodyPr>
          <a:lstStyle/>
          <a:p>
            <a:r>
              <a:rPr lang="en-US" b="1" i="0" dirty="0">
                <a:solidFill>
                  <a:srgbClr val="000000"/>
                </a:solidFill>
                <a:effectLst/>
                <a:latin typeface="Helvetica Neue"/>
              </a:rPr>
              <a:t>Checking customers preferences on the basis of Presence of online assistance through multi-channel</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B4E64D8C-F33B-274F-DA9D-313388E395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1083734"/>
            <a:ext cx="6097588" cy="5249334"/>
          </a:xfrm>
        </p:spPr>
      </p:pic>
      <p:sp>
        <p:nvSpPr>
          <p:cNvPr id="4" name="Text Placeholder 3">
            <a:extLst>
              <a:ext uri="{FF2B5EF4-FFF2-40B4-BE49-F238E27FC236}">
                <a16:creationId xmlns:a16="http://schemas.microsoft.com/office/drawing/2014/main" id="{8C92CDD9-B7AA-FC1E-952F-C334928F034A}"/>
              </a:ext>
            </a:extLst>
          </p:cNvPr>
          <p:cNvSpPr>
            <a:spLocks noGrp="1"/>
          </p:cNvSpPr>
          <p:nvPr>
            <p:ph type="body" sz="half" idx="2"/>
          </p:nvPr>
        </p:nvSpPr>
        <p:spPr>
          <a:xfrm>
            <a:off x="1061156" y="1598613"/>
            <a:ext cx="4007555" cy="4262436"/>
          </a:xfrm>
        </p:spPr>
        <p:txBody>
          <a:bodyPr/>
          <a:lstStyle/>
          <a:p>
            <a:r>
              <a:rPr lang="en-US" b="1" dirty="0"/>
              <a:t>OBSERVATION :-  Amazon is the most </a:t>
            </a:r>
            <a:r>
              <a:rPr lang="en-US" b="1" dirty="0" err="1"/>
              <a:t>prfered</a:t>
            </a:r>
            <a:r>
              <a:rPr lang="en-US" b="1" dirty="0"/>
              <a:t> application on the basis of Presence of online assistance through multi-channel</a:t>
            </a:r>
          </a:p>
          <a:p>
            <a:r>
              <a:rPr lang="en-US" b="1" dirty="0"/>
              <a:t>                gets 60% of the votes.</a:t>
            </a:r>
          </a:p>
          <a:p>
            <a:r>
              <a:rPr lang="en-US" b="1" dirty="0"/>
              <a:t>                Flipkart is the least </a:t>
            </a:r>
            <a:r>
              <a:rPr lang="en-US" b="1" dirty="0" err="1"/>
              <a:t>prfered</a:t>
            </a:r>
            <a:r>
              <a:rPr lang="en-US" b="1" dirty="0"/>
              <a:t> application on the basis of Presence of online assistance through multi-channel                   gets 5% of the votes.</a:t>
            </a:r>
          </a:p>
        </p:txBody>
      </p:sp>
    </p:spTree>
    <p:extLst>
      <p:ext uri="{BB962C8B-B14F-4D97-AF65-F5344CB8AC3E}">
        <p14:creationId xmlns:p14="http://schemas.microsoft.com/office/powerpoint/2010/main" val="189515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75A2-385C-CF4B-A30B-5B45E4D2CAFA}"/>
              </a:ext>
            </a:extLst>
          </p:cNvPr>
          <p:cNvSpPr>
            <a:spLocks noGrp="1"/>
          </p:cNvSpPr>
          <p:nvPr>
            <p:ph type="title"/>
          </p:nvPr>
        </p:nvSpPr>
        <p:spPr>
          <a:xfrm>
            <a:off x="1772357" y="624110"/>
            <a:ext cx="8726310" cy="877312"/>
          </a:xfrm>
        </p:spPr>
        <p:txBody>
          <a:bodyPr>
            <a:normAutofit fontScale="90000"/>
          </a:bodyPr>
          <a:lstStyle/>
          <a:p>
            <a:pPr algn="ctr"/>
            <a:r>
              <a:rPr lang="en-US" sz="6600" b="1" dirty="0"/>
              <a:t>conclusion</a:t>
            </a:r>
          </a:p>
        </p:txBody>
      </p:sp>
      <p:sp>
        <p:nvSpPr>
          <p:cNvPr id="3" name="Content Placeholder 2">
            <a:extLst>
              <a:ext uri="{FF2B5EF4-FFF2-40B4-BE49-F238E27FC236}">
                <a16:creationId xmlns:a16="http://schemas.microsoft.com/office/drawing/2014/main" id="{818BE40B-905A-4C1E-EF83-7C907D93A62C}"/>
              </a:ext>
            </a:extLst>
          </p:cNvPr>
          <p:cNvSpPr>
            <a:spLocks noGrp="1"/>
          </p:cNvSpPr>
          <p:nvPr>
            <p:ph idx="1"/>
          </p:nvPr>
        </p:nvSpPr>
        <p:spPr>
          <a:xfrm>
            <a:off x="1264356" y="1904999"/>
            <a:ext cx="10240256" cy="4461933"/>
          </a:xfrm>
        </p:spPr>
        <p:txBody>
          <a:bodyPr>
            <a:normAutofit fontScale="77500" lnSpcReduction="20000"/>
          </a:bodyPr>
          <a:lstStyle/>
          <a:p>
            <a:r>
              <a:rPr lang="en-US" b="1" dirty="0"/>
              <a:t>According to the data Female between the age group(31-40) and (21-30) years are the most active customers of online shopping. </a:t>
            </a:r>
          </a:p>
          <a:p>
            <a:r>
              <a:rPr lang="en-US" b="1" dirty="0" err="1"/>
              <a:t>Delhi,Greater</a:t>
            </a:r>
            <a:r>
              <a:rPr lang="en-US" b="1" dirty="0"/>
              <a:t> </a:t>
            </a:r>
            <a:r>
              <a:rPr lang="en-US" b="1" dirty="0" err="1"/>
              <a:t>noida</a:t>
            </a:r>
            <a:r>
              <a:rPr lang="en-US" b="1" dirty="0"/>
              <a:t> and Noida are the cities where customers prefer online shopping more and </a:t>
            </a:r>
            <a:r>
              <a:rPr lang="en-US" b="1" dirty="0" err="1"/>
              <a:t>Merrut</a:t>
            </a:r>
            <a:r>
              <a:rPr lang="en-US" b="1" dirty="0"/>
              <a:t> and Moradabad are the cities where online shopping is least preferable. Smartphones are the most </a:t>
            </a:r>
            <a:r>
              <a:rPr lang="en-US" b="1" dirty="0" err="1"/>
              <a:t>prefered</a:t>
            </a:r>
            <a:r>
              <a:rPr lang="en-US" b="1" dirty="0"/>
              <a:t> device for doing online shopping and Dial-up internet connection is the least </a:t>
            </a:r>
            <a:r>
              <a:rPr lang="en-US" b="1" dirty="0" err="1"/>
              <a:t>prefered</a:t>
            </a:r>
            <a:r>
              <a:rPr lang="en-US" b="1" dirty="0"/>
              <a:t> device. most of the customers prefer above 5.5 inches as the display size and 5 inches s the least </a:t>
            </a:r>
            <a:r>
              <a:rPr lang="en-US" b="1" dirty="0" err="1"/>
              <a:t>prefered</a:t>
            </a:r>
            <a:r>
              <a:rPr lang="en-US" b="1" dirty="0"/>
              <a:t> size. Google chrome voted for the most </a:t>
            </a:r>
            <a:r>
              <a:rPr lang="en-US" b="1" dirty="0" err="1"/>
              <a:t>prefered</a:t>
            </a:r>
            <a:r>
              <a:rPr lang="en-US" b="1" dirty="0"/>
              <a:t> browser gets 210% and Mozilla Firefox geta the least preference which is only 2%. customers use Search Engine the most for arriving to their favorite online store. highest customers </a:t>
            </a:r>
            <a:r>
              <a:rPr lang="en-US" b="1" dirty="0" err="1"/>
              <a:t>puracheses</a:t>
            </a:r>
            <a:r>
              <a:rPr lang="en-US" b="1" dirty="0"/>
              <a:t> that </a:t>
            </a:r>
            <a:r>
              <a:rPr lang="en-US" b="1" dirty="0" err="1"/>
              <a:t>occured</a:t>
            </a:r>
            <a:r>
              <a:rPr lang="en-US" b="1" dirty="0"/>
              <a:t> in past one year is (11-20)times and (42)times is the least purchases that </a:t>
            </a:r>
            <a:r>
              <a:rPr lang="en-US" b="1" dirty="0" err="1"/>
              <a:t>occured</a:t>
            </a:r>
            <a:r>
              <a:rPr lang="en-US" b="1" dirty="0"/>
              <a:t> in past one year. Android is the most </a:t>
            </a:r>
            <a:r>
              <a:rPr lang="en-US" b="1" dirty="0" err="1"/>
              <a:t>prefered</a:t>
            </a:r>
            <a:r>
              <a:rPr lang="en-US" b="1" dirty="0"/>
              <a:t> operating system for online shopping. after that windows mobile, IOS/Mac , Direct URL and E-mails. Social media is the least most searched </a:t>
            </a:r>
            <a:r>
              <a:rPr lang="en-US" b="1" dirty="0" err="1"/>
              <a:t>oprating</a:t>
            </a:r>
            <a:r>
              <a:rPr lang="en-US" b="1" dirty="0"/>
              <a:t> </a:t>
            </a:r>
            <a:r>
              <a:rPr lang="en-US" b="1" dirty="0" err="1"/>
              <a:t>channel.Around</a:t>
            </a:r>
            <a:r>
              <a:rPr lang="en-US" b="1" dirty="0"/>
              <a:t> 120% of customers take more than 15 mins for exploring e-retail store before making a purchase </a:t>
            </a:r>
            <a:r>
              <a:rPr lang="en-US" b="1" dirty="0" err="1"/>
              <a:t>desicion</a:t>
            </a:r>
            <a:r>
              <a:rPr lang="en-US" b="1" dirty="0"/>
              <a:t> and 20% of the customers use less than 1 min which is the least . 98% of the customers are shopping online from more than 4 years and only 16% of the customers shopping from (1-2)years. </a:t>
            </a:r>
          </a:p>
          <a:p>
            <a:r>
              <a:rPr lang="en-US" b="1" dirty="0"/>
              <a:t>Cash on delivery is the most </a:t>
            </a:r>
            <a:r>
              <a:rPr lang="en-US" b="1" dirty="0" err="1"/>
              <a:t>prefered</a:t>
            </a:r>
            <a:r>
              <a:rPr lang="en-US" b="1" dirty="0"/>
              <a:t> payment method with 148% of customer votes and E-wallets is the least </a:t>
            </a:r>
            <a:r>
              <a:rPr lang="en-US" b="1" dirty="0" err="1"/>
              <a:t>prefered</a:t>
            </a:r>
            <a:r>
              <a:rPr lang="en-US" b="1" dirty="0"/>
              <a:t> method with only 45% of customers votes. the most common reason for </a:t>
            </a:r>
            <a:r>
              <a:rPr lang="en-US" b="1" dirty="0" err="1"/>
              <a:t>abondon</a:t>
            </a:r>
            <a:r>
              <a:rPr lang="en-US" b="1" dirty="0"/>
              <a:t> the shopping cart is that the customers finds a better alternative option. and the least reason for this is the customers didn't get their </a:t>
            </a:r>
            <a:r>
              <a:rPr lang="en-US" b="1" dirty="0" err="1"/>
              <a:t>prefered</a:t>
            </a:r>
            <a:r>
              <a:rPr lang="en-US" b="1" dirty="0"/>
              <a:t> mode of payment. Amazon and Flipkart are voted as the best recommended Indian online retailer sites to recommend to a friend. and Snapdeal and Paytm are the least. 51% of customers prefer amazon and 11% of the customers prefer </a:t>
            </a:r>
            <a:r>
              <a:rPr lang="en-US" b="1" dirty="0" err="1"/>
              <a:t>paytm</a:t>
            </a:r>
            <a:r>
              <a:rPr lang="en-US" b="1" dirty="0"/>
              <a:t> on the basic of security of customer financial information. on the basis of reliability Amazon is </a:t>
            </a:r>
            <a:r>
              <a:rPr lang="en-US" b="1" dirty="0" err="1"/>
              <a:t>prefered</a:t>
            </a:r>
            <a:r>
              <a:rPr lang="en-US" b="1" dirty="0"/>
              <a:t> by 60% of the customers which is the highest and Flipkart only gets 15% of votes. Amazon gets 75% votes and Paytm gets only 10% of votes on the basis of perceived Trustworthiness.</a:t>
            </a:r>
          </a:p>
        </p:txBody>
      </p:sp>
    </p:spTree>
    <p:extLst>
      <p:ext uri="{BB962C8B-B14F-4D97-AF65-F5344CB8AC3E}">
        <p14:creationId xmlns:p14="http://schemas.microsoft.com/office/powerpoint/2010/main" val="8087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7797-FD5D-A205-61F2-65AB0E1FB640}"/>
              </a:ext>
            </a:extLst>
          </p:cNvPr>
          <p:cNvSpPr>
            <a:spLocks noGrp="1"/>
          </p:cNvSpPr>
          <p:nvPr>
            <p:ph type="title"/>
          </p:nvPr>
        </p:nvSpPr>
        <p:spPr/>
        <p:txBody>
          <a:bodyPr/>
          <a:lstStyle/>
          <a:p>
            <a:r>
              <a:rPr lang="en-US"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ABOUT DATASET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E971492-48C1-E3FA-AFC8-0F3714333C85}"/>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dataset contains several columns. Columns describe each and every general information regarding online shopping. Customer behavior regarding online shopping and about different-different shopping applications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711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8DE9-3E12-954A-C1AB-99BC6983C9D9}"/>
              </a:ext>
            </a:extLst>
          </p:cNvPr>
          <p:cNvSpPr>
            <a:spLocks noGrp="1"/>
          </p:cNvSpPr>
          <p:nvPr>
            <p:ph type="title"/>
          </p:nvPr>
        </p:nvSpPr>
        <p:spPr/>
        <p:txBody>
          <a:bodyPr>
            <a:normAutofit/>
          </a:bodyPr>
          <a:lstStyle/>
          <a:p>
            <a:r>
              <a:rPr lang="en-US" sz="6000" b="1" dirty="0"/>
              <a:t>Problem statements</a:t>
            </a:r>
          </a:p>
        </p:txBody>
      </p:sp>
      <p:sp>
        <p:nvSpPr>
          <p:cNvPr id="3" name="Content Placeholder 2">
            <a:extLst>
              <a:ext uri="{FF2B5EF4-FFF2-40B4-BE49-F238E27FC236}">
                <a16:creationId xmlns:a16="http://schemas.microsoft.com/office/drawing/2014/main" id="{523AA0E8-E4F6-C3E2-4E3F-F620CA6C144D}"/>
              </a:ext>
            </a:extLst>
          </p:cNvPr>
          <p:cNvSpPr>
            <a:spLocks noGrp="1"/>
          </p:cNvSpPr>
          <p:nvPr>
            <p:ph idx="1"/>
          </p:nvPr>
        </p:nvSpPr>
        <p:spPr/>
        <p:txBody>
          <a:bodyPr/>
          <a:lstStyle/>
          <a:p>
            <a:r>
              <a:rPr lang="en-US" dirty="0"/>
              <a:t>In this dataset we need to find out how many people get indulge in online shopping. What is the most indulged gender in online shopping</a:t>
            </a:r>
          </a:p>
          <a:p>
            <a:r>
              <a:rPr lang="en-US" dirty="0"/>
              <a:t>How to deal the customers who are not involved much in online shopping.</a:t>
            </a:r>
          </a:p>
          <a:p>
            <a:endParaRPr lang="en-US" dirty="0"/>
          </a:p>
        </p:txBody>
      </p:sp>
    </p:spTree>
    <p:extLst>
      <p:ext uri="{BB962C8B-B14F-4D97-AF65-F5344CB8AC3E}">
        <p14:creationId xmlns:p14="http://schemas.microsoft.com/office/powerpoint/2010/main" val="312480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6F73-FA55-D568-6B41-6E10228BFCA9}"/>
              </a:ext>
            </a:extLst>
          </p:cNvPr>
          <p:cNvSpPr>
            <a:spLocks noGrp="1"/>
          </p:cNvSpPr>
          <p:nvPr>
            <p:ph type="title"/>
          </p:nvPr>
        </p:nvSpPr>
        <p:spPr/>
        <p:txBody>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Calibri" panose="020F0502020204030204" pitchFamily="34" charset="0"/>
                <a:ea typeface="Calibri" panose="020F0502020204030204" pitchFamily="34" charset="0"/>
                <a:cs typeface="Times New Roman" panose="02020603050405020304" pitchFamily="18" charset="0"/>
              </a:rPr>
              <a:t>Tools</a:t>
            </a:r>
            <a:endParaRPr lang="en-US" sz="4400" b="1" dirty="0"/>
          </a:p>
        </p:txBody>
      </p:sp>
      <p:sp>
        <p:nvSpPr>
          <p:cNvPr id="3" name="Content Placeholder 2">
            <a:extLst>
              <a:ext uri="{FF2B5EF4-FFF2-40B4-BE49-F238E27FC236}">
                <a16:creationId xmlns:a16="http://schemas.microsoft.com/office/drawing/2014/main" id="{A78CDD29-55E2-09E4-DD7B-BE4A91D5972C}"/>
              </a:ext>
            </a:extLst>
          </p:cNvPr>
          <p:cNvSpPr>
            <a:spLocks noGrp="1"/>
          </p:cNvSpPr>
          <p:nvPr>
            <p:ph idx="1"/>
          </p:nvPr>
        </p:nvSpPr>
        <p:spPr/>
        <p:txBody>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have used several EDA (</a:t>
            </a:r>
            <a:r>
              <a:rPr lang="en-US"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Exploratory Data Analysis in this project) for studying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Further, I have used visualization techniques like plotting different graphs for visualizing and better understanding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761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BF9D-4073-5871-119C-B1F91A3B4009}"/>
              </a:ext>
            </a:extLst>
          </p:cNvPr>
          <p:cNvSpPr>
            <a:spLocks noGrp="1"/>
          </p:cNvSpPr>
          <p:nvPr>
            <p:ph type="title"/>
          </p:nvPr>
        </p:nvSpPr>
        <p:spPr>
          <a:xfrm>
            <a:off x="1580444" y="237067"/>
            <a:ext cx="3505199" cy="1264355"/>
          </a:xfrm>
        </p:spPr>
        <p:txBody>
          <a:bodyPr>
            <a:normAutofit fontScale="90000"/>
          </a:bodyPr>
          <a:lstStyle/>
          <a:p>
            <a:r>
              <a:rPr lang="en-US" b="1" i="0" dirty="0">
                <a:solidFill>
                  <a:srgbClr val="000000"/>
                </a:solidFill>
                <a:effectLst/>
                <a:latin typeface="Helvetica Neue"/>
              </a:rPr>
              <a:t>Checking which cities customers prefer more for online shopping</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9CFC4DDE-D094-45E2-034F-90B9E13B5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429296"/>
            <a:ext cx="6705599" cy="4431753"/>
          </a:xfrm>
        </p:spPr>
      </p:pic>
      <p:sp>
        <p:nvSpPr>
          <p:cNvPr id="4" name="Text Placeholder 3">
            <a:extLst>
              <a:ext uri="{FF2B5EF4-FFF2-40B4-BE49-F238E27FC236}">
                <a16:creationId xmlns:a16="http://schemas.microsoft.com/office/drawing/2014/main" id="{95D2DF4B-2F54-DFE1-A5BE-021518D4DA29}"/>
              </a:ext>
            </a:extLst>
          </p:cNvPr>
          <p:cNvSpPr>
            <a:spLocks noGrp="1"/>
          </p:cNvSpPr>
          <p:nvPr>
            <p:ph type="body" sz="half" idx="2"/>
          </p:nvPr>
        </p:nvSpPr>
        <p:spPr>
          <a:xfrm>
            <a:off x="912812" y="1598613"/>
            <a:ext cx="4709055" cy="4262436"/>
          </a:xfrm>
        </p:spPr>
        <p:txBody>
          <a:bodyPr>
            <a:normAutofit fontScale="92500"/>
          </a:bodyPr>
          <a:lstStyle/>
          <a:p>
            <a:r>
              <a:rPr lang="en-US" sz="1200" b="1" dirty="0"/>
              <a:t>OBSERVATION:- 58% of customers prefer to shop online from Delhi.</a:t>
            </a:r>
          </a:p>
          <a:p>
            <a:r>
              <a:rPr lang="en-US" sz="1200" b="1" dirty="0"/>
              <a:t>               43% of customers prefer to shop online from Greater Noida.</a:t>
            </a:r>
          </a:p>
          <a:p>
            <a:r>
              <a:rPr lang="en-US" sz="1200" b="1" dirty="0"/>
              <a:t>               40% of customers prefer to shop online from Noida.</a:t>
            </a:r>
          </a:p>
          <a:p>
            <a:r>
              <a:rPr lang="en-US" sz="1200" b="1" dirty="0"/>
              <a:t>               37% of customers prefer to shop online from Bangalore.</a:t>
            </a:r>
          </a:p>
          <a:p>
            <a:r>
              <a:rPr lang="en-US" sz="1200" b="1" dirty="0"/>
              <a:t>               27% of customers prefer to shop online from Karnal. </a:t>
            </a:r>
          </a:p>
          <a:p>
            <a:r>
              <a:rPr lang="en-US" sz="1200" b="1" dirty="0"/>
              <a:t>               18% of customers prefer to shop online from Solan and Ghaziabad each.</a:t>
            </a:r>
          </a:p>
          <a:p>
            <a:r>
              <a:rPr lang="en-US" sz="1200" b="1" dirty="0"/>
              <a:t>               12% of customers prefer to shop online from Gurgaon.</a:t>
            </a:r>
          </a:p>
          <a:p>
            <a:r>
              <a:rPr lang="en-US" sz="1200" b="1" dirty="0"/>
              <a:t>               9% of customers prefer to shop online from </a:t>
            </a:r>
            <a:r>
              <a:rPr lang="en-US" sz="1200" b="1" dirty="0" err="1"/>
              <a:t>Merrut</a:t>
            </a:r>
            <a:r>
              <a:rPr lang="en-US" sz="1200" b="1" dirty="0"/>
              <a:t>.</a:t>
            </a:r>
          </a:p>
          <a:p>
            <a:r>
              <a:rPr lang="en-US" sz="1200" b="1" dirty="0"/>
              <a:t>               5% of customers prefer to shop online from Moradabad.</a:t>
            </a:r>
          </a:p>
          <a:p>
            <a:r>
              <a:rPr lang="en-US" sz="1200" b="1" dirty="0"/>
              <a:t>            </a:t>
            </a:r>
          </a:p>
          <a:p>
            <a:r>
              <a:rPr lang="en-US" sz="1200" b="1" dirty="0"/>
              <a:t>By these percentages, we can see that Delhi has the maximum number of customers who prefer to shop online which is 58%.</a:t>
            </a:r>
          </a:p>
          <a:p>
            <a:r>
              <a:rPr lang="en-US" sz="1200" b="1" dirty="0"/>
              <a:t>and </a:t>
            </a:r>
            <a:r>
              <a:rPr lang="en-US" sz="1200" b="1" dirty="0" err="1"/>
              <a:t>Bulandshahr</a:t>
            </a:r>
            <a:r>
              <a:rPr lang="en-US" sz="1200" b="1" dirty="0"/>
              <a:t> has the least number of customers who prefer to shop online which is 2%.</a:t>
            </a:r>
          </a:p>
        </p:txBody>
      </p:sp>
    </p:spTree>
    <p:extLst>
      <p:ext uri="{BB962C8B-B14F-4D97-AF65-F5344CB8AC3E}">
        <p14:creationId xmlns:p14="http://schemas.microsoft.com/office/powerpoint/2010/main" val="205610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C33F-AD41-5075-7938-F56144B2930C}"/>
              </a:ext>
            </a:extLst>
          </p:cNvPr>
          <p:cNvSpPr>
            <a:spLocks noGrp="1"/>
          </p:cNvSpPr>
          <p:nvPr>
            <p:ph type="title"/>
          </p:nvPr>
        </p:nvSpPr>
        <p:spPr>
          <a:xfrm>
            <a:off x="1625600" y="112889"/>
            <a:ext cx="3691467" cy="1309511"/>
          </a:xfrm>
        </p:spPr>
        <p:txBody>
          <a:bodyPr>
            <a:normAutofit fontScale="90000"/>
          </a:bodyPr>
          <a:lstStyle/>
          <a:p>
            <a:r>
              <a:rPr lang="en-US" b="1" i="0" dirty="0">
                <a:solidFill>
                  <a:srgbClr val="000000"/>
                </a:solidFill>
                <a:effectLst/>
                <a:latin typeface="Helvetica Neue"/>
              </a:rPr>
              <a:t>Checking customer’s preferences by comparing their gender and age group</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E5338D8A-8E64-AD70-806D-40998FB82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690" y="880533"/>
            <a:ext cx="6050843" cy="4715361"/>
          </a:xfrm>
        </p:spPr>
      </p:pic>
      <p:sp>
        <p:nvSpPr>
          <p:cNvPr id="4" name="Text Placeholder 3">
            <a:extLst>
              <a:ext uri="{FF2B5EF4-FFF2-40B4-BE49-F238E27FC236}">
                <a16:creationId xmlns:a16="http://schemas.microsoft.com/office/drawing/2014/main" id="{CCAE5A3E-47DD-3AD0-E9F3-3DE3863DC2FB}"/>
              </a:ext>
            </a:extLst>
          </p:cNvPr>
          <p:cNvSpPr>
            <a:spLocks noGrp="1"/>
          </p:cNvSpPr>
          <p:nvPr>
            <p:ph type="body" sz="half" idx="2"/>
          </p:nvPr>
        </p:nvSpPr>
        <p:spPr>
          <a:xfrm>
            <a:off x="912812" y="1598613"/>
            <a:ext cx="4302655" cy="4262436"/>
          </a:xfrm>
        </p:spPr>
        <p:txBody>
          <a:bodyPr>
            <a:normAutofit fontScale="85000" lnSpcReduction="10000"/>
          </a:bodyPr>
          <a:lstStyle/>
          <a:p>
            <a:r>
              <a:rPr lang="en-US" sz="1600" b="1" dirty="0"/>
              <a:t>OBSERVATION:- In the age group between (11-20YEARS) Females use more online shopping</a:t>
            </a:r>
          </a:p>
          <a:p>
            <a:r>
              <a:rPr lang="en-US" sz="1600" b="1" dirty="0"/>
              <a:t>               In the age group between (21-30YEARS), Females use more online shopping</a:t>
            </a:r>
          </a:p>
          <a:p>
            <a:r>
              <a:rPr lang="en-US" sz="1600" b="1" dirty="0"/>
              <a:t>               In the age group between (31-40YEARS), Females use more online shopping               </a:t>
            </a:r>
          </a:p>
          <a:p>
            <a:r>
              <a:rPr lang="en-US" sz="1600" b="1" dirty="0"/>
              <a:t>               In the age group between (41-50YEARS), Females use more online shopping  </a:t>
            </a:r>
          </a:p>
          <a:p>
            <a:r>
              <a:rPr lang="en-US" sz="1600" b="1" dirty="0"/>
              <a:t>               In the age group between (51-60YEARS), Females use more online shopping</a:t>
            </a:r>
          </a:p>
          <a:p>
            <a:r>
              <a:rPr lang="en-US" sz="1600" b="1" dirty="0"/>
              <a:t>            </a:t>
            </a:r>
          </a:p>
          <a:p>
            <a:r>
              <a:rPr lang="en-US" sz="1600" b="1" dirty="0"/>
              <a:t>As you can see Females of every age group use online shopping more in comparison to Males</a:t>
            </a:r>
          </a:p>
        </p:txBody>
      </p:sp>
    </p:spTree>
    <p:extLst>
      <p:ext uri="{BB962C8B-B14F-4D97-AF65-F5344CB8AC3E}">
        <p14:creationId xmlns:p14="http://schemas.microsoft.com/office/powerpoint/2010/main" val="211400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C5B2-2BDD-0A63-449D-B96FEE2ACF98}"/>
              </a:ext>
            </a:extLst>
          </p:cNvPr>
          <p:cNvSpPr>
            <a:spLocks noGrp="1"/>
          </p:cNvSpPr>
          <p:nvPr>
            <p:ph type="title"/>
          </p:nvPr>
        </p:nvSpPr>
        <p:spPr>
          <a:xfrm>
            <a:off x="1546579" y="90311"/>
            <a:ext cx="4447822" cy="1332089"/>
          </a:xfrm>
        </p:spPr>
        <p:txBody>
          <a:bodyPr>
            <a:normAutofit fontScale="90000"/>
          </a:bodyPr>
          <a:lstStyle/>
          <a:p>
            <a:r>
              <a:rPr lang="en-US" b="1" i="0" dirty="0">
                <a:solidFill>
                  <a:srgbClr val="000000"/>
                </a:solidFill>
                <a:effectLst/>
                <a:latin typeface="Helvetica Neue"/>
              </a:rPr>
              <a:t>Checking the most preferred device used for doing online shopping and the most preferred internet connection</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79593109-BBA8-43BF-0A3B-FFE0E44E5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7591" y="587022"/>
            <a:ext cx="5835120" cy="4538134"/>
          </a:xfrm>
        </p:spPr>
      </p:pic>
      <p:sp>
        <p:nvSpPr>
          <p:cNvPr id="4" name="Text Placeholder 3">
            <a:extLst>
              <a:ext uri="{FF2B5EF4-FFF2-40B4-BE49-F238E27FC236}">
                <a16:creationId xmlns:a16="http://schemas.microsoft.com/office/drawing/2014/main" id="{40EDA7F9-B6E9-CB1C-B03A-297281E65B31}"/>
              </a:ext>
            </a:extLst>
          </p:cNvPr>
          <p:cNvSpPr>
            <a:spLocks noGrp="1"/>
          </p:cNvSpPr>
          <p:nvPr>
            <p:ph type="body" sz="half" idx="2"/>
          </p:nvPr>
        </p:nvSpPr>
        <p:spPr>
          <a:xfrm>
            <a:off x="846667" y="1422400"/>
            <a:ext cx="4205111" cy="4262436"/>
          </a:xfrm>
        </p:spPr>
        <p:txBody>
          <a:bodyPr/>
          <a:lstStyle/>
          <a:p>
            <a:r>
              <a:rPr lang="en-US" b="1" dirty="0"/>
              <a:t>OBSERVATION: Here it is shown that the most preferred device for doing online shopping is Smartphone and the most preferred</a:t>
            </a:r>
          </a:p>
          <a:p>
            <a:r>
              <a:rPr lang="en-US" b="1" dirty="0"/>
              <a:t> The internet connection is Mobile internet.</a:t>
            </a:r>
          </a:p>
          <a:p>
            <a:r>
              <a:rPr lang="en-US" b="1" dirty="0"/>
              <a:t>  Laptops are the second most preferred device and wi-fi is also the second most preferred internet connection.</a:t>
            </a:r>
          </a:p>
          <a:p>
            <a:r>
              <a:rPr lang="en-US" b="1" dirty="0"/>
              <a:t>                Desktops are at number 3 and Tablets are at number four.</a:t>
            </a:r>
          </a:p>
          <a:p>
            <a:r>
              <a:rPr lang="en-US" b="1" dirty="0"/>
              <a:t>                A Dial-up internet connection is the least used option.</a:t>
            </a:r>
          </a:p>
        </p:txBody>
      </p:sp>
    </p:spTree>
    <p:extLst>
      <p:ext uri="{BB962C8B-B14F-4D97-AF65-F5344CB8AC3E}">
        <p14:creationId xmlns:p14="http://schemas.microsoft.com/office/powerpoint/2010/main" val="42185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FE3D6E-F4A0-6E2D-3917-680873200317}"/>
              </a:ext>
            </a:extLst>
          </p:cNvPr>
          <p:cNvSpPr>
            <a:spLocks noGrp="1"/>
          </p:cNvSpPr>
          <p:nvPr>
            <p:ph type="body" idx="1"/>
          </p:nvPr>
        </p:nvSpPr>
        <p:spPr>
          <a:xfrm>
            <a:off x="1388533" y="880533"/>
            <a:ext cx="4278489" cy="1668432"/>
          </a:xfrm>
        </p:spPr>
        <p:txBody>
          <a:bodyPr/>
          <a:lstStyle/>
          <a:p>
            <a:r>
              <a:rPr lang="en-US" b="1" i="0" dirty="0">
                <a:solidFill>
                  <a:srgbClr val="000000"/>
                </a:solidFill>
                <a:effectLst/>
                <a:latin typeface="Helvetica Neue"/>
              </a:rPr>
              <a:t>Checking most preferred screen size</a:t>
            </a:r>
          </a:p>
          <a:p>
            <a:endParaRPr lang="en-US" dirty="0"/>
          </a:p>
        </p:txBody>
      </p:sp>
      <p:pic>
        <p:nvPicPr>
          <p:cNvPr id="8" name="Content Placeholder 7">
            <a:extLst>
              <a:ext uri="{FF2B5EF4-FFF2-40B4-BE49-F238E27FC236}">
                <a16:creationId xmlns:a16="http://schemas.microsoft.com/office/drawing/2014/main" id="{E8A5601D-7507-A3D3-5197-A0CF484DDA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07911" y="3093944"/>
            <a:ext cx="4628445" cy="3139946"/>
          </a:xfrm>
        </p:spPr>
      </p:pic>
      <p:sp>
        <p:nvSpPr>
          <p:cNvPr id="5" name="Text Placeholder 4">
            <a:extLst>
              <a:ext uri="{FF2B5EF4-FFF2-40B4-BE49-F238E27FC236}">
                <a16:creationId xmlns:a16="http://schemas.microsoft.com/office/drawing/2014/main" id="{E38E4B9B-0B73-6BDA-D2B4-73E371298E39}"/>
              </a:ext>
            </a:extLst>
          </p:cNvPr>
          <p:cNvSpPr>
            <a:spLocks noGrp="1"/>
          </p:cNvSpPr>
          <p:nvPr>
            <p:ph type="body" sz="quarter" idx="3"/>
          </p:nvPr>
        </p:nvSpPr>
        <p:spPr>
          <a:xfrm>
            <a:off x="7506629" y="1095022"/>
            <a:ext cx="3999001" cy="1450715"/>
          </a:xfrm>
        </p:spPr>
        <p:txBody>
          <a:bodyPr/>
          <a:lstStyle/>
          <a:p>
            <a:r>
              <a:rPr lang="en-US" b="1" i="0" dirty="0">
                <a:solidFill>
                  <a:srgbClr val="000000"/>
                </a:solidFill>
                <a:effectLst/>
                <a:latin typeface="Helvetica Neue"/>
              </a:rPr>
              <a:t>Checking the most preferred browser</a:t>
            </a:r>
          </a:p>
          <a:p>
            <a:endParaRPr lang="en-US" dirty="0"/>
          </a:p>
        </p:txBody>
      </p:sp>
      <p:pic>
        <p:nvPicPr>
          <p:cNvPr id="10" name="Content Placeholder 9">
            <a:extLst>
              <a:ext uri="{FF2B5EF4-FFF2-40B4-BE49-F238E27FC236}">
                <a16:creationId xmlns:a16="http://schemas.microsoft.com/office/drawing/2014/main" id="{6007CAFE-A5BF-AA7C-CA0D-12B4245954E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77755" y="3099100"/>
            <a:ext cx="4806245" cy="3134790"/>
          </a:xfrm>
        </p:spPr>
      </p:pic>
    </p:spTree>
    <p:extLst>
      <p:ext uri="{BB962C8B-B14F-4D97-AF65-F5344CB8AC3E}">
        <p14:creationId xmlns:p14="http://schemas.microsoft.com/office/powerpoint/2010/main" val="763863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TotalTime>
  <Words>2187</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Helvetica Neue</vt:lpstr>
      <vt:lpstr>Open Sans</vt:lpstr>
      <vt:lpstr>Wingdings 3</vt:lpstr>
      <vt:lpstr>Wisp</vt:lpstr>
      <vt:lpstr>E-retail factors for customer activation and retention: A case study from Indian e-commerce customers </vt:lpstr>
      <vt:lpstr>Overview</vt:lpstr>
      <vt:lpstr>ABOUT DATASET   </vt:lpstr>
      <vt:lpstr>Problem statements</vt:lpstr>
      <vt:lpstr>                                                                                     Tools</vt:lpstr>
      <vt:lpstr>Checking which cities customers prefer more for online shopping </vt:lpstr>
      <vt:lpstr>Checking customer’s preferences by comparing their gender and age group </vt:lpstr>
      <vt:lpstr>Checking the most preferred device used for doing online shopping and the most preferred internet connection </vt:lpstr>
      <vt:lpstr>PowerPoint Presentation</vt:lpstr>
      <vt:lpstr>comparing purchases from the past 1 year and preferred channel for online shopping </vt:lpstr>
      <vt:lpstr>Comparing most preferred operating systems with the most searched channels for online shopping </vt:lpstr>
      <vt:lpstr>Checking how much time customers explore the e-retail store before making a purchase payment </vt:lpstr>
      <vt:lpstr>Comparing preferred payment with bagging abandoned</vt:lpstr>
      <vt:lpstr>Checking wheather the customers are getting complete information before purchase decision and whether the content on the site is easy to read and understand</vt:lpstr>
      <vt:lpstr>Checking which Indian online retailer site is best to recommend to a friend</vt:lpstr>
      <vt:lpstr>Checking which is the most preferred and easy to use website or application </vt:lpstr>
      <vt:lpstr>Checking the most preferred app on the basis of Security of customer financial information </vt:lpstr>
      <vt:lpstr>Checking which application take longer time for loading </vt:lpstr>
      <vt:lpstr>Checking customers preference on the basis of Reliability of the website or application </vt:lpstr>
      <vt:lpstr>Checking customer preference on the basis of Privacy of customers information </vt:lpstr>
      <vt:lpstr>Checking customers preference on the basis of Perceived Trustworthiness </vt:lpstr>
      <vt:lpstr>Checking customers preferences on the basis of Presence of online assistance through multi-channel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Gagandeep Singh</dc:creator>
  <cp:lastModifiedBy>Gagandeep Singh</cp:lastModifiedBy>
  <cp:revision>2</cp:revision>
  <dcterms:created xsi:type="dcterms:W3CDTF">2022-07-30T11:06:39Z</dcterms:created>
  <dcterms:modified xsi:type="dcterms:W3CDTF">2022-07-31T17:12:03Z</dcterms:modified>
</cp:coreProperties>
</file>