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Learning\7SQL\Next%20Batch\Assignment\Customer%20count%2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Learning\7SQL\Next%20Batch\Assignment\Ranking_quarter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Learning\7SQL\Next%20Batch\Assignment\Quarter_rating%20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Learning\7SQL\Next%20Batch\Assignment\Vehicle_Customer%20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Learning\7SQL\Next%20Batch\Assignment\Order_quarters%206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Learning\7SQL\Next%20Batch\Assignment\Quarter_revenue%207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Learning\7SQL\Next%20Batch\Assignment\Revenue_Trend%20Quarter%208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GLearning\7SQL\Next%20Batch\Assignment\Credit_Card_discount%209.csv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Learning\7SQL\Next%20Batch\Assignment\Average_shipping%2010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Top 5 stats with most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count 1'!$B$1</c:f>
              <c:strCache>
                <c:ptCount val="1"/>
                <c:pt idx="0">
                  <c:v>CUSTOMER_COUNT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count 1'!$A$2:$A$6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  <c:extLst/>
            </c:strRef>
          </c:cat>
          <c:val>
            <c:numRef>
              <c:f>'Customer count 1'!$B$2:$B$6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732-4B2B-8A40-3A40F14381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12967072"/>
        <c:axId val="770247056"/>
      </c:barChart>
      <c:catAx>
        <c:axId val="71296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247056"/>
        <c:crosses val="autoZero"/>
        <c:auto val="1"/>
        <c:lblAlgn val="ctr"/>
        <c:lblOffset val="100"/>
        <c:noMultiLvlLbl val="0"/>
      </c:catAx>
      <c:valAx>
        <c:axId val="77024705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1296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'Ranking_quarter 2'!$B$1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'Ranking_quarter 2'!$A$2:$A$5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'Ranking_quarter 2'!$B$2:$B$5</c:f>
              <c:numCache>
                <c:formatCode>General</c:formatCode>
                <c:ptCount val="4"/>
                <c:pt idx="0">
                  <c:v>3.5548387096774099</c:v>
                </c:pt>
                <c:pt idx="1">
                  <c:v>3.3549618320610599</c:v>
                </c:pt>
                <c:pt idx="2">
                  <c:v>2.9563318777292502</c:v>
                </c:pt>
                <c:pt idx="3">
                  <c:v>2.3969849246231099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6-4193-BD74-A7B4EE4044F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80031568"/>
        <c:axId val="1978809696"/>
      </c:barChart>
      <c:catAx>
        <c:axId val="1980031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809696"/>
        <c:crosses val="autoZero"/>
        <c:auto val="1"/>
        <c:lblAlgn val="ctr"/>
        <c:lblOffset val="100"/>
        <c:noMultiLvlLbl val="0"/>
      </c:catAx>
      <c:valAx>
        <c:axId val="19788096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Average</a:t>
                </a:r>
                <a:r>
                  <a:rPr lang="en-IN" baseline="0" dirty="0"/>
                  <a:t> Customer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8003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Trend of Customer Satisfaction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'Quarter_rating 3'!$B$1</c:f>
              <c:strCache>
                <c:ptCount val="1"/>
                <c:pt idx="0">
                  <c:v>VERY_BAD(%)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'Quarter_rating 3'!$A$2:$A$5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'Quarter_rating 3'!$B$2:$B$5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D-428B-A40D-994F022A4FAD}"/>
            </c:ext>
          </c:extLst>
        </c:ser>
        <c:ser>
          <c:idx val="1"/>
          <c:order val="1"/>
          <c:tx>
            <c:strRef>
              <c:f>'Quarter_rating 3'!$C$1</c:f>
              <c:strCache>
                <c:ptCount val="1"/>
                <c:pt idx="0">
                  <c:v>BAD(%)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'Quarter_rating 3'!$A$2:$A$5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'Quarter_rating 3'!$C$2:$C$5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1D-428B-A40D-994F022A4FAD}"/>
            </c:ext>
          </c:extLst>
        </c:ser>
        <c:ser>
          <c:idx val="2"/>
          <c:order val="2"/>
          <c:tx>
            <c:strRef>
              <c:f>'Quarter_rating 3'!$D$1</c:f>
              <c:strCache>
                <c:ptCount val="1"/>
                <c:pt idx="0">
                  <c:v>OKAY(%)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'Quarter_rating 3'!$A$2:$A$5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'Quarter_rating 3'!$D$2:$D$5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1D-428B-A40D-994F022A4FAD}"/>
            </c:ext>
          </c:extLst>
        </c:ser>
        <c:ser>
          <c:idx val="3"/>
          <c:order val="3"/>
          <c:tx>
            <c:strRef>
              <c:f>'Quarter_rating 3'!$E$1</c:f>
              <c:strCache>
                <c:ptCount val="1"/>
                <c:pt idx="0">
                  <c:v>GOOD(%)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'Quarter_rating 3'!$A$2:$A$5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'Quarter_rating 3'!$E$2:$E$5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1D-428B-A40D-994F022A4FAD}"/>
            </c:ext>
          </c:extLst>
        </c:ser>
        <c:ser>
          <c:idx val="4"/>
          <c:order val="4"/>
          <c:tx>
            <c:strRef>
              <c:f>'Quarter_rating 3'!$F$1</c:f>
              <c:strCache>
                <c:ptCount val="1"/>
                <c:pt idx="0">
                  <c:v>VERY_GOOD(%)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'Quarter_rating 3'!$A$2:$A$5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'Quarter_rating 3'!$F$2:$F$5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1D-428B-A40D-994F022A4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7902847"/>
        <c:axId val="1366622463"/>
        <c:axId val="0"/>
      </c:bar3DChart>
      <c:catAx>
        <c:axId val="1367902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Quarter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622463"/>
        <c:crosses val="autoZero"/>
        <c:auto val="1"/>
        <c:lblAlgn val="ctr"/>
        <c:lblOffset val="100"/>
        <c:noMultiLvlLbl val="0"/>
      </c:catAx>
      <c:valAx>
        <c:axId val="136662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Customer Rating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902847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Vehicle Makers preferred by Customers</a:t>
            </a:r>
          </a:p>
        </c:rich>
      </c:tx>
      <c:layout>
        <c:manualLayout>
          <c:xMode val="edge"/>
          <c:yMode val="edge"/>
          <c:x val="5.131933508311462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'Vehicle_Customer 4'!$B$1</c:f>
              <c:strCache>
                <c:ptCount val="1"/>
                <c:pt idx="0">
                  <c:v>CUSTOMER_COUNT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'Vehicle_Customer 4'!$A$2:$A$11</c:f>
              <c:strCache>
                <c:ptCount val="10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Dodge</c:v>
                </c:pt>
                <c:pt idx="4">
                  <c:v>Pontiac</c:v>
                </c:pt>
                <c:pt idx="5">
                  <c:v>Mercedes-Benz</c:v>
                </c:pt>
                <c:pt idx="6">
                  <c:v>Mazda</c:v>
                </c:pt>
                <c:pt idx="7">
                  <c:v>Mitsubishi</c:v>
                </c:pt>
                <c:pt idx="8">
                  <c:v>Buick</c:v>
                </c:pt>
                <c:pt idx="9">
                  <c:v>GMC</c:v>
                </c:pt>
              </c:strCache>
              <c:extLst/>
            </c:strRef>
          </c:cat>
          <c:val>
            <c:numRef>
              <c:f>'Vehicle_Customer 4'!$B$2:$B$11</c:f>
              <c:numCache>
                <c:formatCode>General</c:formatCode>
                <c:ptCount val="10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  <c:pt idx="5">
                  <c:v>45</c:v>
                </c:pt>
                <c:pt idx="6">
                  <c:v>43</c:v>
                </c:pt>
                <c:pt idx="7">
                  <c:v>41</c:v>
                </c:pt>
                <c:pt idx="8">
                  <c:v>40</c:v>
                </c:pt>
                <c:pt idx="9">
                  <c:v>37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3BF-4E57-8FE3-F875C408B9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80803328"/>
        <c:axId val="1072695936"/>
      </c:barChart>
      <c:catAx>
        <c:axId val="128080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Vehicle maker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695936"/>
        <c:crosses val="autoZero"/>
        <c:auto val="1"/>
        <c:lblAlgn val="ctr"/>
        <c:lblOffset val="100"/>
        <c:noMultiLvlLbl val="0"/>
      </c:catAx>
      <c:valAx>
        <c:axId val="107269593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28080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Trend</a:t>
            </a:r>
            <a:r>
              <a:rPr lang="en-IN" baseline="0"/>
              <a:t> of Purchases by Quarter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'Order_quarters 6'!$A$1</c:f>
              <c:strCache>
                <c:ptCount val="1"/>
                <c:pt idx="0">
                  <c:v>QUARTER_NUMBER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'Order_quarters 6'!$A$2:$A$5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2D-4FD8-947E-F6C0A8EFFF7A}"/>
            </c:ext>
          </c:extLst>
        </c:ser>
        <c:ser>
          <c:idx val="1"/>
          <c:order val="1"/>
          <c:tx>
            <c:strRef>
              <c:f>'Order_quarters 6'!$B$1</c:f>
              <c:strCache>
                <c:ptCount val="1"/>
                <c:pt idx="0">
                  <c:v>NUMBER_OF_ORDERS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'Order_quarters 6'!$B$2:$B$5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2D-4FD8-947E-F6C0A8EFFF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79469183"/>
        <c:axId val="1861965311"/>
      </c:lineChart>
      <c:catAx>
        <c:axId val="1879469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Quarter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965311"/>
        <c:crosses val="autoZero"/>
        <c:auto val="1"/>
        <c:lblAlgn val="ctr"/>
        <c:lblOffset val="100"/>
        <c:noMultiLvlLbl val="0"/>
      </c:catAx>
      <c:valAx>
        <c:axId val="186196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469183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'Quarter_revenue 7'!$B$1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'Quarter_revenue 7'!$A$2:$A$5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'Quarter_revenue 7'!$B$2:$B$5</c:f>
              <c:numCache>
                <c:formatCode>General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1D-4C04-B05F-8F782443530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09720816"/>
        <c:axId val="1408834384"/>
      </c:lineChart>
      <c:catAx>
        <c:axId val="140972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Quarter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834384"/>
        <c:crosses val="autoZero"/>
        <c:auto val="1"/>
        <c:lblAlgn val="ctr"/>
        <c:lblOffset val="100"/>
        <c:noMultiLvlLbl val="0"/>
      </c:catAx>
      <c:valAx>
        <c:axId val="140883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720816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plotVisOnly val="1"/>
    <c:dispBlanksAs val="zero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Trend</a:t>
            </a:r>
            <a:r>
              <a:rPr lang="en-IN" baseline="0"/>
              <a:t> of Revenue and Order by Quarter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2"/>
          <c:order val="2"/>
          <c:tx>
            <c:strRef>
              <c:f>'Revenue_Trend Quarter 8'!$C$1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'Revenue_Trend Quarter 8'!$C$2:$C$5</c:f>
              <c:numCache>
                <c:formatCode>General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48-4E10-98F6-FCEC2C135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5272783"/>
        <c:axId val="45502171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'Revenue_Trend Quarter 8'!$A$1</c15:sqref>
                        </c15:formulaRef>
                      </c:ext>
                    </c:extLst>
                    <c:strCache>
                      <c:ptCount val="1"/>
                      <c:pt idx="0">
                        <c:v>quarter_number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'Revenue_Trend Quarter 8'!$A$2:$A$5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548-4E10-98F6-FCEC2C135766}"/>
                  </c:ext>
                </c:extLst>
              </c15:ser>
            </c15:filteredLineSeries>
          </c:ext>
        </c:extLst>
      </c:lineChart>
      <c:lineChart>
        <c:grouping val="stacked"/>
        <c:varyColors val="0"/>
        <c:ser>
          <c:idx val="1"/>
          <c:order val="1"/>
          <c:tx>
            <c:strRef>
              <c:f>'Revenue_Trend Quarter 8'!$B$1</c:f>
              <c:strCache>
                <c:ptCount val="1"/>
                <c:pt idx="0">
                  <c:v>number_of_orders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'Revenue_Trend Quarter 8'!$B$2:$B$5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48-4E10-98F6-FCEC2C135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497647"/>
        <c:axId val="455020751"/>
      </c:lineChart>
      <c:catAx>
        <c:axId val="45527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Quarter_Number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021711"/>
        <c:crossesAt val="0"/>
        <c:auto val="1"/>
        <c:lblAlgn val="ctr"/>
        <c:lblOffset val="100"/>
        <c:noMultiLvlLbl val="0"/>
      </c:catAx>
      <c:valAx>
        <c:axId val="45502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72783"/>
        <c:crosses val="autoZero"/>
        <c:crossBetween val="between"/>
      </c:valAx>
      <c:valAx>
        <c:axId val="45502075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7647"/>
        <c:crosses val="max"/>
        <c:crossBetween val="between"/>
      </c:valAx>
      <c:catAx>
        <c:axId val="115497647"/>
        <c:scaling>
          <c:orientation val="minMax"/>
        </c:scaling>
        <c:delete val="1"/>
        <c:axPos val="b"/>
        <c:majorTickMark val="out"/>
        <c:minorTickMark val="none"/>
        <c:tickLblPos val="nextTo"/>
        <c:crossAx val="455020751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Average Discount offered by credit card type</a:t>
            </a:r>
          </a:p>
        </c:rich>
      </c:tx>
      <c:overlay val="0"/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'Credit_Card_discount 9'!$B$1</c:f>
              <c:strCache>
                <c:ptCount val="1"/>
                <c:pt idx="0">
                  <c:v>AVG_DISCOUNT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'Credit_Card_discount 9'!$A$2:$A$17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'Credit_Card_discount 9'!$B$2:$B$17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B-4B1B-9D35-4ABD841138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41369968"/>
        <c:axId val="627277680"/>
      </c:barChart>
      <c:catAx>
        <c:axId val="74136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Card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77680"/>
        <c:crosses val="autoZero"/>
        <c:auto val="1"/>
        <c:lblAlgn val="ctr"/>
        <c:lblOffset val="100"/>
        <c:noMultiLvlLbl val="0"/>
      </c:catAx>
      <c:valAx>
        <c:axId val="62727768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Average</a:t>
                </a:r>
                <a:r>
                  <a:rPr lang="en-IN" baseline="0" dirty="0"/>
                  <a:t> Discount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4136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Taken</a:t>
            </a:r>
            <a:r>
              <a:rPr lang="en-US" baseline="0" dirty="0"/>
              <a:t> to Ship order by Quarter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'Average_shipping 10'!$B$1</c:f>
              <c:strCache>
                <c:ptCount val="1"/>
                <c:pt idx="0">
                  <c:v>AVERAGE_SHIPPING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'Average_shipping 10'!$A$2:$A$5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'Average_shipping 10'!$B$2:$B$5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27-4F9D-ABE4-E8C1A0044B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1986368"/>
        <c:axId val="814612128"/>
      </c:barChart>
      <c:catAx>
        <c:axId val="991986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Quarter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612128"/>
        <c:crosses val="autoZero"/>
        <c:auto val="1"/>
        <c:lblAlgn val="ctr"/>
        <c:lblOffset val="100"/>
        <c:noMultiLvlLbl val="0"/>
      </c:catAx>
      <c:valAx>
        <c:axId val="81461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Average Time to Ship(Days)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98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9917-9FD6-4B81-4A43-F7DFE94CA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C12F-874C-5EF6-0D7A-CE08B6F2A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4600-F330-66DE-3193-AAE5A78A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B973-C3AC-A9F4-65BC-7256F907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7A40-0DEA-8A8E-74DA-C930F288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5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8462-9BCF-6A94-C10C-D6742EBE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EA0A1-F97D-1A5A-392A-6970A194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5C4B-0FE0-B93D-A9F0-A889375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7443-2A5D-BB6B-70D2-FB6DC6B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02A8-CD58-2DFF-4C5A-E880B7CF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3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C8AD3-C99B-917B-6B54-9B1992566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1156-3152-1DE3-3E37-48CADDCDA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50CB-4E3C-5745-D80A-AC411EC8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2543-62F5-D138-46E3-EC02511D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AA66-88BE-FAAB-4AD8-D934102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7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4BBC-D4AC-F0BD-BF3A-CAE3F217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FBC1-B9D9-5238-C0D7-35A16F06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4C3A-549C-D56B-B5D5-5035BEEA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CE17-046E-EB76-CF15-AB1D8309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535F9-D05B-8A8F-FD82-57F9D57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2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015E-5ECB-68C3-E817-451F05D2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981B-61CF-BDBD-A978-A5DF5A44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FBD0-876B-D91A-030D-A11E69F8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9229-D634-646E-11F6-F2261C8D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CBE7-3C50-A1D0-9F71-D97547C9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2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5E62-C061-0E54-8EE5-DA770532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19BB-A853-0082-9EDB-8CD8FB32B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89717-ED87-F75E-1CDA-9FBB44D3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28A39-782E-6917-7CC5-E3B1B26D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2170-C244-5099-98EB-F39E872A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5B2D9-2516-9B57-695C-A5964DF5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08B2-6268-A485-C4C0-93271DE5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8BA35-6C64-AA7E-91E1-F375D93D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5A53-E150-7480-5401-685A135C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ABF59-EDD5-C8C4-6904-1865DBD11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F4B3E-00EF-3D0F-1A57-82D235135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D224C-449A-BC0E-7ABE-4E68B4D9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0F27A-A734-1FF1-5DF1-C2BAF7FC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C978C-9923-D92A-56C8-E51AC672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01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397B-6A2D-2C7C-9E86-8525318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EDD89-D605-E85B-930D-152B5F2E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2814-FA78-10EE-587B-95710CDB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257E8-B142-3E24-65CC-47BED42C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3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3A8D5-B26C-1F3B-C5EC-664BFA53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56786-EE15-6625-6F69-F4AC67AA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A8754-8705-7392-2C02-1A1D80E5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4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F47D-E541-C699-78FC-6983C058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E074-F3BB-F722-AF69-5587D266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3B8FD-F91F-CDB2-D943-DFDDF0B7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02F46-5B2A-D6D8-C488-E1962DCE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EFA4-604F-6804-F92D-17B28915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A519A-A8E0-8C85-CD2B-FF99F625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8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ACD6-B9CC-E7F8-4B6E-D6013E9E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F55CE-CA98-4596-1C03-77BBBBEDC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C8863-3CF5-DA69-962B-5CC889FA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B8B31-EB03-C30B-CC27-D808E791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2FF2-2C4A-6A36-0B91-A463904B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6496-DCD4-BC02-EFE2-684AD425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4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11218-E3BA-6287-31D3-E6EB729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7FB97-9CAB-3758-4422-9DF43B62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778-C22B-DE70-2A07-365766500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6124-B5D9-4431-ACAB-951354FE59C1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1F13-ED15-99EA-EB2B-6620F7310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277AC-5B25-D4B7-3D8B-66821DBD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9DCA-A687-4B94-984E-195DDB97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0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9CA3-0D75-BC26-3100-8A05FEE8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and Databases:</a:t>
            </a:r>
            <a:br>
              <a:rPr lang="en-US" dirty="0"/>
            </a:br>
            <a:r>
              <a:rPr lang="en-US" dirty="0"/>
              <a:t>New-Wheels Quarterly Business Report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EA99-35C6-F738-929C-475912A13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By </a:t>
            </a:r>
            <a:r>
              <a:rPr lang="en-US" dirty="0" err="1">
                <a:highlight>
                  <a:srgbClr val="00FFFF"/>
                </a:highlight>
              </a:rPr>
              <a:t>S.Kishore</a:t>
            </a:r>
            <a:r>
              <a:rPr lang="en-US" dirty="0">
                <a:highlight>
                  <a:srgbClr val="00FFFF"/>
                </a:highlight>
              </a:rPr>
              <a:t> Kumar</a:t>
            </a:r>
            <a:endParaRPr lang="en-I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67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6598-2EF3-14E7-F0A38931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02</a:t>
            </a:r>
            <a:br>
              <a:rPr lang="en-IN" dirty="0"/>
            </a:br>
            <a:r>
              <a:rPr lang="en-IN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71071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F71F-2A06-45FB-3A6C-F81F96BACE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dirty="0"/>
              <a:t>Trend of Purchase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1149-42A4-FE4A-AA64-7A92658B4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r>
              <a:rPr lang="en-IN" dirty="0"/>
              <a:t>Over the Quarter the Number of Order have steadily decreased</a:t>
            </a:r>
          </a:p>
          <a:p>
            <a:r>
              <a:rPr lang="en-IN" dirty="0"/>
              <a:t>At Quarter 4 the company has reached its lowest number of orders</a:t>
            </a:r>
          </a:p>
          <a:p>
            <a:r>
              <a:rPr lang="en-IN" dirty="0"/>
              <a:t>More than 100 orders were lost between Quarter 1 and Quarter 4</a:t>
            </a:r>
          </a:p>
          <a:p>
            <a:r>
              <a:rPr lang="en-IN" dirty="0"/>
              <a:t>The Most orders lost were in between Quarter 1 and Quarter 2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11608B-19B8-1419-5CA4-7B3639209E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446536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789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6D42-8262-AF5A-B254-2A1752A9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Quarter on Quarter % change in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4428-F32A-B218-BC60-970D208A82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r>
              <a:rPr lang="en-IN" dirty="0"/>
              <a:t>Each quarter % change s negative meaning there was no increase in Revenue whatsoever</a:t>
            </a:r>
          </a:p>
          <a:p>
            <a:r>
              <a:rPr lang="en-IN" dirty="0"/>
              <a:t>The largest percentage decrease in Revenue was in Quarter 4</a:t>
            </a:r>
          </a:p>
          <a:p>
            <a:r>
              <a:rPr lang="en-IN" dirty="0"/>
              <a:t>The smallest percentage decrease in Revenue was in Quarter 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86246A-0026-AB92-31E4-DF4806C76B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082770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1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56F8-862D-03DD-2948-1B1CD336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Trend of Revenue and Orders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3731-9984-1478-F96D-5147949BC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Observations:</a:t>
            </a:r>
          </a:p>
          <a:p>
            <a:r>
              <a:rPr lang="en-IN" dirty="0"/>
              <a:t>A order decrease linearly by each quarter, revenue also decreased linearly</a:t>
            </a:r>
          </a:p>
          <a:p>
            <a:r>
              <a:rPr lang="en-IN" dirty="0"/>
              <a:t>Quarter 1 was the peak of orders</a:t>
            </a:r>
          </a:p>
          <a:p>
            <a:r>
              <a:rPr lang="en-IN" dirty="0"/>
              <a:t>And the peak of revenue</a:t>
            </a:r>
          </a:p>
          <a:p>
            <a:pPr lvl="1"/>
            <a:r>
              <a:rPr lang="en-IN" dirty="0"/>
              <a:t>Orders: 310</a:t>
            </a:r>
          </a:p>
          <a:p>
            <a:pPr lvl="1"/>
            <a:r>
              <a:rPr lang="en-IN" dirty="0"/>
              <a:t>Revenue:3,94,21,580</a:t>
            </a:r>
          </a:p>
          <a:p>
            <a:r>
              <a:rPr lang="en-IN" dirty="0"/>
              <a:t>Quarter 4 is the lowest point for the company with the lowest amount of orders and lowest total revenue</a:t>
            </a:r>
          </a:p>
          <a:p>
            <a:pPr lvl="1"/>
            <a:r>
              <a:rPr lang="en-IN" dirty="0"/>
              <a:t>Orders: 199</a:t>
            </a:r>
          </a:p>
          <a:p>
            <a:pPr lvl="1"/>
            <a:r>
              <a:rPr lang="en-IN" dirty="0"/>
              <a:t>Revenue: 2,33,46,779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9BB2F0A-36CB-CEAE-42F5-5DD0D04F3C2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826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E6BA-2738-C11A-C8EF-5F06EA1D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03</a:t>
            </a:r>
            <a:br>
              <a:rPr lang="en-IN" dirty="0"/>
            </a:br>
            <a:r>
              <a:rPr lang="en-IN" dirty="0"/>
              <a:t>Shipping Metrics</a:t>
            </a:r>
          </a:p>
        </p:txBody>
      </p:sp>
    </p:spTree>
    <p:extLst>
      <p:ext uri="{BB962C8B-B14F-4D97-AF65-F5344CB8AC3E}">
        <p14:creationId xmlns:p14="http://schemas.microsoft.com/office/powerpoint/2010/main" val="149763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2F14-5BCC-ED32-4526-65B16EDA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Average discount offered by Credit Card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9EC6-289B-0CB4-0289-36490E9A2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Observations:</a:t>
            </a:r>
          </a:p>
          <a:p>
            <a:r>
              <a:rPr lang="en-IN" dirty="0"/>
              <a:t>The Credit Card type with the highest average discount is Laser with a 64% discount</a:t>
            </a:r>
          </a:p>
          <a:p>
            <a:r>
              <a:rPr lang="en-IN" dirty="0"/>
              <a:t>The Credit Card type with lowest average discount is Diners-club-international with a 58% discount</a:t>
            </a:r>
          </a:p>
          <a:p>
            <a:r>
              <a:rPr lang="en-IN" dirty="0"/>
              <a:t>The average discount offered by each credit card type ranges from 64% to 58%, with a majority of discounts being over 60%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6D091C-4896-9B8B-9CA3-B2521878CB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453630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06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B32B-D0D4-0523-94A2-D3E3C856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Time Taken to Ship Orders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DA3F1-F3AA-512A-7456-CE461A5F7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Observations:</a:t>
            </a:r>
          </a:p>
          <a:p>
            <a:r>
              <a:rPr lang="en-IN" dirty="0"/>
              <a:t>The average shipping time has gradually increased over each quarter</a:t>
            </a:r>
          </a:p>
          <a:p>
            <a:r>
              <a:rPr lang="en-IN" dirty="0"/>
              <a:t>Quarter 1 had the fastest shipping time averaging 57 days</a:t>
            </a:r>
          </a:p>
          <a:p>
            <a:r>
              <a:rPr lang="en-IN" dirty="0"/>
              <a:t>Quarter 4 had the lowest shipping time averaging 174 days</a:t>
            </a:r>
          </a:p>
          <a:p>
            <a:r>
              <a:rPr lang="en-IN" dirty="0"/>
              <a:t>The average shipping time has tripled since quarter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1E314E-15A2-C433-2840-B2EF840743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52883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516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BE5C-EACA-A3BC-C8E4-AE4AB610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04</a:t>
            </a:r>
            <a:br>
              <a:rPr lang="en-IN" dirty="0"/>
            </a:br>
            <a:r>
              <a:rPr lang="en-IN" dirty="0"/>
              <a:t>Insight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55815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7A8-57C0-B006-C644-5F187003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Insight and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D503D-5F37-F53C-A8A8-68B32D60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 the quarters the number of orders have steadily decreased, at Quarter 4 we are at lowest number of orders</a:t>
            </a:r>
          </a:p>
          <a:p>
            <a:r>
              <a:rPr lang="en-IN" dirty="0"/>
              <a:t>Rating have decreased each quarter, ratings are now at an all time low</a:t>
            </a:r>
          </a:p>
          <a:p>
            <a:r>
              <a:rPr lang="en-IN" dirty="0"/>
              <a:t>There is an increase in ‘Very Bad’ and ‘Bad’ ratings and a decrease in ‘Very Good’ and ‘Good’ Ratings</a:t>
            </a:r>
          </a:p>
          <a:p>
            <a:r>
              <a:rPr lang="en-IN" dirty="0"/>
              <a:t>Over the four quarters there was zero increase in revenue, each percent change was negative</a:t>
            </a:r>
          </a:p>
          <a:p>
            <a:r>
              <a:rPr lang="en-IN" dirty="0"/>
              <a:t>The Largest percentage decrease in Revenue was in Quarter 4</a:t>
            </a:r>
          </a:p>
          <a:p>
            <a:r>
              <a:rPr lang="en-IN" dirty="0"/>
              <a:t>As orders decreased linearly by each Quarter, revenue also decreased linearly</a:t>
            </a:r>
          </a:p>
        </p:txBody>
      </p:sp>
    </p:spTree>
    <p:extLst>
      <p:ext uri="{BB962C8B-B14F-4D97-AF65-F5344CB8AC3E}">
        <p14:creationId xmlns:p14="http://schemas.microsoft.com/office/powerpoint/2010/main" val="200897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A7CC-687E-1246-D39D-F7662BD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CA1B-3F76-A496-6EA7-1A4FF2A8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dirty="0"/>
              <a:t>The decrease in ratings may be closely correlated to the increase in average shipping time as it has tripled since Quarter 1</a:t>
            </a:r>
          </a:p>
          <a:p>
            <a:pPr lvl="1"/>
            <a:r>
              <a:rPr lang="en-IN" dirty="0"/>
              <a:t>The company must focus on shipping time and decreasing time so that customer feedback can be more positive</a:t>
            </a:r>
          </a:p>
          <a:p>
            <a:pPr lvl="1"/>
            <a:r>
              <a:rPr lang="en-IN" dirty="0"/>
              <a:t>The company must invest more on shipping to decrease average shipping time</a:t>
            </a:r>
          </a:p>
          <a:p>
            <a:pPr lvl="1"/>
            <a:r>
              <a:rPr lang="en-IN" dirty="0"/>
              <a:t>More positive customer feedback will increase order and revenue</a:t>
            </a:r>
          </a:p>
          <a:p>
            <a:r>
              <a:rPr lang="en-IN" dirty="0"/>
              <a:t>Orders have decreased due to an increase in negative customer feedback and slower shipping time</a:t>
            </a:r>
          </a:p>
          <a:p>
            <a:r>
              <a:rPr lang="en-IN" dirty="0"/>
              <a:t>One huge issue that has taken away from the company’s revenue is the average discounts that are allotted to each credit card type.</a:t>
            </a:r>
          </a:p>
        </p:txBody>
      </p:sp>
    </p:spTree>
    <p:extLst>
      <p:ext uri="{BB962C8B-B14F-4D97-AF65-F5344CB8AC3E}">
        <p14:creationId xmlns:p14="http://schemas.microsoft.com/office/powerpoint/2010/main" val="169298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D01B-638E-517A-A4FA-D6262455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Overview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B5CE4A1-34B3-880C-0303-8F8551B63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77314"/>
              </p:ext>
            </p:extLst>
          </p:nvPr>
        </p:nvGraphicFramePr>
        <p:xfrm>
          <a:off x="838200" y="2404086"/>
          <a:ext cx="2404311" cy="102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311">
                  <a:extLst>
                    <a:ext uri="{9D8B030D-6E8A-4147-A177-3AD203B41FA5}">
                      <a16:colId xmlns:a16="http://schemas.microsoft.com/office/drawing/2014/main" val="3499687775"/>
                    </a:ext>
                  </a:extLst>
                </a:gridCol>
              </a:tblGrid>
              <a:tr h="512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42814"/>
                  </a:ext>
                </a:extLst>
              </a:tr>
              <a:tr h="512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12.4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576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DFBC601-7F43-7AE2-33AE-9D9BD1550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17246"/>
              </p:ext>
            </p:extLst>
          </p:nvPr>
        </p:nvGraphicFramePr>
        <p:xfrm>
          <a:off x="3384884" y="2404086"/>
          <a:ext cx="2320758" cy="102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758">
                  <a:extLst>
                    <a:ext uri="{9D8B030D-6E8A-4147-A177-3AD203B41FA5}">
                      <a16:colId xmlns:a16="http://schemas.microsoft.com/office/drawing/2014/main" val="584242599"/>
                    </a:ext>
                  </a:extLst>
                </a:gridCol>
              </a:tblGrid>
              <a:tr h="512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Orders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33788"/>
                  </a:ext>
                </a:extLst>
              </a:tr>
              <a:tr h="512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60463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6832F7D-0550-3669-9CAB-93906452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68235"/>
              </p:ext>
            </p:extLst>
          </p:nvPr>
        </p:nvGraphicFramePr>
        <p:xfrm>
          <a:off x="5848015" y="2404085"/>
          <a:ext cx="2279987" cy="102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987">
                  <a:extLst>
                    <a:ext uri="{9D8B030D-6E8A-4147-A177-3AD203B41FA5}">
                      <a16:colId xmlns:a16="http://schemas.microsoft.com/office/drawing/2014/main" val="2107615810"/>
                    </a:ext>
                  </a:extLst>
                </a:gridCol>
              </a:tblGrid>
              <a:tr h="512457">
                <a:tc>
                  <a:txBody>
                    <a:bodyPr/>
                    <a:lstStyle/>
                    <a:p>
                      <a:r>
                        <a:rPr lang="en-US" dirty="0"/>
                        <a:t>Total Customers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3365"/>
                  </a:ext>
                </a:extLst>
              </a:tr>
              <a:tr h="512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76119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BD9E403-D901-F81B-C2A6-492C4D467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79327"/>
              </p:ext>
            </p:extLst>
          </p:nvPr>
        </p:nvGraphicFramePr>
        <p:xfrm>
          <a:off x="8545095" y="2404085"/>
          <a:ext cx="2026653" cy="97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53">
                  <a:extLst>
                    <a:ext uri="{9D8B030D-6E8A-4147-A177-3AD203B41FA5}">
                      <a16:colId xmlns:a16="http://schemas.microsoft.com/office/drawing/2014/main" val="3418939789"/>
                    </a:ext>
                  </a:extLst>
                </a:gridCol>
              </a:tblGrid>
              <a:tr h="485511">
                <a:tc>
                  <a:txBody>
                    <a:bodyPr/>
                    <a:lstStyle/>
                    <a:p>
                      <a:r>
                        <a:rPr lang="en-US" dirty="0"/>
                        <a:t>Total Avg Rating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19835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8445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C12593-E093-89E8-052C-9B4FF377B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09305"/>
              </p:ext>
            </p:extLst>
          </p:nvPr>
        </p:nvGraphicFramePr>
        <p:xfrm>
          <a:off x="838199" y="4142397"/>
          <a:ext cx="2290011" cy="84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011">
                  <a:extLst>
                    <a:ext uri="{9D8B030D-6E8A-4147-A177-3AD203B41FA5}">
                      <a16:colId xmlns:a16="http://schemas.microsoft.com/office/drawing/2014/main" val="2914708084"/>
                    </a:ext>
                  </a:extLst>
                </a:gridCol>
              </a:tblGrid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Last </a:t>
                      </a:r>
                      <a:r>
                        <a:rPr lang="en-IN" dirty="0" err="1"/>
                        <a:t>Qtr</a:t>
                      </a:r>
                      <a:r>
                        <a:rPr lang="en-IN" dirty="0"/>
                        <a:t> Rev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2269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2,33,46,779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51492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DA0C06-940A-0CF4-2850-BAAB489AF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1391"/>
              </p:ext>
            </p:extLst>
          </p:nvPr>
        </p:nvGraphicFramePr>
        <p:xfrm>
          <a:off x="3384884" y="4142396"/>
          <a:ext cx="2320758" cy="84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758">
                  <a:extLst>
                    <a:ext uri="{9D8B030D-6E8A-4147-A177-3AD203B41FA5}">
                      <a16:colId xmlns:a16="http://schemas.microsoft.com/office/drawing/2014/main" val="762306777"/>
                    </a:ext>
                  </a:extLst>
                </a:gridCol>
              </a:tblGrid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Last </a:t>
                      </a:r>
                      <a:r>
                        <a:rPr lang="en-IN" dirty="0" err="1"/>
                        <a:t>Qtr</a:t>
                      </a:r>
                      <a:r>
                        <a:rPr lang="en-IN" dirty="0"/>
                        <a:t> 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75106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8587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E35D9F-81C5-7B8B-46DD-96255CFE2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22488"/>
              </p:ext>
            </p:extLst>
          </p:nvPr>
        </p:nvGraphicFramePr>
        <p:xfrm>
          <a:off x="5848014" y="4142396"/>
          <a:ext cx="2279987" cy="84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987">
                  <a:extLst>
                    <a:ext uri="{9D8B030D-6E8A-4147-A177-3AD203B41FA5}">
                      <a16:colId xmlns:a16="http://schemas.microsoft.com/office/drawing/2014/main" val="2720108611"/>
                    </a:ext>
                  </a:extLst>
                </a:gridCol>
              </a:tblGrid>
              <a:tr h="423349"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  <a:r>
                        <a:rPr lang="en-IN" dirty="0" err="1"/>
                        <a:t>Avg</a:t>
                      </a:r>
                      <a:r>
                        <a:rPr lang="en-IN" dirty="0"/>
                        <a:t> Days to 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84378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4190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EA37156-113C-097F-B505-D6C85651D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65939"/>
              </p:ext>
            </p:extLst>
          </p:nvPr>
        </p:nvGraphicFramePr>
        <p:xfrm>
          <a:off x="8545095" y="4138863"/>
          <a:ext cx="221915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158">
                  <a:extLst>
                    <a:ext uri="{9D8B030D-6E8A-4147-A177-3AD203B41FA5}">
                      <a16:colId xmlns:a16="http://schemas.microsoft.com/office/drawing/2014/main" val="1325862455"/>
                    </a:ext>
                  </a:extLst>
                </a:gridCol>
              </a:tblGrid>
              <a:tr h="5749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% Good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61521"/>
                  </a:ext>
                </a:extLst>
              </a:tr>
              <a:tr h="3656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4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53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9A05-14A2-503C-33E1-2DC6EE29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42A8-7E37-77F7-1AF0-5079B73D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dirty="0"/>
              <a:t>The average discount offered by each credit card type ranges from 64% to 58%, with a majority of the discounts being over 60%</a:t>
            </a:r>
          </a:p>
          <a:p>
            <a:pPr lvl="1"/>
            <a:r>
              <a:rPr lang="en-IN" dirty="0"/>
              <a:t>Allotting less discounts to each credit card type could be beneficial business move to improve revenue specially since each credit card type is taking away more than 50% of each order’s revenue</a:t>
            </a:r>
          </a:p>
          <a:p>
            <a:r>
              <a:rPr lang="en-IN" dirty="0"/>
              <a:t>California, Texas, Florida, New York and the District of Columbia are the states with the most amount of customers.  We should focus on catering to these states especially for shipping</a:t>
            </a:r>
          </a:p>
          <a:p>
            <a:r>
              <a:rPr lang="en-IN" dirty="0"/>
              <a:t>Chevrolet, Ford, Toyota, Dodge, and Pontiac are the top 5 most preferred vehicle makes by customers, consider working more closely with these vehicle makers</a:t>
            </a:r>
          </a:p>
        </p:txBody>
      </p:sp>
    </p:spTree>
    <p:extLst>
      <p:ext uri="{BB962C8B-B14F-4D97-AF65-F5344CB8AC3E}">
        <p14:creationId xmlns:p14="http://schemas.microsoft.com/office/powerpoint/2010/main" val="427533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C8AB-2AEA-0E7D-A35E-254BF5F2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9377-2405-B055-800D-C5712A8F0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01</a:t>
            </a:r>
          </a:p>
          <a:p>
            <a:pPr marL="0" indent="0" algn="ctr">
              <a:buNone/>
            </a:pPr>
            <a:r>
              <a:rPr lang="en-IN" dirty="0"/>
              <a:t>Customer Metrics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03</a:t>
            </a:r>
          </a:p>
          <a:p>
            <a:pPr marL="0" indent="0" algn="ctr">
              <a:buNone/>
            </a:pPr>
            <a:r>
              <a:rPr lang="en-IN" dirty="0"/>
              <a:t>Shipping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56AD9-CF88-0172-9781-9F3F2C6931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02</a:t>
            </a:r>
          </a:p>
          <a:p>
            <a:pPr marL="0" indent="0" algn="ctr">
              <a:buNone/>
            </a:pPr>
            <a:r>
              <a:rPr lang="en-IN" dirty="0"/>
              <a:t>Revenue Metrics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04</a:t>
            </a:r>
          </a:p>
          <a:p>
            <a:pPr marL="0" indent="0" algn="ctr">
              <a:buNone/>
            </a:pPr>
            <a:r>
              <a:rPr lang="en-IN" dirty="0"/>
              <a:t>Insight and Recs</a:t>
            </a:r>
          </a:p>
        </p:txBody>
      </p:sp>
    </p:spTree>
    <p:extLst>
      <p:ext uri="{BB962C8B-B14F-4D97-AF65-F5344CB8AC3E}">
        <p14:creationId xmlns:p14="http://schemas.microsoft.com/office/powerpoint/2010/main" val="174763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A148-FFC7-FD8B-A400-FC6DC643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ctr"/>
            <a:r>
              <a:rPr lang="en-IN" dirty="0"/>
              <a:t>01</a:t>
            </a:r>
            <a:br>
              <a:rPr lang="en-IN" dirty="0"/>
            </a:br>
            <a:r>
              <a:rPr lang="en-IN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1461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D4AB-995E-1F8F-983F-6B4923EC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Distribution of Customers Across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1629-AC09-C77C-1866-9E7784964A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Observations:</a:t>
            </a:r>
          </a:p>
          <a:p>
            <a:r>
              <a:rPr lang="en-IN" dirty="0"/>
              <a:t>California and Texas have the most customers(97 customers)</a:t>
            </a:r>
          </a:p>
          <a:p>
            <a:r>
              <a:rPr lang="en-IN" dirty="0"/>
              <a:t>Followed by Florida (86), New York(69), District of Columbia (35)</a:t>
            </a:r>
          </a:p>
          <a:p>
            <a:r>
              <a:rPr lang="en-IN" dirty="0"/>
              <a:t>Maine, Wyoming, and Vermont have the least amount of customers(1 customer from each state)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A6075B-1671-476A-580C-064BFA59570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0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D255-8356-CB3E-48D6-411BF51B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Average Customer Ratings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674F-1527-1B38-C72A-A3ECAE262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1706"/>
            <a:ext cx="5181600" cy="5261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Observations:</a:t>
            </a:r>
          </a:p>
          <a:p>
            <a:r>
              <a:rPr lang="en-IN" dirty="0"/>
              <a:t>Average ratings have decreased each quarter</a:t>
            </a:r>
          </a:p>
          <a:p>
            <a:r>
              <a:rPr lang="en-IN" dirty="0"/>
              <a:t>Average ratings are now at an all time low</a:t>
            </a:r>
          </a:p>
          <a:p>
            <a:r>
              <a:rPr lang="en-IN" dirty="0"/>
              <a:t>The biggest drop in average ratings was in between Quarter and Quarter 3</a:t>
            </a:r>
          </a:p>
          <a:p>
            <a:r>
              <a:rPr lang="en-IN" dirty="0"/>
              <a:t>Quarter 1: 3.55</a:t>
            </a:r>
          </a:p>
          <a:p>
            <a:r>
              <a:rPr lang="en-IN" dirty="0"/>
              <a:t>Quarter 2: 3.35</a:t>
            </a:r>
          </a:p>
          <a:p>
            <a:r>
              <a:rPr lang="en-IN" dirty="0"/>
              <a:t>Quarter 3: 2.96</a:t>
            </a:r>
          </a:p>
          <a:p>
            <a:r>
              <a:rPr lang="en-IN" dirty="0"/>
              <a:t>Quarter 4: 2.40</a:t>
            </a:r>
          </a:p>
          <a:p>
            <a:endParaRPr lang="en-IN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4320223-F273-CDCF-79C3-91E440341D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17826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856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2EC7-8A60-F937-D407-AE5B73C5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Trend of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745B-FC27-5157-B1A4-378CAA8C19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Observations:</a:t>
            </a:r>
          </a:p>
          <a:p>
            <a:r>
              <a:rPr lang="en-IN" dirty="0"/>
              <a:t>There is an increase in ‘Very Bad’ and ‘Bad’ ratings throughout the Quarters</a:t>
            </a:r>
          </a:p>
          <a:p>
            <a:r>
              <a:rPr lang="en-IN" dirty="0"/>
              <a:t>There is a decrease in ‘Good’ and ‘</a:t>
            </a:r>
            <a:r>
              <a:rPr lang="en-IN" dirty="0" err="1"/>
              <a:t>Very_good</a:t>
            </a:r>
            <a:r>
              <a:rPr lang="en-IN" dirty="0"/>
              <a:t>’ Ratings throughout the Quarters</a:t>
            </a:r>
          </a:p>
          <a:p>
            <a:r>
              <a:rPr lang="en-IN" dirty="0"/>
              <a:t>Quarter 4 has the most ‘Very Bad’ and ‘Bad’ Ratings and the least amount of ‘Good’ and ‘</a:t>
            </a:r>
            <a:r>
              <a:rPr lang="en-IN" dirty="0" err="1"/>
              <a:t>Very_Good</a:t>
            </a:r>
            <a:r>
              <a:rPr lang="en-IN" dirty="0"/>
              <a:t>’ ratings compared to the other quarters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E3864D-5517-95E7-3769-17F036DF88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700802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699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CB28-E489-0DC0-B20A-998BB0FA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Vehicle Makers preferred by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BE35-B1D6-8B9B-7C14-07CBB8BCB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Observation:</a:t>
            </a:r>
          </a:p>
          <a:p>
            <a:r>
              <a:rPr lang="en-IN" dirty="0"/>
              <a:t>Chevrolet is the top </a:t>
            </a:r>
            <a:r>
              <a:rPr lang="en-IN" dirty="0" err="1"/>
              <a:t>favorite</a:t>
            </a:r>
            <a:r>
              <a:rPr lang="en-IN" dirty="0"/>
              <a:t> Vehicle Maker preferred by customers (83)</a:t>
            </a:r>
          </a:p>
          <a:p>
            <a:r>
              <a:rPr lang="en-IN" dirty="0"/>
              <a:t>Ford (63 Customers)</a:t>
            </a:r>
          </a:p>
          <a:p>
            <a:r>
              <a:rPr lang="en-IN" dirty="0"/>
              <a:t>Toyota (52 Customers)</a:t>
            </a:r>
          </a:p>
          <a:p>
            <a:r>
              <a:rPr lang="en-IN" dirty="0"/>
              <a:t>Dodge and Pontiac (50 customers)</a:t>
            </a:r>
          </a:p>
          <a:p>
            <a:r>
              <a:rPr lang="en-IN" dirty="0"/>
              <a:t>Ram </a:t>
            </a:r>
            <a:r>
              <a:rPr lang="en-IN" dirty="0" err="1"/>
              <a:t>MG,Daewoo</a:t>
            </a:r>
            <a:r>
              <a:rPr lang="en-IN" dirty="0"/>
              <a:t> are the least preferred vehicle makers by customers with only 1 customer each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F3727F-75E9-8524-9D65-F2DB585FCC1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5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0C7E-3C96-C856-72BC-3FA5952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Most Preferred Vehicle Make in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7BB5-BCBC-3873-FD5E-4CC80C8EE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Observations:</a:t>
            </a:r>
          </a:p>
          <a:p>
            <a:r>
              <a:rPr lang="en-IN" dirty="0"/>
              <a:t>In California 97 customers preferred the vehicle make Isuzu</a:t>
            </a:r>
          </a:p>
          <a:p>
            <a:r>
              <a:rPr lang="en-IN" dirty="0"/>
              <a:t>In Texas, 97 customers preferred the vehicle make Chrysler</a:t>
            </a:r>
          </a:p>
          <a:p>
            <a:r>
              <a:rPr lang="en-IN" dirty="0"/>
              <a:t>In Florida, 86 customers preferred the vehicle make GMC</a:t>
            </a:r>
          </a:p>
          <a:p>
            <a:r>
              <a:rPr lang="en-IN" dirty="0"/>
              <a:t>In New York, the most preferred vehicle make is Buick with 69 customers</a:t>
            </a:r>
          </a:p>
          <a:p>
            <a:r>
              <a:rPr lang="en-IN" dirty="0"/>
              <a:t>In the District of Columbia, 35 customers preferred the vehicle make Mazda</a:t>
            </a:r>
          </a:p>
        </p:txBody>
      </p:sp>
    </p:spTree>
    <p:extLst>
      <p:ext uri="{BB962C8B-B14F-4D97-AF65-F5344CB8AC3E}">
        <p14:creationId xmlns:p14="http://schemas.microsoft.com/office/powerpoint/2010/main" val="243425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1075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SQL and Databases: New-Wheels Quarterly Business Report</vt:lpstr>
      <vt:lpstr>Business Overview</vt:lpstr>
      <vt:lpstr>Table of Contents</vt:lpstr>
      <vt:lpstr>01 Customer Metrics</vt:lpstr>
      <vt:lpstr>Distribution of Customers Across States</vt:lpstr>
      <vt:lpstr>Average Customer Ratings by Quarter</vt:lpstr>
      <vt:lpstr>Trend of Customer Satisfaction</vt:lpstr>
      <vt:lpstr>Top Vehicle Makers preferred by Customers</vt:lpstr>
      <vt:lpstr>Most Preferred Vehicle Make in each State</vt:lpstr>
      <vt:lpstr>02 Revenue Metrics</vt:lpstr>
      <vt:lpstr>Trend of Purchase by Quarter</vt:lpstr>
      <vt:lpstr>Quarter on Quarter % change in Revenue</vt:lpstr>
      <vt:lpstr>Trend of Revenue and Orders by Quarter</vt:lpstr>
      <vt:lpstr>03 Shipping Metrics</vt:lpstr>
      <vt:lpstr>Average discount offered by Credit Card type</vt:lpstr>
      <vt:lpstr>Time Taken to Ship Orders by Quarter</vt:lpstr>
      <vt:lpstr>04 Insight and Recommendation</vt:lpstr>
      <vt:lpstr>Insight and Recommendations</vt:lpstr>
      <vt:lpstr>Insight and Recommendations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New-Wheels Quarterly Business Report</dc:title>
  <dc:creator>kishore kumar</dc:creator>
  <cp:lastModifiedBy>kishore kumar</cp:lastModifiedBy>
  <cp:revision>6</cp:revision>
  <dcterms:created xsi:type="dcterms:W3CDTF">2023-09-14T16:35:46Z</dcterms:created>
  <dcterms:modified xsi:type="dcterms:W3CDTF">2023-09-17T17:17:21Z</dcterms:modified>
</cp:coreProperties>
</file>