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Montserrat Ultra-Bold" charset="1" panose="00000900000000000000"/>
      <p:regular r:id="rId28"/>
    </p:embeddedFont>
    <p:embeddedFont>
      <p:font typeface="Montserrat Bold" charset="1" panose="00000800000000000000"/>
      <p:regular r:id="rId29"/>
    </p:embeddedFont>
    <p:embeddedFont>
      <p:font typeface="Montserrat" charset="1" panose="0000050000000000000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2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18288000" cy="1028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0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18288000">
                  <a:moveTo>
                    <a:pt x="0" y="0"/>
                  </a:move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0"/>
            <a:ext cx="18288000" cy="10286981"/>
          </a:xfrm>
          <a:custGeom>
            <a:avLst/>
            <a:gdLst/>
            <a:ahLst/>
            <a:cxnLst/>
            <a:rect r="r" b="b" t="t" l="l"/>
            <a:pathLst>
              <a:path h="10286981" w="18288000">
                <a:moveTo>
                  <a:pt x="0" y="0"/>
                </a:moveTo>
                <a:lnTo>
                  <a:pt x="18288000" y="0"/>
                </a:lnTo>
                <a:lnTo>
                  <a:pt x="18288000" y="10286981"/>
                </a:lnTo>
                <a:lnTo>
                  <a:pt x="0" y="102869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458268" y="4661064"/>
            <a:ext cx="10577614" cy="955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19"/>
              </a:lnSpc>
            </a:pPr>
            <a:r>
              <a:rPr lang="en-US" b="true" sz="626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Python SIG Day - 1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2966" y="152400"/>
            <a:ext cx="2237371" cy="1037115"/>
          </a:xfrm>
          <a:custGeom>
            <a:avLst/>
            <a:gdLst/>
            <a:ahLst/>
            <a:cxnLst/>
            <a:rect r="r" b="b" t="t" l="l"/>
            <a:pathLst>
              <a:path h="1037115" w="2237371">
                <a:moveTo>
                  <a:pt x="0" y="0"/>
                </a:moveTo>
                <a:lnTo>
                  <a:pt x="2237371" y="0"/>
                </a:lnTo>
                <a:lnTo>
                  <a:pt x="2237371" y="1037115"/>
                </a:lnTo>
                <a:lnTo>
                  <a:pt x="0" y="10371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725024"/>
            <a:ext cx="20719662" cy="11654810"/>
            <a:chOff x="0" y="0"/>
            <a:chExt cx="18288000" cy="1028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0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18288000">
                  <a:moveTo>
                    <a:pt x="0" y="0"/>
                  </a:move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3415069" y="-991066"/>
            <a:ext cx="25130940" cy="14136128"/>
          </a:xfrm>
          <a:custGeom>
            <a:avLst/>
            <a:gdLst/>
            <a:ahLst/>
            <a:cxnLst/>
            <a:rect r="r" b="b" t="t" l="l"/>
            <a:pathLst>
              <a:path h="14136128" w="25130940">
                <a:moveTo>
                  <a:pt x="0" y="0"/>
                </a:moveTo>
                <a:lnTo>
                  <a:pt x="25130940" y="0"/>
                </a:lnTo>
                <a:lnTo>
                  <a:pt x="25130940" y="14136128"/>
                </a:lnTo>
                <a:lnTo>
                  <a:pt x="0" y="141361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8332" y="313262"/>
            <a:ext cx="2237371" cy="1037115"/>
          </a:xfrm>
          <a:custGeom>
            <a:avLst/>
            <a:gdLst/>
            <a:ahLst/>
            <a:cxnLst/>
            <a:rect r="r" b="b" t="t" l="l"/>
            <a:pathLst>
              <a:path h="1037115" w="2237371">
                <a:moveTo>
                  <a:pt x="0" y="0"/>
                </a:moveTo>
                <a:lnTo>
                  <a:pt x="2237371" y="0"/>
                </a:lnTo>
                <a:lnTo>
                  <a:pt x="2237371" y="1037114"/>
                </a:lnTo>
                <a:lnTo>
                  <a:pt x="0" y="10371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3508" y="1029980"/>
            <a:ext cx="16727314" cy="10042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3"/>
              </a:lnSpc>
            </a:pPr>
            <a:r>
              <a:rPr lang="en-US" sz="505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l">
              <a:lnSpc>
                <a:spcPts val="6196"/>
              </a:lnSpc>
            </a:pPr>
            <a:r>
              <a:rPr lang="en-US" b="true" sz="5207">
                <a:solidFill>
                  <a:srgbClr val="FFAB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What are Variables?</a:t>
            </a:r>
          </a:p>
          <a:p>
            <a:pPr algn="l">
              <a:lnSpc>
                <a:spcPts val="6196"/>
              </a:lnSpc>
            </a:pPr>
          </a:p>
          <a:p>
            <a:pPr algn="l" marL="1124231" indent="-562116" lvl="1">
              <a:lnSpc>
                <a:spcPts val="6196"/>
              </a:lnSpc>
              <a:buFont typeface="Arial"/>
              <a:buChar char="•"/>
            </a:pPr>
            <a:r>
              <a:rPr lang="en-US" sz="520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variable is just a name we give to a value we want to store.</a:t>
            </a:r>
          </a:p>
          <a:p>
            <a:pPr algn="l" marL="1124231" indent="-562116" lvl="1">
              <a:lnSpc>
                <a:spcPts val="6196"/>
              </a:lnSpc>
              <a:buFont typeface="Arial"/>
              <a:buChar char="•"/>
            </a:pPr>
            <a:r>
              <a:rPr lang="en-US" sz="520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Python variables don’t require an explicit declaration. Their type is inferred from the value assigned to them which is called dynamic typing.</a:t>
            </a:r>
          </a:p>
          <a:p>
            <a:pPr algn="l" marL="1124231" indent="-562116" lvl="1">
              <a:lnSpc>
                <a:spcPts val="6196"/>
              </a:lnSpc>
              <a:buFont typeface="Arial"/>
              <a:buChar char="•"/>
            </a:pPr>
            <a:r>
              <a:rPr lang="en-US" sz="520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Variables can hold different data types, such as numbers, text, lists, and more.</a:t>
            </a:r>
          </a:p>
          <a:p>
            <a:pPr algn="l">
              <a:lnSpc>
                <a:spcPts val="6196"/>
              </a:lnSpc>
            </a:pPr>
          </a:p>
          <a:p>
            <a:pPr algn="l">
              <a:lnSpc>
                <a:spcPts val="6196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18288000" cy="1028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0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18288000">
                  <a:moveTo>
                    <a:pt x="0" y="0"/>
                  </a:move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3662732" y="-1163417"/>
            <a:ext cx="26334170" cy="14812943"/>
          </a:xfrm>
          <a:custGeom>
            <a:avLst/>
            <a:gdLst/>
            <a:ahLst/>
            <a:cxnLst/>
            <a:rect r="r" b="b" t="t" l="l"/>
            <a:pathLst>
              <a:path h="14812943" w="26334170">
                <a:moveTo>
                  <a:pt x="0" y="0"/>
                </a:moveTo>
                <a:lnTo>
                  <a:pt x="26334170" y="0"/>
                </a:lnTo>
                <a:lnTo>
                  <a:pt x="26334170" y="14812943"/>
                </a:lnTo>
                <a:lnTo>
                  <a:pt x="0" y="148129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8332" y="313262"/>
            <a:ext cx="2237371" cy="1037115"/>
          </a:xfrm>
          <a:custGeom>
            <a:avLst/>
            <a:gdLst/>
            <a:ahLst/>
            <a:cxnLst/>
            <a:rect r="r" b="b" t="t" l="l"/>
            <a:pathLst>
              <a:path h="1037115" w="2237371">
                <a:moveTo>
                  <a:pt x="0" y="0"/>
                </a:moveTo>
                <a:lnTo>
                  <a:pt x="2237371" y="0"/>
                </a:lnTo>
                <a:lnTo>
                  <a:pt x="2237371" y="1037114"/>
                </a:lnTo>
                <a:lnTo>
                  <a:pt x="0" y="10371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62521" y="1039505"/>
            <a:ext cx="17326049" cy="8814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82"/>
              </a:lnSpc>
            </a:pPr>
            <a:r>
              <a:rPr lang="en-US" sz="4439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l">
              <a:lnSpc>
                <a:spcPts val="5384"/>
              </a:lnSpc>
            </a:pPr>
            <a:r>
              <a:rPr lang="en-US" b="true" sz="4525">
                <a:solidFill>
                  <a:srgbClr val="FFAB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Declaring Variables</a:t>
            </a:r>
          </a:p>
          <a:p>
            <a:pPr algn="l">
              <a:lnSpc>
                <a:spcPts val="5384"/>
              </a:lnSpc>
            </a:pPr>
            <a:r>
              <a:rPr lang="en-US" sz="452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 Python, declaring a variable is as simple as assigning it a value using the = operator. No need to specify its type like in C++. Python is smart enough to figure it out!</a:t>
            </a:r>
          </a:p>
          <a:p>
            <a:pPr algn="l">
              <a:lnSpc>
                <a:spcPts val="5384"/>
              </a:lnSpc>
            </a:pPr>
            <a:r>
              <a:rPr lang="en-US" sz="452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</a:p>
          <a:p>
            <a:pPr algn="l">
              <a:lnSpc>
                <a:spcPts val="5384"/>
              </a:lnSpc>
            </a:pPr>
          </a:p>
          <a:p>
            <a:pPr algn="l">
              <a:lnSpc>
                <a:spcPts val="5384"/>
              </a:lnSpc>
            </a:pPr>
            <a:r>
              <a:rPr lang="en-US" sz="452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</a:p>
          <a:p>
            <a:pPr algn="l">
              <a:lnSpc>
                <a:spcPts val="5384"/>
              </a:lnSpc>
            </a:pPr>
            <a:r>
              <a:rPr lang="en-US" sz="452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Copy code : </a:t>
            </a:r>
          </a:p>
          <a:p>
            <a:pPr algn="l">
              <a:lnSpc>
                <a:spcPts val="5384"/>
              </a:lnSpc>
            </a:pPr>
            <a:r>
              <a:rPr lang="en-US" sz="452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x = 10</a:t>
            </a:r>
          </a:p>
          <a:p>
            <a:pPr algn="l">
              <a:lnSpc>
                <a:spcPts val="5384"/>
              </a:lnSpc>
            </a:pPr>
            <a:r>
              <a:rPr lang="en-US" sz="452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print(x)  # Output: 10</a:t>
            </a:r>
          </a:p>
          <a:p>
            <a:pPr algn="l">
              <a:lnSpc>
                <a:spcPts val="5384"/>
              </a:lnSpc>
            </a:pPr>
          </a:p>
          <a:p>
            <a:pPr algn="l">
              <a:lnSpc>
                <a:spcPts val="5384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18288000" cy="1028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0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18288000">
                  <a:moveTo>
                    <a:pt x="0" y="0"/>
                  </a:move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624041" y="6839455"/>
            <a:ext cx="685800" cy="691163"/>
            <a:chOff x="0" y="0"/>
            <a:chExt cx="685800" cy="6911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85800" cy="691134"/>
            </a:xfrm>
            <a:custGeom>
              <a:avLst/>
              <a:gdLst/>
              <a:ahLst/>
              <a:cxnLst/>
              <a:rect r="r" b="b" t="t" l="l"/>
              <a:pathLst>
                <a:path h="691134" w="685800">
                  <a:moveTo>
                    <a:pt x="345567" y="0"/>
                  </a:moveTo>
                  <a:cubicBezTo>
                    <a:pt x="253365" y="0"/>
                    <a:pt x="165608" y="35306"/>
                    <a:pt x="101473" y="100838"/>
                  </a:cubicBezTo>
                  <a:cubicBezTo>
                    <a:pt x="35306" y="166370"/>
                    <a:pt x="0" y="253365"/>
                    <a:pt x="0" y="344805"/>
                  </a:cubicBezTo>
                  <a:cubicBezTo>
                    <a:pt x="0" y="416814"/>
                    <a:pt x="21590" y="485902"/>
                    <a:pt x="63373" y="544957"/>
                  </a:cubicBezTo>
                  <a:cubicBezTo>
                    <a:pt x="103759" y="601853"/>
                    <a:pt x="159893" y="645033"/>
                    <a:pt x="224663" y="670179"/>
                  </a:cubicBezTo>
                  <a:cubicBezTo>
                    <a:pt x="226060" y="670941"/>
                    <a:pt x="227584" y="670941"/>
                    <a:pt x="228981" y="670941"/>
                  </a:cubicBezTo>
                  <a:cubicBezTo>
                    <a:pt x="232537" y="670941"/>
                    <a:pt x="235458" y="669544"/>
                    <a:pt x="237617" y="666623"/>
                  </a:cubicBezTo>
                  <a:cubicBezTo>
                    <a:pt x="239014" y="664464"/>
                    <a:pt x="239014" y="660908"/>
                    <a:pt x="239014" y="659384"/>
                  </a:cubicBezTo>
                  <a:lnTo>
                    <a:pt x="239014" y="462915"/>
                  </a:lnTo>
                  <a:cubicBezTo>
                    <a:pt x="239014" y="456438"/>
                    <a:pt x="234696" y="451358"/>
                    <a:pt x="227457" y="451358"/>
                  </a:cubicBezTo>
                  <a:lnTo>
                    <a:pt x="136779" y="451358"/>
                  </a:lnTo>
                  <a:lnTo>
                    <a:pt x="136779" y="370840"/>
                  </a:lnTo>
                  <a:lnTo>
                    <a:pt x="227457" y="370840"/>
                  </a:lnTo>
                  <a:cubicBezTo>
                    <a:pt x="233934" y="370840"/>
                    <a:pt x="239014" y="365760"/>
                    <a:pt x="239014" y="359283"/>
                  </a:cubicBezTo>
                  <a:lnTo>
                    <a:pt x="239014" y="344805"/>
                  </a:lnTo>
                  <a:cubicBezTo>
                    <a:pt x="239014" y="250444"/>
                    <a:pt x="329057" y="167005"/>
                    <a:pt x="432689" y="167005"/>
                  </a:cubicBezTo>
                  <a:lnTo>
                    <a:pt x="480187" y="167005"/>
                  </a:lnTo>
                  <a:lnTo>
                    <a:pt x="480187" y="247650"/>
                  </a:lnTo>
                  <a:lnTo>
                    <a:pt x="432689" y="247650"/>
                  </a:lnTo>
                  <a:cubicBezTo>
                    <a:pt x="401066" y="247650"/>
                    <a:pt x="374396" y="255524"/>
                    <a:pt x="353441" y="272161"/>
                  </a:cubicBezTo>
                  <a:cubicBezTo>
                    <a:pt x="332613" y="290195"/>
                    <a:pt x="319659" y="315341"/>
                    <a:pt x="319659" y="344932"/>
                  </a:cubicBezTo>
                  <a:lnTo>
                    <a:pt x="319659" y="359283"/>
                  </a:lnTo>
                  <a:cubicBezTo>
                    <a:pt x="319659" y="364998"/>
                    <a:pt x="324739" y="370840"/>
                    <a:pt x="331216" y="370840"/>
                  </a:cubicBezTo>
                  <a:lnTo>
                    <a:pt x="374396" y="370840"/>
                  </a:lnTo>
                  <a:cubicBezTo>
                    <a:pt x="379476" y="370840"/>
                    <a:pt x="385191" y="365760"/>
                    <a:pt x="385191" y="359283"/>
                  </a:cubicBezTo>
                  <a:cubicBezTo>
                    <a:pt x="385191" y="353568"/>
                    <a:pt x="380111" y="348488"/>
                    <a:pt x="374396" y="348488"/>
                  </a:cubicBezTo>
                  <a:lnTo>
                    <a:pt x="341249" y="348488"/>
                  </a:lnTo>
                  <a:lnTo>
                    <a:pt x="341249" y="344170"/>
                  </a:lnTo>
                  <a:cubicBezTo>
                    <a:pt x="341249" y="287274"/>
                    <a:pt x="390906" y="267208"/>
                    <a:pt x="432689" y="267208"/>
                  </a:cubicBezTo>
                  <a:lnTo>
                    <a:pt x="490220" y="267208"/>
                  </a:lnTo>
                  <a:cubicBezTo>
                    <a:pt x="495935" y="267208"/>
                    <a:pt x="501015" y="262890"/>
                    <a:pt x="501015" y="255651"/>
                  </a:cubicBezTo>
                  <a:lnTo>
                    <a:pt x="501015" y="153416"/>
                  </a:lnTo>
                  <a:cubicBezTo>
                    <a:pt x="501015" y="148336"/>
                    <a:pt x="496697" y="141859"/>
                    <a:pt x="490220" y="141859"/>
                  </a:cubicBezTo>
                  <a:lnTo>
                    <a:pt x="432689" y="141859"/>
                  </a:lnTo>
                  <a:cubicBezTo>
                    <a:pt x="379476" y="141859"/>
                    <a:pt x="325374" y="163449"/>
                    <a:pt x="283718" y="200152"/>
                  </a:cubicBezTo>
                  <a:cubicBezTo>
                    <a:pt x="241173" y="239014"/>
                    <a:pt x="217424" y="289433"/>
                    <a:pt x="217424" y="342011"/>
                  </a:cubicBezTo>
                  <a:lnTo>
                    <a:pt x="217424" y="346329"/>
                  </a:lnTo>
                  <a:lnTo>
                    <a:pt x="125984" y="346329"/>
                  </a:lnTo>
                  <a:cubicBezTo>
                    <a:pt x="120904" y="346329"/>
                    <a:pt x="115189" y="350647"/>
                    <a:pt x="115189" y="357124"/>
                  </a:cubicBezTo>
                  <a:lnTo>
                    <a:pt x="115189" y="459359"/>
                  </a:lnTo>
                  <a:cubicBezTo>
                    <a:pt x="115189" y="465836"/>
                    <a:pt x="120269" y="470916"/>
                    <a:pt x="125984" y="470916"/>
                  </a:cubicBezTo>
                  <a:lnTo>
                    <a:pt x="217424" y="470916"/>
                  </a:lnTo>
                  <a:lnTo>
                    <a:pt x="217424" y="641477"/>
                  </a:lnTo>
                  <a:cubicBezTo>
                    <a:pt x="98679" y="591820"/>
                    <a:pt x="21590" y="473075"/>
                    <a:pt x="21590" y="344170"/>
                  </a:cubicBezTo>
                  <a:cubicBezTo>
                    <a:pt x="21590" y="164846"/>
                    <a:pt x="166243" y="20193"/>
                    <a:pt x="345567" y="20193"/>
                  </a:cubicBezTo>
                  <a:cubicBezTo>
                    <a:pt x="523367" y="20193"/>
                    <a:pt x="669544" y="166370"/>
                    <a:pt x="669544" y="344170"/>
                  </a:cubicBezTo>
                  <a:cubicBezTo>
                    <a:pt x="669544" y="523494"/>
                    <a:pt x="524129" y="668147"/>
                    <a:pt x="345567" y="668147"/>
                  </a:cubicBezTo>
                  <a:lnTo>
                    <a:pt x="341249" y="668147"/>
                  </a:lnTo>
                  <a:lnTo>
                    <a:pt x="341249" y="471551"/>
                  </a:lnTo>
                  <a:lnTo>
                    <a:pt x="491744" y="471551"/>
                  </a:lnTo>
                  <a:cubicBezTo>
                    <a:pt x="496824" y="471551"/>
                    <a:pt x="502539" y="467233"/>
                    <a:pt x="502539" y="459994"/>
                  </a:cubicBezTo>
                  <a:lnTo>
                    <a:pt x="502539" y="359283"/>
                  </a:lnTo>
                  <a:cubicBezTo>
                    <a:pt x="502539" y="353568"/>
                    <a:pt x="497459" y="348488"/>
                    <a:pt x="491744" y="348488"/>
                  </a:cubicBezTo>
                  <a:lnTo>
                    <a:pt x="427609" y="348488"/>
                  </a:lnTo>
                  <a:cubicBezTo>
                    <a:pt x="421894" y="348488"/>
                    <a:pt x="416052" y="352806"/>
                    <a:pt x="416052" y="359283"/>
                  </a:cubicBezTo>
                  <a:cubicBezTo>
                    <a:pt x="416052" y="364998"/>
                    <a:pt x="421132" y="370840"/>
                    <a:pt x="427609" y="370840"/>
                  </a:cubicBezTo>
                  <a:lnTo>
                    <a:pt x="480949" y="370840"/>
                  </a:lnTo>
                  <a:lnTo>
                    <a:pt x="480949" y="451485"/>
                  </a:lnTo>
                  <a:lnTo>
                    <a:pt x="331216" y="451485"/>
                  </a:lnTo>
                  <a:cubicBezTo>
                    <a:pt x="325501" y="451485"/>
                    <a:pt x="319659" y="455803"/>
                    <a:pt x="319659" y="463042"/>
                  </a:cubicBezTo>
                  <a:lnTo>
                    <a:pt x="319659" y="680339"/>
                  </a:lnTo>
                  <a:cubicBezTo>
                    <a:pt x="319659" y="686054"/>
                    <a:pt x="324739" y="690372"/>
                    <a:pt x="329692" y="691134"/>
                  </a:cubicBezTo>
                  <a:lnTo>
                    <a:pt x="345567" y="691134"/>
                  </a:lnTo>
                  <a:cubicBezTo>
                    <a:pt x="437007" y="691134"/>
                    <a:pt x="524129" y="655828"/>
                    <a:pt x="589661" y="590296"/>
                  </a:cubicBezTo>
                  <a:cubicBezTo>
                    <a:pt x="641477" y="538480"/>
                    <a:pt x="674370" y="473329"/>
                    <a:pt x="685800" y="403098"/>
                  </a:cubicBezTo>
                  <a:lnTo>
                    <a:pt x="685800" y="288798"/>
                  </a:lnTo>
                  <a:lnTo>
                    <a:pt x="685800" y="288798"/>
                  </a:lnTo>
                  <a:cubicBezTo>
                    <a:pt x="674243" y="217805"/>
                    <a:pt x="641350" y="152654"/>
                    <a:pt x="589661" y="100838"/>
                  </a:cubicBezTo>
                  <a:cubicBezTo>
                    <a:pt x="524129" y="35306"/>
                    <a:pt x="437007" y="0"/>
                    <a:pt x="34556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2460536" y="6775247"/>
            <a:ext cx="818159" cy="812797"/>
            <a:chOff x="0" y="0"/>
            <a:chExt cx="818159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3500" y="63500"/>
              <a:ext cx="691134" cy="685800"/>
            </a:xfrm>
            <a:custGeom>
              <a:avLst/>
              <a:gdLst/>
              <a:ahLst/>
              <a:cxnLst/>
              <a:rect r="r" b="b" t="t" l="l"/>
              <a:pathLst>
                <a:path h="685800" w="691134">
                  <a:moveTo>
                    <a:pt x="344170" y="20828"/>
                  </a:moveTo>
                  <a:cubicBezTo>
                    <a:pt x="523494" y="20828"/>
                    <a:pt x="668909" y="165481"/>
                    <a:pt x="668909" y="345567"/>
                  </a:cubicBezTo>
                  <a:cubicBezTo>
                    <a:pt x="668909" y="524129"/>
                    <a:pt x="523494" y="668782"/>
                    <a:pt x="344170" y="668782"/>
                  </a:cubicBezTo>
                  <a:cubicBezTo>
                    <a:pt x="165608" y="668782"/>
                    <a:pt x="20955" y="524129"/>
                    <a:pt x="20955" y="345567"/>
                  </a:cubicBezTo>
                  <a:cubicBezTo>
                    <a:pt x="20955" y="165608"/>
                    <a:pt x="165735" y="20828"/>
                    <a:pt x="344170" y="20828"/>
                  </a:cubicBezTo>
                  <a:close/>
                  <a:moveTo>
                    <a:pt x="344805" y="0"/>
                  </a:moveTo>
                  <a:cubicBezTo>
                    <a:pt x="253365" y="0"/>
                    <a:pt x="166243" y="35306"/>
                    <a:pt x="101473" y="100838"/>
                  </a:cubicBezTo>
                  <a:cubicBezTo>
                    <a:pt x="35941" y="166243"/>
                    <a:pt x="0" y="253365"/>
                    <a:pt x="0" y="345567"/>
                  </a:cubicBezTo>
                  <a:cubicBezTo>
                    <a:pt x="0" y="437007"/>
                    <a:pt x="35941" y="524129"/>
                    <a:pt x="101473" y="588899"/>
                  </a:cubicBezTo>
                  <a:cubicBezTo>
                    <a:pt x="152654" y="641223"/>
                    <a:pt x="217805" y="674243"/>
                    <a:pt x="288036" y="685800"/>
                  </a:cubicBezTo>
                  <a:lnTo>
                    <a:pt x="402336" y="685800"/>
                  </a:lnTo>
                  <a:cubicBezTo>
                    <a:pt x="473202" y="674243"/>
                    <a:pt x="538480" y="641223"/>
                    <a:pt x="589661" y="588899"/>
                  </a:cubicBezTo>
                  <a:cubicBezTo>
                    <a:pt x="655193" y="524129"/>
                    <a:pt x="691134" y="437007"/>
                    <a:pt x="691134" y="345567"/>
                  </a:cubicBezTo>
                  <a:cubicBezTo>
                    <a:pt x="691134" y="253365"/>
                    <a:pt x="655193" y="166243"/>
                    <a:pt x="589661" y="100838"/>
                  </a:cubicBezTo>
                  <a:cubicBezTo>
                    <a:pt x="524891" y="35306"/>
                    <a:pt x="437769" y="0"/>
                    <a:pt x="3448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92405" y="193802"/>
              <a:ext cx="429768" cy="429768"/>
            </a:xfrm>
            <a:custGeom>
              <a:avLst/>
              <a:gdLst/>
              <a:ahLst/>
              <a:cxnLst/>
              <a:rect r="r" b="b" t="t" l="l"/>
              <a:pathLst>
                <a:path h="429768" w="429768">
                  <a:moveTo>
                    <a:pt x="339090" y="21590"/>
                  </a:moveTo>
                  <a:cubicBezTo>
                    <a:pt x="377317" y="21590"/>
                    <a:pt x="408178" y="52578"/>
                    <a:pt x="408178" y="90678"/>
                  </a:cubicBezTo>
                  <a:lnTo>
                    <a:pt x="408178" y="339090"/>
                  </a:lnTo>
                  <a:cubicBezTo>
                    <a:pt x="408178" y="377190"/>
                    <a:pt x="377190" y="408178"/>
                    <a:pt x="339090" y="408178"/>
                  </a:cubicBezTo>
                  <a:lnTo>
                    <a:pt x="90678" y="408178"/>
                  </a:lnTo>
                  <a:cubicBezTo>
                    <a:pt x="52578" y="408178"/>
                    <a:pt x="21590" y="377190"/>
                    <a:pt x="21590" y="339090"/>
                  </a:cubicBezTo>
                  <a:lnTo>
                    <a:pt x="21590" y="90678"/>
                  </a:lnTo>
                  <a:cubicBezTo>
                    <a:pt x="21590" y="52451"/>
                    <a:pt x="52578" y="21590"/>
                    <a:pt x="90678" y="21590"/>
                  </a:cubicBezTo>
                  <a:lnTo>
                    <a:pt x="339090" y="21590"/>
                  </a:lnTo>
                  <a:close/>
                  <a:moveTo>
                    <a:pt x="90678" y="0"/>
                  </a:moveTo>
                  <a:cubicBezTo>
                    <a:pt x="40259" y="0"/>
                    <a:pt x="0" y="40386"/>
                    <a:pt x="0" y="90678"/>
                  </a:cubicBezTo>
                  <a:lnTo>
                    <a:pt x="0" y="339090"/>
                  </a:lnTo>
                  <a:cubicBezTo>
                    <a:pt x="0" y="389509"/>
                    <a:pt x="40259" y="429768"/>
                    <a:pt x="90678" y="429768"/>
                  </a:cubicBezTo>
                  <a:lnTo>
                    <a:pt x="339090" y="429768"/>
                  </a:lnTo>
                  <a:cubicBezTo>
                    <a:pt x="389509" y="429768"/>
                    <a:pt x="429768" y="389382"/>
                    <a:pt x="429768" y="339090"/>
                  </a:cubicBezTo>
                  <a:lnTo>
                    <a:pt x="429768" y="90678"/>
                  </a:lnTo>
                  <a:cubicBezTo>
                    <a:pt x="429768" y="40259"/>
                    <a:pt x="389382" y="0"/>
                    <a:pt x="339090" y="0"/>
                  </a:cubicBezTo>
                  <a:lnTo>
                    <a:pt x="90678" y="0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93116" y="296799"/>
              <a:ext cx="229616" cy="225425"/>
            </a:xfrm>
            <a:custGeom>
              <a:avLst/>
              <a:gdLst/>
              <a:ahLst/>
              <a:cxnLst/>
              <a:rect r="r" b="b" t="t" l="l"/>
              <a:pathLst>
                <a:path h="225425" w="229616">
                  <a:moveTo>
                    <a:pt x="115951" y="0"/>
                  </a:moveTo>
                  <a:cubicBezTo>
                    <a:pt x="51181" y="0"/>
                    <a:pt x="0" y="53975"/>
                    <a:pt x="3683" y="118110"/>
                  </a:cubicBezTo>
                  <a:cubicBezTo>
                    <a:pt x="5842" y="176403"/>
                    <a:pt x="52578" y="222504"/>
                    <a:pt x="109474" y="224663"/>
                  </a:cubicBezTo>
                  <a:cubicBezTo>
                    <a:pt x="112395" y="224663"/>
                    <a:pt x="114554" y="225425"/>
                    <a:pt x="116713" y="225425"/>
                  </a:cubicBezTo>
                  <a:cubicBezTo>
                    <a:pt x="138303" y="225425"/>
                    <a:pt x="158496" y="218948"/>
                    <a:pt x="175768" y="208153"/>
                  </a:cubicBezTo>
                  <a:cubicBezTo>
                    <a:pt x="181483" y="204597"/>
                    <a:pt x="182245" y="195961"/>
                    <a:pt x="177927" y="191643"/>
                  </a:cubicBezTo>
                  <a:cubicBezTo>
                    <a:pt x="175768" y="189484"/>
                    <a:pt x="172212" y="188087"/>
                    <a:pt x="169291" y="188087"/>
                  </a:cubicBezTo>
                  <a:cubicBezTo>
                    <a:pt x="167132" y="188087"/>
                    <a:pt x="165735" y="188849"/>
                    <a:pt x="164211" y="189484"/>
                  </a:cubicBezTo>
                  <a:cubicBezTo>
                    <a:pt x="151257" y="196723"/>
                    <a:pt x="136906" y="202438"/>
                    <a:pt x="120269" y="202438"/>
                  </a:cubicBezTo>
                  <a:cubicBezTo>
                    <a:pt x="118872" y="202438"/>
                    <a:pt x="116713" y="202438"/>
                    <a:pt x="114554" y="202438"/>
                  </a:cubicBezTo>
                  <a:cubicBezTo>
                    <a:pt x="64897" y="201676"/>
                    <a:pt x="23876" y="159893"/>
                    <a:pt x="24511" y="108839"/>
                  </a:cubicBezTo>
                  <a:cubicBezTo>
                    <a:pt x="26670" y="59817"/>
                    <a:pt x="64770" y="20955"/>
                    <a:pt x="113792" y="20955"/>
                  </a:cubicBezTo>
                  <a:cubicBezTo>
                    <a:pt x="116713" y="20955"/>
                    <a:pt x="118872" y="20955"/>
                    <a:pt x="121666" y="20955"/>
                  </a:cubicBezTo>
                  <a:cubicBezTo>
                    <a:pt x="166243" y="23114"/>
                    <a:pt x="203073" y="59817"/>
                    <a:pt x="206629" y="103759"/>
                  </a:cubicBezTo>
                  <a:cubicBezTo>
                    <a:pt x="208788" y="121793"/>
                    <a:pt x="204470" y="139065"/>
                    <a:pt x="196596" y="154178"/>
                  </a:cubicBezTo>
                  <a:cubicBezTo>
                    <a:pt x="194437" y="158496"/>
                    <a:pt x="194437" y="163576"/>
                    <a:pt x="197993" y="167132"/>
                  </a:cubicBezTo>
                  <a:cubicBezTo>
                    <a:pt x="200152" y="169291"/>
                    <a:pt x="203073" y="170053"/>
                    <a:pt x="205867" y="170053"/>
                  </a:cubicBezTo>
                  <a:cubicBezTo>
                    <a:pt x="209423" y="170053"/>
                    <a:pt x="213106" y="167894"/>
                    <a:pt x="215900" y="164338"/>
                  </a:cubicBezTo>
                  <a:cubicBezTo>
                    <a:pt x="224536" y="147828"/>
                    <a:pt x="229616" y="127635"/>
                    <a:pt x="227457" y="106045"/>
                  </a:cubicBezTo>
                  <a:cubicBezTo>
                    <a:pt x="224536" y="48387"/>
                    <a:pt x="177800" y="3048"/>
                    <a:pt x="120904" y="254"/>
                  </a:cubicBezTo>
                  <a:cubicBezTo>
                    <a:pt x="119507" y="254"/>
                    <a:pt x="117348" y="254"/>
                    <a:pt x="115824" y="254"/>
                  </a:cubicBezTo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494792" y="249936"/>
              <a:ext cx="58928" cy="58293"/>
            </a:xfrm>
            <a:custGeom>
              <a:avLst/>
              <a:gdLst/>
              <a:ahLst/>
              <a:cxnLst/>
              <a:rect r="r" b="b" t="t" l="l"/>
              <a:pathLst>
                <a:path h="58293" w="58928">
                  <a:moveTo>
                    <a:pt x="29464" y="0"/>
                  </a:moveTo>
                  <a:cubicBezTo>
                    <a:pt x="12192" y="0"/>
                    <a:pt x="0" y="12192"/>
                    <a:pt x="0" y="28067"/>
                  </a:cubicBezTo>
                  <a:cubicBezTo>
                    <a:pt x="0" y="45339"/>
                    <a:pt x="12192" y="58293"/>
                    <a:pt x="29464" y="58293"/>
                  </a:cubicBezTo>
                  <a:cubicBezTo>
                    <a:pt x="45339" y="58293"/>
                    <a:pt x="58928" y="45339"/>
                    <a:pt x="58928" y="28067"/>
                  </a:cubicBezTo>
                  <a:cubicBezTo>
                    <a:pt x="58928" y="12192"/>
                    <a:pt x="45212" y="0"/>
                    <a:pt x="29464" y="0"/>
                  </a:cubicBezTo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18288000" cy="10287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8288000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18288000">
                  <a:moveTo>
                    <a:pt x="0" y="0"/>
                  </a:move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-7519959" y="-708724"/>
            <a:ext cx="27609658" cy="15530404"/>
          </a:xfrm>
          <a:custGeom>
            <a:avLst/>
            <a:gdLst/>
            <a:ahLst/>
            <a:cxnLst/>
            <a:rect r="r" b="b" t="t" l="l"/>
            <a:pathLst>
              <a:path h="15530404" w="27609658">
                <a:moveTo>
                  <a:pt x="0" y="0"/>
                </a:moveTo>
                <a:lnTo>
                  <a:pt x="27609658" y="0"/>
                </a:lnTo>
                <a:lnTo>
                  <a:pt x="27609658" y="15530404"/>
                </a:lnTo>
                <a:lnTo>
                  <a:pt x="0" y="155304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8332" y="313262"/>
            <a:ext cx="2237371" cy="1037115"/>
          </a:xfrm>
          <a:custGeom>
            <a:avLst/>
            <a:gdLst/>
            <a:ahLst/>
            <a:cxnLst/>
            <a:rect r="r" b="b" t="t" l="l"/>
            <a:pathLst>
              <a:path h="1037115" w="2237371">
                <a:moveTo>
                  <a:pt x="0" y="0"/>
                </a:moveTo>
                <a:lnTo>
                  <a:pt x="2237371" y="0"/>
                </a:lnTo>
                <a:lnTo>
                  <a:pt x="2237371" y="1037114"/>
                </a:lnTo>
                <a:lnTo>
                  <a:pt x="0" y="10371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781061" y="1008275"/>
            <a:ext cx="9139224" cy="703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99"/>
              </a:lnSpc>
            </a:pPr>
            <a:r>
              <a:rPr lang="en-US" b="true" sz="4801" spc="4">
                <a:solidFill>
                  <a:srgbClr val="FFAB4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Variable Naming Rules: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9980" y="2365054"/>
            <a:ext cx="16988278" cy="9654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43"/>
              </a:lnSpc>
            </a:pPr>
            <a:r>
              <a:rPr lang="en-US" sz="45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Valid Names</a:t>
            </a:r>
          </a:p>
          <a:p>
            <a:pPr algn="l">
              <a:lnSpc>
                <a:spcPts val="5443"/>
              </a:lnSpc>
            </a:pPr>
          </a:p>
          <a:p>
            <a:pPr algn="l" marL="1975087" indent="-658362" lvl="2">
              <a:lnSpc>
                <a:spcPts val="5443"/>
              </a:lnSpc>
              <a:buFont typeface="Arial"/>
              <a:buChar char="⚬"/>
            </a:pPr>
            <a:r>
              <a:rPr lang="en-US" sz="45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Must start with a letter or underscore (_).</a:t>
            </a:r>
          </a:p>
          <a:p>
            <a:pPr algn="l" marL="1975087" indent="-658362" lvl="2">
              <a:lnSpc>
                <a:spcPts val="5443"/>
              </a:lnSpc>
              <a:buFont typeface="Arial"/>
              <a:buChar char="⚬"/>
            </a:pPr>
            <a:r>
              <a:rPr lang="en-US" sz="45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Can only contain alphanumeric characters and underscores.</a:t>
            </a:r>
          </a:p>
          <a:p>
            <a:pPr algn="l" marL="1975087" indent="-658362" lvl="2">
              <a:lnSpc>
                <a:spcPts val="5443"/>
              </a:lnSpc>
              <a:buFont typeface="Arial"/>
              <a:buChar char="⚬"/>
            </a:pPr>
            <a:r>
              <a:rPr lang="en-US" sz="45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Are </a:t>
            </a:r>
            <a:r>
              <a:rPr lang="en-US" sz="45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Case-sensitive (Age and age are different).</a:t>
            </a:r>
          </a:p>
          <a:p>
            <a:pPr algn="l" marL="1975087" indent="-658362" lvl="2">
              <a:lnSpc>
                <a:spcPts val="5443"/>
              </a:lnSpc>
              <a:buFont typeface="Arial"/>
              <a:buChar char="⚬"/>
            </a:pPr>
            <a:r>
              <a:rPr lang="en-US" sz="45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Reserved keywords in Python cannot be used as variable names (Eg - print, if, else, while, for, def, class, import, True, False, None)</a:t>
            </a:r>
          </a:p>
          <a:p>
            <a:pPr algn="l">
              <a:lnSpc>
                <a:spcPts val="5443"/>
              </a:lnSpc>
            </a:pPr>
          </a:p>
          <a:p>
            <a:pPr algn="l">
              <a:lnSpc>
                <a:spcPts val="5443"/>
              </a:lnSpc>
            </a:pPr>
          </a:p>
          <a:p>
            <a:pPr algn="l">
              <a:lnSpc>
                <a:spcPts val="5551"/>
              </a:lnSpc>
            </a:pPr>
          </a:p>
          <a:p>
            <a:pPr algn="l">
              <a:lnSpc>
                <a:spcPts val="5551"/>
              </a:lnSpc>
            </a:pPr>
          </a:p>
          <a:p>
            <a:pPr algn="l">
              <a:lnSpc>
                <a:spcPts val="5551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18288000" cy="1028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0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18288000">
                  <a:moveTo>
                    <a:pt x="0" y="0"/>
                  </a:move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624041" y="6839455"/>
            <a:ext cx="685800" cy="691163"/>
            <a:chOff x="0" y="0"/>
            <a:chExt cx="685800" cy="6911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85800" cy="691134"/>
            </a:xfrm>
            <a:custGeom>
              <a:avLst/>
              <a:gdLst/>
              <a:ahLst/>
              <a:cxnLst/>
              <a:rect r="r" b="b" t="t" l="l"/>
              <a:pathLst>
                <a:path h="691134" w="685800">
                  <a:moveTo>
                    <a:pt x="345567" y="0"/>
                  </a:moveTo>
                  <a:cubicBezTo>
                    <a:pt x="253365" y="0"/>
                    <a:pt x="165608" y="35306"/>
                    <a:pt x="101473" y="100838"/>
                  </a:cubicBezTo>
                  <a:cubicBezTo>
                    <a:pt x="35306" y="166370"/>
                    <a:pt x="0" y="253365"/>
                    <a:pt x="0" y="344805"/>
                  </a:cubicBezTo>
                  <a:cubicBezTo>
                    <a:pt x="0" y="416814"/>
                    <a:pt x="21590" y="485902"/>
                    <a:pt x="63373" y="544957"/>
                  </a:cubicBezTo>
                  <a:cubicBezTo>
                    <a:pt x="103759" y="601853"/>
                    <a:pt x="159893" y="645033"/>
                    <a:pt x="224663" y="670179"/>
                  </a:cubicBezTo>
                  <a:cubicBezTo>
                    <a:pt x="226060" y="670941"/>
                    <a:pt x="227584" y="670941"/>
                    <a:pt x="228981" y="670941"/>
                  </a:cubicBezTo>
                  <a:cubicBezTo>
                    <a:pt x="232537" y="670941"/>
                    <a:pt x="235458" y="669544"/>
                    <a:pt x="237617" y="666623"/>
                  </a:cubicBezTo>
                  <a:cubicBezTo>
                    <a:pt x="239014" y="664464"/>
                    <a:pt x="239014" y="660908"/>
                    <a:pt x="239014" y="659384"/>
                  </a:cubicBezTo>
                  <a:lnTo>
                    <a:pt x="239014" y="462915"/>
                  </a:lnTo>
                  <a:cubicBezTo>
                    <a:pt x="239014" y="456438"/>
                    <a:pt x="234696" y="451358"/>
                    <a:pt x="227457" y="451358"/>
                  </a:cubicBezTo>
                  <a:lnTo>
                    <a:pt x="136779" y="451358"/>
                  </a:lnTo>
                  <a:lnTo>
                    <a:pt x="136779" y="370840"/>
                  </a:lnTo>
                  <a:lnTo>
                    <a:pt x="227457" y="370840"/>
                  </a:lnTo>
                  <a:cubicBezTo>
                    <a:pt x="233934" y="370840"/>
                    <a:pt x="239014" y="365760"/>
                    <a:pt x="239014" y="359283"/>
                  </a:cubicBezTo>
                  <a:lnTo>
                    <a:pt x="239014" y="344805"/>
                  </a:lnTo>
                  <a:cubicBezTo>
                    <a:pt x="239014" y="250444"/>
                    <a:pt x="329057" y="167005"/>
                    <a:pt x="432689" y="167005"/>
                  </a:cubicBezTo>
                  <a:lnTo>
                    <a:pt x="480187" y="167005"/>
                  </a:lnTo>
                  <a:lnTo>
                    <a:pt x="480187" y="247650"/>
                  </a:lnTo>
                  <a:lnTo>
                    <a:pt x="432689" y="247650"/>
                  </a:lnTo>
                  <a:cubicBezTo>
                    <a:pt x="401066" y="247650"/>
                    <a:pt x="374396" y="255524"/>
                    <a:pt x="353441" y="272161"/>
                  </a:cubicBezTo>
                  <a:cubicBezTo>
                    <a:pt x="332613" y="290195"/>
                    <a:pt x="319659" y="315341"/>
                    <a:pt x="319659" y="344932"/>
                  </a:cubicBezTo>
                  <a:lnTo>
                    <a:pt x="319659" y="359283"/>
                  </a:lnTo>
                  <a:cubicBezTo>
                    <a:pt x="319659" y="364998"/>
                    <a:pt x="324739" y="370840"/>
                    <a:pt x="331216" y="370840"/>
                  </a:cubicBezTo>
                  <a:lnTo>
                    <a:pt x="374396" y="370840"/>
                  </a:lnTo>
                  <a:cubicBezTo>
                    <a:pt x="379476" y="370840"/>
                    <a:pt x="385191" y="365760"/>
                    <a:pt x="385191" y="359283"/>
                  </a:cubicBezTo>
                  <a:cubicBezTo>
                    <a:pt x="385191" y="353568"/>
                    <a:pt x="380111" y="348488"/>
                    <a:pt x="374396" y="348488"/>
                  </a:cubicBezTo>
                  <a:lnTo>
                    <a:pt x="341249" y="348488"/>
                  </a:lnTo>
                  <a:lnTo>
                    <a:pt x="341249" y="344170"/>
                  </a:lnTo>
                  <a:cubicBezTo>
                    <a:pt x="341249" y="287274"/>
                    <a:pt x="390906" y="267208"/>
                    <a:pt x="432689" y="267208"/>
                  </a:cubicBezTo>
                  <a:lnTo>
                    <a:pt x="490220" y="267208"/>
                  </a:lnTo>
                  <a:cubicBezTo>
                    <a:pt x="495935" y="267208"/>
                    <a:pt x="501015" y="262890"/>
                    <a:pt x="501015" y="255651"/>
                  </a:cubicBezTo>
                  <a:lnTo>
                    <a:pt x="501015" y="153416"/>
                  </a:lnTo>
                  <a:cubicBezTo>
                    <a:pt x="501015" y="148336"/>
                    <a:pt x="496697" y="141859"/>
                    <a:pt x="490220" y="141859"/>
                  </a:cubicBezTo>
                  <a:lnTo>
                    <a:pt x="432689" y="141859"/>
                  </a:lnTo>
                  <a:cubicBezTo>
                    <a:pt x="379476" y="141859"/>
                    <a:pt x="325374" y="163449"/>
                    <a:pt x="283718" y="200152"/>
                  </a:cubicBezTo>
                  <a:cubicBezTo>
                    <a:pt x="241173" y="239014"/>
                    <a:pt x="217424" y="289433"/>
                    <a:pt x="217424" y="342011"/>
                  </a:cubicBezTo>
                  <a:lnTo>
                    <a:pt x="217424" y="346329"/>
                  </a:lnTo>
                  <a:lnTo>
                    <a:pt x="125984" y="346329"/>
                  </a:lnTo>
                  <a:cubicBezTo>
                    <a:pt x="120904" y="346329"/>
                    <a:pt x="115189" y="350647"/>
                    <a:pt x="115189" y="357124"/>
                  </a:cubicBezTo>
                  <a:lnTo>
                    <a:pt x="115189" y="459359"/>
                  </a:lnTo>
                  <a:cubicBezTo>
                    <a:pt x="115189" y="465836"/>
                    <a:pt x="120269" y="470916"/>
                    <a:pt x="125984" y="470916"/>
                  </a:cubicBezTo>
                  <a:lnTo>
                    <a:pt x="217424" y="470916"/>
                  </a:lnTo>
                  <a:lnTo>
                    <a:pt x="217424" y="641477"/>
                  </a:lnTo>
                  <a:cubicBezTo>
                    <a:pt x="98679" y="591820"/>
                    <a:pt x="21590" y="473075"/>
                    <a:pt x="21590" y="344170"/>
                  </a:cubicBezTo>
                  <a:cubicBezTo>
                    <a:pt x="21590" y="164846"/>
                    <a:pt x="166243" y="20193"/>
                    <a:pt x="345567" y="20193"/>
                  </a:cubicBezTo>
                  <a:cubicBezTo>
                    <a:pt x="523367" y="20193"/>
                    <a:pt x="669544" y="166370"/>
                    <a:pt x="669544" y="344170"/>
                  </a:cubicBezTo>
                  <a:cubicBezTo>
                    <a:pt x="669544" y="523494"/>
                    <a:pt x="524129" y="668147"/>
                    <a:pt x="345567" y="668147"/>
                  </a:cubicBezTo>
                  <a:lnTo>
                    <a:pt x="341249" y="668147"/>
                  </a:lnTo>
                  <a:lnTo>
                    <a:pt x="341249" y="471551"/>
                  </a:lnTo>
                  <a:lnTo>
                    <a:pt x="491744" y="471551"/>
                  </a:lnTo>
                  <a:cubicBezTo>
                    <a:pt x="496824" y="471551"/>
                    <a:pt x="502539" y="467233"/>
                    <a:pt x="502539" y="459994"/>
                  </a:cubicBezTo>
                  <a:lnTo>
                    <a:pt x="502539" y="359283"/>
                  </a:lnTo>
                  <a:cubicBezTo>
                    <a:pt x="502539" y="353568"/>
                    <a:pt x="497459" y="348488"/>
                    <a:pt x="491744" y="348488"/>
                  </a:cubicBezTo>
                  <a:lnTo>
                    <a:pt x="427609" y="348488"/>
                  </a:lnTo>
                  <a:cubicBezTo>
                    <a:pt x="421894" y="348488"/>
                    <a:pt x="416052" y="352806"/>
                    <a:pt x="416052" y="359283"/>
                  </a:cubicBezTo>
                  <a:cubicBezTo>
                    <a:pt x="416052" y="364998"/>
                    <a:pt x="421132" y="370840"/>
                    <a:pt x="427609" y="370840"/>
                  </a:cubicBezTo>
                  <a:lnTo>
                    <a:pt x="480949" y="370840"/>
                  </a:lnTo>
                  <a:lnTo>
                    <a:pt x="480949" y="451485"/>
                  </a:lnTo>
                  <a:lnTo>
                    <a:pt x="331216" y="451485"/>
                  </a:lnTo>
                  <a:cubicBezTo>
                    <a:pt x="325501" y="451485"/>
                    <a:pt x="319659" y="455803"/>
                    <a:pt x="319659" y="463042"/>
                  </a:cubicBezTo>
                  <a:lnTo>
                    <a:pt x="319659" y="680339"/>
                  </a:lnTo>
                  <a:cubicBezTo>
                    <a:pt x="319659" y="686054"/>
                    <a:pt x="324739" y="690372"/>
                    <a:pt x="329692" y="691134"/>
                  </a:cubicBezTo>
                  <a:lnTo>
                    <a:pt x="345567" y="691134"/>
                  </a:lnTo>
                  <a:cubicBezTo>
                    <a:pt x="437007" y="691134"/>
                    <a:pt x="524129" y="655828"/>
                    <a:pt x="589661" y="590296"/>
                  </a:cubicBezTo>
                  <a:cubicBezTo>
                    <a:pt x="641477" y="538480"/>
                    <a:pt x="674370" y="473329"/>
                    <a:pt x="685800" y="403098"/>
                  </a:cubicBezTo>
                  <a:lnTo>
                    <a:pt x="685800" y="288798"/>
                  </a:lnTo>
                  <a:lnTo>
                    <a:pt x="685800" y="288798"/>
                  </a:lnTo>
                  <a:cubicBezTo>
                    <a:pt x="674243" y="217805"/>
                    <a:pt x="641350" y="152654"/>
                    <a:pt x="589661" y="100838"/>
                  </a:cubicBezTo>
                  <a:cubicBezTo>
                    <a:pt x="524129" y="35306"/>
                    <a:pt x="437007" y="0"/>
                    <a:pt x="34556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2460536" y="6775247"/>
            <a:ext cx="818159" cy="812797"/>
            <a:chOff x="0" y="0"/>
            <a:chExt cx="818159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3500" y="63500"/>
              <a:ext cx="691134" cy="685800"/>
            </a:xfrm>
            <a:custGeom>
              <a:avLst/>
              <a:gdLst/>
              <a:ahLst/>
              <a:cxnLst/>
              <a:rect r="r" b="b" t="t" l="l"/>
              <a:pathLst>
                <a:path h="685800" w="691134">
                  <a:moveTo>
                    <a:pt x="344170" y="20828"/>
                  </a:moveTo>
                  <a:cubicBezTo>
                    <a:pt x="523494" y="20828"/>
                    <a:pt x="668909" y="165481"/>
                    <a:pt x="668909" y="345567"/>
                  </a:cubicBezTo>
                  <a:cubicBezTo>
                    <a:pt x="668909" y="524129"/>
                    <a:pt x="523494" y="668782"/>
                    <a:pt x="344170" y="668782"/>
                  </a:cubicBezTo>
                  <a:cubicBezTo>
                    <a:pt x="165608" y="668782"/>
                    <a:pt x="20955" y="524129"/>
                    <a:pt x="20955" y="345567"/>
                  </a:cubicBezTo>
                  <a:cubicBezTo>
                    <a:pt x="20955" y="165608"/>
                    <a:pt x="165735" y="20828"/>
                    <a:pt x="344170" y="20828"/>
                  </a:cubicBezTo>
                  <a:close/>
                  <a:moveTo>
                    <a:pt x="344805" y="0"/>
                  </a:moveTo>
                  <a:cubicBezTo>
                    <a:pt x="253365" y="0"/>
                    <a:pt x="166243" y="35306"/>
                    <a:pt x="101473" y="100838"/>
                  </a:cubicBezTo>
                  <a:cubicBezTo>
                    <a:pt x="35941" y="166243"/>
                    <a:pt x="0" y="253365"/>
                    <a:pt x="0" y="345567"/>
                  </a:cubicBezTo>
                  <a:cubicBezTo>
                    <a:pt x="0" y="437007"/>
                    <a:pt x="35941" y="524129"/>
                    <a:pt x="101473" y="588899"/>
                  </a:cubicBezTo>
                  <a:cubicBezTo>
                    <a:pt x="152654" y="641223"/>
                    <a:pt x="217805" y="674243"/>
                    <a:pt x="288036" y="685800"/>
                  </a:cubicBezTo>
                  <a:lnTo>
                    <a:pt x="402336" y="685800"/>
                  </a:lnTo>
                  <a:cubicBezTo>
                    <a:pt x="473202" y="674243"/>
                    <a:pt x="538480" y="641223"/>
                    <a:pt x="589661" y="588899"/>
                  </a:cubicBezTo>
                  <a:cubicBezTo>
                    <a:pt x="655193" y="524129"/>
                    <a:pt x="691134" y="437007"/>
                    <a:pt x="691134" y="345567"/>
                  </a:cubicBezTo>
                  <a:cubicBezTo>
                    <a:pt x="691134" y="253365"/>
                    <a:pt x="655193" y="166243"/>
                    <a:pt x="589661" y="100838"/>
                  </a:cubicBezTo>
                  <a:cubicBezTo>
                    <a:pt x="524891" y="35306"/>
                    <a:pt x="437769" y="0"/>
                    <a:pt x="3448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92405" y="193802"/>
              <a:ext cx="429768" cy="429768"/>
            </a:xfrm>
            <a:custGeom>
              <a:avLst/>
              <a:gdLst/>
              <a:ahLst/>
              <a:cxnLst/>
              <a:rect r="r" b="b" t="t" l="l"/>
              <a:pathLst>
                <a:path h="429768" w="429768">
                  <a:moveTo>
                    <a:pt x="339090" y="21590"/>
                  </a:moveTo>
                  <a:cubicBezTo>
                    <a:pt x="377317" y="21590"/>
                    <a:pt x="408178" y="52578"/>
                    <a:pt x="408178" y="90678"/>
                  </a:cubicBezTo>
                  <a:lnTo>
                    <a:pt x="408178" y="339090"/>
                  </a:lnTo>
                  <a:cubicBezTo>
                    <a:pt x="408178" y="377190"/>
                    <a:pt x="377190" y="408178"/>
                    <a:pt x="339090" y="408178"/>
                  </a:cubicBezTo>
                  <a:lnTo>
                    <a:pt x="90678" y="408178"/>
                  </a:lnTo>
                  <a:cubicBezTo>
                    <a:pt x="52578" y="408178"/>
                    <a:pt x="21590" y="377190"/>
                    <a:pt x="21590" y="339090"/>
                  </a:cubicBezTo>
                  <a:lnTo>
                    <a:pt x="21590" y="90678"/>
                  </a:lnTo>
                  <a:cubicBezTo>
                    <a:pt x="21590" y="52451"/>
                    <a:pt x="52578" y="21590"/>
                    <a:pt x="90678" y="21590"/>
                  </a:cubicBezTo>
                  <a:lnTo>
                    <a:pt x="339090" y="21590"/>
                  </a:lnTo>
                  <a:close/>
                  <a:moveTo>
                    <a:pt x="90678" y="0"/>
                  </a:moveTo>
                  <a:cubicBezTo>
                    <a:pt x="40259" y="0"/>
                    <a:pt x="0" y="40386"/>
                    <a:pt x="0" y="90678"/>
                  </a:cubicBezTo>
                  <a:lnTo>
                    <a:pt x="0" y="339090"/>
                  </a:lnTo>
                  <a:cubicBezTo>
                    <a:pt x="0" y="389509"/>
                    <a:pt x="40259" y="429768"/>
                    <a:pt x="90678" y="429768"/>
                  </a:cubicBezTo>
                  <a:lnTo>
                    <a:pt x="339090" y="429768"/>
                  </a:lnTo>
                  <a:cubicBezTo>
                    <a:pt x="389509" y="429768"/>
                    <a:pt x="429768" y="389382"/>
                    <a:pt x="429768" y="339090"/>
                  </a:cubicBezTo>
                  <a:lnTo>
                    <a:pt x="429768" y="90678"/>
                  </a:lnTo>
                  <a:cubicBezTo>
                    <a:pt x="429768" y="40259"/>
                    <a:pt x="389382" y="0"/>
                    <a:pt x="339090" y="0"/>
                  </a:cubicBezTo>
                  <a:lnTo>
                    <a:pt x="90678" y="0"/>
                  </a:lnTo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93116" y="296799"/>
              <a:ext cx="229616" cy="225425"/>
            </a:xfrm>
            <a:custGeom>
              <a:avLst/>
              <a:gdLst/>
              <a:ahLst/>
              <a:cxnLst/>
              <a:rect r="r" b="b" t="t" l="l"/>
              <a:pathLst>
                <a:path h="225425" w="229616">
                  <a:moveTo>
                    <a:pt x="115951" y="0"/>
                  </a:moveTo>
                  <a:cubicBezTo>
                    <a:pt x="51181" y="0"/>
                    <a:pt x="0" y="53975"/>
                    <a:pt x="3683" y="118110"/>
                  </a:cubicBezTo>
                  <a:cubicBezTo>
                    <a:pt x="5842" y="176403"/>
                    <a:pt x="52578" y="222504"/>
                    <a:pt x="109474" y="224663"/>
                  </a:cubicBezTo>
                  <a:cubicBezTo>
                    <a:pt x="112395" y="224663"/>
                    <a:pt x="114554" y="225425"/>
                    <a:pt x="116713" y="225425"/>
                  </a:cubicBezTo>
                  <a:cubicBezTo>
                    <a:pt x="138303" y="225425"/>
                    <a:pt x="158496" y="218948"/>
                    <a:pt x="175768" y="208153"/>
                  </a:cubicBezTo>
                  <a:cubicBezTo>
                    <a:pt x="181483" y="204597"/>
                    <a:pt x="182245" y="195961"/>
                    <a:pt x="177927" y="191643"/>
                  </a:cubicBezTo>
                  <a:cubicBezTo>
                    <a:pt x="175768" y="189484"/>
                    <a:pt x="172212" y="188087"/>
                    <a:pt x="169291" y="188087"/>
                  </a:cubicBezTo>
                  <a:cubicBezTo>
                    <a:pt x="167132" y="188087"/>
                    <a:pt x="165735" y="188849"/>
                    <a:pt x="164211" y="189484"/>
                  </a:cubicBezTo>
                  <a:cubicBezTo>
                    <a:pt x="151257" y="196723"/>
                    <a:pt x="136906" y="202438"/>
                    <a:pt x="120269" y="202438"/>
                  </a:cubicBezTo>
                  <a:cubicBezTo>
                    <a:pt x="118872" y="202438"/>
                    <a:pt x="116713" y="202438"/>
                    <a:pt x="114554" y="202438"/>
                  </a:cubicBezTo>
                  <a:cubicBezTo>
                    <a:pt x="64897" y="201676"/>
                    <a:pt x="23876" y="159893"/>
                    <a:pt x="24511" y="108839"/>
                  </a:cubicBezTo>
                  <a:cubicBezTo>
                    <a:pt x="26670" y="59817"/>
                    <a:pt x="64770" y="20955"/>
                    <a:pt x="113792" y="20955"/>
                  </a:cubicBezTo>
                  <a:cubicBezTo>
                    <a:pt x="116713" y="20955"/>
                    <a:pt x="118872" y="20955"/>
                    <a:pt x="121666" y="20955"/>
                  </a:cubicBezTo>
                  <a:cubicBezTo>
                    <a:pt x="166243" y="23114"/>
                    <a:pt x="203073" y="59817"/>
                    <a:pt x="206629" y="103759"/>
                  </a:cubicBezTo>
                  <a:cubicBezTo>
                    <a:pt x="208788" y="121793"/>
                    <a:pt x="204470" y="139065"/>
                    <a:pt x="196596" y="154178"/>
                  </a:cubicBezTo>
                  <a:cubicBezTo>
                    <a:pt x="194437" y="158496"/>
                    <a:pt x="194437" y="163576"/>
                    <a:pt x="197993" y="167132"/>
                  </a:cubicBezTo>
                  <a:cubicBezTo>
                    <a:pt x="200152" y="169291"/>
                    <a:pt x="203073" y="170053"/>
                    <a:pt x="205867" y="170053"/>
                  </a:cubicBezTo>
                  <a:cubicBezTo>
                    <a:pt x="209423" y="170053"/>
                    <a:pt x="213106" y="167894"/>
                    <a:pt x="215900" y="164338"/>
                  </a:cubicBezTo>
                  <a:cubicBezTo>
                    <a:pt x="224536" y="147828"/>
                    <a:pt x="229616" y="127635"/>
                    <a:pt x="227457" y="106045"/>
                  </a:cubicBezTo>
                  <a:cubicBezTo>
                    <a:pt x="224536" y="48387"/>
                    <a:pt x="177800" y="3048"/>
                    <a:pt x="120904" y="254"/>
                  </a:cubicBezTo>
                  <a:cubicBezTo>
                    <a:pt x="119507" y="254"/>
                    <a:pt x="117348" y="254"/>
                    <a:pt x="115824" y="254"/>
                  </a:cubicBezTo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494792" y="249936"/>
              <a:ext cx="58928" cy="58293"/>
            </a:xfrm>
            <a:custGeom>
              <a:avLst/>
              <a:gdLst/>
              <a:ahLst/>
              <a:cxnLst/>
              <a:rect r="r" b="b" t="t" l="l"/>
              <a:pathLst>
                <a:path h="58293" w="58928">
                  <a:moveTo>
                    <a:pt x="29464" y="0"/>
                  </a:moveTo>
                  <a:cubicBezTo>
                    <a:pt x="12192" y="0"/>
                    <a:pt x="0" y="12192"/>
                    <a:pt x="0" y="28067"/>
                  </a:cubicBezTo>
                  <a:cubicBezTo>
                    <a:pt x="0" y="45339"/>
                    <a:pt x="12192" y="58293"/>
                    <a:pt x="29464" y="58293"/>
                  </a:cubicBezTo>
                  <a:cubicBezTo>
                    <a:pt x="45339" y="58293"/>
                    <a:pt x="58928" y="45339"/>
                    <a:pt x="58928" y="28067"/>
                  </a:cubicBezTo>
                  <a:cubicBezTo>
                    <a:pt x="58928" y="12192"/>
                    <a:pt x="45212" y="0"/>
                    <a:pt x="29464" y="0"/>
                  </a:cubicBezTo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18288000" cy="10287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8288000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18288000">
                  <a:moveTo>
                    <a:pt x="0" y="0"/>
                  </a:move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2802" y="12821"/>
            <a:ext cx="18288000" cy="10286981"/>
          </a:xfrm>
          <a:custGeom>
            <a:avLst/>
            <a:gdLst/>
            <a:ahLst/>
            <a:cxnLst/>
            <a:rect r="r" b="b" t="t" l="l"/>
            <a:pathLst>
              <a:path h="10286981" w="18288000">
                <a:moveTo>
                  <a:pt x="0" y="0"/>
                </a:moveTo>
                <a:lnTo>
                  <a:pt x="18288000" y="0"/>
                </a:lnTo>
                <a:lnTo>
                  <a:pt x="18288000" y="10286981"/>
                </a:lnTo>
                <a:lnTo>
                  <a:pt x="0" y="102869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8332" y="313262"/>
            <a:ext cx="2237371" cy="1037115"/>
          </a:xfrm>
          <a:custGeom>
            <a:avLst/>
            <a:gdLst/>
            <a:ahLst/>
            <a:cxnLst/>
            <a:rect r="r" b="b" t="t" l="l"/>
            <a:pathLst>
              <a:path h="1037115" w="2237371">
                <a:moveTo>
                  <a:pt x="0" y="0"/>
                </a:moveTo>
                <a:lnTo>
                  <a:pt x="2237371" y="0"/>
                </a:lnTo>
                <a:lnTo>
                  <a:pt x="2237371" y="1037114"/>
                </a:lnTo>
                <a:lnTo>
                  <a:pt x="0" y="10371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460536" y="1705628"/>
            <a:ext cx="11945111" cy="8399299"/>
          </a:xfrm>
          <a:custGeom>
            <a:avLst/>
            <a:gdLst/>
            <a:ahLst/>
            <a:cxnLst/>
            <a:rect r="r" b="b" t="t" l="l"/>
            <a:pathLst>
              <a:path h="8399299" w="11945111">
                <a:moveTo>
                  <a:pt x="0" y="0"/>
                </a:moveTo>
                <a:lnTo>
                  <a:pt x="11945111" y="0"/>
                </a:lnTo>
                <a:lnTo>
                  <a:pt x="11945111" y="8399299"/>
                </a:lnTo>
                <a:lnTo>
                  <a:pt x="0" y="83992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766562" y="12821"/>
            <a:ext cx="7333059" cy="3920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5"/>
              </a:lnSpc>
            </a:pPr>
          </a:p>
          <a:p>
            <a:pPr algn="l" marL="1863378" indent="-621126" lvl="2">
              <a:lnSpc>
                <a:spcPts val="5135"/>
              </a:lnSpc>
              <a:buFont typeface="Arial"/>
              <a:buChar char="⚬"/>
            </a:pPr>
            <a:r>
              <a:rPr lang="en-US" sz="431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Examples</a:t>
            </a:r>
          </a:p>
          <a:p>
            <a:pPr algn="l">
              <a:lnSpc>
                <a:spcPts val="5135"/>
              </a:lnSpc>
            </a:pPr>
          </a:p>
          <a:p>
            <a:pPr algn="l">
              <a:lnSpc>
                <a:spcPts val="5215"/>
              </a:lnSpc>
            </a:pPr>
          </a:p>
          <a:p>
            <a:pPr algn="l">
              <a:lnSpc>
                <a:spcPts val="5215"/>
              </a:lnSpc>
            </a:pPr>
          </a:p>
          <a:p>
            <a:pPr algn="l">
              <a:lnSpc>
                <a:spcPts val="5215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18288000" cy="1028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0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18288000">
                  <a:moveTo>
                    <a:pt x="0" y="0"/>
                  </a:move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2802" y="-415663"/>
            <a:ext cx="19583869" cy="11015906"/>
          </a:xfrm>
          <a:custGeom>
            <a:avLst/>
            <a:gdLst/>
            <a:ahLst/>
            <a:cxnLst/>
            <a:rect r="r" b="b" t="t" l="l"/>
            <a:pathLst>
              <a:path h="11015906" w="19583869">
                <a:moveTo>
                  <a:pt x="0" y="0"/>
                </a:moveTo>
                <a:lnTo>
                  <a:pt x="19583869" y="0"/>
                </a:lnTo>
                <a:lnTo>
                  <a:pt x="19583869" y="11015906"/>
                </a:lnTo>
                <a:lnTo>
                  <a:pt x="0" y="110159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8332" y="313262"/>
            <a:ext cx="2237371" cy="1037115"/>
          </a:xfrm>
          <a:custGeom>
            <a:avLst/>
            <a:gdLst/>
            <a:ahLst/>
            <a:cxnLst/>
            <a:rect r="r" b="b" t="t" l="l"/>
            <a:pathLst>
              <a:path h="1037115" w="2237371">
                <a:moveTo>
                  <a:pt x="0" y="0"/>
                </a:moveTo>
                <a:lnTo>
                  <a:pt x="2237371" y="0"/>
                </a:lnTo>
                <a:lnTo>
                  <a:pt x="2237371" y="1037114"/>
                </a:lnTo>
                <a:lnTo>
                  <a:pt x="0" y="10371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253781" y="4052782"/>
            <a:ext cx="8785965" cy="2826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191"/>
              </a:lnSpc>
            </a:pPr>
            <a:r>
              <a:rPr lang="en-US" b="true" sz="9428" spc="9">
                <a:solidFill>
                  <a:srgbClr val="FFAB4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Data Types in Python</a:t>
            </a:r>
          </a:p>
        </p:txBody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6253781" y="3238103"/>
            <a:ext cx="6438462" cy="188469"/>
            <a:chOff x="0" y="0"/>
            <a:chExt cx="5314632" cy="1555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0" y="63500"/>
              <a:ext cx="5187696" cy="28575"/>
            </a:xfrm>
            <a:custGeom>
              <a:avLst/>
              <a:gdLst/>
              <a:ahLst/>
              <a:cxnLst/>
              <a:rect r="r" b="b" t="t" l="l"/>
              <a:pathLst>
                <a:path h="28575" w="5187696">
                  <a:moveTo>
                    <a:pt x="0" y="28575"/>
                  </a:moveTo>
                  <a:lnTo>
                    <a:pt x="5187696" y="28575"/>
                  </a:lnTo>
                  <a:lnTo>
                    <a:pt x="51876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B4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63500" y="63500"/>
              <a:ext cx="5187696" cy="28575"/>
            </a:xfrm>
            <a:custGeom>
              <a:avLst/>
              <a:gdLst/>
              <a:ahLst/>
              <a:cxnLst/>
              <a:rect r="r" b="b" t="t" l="l"/>
              <a:pathLst>
                <a:path h="28575" w="5187696">
                  <a:moveTo>
                    <a:pt x="0" y="28575"/>
                  </a:moveTo>
                  <a:lnTo>
                    <a:pt x="5187696" y="28575"/>
                  </a:lnTo>
                  <a:lnTo>
                    <a:pt x="51876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B40"/>
            </a:solidFill>
          </p:spPr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04501" y="-1440217"/>
            <a:ext cx="21405302" cy="12040460"/>
          </a:xfrm>
          <a:custGeom>
            <a:avLst/>
            <a:gdLst/>
            <a:ahLst/>
            <a:cxnLst/>
            <a:rect r="r" b="b" t="t" l="l"/>
            <a:pathLst>
              <a:path h="12040460" w="21405302">
                <a:moveTo>
                  <a:pt x="0" y="0"/>
                </a:moveTo>
                <a:lnTo>
                  <a:pt x="21405303" y="0"/>
                </a:lnTo>
                <a:lnTo>
                  <a:pt x="21405303" y="12040460"/>
                </a:lnTo>
                <a:lnTo>
                  <a:pt x="0" y="120404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029980"/>
            <a:ext cx="18267932" cy="8426084"/>
          </a:xfrm>
          <a:custGeom>
            <a:avLst/>
            <a:gdLst/>
            <a:ahLst/>
            <a:cxnLst/>
            <a:rect r="r" b="b" t="t" l="l"/>
            <a:pathLst>
              <a:path h="8426084" w="18267932">
                <a:moveTo>
                  <a:pt x="0" y="0"/>
                </a:moveTo>
                <a:lnTo>
                  <a:pt x="18267932" y="0"/>
                </a:lnTo>
                <a:lnTo>
                  <a:pt x="18267932" y="8426084"/>
                </a:lnTo>
                <a:lnTo>
                  <a:pt x="0" y="84260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18288000" cy="1028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0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18288000">
                  <a:moveTo>
                    <a:pt x="0" y="0"/>
                  </a:move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10233120" y="-929770"/>
            <a:ext cx="28533921" cy="16050301"/>
          </a:xfrm>
          <a:custGeom>
            <a:avLst/>
            <a:gdLst/>
            <a:ahLst/>
            <a:cxnLst/>
            <a:rect r="r" b="b" t="t" l="l"/>
            <a:pathLst>
              <a:path h="16050301" w="28533921">
                <a:moveTo>
                  <a:pt x="0" y="0"/>
                </a:moveTo>
                <a:lnTo>
                  <a:pt x="28533922" y="0"/>
                </a:lnTo>
                <a:lnTo>
                  <a:pt x="28533922" y="16050301"/>
                </a:lnTo>
                <a:lnTo>
                  <a:pt x="0" y="160503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8332" y="313262"/>
            <a:ext cx="2237371" cy="1037115"/>
          </a:xfrm>
          <a:custGeom>
            <a:avLst/>
            <a:gdLst/>
            <a:ahLst/>
            <a:cxnLst/>
            <a:rect r="r" b="b" t="t" l="l"/>
            <a:pathLst>
              <a:path h="1037115" w="2237371">
                <a:moveTo>
                  <a:pt x="0" y="0"/>
                </a:moveTo>
                <a:lnTo>
                  <a:pt x="2237371" y="0"/>
                </a:lnTo>
                <a:lnTo>
                  <a:pt x="2237371" y="1037114"/>
                </a:lnTo>
                <a:lnTo>
                  <a:pt x="0" y="10371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488965" y="1049030"/>
            <a:ext cx="13444628" cy="1417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99"/>
              </a:lnSpc>
            </a:pPr>
            <a:r>
              <a:rPr lang="en-US" b="true" sz="4801" spc="4">
                <a:solidFill>
                  <a:srgbClr val="FFAB4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Numeric </a:t>
            </a:r>
            <a:r>
              <a:rPr lang="en-US" b="true" sz="4801" spc="4">
                <a:solidFill>
                  <a:srgbClr val="FFAB4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Data Types</a:t>
            </a:r>
          </a:p>
          <a:p>
            <a:pPr algn="just">
              <a:lnSpc>
                <a:spcPts val="56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11423" y="2225182"/>
            <a:ext cx="16559398" cy="7368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61107" indent="-480554" lvl="1">
              <a:lnSpc>
                <a:spcPts val="5297"/>
              </a:lnSpc>
              <a:buFont typeface="Arial"/>
              <a:buChar char="•"/>
            </a:pPr>
            <a:r>
              <a:rPr lang="en-US" b="true" sz="4451">
                <a:solidFill>
                  <a:srgbClr val="FFAB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Integers</a:t>
            </a:r>
            <a:r>
              <a:rPr lang="en-US" sz="4451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sz="4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 contains positive or negative numbers (without fractions or decimals). There is no limit to how long an integer value can be.</a:t>
            </a:r>
          </a:p>
          <a:p>
            <a:pPr algn="just">
              <a:lnSpc>
                <a:spcPts val="5297"/>
              </a:lnSpc>
            </a:pPr>
          </a:p>
          <a:p>
            <a:pPr algn="just" marL="961107" indent="-480554" lvl="1">
              <a:lnSpc>
                <a:spcPts val="5297"/>
              </a:lnSpc>
              <a:buFont typeface="Arial"/>
              <a:buChar char="•"/>
            </a:pPr>
            <a:r>
              <a:rPr lang="en-US" b="true" sz="4451">
                <a:solidFill>
                  <a:srgbClr val="FFAB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</a:t>
            </a:r>
            <a:r>
              <a:rPr lang="en-US" b="true" sz="4451">
                <a:solidFill>
                  <a:srgbClr val="FFAB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loat</a:t>
            </a:r>
            <a:r>
              <a:rPr lang="en-US" sz="4451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en-US" sz="4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It is a real number with a floating-point representation. It is specified by a decimal point. </a:t>
            </a:r>
          </a:p>
          <a:p>
            <a:pPr algn="just">
              <a:lnSpc>
                <a:spcPts val="5297"/>
              </a:lnSpc>
            </a:pPr>
          </a:p>
          <a:p>
            <a:pPr algn="just" marL="961107" indent="-480554" lvl="1">
              <a:lnSpc>
                <a:spcPts val="5297"/>
              </a:lnSpc>
              <a:buFont typeface="Arial"/>
              <a:buChar char="•"/>
            </a:pPr>
            <a:r>
              <a:rPr lang="en-US" b="true" sz="4451">
                <a:solidFill>
                  <a:srgbClr val="FFAB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Complex Numbers</a:t>
            </a:r>
            <a:r>
              <a:rPr lang="en-US" sz="4451">
                <a:solidFill>
                  <a:srgbClr val="FFAB40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sz="4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 is represented by a complex class. It is specified as (real part) + (imaginary part)j. For example - 2+3j</a:t>
            </a:r>
          </a:p>
          <a:p>
            <a:pPr algn="l">
              <a:lnSpc>
                <a:spcPts val="5646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18288000" cy="1028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0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18288000">
                  <a:moveTo>
                    <a:pt x="0" y="0"/>
                  </a:move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953477" y="-230269"/>
            <a:ext cx="19254279" cy="10830512"/>
          </a:xfrm>
          <a:custGeom>
            <a:avLst/>
            <a:gdLst/>
            <a:ahLst/>
            <a:cxnLst/>
            <a:rect r="r" b="b" t="t" l="l"/>
            <a:pathLst>
              <a:path h="10830512" w="19254279">
                <a:moveTo>
                  <a:pt x="0" y="0"/>
                </a:moveTo>
                <a:lnTo>
                  <a:pt x="19254279" y="0"/>
                </a:lnTo>
                <a:lnTo>
                  <a:pt x="19254279" y="10830512"/>
                </a:lnTo>
                <a:lnTo>
                  <a:pt x="0" y="108305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8332" y="313262"/>
            <a:ext cx="2237371" cy="1037115"/>
          </a:xfrm>
          <a:custGeom>
            <a:avLst/>
            <a:gdLst/>
            <a:ahLst/>
            <a:cxnLst/>
            <a:rect r="r" b="b" t="t" l="l"/>
            <a:pathLst>
              <a:path h="1037115" w="2237371">
                <a:moveTo>
                  <a:pt x="0" y="0"/>
                </a:moveTo>
                <a:lnTo>
                  <a:pt x="2237371" y="0"/>
                </a:lnTo>
                <a:lnTo>
                  <a:pt x="2237371" y="1037114"/>
                </a:lnTo>
                <a:lnTo>
                  <a:pt x="0" y="10371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815811" y="2069948"/>
            <a:ext cx="6438462" cy="188469"/>
            <a:chOff x="0" y="0"/>
            <a:chExt cx="5314632" cy="1555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3500" y="63500"/>
              <a:ext cx="5187696" cy="28575"/>
            </a:xfrm>
            <a:custGeom>
              <a:avLst/>
              <a:gdLst/>
              <a:ahLst/>
              <a:cxnLst/>
              <a:rect r="r" b="b" t="t" l="l"/>
              <a:pathLst>
                <a:path h="28575" w="5187696">
                  <a:moveTo>
                    <a:pt x="0" y="28575"/>
                  </a:moveTo>
                  <a:lnTo>
                    <a:pt x="5187696" y="28575"/>
                  </a:lnTo>
                  <a:lnTo>
                    <a:pt x="51876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B40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3500" y="63500"/>
              <a:ext cx="5187696" cy="28575"/>
            </a:xfrm>
            <a:custGeom>
              <a:avLst/>
              <a:gdLst/>
              <a:ahLst/>
              <a:cxnLst/>
              <a:rect r="r" b="b" t="t" l="l"/>
              <a:pathLst>
                <a:path h="28575" w="5187696">
                  <a:moveTo>
                    <a:pt x="0" y="28575"/>
                  </a:moveTo>
                  <a:lnTo>
                    <a:pt x="5187696" y="28575"/>
                  </a:lnTo>
                  <a:lnTo>
                    <a:pt x="51876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B40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815811" y="3934602"/>
            <a:ext cx="7360874" cy="5071300"/>
          </a:xfrm>
          <a:custGeom>
            <a:avLst/>
            <a:gdLst/>
            <a:ahLst/>
            <a:cxnLst/>
            <a:rect r="r" b="b" t="t" l="l"/>
            <a:pathLst>
              <a:path h="5071300" w="7360874">
                <a:moveTo>
                  <a:pt x="0" y="0"/>
                </a:moveTo>
                <a:lnTo>
                  <a:pt x="7360874" y="0"/>
                </a:lnTo>
                <a:lnTo>
                  <a:pt x="7360874" y="5071300"/>
                </a:lnTo>
                <a:lnTo>
                  <a:pt x="0" y="50713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15811" y="2702429"/>
            <a:ext cx="13444628" cy="1417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99"/>
              </a:lnSpc>
            </a:pPr>
            <a:r>
              <a:rPr lang="en-US" b="true" sz="4801" spc="4">
                <a:solidFill>
                  <a:srgbClr val="FFAB4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Numeric </a:t>
            </a:r>
            <a:r>
              <a:rPr lang="en-US" b="true" sz="4801" spc="4">
                <a:solidFill>
                  <a:srgbClr val="FFAB4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Data Types</a:t>
            </a:r>
          </a:p>
          <a:p>
            <a:pPr algn="just">
              <a:lnSpc>
                <a:spcPts val="569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9150401" y="1601304"/>
            <a:ext cx="6564807" cy="7097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87"/>
              </a:lnSpc>
              <a:spcBef>
                <a:spcPct val="0"/>
              </a:spcBef>
            </a:pPr>
            <a:r>
              <a:rPr lang="en-US" sz="5886" spc="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= 5</a:t>
            </a:r>
          </a:p>
          <a:p>
            <a:pPr algn="l">
              <a:lnSpc>
                <a:spcPts val="6987"/>
              </a:lnSpc>
              <a:spcBef>
                <a:spcPct val="0"/>
              </a:spcBef>
            </a:pPr>
            <a:r>
              <a:rPr lang="en-US" sz="5886" spc="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print(type(a))</a:t>
            </a:r>
          </a:p>
          <a:p>
            <a:pPr algn="l">
              <a:lnSpc>
                <a:spcPts val="6987"/>
              </a:lnSpc>
              <a:spcBef>
                <a:spcPct val="0"/>
              </a:spcBef>
            </a:pPr>
          </a:p>
          <a:p>
            <a:pPr algn="l">
              <a:lnSpc>
                <a:spcPts val="6987"/>
              </a:lnSpc>
              <a:spcBef>
                <a:spcPct val="0"/>
              </a:spcBef>
            </a:pPr>
            <a:r>
              <a:rPr lang="en-US" sz="5886" spc="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 = 5.0</a:t>
            </a:r>
          </a:p>
          <a:p>
            <a:pPr algn="l">
              <a:lnSpc>
                <a:spcPts val="6987"/>
              </a:lnSpc>
              <a:spcBef>
                <a:spcPct val="0"/>
              </a:spcBef>
            </a:pPr>
            <a:r>
              <a:rPr lang="en-US" sz="5886" spc="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print(type(b))</a:t>
            </a:r>
          </a:p>
          <a:p>
            <a:pPr algn="l">
              <a:lnSpc>
                <a:spcPts val="6987"/>
              </a:lnSpc>
              <a:spcBef>
                <a:spcPct val="0"/>
              </a:spcBef>
            </a:pPr>
          </a:p>
          <a:p>
            <a:pPr algn="l">
              <a:lnSpc>
                <a:spcPts val="6987"/>
              </a:lnSpc>
              <a:spcBef>
                <a:spcPct val="0"/>
              </a:spcBef>
            </a:pPr>
            <a:r>
              <a:rPr lang="en-US" sz="5886" spc="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 = 2 + 4j</a:t>
            </a:r>
          </a:p>
          <a:p>
            <a:pPr algn="l">
              <a:lnSpc>
                <a:spcPts val="6987"/>
              </a:lnSpc>
              <a:spcBef>
                <a:spcPct val="0"/>
              </a:spcBef>
            </a:pPr>
            <a:r>
              <a:rPr lang="en-US" sz="5886" spc="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print(type(c))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18288000" cy="1028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0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18288000">
                  <a:moveTo>
                    <a:pt x="0" y="0"/>
                  </a:move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10196149" y="-778526"/>
            <a:ext cx="28496950" cy="16029505"/>
          </a:xfrm>
          <a:custGeom>
            <a:avLst/>
            <a:gdLst/>
            <a:ahLst/>
            <a:cxnLst/>
            <a:rect r="r" b="b" t="t" l="l"/>
            <a:pathLst>
              <a:path h="16029505" w="28496950">
                <a:moveTo>
                  <a:pt x="0" y="0"/>
                </a:moveTo>
                <a:lnTo>
                  <a:pt x="28496951" y="0"/>
                </a:lnTo>
                <a:lnTo>
                  <a:pt x="28496951" y="16029505"/>
                </a:lnTo>
                <a:lnTo>
                  <a:pt x="0" y="160295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8332" y="313262"/>
            <a:ext cx="2237371" cy="1037115"/>
          </a:xfrm>
          <a:custGeom>
            <a:avLst/>
            <a:gdLst/>
            <a:ahLst/>
            <a:cxnLst/>
            <a:rect r="r" b="b" t="t" l="l"/>
            <a:pathLst>
              <a:path h="1037115" w="2237371">
                <a:moveTo>
                  <a:pt x="0" y="0"/>
                </a:moveTo>
                <a:lnTo>
                  <a:pt x="2237371" y="0"/>
                </a:lnTo>
                <a:lnTo>
                  <a:pt x="2237371" y="1037114"/>
                </a:lnTo>
                <a:lnTo>
                  <a:pt x="0" y="10371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82632" y="651088"/>
            <a:ext cx="13444628" cy="1417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99"/>
              </a:lnSpc>
            </a:pPr>
            <a:r>
              <a:rPr lang="en-US" b="true" sz="4801" spc="4">
                <a:solidFill>
                  <a:srgbClr val="FFAB4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Sequence </a:t>
            </a:r>
            <a:r>
              <a:rPr lang="en-US" b="true" sz="4801" spc="4">
                <a:solidFill>
                  <a:srgbClr val="FFAB4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Data Types</a:t>
            </a:r>
          </a:p>
          <a:p>
            <a:pPr algn="just">
              <a:lnSpc>
                <a:spcPts val="56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959178" y="2078240"/>
            <a:ext cx="14768082" cy="6740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8"/>
              </a:lnSpc>
              <a:spcBef>
                <a:spcPct val="0"/>
              </a:spcBef>
            </a:pPr>
          </a:p>
          <a:p>
            <a:pPr algn="l">
              <a:lnSpc>
                <a:spcPts val="4488"/>
              </a:lnSpc>
              <a:spcBef>
                <a:spcPct val="0"/>
              </a:spcBef>
            </a:pPr>
            <a:r>
              <a:rPr lang="en-US" b="true" sz="3781" spc="3">
                <a:solidFill>
                  <a:srgbClr val="FFAB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Strings </a:t>
            </a:r>
            <a:r>
              <a:rPr lang="en-US" sz="3781" spc="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sequence of characters enclosed in either single ( ' ) or double ( " ) quotes.</a:t>
            </a:r>
          </a:p>
          <a:p>
            <a:pPr algn="l">
              <a:lnSpc>
                <a:spcPts val="4488"/>
              </a:lnSpc>
              <a:spcBef>
                <a:spcPct val="0"/>
              </a:spcBef>
            </a:pPr>
          </a:p>
          <a:p>
            <a:pPr algn="l">
              <a:lnSpc>
                <a:spcPts val="4488"/>
              </a:lnSpc>
              <a:spcBef>
                <a:spcPct val="0"/>
              </a:spcBef>
            </a:pPr>
            <a:r>
              <a:rPr lang="en-US" b="true" sz="3781" spc="3">
                <a:solidFill>
                  <a:srgbClr val="FFAB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list: </a:t>
            </a:r>
          </a:p>
          <a:p>
            <a:pPr algn="l" marL="816434" indent="-408217" lvl="1">
              <a:lnSpc>
                <a:spcPts val="4488"/>
              </a:lnSpc>
              <a:buFont typeface="Arial"/>
              <a:buChar char="•"/>
            </a:pPr>
            <a:r>
              <a:rPr lang="en-US" sz="3781" spc="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built-in, flexible, dynamic container.</a:t>
            </a:r>
          </a:p>
          <a:p>
            <a:pPr algn="l" marL="816434" indent="-408217" lvl="1">
              <a:lnSpc>
                <a:spcPts val="4488"/>
              </a:lnSpc>
              <a:buFont typeface="Arial"/>
              <a:buChar char="•"/>
            </a:pPr>
            <a:r>
              <a:rPr lang="en-US" sz="3781" spc="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Can hold different data types (e.g., int, str, float, etc.) in the same list.</a:t>
            </a:r>
          </a:p>
          <a:p>
            <a:pPr algn="l" marL="816434" indent="-408217" lvl="1">
              <a:lnSpc>
                <a:spcPts val="4488"/>
              </a:lnSpc>
              <a:buFont typeface="Arial"/>
              <a:buChar char="•"/>
            </a:pPr>
            <a:r>
              <a:rPr lang="en-US" sz="3781" spc="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Automatically resizes when you add or remove elements.</a:t>
            </a:r>
          </a:p>
          <a:p>
            <a:pPr algn="l">
              <a:lnSpc>
                <a:spcPts val="4488"/>
              </a:lnSpc>
            </a:pPr>
          </a:p>
          <a:p>
            <a:pPr algn="l">
              <a:lnSpc>
                <a:spcPts val="4488"/>
              </a:lnSpc>
              <a:spcBef>
                <a:spcPct val="0"/>
              </a:spcBef>
            </a:pPr>
            <a:r>
              <a:rPr lang="en-US" b="true" sz="3781" spc="3">
                <a:solidFill>
                  <a:srgbClr val="FFAB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</a:t>
            </a:r>
            <a:r>
              <a:rPr lang="en-US" b="true" sz="3781" spc="3">
                <a:solidFill>
                  <a:srgbClr val="FFAB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uple:</a:t>
            </a:r>
            <a:r>
              <a:rPr lang="en-US" sz="3781" spc="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used to store an ordered, immutable collection of items.</a:t>
            </a:r>
            <a:r>
              <a:rPr lang="en-US" sz="3781" spc="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18288000" cy="1028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0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18288000">
                  <a:moveTo>
                    <a:pt x="0" y="0"/>
                  </a:move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2802" y="0"/>
            <a:ext cx="18288000" cy="10286981"/>
          </a:xfrm>
          <a:custGeom>
            <a:avLst/>
            <a:gdLst/>
            <a:ahLst/>
            <a:cxnLst/>
            <a:rect r="r" b="b" t="t" l="l"/>
            <a:pathLst>
              <a:path h="10286981" w="18288000">
                <a:moveTo>
                  <a:pt x="0" y="0"/>
                </a:moveTo>
                <a:lnTo>
                  <a:pt x="18288000" y="0"/>
                </a:lnTo>
                <a:lnTo>
                  <a:pt x="18288000" y="10286981"/>
                </a:lnTo>
                <a:lnTo>
                  <a:pt x="0" y="102869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95703" y="1524556"/>
            <a:ext cx="8527685" cy="2023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41"/>
              </a:lnSpc>
            </a:pPr>
            <a:r>
              <a:rPr lang="en-US" sz="5999" b="true">
                <a:solidFill>
                  <a:srgbClr val="FFAB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Boolean Data Type</a:t>
            </a:r>
          </a:p>
          <a:p>
            <a:pPr algn="l">
              <a:lnSpc>
                <a:spcPts val="8141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8332" y="313262"/>
            <a:ext cx="2237371" cy="1037115"/>
          </a:xfrm>
          <a:custGeom>
            <a:avLst/>
            <a:gdLst/>
            <a:ahLst/>
            <a:cxnLst/>
            <a:rect r="r" b="b" t="t" l="l"/>
            <a:pathLst>
              <a:path h="1037115" w="2237371">
                <a:moveTo>
                  <a:pt x="0" y="0"/>
                </a:moveTo>
                <a:lnTo>
                  <a:pt x="2237371" y="0"/>
                </a:lnTo>
                <a:lnTo>
                  <a:pt x="2237371" y="1037114"/>
                </a:lnTo>
                <a:lnTo>
                  <a:pt x="0" y="10371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9980" y="1610281"/>
            <a:ext cx="15993804" cy="6857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</a:p>
          <a:p>
            <a:pPr algn="l">
              <a:lnSpc>
                <a:spcPts val="5400"/>
              </a:lnSpc>
            </a:pPr>
          </a:p>
          <a:p>
            <a:pPr algn="l" marL="1959773" indent="-653258" lvl="2">
              <a:lnSpc>
                <a:spcPts val="5400"/>
              </a:lnSpc>
              <a:buFont typeface="Arial"/>
              <a:buChar char="⚬"/>
            </a:pPr>
            <a:r>
              <a:rPr lang="en-US" sz="453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bool: True or False.</a:t>
            </a:r>
          </a:p>
          <a:p>
            <a:pPr algn="l" marL="1959773" indent="-653258" lvl="2">
              <a:lnSpc>
                <a:spcPts val="5400"/>
              </a:lnSpc>
              <a:buFont typeface="Arial"/>
              <a:buChar char="⚬"/>
            </a:pPr>
            <a:r>
              <a:rPr lang="en-US" sz="453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Booleans are most commonly used in conditional statements, comparisons, logical operations, and control flow (like if statements).</a:t>
            </a:r>
          </a:p>
          <a:p>
            <a:pPr algn="l">
              <a:lnSpc>
                <a:spcPts val="5400"/>
              </a:lnSpc>
            </a:pPr>
          </a:p>
          <a:p>
            <a:pPr algn="l">
              <a:lnSpc>
                <a:spcPts val="5565"/>
              </a:lnSpc>
            </a:pPr>
          </a:p>
          <a:p>
            <a:pPr algn="l">
              <a:lnSpc>
                <a:spcPts val="5565"/>
              </a:lnSpc>
            </a:pPr>
          </a:p>
          <a:p>
            <a:pPr algn="l">
              <a:lnSpc>
                <a:spcPts val="5565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5228" y="-101479"/>
            <a:ext cx="18288000" cy="10286981"/>
          </a:xfrm>
          <a:custGeom>
            <a:avLst/>
            <a:gdLst/>
            <a:ahLst/>
            <a:cxnLst/>
            <a:rect r="r" b="b" t="t" l="l"/>
            <a:pathLst>
              <a:path h="10286981" w="18288000">
                <a:moveTo>
                  <a:pt x="0" y="0"/>
                </a:moveTo>
                <a:lnTo>
                  <a:pt x="18288000" y="0"/>
                </a:lnTo>
                <a:lnTo>
                  <a:pt x="18288000" y="10286981"/>
                </a:lnTo>
                <a:lnTo>
                  <a:pt x="0" y="102869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72595" y="3434888"/>
            <a:ext cx="11555611" cy="5228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39"/>
              </a:lnSpc>
            </a:pPr>
            <a:r>
              <a:rPr lang="en-US" b="true" sz="386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1. Introduction to Python</a:t>
            </a:r>
          </a:p>
          <a:p>
            <a:pPr algn="ctr">
              <a:lnSpc>
                <a:spcPts val="4639"/>
              </a:lnSpc>
            </a:pPr>
            <a:r>
              <a:rPr lang="en-US" sz="386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• Installation of Python </a:t>
            </a:r>
          </a:p>
          <a:p>
            <a:pPr algn="ctr">
              <a:lnSpc>
                <a:spcPts val="4639"/>
              </a:lnSpc>
            </a:pPr>
            <a:r>
              <a:rPr lang="en-US" sz="386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• Overview of Python</a:t>
            </a:r>
          </a:p>
          <a:p>
            <a:pPr algn="ctr">
              <a:lnSpc>
                <a:spcPts val="4639"/>
              </a:lnSpc>
            </a:pPr>
            <a:r>
              <a:rPr lang="en-US" sz="3863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2. Python Basics </a:t>
            </a:r>
          </a:p>
          <a:p>
            <a:pPr algn="ctr">
              <a:lnSpc>
                <a:spcPts val="4639"/>
              </a:lnSpc>
            </a:pPr>
            <a:r>
              <a:rPr lang="en-US" sz="386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• Variables and data types </a:t>
            </a:r>
          </a:p>
          <a:p>
            <a:pPr algn="ctr">
              <a:lnSpc>
                <a:spcPts val="4639"/>
              </a:lnSpc>
            </a:pPr>
            <a:r>
              <a:rPr lang="en-US" sz="386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• Input/Output operations </a:t>
            </a:r>
          </a:p>
          <a:p>
            <a:pPr algn="ctr">
              <a:lnSpc>
                <a:spcPts val="4639"/>
              </a:lnSpc>
            </a:pPr>
            <a:r>
              <a:rPr lang="en-US" sz="386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• Arithmetic and logical operators </a:t>
            </a:r>
          </a:p>
          <a:p>
            <a:pPr algn="ctr">
              <a:lnSpc>
                <a:spcPts val="4639"/>
              </a:lnSpc>
            </a:pPr>
            <a:r>
              <a:rPr lang="en-US" sz="3863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3. Control Flow </a:t>
            </a:r>
          </a:p>
          <a:p>
            <a:pPr algn="ctr">
              <a:lnSpc>
                <a:spcPts val="4639"/>
              </a:lnSpc>
            </a:pPr>
            <a:r>
              <a:rPr lang="en-US" sz="386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• If-else statements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36176" y="1369426"/>
            <a:ext cx="7440904" cy="703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99"/>
              </a:lnSpc>
            </a:pPr>
            <a:r>
              <a:rPr lang="en-US" b="true" sz="4801">
                <a:solidFill>
                  <a:srgbClr val="FFAB4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AGENDA OF DAY 1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8332" y="313262"/>
            <a:ext cx="2237371" cy="1037115"/>
          </a:xfrm>
          <a:custGeom>
            <a:avLst/>
            <a:gdLst/>
            <a:ahLst/>
            <a:cxnLst/>
            <a:rect r="r" b="b" t="t" l="l"/>
            <a:pathLst>
              <a:path h="1037115" w="2237371">
                <a:moveTo>
                  <a:pt x="0" y="0"/>
                </a:moveTo>
                <a:lnTo>
                  <a:pt x="2237371" y="0"/>
                </a:lnTo>
                <a:lnTo>
                  <a:pt x="2237371" y="1037114"/>
                </a:lnTo>
                <a:lnTo>
                  <a:pt x="0" y="10371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18288000" cy="1028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0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18288000">
                  <a:moveTo>
                    <a:pt x="0" y="0"/>
                  </a:move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5712487" y="-230172"/>
            <a:ext cx="25211161" cy="14181252"/>
          </a:xfrm>
          <a:custGeom>
            <a:avLst/>
            <a:gdLst/>
            <a:ahLst/>
            <a:cxnLst/>
            <a:rect r="r" b="b" t="t" l="l"/>
            <a:pathLst>
              <a:path h="14181252" w="25211161">
                <a:moveTo>
                  <a:pt x="0" y="0"/>
                </a:moveTo>
                <a:lnTo>
                  <a:pt x="25211161" y="0"/>
                </a:lnTo>
                <a:lnTo>
                  <a:pt x="25211161" y="14181252"/>
                </a:lnTo>
                <a:lnTo>
                  <a:pt x="0" y="141812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8332" y="313262"/>
            <a:ext cx="2237371" cy="1037115"/>
          </a:xfrm>
          <a:custGeom>
            <a:avLst/>
            <a:gdLst/>
            <a:ahLst/>
            <a:cxnLst/>
            <a:rect r="r" b="b" t="t" l="l"/>
            <a:pathLst>
              <a:path h="1037115" w="2237371">
                <a:moveTo>
                  <a:pt x="0" y="0"/>
                </a:moveTo>
                <a:lnTo>
                  <a:pt x="2237371" y="0"/>
                </a:lnTo>
                <a:lnTo>
                  <a:pt x="2237371" y="1037114"/>
                </a:lnTo>
                <a:lnTo>
                  <a:pt x="0" y="10371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391442" y="841344"/>
            <a:ext cx="10850458" cy="2411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604"/>
              </a:lnSpc>
            </a:pPr>
            <a:r>
              <a:rPr lang="en-US" b="true" sz="8091" spc="8">
                <a:solidFill>
                  <a:srgbClr val="FFAB4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Dictionary</a:t>
            </a:r>
          </a:p>
          <a:p>
            <a:pPr algn="just">
              <a:lnSpc>
                <a:spcPts val="9604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595246" y="2781697"/>
            <a:ext cx="15675576" cy="140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8"/>
              </a:lnSpc>
            </a:pPr>
            <a:r>
              <a:rPr lang="en-US" sz="470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 is a data structure used to store data in key-value pairs.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9980" y="4671873"/>
            <a:ext cx="15462123" cy="2997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8779" indent="-434390" lvl="1">
              <a:lnSpc>
                <a:spcPts val="4776"/>
              </a:lnSpc>
              <a:buFont typeface="Arial"/>
              <a:buChar char="•"/>
            </a:pPr>
            <a:r>
              <a:rPr lang="en-US" sz="4023" spc="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Values in a dictionary can be of any datatype and can be duplicated, whereas keys can’t be repeated and must be immutable. </a:t>
            </a:r>
          </a:p>
          <a:p>
            <a:pPr algn="l" marL="868779" indent="-434390" lvl="1">
              <a:lnSpc>
                <a:spcPts val="4776"/>
              </a:lnSpc>
              <a:buFont typeface="Arial"/>
              <a:buChar char="•"/>
            </a:pPr>
            <a:r>
              <a:rPr lang="en-US" sz="4023" spc="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dictionary can also be created by the built-in function dict().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18288000" cy="1028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0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18288000">
                  <a:moveTo>
                    <a:pt x="0" y="0"/>
                  </a:move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5169453" y="0"/>
            <a:ext cx="23470255" cy="13201994"/>
          </a:xfrm>
          <a:custGeom>
            <a:avLst/>
            <a:gdLst/>
            <a:ahLst/>
            <a:cxnLst/>
            <a:rect r="r" b="b" t="t" l="l"/>
            <a:pathLst>
              <a:path h="13201994" w="23470255">
                <a:moveTo>
                  <a:pt x="0" y="0"/>
                </a:moveTo>
                <a:lnTo>
                  <a:pt x="23470255" y="0"/>
                </a:lnTo>
                <a:lnTo>
                  <a:pt x="23470255" y="13201994"/>
                </a:lnTo>
                <a:lnTo>
                  <a:pt x="0" y="132019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8332" y="313262"/>
            <a:ext cx="2237371" cy="1037115"/>
          </a:xfrm>
          <a:custGeom>
            <a:avLst/>
            <a:gdLst/>
            <a:ahLst/>
            <a:cxnLst/>
            <a:rect r="r" b="b" t="t" l="l"/>
            <a:pathLst>
              <a:path h="1037115" w="2237371">
                <a:moveTo>
                  <a:pt x="0" y="0"/>
                </a:moveTo>
                <a:lnTo>
                  <a:pt x="2237371" y="0"/>
                </a:lnTo>
                <a:lnTo>
                  <a:pt x="2237371" y="1037114"/>
                </a:lnTo>
                <a:lnTo>
                  <a:pt x="0" y="10371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391442" y="841344"/>
            <a:ext cx="10850458" cy="2411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604"/>
              </a:lnSpc>
            </a:pPr>
            <a:r>
              <a:rPr lang="en-US" b="true" sz="8091" spc="8">
                <a:solidFill>
                  <a:srgbClr val="FFAB4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Set </a:t>
            </a:r>
            <a:r>
              <a:rPr lang="en-US" b="true" sz="8091" spc="8">
                <a:solidFill>
                  <a:srgbClr val="FFAB4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Data Type</a:t>
            </a:r>
          </a:p>
          <a:p>
            <a:pPr algn="just">
              <a:lnSpc>
                <a:spcPts val="9604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014145" y="2756950"/>
            <a:ext cx="12645701" cy="4055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71542" indent="-485771" lvl="1">
              <a:lnSpc>
                <a:spcPts val="5341"/>
              </a:lnSpc>
              <a:buFont typeface="Arial"/>
              <a:buChar char="•"/>
            </a:pPr>
            <a:r>
              <a:rPr lang="en-US" sz="4499" spc="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Set is an unordered collection of data types that is iterable, mutable, and has no duplicate elements. </a:t>
            </a:r>
          </a:p>
          <a:p>
            <a:pPr algn="just" marL="971542" indent="-485771" lvl="1">
              <a:lnSpc>
                <a:spcPts val="5341"/>
              </a:lnSpc>
              <a:buFont typeface="Arial"/>
              <a:buChar char="•"/>
            </a:pPr>
            <a:r>
              <a:rPr lang="en-US" sz="4499" spc="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order of elements in a set is undefined though it may consist of various elements.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18288000" cy="1028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0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18288000">
                  <a:moveTo>
                    <a:pt x="0" y="0"/>
                  </a:move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2802" y="0"/>
            <a:ext cx="18288000" cy="10286981"/>
          </a:xfrm>
          <a:custGeom>
            <a:avLst/>
            <a:gdLst/>
            <a:ahLst/>
            <a:cxnLst/>
            <a:rect r="r" b="b" t="t" l="l"/>
            <a:pathLst>
              <a:path h="10286981" w="18288000">
                <a:moveTo>
                  <a:pt x="0" y="0"/>
                </a:moveTo>
                <a:lnTo>
                  <a:pt x="18288000" y="0"/>
                </a:lnTo>
                <a:lnTo>
                  <a:pt x="18288000" y="10286981"/>
                </a:lnTo>
                <a:lnTo>
                  <a:pt x="0" y="102869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8332" y="313262"/>
            <a:ext cx="2237371" cy="1037115"/>
          </a:xfrm>
          <a:custGeom>
            <a:avLst/>
            <a:gdLst/>
            <a:ahLst/>
            <a:cxnLst/>
            <a:rect r="r" b="b" t="t" l="l"/>
            <a:pathLst>
              <a:path h="1037115" w="2237371">
                <a:moveTo>
                  <a:pt x="0" y="0"/>
                </a:moveTo>
                <a:lnTo>
                  <a:pt x="2237371" y="0"/>
                </a:lnTo>
                <a:lnTo>
                  <a:pt x="2237371" y="1037114"/>
                </a:lnTo>
                <a:lnTo>
                  <a:pt x="0" y="10371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17077" y="313262"/>
            <a:ext cx="17777502" cy="8380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07"/>
              </a:lnSpc>
            </a:pPr>
          </a:p>
          <a:p>
            <a:pPr algn="l">
              <a:lnSpc>
                <a:spcPts val="7307"/>
              </a:lnSpc>
            </a:pPr>
          </a:p>
          <a:p>
            <a:pPr algn="l">
              <a:lnSpc>
                <a:spcPts val="7307"/>
              </a:lnSpc>
            </a:pPr>
          </a:p>
          <a:p>
            <a:pPr algn="l" marL="1325745" indent="-662872" lvl="1">
              <a:lnSpc>
                <a:spcPts val="7307"/>
              </a:lnSpc>
              <a:buFont typeface="Arial"/>
              <a:buChar char="•"/>
            </a:pPr>
            <a:r>
              <a:rPr lang="en-US" sz="614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Classes and objects (class and object).</a:t>
            </a:r>
          </a:p>
          <a:p>
            <a:pPr algn="l" marL="1325745" indent="-662872" lvl="1">
              <a:lnSpc>
                <a:spcPts val="7307"/>
              </a:lnSpc>
              <a:buFont typeface="Arial"/>
              <a:buChar char="•"/>
            </a:pPr>
            <a:r>
              <a:rPr lang="en-US" sz="614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Functions can also act as data (first-class functions).</a:t>
            </a:r>
          </a:p>
          <a:p>
            <a:pPr algn="l">
              <a:lnSpc>
                <a:spcPts val="7467"/>
              </a:lnSpc>
            </a:pPr>
          </a:p>
          <a:p>
            <a:pPr algn="l">
              <a:lnSpc>
                <a:spcPts val="7467"/>
              </a:lnSpc>
            </a:pPr>
          </a:p>
          <a:p>
            <a:pPr algn="l">
              <a:lnSpc>
                <a:spcPts val="7467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4539304" y="1039505"/>
            <a:ext cx="10850458" cy="1223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604"/>
              </a:lnSpc>
            </a:pPr>
            <a:r>
              <a:rPr lang="en-US" b="true" sz="8091" spc="8">
                <a:solidFill>
                  <a:srgbClr val="FFAB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User-</a:t>
            </a:r>
            <a:r>
              <a:rPr lang="en-US" b="true" sz="8091" spc="8">
                <a:solidFill>
                  <a:srgbClr val="FFAB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Defined Types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18288000" cy="1028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0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18288000">
                  <a:moveTo>
                    <a:pt x="0" y="0"/>
                  </a:move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2802" y="69971"/>
            <a:ext cx="18288000" cy="10286981"/>
          </a:xfrm>
          <a:custGeom>
            <a:avLst/>
            <a:gdLst/>
            <a:ahLst/>
            <a:cxnLst/>
            <a:rect r="r" b="b" t="t" l="l"/>
            <a:pathLst>
              <a:path h="10286981" w="18288000">
                <a:moveTo>
                  <a:pt x="0" y="0"/>
                </a:moveTo>
                <a:lnTo>
                  <a:pt x="18288000" y="0"/>
                </a:lnTo>
                <a:lnTo>
                  <a:pt x="18288000" y="10286981"/>
                </a:lnTo>
                <a:lnTo>
                  <a:pt x="0" y="102869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3793133" y="1646677"/>
            <a:ext cx="8350038" cy="244425"/>
            <a:chOff x="0" y="0"/>
            <a:chExt cx="5314632" cy="1555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5187696" cy="28575"/>
            </a:xfrm>
            <a:custGeom>
              <a:avLst/>
              <a:gdLst/>
              <a:ahLst/>
              <a:cxnLst/>
              <a:rect r="r" b="b" t="t" l="l"/>
              <a:pathLst>
                <a:path h="28575" w="5187696">
                  <a:moveTo>
                    <a:pt x="0" y="28575"/>
                  </a:moveTo>
                  <a:lnTo>
                    <a:pt x="5187696" y="28575"/>
                  </a:lnTo>
                  <a:lnTo>
                    <a:pt x="51876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B4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3500" y="63500"/>
              <a:ext cx="5187696" cy="28575"/>
            </a:xfrm>
            <a:custGeom>
              <a:avLst/>
              <a:gdLst/>
              <a:ahLst/>
              <a:cxnLst/>
              <a:rect r="r" b="b" t="t" l="l"/>
              <a:pathLst>
                <a:path h="28575" w="5187696">
                  <a:moveTo>
                    <a:pt x="0" y="28575"/>
                  </a:moveTo>
                  <a:lnTo>
                    <a:pt x="5187696" y="28575"/>
                  </a:lnTo>
                  <a:lnTo>
                    <a:pt x="51876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B4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905901" y="2492029"/>
            <a:ext cx="15364921" cy="5283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71"/>
              </a:lnSpc>
            </a:pPr>
          </a:p>
          <a:p>
            <a:pPr algn="l">
              <a:lnSpc>
                <a:spcPts val="4871"/>
              </a:lnSpc>
            </a:pPr>
          </a:p>
          <a:p>
            <a:pPr algn="l">
              <a:lnSpc>
                <a:spcPts val="4871"/>
              </a:lnSpc>
            </a:pPr>
            <a:r>
              <a:rPr lang="en-US" sz="401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Python is a high-level, interpreted, and versatile programming language known for its simplicity and readability. It is widely used in web development, data analysis, artificial intelligence, scientific computing, and more.</a:t>
            </a:r>
          </a:p>
          <a:p>
            <a:pPr algn="l">
              <a:lnSpc>
                <a:spcPts val="4092"/>
              </a:lnSpc>
            </a:pPr>
          </a:p>
          <a:p>
            <a:pPr algn="l">
              <a:lnSpc>
                <a:spcPts val="4092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3793133" y="2149928"/>
            <a:ext cx="9875001" cy="703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99"/>
              </a:lnSpc>
            </a:pPr>
            <a:r>
              <a:rPr lang="en-US" b="true" sz="4801">
                <a:solidFill>
                  <a:srgbClr val="FFAB4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1. Introduction to Pytho</a:t>
            </a:r>
            <a:r>
              <a:rPr lang="en-US" b="true" sz="4801">
                <a:solidFill>
                  <a:srgbClr val="FFAB4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n!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58332" y="313262"/>
            <a:ext cx="2237371" cy="1037115"/>
          </a:xfrm>
          <a:custGeom>
            <a:avLst/>
            <a:gdLst/>
            <a:ahLst/>
            <a:cxnLst/>
            <a:rect r="r" b="b" t="t" l="l"/>
            <a:pathLst>
              <a:path h="1037115" w="2237371">
                <a:moveTo>
                  <a:pt x="0" y="0"/>
                </a:moveTo>
                <a:lnTo>
                  <a:pt x="2237371" y="0"/>
                </a:lnTo>
                <a:lnTo>
                  <a:pt x="2237371" y="1037114"/>
                </a:lnTo>
                <a:lnTo>
                  <a:pt x="0" y="10371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18288000" cy="1028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0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18288000">
                  <a:moveTo>
                    <a:pt x="0" y="0"/>
                  </a:move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0"/>
            <a:ext cx="18288000" cy="10286981"/>
          </a:xfrm>
          <a:custGeom>
            <a:avLst/>
            <a:gdLst/>
            <a:ahLst/>
            <a:cxnLst/>
            <a:rect r="r" b="b" t="t" l="l"/>
            <a:pathLst>
              <a:path h="10286981" w="18288000">
                <a:moveTo>
                  <a:pt x="0" y="0"/>
                </a:moveTo>
                <a:lnTo>
                  <a:pt x="18288000" y="0"/>
                </a:lnTo>
                <a:lnTo>
                  <a:pt x="18288000" y="10286981"/>
                </a:lnTo>
                <a:lnTo>
                  <a:pt x="0" y="102869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441134" y="1897555"/>
            <a:ext cx="8717864" cy="255192"/>
            <a:chOff x="0" y="0"/>
            <a:chExt cx="5314632" cy="1555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5187696" cy="28575"/>
            </a:xfrm>
            <a:custGeom>
              <a:avLst/>
              <a:gdLst/>
              <a:ahLst/>
              <a:cxnLst/>
              <a:rect r="r" b="b" t="t" l="l"/>
              <a:pathLst>
                <a:path h="28575" w="5187696">
                  <a:moveTo>
                    <a:pt x="0" y="28575"/>
                  </a:moveTo>
                  <a:lnTo>
                    <a:pt x="5187696" y="28575"/>
                  </a:lnTo>
                  <a:lnTo>
                    <a:pt x="51876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B4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3500" y="63500"/>
              <a:ext cx="5187696" cy="28575"/>
            </a:xfrm>
            <a:custGeom>
              <a:avLst/>
              <a:gdLst/>
              <a:ahLst/>
              <a:cxnLst/>
              <a:rect r="r" b="b" t="t" l="l"/>
              <a:pathLst>
                <a:path h="28575" w="5187696">
                  <a:moveTo>
                    <a:pt x="0" y="28575"/>
                  </a:moveTo>
                  <a:lnTo>
                    <a:pt x="5187696" y="28575"/>
                  </a:lnTo>
                  <a:lnTo>
                    <a:pt x="51876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B4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598900" y="2314216"/>
            <a:ext cx="9551096" cy="811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2"/>
              </a:lnSpc>
            </a:pPr>
            <a:r>
              <a:rPr lang="en-US" b="true" sz="4801">
                <a:solidFill>
                  <a:srgbClr val="FFAB4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Key Features OF PYTHON 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41134" y="3540916"/>
            <a:ext cx="9708861" cy="5483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0"/>
              </a:lnSpc>
            </a:pPr>
            <a:r>
              <a:rPr lang="en-US" sz="284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l" marL="841010" indent="-420505" lvl="1">
              <a:lnSpc>
                <a:spcPts val="4635"/>
              </a:lnSpc>
              <a:buFont typeface="Arial"/>
              <a:buChar char="•"/>
            </a:pPr>
            <a:r>
              <a:rPr lang="en-US" sz="389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Easy to learn and use</a:t>
            </a:r>
          </a:p>
          <a:p>
            <a:pPr algn="l" marL="841010" indent="-420505" lvl="1">
              <a:lnSpc>
                <a:spcPts val="4635"/>
              </a:lnSpc>
              <a:buFont typeface="Arial"/>
              <a:buChar char="•"/>
            </a:pPr>
            <a:r>
              <a:rPr lang="en-US" sz="389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Interpreted and dynamically typed</a:t>
            </a:r>
          </a:p>
          <a:p>
            <a:pPr algn="l" marL="841010" indent="-420505" lvl="1">
              <a:lnSpc>
                <a:spcPts val="4635"/>
              </a:lnSpc>
              <a:buFont typeface="Arial"/>
              <a:buChar char="•"/>
            </a:pPr>
            <a:r>
              <a:rPr lang="en-US" sz="389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Have </a:t>
            </a:r>
            <a:r>
              <a:rPr lang="en-US" sz="389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Extensive standard library</a:t>
            </a:r>
          </a:p>
          <a:p>
            <a:pPr algn="l" marL="841010" indent="-420505" lvl="1">
              <a:lnSpc>
                <a:spcPts val="4635"/>
              </a:lnSpc>
              <a:buFont typeface="Arial"/>
              <a:buChar char="•"/>
            </a:pPr>
            <a:r>
              <a:rPr lang="en-US" sz="389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Cross-platform compatibility</a:t>
            </a:r>
          </a:p>
          <a:p>
            <a:pPr algn="l" marL="841010" indent="-420505" lvl="1">
              <a:lnSpc>
                <a:spcPts val="4635"/>
              </a:lnSpc>
              <a:buFont typeface="Arial"/>
              <a:buChar char="•"/>
            </a:pPr>
            <a:r>
              <a:rPr lang="en-US" sz="389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Massive open-source community Support</a:t>
            </a:r>
          </a:p>
          <a:p>
            <a:pPr algn="l">
              <a:lnSpc>
                <a:spcPts val="4635"/>
              </a:lnSpc>
            </a:pPr>
          </a:p>
          <a:p>
            <a:pPr algn="l">
              <a:lnSpc>
                <a:spcPts val="4635"/>
              </a:lnSpc>
            </a:pPr>
          </a:p>
          <a:p>
            <a:pPr algn="l">
              <a:lnSpc>
                <a:spcPts val="3380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58332" y="313262"/>
            <a:ext cx="2237371" cy="1037115"/>
          </a:xfrm>
          <a:custGeom>
            <a:avLst/>
            <a:gdLst/>
            <a:ahLst/>
            <a:cxnLst/>
            <a:rect r="r" b="b" t="t" l="l"/>
            <a:pathLst>
              <a:path h="1037115" w="2237371">
                <a:moveTo>
                  <a:pt x="0" y="0"/>
                </a:moveTo>
                <a:lnTo>
                  <a:pt x="2237371" y="0"/>
                </a:lnTo>
                <a:lnTo>
                  <a:pt x="2237371" y="1037114"/>
                </a:lnTo>
                <a:lnTo>
                  <a:pt x="0" y="10371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18288000" cy="1028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0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18288000">
                  <a:moveTo>
                    <a:pt x="0" y="0"/>
                  </a:move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2802" y="0"/>
            <a:ext cx="18288000" cy="10286981"/>
          </a:xfrm>
          <a:custGeom>
            <a:avLst/>
            <a:gdLst/>
            <a:ahLst/>
            <a:cxnLst/>
            <a:rect r="r" b="b" t="t" l="l"/>
            <a:pathLst>
              <a:path h="10286981" w="18288000">
                <a:moveTo>
                  <a:pt x="0" y="0"/>
                </a:moveTo>
                <a:lnTo>
                  <a:pt x="18288000" y="0"/>
                </a:lnTo>
                <a:lnTo>
                  <a:pt x="18288000" y="10286981"/>
                </a:lnTo>
                <a:lnTo>
                  <a:pt x="0" y="102869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609194" y="3571737"/>
            <a:ext cx="13095215" cy="2149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18"/>
              </a:lnSpc>
            </a:pPr>
            <a:r>
              <a:rPr lang="en-US" b="true" sz="6350">
                <a:solidFill>
                  <a:srgbClr val="FFAB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Python Syntax, Comments,  and Indentation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8332" y="313262"/>
            <a:ext cx="2237371" cy="1037115"/>
          </a:xfrm>
          <a:custGeom>
            <a:avLst/>
            <a:gdLst/>
            <a:ahLst/>
            <a:cxnLst/>
            <a:rect r="r" b="b" t="t" l="l"/>
            <a:pathLst>
              <a:path h="1037115" w="2237371">
                <a:moveTo>
                  <a:pt x="0" y="0"/>
                </a:moveTo>
                <a:lnTo>
                  <a:pt x="2237371" y="0"/>
                </a:lnTo>
                <a:lnTo>
                  <a:pt x="2237371" y="1037114"/>
                </a:lnTo>
                <a:lnTo>
                  <a:pt x="0" y="10371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18288000" cy="1028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0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18288000">
                  <a:moveTo>
                    <a:pt x="0" y="0"/>
                  </a:move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4730157" y="0"/>
            <a:ext cx="23030959" cy="12954890"/>
          </a:xfrm>
          <a:custGeom>
            <a:avLst/>
            <a:gdLst/>
            <a:ahLst/>
            <a:cxnLst/>
            <a:rect r="r" b="b" t="t" l="l"/>
            <a:pathLst>
              <a:path h="12954890" w="23030959">
                <a:moveTo>
                  <a:pt x="0" y="0"/>
                </a:moveTo>
                <a:lnTo>
                  <a:pt x="23030959" y="0"/>
                </a:lnTo>
                <a:lnTo>
                  <a:pt x="23030959" y="12954890"/>
                </a:lnTo>
                <a:lnTo>
                  <a:pt x="0" y="12954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8332" y="313262"/>
            <a:ext cx="2237371" cy="1037115"/>
          </a:xfrm>
          <a:custGeom>
            <a:avLst/>
            <a:gdLst/>
            <a:ahLst/>
            <a:cxnLst/>
            <a:rect r="r" b="b" t="t" l="l"/>
            <a:pathLst>
              <a:path h="1037115" w="2237371">
                <a:moveTo>
                  <a:pt x="0" y="0"/>
                </a:moveTo>
                <a:lnTo>
                  <a:pt x="2237371" y="0"/>
                </a:lnTo>
                <a:lnTo>
                  <a:pt x="2237371" y="1037114"/>
                </a:lnTo>
                <a:lnTo>
                  <a:pt x="0" y="10371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94355" y="2683382"/>
            <a:ext cx="15392808" cy="598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5"/>
              </a:lnSpc>
            </a:pPr>
            <a:r>
              <a:rPr lang="en-US" sz="3592" b="true">
                <a:solidFill>
                  <a:srgbClr val="FFAB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What is Python Syntax?</a:t>
            </a:r>
          </a:p>
          <a:p>
            <a:pPr algn="l">
              <a:lnSpc>
                <a:spcPts val="3323"/>
              </a:lnSpc>
            </a:pPr>
            <a:r>
              <a:rPr lang="en-US" sz="279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1. In Python, we don’t need semicolons (;) like in C++ or Java. One line = one statement</a:t>
            </a:r>
          </a:p>
          <a:p>
            <a:pPr algn="l">
              <a:lnSpc>
                <a:spcPts val="3323"/>
              </a:lnSpc>
            </a:pPr>
          </a:p>
          <a:p>
            <a:pPr algn="l">
              <a:lnSpc>
                <a:spcPts val="3323"/>
              </a:lnSpc>
            </a:pPr>
            <a:r>
              <a:rPr lang="en-US" sz="279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Print Statements</a:t>
            </a:r>
          </a:p>
          <a:p>
            <a:pPr algn="l">
              <a:lnSpc>
                <a:spcPts val="3323"/>
              </a:lnSpc>
            </a:pPr>
            <a:r>
              <a:rPr lang="en-US" sz="279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 simple print() statement outputs text in the terminal. </a:t>
            </a:r>
          </a:p>
          <a:p>
            <a:pPr algn="l">
              <a:lnSpc>
                <a:spcPts val="3323"/>
              </a:lnSpc>
            </a:pPr>
          </a:p>
          <a:p>
            <a:pPr algn="l">
              <a:lnSpc>
                <a:spcPts val="3323"/>
              </a:lnSpc>
            </a:pPr>
            <a:r>
              <a:rPr lang="en-US" sz="279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Example: print("Hello") </a:t>
            </a:r>
          </a:p>
          <a:p>
            <a:pPr algn="l">
              <a:lnSpc>
                <a:spcPts val="3323"/>
              </a:lnSpc>
            </a:pPr>
            <a:r>
              <a:rPr lang="en-US" sz="279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Output: Hello </a:t>
            </a:r>
          </a:p>
          <a:p>
            <a:pPr algn="l">
              <a:lnSpc>
                <a:spcPts val="3323"/>
              </a:lnSpc>
            </a:pPr>
          </a:p>
          <a:p>
            <a:pPr algn="l">
              <a:lnSpc>
                <a:spcPts val="3323"/>
              </a:lnSpc>
            </a:pPr>
            <a:r>
              <a:rPr lang="en-US" sz="279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Common Error: Placing two print() statements on the same line causes a syntax error. </a:t>
            </a:r>
          </a:p>
          <a:p>
            <a:pPr algn="l">
              <a:lnSpc>
                <a:spcPts val="3323"/>
              </a:lnSpc>
            </a:pPr>
          </a:p>
          <a:p>
            <a:pPr algn="l">
              <a:lnSpc>
                <a:spcPts val="3323"/>
              </a:lnSpc>
            </a:pPr>
            <a:r>
              <a:rPr lang="en-US" sz="279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Example: print("Hello") print("World") # SyntaxError: invalid syntax </a:t>
            </a:r>
          </a:p>
          <a:p>
            <a:pPr algn="l">
              <a:lnSpc>
                <a:spcPts val="3323"/>
              </a:lnSpc>
            </a:pPr>
          </a:p>
          <a:p>
            <a:pPr algn="l">
              <a:lnSpc>
                <a:spcPts val="3323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18288000" cy="1028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0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18288000">
                  <a:moveTo>
                    <a:pt x="0" y="0"/>
                  </a:move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0"/>
            <a:ext cx="28286892" cy="15911347"/>
          </a:xfrm>
          <a:custGeom>
            <a:avLst/>
            <a:gdLst/>
            <a:ahLst/>
            <a:cxnLst/>
            <a:rect r="r" b="b" t="t" l="l"/>
            <a:pathLst>
              <a:path h="15911347" w="28286892">
                <a:moveTo>
                  <a:pt x="0" y="0"/>
                </a:moveTo>
                <a:lnTo>
                  <a:pt x="28286892" y="0"/>
                </a:lnTo>
                <a:lnTo>
                  <a:pt x="28286892" y="15911347"/>
                </a:lnTo>
                <a:lnTo>
                  <a:pt x="0" y="159113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8332" y="313262"/>
            <a:ext cx="2237371" cy="1037115"/>
          </a:xfrm>
          <a:custGeom>
            <a:avLst/>
            <a:gdLst/>
            <a:ahLst/>
            <a:cxnLst/>
            <a:rect r="r" b="b" t="t" l="l"/>
            <a:pathLst>
              <a:path h="1037115" w="2237371">
                <a:moveTo>
                  <a:pt x="0" y="0"/>
                </a:moveTo>
                <a:lnTo>
                  <a:pt x="2237371" y="0"/>
                </a:lnTo>
                <a:lnTo>
                  <a:pt x="2237371" y="1037114"/>
                </a:lnTo>
                <a:lnTo>
                  <a:pt x="0" y="10371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46898" y="2244304"/>
            <a:ext cx="17853904" cy="7379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66"/>
              </a:lnSpc>
            </a:pPr>
            <a:r>
              <a:rPr lang="en-US" sz="6189" b="true">
                <a:solidFill>
                  <a:srgbClr val="FFAB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What are Comments?</a:t>
            </a:r>
          </a:p>
          <a:p>
            <a:pPr algn="l">
              <a:lnSpc>
                <a:spcPts val="7366"/>
              </a:lnSpc>
            </a:pPr>
          </a:p>
          <a:p>
            <a:pPr algn="l" marL="1336403" indent="-668202" lvl="1">
              <a:lnSpc>
                <a:spcPts val="7366"/>
              </a:lnSpc>
              <a:buFont typeface="Arial"/>
              <a:buChar char="•"/>
            </a:pPr>
            <a:r>
              <a:rPr lang="en-US" sz="618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Used to write notes in code to explain what it does.</a:t>
            </a:r>
          </a:p>
          <a:p>
            <a:pPr algn="l" marL="1336403" indent="-668202" lvl="1">
              <a:lnSpc>
                <a:spcPts val="7366"/>
              </a:lnSpc>
              <a:buFont typeface="Arial"/>
              <a:buChar char="•"/>
            </a:pPr>
            <a:r>
              <a:rPr lang="en-US" sz="618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Ignored by Python → Not executed.</a:t>
            </a:r>
          </a:p>
          <a:p>
            <a:pPr algn="l" marL="1336403" indent="-668202" lvl="1">
              <a:lnSpc>
                <a:spcPts val="7366"/>
              </a:lnSpc>
              <a:buFont typeface="Arial"/>
              <a:buChar char="•"/>
            </a:pPr>
            <a:r>
              <a:rPr lang="en-US" sz="618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Start with # (hash symbol).</a:t>
            </a:r>
          </a:p>
          <a:p>
            <a:pPr algn="l">
              <a:lnSpc>
                <a:spcPts val="7366"/>
              </a:lnSpc>
            </a:pPr>
          </a:p>
          <a:p>
            <a:pPr algn="l">
              <a:lnSpc>
                <a:spcPts val="7366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18288000" cy="1028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0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18288000">
                  <a:moveTo>
                    <a:pt x="0" y="0"/>
                  </a:move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2802" y="0"/>
            <a:ext cx="26280388" cy="14782691"/>
          </a:xfrm>
          <a:custGeom>
            <a:avLst/>
            <a:gdLst/>
            <a:ahLst/>
            <a:cxnLst/>
            <a:rect r="r" b="b" t="t" l="l"/>
            <a:pathLst>
              <a:path h="14782691" w="26280388">
                <a:moveTo>
                  <a:pt x="0" y="0"/>
                </a:moveTo>
                <a:lnTo>
                  <a:pt x="26280387" y="0"/>
                </a:lnTo>
                <a:lnTo>
                  <a:pt x="26280387" y="14782691"/>
                </a:lnTo>
                <a:lnTo>
                  <a:pt x="0" y="147826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96831" y="511423"/>
            <a:ext cx="2237371" cy="1037115"/>
          </a:xfrm>
          <a:custGeom>
            <a:avLst/>
            <a:gdLst/>
            <a:ahLst/>
            <a:cxnLst/>
            <a:rect r="r" b="b" t="t" l="l"/>
            <a:pathLst>
              <a:path h="1037115" w="2237371">
                <a:moveTo>
                  <a:pt x="0" y="0"/>
                </a:moveTo>
                <a:lnTo>
                  <a:pt x="2237371" y="0"/>
                </a:lnTo>
                <a:lnTo>
                  <a:pt x="2237371" y="1037114"/>
                </a:lnTo>
                <a:lnTo>
                  <a:pt x="0" y="10371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80348" y="511423"/>
            <a:ext cx="17507652" cy="9605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4"/>
              </a:lnSpc>
            </a:pPr>
            <a:r>
              <a:rPr lang="en-US" sz="357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575" b="true">
                <a:solidFill>
                  <a:srgbClr val="FFAB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Indentation in Python </a:t>
            </a:r>
          </a:p>
          <a:p>
            <a:pPr algn="l">
              <a:lnSpc>
                <a:spcPts val="4254"/>
              </a:lnSpc>
            </a:pPr>
          </a:p>
          <a:p>
            <a:pPr algn="l">
              <a:lnSpc>
                <a:spcPts val="4254"/>
              </a:lnSpc>
            </a:pPr>
            <a:r>
              <a:rPr lang="en-US" sz="357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Indentation is crucial for defining </a:t>
            </a:r>
            <a:r>
              <a:rPr lang="en-US" sz="3575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code blocks</a:t>
            </a:r>
            <a:r>
              <a:rPr lang="en-US" sz="357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(e.g., in if statements).</a:t>
            </a:r>
          </a:p>
          <a:p>
            <a:pPr algn="l">
              <a:lnSpc>
                <a:spcPts val="4254"/>
              </a:lnSpc>
            </a:pPr>
          </a:p>
          <a:p>
            <a:pPr algn="l">
              <a:lnSpc>
                <a:spcPts val="4254"/>
              </a:lnSpc>
            </a:pPr>
            <a:r>
              <a:rPr lang="en-US" sz="357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Example: </a:t>
            </a:r>
          </a:p>
          <a:p>
            <a:pPr algn="l">
              <a:lnSpc>
                <a:spcPts val="4254"/>
              </a:lnSpc>
            </a:pPr>
            <a:r>
              <a:rPr lang="en-US" sz="357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name = "Radha" </a:t>
            </a:r>
          </a:p>
          <a:p>
            <a:pPr algn="l">
              <a:lnSpc>
                <a:spcPts val="4254"/>
              </a:lnSpc>
            </a:pPr>
            <a:r>
              <a:rPr lang="en-US" sz="357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if name == "Radha":</a:t>
            </a:r>
          </a:p>
          <a:p>
            <a:pPr algn="l">
              <a:lnSpc>
                <a:spcPts val="4254"/>
              </a:lnSpc>
            </a:pPr>
            <a:r>
              <a:rPr lang="en-US" sz="357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print(name) # Correctly indented; </a:t>
            </a:r>
          </a:p>
          <a:p>
            <a:pPr algn="l">
              <a:lnSpc>
                <a:spcPts val="4254"/>
              </a:lnSpc>
            </a:pPr>
          </a:p>
          <a:p>
            <a:pPr algn="l">
              <a:lnSpc>
                <a:spcPts val="4254"/>
              </a:lnSpc>
            </a:pPr>
            <a:r>
              <a:rPr lang="en-US" sz="357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Output: Radha</a:t>
            </a:r>
          </a:p>
          <a:p>
            <a:pPr algn="l">
              <a:lnSpc>
                <a:spcPts val="4254"/>
              </a:lnSpc>
            </a:pPr>
          </a:p>
          <a:p>
            <a:pPr algn="l">
              <a:lnSpc>
                <a:spcPts val="4254"/>
              </a:lnSpc>
            </a:pPr>
            <a:r>
              <a:rPr lang="en-US" sz="357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Common Error: Missing or incorrect indentation. Example: </a:t>
            </a:r>
          </a:p>
          <a:p>
            <a:pPr algn="l">
              <a:lnSpc>
                <a:spcPts val="4254"/>
              </a:lnSpc>
            </a:pPr>
            <a:r>
              <a:rPr lang="en-US" sz="357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name = "Radha"</a:t>
            </a:r>
          </a:p>
          <a:p>
            <a:pPr algn="l">
              <a:lnSpc>
                <a:spcPts val="4254"/>
              </a:lnSpc>
            </a:pPr>
            <a:r>
              <a:rPr lang="en-US" sz="357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if name == "Radha": </a:t>
            </a:r>
          </a:p>
          <a:p>
            <a:pPr algn="l">
              <a:lnSpc>
                <a:spcPts val="4254"/>
              </a:lnSpc>
            </a:pPr>
            <a:r>
              <a:rPr lang="en-US" sz="357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print(name)      # IndentationError: expected an indented block</a:t>
            </a:r>
          </a:p>
          <a:p>
            <a:pPr algn="l">
              <a:lnSpc>
                <a:spcPts val="4254"/>
              </a:lnSpc>
            </a:pPr>
          </a:p>
          <a:p>
            <a:pPr algn="l">
              <a:lnSpc>
                <a:spcPts val="4254"/>
              </a:lnSpc>
            </a:pPr>
            <a:r>
              <a:rPr lang="en-US" sz="357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 C++/Java, we use {} for blocks. In Python, indentation defines blocks.</a:t>
            </a:r>
          </a:p>
          <a:p>
            <a:pPr algn="l">
              <a:lnSpc>
                <a:spcPts val="4254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18288000" cy="1028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0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18288000">
                  <a:moveTo>
                    <a:pt x="0" y="0"/>
                  </a:moveTo>
                  <a:lnTo>
                    <a:pt x="0" y="10287000"/>
                  </a:lnTo>
                  <a:lnTo>
                    <a:pt x="18288000" y="1028700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0"/>
            <a:ext cx="18288000" cy="10286981"/>
          </a:xfrm>
          <a:custGeom>
            <a:avLst/>
            <a:gdLst/>
            <a:ahLst/>
            <a:cxnLst/>
            <a:rect r="r" b="b" t="t" l="l"/>
            <a:pathLst>
              <a:path h="10286981" w="18288000">
                <a:moveTo>
                  <a:pt x="0" y="0"/>
                </a:moveTo>
                <a:lnTo>
                  <a:pt x="18288000" y="0"/>
                </a:lnTo>
                <a:lnTo>
                  <a:pt x="18288000" y="10286981"/>
                </a:lnTo>
                <a:lnTo>
                  <a:pt x="0" y="102869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905114" y="2372555"/>
            <a:ext cx="10299449" cy="301489"/>
            <a:chOff x="0" y="0"/>
            <a:chExt cx="5314632" cy="1555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5187696" cy="28575"/>
            </a:xfrm>
            <a:custGeom>
              <a:avLst/>
              <a:gdLst/>
              <a:ahLst/>
              <a:cxnLst/>
              <a:rect r="r" b="b" t="t" l="l"/>
              <a:pathLst>
                <a:path h="28575" w="5187696">
                  <a:moveTo>
                    <a:pt x="0" y="28575"/>
                  </a:moveTo>
                  <a:lnTo>
                    <a:pt x="5187696" y="28575"/>
                  </a:lnTo>
                  <a:lnTo>
                    <a:pt x="51876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B4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3500" y="63500"/>
              <a:ext cx="5187696" cy="28575"/>
            </a:xfrm>
            <a:custGeom>
              <a:avLst/>
              <a:gdLst/>
              <a:ahLst/>
              <a:cxnLst/>
              <a:rect r="r" b="b" t="t" l="l"/>
              <a:pathLst>
                <a:path h="28575" w="5187696">
                  <a:moveTo>
                    <a:pt x="0" y="28575"/>
                  </a:moveTo>
                  <a:lnTo>
                    <a:pt x="5187696" y="28575"/>
                  </a:lnTo>
                  <a:lnTo>
                    <a:pt x="51876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B4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905114" y="2928772"/>
            <a:ext cx="12263878" cy="2727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856"/>
              </a:lnSpc>
            </a:pPr>
            <a:r>
              <a:rPr lang="en-US" b="true" sz="9145" spc="9">
                <a:solidFill>
                  <a:srgbClr val="FFAB4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Variables and Data Types in Python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8332" y="313262"/>
            <a:ext cx="2237371" cy="1037115"/>
          </a:xfrm>
          <a:custGeom>
            <a:avLst/>
            <a:gdLst/>
            <a:ahLst/>
            <a:cxnLst/>
            <a:rect r="r" b="b" t="t" l="l"/>
            <a:pathLst>
              <a:path h="1037115" w="2237371">
                <a:moveTo>
                  <a:pt x="0" y="0"/>
                </a:moveTo>
                <a:lnTo>
                  <a:pt x="2237371" y="0"/>
                </a:lnTo>
                <a:lnTo>
                  <a:pt x="2237371" y="1037114"/>
                </a:lnTo>
                <a:lnTo>
                  <a:pt x="0" y="10371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DAGYKR_3Vas</dc:identifier>
  <dcterms:modified xsi:type="dcterms:W3CDTF">2011-08-01T06:04:30Z</dcterms:modified>
  <cp:revision>1</cp:revision>
  <dc:title>slidesgo-python-unleashed-your-fun-filled-guide-to-coding-adventures-20241202172810AZx2.pdf</dc:title>
</cp:coreProperties>
</file>