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6" r:id="rId4"/>
    <p:sldId id="263" r:id="rId5"/>
    <p:sldId id="264" r:id="rId6"/>
    <p:sldId id="265" r:id="rId7"/>
    <p:sldId id="270" r:id="rId8"/>
    <p:sldId id="272" r:id="rId9"/>
    <p:sldId id="271" r:id="rId10"/>
    <p:sldId id="273" r:id="rId11"/>
    <p:sldId id="267" r:id="rId12"/>
    <p:sldId id="275" r:id="rId13"/>
    <p:sldId id="276" r:id="rId14"/>
    <p:sldId id="277" r:id="rId15"/>
    <p:sldId id="268" r:id="rId16"/>
    <p:sldId id="278" r:id="rId17"/>
    <p:sldId id="279" r:id="rId18"/>
    <p:sldId id="269" r:id="rId19"/>
    <p:sldId id="291" r:id="rId20"/>
    <p:sldId id="292" r:id="rId21"/>
    <p:sldId id="293" r:id="rId22"/>
    <p:sldId id="294" r:id="rId23"/>
    <p:sldId id="295" r:id="rId24"/>
    <p:sldId id="296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2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6024-0190-402C-86E1-8B59CDFEA870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95074-8D23-4AEC-BDCE-AB65765B7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95074-8D23-4AEC-BDCE-AB65765B79A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 cstate="print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 cstate="print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E945476-A247-4268-9B74-360099F5018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58D114-BE6D-4C6B-B49F-3752A83C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05" y="44615"/>
            <a:ext cx="7772400" cy="194421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Capstone Project-1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700808"/>
            <a:ext cx="6400800" cy="1512168"/>
          </a:xfrm>
        </p:spPr>
        <p:txBody>
          <a:bodyPr/>
          <a:lstStyle/>
          <a:p>
            <a:r>
              <a:rPr lang="en-US" sz="3200" b="1" u="sng" dirty="0"/>
              <a:t>EDA on Hotel Booking Analysis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52755" y="3400425"/>
            <a:ext cx="294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Project:</a:t>
            </a:r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Kishor Kunal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Praveen </a:t>
            </a:r>
            <a:r>
              <a:rPr lang="en-US" dirty="0" err="1"/>
              <a:t>Sikarwar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 err="1"/>
              <a:t>Punam</a:t>
            </a:r>
            <a:r>
              <a:rPr lang="en-US" dirty="0"/>
              <a:t> </a:t>
            </a:r>
            <a:r>
              <a:rPr lang="en-US" dirty="0" err="1"/>
              <a:t>Nagrale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Boncheruvu Teja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Rishi Chaturvedi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" y="764540"/>
            <a:ext cx="8487410" cy="102997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457200" indent="-457200" algn="l">
              <a:buFont typeface="Wingdings" panose="05000000000000000000" charset="0"/>
              <a:buChar char="v"/>
            </a:pPr>
            <a:r>
              <a:rPr lang="en-US" sz="4000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Exploratory Data Analysis (EDA)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185" y="620688"/>
            <a:ext cx="8555355" cy="561662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US" sz="2400" u="sng" dirty="0">
              <a:sym typeface="+mn-ea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400" u="sng" dirty="0">
              <a:sym typeface="+mn-ea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400" u="sng" dirty="0">
              <a:sym typeface="+mn-e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u="sng" dirty="0">
                <a:sym typeface="+mn-ea"/>
              </a:rPr>
              <a:t>EDA </a:t>
            </a:r>
            <a:r>
              <a:rPr lang="en-US" sz="2400" dirty="0">
                <a:sym typeface="+mn-ea"/>
              </a:rPr>
              <a:t> will be divided into following 2 analysis.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1.Univariate analysis:-&gt;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Univariate analysis </a:t>
            </a:r>
            <a:r>
              <a:rPr lang="en-US" sz="1800" i="0" dirty="0">
                <a:solidFill>
                  <a:srgbClr val="202124"/>
                </a:solidFill>
                <a:effectLst/>
              </a:rPr>
              <a:t>explores each variable in a data set, separately. </a:t>
            </a:r>
            <a:r>
              <a:rPr lang="en-US" sz="1800" dirty="0">
                <a:solidFill>
                  <a:srgbClr val="202124"/>
                </a:solidFill>
              </a:rPr>
              <a:t>Like which hotel is mostly preferred by visitors.</a:t>
            </a:r>
            <a:endParaRPr lang="en-US" sz="1800" i="0" dirty="0">
              <a:solidFill>
                <a:srgbClr val="202124"/>
              </a:solidFill>
              <a:effectLst/>
            </a:endParaRPr>
          </a:p>
          <a:p>
            <a:pPr algn="l"/>
            <a:endParaRPr lang="en-US" sz="1800" dirty="0"/>
          </a:p>
          <a:p>
            <a:pPr algn="l"/>
            <a:r>
              <a:rPr lang="en-US" sz="2400" dirty="0">
                <a:sym typeface="+mn-ea"/>
              </a:rPr>
              <a:t>2.Bivariate analysis:-&gt;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 </a:t>
            </a:r>
            <a:r>
              <a:rPr lang="en-US" sz="1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the analysis of two  variables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Like  Which type of room generating more ADR(</a:t>
            </a:r>
            <a:r>
              <a:rPr lang="en-IN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average daily rate).</a:t>
            </a:r>
          </a:p>
          <a:p>
            <a:pPr algn="l"/>
            <a:endParaRPr lang="en-IN" sz="1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400" dirty="0">
                <a:sym typeface="+mn-ea"/>
              </a:rPr>
              <a:t>3.Multivariate analysis:-&gt;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 </a:t>
            </a: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the analysis of two or variables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285" y="996315"/>
            <a:ext cx="4121150" cy="5011420"/>
          </a:xfrm>
        </p:spPr>
        <p:txBody>
          <a:bodyPr/>
          <a:lstStyle/>
          <a:p>
            <a:pPr marL="109855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Conclusions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Maximum number of guests were from Portugal. i.e. more than 25000 guests.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After Portugal, GBR(Great Brittan),France and Spain are the countries from where most of the guests came.</a:t>
            </a:r>
          </a:p>
          <a:p>
            <a:pPr marL="109855" indent="0"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215" y="26066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Country with more no. of guests</a:t>
            </a:r>
            <a:b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800" b="1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 descr="C:\Users\punam\Pictures\dada science\Exploratory Data Analysis(EDA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9435" y="1556792"/>
            <a:ext cx="4716016" cy="404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1760"/>
            <a:ext cx="7807960" cy="863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Revenue hotel type</a:t>
            </a:r>
            <a:br>
              <a:rPr lang="en-US" sz="2400" u="sng" dirty="0"/>
            </a:br>
            <a:endParaRPr lang="en-US" sz="2400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3227" y="1268760"/>
            <a:ext cx="4176271" cy="3528422"/>
          </a:xfrm>
        </p:spPr>
        <p:txBody>
          <a:bodyPr>
            <a:normAutofit/>
          </a:bodyPr>
          <a:lstStyle/>
          <a:p>
            <a:pPr marL="109855" indent="0" algn="l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City hotel has the highest ADR. That means city hotels are generating more revenues than the resort hotels. More the ADR more is the revenue.</a:t>
            </a:r>
          </a:p>
        </p:txBody>
      </p:sp>
      <p:pic>
        <p:nvPicPr>
          <p:cNvPr id="2051" name="Picture 3" descr="C:\Users\punam\Pictures\dada science\more reve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9353" y="1866706"/>
            <a:ext cx="4788024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5725" y="74930"/>
            <a:ext cx="9000490" cy="40132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Month wise bookings of each hotel &amp; busiest month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786" y="921477"/>
            <a:ext cx="3557905" cy="4835525"/>
          </a:xfrm>
        </p:spPr>
        <p:txBody>
          <a:bodyPr>
            <a:normAutofit fontScale="25000" lnSpcReduction="20000"/>
          </a:bodyPr>
          <a:lstStyle/>
          <a:p>
            <a:pPr marL="109855" indent="0" algn="l"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sz="9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95605" indent="-285750" algn="l">
              <a:buFont typeface="Wingdings" panose="05000000000000000000" charset="0"/>
              <a:buChar char="Ø"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month wise booking are as below:</a:t>
            </a: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August       11257</a:t>
            </a:r>
            <a:endParaRPr lang="en-US" sz="5335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July         10057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May           8355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April         7908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June          7765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March         7513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October       6934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September     6690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February      6098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December      5131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November      4995</a:t>
            </a:r>
            <a:endParaRPr lang="en-US" sz="533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lnSpc>
                <a:spcPct val="100000"/>
              </a:lnSpc>
              <a:buNone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January       4693</a:t>
            </a:r>
          </a:p>
          <a:p>
            <a:pPr marL="395605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53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Busiest Month is August, which have highest Bookings.</a:t>
            </a:r>
          </a:p>
          <a:p>
            <a:pPr marL="109855" indent="0" algn="l">
              <a:buNone/>
            </a:pPr>
            <a:endParaRPr lang="en-US" sz="5335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5335" dirty="0"/>
          </a:p>
        </p:txBody>
      </p:sp>
      <p:pic>
        <p:nvPicPr>
          <p:cNvPr id="3074" name="Picture 2" descr="C:\Users\punam\Pictures\dada science\monthly bookings.png"/>
          <p:cNvPicPr>
            <a:picLocks noChangeAspect="1" noChangeArrowheads="1"/>
          </p:cNvPicPr>
          <p:nvPr/>
        </p:nvPicPr>
        <p:blipFill rotWithShape="1">
          <a:blip r:embed="rId2" cstate="print"/>
          <a:srcRect r="14943"/>
          <a:stretch/>
        </p:blipFill>
        <p:spPr bwMode="auto">
          <a:xfrm>
            <a:off x="3592829" y="1579687"/>
            <a:ext cx="5493385" cy="4369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560" y="137160"/>
            <a:ext cx="7772400" cy="676275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Customers asking for car parking space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9705" y="1124585"/>
            <a:ext cx="5135880" cy="3985895"/>
          </a:xfrm>
        </p:spPr>
        <p:txBody>
          <a:bodyPr>
            <a:normAutofit/>
          </a:bodyPr>
          <a:lstStyle/>
          <a:p>
            <a:pPr marL="109855" indent="0" algn="l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More customers from resort hotels are asking for carparking space.</a:t>
            </a:r>
          </a:p>
        </p:txBody>
      </p:sp>
      <p:pic>
        <p:nvPicPr>
          <p:cNvPr id="3076" name="Picture 4" descr="C:\Users\punam\Pictures\dada science\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950" y="1981727"/>
            <a:ext cx="3829050" cy="37358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5" y="188595"/>
            <a:ext cx="9225280" cy="931545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Hotel with maximum booking in weekend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05" y="980440"/>
            <a:ext cx="5614670" cy="3795395"/>
          </a:xfrm>
        </p:spPr>
        <p:txBody>
          <a:bodyPr/>
          <a:lstStyle/>
          <a:p>
            <a:pPr marL="109855" indent="0" algn="l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 algn="l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City hotels have more bookings in weekend nights.</a:t>
            </a:r>
          </a:p>
        </p:txBody>
      </p:sp>
      <p:pic>
        <p:nvPicPr>
          <p:cNvPr id="4098" name="Picture 2" descr="C:\Users\punam\Pictures\dada science\Weekend bookings in each hotel.png"/>
          <p:cNvPicPr>
            <a:picLocks noChangeAspect="1" noChangeArrowheads="1"/>
          </p:cNvPicPr>
          <p:nvPr/>
        </p:nvPicPr>
        <p:blipFill rotWithShape="1">
          <a:blip r:embed="rId2" cstate="print"/>
          <a:srcRect r="15392"/>
          <a:stretch/>
        </p:blipFill>
        <p:spPr bwMode="auto">
          <a:xfrm>
            <a:off x="5794375" y="2564904"/>
            <a:ext cx="3169920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705" y="1412622"/>
            <a:ext cx="3888105" cy="4091940"/>
          </a:xfrm>
        </p:spPr>
        <p:txBody>
          <a:bodyPr/>
          <a:lstStyle/>
          <a:p>
            <a:pPr marL="109855" indent="0">
              <a:buNone/>
            </a:pP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BB( Bed &amp; Breakfast) is the most preferred type of meal by the guests.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Full Board i.e. FB is least preferred.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HB (Half Board) and SC(Self Catering) are equally preferred almost.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705" y="101600"/>
            <a:ext cx="7120255" cy="100901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Most preferred meal type</a:t>
            </a:r>
          </a:p>
        </p:txBody>
      </p:sp>
      <p:pic>
        <p:nvPicPr>
          <p:cNvPr id="4102" name="Picture 6" descr="C:\Users\punam\Pictures\dada science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810" y="1772816"/>
            <a:ext cx="5724127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58192"/>
            <a:ext cx="3523615" cy="3980180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City Hotels have more number of confirmed and are receiving more number of guests than Resort Hotels.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315" y="116205"/>
            <a:ext cx="8519795" cy="88646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Total bookings in each hotel type</a:t>
            </a:r>
          </a:p>
        </p:txBody>
      </p:sp>
      <p:pic>
        <p:nvPicPr>
          <p:cNvPr id="4100" name="Picture 4" descr="C:\Users\punam\Pictures\dada science\Confirmed bookings in each hot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72816"/>
            <a:ext cx="435597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15" y="692785"/>
            <a:ext cx="7687945" cy="664845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cancellations in each hotel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35" y="850265"/>
            <a:ext cx="4852035" cy="396113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More customers are cancelling their bookings in the city hotels as compared to resort hotels.</a:t>
            </a:r>
          </a:p>
        </p:txBody>
      </p:sp>
      <p:pic>
        <p:nvPicPr>
          <p:cNvPr id="4099" name="Picture 3" descr="C:\Users\punam\Pictures\dada science\Cancelled bookings in each hot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670" y="2348880"/>
            <a:ext cx="3819721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unam\Pictures\dada science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790944"/>
            <a:ext cx="4867275" cy="31146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39752" y="908720"/>
            <a:ext cx="5976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Hotel with higher lead time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5EA53-0862-F4A8-9C72-4E90A5E5E546}"/>
              </a:ext>
            </a:extLst>
          </p:cNvPr>
          <p:cNvSpPr txBox="1">
            <a:spLocks/>
          </p:cNvSpPr>
          <p:nvPr/>
        </p:nvSpPr>
        <p:spPr>
          <a:xfrm>
            <a:off x="251520" y="1969100"/>
            <a:ext cx="3523615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Lead time:-&gt;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The time gap between the date of booking and date of arrival.</a:t>
            </a: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City Hotels have higher lead time than resort hotels.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844824"/>
            <a:ext cx="72008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this project we will be </a:t>
            </a:r>
            <a:r>
              <a:rPr lang="en-US" sz="2000" dirty="0" err="1"/>
              <a:t>analysing</a:t>
            </a:r>
            <a:r>
              <a:rPr lang="en-US" sz="2000" dirty="0"/>
              <a:t> Hotel Booking data. This data set contains booking information for a city hotel and a resort hotel, and includes information such as when booking was made, length of stay, the number of adults, children or babies and number of available parking spaces.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Hotel industry is a very volatile industry and the bookings depends on above factors and many more.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main objective behind this project is to explore and </a:t>
            </a:r>
            <a:r>
              <a:rPr lang="en-US" sz="2000" dirty="0" err="1"/>
              <a:t>analyse</a:t>
            </a:r>
            <a:r>
              <a:rPr lang="en-US" sz="2000" dirty="0"/>
              <a:t> data to discover important factor that govern the bookings and give insights to hotel management, which can perform various campaigns to boost the business and performance.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3146" y="692696"/>
            <a:ext cx="792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unam\Pictures\dada science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200" y="1628800"/>
            <a:ext cx="6192837" cy="33337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618" y="133998"/>
            <a:ext cx="8265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sz="2400" dirty="0"/>
            </a:br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How many days people generally preferred stay in each hotel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00056E-2F95-5264-DA19-F4B56E6D119F}"/>
              </a:ext>
            </a:extLst>
          </p:cNvPr>
          <p:cNvSpPr txBox="1">
            <a:spLocks/>
          </p:cNvSpPr>
          <p:nvPr/>
        </p:nvSpPr>
        <p:spPr>
          <a:xfrm>
            <a:off x="251520" y="1358192"/>
            <a:ext cx="2520131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Preferred stay length is less than ‘7’ days. In both Hotel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unam\Pictures\dada science\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24037"/>
            <a:ext cx="6145213" cy="32099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1" y="476672"/>
            <a:ext cx="7524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Agent wise bookings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30E0C-7EF5-FF54-87F9-14AB4FDA10C2}"/>
              </a:ext>
            </a:extLst>
          </p:cNvPr>
          <p:cNvSpPr txBox="1">
            <a:spLocks/>
          </p:cNvSpPr>
          <p:nvPr/>
        </p:nvSpPr>
        <p:spPr>
          <a:xfrm>
            <a:off x="251521" y="1358192"/>
            <a:ext cx="2376264" cy="3980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Agent with ID‘9.0’ is making more bookings.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24" y="1340768"/>
            <a:ext cx="846043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453586"/>
            <a:ext cx="27363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Most Preferred room type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1E98E-E18C-DE95-F307-9DC2D8B1FD6B}"/>
              </a:ext>
            </a:extLst>
          </p:cNvPr>
          <p:cNvSpPr txBox="1"/>
          <p:nvPr/>
        </p:nvSpPr>
        <p:spPr>
          <a:xfrm>
            <a:off x="5436096" y="453586"/>
            <a:ext cx="27363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More revenue generating room type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6323D79-2871-F76A-5083-379A058A6C9B}"/>
              </a:ext>
            </a:extLst>
          </p:cNvPr>
          <p:cNvSpPr txBox="1">
            <a:spLocks/>
          </p:cNvSpPr>
          <p:nvPr/>
        </p:nvSpPr>
        <p:spPr>
          <a:xfrm>
            <a:off x="449288" y="4797152"/>
            <a:ext cx="367240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Most preferred room type is ‘A’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D585D82-D176-4C27-1FF4-7B900BA22014}"/>
              </a:ext>
            </a:extLst>
          </p:cNvPr>
          <p:cNvSpPr txBox="1">
            <a:spLocks/>
          </p:cNvSpPr>
          <p:nvPr/>
        </p:nvSpPr>
        <p:spPr>
          <a:xfrm>
            <a:off x="4578761" y="4774434"/>
            <a:ext cx="367240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Most revenue generating room type is ‘G’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unam\Pictures\dada science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287" y="1855864"/>
            <a:ext cx="5954713" cy="32575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ED78B6-8EDC-C5CB-2AD8-29F429636AC1}"/>
              </a:ext>
            </a:extLst>
          </p:cNvPr>
          <p:cNvSpPr txBox="1"/>
          <p:nvPr/>
        </p:nvSpPr>
        <p:spPr>
          <a:xfrm>
            <a:off x="827584" y="54868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Hotel having more repeated customer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8812774-3843-82D8-A207-E454963A9C8A}"/>
              </a:ext>
            </a:extLst>
          </p:cNvPr>
          <p:cNvSpPr txBox="1">
            <a:spLocks/>
          </p:cNvSpPr>
          <p:nvPr/>
        </p:nvSpPr>
        <p:spPr>
          <a:xfrm>
            <a:off x="251520" y="2492896"/>
            <a:ext cx="2736304" cy="18722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Tx/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9855" indent="0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Resort hotels have more repeated customers.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DB24F-A3BA-6D21-4BD0-7529D474939C}"/>
              </a:ext>
            </a:extLst>
          </p:cNvPr>
          <p:cNvSpPr txBox="1"/>
          <p:nvPr/>
        </p:nvSpPr>
        <p:spPr>
          <a:xfrm>
            <a:off x="467544" y="624589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20657-5D03-736A-8629-AA9EFDF8DD50}"/>
              </a:ext>
            </a:extLst>
          </p:cNvPr>
          <p:cNvSpPr txBox="1"/>
          <p:nvPr/>
        </p:nvSpPr>
        <p:spPr>
          <a:xfrm>
            <a:off x="472589" y="1484784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1.We observe that the City Hotel is mostly preferred by the visitors i.e. about 61.1% in comparison to Resort Hotel(38.9%).Thus City Hotel has maximum booking.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2.The most prefer room type is A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3.We observe that the Agent having ID 9.0 made the most booking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4.we clearly se that Meal Type BB is most preferred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5.</a:t>
            </a:r>
            <a:r>
              <a:rPr lang="en-US" b="1" i="0" dirty="0">
                <a:solidFill>
                  <a:srgbClr val="212121"/>
                </a:solidFill>
                <a:effectLst/>
                <a:latin typeface="+mj-lt"/>
              </a:rPr>
              <a:t>August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 is the Busiest month and July and August months had the most Bookings. Summer vacation can be the reason for the bookings.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6.TA/TO' is mostly(79.1%) used for booking hotels.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7.The City Hotel faces maximum hotel cancelation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8.Resort Hotel has slightly more repeated guests than the City Hotels. It is almost similar for both hotels.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9.Its is clear that there is no much(2.5%) effect on cancellation of the bookings even if the guests are not assigned with rooms which they reserved during booking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5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9632" y="2492896"/>
            <a:ext cx="7427168" cy="1612776"/>
          </a:xfrm>
        </p:spPr>
        <p:txBody>
          <a:bodyPr/>
          <a:lstStyle/>
          <a:p>
            <a:pPr marL="109855" indent="0">
              <a:buNone/>
            </a:pPr>
            <a:r>
              <a:rPr lang="en-US" sz="8800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615" y="332740"/>
            <a:ext cx="83299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sz="28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So we will divide our work flow into following 3 steps.</a:t>
            </a: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2" name="Picture 1" descr="Screenshot 2022-12-04 13010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24760"/>
            <a:ext cx="9144000" cy="1808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291" y="1557313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collecting data it’s important to understand your data. So we had hotel booking analysis data which had 119390 rows and 32 columns. So lets understand this 32 columns.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40324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u="sng" dirty="0"/>
          </a:p>
          <a:p>
            <a:r>
              <a:rPr lang="en-US" sz="3200" u="sng" dirty="0"/>
              <a:t>Data Description</a:t>
            </a:r>
            <a:r>
              <a:rPr lang="en-US" sz="3200" dirty="0"/>
              <a:t>:-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660" y="3428881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hotel: Name of hotel ( City or Resort)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is_canceled</a:t>
            </a:r>
            <a:r>
              <a:rPr lang="en-US" dirty="0"/>
              <a:t>: Whether the booking is canceled or not (0 for no canceled and 1 for canceled)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lead_time</a:t>
            </a:r>
            <a:r>
              <a:rPr lang="en-US" dirty="0"/>
              <a:t>: time (in days) between booking transaction and actual arrival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arrival_date_year</a:t>
            </a:r>
            <a:r>
              <a:rPr lang="en-US" dirty="0"/>
              <a:t>: Year of arrival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arrival_date_month</a:t>
            </a:r>
            <a:r>
              <a:rPr lang="en-US" dirty="0"/>
              <a:t>: month of arrival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arrival_date_week_number</a:t>
            </a:r>
            <a:r>
              <a:rPr lang="en-US" dirty="0"/>
              <a:t>: week number of arrival 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arrival_date_day_of_month</a:t>
            </a:r>
            <a:r>
              <a:rPr lang="en-US" dirty="0"/>
              <a:t>: Day of month of arrival date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stays_in_weekend_nights</a:t>
            </a:r>
            <a:r>
              <a:rPr lang="en-US" dirty="0"/>
              <a:t>: No. of weekend nights spent in a hotel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Stays_in_week_nights</a:t>
            </a:r>
            <a:r>
              <a:rPr lang="en-US" dirty="0"/>
              <a:t>: No. of weeknights spent in a hotel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67360" y="476885"/>
            <a:ext cx="7512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v"/>
            </a:pPr>
            <a:r>
              <a:rPr lang="en-US" sz="36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Collection and Understanding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6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adults: No. of adults in single booking record.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children: No. of children in single booking record.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babies: No. of babies in single booking record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meal: Type of meal chosen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country: Country of origin of customers (as mentioned by them)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market_segment</a:t>
            </a:r>
            <a:r>
              <a:rPr lang="en-US" dirty="0"/>
              <a:t> : What segment via booking was made and for what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distribution_channel</a:t>
            </a:r>
            <a:r>
              <a:rPr lang="en-US" dirty="0"/>
              <a:t>: Via which medium booking was made.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is_repeated_guest</a:t>
            </a:r>
            <a:r>
              <a:rPr lang="en-US" dirty="0"/>
              <a:t>: Whether the customer has made any booking before(0 for No and 1 for Yes)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previous_cancellations</a:t>
            </a:r>
            <a:r>
              <a:rPr lang="en-US" dirty="0"/>
              <a:t>: No. of previous canceled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previous_bookings_not_canceled</a:t>
            </a:r>
            <a:r>
              <a:rPr lang="en-US" dirty="0"/>
              <a:t>: No. of previous non-canceled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reserved_room_type</a:t>
            </a:r>
            <a:r>
              <a:rPr lang="en-US" dirty="0"/>
              <a:t>: Room type reserved by a customer.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assigned_room_type</a:t>
            </a:r>
            <a:r>
              <a:rPr lang="en-US" dirty="0"/>
              <a:t>: Room type assigned to the customer.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booking_changes</a:t>
            </a:r>
            <a:r>
              <a:rPr lang="en-US" dirty="0"/>
              <a:t>: No. of booking changes done by customers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deposit_type</a:t>
            </a:r>
            <a:r>
              <a:rPr lang="en-US" dirty="0"/>
              <a:t>: Type of deposit at the time of making a booking (No deposit/ Refundable/ No refund)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agent: Id of agent for booking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company: Id of the company making a booking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5273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days_in_waiting_list</a:t>
            </a:r>
            <a:r>
              <a:rPr lang="en-US" dirty="0"/>
              <a:t>: No. of days on waiting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customer_type</a:t>
            </a:r>
            <a:r>
              <a:rPr lang="en-US" dirty="0"/>
              <a:t>: Type of customer(Transient, Group, etc.)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: Average Daily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required_car_parking_spaces</a:t>
            </a:r>
            <a:r>
              <a:rPr lang="en-US" dirty="0"/>
              <a:t>: No. of car parking asked in booking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total_of_special_requests</a:t>
            </a:r>
            <a:r>
              <a:rPr lang="en-US" dirty="0"/>
              <a:t>: total no. of special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reservation_status</a:t>
            </a:r>
            <a:r>
              <a:rPr lang="en-US" dirty="0"/>
              <a:t>: Whether a customer has checked out or </a:t>
            </a:r>
            <a:r>
              <a:rPr lang="en-US" dirty="0" err="1"/>
              <a:t>canceled,or</a:t>
            </a:r>
            <a:r>
              <a:rPr lang="en-US" dirty="0"/>
              <a:t> not showed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reservation_status_date</a:t>
            </a:r>
            <a:r>
              <a:rPr lang="en-US" dirty="0"/>
              <a:t>: Date of making reservation status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50" y="2132330"/>
            <a:ext cx="4489450" cy="4374515"/>
          </a:xfrm>
        </p:spPr>
        <p:txBody>
          <a:bodyPr/>
          <a:lstStyle/>
          <a:p>
            <a:pPr marL="109855" indent="0" algn="l">
              <a:buFont typeface="Wingdings" panose="05000000000000000000" charset="0"/>
              <a:buNone/>
            </a:pPr>
            <a:r>
              <a:rPr lang="en-US" sz="18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1.We make a copy of Data copy as new </a:t>
            </a:r>
            <a:r>
              <a:rPr lang="en-US" sz="1800" b="1" u="sng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DataFrame</a:t>
            </a:r>
            <a:r>
              <a:rPr lang="en-US" sz="18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So that the changes made in the copied data will not reflect in original data</a:t>
            </a:r>
          </a:p>
          <a:p>
            <a:pPr marL="109855" indent="0" algn="l">
              <a:buFont typeface="Wingdings" panose="05000000000000000000" charset="0"/>
              <a:buNone/>
            </a:pPr>
            <a:r>
              <a:rPr lang="en-US" sz="1800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2.And then remove duplicate out of this</a:t>
            </a:r>
            <a:endParaRPr lang="en-US" sz="1800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collection of Data, we got all the record about Hotel Type, Meal type ..etc.</a:t>
            </a:r>
          </a:p>
          <a:p>
            <a:pPr algn="l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950" y="255905"/>
            <a:ext cx="8229600" cy="112141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US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Cleaning &amp; Manipulation:</a:t>
            </a:r>
            <a:br>
              <a:rPr lang="en-US" b="1" u="sng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 b="1" u="sng"/>
          </a:p>
        </p:txBody>
      </p:sp>
      <p:pic>
        <p:nvPicPr>
          <p:cNvPr id="1027" name="Picture 3" descr="C:\Users\punam\Pictures\dada science\Data cleaning and manipul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1406659"/>
            <a:ext cx="4464685" cy="4373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7" y="1916832"/>
            <a:ext cx="4427855" cy="218694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cleaning helps to remove the redundant and useless data from the data set. 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endParaRPr lang="en-US" sz="1800" dirty="0"/>
          </a:p>
        </p:txBody>
      </p:sp>
      <p:pic>
        <p:nvPicPr>
          <p:cNvPr id="1028" name="Picture 4" descr="C:\Users\punam\Pictures\dada science\data clea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781" y="1412776"/>
            <a:ext cx="4212912" cy="352839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5EA03F-05FC-B169-C4A6-332D8E3BC5B7}"/>
              </a:ext>
            </a:extLst>
          </p:cNvPr>
          <p:cNvSpPr txBox="1"/>
          <p:nvPr/>
        </p:nvSpPr>
        <p:spPr>
          <a:xfrm>
            <a:off x="395536" y="2606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cleaning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455"/>
            <a:ext cx="4429125" cy="452628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creating a copy, we performed data cleaning by deleting the duplicate and null values from the copy data set.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u="sng">
                <a:solidFill>
                  <a:srgbClr val="C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Find out Null Values in Data</a:t>
            </a:r>
          </a:p>
        </p:txBody>
      </p:sp>
      <p:pic>
        <p:nvPicPr>
          <p:cNvPr id="1029" name="Picture 5" descr="C:\Users\punam\Pictures\dada science\#Columns having missing values.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8598" y="1481455"/>
            <a:ext cx="4429125" cy="3747348"/>
          </a:xfrm>
          <a:prstGeom prst="rect">
            <a:avLst/>
          </a:prstGeom>
          <a:noFill/>
        </p:spPr>
      </p:pic>
      <p:pic>
        <p:nvPicPr>
          <p:cNvPr id="1030" name="Picture 6" descr="C:\Users\punam\Pictures\dada science\# Columns having missing values.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73" y="3284587"/>
            <a:ext cx="4176465" cy="1944216"/>
          </a:xfrm>
          <a:prstGeom prst="rect">
            <a:avLst/>
          </a:prstGeom>
          <a:noFill/>
        </p:spPr>
      </p:pic>
      <p:sp>
        <p:nvSpPr>
          <p:cNvPr id="4" name="Text Box 3"/>
          <p:cNvSpPr txBox="1"/>
          <p:nvPr/>
        </p:nvSpPr>
        <p:spPr>
          <a:xfrm>
            <a:off x="1765935" y="9156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1385</Words>
  <Application>Microsoft Office PowerPoint</Application>
  <PresentationFormat>On-screen Show (4:3)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</vt:lpstr>
      <vt:lpstr>Calibri</vt:lpstr>
      <vt:lpstr>Times New Roman</vt:lpstr>
      <vt:lpstr>Wingdings</vt:lpstr>
      <vt:lpstr>Business Cooperate</vt:lpstr>
      <vt:lpstr>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&amp; Manipulation: </vt:lpstr>
      <vt:lpstr>PowerPoint Presentation</vt:lpstr>
      <vt:lpstr>Find out Null Values in Data</vt:lpstr>
      <vt:lpstr>Exploratory Data Analysis (EDA) :</vt:lpstr>
      <vt:lpstr>Country with more no. of guests </vt:lpstr>
      <vt:lpstr>High Revenue hotel type </vt:lpstr>
      <vt:lpstr>Month wise bookings of each hotel &amp; busiest month</vt:lpstr>
      <vt:lpstr>Customers asking for car parking space</vt:lpstr>
      <vt:lpstr>Hotel with maximum booking in weekend</vt:lpstr>
      <vt:lpstr>Most preferred meal type</vt:lpstr>
      <vt:lpstr>Total bookings in each hotel type</vt:lpstr>
      <vt:lpstr>Comparing cancellations in each hotel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</dc:title>
  <dc:creator>punam</dc:creator>
  <cp:lastModifiedBy>kishor kunal</cp:lastModifiedBy>
  <cp:revision>82</cp:revision>
  <dcterms:created xsi:type="dcterms:W3CDTF">2022-12-03T11:39:00Z</dcterms:created>
  <dcterms:modified xsi:type="dcterms:W3CDTF">2022-12-04T17:03:15Z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3400E73278564114A21544EA8CD82B91</vt:lpwstr>
  </property>
  <property fmtid="{D5CDD505-2E9C-101B-9397-08002B2CF9AE}" pid="3" name="KSOProductBuildVer">
    <vt:lpwstr>1033-11.2.0.11417</vt:lpwstr>
  </property>
</Properties>
</file>