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8" r:id="rId4"/>
    <p:sldId id="259" r:id="rId5"/>
    <p:sldId id="260" r:id="rId6"/>
    <p:sldId id="267" r:id="rId7"/>
    <p:sldId id="276" r:id="rId8"/>
    <p:sldId id="266" r:id="rId9"/>
    <p:sldId id="264" r:id="rId10"/>
    <p:sldId id="269" r:id="rId11"/>
    <p:sldId id="271" r:id="rId12"/>
    <p:sldId id="274"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p:scale>
          <a:sx n="64" d="100"/>
          <a:sy n="64" d="100"/>
        </p:scale>
        <p:origin x="9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AEAED-3194-45A4-8392-8C344373653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IN"/>
        </a:p>
      </dgm:t>
    </dgm:pt>
    <dgm:pt modelId="{4BB2785F-011B-45E3-AE93-F76DC9F7FE2C}">
      <dgm:prSet phldrT="[Text]"/>
      <dgm:spPr/>
      <dgm:t>
        <a:bodyPr/>
        <a:lstStyle/>
        <a:p>
          <a:r>
            <a:rPr lang="en-US" dirty="0"/>
            <a:t>0</a:t>
          </a:r>
          <a:r>
            <a:rPr lang="en-US" baseline="30000" dirty="0"/>
            <a:t>th</a:t>
          </a:r>
          <a:r>
            <a:rPr lang="en-US" dirty="0"/>
            <a:t> Review</a:t>
          </a:r>
          <a:endParaRPr lang="en-IN" dirty="0"/>
        </a:p>
      </dgm:t>
    </dgm:pt>
    <dgm:pt modelId="{00A860C5-7C8B-4C7E-9646-2376D3DD7F7C}" type="parTrans" cxnId="{686D7AD6-71E9-4C73-B88F-0510996B29AF}">
      <dgm:prSet/>
      <dgm:spPr/>
      <dgm:t>
        <a:bodyPr/>
        <a:lstStyle/>
        <a:p>
          <a:endParaRPr lang="en-IN"/>
        </a:p>
      </dgm:t>
    </dgm:pt>
    <dgm:pt modelId="{1A4DCBBC-61A5-4C70-9844-A122B122226E}" type="sibTrans" cxnId="{686D7AD6-71E9-4C73-B88F-0510996B29AF}">
      <dgm:prSet/>
      <dgm:spPr/>
      <dgm:t>
        <a:bodyPr/>
        <a:lstStyle/>
        <a:p>
          <a:endParaRPr lang="en-IN"/>
        </a:p>
      </dgm:t>
    </dgm:pt>
    <dgm:pt modelId="{B57E1F00-C585-4D1F-9B32-48533F16320E}">
      <dgm:prSet phldrT="[Text]"/>
      <dgm:spPr/>
      <dgm:t>
        <a:bodyPr/>
        <a:lstStyle/>
        <a:p>
          <a:pPr>
            <a:buFont typeface="Arial" panose="020B0604020202020204" pitchFamily="34" charset="0"/>
            <a:buChar char="•"/>
          </a:pPr>
          <a:r>
            <a:rPr lang="en-US" dirty="0"/>
            <a:t>Prepare Ideation</a:t>
          </a:r>
          <a:endParaRPr lang="en-IN" dirty="0"/>
        </a:p>
      </dgm:t>
    </dgm:pt>
    <dgm:pt modelId="{2771DACC-F88A-46F6-AEBF-DF6EBA00D112}" type="parTrans" cxnId="{AC52E9B3-53FC-49EB-8FED-11867B151497}">
      <dgm:prSet/>
      <dgm:spPr/>
      <dgm:t>
        <a:bodyPr/>
        <a:lstStyle/>
        <a:p>
          <a:endParaRPr lang="en-IN"/>
        </a:p>
      </dgm:t>
    </dgm:pt>
    <dgm:pt modelId="{54BE6A7F-4994-4F14-82ED-85C247135FB6}" type="sibTrans" cxnId="{AC52E9B3-53FC-49EB-8FED-11867B151497}">
      <dgm:prSet/>
      <dgm:spPr/>
      <dgm:t>
        <a:bodyPr/>
        <a:lstStyle/>
        <a:p>
          <a:endParaRPr lang="en-IN"/>
        </a:p>
      </dgm:t>
    </dgm:pt>
    <dgm:pt modelId="{20C2759A-331D-4694-AE73-2B2FD1BAFD34}">
      <dgm:prSet phldrT="[Text]"/>
      <dgm:spPr>
        <a:solidFill>
          <a:schemeClr val="accent1">
            <a:lumMod val="60000"/>
            <a:lumOff val="40000"/>
          </a:schemeClr>
        </a:solidFill>
      </dgm:spPr>
      <dgm:t>
        <a:bodyPr/>
        <a:lstStyle/>
        <a:p>
          <a:r>
            <a:rPr lang="en-US" dirty="0"/>
            <a:t>1</a:t>
          </a:r>
          <a:r>
            <a:rPr lang="en-US" baseline="30000" dirty="0"/>
            <a:t>st</a:t>
          </a:r>
          <a:r>
            <a:rPr lang="en-US" dirty="0"/>
            <a:t> Review</a:t>
          </a:r>
          <a:endParaRPr lang="en-IN" dirty="0"/>
        </a:p>
      </dgm:t>
    </dgm:pt>
    <dgm:pt modelId="{A068D183-1395-47F1-8637-22B5F86DA8AF}" type="parTrans" cxnId="{68B5527D-6B7D-43AD-8204-5E173582FE7E}">
      <dgm:prSet/>
      <dgm:spPr/>
      <dgm:t>
        <a:bodyPr/>
        <a:lstStyle/>
        <a:p>
          <a:endParaRPr lang="en-IN"/>
        </a:p>
      </dgm:t>
    </dgm:pt>
    <dgm:pt modelId="{D99072BD-B32D-4D44-8743-C20CCD74CF93}" type="sibTrans" cxnId="{68B5527D-6B7D-43AD-8204-5E173582FE7E}">
      <dgm:prSet/>
      <dgm:spPr>
        <a:solidFill>
          <a:schemeClr val="accent1">
            <a:lumMod val="60000"/>
            <a:lumOff val="40000"/>
          </a:schemeClr>
        </a:solidFill>
      </dgm:spPr>
      <dgm:t>
        <a:bodyPr/>
        <a:lstStyle/>
        <a:p>
          <a:endParaRPr lang="en-IN"/>
        </a:p>
      </dgm:t>
    </dgm:pt>
    <dgm:pt modelId="{FFA17B9C-28EE-4C95-BF70-AAA9BCB185FC}">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Connection between Raspberry Pi and Esp32</a:t>
          </a:r>
          <a:endParaRPr lang="en-IN" dirty="0"/>
        </a:p>
      </dgm:t>
    </dgm:pt>
    <dgm:pt modelId="{7DB03955-657D-42EA-A85F-C348DC54F4DD}" type="parTrans" cxnId="{E24A36D5-58FB-4673-85BA-75256528C213}">
      <dgm:prSet/>
      <dgm:spPr/>
      <dgm:t>
        <a:bodyPr/>
        <a:lstStyle/>
        <a:p>
          <a:endParaRPr lang="en-IN"/>
        </a:p>
      </dgm:t>
    </dgm:pt>
    <dgm:pt modelId="{9DF1DF51-2D9B-4DA1-9D29-E5793BFB7FB9}" type="sibTrans" cxnId="{E24A36D5-58FB-4673-85BA-75256528C213}">
      <dgm:prSet/>
      <dgm:spPr/>
      <dgm:t>
        <a:bodyPr/>
        <a:lstStyle/>
        <a:p>
          <a:endParaRPr lang="en-IN"/>
        </a:p>
      </dgm:t>
    </dgm:pt>
    <dgm:pt modelId="{41ECDF93-47C9-4081-A034-82EE23D80A45}">
      <dgm:prSet phldrT="[Text]"/>
      <dgm:spPr/>
      <dgm:t>
        <a:bodyPr/>
        <a:lstStyle/>
        <a:p>
          <a:r>
            <a:rPr lang="en-US" dirty="0"/>
            <a:t>2</a:t>
          </a:r>
          <a:r>
            <a:rPr lang="en-US" baseline="30000" dirty="0"/>
            <a:t>nd</a:t>
          </a:r>
          <a:r>
            <a:rPr lang="en-US" dirty="0"/>
            <a:t> Review</a:t>
          </a:r>
          <a:endParaRPr lang="en-IN" dirty="0"/>
        </a:p>
      </dgm:t>
    </dgm:pt>
    <dgm:pt modelId="{382641B9-9861-42C7-B405-B00A5DB746E1}" type="parTrans" cxnId="{EAF58D0E-CB53-4192-8A5A-C2F85FB39F5E}">
      <dgm:prSet/>
      <dgm:spPr/>
      <dgm:t>
        <a:bodyPr/>
        <a:lstStyle/>
        <a:p>
          <a:endParaRPr lang="en-IN"/>
        </a:p>
      </dgm:t>
    </dgm:pt>
    <dgm:pt modelId="{CB8E5987-E70D-4FC7-9A5A-4496FEC1A371}" type="sibTrans" cxnId="{EAF58D0E-CB53-4192-8A5A-C2F85FB39F5E}">
      <dgm:prSet/>
      <dgm:spPr/>
      <dgm:t>
        <a:bodyPr/>
        <a:lstStyle/>
        <a:p>
          <a:endParaRPr lang="en-IN"/>
        </a:p>
      </dgm:t>
    </dgm:pt>
    <dgm:pt modelId="{6C5DE025-87B6-4D9F-B5BF-463F116FBE20}">
      <dgm:prSet phldrT="[Text]"/>
      <dgm:spPr/>
      <dgm:t>
        <a:bodyPr/>
        <a:lstStyle/>
        <a:p>
          <a:r>
            <a:rPr lang="en-US" dirty="0"/>
            <a:t>Modify Connection</a:t>
          </a:r>
          <a:endParaRPr lang="en-IN" dirty="0"/>
        </a:p>
      </dgm:t>
    </dgm:pt>
    <dgm:pt modelId="{24DB355F-98B4-4093-A822-BD0256C22934}" type="parTrans" cxnId="{2C51905A-46D4-4403-95B0-04090E85C916}">
      <dgm:prSet/>
      <dgm:spPr/>
      <dgm:t>
        <a:bodyPr/>
        <a:lstStyle/>
        <a:p>
          <a:endParaRPr lang="en-IN"/>
        </a:p>
      </dgm:t>
    </dgm:pt>
    <dgm:pt modelId="{1A5E75F1-3E07-4F29-981F-8A21FBA35F4B}" type="sibTrans" cxnId="{2C51905A-46D4-4403-95B0-04090E85C916}">
      <dgm:prSet/>
      <dgm:spPr/>
      <dgm:t>
        <a:bodyPr/>
        <a:lstStyle/>
        <a:p>
          <a:endParaRPr lang="en-IN"/>
        </a:p>
      </dgm:t>
    </dgm:pt>
    <dgm:pt modelId="{1BE2394C-40B9-4C50-B608-9B73A12EB653}">
      <dgm:prSet phldrT="[Text]"/>
      <dgm:spPr/>
      <dgm:t>
        <a:bodyPr/>
        <a:lstStyle/>
        <a:p>
          <a:pPr>
            <a:buFont typeface="Arial" panose="020B0604020202020204" pitchFamily="34" charset="0"/>
            <a:buChar char="•"/>
          </a:pPr>
          <a:r>
            <a:rPr lang="en-US" dirty="0"/>
            <a:t>Create PPTs</a:t>
          </a:r>
          <a:endParaRPr lang="en-IN" dirty="0"/>
        </a:p>
      </dgm:t>
    </dgm:pt>
    <dgm:pt modelId="{0D335FD9-3E5E-45FB-8082-0FADD39721A9}" type="parTrans" cxnId="{CC3D3235-5764-475F-AE6E-FD62166D4998}">
      <dgm:prSet/>
      <dgm:spPr/>
      <dgm:t>
        <a:bodyPr/>
        <a:lstStyle/>
        <a:p>
          <a:endParaRPr lang="en-IN"/>
        </a:p>
      </dgm:t>
    </dgm:pt>
    <dgm:pt modelId="{164C2181-2FDA-4E23-82B9-D911697F0286}" type="sibTrans" cxnId="{CC3D3235-5764-475F-AE6E-FD62166D4998}">
      <dgm:prSet/>
      <dgm:spPr/>
      <dgm:t>
        <a:bodyPr/>
        <a:lstStyle/>
        <a:p>
          <a:endParaRPr lang="en-IN"/>
        </a:p>
      </dgm:t>
    </dgm:pt>
    <dgm:pt modelId="{224FB06D-3977-4E80-BAEF-1245458805BE}">
      <dgm:prSet phldrT="[Text]"/>
      <dgm:spPr/>
      <dgm:t>
        <a:bodyPr/>
        <a:lstStyle/>
        <a:p>
          <a:pPr>
            <a:buFont typeface="Arial" panose="020B0604020202020204" pitchFamily="34" charset="0"/>
            <a:buChar char="•"/>
          </a:pPr>
          <a:r>
            <a:rPr lang="en-US" dirty="0"/>
            <a:t>Draft Workplans</a:t>
          </a:r>
          <a:endParaRPr lang="en-IN" dirty="0"/>
        </a:p>
      </dgm:t>
    </dgm:pt>
    <dgm:pt modelId="{3E6BE967-735D-4ED8-A72F-DC75426F21D9}" type="parTrans" cxnId="{D969BA9B-A216-4FD9-B0C2-232F8BBC341D}">
      <dgm:prSet/>
      <dgm:spPr/>
      <dgm:t>
        <a:bodyPr/>
        <a:lstStyle/>
        <a:p>
          <a:endParaRPr lang="en-IN"/>
        </a:p>
      </dgm:t>
    </dgm:pt>
    <dgm:pt modelId="{883C5004-F5CB-46AE-A232-15CA7998CAE4}" type="sibTrans" cxnId="{D969BA9B-A216-4FD9-B0C2-232F8BBC341D}">
      <dgm:prSet/>
      <dgm:spPr/>
      <dgm:t>
        <a:bodyPr/>
        <a:lstStyle/>
        <a:p>
          <a:endParaRPr lang="en-IN"/>
        </a:p>
      </dgm:t>
    </dgm:pt>
    <dgm:pt modelId="{19A8C301-7FB9-43CB-A6D5-D716DBC8C618}">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Implement detection and pump control</a:t>
          </a:r>
          <a:endParaRPr lang="en-IN" dirty="0"/>
        </a:p>
      </dgm:t>
    </dgm:pt>
    <dgm:pt modelId="{C956B6A8-9C23-47C0-8C0C-C6DB0B0FA656}" type="sibTrans" cxnId="{354BB94B-5E0B-474C-9511-666855A77D8D}">
      <dgm:prSet/>
      <dgm:spPr/>
      <dgm:t>
        <a:bodyPr/>
        <a:lstStyle/>
        <a:p>
          <a:endParaRPr lang="en-IN"/>
        </a:p>
      </dgm:t>
    </dgm:pt>
    <dgm:pt modelId="{60A1B591-2EAD-484D-863F-225AE8A940DF}" type="parTrans" cxnId="{354BB94B-5E0B-474C-9511-666855A77D8D}">
      <dgm:prSet/>
      <dgm:spPr/>
      <dgm:t>
        <a:bodyPr/>
        <a:lstStyle/>
        <a:p>
          <a:endParaRPr lang="en-IN"/>
        </a:p>
      </dgm:t>
    </dgm:pt>
    <dgm:pt modelId="{015968BA-8AC1-43C0-AB3A-C3DE7223120E}">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Complete IoT Physical</a:t>
          </a:r>
          <a:endParaRPr lang="en-IN" dirty="0"/>
        </a:p>
      </dgm:t>
    </dgm:pt>
    <dgm:pt modelId="{AF82A787-1EB6-4FF5-9D0F-3F7DDF2CF0C2}" type="parTrans" cxnId="{4D4BAE0E-10E0-43A6-956B-F392538DCE86}">
      <dgm:prSet/>
      <dgm:spPr/>
      <dgm:t>
        <a:bodyPr/>
        <a:lstStyle/>
        <a:p>
          <a:endParaRPr lang="en-IN"/>
        </a:p>
      </dgm:t>
    </dgm:pt>
    <dgm:pt modelId="{62C24F16-91B5-4458-8B0C-8DA41F1D67A0}" type="sibTrans" cxnId="{4D4BAE0E-10E0-43A6-956B-F392538DCE86}">
      <dgm:prSet/>
      <dgm:spPr/>
      <dgm:t>
        <a:bodyPr/>
        <a:lstStyle/>
        <a:p>
          <a:endParaRPr lang="en-IN"/>
        </a:p>
      </dgm:t>
    </dgm:pt>
    <dgm:pt modelId="{9B1BAFC5-5002-410D-A9FA-B1461139D897}">
      <dgm:prSet phldrT="[Text]"/>
      <dgm:spPr/>
      <dgm:t>
        <a:bodyPr/>
        <a:lstStyle/>
        <a:p>
          <a:r>
            <a:rPr lang="en-US" dirty="0"/>
            <a:t>Document Submission</a:t>
          </a:r>
          <a:endParaRPr lang="en-IN" dirty="0"/>
        </a:p>
      </dgm:t>
    </dgm:pt>
    <dgm:pt modelId="{231EBA5A-AB2E-47D1-A722-126C378C15D6}" type="parTrans" cxnId="{9F9B395B-3A57-4A37-AE88-B255300DCA12}">
      <dgm:prSet/>
      <dgm:spPr/>
      <dgm:t>
        <a:bodyPr/>
        <a:lstStyle/>
        <a:p>
          <a:endParaRPr lang="en-IN"/>
        </a:p>
      </dgm:t>
    </dgm:pt>
    <dgm:pt modelId="{9B6B1E8C-10E6-4FB4-AA80-B488E1CF21DF}" type="sibTrans" cxnId="{9F9B395B-3A57-4A37-AE88-B255300DCA12}">
      <dgm:prSet/>
      <dgm:spPr/>
      <dgm:t>
        <a:bodyPr/>
        <a:lstStyle/>
        <a:p>
          <a:endParaRPr lang="en-IN"/>
        </a:p>
      </dgm:t>
    </dgm:pt>
    <dgm:pt modelId="{DD61E612-490A-457F-B776-7AAC4A3E1C44}">
      <dgm:prSet phldrT="[Text]"/>
      <dgm:spPr/>
      <dgm:t>
        <a:bodyPr/>
        <a:lstStyle/>
        <a:p>
          <a:r>
            <a:rPr lang="en-US" dirty="0"/>
            <a:t>Configure Rasp as Web  Server</a:t>
          </a:r>
          <a:endParaRPr lang="en-IN" dirty="0"/>
        </a:p>
      </dgm:t>
    </dgm:pt>
    <dgm:pt modelId="{021054E3-39DA-439F-9AEE-A1A99F98C720}" type="parTrans" cxnId="{DA4B3AD6-094D-4D05-BCB3-E5D6DC56DCE5}">
      <dgm:prSet/>
      <dgm:spPr/>
      <dgm:t>
        <a:bodyPr/>
        <a:lstStyle/>
        <a:p>
          <a:endParaRPr lang="en-IN"/>
        </a:p>
      </dgm:t>
    </dgm:pt>
    <dgm:pt modelId="{5871B214-EB98-465E-A840-373C972F6ED0}" type="sibTrans" cxnId="{DA4B3AD6-094D-4D05-BCB3-E5D6DC56DCE5}">
      <dgm:prSet/>
      <dgm:spPr/>
      <dgm:t>
        <a:bodyPr/>
        <a:lstStyle/>
        <a:p>
          <a:endParaRPr lang="en-IN"/>
        </a:p>
      </dgm:t>
    </dgm:pt>
    <dgm:pt modelId="{37B9D39C-3DCC-42E0-ADFB-D61D6747D854}">
      <dgm:prSet phldrT="[Text]"/>
      <dgm:spPr/>
      <dgm:t>
        <a:bodyPr/>
        <a:lstStyle/>
        <a:p>
          <a:r>
            <a:rPr lang="en-US" dirty="0"/>
            <a:t>Add Features</a:t>
          </a:r>
          <a:endParaRPr lang="en-IN" dirty="0"/>
        </a:p>
      </dgm:t>
    </dgm:pt>
    <dgm:pt modelId="{AF139DFE-7C08-4604-9392-912CB6B6F1A9}" type="parTrans" cxnId="{B3D8DCAE-713D-406F-8258-59D6E412620F}">
      <dgm:prSet/>
      <dgm:spPr/>
      <dgm:t>
        <a:bodyPr/>
        <a:lstStyle/>
        <a:p>
          <a:endParaRPr lang="en-IN"/>
        </a:p>
      </dgm:t>
    </dgm:pt>
    <dgm:pt modelId="{8143F5EF-5F45-44C3-AB42-48EA81BF4ED7}" type="sibTrans" cxnId="{B3D8DCAE-713D-406F-8258-59D6E412620F}">
      <dgm:prSet/>
      <dgm:spPr/>
      <dgm:t>
        <a:bodyPr/>
        <a:lstStyle/>
        <a:p>
          <a:endParaRPr lang="en-IN"/>
        </a:p>
      </dgm:t>
    </dgm:pt>
    <dgm:pt modelId="{686C36C6-F0D5-4FDE-A78C-3BC110EB5F3A}" type="pres">
      <dgm:prSet presAssocID="{F45AEAED-3194-45A4-8392-8C3443736539}" presName="Name0" presStyleCnt="0">
        <dgm:presLayoutVars>
          <dgm:dir/>
          <dgm:animLvl val="lvl"/>
          <dgm:resizeHandles val="exact"/>
        </dgm:presLayoutVars>
      </dgm:prSet>
      <dgm:spPr/>
    </dgm:pt>
    <dgm:pt modelId="{4022298D-9FE3-4FE9-A50D-C7C345C6AB2D}" type="pres">
      <dgm:prSet presAssocID="{F45AEAED-3194-45A4-8392-8C3443736539}" presName="tSp" presStyleCnt="0"/>
      <dgm:spPr/>
    </dgm:pt>
    <dgm:pt modelId="{D606EA09-2BB2-45E0-93E6-A4DC2FD29E33}" type="pres">
      <dgm:prSet presAssocID="{F45AEAED-3194-45A4-8392-8C3443736539}" presName="bSp" presStyleCnt="0"/>
      <dgm:spPr/>
    </dgm:pt>
    <dgm:pt modelId="{B36D6B35-9392-4341-8AD0-DCA804BAAE14}" type="pres">
      <dgm:prSet presAssocID="{F45AEAED-3194-45A4-8392-8C3443736539}" presName="process" presStyleCnt="0"/>
      <dgm:spPr/>
    </dgm:pt>
    <dgm:pt modelId="{308D9501-E72C-4338-9DFF-559FB65DF977}" type="pres">
      <dgm:prSet presAssocID="{4BB2785F-011B-45E3-AE93-F76DC9F7FE2C}" presName="composite1" presStyleCnt="0"/>
      <dgm:spPr/>
    </dgm:pt>
    <dgm:pt modelId="{EE30B083-98CC-40B0-892C-4BE803FAE2C7}" type="pres">
      <dgm:prSet presAssocID="{4BB2785F-011B-45E3-AE93-F76DC9F7FE2C}" presName="dummyNode1" presStyleLbl="node1" presStyleIdx="0" presStyleCnt="3"/>
      <dgm:spPr/>
    </dgm:pt>
    <dgm:pt modelId="{55EB3F80-1B8E-41DD-8229-70B430C5D1C9}" type="pres">
      <dgm:prSet presAssocID="{4BB2785F-011B-45E3-AE93-F76DC9F7FE2C}" presName="childNode1" presStyleLbl="bgAcc1" presStyleIdx="0" presStyleCnt="3">
        <dgm:presLayoutVars>
          <dgm:bulletEnabled val="1"/>
        </dgm:presLayoutVars>
      </dgm:prSet>
      <dgm:spPr/>
    </dgm:pt>
    <dgm:pt modelId="{8ACEDC1B-18BD-44FA-9386-BBA1D2953615}" type="pres">
      <dgm:prSet presAssocID="{4BB2785F-011B-45E3-AE93-F76DC9F7FE2C}" presName="childNode1tx" presStyleLbl="bgAcc1" presStyleIdx="0" presStyleCnt="3">
        <dgm:presLayoutVars>
          <dgm:bulletEnabled val="1"/>
        </dgm:presLayoutVars>
      </dgm:prSet>
      <dgm:spPr/>
    </dgm:pt>
    <dgm:pt modelId="{4DC3DCAA-C37A-4D96-B38A-D806310A712C}" type="pres">
      <dgm:prSet presAssocID="{4BB2785F-011B-45E3-AE93-F76DC9F7FE2C}" presName="parentNode1" presStyleLbl="node1" presStyleIdx="0" presStyleCnt="3">
        <dgm:presLayoutVars>
          <dgm:chMax val="1"/>
          <dgm:bulletEnabled val="1"/>
        </dgm:presLayoutVars>
      </dgm:prSet>
      <dgm:spPr/>
    </dgm:pt>
    <dgm:pt modelId="{8BED452C-7D08-483A-8A6B-5BEDAC402A24}" type="pres">
      <dgm:prSet presAssocID="{4BB2785F-011B-45E3-AE93-F76DC9F7FE2C}" presName="connSite1" presStyleCnt="0"/>
      <dgm:spPr/>
    </dgm:pt>
    <dgm:pt modelId="{CD5222D1-AB01-4AF0-843D-46FA2D4609CD}" type="pres">
      <dgm:prSet presAssocID="{1A4DCBBC-61A5-4C70-9844-A122B122226E}" presName="Name9" presStyleLbl="sibTrans2D1" presStyleIdx="0" presStyleCnt="2"/>
      <dgm:spPr/>
    </dgm:pt>
    <dgm:pt modelId="{EEC0C3CD-24CB-4D83-B4C2-A07ED4DADE2C}" type="pres">
      <dgm:prSet presAssocID="{20C2759A-331D-4694-AE73-2B2FD1BAFD34}" presName="composite2" presStyleCnt="0"/>
      <dgm:spPr/>
    </dgm:pt>
    <dgm:pt modelId="{520471B6-D9F8-463B-B604-F624854402BA}" type="pres">
      <dgm:prSet presAssocID="{20C2759A-331D-4694-AE73-2B2FD1BAFD34}" presName="dummyNode2" presStyleLbl="node1" presStyleIdx="0" presStyleCnt="3"/>
      <dgm:spPr/>
    </dgm:pt>
    <dgm:pt modelId="{D09767C2-F679-4253-BAD7-8EDA830D27D1}" type="pres">
      <dgm:prSet presAssocID="{20C2759A-331D-4694-AE73-2B2FD1BAFD34}" presName="childNode2" presStyleLbl="bgAcc1" presStyleIdx="1" presStyleCnt="3">
        <dgm:presLayoutVars>
          <dgm:bulletEnabled val="1"/>
        </dgm:presLayoutVars>
      </dgm:prSet>
      <dgm:spPr/>
    </dgm:pt>
    <dgm:pt modelId="{A8FAF884-AE30-46A1-90DD-95B803B01293}" type="pres">
      <dgm:prSet presAssocID="{20C2759A-331D-4694-AE73-2B2FD1BAFD34}" presName="childNode2tx" presStyleLbl="bgAcc1" presStyleIdx="1" presStyleCnt="3">
        <dgm:presLayoutVars>
          <dgm:bulletEnabled val="1"/>
        </dgm:presLayoutVars>
      </dgm:prSet>
      <dgm:spPr/>
    </dgm:pt>
    <dgm:pt modelId="{3AB954D6-C5B5-4BB4-886D-57F538448DC2}" type="pres">
      <dgm:prSet presAssocID="{20C2759A-331D-4694-AE73-2B2FD1BAFD34}" presName="parentNode2" presStyleLbl="node1" presStyleIdx="1" presStyleCnt="3">
        <dgm:presLayoutVars>
          <dgm:chMax val="0"/>
          <dgm:bulletEnabled val="1"/>
        </dgm:presLayoutVars>
      </dgm:prSet>
      <dgm:spPr/>
    </dgm:pt>
    <dgm:pt modelId="{169282B0-584B-4CB4-9BDE-C8A234D0BB03}" type="pres">
      <dgm:prSet presAssocID="{20C2759A-331D-4694-AE73-2B2FD1BAFD34}" presName="connSite2" presStyleCnt="0"/>
      <dgm:spPr/>
    </dgm:pt>
    <dgm:pt modelId="{C1E65E65-DD58-4DC5-AE3C-EE42192B46A1}" type="pres">
      <dgm:prSet presAssocID="{D99072BD-B32D-4D44-8743-C20CCD74CF93}" presName="Name18" presStyleLbl="sibTrans2D1" presStyleIdx="1" presStyleCnt="2"/>
      <dgm:spPr/>
    </dgm:pt>
    <dgm:pt modelId="{9AB3D932-5816-41FD-AC31-4B248EA60D45}" type="pres">
      <dgm:prSet presAssocID="{41ECDF93-47C9-4081-A034-82EE23D80A45}" presName="composite1" presStyleCnt="0"/>
      <dgm:spPr/>
    </dgm:pt>
    <dgm:pt modelId="{593455BF-B7E0-4538-9F1B-01B8D7FAA9D5}" type="pres">
      <dgm:prSet presAssocID="{41ECDF93-47C9-4081-A034-82EE23D80A45}" presName="dummyNode1" presStyleLbl="node1" presStyleIdx="1" presStyleCnt="3"/>
      <dgm:spPr/>
    </dgm:pt>
    <dgm:pt modelId="{B736939A-4097-4DD9-8BF2-14D40C635578}" type="pres">
      <dgm:prSet presAssocID="{41ECDF93-47C9-4081-A034-82EE23D80A45}" presName="childNode1" presStyleLbl="bgAcc1" presStyleIdx="2" presStyleCnt="3">
        <dgm:presLayoutVars>
          <dgm:bulletEnabled val="1"/>
        </dgm:presLayoutVars>
      </dgm:prSet>
      <dgm:spPr/>
    </dgm:pt>
    <dgm:pt modelId="{78E55D40-3903-4FFA-ADB2-DCA4AA68D5F0}" type="pres">
      <dgm:prSet presAssocID="{41ECDF93-47C9-4081-A034-82EE23D80A45}" presName="childNode1tx" presStyleLbl="bgAcc1" presStyleIdx="2" presStyleCnt="3">
        <dgm:presLayoutVars>
          <dgm:bulletEnabled val="1"/>
        </dgm:presLayoutVars>
      </dgm:prSet>
      <dgm:spPr/>
    </dgm:pt>
    <dgm:pt modelId="{D0BDF307-0E35-4C06-843A-95C02E8F2066}" type="pres">
      <dgm:prSet presAssocID="{41ECDF93-47C9-4081-A034-82EE23D80A45}" presName="parentNode1" presStyleLbl="node1" presStyleIdx="2" presStyleCnt="3">
        <dgm:presLayoutVars>
          <dgm:chMax val="1"/>
          <dgm:bulletEnabled val="1"/>
        </dgm:presLayoutVars>
      </dgm:prSet>
      <dgm:spPr/>
    </dgm:pt>
    <dgm:pt modelId="{3F594CB4-7A67-4566-A5D7-EFBA87978771}" type="pres">
      <dgm:prSet presAssocID="{41ECDF93-47C9-4081-A034-82EE23D80A45}" presName="connSite1" presStyleCnt="0"/>
      <dgm:spPr/>
    </dgm:pt>
  </dgm:ptLst>
  <dgm:cxnLst>
    <dgm:cxn modelId="{EAF58D0E-CB53-4192-8A5A-C2F85FB39F5E}" srcId="{F45AEAED-3194-45A4-8392-8C3443736539}" destId="{41ECDF93-47C9-4081-A034-82EE23D80A45}" srcOrd="2" destOrd="0" parTransId="{382641B9-9861-42C7-B405-B00A5DB746E1}" sibTransId="{CB8E5987-E70D-4FC7-9A5A-4496FEC1A371}"/>
    <dgm:cxn modelId="{4D4BAE0E-10E0-43A6-956B-F392538DCE86}" srcId="{20C2759A-331D-4694-AE73-2B2FD1BAFD34}" destId="{015968BA-8AC1-43C0-AB3A-C3DE7223120E}" srcOrd="2" destOrd="0" parTransId="{AF82A787-1EB6-4FF5-9D0F-3F7DDF2CF0C2}" sibTransId="{62C24F16-91B5-4458-8B0C-8DA41F1D67A0}"/>
    <dgm:cxn modelId="{8F66970F-842E-4A85-A227-258DAF1D7535}" type="presOf" srcId="{19A8C301-7FB9-43CB-A6D5-D716DBC8C618}" destId="{A8FAF884-AE30-46A1-90DD-95B803B01293}" srcOrd="1" destOrd="1" presId="urn:microsoft.com/office/officeart/2005/8/layout/hProcess4"/>
    <dgm:cxn modelId="{120E6D10-70E6-465E-A26D-C794D251A4D4}" type="presOf" srcId="{4BB2785F-011B-45E3-AE93-F76DC9F7FE2C}" destId="{4DC3DCAA-C37A-4D96-B38A-D806310A712C}" srcOrd="0" destOrd="0" presId="urn:microsoft.com/office/officeart/2005/8/layout/hProcess4"/>
    <dgm:cxn modelId="{E86E2B13-99B2-4EBF-9EB1-25A36FDD18F5}" type="presOf" srcId="{19A8C301-7FB9-43CB-A6D5-D716DBC8C618}" destId="{D09767C2-F679-4253-BAD7-8EDA830D27D1}" srcOrd="0" destOrd="1" presId="urn:microsoft.com/office/officeart/2005/8/layout/hProcess4"/>
    <dgm:cxn modelId="{02BE3914-ED6C-4042-85B5-0D87CE7E2C8A}" type="presOf" srcId="{37B9D39C-3DCC-42E0-ADFB-D61D6747D854}" destId="{B736939A-4097-4DD9-8BF2-14D40C635578}" srcOrd="0" destOrd="2" presId="urn:microsoft.com/office/officeart/2005/8/layout/hProcess4"/>
    <dgm:cxn modelId="{D48A171C-9649-4C08-A1EA-0D4AF8D3FED5}" type="presOf" srcId="{DD61E612-490A-457F-B776-7AAC4A3E1C44}" destId="{78E55D40-3903-4FFA-ADB2-DCA4AA68D5F0}" srcOrd="1" destOrd="1" presId="urn:microsoft.com/office/officeart/2005/8/layout/hProcess4"/>
    <dgm:cxn modelId="{D6389525-1040-4468-AB47-D4E1BE74295E}" type="presOf" srcId="{015968BA-8AC1-43C0-AB3A-C3DE7223120E}" destId="{A8FAF884-AE30-46A1-90DD-95B803B01293}" srcOrd="1" destOrd="2" presId="urn:microsoft.com/office/officeart/2005/8/layout/hProcess4"/>
    <dgm:cxn modelId="{1DAFE027-7E15-4174-9425-178FA2D98290}" type="presOf" srcId="{37B9D39C-3DCC-42E0-ADFB-D61D6747D854}" destId="{78E55D40-3903-4FFA-ADB2-DCA4AA68D5F0}" srcOrd="1" destOrd="2" presId="urn:microsoft.com/office/officeart/2005/8/layout/hProcess4"/>
    <dgm:cxn modelId="{102B8329-CAA9-47C9-AA10-126D79CAFF91}" type="presOf" srcId="{D99072BD-B32D-4D44-8743-C20CCD74CF93}" destId="{C1E65E65-DD58-4DC5-AE3C-EE42192B46A1}" srcOrd="0" destOrd="0" presId="urn:microsoft.com/office/officeart/2005/8/layout/hProcess4"/>
    <dgm:cxn modelId="{B97A002C-D1EB-425A-ADA7-625F1556A10A}" type="presOf" srcId="{6C5DE025-87B6-4D9F-B5BF-463F116FBE20}" destId="{B736939A-4097-4DD9-8BF2-14D40C635578}" srcOrd="0" destOrd="0" presId="urn:microsoft.com/office/officeart/2005/8/layout/hProcess4"/>
    <dgm:cxn modelId="{CC3D3235-5764-475F-AE6E-FD62166D4998}" srcId="{4BB2785F-011B-45E3-AE93-F76DC9F7FE2C}" destId="{1BE2394C-40B9-4C50-B608-9B73A12EB653}" srcOrd="1" destOrd="0" parTransId="{0D335FD9-3E5E-45FB-8082-0FADD39721A9}" sibTransId="{164C2181-2FDA-4E23-82B9-D911697F0286}"/>
    <dgm:cxn modelId="{9F9B395B-3A57-4A37-AE88-B255300DCA12}" srcId="{41ECDF93-47C9-4081-A034-82EE23D80A45}" destId="{9B1BAFC5-5002-410D-A9FA-B1461139D897}" srcOrd="3" destOrd="0" parTransId="{231EBA5A-AB2E-47D1-A722-126C378C15D6}" sibTransId="{9B6B1E8C-10E6-4FB4-AA80-B488E1CF21DF}"/>
    <dgm:cxn modelId="{E2B8AE5E-546B-4A8A-8580-C25639672BF9}" type="presOf" srcId="{41ECDF93-47C9-4081-A034-82EE23D80A45}" destId="{D0BDF307-0E35-4C06-843A-95C02E8F2066}" srcOrd="0" destOrd="0" presId="urn:microsoft.com/office/officeart/2005/8/layout/hProcess4"/>
    <dgm:cxn modelId="{83763B44-BA3C-4282-AAFE-EACB3BB45147}" type="presOf" srcId="{1BE2394C-40B9-4C50-B608-9B73A12EB653}" destId="{55EB3F80-1B8E-41DD-8229-70B430C5D1C9}" srcOrd="0" destOrd="1" presId="urn:microsoft.com/office/officeart/2005/8/layout/hProcess4"/>
    <dgm:cxn modelId="{2FF63667-AD6A-4D65-AE2B-B78B2E1F8DD9}" type="presOf" srcId="{015968BA-8AC1-43C0-AB3A-C3DE7223120E}" destId="{D09767C2-F679-4253-BAD7-8EDA830D27D1}" srcOrd="0" destOrd="2" presId="urn:microsoft.com/office/officeart/2005/8/layout/hProcess4"/>
    <dgm:cxn modelId="{354BB94B-5E0B-474C-9511-666855A77D8D}" srcId="{20C2759A-331D-4694-AE73-2B2FD1BAFD34}" destId="{19A8C301-7FB9-43CB-A6D5-D716DBC8C618}" srcOrd="1" destOrd="0" parTransId="{60A1B591-2EAD-484D-863F-225AE8A940DF}" sibTransId="{C956B6A8-9C23-47C0-8C0C-C6DB0B0FA656}"/>
    <dgm:cxn modelId="{16CD8872-48F1-4481-A83A-0E345F768F58}" type="presOf" srcId="{1A4DCBBC-61A5-4C70-9844-A122B122226E}" destId="{CD5222D1-AB01-4AF0-843D-46FA2D4609CD}" srcOrd="0" destOrd="0" presId="urn:microsoft.com/office/officeart/2005/8/layout/hProcess4"/>
    <dgm:cxn modelId="{2C51905A-46D4-4403-95B0-04090E85C916}" srcId="{41ECDF93-47C9-4081-A034-82EE23D80A45}" destId="{6C5DE025-87B6-4D9F-B5BF-463F116FBE20}" srcOrd="0" destOrd="0" parTransId="{24DB355F-98B4-4093-A822-BD0256C22934}" sibTransId="{1A5E75F1-3E07-4F29-981F-8A21FBA35F4B}"/>
    <dgm:cxn modelId="{F994847B-6911-4894-94C0-76AAB1047DCE}" type="presOf" srcId="{9B1BAFC5-5002-410D-A9FA-B1461139D897}" destId="{78E55D40-3903-4FFA-ADB2-DCA4AA68D5F0}" srcOrd="1" destOrd="3" presId="urn:microsoft.com/office/officeart/2005/8/layout/hProcess4"/>
    <dgm:cxn modelId="{68B5527D-6B7D-43AD-8204-5E173582FE7E}" srcId="{F45AEAED-3194-45A4-8392-8C3443736539}" destId="{20C2759A-331D-4694-AE73-2B2FD1BAFD34}" srcOrd="1" destOrd="0" parTransId="{A068D183-1395-47F1-8637-22B5F86DA8AF}" sibTransId="{D99072BD-B32D-4D44-8743-C20CCD74CF93}"/>
    <dgm:cxn modelId="{5E4E0A7E-B569-4F98-A620-52CEE1CDBCE5}" type="presOf" srcId="{6C5DE025-87B6-4D9F-B5BF-463F116FBE20}" destId="{78E55D40-3903-4FFA-ADB2-DCA4AA68D5F0}" srcOrd="1" destOrd="0" presId="urn:microsoft.com/office/officeart/2005/8/layout/hProcess4"/>
    <dgm:cxn modelId="{EDDE6D7E-4B1A-4A22-A03F-DC2CABE274E5}" type="presOf" srcId="{20C2759A-331D-4694-AE73-2B2FD1BAFD34}" destId="{3AB954D6-C5B5-4BB4-886D-57F538448DC2}" srcOrd="0" destOrd="0" presId="urn:microsoft.com/office/officeart/2005/8/layout/hProcess4"/>
    <dgm:cxn modelId="{82DE6D83-769D-47F9-86E6-C8FD51C7EB75}" type="presOf" srcId="{FFA17B9C-28EE-4C95-BF70-AAA9BCB185FC}" destId="{A8FAF884-AE30-46A1-90DD-95B803B01293}" srcOrd="1" destOrd="0" presId="urn:microsoft.com/office/officeart/2005/8/layout/hProcess4"/>
    <dgm:cxn modelId="{0164498D-D709-439B-A825-25DCDE2F463F}" type="presOf" srcId="{B57E1F00-C585-4D1F-9B32-48533F16320E}" destId="{55EB3F80-1B8E-41DD-8229-70B430C5D1C9}" srcOrd="0" destOrd="0" presId="urn:microsoft.com/office/officeart/2005/8/layout/hProcess4"/>
    <dgm:cxn modelId="{D969BA9B-A216-4FD9-B0C2-232F8BBC341D}" srcId="{4BB2785F-011B-45E3-AE93-F76DC9F7FE2C}" destId="{224FB06D-3977-4E80-BAEF-1245458805BE}" srcOrd="2" destOrd="0" parTransId="{3E6BE967-735D-4ED8-A72F-DC75426F21D9}" sibTransId="{883C5004-F5CB-46AE-A232-15CA7998CAE4}"/>
    <dgm:cxn modelId="{688553A6-8921-4266-8C86-BB1BDEDCF687}" type="presOf" srcId="{224FB06D-3977-4E80-BAEF-1245458805BE}" destId="{8ACEDC1B-18BD-44FA-9386-BBA1D2953615}" srcOrd="1" destOrd="2" presId="urn:microsoft.com/office/officeart/2005/8/layout/hProcess4"/>
    <dgm:cxn modelId="{B3D8DCAE-713D-406F-8258-59D6E412620F}" srcId="{41ECDF93-47C9-4081-A034-82EE23D80A45}" destId="{37B9D39C-3DCC-42E0-ADFB-D61D6747D854}" srcOrd="2" destOrd="0" parTransId="{AF139DFE-7C08-4604-9392-912CB6B6F1A9}" sibTransId="{8143F5EF-5F45-44C3-AB42-48EA81BF4ED7}"/>
    <dgm:cxn modelId="{0C068FB1-73D2-4971-965C-F04F8A8E921C}" type="presOf" srcId="{B57E1F00-C585-4D1F-9B32-48533F16320E}" destId="{8ACEDC1B-18BD-44FA-9386-BBA1D2953615}" srcOrd="1" destOrd="0" presId="urn:microsoft.com/office/officeart/2005/8/layout/hProcess4"/>
    <dgm:cxn modelId="{AC52E9B3-53FC-49EB-8FED-11867B151497}" srcId="{4BB2785F-011B-45E3-AE93-F76DC9F7FE2C}" destId="{B57E1F00-C585-4D1F-9B32-48533F16320E}" srcOrd="0" destOrd="0" parTransId="{2771DACC-F88A-46F6-AEBF-DF6EBA00D112}" sibTransId="{54BE6A7F-4994-4F14-82ED-85C247135FB6}"/>
    <dgm:cxn modelId="{B16F5BB4-BE7E-44E2-A838-D718B7453D0C}" type="presOf" srcId="{F45AEAED-3194-45A4-8392-8C3443736539}" destId="{686C36C6-F0D5-4FDE-A78C-3BC110EB5F3A}" srcOrd="0" destOrd="0" presId="urn:microsoft.com/office/officeart/2005/8/layout/hProcess4"/>
    <dgm:cxn modelId="{1C41FECD-9CDD-463B-9813-254C8BEF2065}" type="presOf" srcId="{1BE2394C-40B9-4C50-B608-9B73A12EB653}" destId="{8ACEDC1B-18BD-44FA-9386-BBA1D2953615}" srcOrd="1" destOrd="1" presId="urn:microsoft.com/office/officeart/2005/8/layout/hProcess4"/>
    <dgm:cxn modelId="{E24A36D5-58FB-4673-85BA-75256528C213}" srcId="{20C2759A-331D-4694-AE73-2B2FD1BAFD34}" destId="{FFA17B9C-28EE-4C95-BF70-AAA9BCB185FC}" srcOrd="0" destOrd="0" parTransId="{7DB03955-657D-42EA-A85F-C348DC54F4DD}" sibTransId="{9DF1DF51-2D9B-4DA1-9D29-E5793BFB7FB9}"/>
    <dgm:cxn modelId="{DA4B3AD6-094D-4D05-BCB3-E5D6DC56DCE5}" srcId="{41ECDF93-47C9-4081-A034-82EE23D80A45}" destId="{DD61E612-490A-457F-B776-7AAC4A3E1C44}" srcOrd="1" destOrd="0" parTransId="{021054E3-39DA-439F-9AEE-A1A99F98C720}" sibTransId="{5871B214-EB98-465E-A840-373C972F6ED0}"/>
    <dgm:cxn modelId="{686D7AD6-71E9-4C73-B88F-0510996B29AF}" srcId="{F45AEAED-3194-45A4-8392-8C3443736539}" destId="{4BB2785F-011B-45E3-AE93-F76DC9F7FE2C}" srcOrd="0" destOrd="0" parTransId="{00A860C5-7C8B-4C7E-9646-2376D3DD7F7C}" sibTransId="{1A4DCBBC-61A5-4C70-9844-A122B122226E}"/>
    <dgm:cxn modelId="{ACC5AADB-CF9B-4F79-BA01-862B615B677E}" type="presOf" srcId="{9B1BAFC5-5002-410D-A9FA-B1461139D897}" destId="{B736939A-4097-4DD9-8BF2-14D40C635578}" srcOrd="0" destOrd="3" presId="urn:microsoft.com/office/officeart/2005/8/layout/hProcess4"/>
    <dgm:cxn modelId="{595B31DD-27A0-4A60-AE3A-67817265EC20}" type="presOf" srcId="{224FB06D-3977-4E80-BAEF-1245458805BE}" destId="{55EB3F80-1B8E-41DD-8229-70B430C5D1C9}" srcOrd="0" destOrd="2" presId="urn:microsoft.com/office/officeart/2005/8/layout/hProcess4"/>
    <dgm:cxn modelId="{137536E5-41F4-43DF-AE99-83766334EAC1}" type="presOf" srcId="{FFA17B9C-28EE-4C95-BF70-AAA9BCB185FC}" destId="{D09767C2-F679-4253-BAD7-8EDA830D27D1}" srcOrd="0" destOrd="0" presId="urn:microsoft.com/office/officeart/2005/8/layout/hProcess4"/>
    <dgm:cxn modelId="{E61722E9-0E9D-4D1D-B84F-262E9B7B1E3F}" type="presOf" srcId="{DD61E612-490A-457F-B776-7AAC4A3E1C44}" destId="{B736939A-4097-4DD9-8BF2-14D40C635578}" srcOrd="0" destOrd="1" presId="urn:microsoft.com/office/officeart/2005/8/layout/hProcess4"/>
    <dgm:cxn modelId="{19A84BFA-78E9-4325-8503-34255E6D8A3F}" type="presParOf" srcId="{686C36C6-F0D5-4FDE-A78C-3BC110EB5F3A}" destId="{4022298D-9FE3-4FE9-A50D-C7C345C6AB2D}" srcOrd="0" destOrd="0" presId="urn:microsoft.com/office/officeart/2005/8/layout/hProcess4"/>
    <dgm:cxn modelId="{7FA350FC-5370-4C84-8130-B688962379E9}" type="presParOf" srcId="{686C36C6-F0D5-4FDE-A78C-3BC110EB5F3A}" destId="{D606EA09-2BB2-45E0-93E6-A4DC2FD29E33}" srcOrd="1" destOrd="0" presId="urn:microsoft.com/office/officeart/2005/8/layout/hProcess4"/>
    <dgm:cxn modelId="{58C90274-0223-4F1A-A41D-B9E97E4417E6}" type="presParOf" srcId="{686C36C6-F0D5-4FDE-A78C-3BC110EB5F3A}" destId="{B36D6B35-9392-4341-8AD0-DCA804BAAE14}" srcOrd="2" destOrd="0" presId="urn:microsoft.com/office/officeart/2005/8/layout/hProcess4"/>
    <dgm:cxn modelId="{299E7072-FAE5-46B5-8C29-6C79C07C0F86}" type="presParOf" srcId="{B36D6B35-9392-4341-8AD0-DCA804BAAE14}" destId="{308D9501-E72C-4338-9DFF-559FB65DF977}" srcOrd="0" destOrd="0" presId="urn:microsoft.com/office/officeart/2005/8/layout/hProcess4"/>
    <dgm:cxn modelId="{08251773-5BB8-4EA8-9AD2-CD2C35597E3C}" type="presParOf" srcId="{308D9501-E72C-4338-9DFF-559FB65DF977}" destId="{EE30B083-98CC-40B0-892C-4BE803FAE2C7}" srcOrd="0" destOrd="0" presId="urn:microsoft.com/office/officeart/2005/8/layout/hProcess4"/>
    <dgm:cxn modelId="{C06B1C86-8A26-41AF-86A1-47BC7D5726F6}" type="presParOf" srcId="{308D9501-E72C-4338-9DFF-559FB65DF977}" destId="{55EB3F80-1B8E-41DD-8229-70B430C5D1C9}" srcOrd="1" destOrd="0" presId="urn:microsoft.com/office/officeart/2005/8/layout/hProcess4"/>
    <dgm:cxn modelId="{32D15207-8B7B-4032-97D8-10A19C9DD6B8}" type="presParOf" srcId="{308D9501-E72C-4338-9DFF-559FB65DF977}" destId="{8ACEDC1B-18BD-44FA-9386-BBA1D2953615}" srcOrd="2" destOrd="0" presId="urn:microsoft.com/office/officeart/2005/8/layout/hProcess4"/>
    <dgm:cxn modelId="{8B3E9C68-3D39-4FC2-8216-F307E27F515C}" type="presParOf" srcId="{308D9501-E72C-4338-9DFF-559FB65DF977}" destId="{4DC3DCAA-C37A-4D96-B38A-D806310A712C}" srcOrd="3" destOrd="0" presId="urn:microsoft.com/office/officeart/2005/8/layout/hProcess4"/>
    <dgm:cxn modelId="{0183B1FD-18B2-4359-8B96-76ADDFF846C1}" type="presParOf" srcId="{308D9501-E72C-4338-9DFF-559FB65DF977}" destId="{8BED452C-7D08-483A-8A6B-5BEDAC402A24}" srcOrd="4" destOrd="0" presId="urn:microsoft.com/office/officeart/2005/8/layout/hProcess4"/>
    <dgm:cxn modelId="{C8685BDA-63A4-40B0-87BF-7F9A43AE59F8}" type="presParOf" srcId="{B36D6B35-9392-4341-8AD0-DCA804BAAE14}" destId="{CD5222D1-AB01-4AF0-843D-46FA2D4609CD}" srcOrd="1" destOrd="0" presId="urn:microsoft.com/office/officeart/2005/8/layout/hProcess4"/>
    <dgm:cxn modelId="{CE7C09B0-33B8-465F-AFF9-5220D05C4046}" type="presParOf" srcId="{B36D6B35-9392-4341-8AD0-DCA804BAAE14}" destId="{EEC0C3CD-24CB-4D83-B4C2-A07ED4DADE2C}" srcOrd="2" destOrd="0" presId="urn:microsoft.com/office/officeart/2005/8/layout/hProcess4"/>
    <dgm:cxn modelId="{7870F5D9-9192-4139-BA25-94AA1D687B9E}" type="presParOf" srcId="{EEC0C3CD-24CB-4D83-B4C2-A07ED4DADE2C}" destId="{520471B6-D9F8-463B-B604-F624854402BA}" srcOrd="0" destOrd="0" presId="urn:microsoft.com/office/officeart/2005/8/layout/hProcess4"/>
    <dgm:cxn modelId="{3D0A1319-191F-4A52-93A3-8D90822DFC0E}" type="presParOf" srcId="{EEC0C3CD-24CB-4D83-B4C2-A07ED4DADE2C}" destId="{D09767C2-F679-4253-BAD7-8EDA830D27D1}" srcOrd="1" destOrd="0" presId="urn:microsoft.com/office/officeart/2005/8/layout/hProcess4"/>
    <dgm:cxn modelId="{CD123E8A-5F64-4474-909D-25774CF91D32}" type="presParOf" srcId="{EEC0C3CD-24CB-4D83-B4C2-A07ED4DADE2C}" destId="{A8FAF884-AE30-46A1-90DD-95B803B01293}" srcOrd="2" destOrd="0" presId="urn:microsoft.com/office/officeart/2005/8/layout/hProcess4"/>
    <dgm:cxn modelId="{E506A0E2-1C43-4140-9C7E-495EFC08F5FC}" type="presParOf" srcId="{EEC0C3CD-24CB-4D83-B4C2-A07ED4DADE2C}" destId="{3AB954D6-C5B5-4BB4-886D-57F538448DC2}" srcOrd="3" destOrd="0" presId="urn:microsoft.com/office/officeart/2005/8/layout/hProcess4"/>
    <dgm:cxn modelId="{73C6395F-F097-4B5A-AFBB-42BA3ADB33CC}" type="presParOf" srcId="{EEC0C3CD-24CB-4D83-B4C2-A07ED4DADE2C}" destId="{169282B0-584B-4CB4-9BDE-C8A234D0BB03}" srcOrd="4" destOrd="0" presId="urn:microsoft.com/office/officeart/2005/8/layout/hProcess4"/>
    <dgm:cxn modelId="{8910C7C1-4970-4A36-AB8C-C68D5DF02B59}" type="presParOf" srcId="{B36D6B35-9392-4341-8AD0-DCA804BAAE14}" destId="{C1E65E65-DD58-4DC5-AE3C-EE42192B46A1}" srcOrd="3" destOrd="0" presId="urn:microsoft.com/office/officeart/2005/8/layout/hProcess4"/>
    <dgm:cxn modelId="{E2225706-6A85-4407-823C-1501301FB8C4}" type="presParOf" srcId="{B36D6B35-9392-4341-8AD0-DCA804BAAE14}" destId="{9AB3D932-5816-41FD-AC31-4B248EA60D45}" srcOrd="4" destOrd="0" presId="urn:microsoft.com/office/officeart/2005/8/layout/hProcess4"/>
    <dgm:cxn modelId="{CF9BA5A6-FE35-4111-AECC-CCBD1C8BE1E3}" type="presParOf" srcId="{9AB3D932-5816-41FD-AC31-4B248EA60D45}" destId="{593455BF-B7E0-4538-9F1B-01B8D7FAA9D5}" srcOrd="0" destOrd="0" presId="urn:microsoft.com/office/officeart/2005/8/layout/hProcess4"/>
    <dgm:cxn modelId="{B43D1D96-077E-4ECC-B916-05FD7F6E11B3}" type="presParOf" srcId="{9AB3D932-5816-41FD-AC31-4B248EA60D45}" destId="{B736939A-4097-4DD9-8BF2-14D40C635578}" srcOrd="1" destOrd="0" presId="urn:microsoft.com/office/officeart/2005/8/layout/hProcess4"/>
    <dgm:cxn modelId="{515B5285-0633-47E5-A0BE-329E9FDAE209}" type="presParOf" srcId="{9AB3D932-5816-41FD-AC31-4B248EA60D45}" destId="{78E55D40-3903-4FFA-ADB2-DCA4AA68D5F0}" srcOrd="2" destOrd="0" presId="urn:microsoft.com/office/officeart/2005/8/layout/hProcess4"/>
    <dgm:cxn modelId="{25A5A7D6-205A-4C55-9D31-097439B38FC1}" type="presParOf" srcId="{9AB3D932-5816-41FD-AC31-4B248EA60D45}" destId="{D0BDF307-0E35-4C06-843A-95C02E8F2066}" srcOrd="3" destOrd="0" presId="urn:microsoft.com/office/officeart/2005/8/layout/hProcess4"/>
    <dgm:cxn modelId="{B5B07880-4906-4A11-8901-D875599D1FDB}" type="presParOf" srcId="{9AB3D932-5816-41FD-AC31-4B248EA60D45}" destId="{3F594CB4-7A67-4566-A5D7-EFBA8797877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B3F80-1B8E-41DD-8229-70B430C5D1C9}">
      <dsp:nvSpPr>
        <dsp:cNvPr id="0" name=""/>
        <dsp:cNvSpPr/>
      </dsp:nvSpPr>
      <dsp:spPr>
        <a:xfrm>
          <a:off x="184879"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Prepare Ideation</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Create PPTs</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Draft Workplans</a:t>
          </a:r>
          <a:endParaRPr lang="en-IN" sz="1500" kern="1200" dirty="0"/>
        </a:p>
      </dsp:txBody>
      <dsp:txXfrm>
        <a:off x="226889" y="992027"/>
        <a:ext cx="2129296" cy="1350319"/>
      </dsp:txXfrm>
    </dsp:sp>
    <dsp:sp modelId="{CD5222D1-AB01-4AF0-843D-46FA2D4609CD}">
      <dsp:nvSpPr>
        <dsp:cNvPr id="0" name=""/>
        <dsp:cNvSpPr/>
      </dsp:nvSpPr>
      <dsp:spPr>
        <a:xfrm>
          <a:off x="1409412" y="1315509"/>
          <a:ext cx="2543239" cy="2543239"/>
        </a:xfrm>
        <a:prstGeom prst="leftCircularArrow">
          <a:avLst>
            <a:gd name="adj1" fmla="val 3554"/>
            <a:gd name="adj2" fmla="val 441541"/>
            <a:gd name="adj3" fmla="val 2217052"/>
            <a:gd name="adj4" fmla="val 9024489"/>
            <a:gd name="adj5" fmla="val 414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C3DCAA-C37A-4D96-B38A-D806310A712C}">
      <dsp:nvSpPr>
        <dsp:cNvPr id="0" name=""/>
        <dsp:cNvSpPr/>
      </dsp:nvSpPr>
      <dsp:spPr>
        <a:xfrm>
          <a:off x="676727" y="2384356"/>
          <a:ext cx="1967392" cy="782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0</a:t>
          </a:r>
          <a:r>
            <a:rPr lang="en-US" sz="3200" kern="1200" baseline="30000" dirty="0"/>
            <a:t>th</a:t>
          </a:r>
          <a:r>
            <a:rPr lang="en-US" sz="3200" kern="1200" dirty="0"/>
            <a:t> Review</a:t>
          </a:r>
          <a:endParaRPr lang="en-IN" sz="3200" kern="1200" dirty="0"/>
        </a:p>
      </dsp:txBody>
      <dsp:txXfrm>
        <a:off x="699642" y="2407271"/>
        <a:ext cx="1921562" cy="736536"/>
      </dsp:txXfrm>
    </dsp:sp>
    <dsp:sp modelId="{D09767C2-F679-4253-BAD7-8EDA830D27D1}">
      <dsp:nvSpPr>
        <dsp:cNvPr id="0" name=""/>
        <dsp:cNvSpPr/>
      </dsp:nvSpPr>
      <dsp:spPr>
        <a:xfrm>
          <a:off x="3074535" y="950017"/>
          <a:ext cx="2213316" cy="1825522"/>
        </a:xfrm>
        <a:prstGeom prst="roundRect">
          <a:avLst>
            <a:gd name="adj" fmla="val 10000"/>
          </a:avLst>
        </a:prstGeom>
        <a:solidFill>
          <a:schemeClr val="lt1"/>
        </a:solidFill>
        <a:ln w="12700" cap="flat" cmpd="sng" algn="ctr">
          <a:solidFill>
            <a:schemeClr val="accent1">
              <a:lumMod val="60000"/>
              <a:lumOff val="40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Connection between Raspberry Pi and Esp32</a:t>
          </a:r>
          <a:endParaRPr lang="en-IN" sz="1500" kern="1200" dirty="0"/>
        </a:p>
        <a:p>
          <a:pPr marL="114300" lvl="1" indent="-114300" algn="l" defTabSz="666750">
            <a:lnSpc>
              <a:spcPct val="90000"/>
            </a:lnSpc>
            <a:spcBef>
              <a:spcPct val="0"/>
            </a:spcBef>
            <a:spcAft>
              <a:spcPct val="15000"/>
            </a:spcAft>
            <a:buChar char="•"/>
          </a:pPr>
          <a:r>
            <a:rPr lang="en-US" sz="1500" kern="1200" dirty="0"/>
            <a:t>Implement detection and pump control</a:t>
          </a:r>
          <a:endParaRPr lang="en-IN" sz="1500" kern="1200" dirty="0"/>
        </a:p>
        <a:p>
          <a:pPr marL="114300" lvl="1" indent="-114300" algn="l" defTabSz="666750">
            <a:lnSpc>
              <a:spcPct val="90000"/>
            </a:lnSpc>
            <a:spcBef>
              <a:spcPct val="0"/>
            </a:spcBef>
            <a:spcAft>
              <a:spcPct val="15000"/>
            </a:spcAft>
            <a:buChar char="•"/>
          </a:pPr>
          <a:r>
            <a:rPr lang="en-US" sz="1500" kern="1200" dirty="0"/>
            <a:t>Complete IoT Physical</a:t>
          </a:r>
          <a:endParaRPr lang="en-IN" sz="1500" kern="1200" dirty="0"/>
        </a:p>
      </dsp:txBody>
      <dsp:txXfrm>
        <a:off x="3116545" y="1383210"/>
        <a:ext cx="2129296" cy="1350319"/>
      </dsp:txXfrm>
    </dsp:sp>
    <dsp:sp modelId="{C1E65E65-DD58-4DC5-AE3C-EE42192B46A1}">
      <dsp:nvSpPr>
        <dsp:cNvPr id="0" name=""/>
        <dsp:cNvSpPr/>
      </dsp:nvSpPr>
      <dsp:spPr>
        <a:xfrm>
          <a:off x="4280624" y="-204769"/>
          <a:ext cx="2826052" cy="2826052"/>
        </a:xfrm>
        <a:prstGeom prst="circularArrow">
          <a:avLst>
            <a:gd name="adj1" fmla="val 3198"/>
            <a:gd name="adj2" fmla="val 394009"/>
            <a:gd name="adj3" fmla="val 19430480"/>
            <a:gd name="adj4" fmla="val 12575511"/>
            <a:gd name="adj5" fmla="val 3731"/>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3AB954D6-C5B5-4BB4-886D-57F538448DC2}">
      <dsp:nvSpPr>
        <dsp:cNvPr id="0" name=""/>
        <dsp:cNvSpPr/>
      </dsp:nvSpPr>
      <dsp:spPr>
        <a:xfrm>
          <a:off x="3566383" y="558833"/>
          <a:ext cx="1967392" cy="78236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a:t>
          </a:r>
          <a:r>
            <a:rPr lang="en-US" sz="3200" kern="1200" baseline="30000" dirty="0"/>
            <a:t>st</a:t>
          </a:r>
          <a:r>
            <a:rPr lang="en-US" sz="3200" kern="1200" dirty="0"/>
            <a:t> Review</a:t>
          </a:r>
          <a:endParaRPr lang="en-IN" sz="3200" kern="1200" dirty="0"/>
        </a:p>
      </dsp:txBody>
      <dsp:txXfrm>
        <a:off x="3589298" y="581748"/>
        <a:ext cx="1921562" cy="736536"/>
      </dsp:txXfrm>
    </dsp:sp>
    <dsp:sp modelId="{B736939A-4097-4DD9-8BF2-14D40C635578}">
      <dsp:nvSpPr>
        <dsp:cNvPr id="0" name=""/>
        <dsp:cNvSpPr/>
      </dsp:nvSpPr>
      <dsp:spPr>
        <a:xfrm>
          <a:off x="5964191"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Modify Connection</a:t>
          </a:r>
          <a:endParaRPr lang="en-IN" sz="1500" kern="1200" dirty="0"/>
        </a:p>
        <a:p>
          <a:pPr marL="114300" lvl="1" indent="-114300" algn="l" defTabSz="666750">
            <a:lnSpc>
              <a:spcPct val="90000"/>
            </a:lnSpc>
            <a:spcBef>
              <a:spcPct val="0"/>
            </a:spcBef>
            <a:spcAft>
              <a:spcPct val="15000"/>
            </a:spcAft>
            <a:buChar char="•"/>
          </a:pPr>
          <a:r>
            <a:rPr lang="en-US" sz="1500" kern="1200" dirty="0"/>
            <a:t>Configure Rasp as Web  Server</a:t>
          </a:r>
          <a:endParaRPr lang="en-IN" sz="1500" kern="1200" dirty="0"/>
        </a:p>
        <a:p>
          <a:pPr marL="114300" lvl="1" indent="-114300" algn="l" defTabSz="666750">
            <a:lnSpc>
              <a:spcPct val="90000"/>
            </a:lnSpc>
            <a:spcBef>
              <a:spcPct val="0"/>
            </a:spcBef>
            <a:spcAft>
              <a:spcPct val="15000"/>
            </a:spcAft>
            <a:buChar char="•"/>
          </a:pPr>
          <a:r>
            <a:rPr lang="en-US" sz="1500" kern="1200" dirty="0"/>
            <a:t>Add Features</a:t>
          </a:r>
          <a:endParaRPr lang="en-IN" sz="1500" kern="1200" dirty="0"/>
        </a:p>
        <a:p>
          <a:pPr marL="114300" lvl="1" indent="-114300" algn="l" defTabSz="666750">
            <a:lnSpc>
              <a:spcPct val="90000"/>
            </a:lnSpc>
            <a:spcBef>
              <a:spcPct val="0"/>
            </a:spcBef>
            <a:spcAft>
              <a:spcPct val="15000"/>
            </a:spcAft>
            <a:buChar char="•"/>
          </a:pPr>
          <a:r>
            <a:rPr lang="en-US" sz="1500" kern="1200" dirty="0"/>
            <a:t>Document Submission</a:t>
          </a:r>
          <a:endParaRPr lang="en-IN" sz="1500" kern="1200" dirty="0"/>
        </a:p>
      </dsp:txBody>
      <dsp:txXfrm>
        <a:off x="6006201" y="992027"/>
        <a:ext cx="2129296" cy="1350319"/>
      </dsp:txXfrm>
    </dsp:sp>
    <dsp:sp modelId="{D0BDF307-0E35-4C06-843A-95C02E8F2066}">
      <dsp:nvSpPr>
        <dsp:cNvPr id="0" name=""/>
        <dsp:cNvSpPr/>
      </dsp:nvSpPr>
      <dsp:spPr>
        <a:xfrm>
          <a:off x="6456039" y="2384356"/>
          <a:ext cx="1967392" cy="7823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a:t>
          </a:r>
          <a:r>
            <a:rPr lang="en-US" sz="3200" kern="1200" baseline="30000" dirty="0"/>
            <a:t>nd</a:t>
          </a:r>
          <a:r>
            <a:rPr lang="en-US" sz="3200" kern="1200" dirty="0"/>
            <a:t> Review</a:t>
          </a:r>
          <a:endParaRPr lang="en-IN" sz="3200" kern="1200" dirty="0"/>
        </a:p>
      </dsp:txBody>
      <dsp:txXfrm>
        <a:off x="6478954" y="2407271"/>
        <a:ext cx="1921562" cy="7365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9DCAC-2197-46CC-85C7-830B3525801B}"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B34AB-C099-42C6-AD1C-7D9A7B064CE7}" type="slidenum">
              <a:rPr lang="en-IN" smtClean="0"/>
              <a:t>‹#›</a:t>
            </a:fld>
            <a:endParaRPr lang="en-IN"/>
          </a:p>
        </p:txBody>
      </p:sp>
    </p:spTree>
    <p:extLst>
      <p:ext uri="{BB962C8B-B14F-4D97-AF65-F5344CB8AC3E}">
        <p14:creationId xmlns:p14="http://schemas.microsoft.com/office/powerpoint/2010/main" val="121678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B34AB-C099-42C6-AD1C-7D9A7B064CE7}" type="slidenum">
              <a:rPr lang="en-IN" smtClean="0"/>
              <a:t>3</a:t>
            </a:fld>
            <a:endParaRPr lang="en-IN"/>
          </a:p>
        </p:txBody>
      </p:sp>
    </p:spTree>
    <p:extLst>
      <p:ext uri="{BB962C8B-B14F-4D97-AF65-F5344CB8AC3E}">
        <p14:creationId xmlns:p14="http://schemas.microsoft.com/office/powerpoint/2010/main" val="21396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A7B4-B414-4191-EF35-EBA3F0B53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855D98-B582-8344-9DBF-E160F481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705E74-9567-5763-264D-C229760E185F}"/>
              </a:ext>
            </a:extLst>
          </p:cNvPr>
          <p:cNvSpPr>
            <a:spLocks noGrp="1"/>
          </p:cNvSpPr>
          <p:nvPr>
            <p:ph type="dt" sz="half" idx="10"/>
          </p:nvPr>
        </p:nvSpPr>
        <p:spPr/>
        <p:txBody>
          <a:bodyPr/>
          <a:lstStyle/>
          <a:p>
            <a:fld id="{ACAAD8EE-E453-4B37-9533-9A54CA52A350}" type="datetime1">
              <a:rPr lang="en-IN" smtClean="0"/>
              <a:t>18-02-2025</a:t>
            </a:fld>
            <a:endParaRPr lang="en-IN"/>
          </a:p>
        </p:txBody>
      </p:sp>
      <p:sp>
        <p:nvSpPr>
          <p:cNvPr id="5" name="Footer Placeholder 4">
            <a:extLst>
              <a:ext uri="{FF2B5EF4-FFF2-40B4-BE49-F238E27FC236}">
                <a16:creationId xmlns:a16="http://schemas.microsoft.com/office/drawing/2014/main" id="{1DA2F55F-FDCC-9634-32BC-51C0A2D13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18A16-0239-A5EE-0CB4-3C5FF4C52898}"/>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05620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E0D-BC82-2105-F165-C4A1AF8B0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4447F-CFE0-04F2-FF6B-BCE5CB6517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58838-7DBC-EC61-FC10-617FCB8C8986}"/>
              </a:ext>
            </a:extLst>
          </p:cNvPr>
          <p:cNvSpPr>
            <a:spLocks noGrp="1"/>
          </p:cNvSpPr>
          <p:nvPr>
            <p:ph type="dt" sz="half" idx="10"/>
          </p:nvPr>
        </p:nvSpPr>
        <p:spPr/>
        <p:txBody>
          <a:bodyPr/>
          <a:lstStyle/>
          <a:p>
            <a:fld id="{41AFCBC6-953B-43E6-98D0-EC14951C5A49}" type="datetime1">
              <a:rPr lang="en-IN" smtClean="0"/>
              <a:t>18-02-2025</a:t>
            </a:fld>
            <a:endParaRPr lang="en-IN"/>
          </a:p>
        </p:txBody>
      </p:sp>
      <p:sp>
        <p:nvSpPr>
          <p:cNvPr id="5" name="Footer Placeholder 4">
            <a:extLst>
              <a:ext uri="{FF2B5EF4-FFF2-40B4-BE49-F238E27FC236}">
                <a16:creationId xmlns:a16="http://schemas.microsoft.com/office/drawing/2014/main" id="{A505D435-65DA-CFA5-65B3-538D826FB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C5117-CD14-013B-E794-7130114DD10E}"/>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71310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1A751-2460-12CF-0196-7FEEED81B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7045-21F0-D09E-F5FA-BB6EB5758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12E3F-185C-EBAE-02F4-B0E73D55186E}"/>
              </a:ext>
            </a:extLst>
          </p:cNvPr>
          <p:cNvSpPr>
            <a:spLocks noGrp="1"/>
          </p:cNvSpPr>
          <p:nvPr>
            <p:ph type="dt" sz="half" idx="10"/>
          </p:nvPr>
        </p:nvSpPr>
        <p:spPr/>
        <p:txBody>
          <a:bodyPr/>
          <a:lstStyle/>
          <a:p>
            <a:fld id="{4CCB4E7E-680C-4E0F-9F50-1976F97FB594}" type="datetime1">
              <a:rPr lang="en-IN" smtClean="0"/>
              <a:t>18-02-2025</a:t>
            </a:fld>
            <a:endParaRPr lang="en-IN"/>
          </a:p>
        </p:txBody>
      </p:sp>
      <p:sp>
        <p:nvSpPr>
          <p:cNvPr id="5" name="Footer Placeholder 4">
            <a:extLst>
              <a:ext uri="{FF2B5EF4-FFF2-40B4-BE49-F238E27FC236}">
                <a16:creationId xmlns:a16="http://schemas.microsoft.com/office/drawing/2014/main" id="{578D9D7F-C9FD-44DA-D707-7F876C3DB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6E6CE-E05B-D638-8E7C-9E8F74431BF0}"/>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9770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0DC-576A-4D85-1045-C3B381B66BA9}"/>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A9D40FE-D790-1A68-2A5F-7BFF2A890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9B94A-6FD8-B167-B71F-19CEE45AC3E9}"/>
              </a:ext>
            </a:extLst>
          </p:cNvPr>
          <p:cNvSpPr>
            <a:spLocks noGrp="1"/>
          </p:cNvSpPr>
          <p:nvPr>
            <p:ph type="dt" sz="half" idx="10"/>
          </p:nvPr>
        </p:nvSpPr>
        <p:spPr/>
        <p:txBody>
          <a:bodyPr/>
          <a:lstStyle/>
          <a:p>
            <a:fld id="{A3EA2DDB-DCFF-4677-B8A4-0261015CA46C}" type="datetime1">
              <a:rPr lang="en-IN" smtClean="0"/>
              <a:t>18-02-2025</a:t>
            </a:fld>
            <a:endParaRPr lang="en-IN"/>
          </a:p>
        </p:txBody>
      </p:sp>
      <p:sp>
        <p:nvSpPr>
          <p:cNvPr id="5" name="Footer Placeholder 4">
            <a:extLst>
              <a:ext uri="{FF2B5EF4-FFF2-40B4-BE49-F238E27FC236}">
                <a16:creationId xmlns:a16="http://schemas.microsoft.com/office/drawing/2014/main" id="{A702C612-6347-A029-452E-BCEBCDDB6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E12C-8AD0-74FE-5DD3-095CFCD11635}"/>
              </a:ext>
            </a:extLst>
          </p:cNvPr>
          <p:cNvSpPr>
            <a:spLocks noGrp="1"/>
          </p:cNvSpPr>
          <p:nvPr>
            <p:ph type="sldNum" sz="quarter" idx="12"/>
          </p:nvPr>
        </p:nvSpPr>
        <p:spPr/>
        <p:txBody>
          <a:bodyPr/>
          <a:lstStyle/>
          <a:p>
            <a:fld id="{36310AE8-4EBD-45C8-B005-4C781FE5DDE3}" type="slidenum">
              <a:rPr lang="en-IN" smtClean="0"/>
              <a:t>‹#›</a:t>
            </a:fld>
            <a:endParaRPr lang="en-IN"/>
          </a:p>
        </p:txBody>
      </p:sp>
      <p:pic>
        <p:nvPicPr>
          <p:cNvPr id="7" name="Picture 6">
            <a:extLst>
              <a:ext uri="{FF2B5EF4-FFF2-40B4-BE49-F238E27FC236}">
                <a16:creationId xmlns:a16="http://schemas.microsoft.com/office/drawing/2014/main" id="{1C336E74-AD8B-39CB-2A55-E42D5598B8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278" y="365125"/>
            <a:ext cx="4648200" cy="1143000"/>
          </a:xfrm>
          <a:prstGeom prst="rect">
            <a:avLst/>
          </a:prstGeom>
        </p:spPr>
      </p:pic>
    </p:spTree>
    <p:extLst>
      <p:ext uri="{BB962C8B-B14F-4D97-AF65-F5344CB8AC3E}">
        <p14:creationId xmlns:p14="http://schemas.microsoft.com/office/powerpoint/2010/main" val="35512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EAB0-1415-7A67-74FE-94E3A9470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80134D-7E90-86ED-7B98-6A7F54459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C973-1893-5C45-3290-AA2E7A4E00E9}"/>
              </a:ext>
            </a:extLst>
          </p:cNvPr>
          <p:cNvSpPr>
            <a:spLocks noGrp="1"/>
          </p:cNvSpPr>
          <p:nvPr>
            <p:ph type="dt" sz="half" idx="10"/>
          </p:nvPr>
        </p:nvSpPr>
        <p:spPr/>
        <p:txBody>
          <a:bodyPr/>
          <a:lstStyle/>
          <a:p>
            <a:fld id="{8C1A8C7A-7210-4604-B1E7-03010090DFA6}" type="datetime1">
              <a:rPr lang="en-IN" smtClean="0"/>
              <a:t>18-02-2025</a:t>
            </a:fld>
            <a:endParaRPr lang="en-IN"/>
          </a:p>
        </p:txBody>
      </p:sp>
      <p:sp>
        <p:nvSpPr>
          <p:cNvPr id="5" name="Footer Placeholder 4">
            <a:extLst>
              <a:ext uri="{FF2B5EF4-FFF2-40B4-BE49-F238E27FC236}">
                <a16:creationId xmlns:a16="http://schemas.microsoft.com/office/drawing/2014/main" id="{A22C112E-4E8B-DAF7-3D08-09C15272B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A27E2-B7E3-A4DF-6A6C-4CEAF2C6185A}"/>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67216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A928-9936-3DC9-C074-FE6D6B930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78FC2-2344-A306-63CB-82894FF06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08366-041F-9344-1382-F380C63FC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78C8D2-F1B4-06E7-3A14-54AA0A98A89C}"/>
              </a:ext>
            </a:extLst>
          </p:cNvPr>
          <p:cNvSpPr>
            <a:spLocks noGrp="1"/>
          </p:cNvSpPr>
          <p:nvPr>
            <p:ph type="dt" sz="half" idx="10"/>
          </p:nvPr>
        </p:nvSpPr>
        <p:spPr/>
        <p:txBody>
          <a:bodyPr/>
          <a:lstStyle/>
          <a:p>
            <a:fld id="{A0FECFF0-FFAA-4782-8B7B-CE445C664072}" type="datetime1">
              <a:rPr lang="en-IN" smtClean="0"/>
              <a:t>18-02-2025</a:t>
            </a:fld>
            <a:endParaRPr lang="en-IN"/>
          </a:p>
        </p:txBody>
      </p:sp>
      <p:sp>
        <p:nvSpPr>
          <p:cNvPr id="6" name="Footer Placeholder 5">
            <a:extLst>
              <a:ext uri="{FF2B5EF4-FFF2-40B4-BE49-F238E27FC236}">
                <a16:creationId xmlns:a16="http://schemas.microsoft.com/office/drawing/2014/main" id="{B184E1DF-7E8E-2438-A427-0BFF1A5AF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2C958-8B4E-3038-C816-E562E0C3624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1627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393-8F6C-8188-11C6-1C2D80DC8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06545-A0CF-5F30-4B56-268CF26FC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0E4A6-35B1-28E1-ACDE-EA8464A43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A79E5-AFC7-1C23-A4A8-538213DF6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98F80-DEF6-3B6D-5179-CF4703D9D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1C033-B273-4644-18BF-BEEC8497F9ED}"/>
              </a:ext>
            </a:extLst>
          </p:cNvPr>
          <p:cNvSpPr>
            <a:spLocks noGrp="1"/>
          </p:cNvSpPr>
          <p:nvPr>
            <p:ph type="dt" sz="half" idx="10"/>
          </p:nvPr>
        </p:nvSpPr>
        <p:spPr/>
        <p:txBody>
          <a:bodyPr/>
          <a:lstStyle/>
          <a:p>
            <a:fld id="{2AE46501-C6A9-4FF0-AFF4-7E28A063C474}" type="datetime1">
              <a:rPr lang="en-IN" smtClean="0"/>
              <a:t>18-02-2025</a:t>
            </a:fld>
            <a:endParaRPr lang="en-IN"/>
          </a:p>
        </p:txBody>
      </p:sp>
      <p:sp>
        <p:nvSpPr>
          <p:cNvPr id="8" name="Footer Placeholder 7">
            <a:extLst>
              <a:ext uri="{FF2B5EF4-FFF2-40B4-BE49-F238E27FC236}">
                <a16:creationId xmlns:a16="http://schemas.microsoft.com/office/drawing/2014/main" id="{3FEAC5AB-7641-303F-8862-A59E1713D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5CD9B-D078-0BD3-B507-BB2D064D51B2}"/>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98663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E76D-0B6C-87B5-F9A8-DB38589C06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3CF0A-417C-CCBB-42F4-F89BE3E0C291}"/>
              </a:ext>
            </a:extLst>
          </p:cNvPr>
          <p:cNvSpPr>
            <a:spLocks noGrp="1"/>
          </p:cNvSpPr>
          <p:nvPr>
            <p:ph type="dt" sz="half" idx="10"/>
          </p:nvPr>
        </p:nvSpPr>
        <p:spPr/>
        <p:txBody>
          <a:bodyPr/>
          <a:lstStyle/>
          <a:p>
            <a:fld id="{28F790F2-4D0E-46CE-B551-AA79E9DC6665}" type="datetime1">
              <a:rPr lang="en-IN" smtClean="0"/>
              <a:t>18-02-2025</a:t>
            </a:fld>
            <a:endParaRPr lang="en-IN"/>
          </a:p>
        </p:txBody>
      </p:sp>
      <p:sp>
        <p:nvSpPr>
          <p:cNvPr id="4" name="Footer Placeholder 3">
            <a:extLst>
              <a:ext uri="{FF2B5EF4-FFF2-40B4-BE49-F238E27FC236}">
                <a16:creationId xmlns:a16="http://schemas.microsoft.com/office/drawing/2014/main" id="{C5EB0179-B84E-F1D0-F0A1-EBBF5ADD1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4CEE5-65A4-666D-6830-B6E70B2B020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08260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6514D-0AD6-6F20-A60D-E4E613585DF5}"/>
              </a:ext>
            </a:extLst>
          </p:cNvPr>
          <p:cNvSpPr>
            <a:spLocks noGrp="1"/>
          </p:cNvSpPr>
          <p:nvPr>
            <p:ph type="dt" sz="half" idx="10"/>
          </p:nvPr>
        </p:nvSpPr>
        <p:spPr/>
        <p:txBody>
          <a:bodyPr/>
          <a:lstStyle/>
          <a:p>
            <a:fld id="{9A383BB8-44E6-43C0-8108-9C505E33CFF6}" type="datetime1">
              <a:rPr lang="en-IN" smtClean="0"/>
              <a:t>18-02-2025</a:t>
            </a:fld>
            <a:endParaRPr lang="en-IN"/>
          </a:p>
        </p:txBody>
      </p:sp>
      <p:sp>
        <p:nvSpPr>
          <p:cNvPr id="3" name="Footer Placeholder 2">
            <a:extLst>
              <a:ext uri="{FF2B5EF4-FFF2-40B4-BE49-F238E27FC236}">
                <a16:creationId xmlns:a16="http://schemas.microsoft.com/office/drawing/2014/main" id="{D1AC868F-74F7-1F8F-7F23-DBEC2A882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EA438-18E0-9DC8-8839-7100D52BF1B1}"/>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68342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ADE-3058-1F59-0E74-B1023F704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B11F6-EA41-4151-0F73-9B40FF3C7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858DB8-BBA4-E7F7-C7D0-EE3BCE85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9DA50-2A7B-1FA5-C877-C301EA0FDD70}"/>
              </a:ext>
            </a:extLst>
          </p:cNvPr>
          <p:cNvSpPr>
            <a:spLocks noGrp="1"/>
          </p:cNvSpPr>
          <p:nvPr>
            <p:ph type="dt" sz="half" idx="10"/>
          </p:nvPr>
        </p:nvSpPr>
        <p:spPr/>
        <p:txBody>
          <a:bodyPr/>
          <a:lstStyle/>
          <a:p>
            <a:fld id="{7533B886-28D0-4A21-A08F-023CCF24118D}" type="datetime1">
              <a:rPr lang="en-IN" smtClean="0"/>
              <a:t>18-02-2025</a:t>
            </a:fld>
            <a:endParaRPr lang="en-IN"/>
          </a:p>
        </p:txBody>
      </p:sp>
      <p:sp>
        <p:nvSpPr>
          <p:cNvPr id="6" name="Footer Placeholder 5">
            <a:extLst>
              <a:ext uri="{FF2B5EF4-FFF2-40B4-BE49-F238E27FC236}">
                <a16:creationId xmlns:a16="http://schemas.microsoft.com/office/drawing/2014/main" id="{7BF812C4-E60F-F3AF-79FC-38FDA0EDF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3D285-FCAB-C06D-89AC-89A1D30662B5}"/>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09548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29BA-8CA6-A06C-797C-F0F2376A6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86FEBB-AF1E-F21F-E945-26CC9BC21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0462E6-BBF3-DF79-EE2F-919C7B96C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57B50-B8E6-42BA-CF06-97323E4B7562}"/>
              </a:ext>
            </a:extLst>
          </p:cNvPr>
          <p:cNvSpPr>
            <a:spLocks noGrp="1"/>
          </p:cNvSpPr>
          <p:nvPr>
            <p:ph type="dt" sz="half" idx="10"/>
          </p:nvPr>
        </p:nvSpPr>
        <p:spPr/>
        <p:txBody>
          <a:bodyPr/>
          <a:lstStyle/>
          <a:p>
            <a:fld id="{047DF66A-454D-4AA6-8877-6EAECF6940B1}" type="datetime1">
              <a:rPr lang="en-IN" smtClean="0"/>
              <a:t>18-02-2025</a:t>
            </a:fld>
            <a:endParaRPr lang="en-IN"/>
          </a:p>
        </p:txBody>
      </p:sp>
      <p:sp>
        <p:nvSpPr>
          <p:cNvPr id="6" name="Footer Placeholder 5">
            <a:extLst>
              <a:ext uri="{FF2B5EF4-FFF2-40B4-BE49-F238E27FC236}">
                <a16:creationId xmlns:a16="http://schemas.microsoft.com/office/drawing/2014/main" id="{1BC3CAC6-0FE7-AD06-072F-86E443CE4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EF472-1B36-A1C4-E80F-D0DC932DE62F}"/>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2125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33EDA-A26A-BFCC-5EC4-67C8FD5FE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D46DE-15F6-1C9C-C0F2-CF976634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1D82F-34DC-14A0-AF29-AF14A7F36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A53C3-480C-47E3-925C-1BEEB634648C}" type="datetime1">
              <a:rPr lang="en-IN" smtClean="0"/>
              <a:t>18-02-2025</a:t>
            </a:fld>
            <a:endParaRPr lang="en-IN"/>
          </a:p>
        </p:txBody>
      </p:sp>
      <p:sp>
        <p:nvSpPr>
          <p:cNvPr id="5" name="Footer Placeholder 4">
            <a:extLst>
              <a:ext uri="{FF2B5EF4-FFF2-40B4-BE49-F238E27FC236}">
                <a16:creationId xmlns:a16="http://schemas.microsoft.com/office/drawing/2014/main" id="{7C408910-EB56-4600-4F82-BDA9233C6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0A66A-8696-F411-638B-275333A70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0AE8-4EBD-45C8-B005-4C781FE5DDE3}" type="slidenum">
              <a:rPr lang="en-IN" smtClean="0"/>
              <a:t>‹#›</a:t>
            </a:fld>
            <a:endParaRPr lang="en-IN"/>
          </a:p>
        </p:txBody>
      </p:sp>
    </p:spTree>
    <p:extLst>
      <p:ext uri="{BB962C8B-B14F-4D97-AF65-F5344CB8AC3E}">
        <p14:creationId xmlns:p14="http://schemas.microsoft.com/office/powerpoint/2010/main" val="12265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sciencedirect.com/journal/results-in-engineerin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85796238_AUTOMATIC_IRRIGATION_SYSTEM?enrichId=rgreq-6eda7ff4de52905e15e9cc7ec50e9de6-XXX&amp;enrichSource=Y292ZXJQYWdlOzM4NTc5NjIzODtBUzoxMTQzMTI4MTI5MDM0MzA0M0AxNzMxNTY5NTc3MDUx&amp;el=1_x_2&amp;_esc=publicationCoverPdf"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researchgate.net/publication/362701179_Automatic_Irrigation_System_using_Soil_Moisture_Sensor?enrichId=rgreq-66f11ac9e5a995fea7bd0f6163641e8b-XXX&amp;enrichSource=Y292ZXJQYWdlOzM2MjcwMTE3OTtBUzoxMTQzMTI4MTA3OTI0Mjg0NUAxNjYwNTg3ODY1Mjcy&amp;el=1_x_2&amp;_esc=publicationCover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ircuitdigest.com/microcontroller-projects/iot-based-smart-irrigation-system-using-esp8266-and-soil-moisture-sensor"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29E0-F9F5-C720-CFD9-D9B8A3263032}"/>
              </a:ext>
            </a:extLst>
          </p:cNvPr>
          <p:cNvSpPr>
            <a:spLocks noGrp="1"/>
          </p:cNvSpPr>
          <p:nvPr>
            <p:ph type="ctrTitle"/>
          </p:nvPr>
        </p:nvSpPr>
        <p:spPr>
          <a:xfrm>
            <a:off x="1524000" y="1636389"/>
            <a:ext cx="9144000" cy="2387600"/>
          </a:xfrm>
        </p:spPr>
        <p:txBody>
          <a:bodyPr>
            <a:normAutofit/>
          </a:bodyPr>
          <a:lstStyle/>
          <a:p>
            <a:pPr algn="l"/>
            <a:r>
              <a:rPr lang="en-US" sz="4800" dirty="0">
                <a:solidFill>
                  <a:schemeClr val="accent1">
                    <a:lumMod val="75000"/>
                  </a:schemeClr>
                </a:solidFill>
              </a:rPr>
              <a:t>Decentralized IoT Solution for Smart Agriculture Using </a:t>
            </a:r>
            <a:r>
              <a:rPr lang="en-US" sz="4800" dirty="0" err="1">
                <a:solidFill>
                  <a:schemeClr val="accent1">
                    <a:lumMod val="75000"/>
                  </a:schemeClr>
                </a:solidFill>
              </a:rPr>
              <a:t>LoRaWAN</a:t>
            </a:r>
            <a:r>
              <a:rPr lang="en-US" sz="4800" dirty="0">
                <a:solidFill>
                  <a:schemeClr val="accent1">
                    <a:lumMod val="75000"/>
                  </a:schemeClr>
                </a:solidFill>
              </a:rPr>
              <a:t> and Edge Computing</a:t>
            </a:r>
            <a:endParaRPr lang="en-IN" sz="4800" dirty="0">
              <a:solidFill>
                <a:schemeClr val="accent1">
                  <a:lumMod val="75000"/>
                </a:schemeClr>
              </a:solidFill>
            </a:endParaRPr>
          </a:p>
        </p:txBody>
      </p:sp>
      <p:sp>
        <p:nvSpPr>
          <p:cNvPr id="3" name="Subtitle 2">
            <a:extLst>
              <a:ext uri="{FF2B5EF4-FFF2-40B4-BE49-F238E27FC236}">
                <a16:creationId xmlns:a16="http://schemas.microsoft.com/office/drawing/2014/main" id="{06242D28-DBFD-C77D-B29D-1CF73DC3DD89}"/>
              </a:ext>
            </a:extLst>
          </p:cNvPr>
          <p:cNvSpPr>
            <a:spLocks noGrp="1"/>
          </p:cNvSpPr>
          <p:nvPr>
            <p:ph type="subTitle" idx="1"/>
          </p:nvPr>
        </p:nvSpPr>
        <p:spPr>
          <a:xfrm>
            <a:off x="1524000" y="4973638"/>
            <a:ext cx="2784529" cy="1655762"/>
          </a:xfrm>
        </p:spPr>
        <p:txBody>
          <a:bodyPr/>
          <a:lstStyle/>
          <a:p>
            <a:pPr algn="l"/>
            <a:r>
              <a:rPr lang="en-IN" dirty="0"/>
              <a:t>GUIDE NAME: </a:t>
            </a:r>
          </a:p>
          <a:p>
            <a:pPr algn="l"/>
            <a:r>
              <a:rPr lang="en-IN" dirty="0"/>
              <a:t>Prof. </a:t>
            </a:r>
            <a:r>
              <a:rPr lang="en-IN" dirty="0" err="1"/>
              <a:t>Jeyapandian</a:t>
            </a:r>
            <a:endParaRPr lang="en-IN" dirty="0"/>
          </a:p>
          <a:p>
            <a:pPr algn="l"/>
            <a:r>
              <a:rPr lang="en-IN" dirty="0"/>
              <a:t>Asst. Professor-II</a:t>
            </a:r>
          </a:p>
        </p:txBody>
      </p:sp>
      <p:pic>
        <p:nvPicPr>
          <p:cNvPr id="4" name="Picture 3">
            <a:extLst>
              <a:ext uri="{FF2B5EF4-FFF2-40B4-BE49-F238E27FC236}">
                <a16:creationId xmlns:a16="http://schemas.microsoft.com/office/drawing/2014/main" id="{A00AAE99-FB5E-5EBF-B43C-8E05D59F6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5" name="TextBox 4">
            <a:extLst>
              <a:ext uri="{FF2B5EF4-FFF2-40B4-BE49-F238E27FC236}">
                <a16:creationId xmlns:a16="http://schemas.microsoft.com/office/drawing/2014/main" id="{21961F22-9146-6B49-80AF-1F225ACDD1BF}"/>
              </a:ext>
            </a:extLst>
          </p:cNvPr>
          <p:cNvSpPr txBox="1"/>
          <p:nvPr/>
        </p:nvSpPr>
        <p:spPr>
          <a:xfrm>
            <a:off x="8327756" y="4973638"/>
            <a:ext cx="2340244" cy="1200329"/>
          </a:xfrm>
          <a:prstGeom prst="rect">
            <a:avLst/>
          </a:prstGeom>
          <a:noFill/>
        </p:spPr>
        <p:txBody>
          <a:bodyPr wrap="square" rtlCol="0">
            <a:spAutoFit/>
          </a:bodyPr>
          <a:lstStyle/>
          <a:p>
            <a:r>
              <a:rPr lang="en-US" sz="2400" dirty="0"/>
              <a:t>STUDENT NAME:</a:t>
            </a:r>
          </a:p>
          <a:p>
            <a:r>
              <a:rPr lang="en-US" sz="2400" dirty="0"/>
              <a:t>Kishore B</a:t>
            </a:r>
          </a:p>
          <a:p>
            <a:r>
              <a:rPr lang="en-IN" sz="2400" dirty="0"/>
              <a:t>225003069</a:t>
            </a:r>
          </a:p>
        </p:txBody>
      </p:sp>
      <p:cxnSp>
        <p:nvCxnSpPr>
          <p:cNvPr id="7" name="Straight Connector 6">
            <a:extLst>
              <a:ext uri="{FF2B5EF4-FFF2-40B4-BE49-F238E27FC236}">
                <a16:creationId xmlns:a16="http://schemas.microsoft.com/office/drawing/2014/main" id="{8657CF34-BA00-B70D-BD15-4DB2AC2158CE}"/>
              </a:ext>
            </a:extLst>
          </p:cNvPr>
          <p:cNvCxnSpPr>
            <a:cxnSpLocks/>
          </p:cNvCxnSpPr>
          <p:nvPr/>
        </p:nvCxnSpPr>
        <p:spPr>
          <a:xfrm>
            <a:off x="1524000" y="4370522"/>
            <a:ext cx="95882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02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2B0-1A7E-F1E5-CA87-4E393D8030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1E7AC4-E3DD-6BB5-FCF6-8FEA55CB8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2B232B-6BB6-E976-362C-FAAAF0EC97B4}"/>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Workplan</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B63CF4D5-0666-7B40-5FCA-0C03C54F033A}"/>
              </a:ext>
            </a:extLst>
          </p:cNvPr>
          <p:cNvGraphicFramePr/>
          <p:nvPr>
            <p:extLst>
              <p:ext uri="{D42A27DB-BD31-4B8C-83A1-F6EECF244321}">
                <p14:modId xmlns:p14="http://schemas.microsoft.com/office/powerpoint/2010/main" val="1269775316"/>
              </p:ext>
            </p:extLst>
          </p:nvPr>
        </p:nvGraphicFramePr>
        <p:xfrm>
          <a:off x="1791844" y="2600292"/>
          <a:ext cx="8608311" cy="3725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00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9AF4-93D9-28CE-57BB-65963A9C93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22D6A7-6868-6D1B-7142-28442008A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E88615-5CEA-1C25-DAA3-4E951CEF6597}"/>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Methodology</a:t>
            </a:r>
            <a:endParaRPr lang="en-IN" sz="4000" dirty="0">
              <a:solidFill>
                <a:schemeClr val="accent1"/>
              </a:solidFill>
            </a:endParaRPr>
          </a:p>
        </p:txBody>
      </p:sp>
      <p:sp>
        <p:nvSpPr>
          <p:cNvPr id="2" name="TextBox 1">
            <a:extLst>
              <a:ext uri="{FF2B5EF4-FFF2-40B4-BE49-F238E27FC236}">
                <a16:creationId xmlns:a16="http://schemas.microsoft.com/office/drawing/2014/main" id="{598F233A-5378-C534-3F82-2BE7ECF6E7B9}"/>
              </a:ext>
            </a:extLst>
          </p:cNvPr>
          <p:cNvSpPr txBox="1"/>
          <p:nvPr/>
        </p:nvSpPr>
        <p:spPr>
          <a:xfrm>
            <a:off x="1374098" y="2455038"/>
            <a:ext cx="9443803" cy="2862322"/>
          </a:xfrm>
          <a:prstGeom prst="rect">
            <a:avLst/>
          </a:prstGeom>
          <a:noFill/>
        </p:spPr>
        <p:txBody>
          <a:bodyPr wrap="square" rtlCol="0">
            <a:spAutoFit/>
          </a:bodyPr>
          <a:lstStyle/>
          <a:p>
            <a:r>
              <a:rPr lang="en-US" dirty="0"/>
              <a:t>The system consists of a </a:t>
            </a:r>
            <a:r>
              <a:rPr lang="en-US" b="1" dirty="0"/>
              <a:t>Raspberry Pi as the master node</a:t>
            </a:r>
            <a:r>
              <a:rPr lang="en-US" dirty="0"/>
              <a:t> and multiple </a:t>
            </a:r>
            <a:r>
              <a:rPr lang="en-US" b="1" dirty="0"/>
              <a:t>ESP32-based slave nodes</a:t>
            </a:r>
            <a:r>
              <a:rPr lang="en-US" dirty="0"/>
              <a:t>, each equipped with a </a:t>
            </a:r>
            <a:r>
              <a:rPr lang="en-US" b="1" dirty="0"/>
              <a:t>soil moisture sensor and a sprinkler</a:t>
            </a:r>
            <a:r>
              <a:rPr lang="en-US" dirty="0"/>
              <a:t>. These nodes are strategically placed across the field and communicate with the Raspberry Pi using </a:t>
            </a:r>
            <a:r>
              <a:rPr lang="en-US" b="1" dirty="0"/>
              <a:t>LoRa</a:t>
            </a:r>
            <a:r>
              <a:rPr lang="en-US" dirty="0"/>
              <a:t> for long-range wireless data transmission.</a:t>
            </a:r>
          </a:p>
          <a:p>
            <a:r>
              <a:rPr lang="en-US" dirty="0"/>
              <a:t>Every </a:t>
            </a:r>
            <a:r>
              <a:rPr lang="en-US" b="1" dirty="0"/>
              <a:t>5 minutes</a:t>
            </a:r>
            <a:r>
              <a:rPr lang="en-US" dirty="0"/>
              <a:t>, the ESP32 nodes measure the soil moisture levels and send the data to the </a:t>
            </a:r>
            <a:r>
              <a:rPr lang="en-US" b="1" dirty="0"/>
              <a:t>Raspberry Pi</a:t>
            </a:r>
            <a:r>
              <a:rPr lang="en-US" dirty="0"/>
              <a:t>, which updates it on a </a:t>
            </a:r>
            <a:r>
              <a:rPr lang="en-US" b="1" dirty="0"/>
              <a:t>webpage</a:t>
            </a:r>
            <a:r>
              <a:rPr lang="en-US" dirty="0"/>
              <a:t> for the landowner to monitor in real time. When the moisture level drops below a </a:t>
            </a:r>
            <a:r>
              <a:rPr lang="en-US" b="1" dirty="0"/>
              <a:t>set threshold</a:t>
            </a:r>
            <a:r>
              <a:rPr lang="en-US" dirty="0"/>
              <a:t>, the </a:t>
            </a:r>
            <a:r>
              <a:rPr lang="en-US" b="1" dirty="0"/>
              <a:t>sprinkler automatically activates</a:t>
            </a:r>
            <a:r>
              <a:rPr lang="en-US" dirty="0"/>
              <a:t> and remains on until the soil reaches the required moisture level, ensuring </a:t>
            </a:r>
            <a:r>
              <a:rPr lang="en-US" b="1" dirty="0"/>
              <a:t>optimized irrigation</a:t>
            </a:r>
            <a:r>
              <a:rPr lang="en-US" dirty="0"/>
              <a:t>.</a:t>
            </a:r>
          </a:p>
          <a:p>
            <a:r>
              <a:rPr lang="en-US" dirty="0"/>
              <a:t>This method enables </a:t>
            </a:r>
            <a:r>
              <a:rPr lang="en-US" b="1" dirty="0"/>
              <a:t>automated water management</a:t>
            </a:r>
            <a:r>
              <a:rPr lang="en-US" dirty="0"/>
              <a:t>, reducing manual effort and water wastage while providing a </a:t>
            </a:r>
            <a:r>
              <a:rPr lang="en-US" b="1" dirty="0"/>
              <a:t>smart, decentralized, and efficient irrigation system</a:t>
            </a:r>
            <a:r>
              <a:rPr lang="en-US" dirty="0"/>
              <a:t>.</a:t>
            </a:r>
          </a:p>
        </p:txBody>
      </p:sp>
    </p:spTree>
    <p:extLst>
      <p:ext uri="{BB962C8B-B14F-4D97-AF65-F5344CB8AC3E}">
        <p14:creationId xmlns:p14="http://schemas.microsoft.com/office/powerpoint/2010/main" val="4406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D167A-D7BE-3ED1-E3DA-FCDBD532A1C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B19E5B5-ECBE-63F6-4E86-0E1B87F9B1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9DF01B2-9F1A-FA65-52F5-7AC440602D0C}"/>
              </a:ext>
            </a:extLst>
          </p:cNvPr>
          <p:cNvSpPr txBox="1"/>
          <p:nvPr/>
        </p:nvSpPr>
        <p:spPr>
          <a:xfrm>
            <a:off x="2155423" y="1504335"/>
            <a:ext cx="7211961" cy="523220"/>
          </a:xfrm>
          <a:prstGeom prst="rect">
            <a:avLst/>
          </a:prstGeom>
          <a:noFill/>
        </p:spPr>
        <p:txBody>
          <a:bodyPr wrap="square" rtlCol="0">
            <a:spAutoFit/>
          </a:bodyPr>
          <a:lstStyle/>
          <a:p>
            <a:pPr algn="ctr"/>
            <a:r>
              <a:rPr lang="en-US" sz="2800" dirty="0">
                <a:solidFill>
                  <a:schemeClr val="accent1"/>
                </a:solidFill>
              </a:rPr>
              <a:t>Methodology</a:t>
            </a:r>
            <a:endParaRPr lang="en-IN" sz="2800" dirty="0">
              <a:solidFill>
                <a:schemeClr val="accent1"/>
              </a:solidFill>
            </a:endParaRPr>
          </a:p>
        </p:txBody>
      </p:sp>
      <p:pic>
        <p:nvPicPr>
          <p:cNvPr id="4" name="Picture 3" descr="A diagram of a process flow&#10;&#10;AI-generated content may be incorrect.">
            <a:extLst>
              <a:ext uri="{FF2B5EF4-FFF2-40B4-BE49-F238E27FC236}">
                <a16:creationId xmlns:a16="http://schemas.microsoft.com/office/drawing/2014/main" id="{E8360C4C-9CFC-0F34-A542-FC5943C57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22" y="2027555"/>
            <a:ext cx="9253562" cy="4685431"/>
          </a:xfrm>
          <a:prstGeom prst="rect">
            <a:avLst/>
          </a:prstGeom>
        </p:spPr>
      </p:pic>
      <p:sp>
        <p:nvSpPr>
          <p:cNvPr id="2" name="TextBox 1">
            <a:extLst>
              <a:ext uri="{FF2B5EF4-FFF2-40B4-BE49-F238E27FC236}">
                <a16:creationId xmlns:a16="http://schemas.microsoft.com/office/drawing/2014/main" id="{9B356FB5-424D-CF3C-56B1-59B1BE1E1DC6}"/>
              </a:ext>
            </a:extLst>
          </p:cNvPr>
          <p:cNvSpPr txBox="1"/>
          <p:nvPr/>
        </p:nvSpPr>
        <p:spPr>
          <a:xfrm>
            <a:off x="6625652" y="5516380"/>
            <a:ext cx="1459852" cy="246221"/>
          </a:xfrm>
          <a:prstGeom prst="rect">
            <a:avLst/>
          </a:prstGeom>
          <a:noFill/>
        </p:spPr>
        <p:txBody>
          <a:bodyPr wrap="square" rtlCol="0">
            <a:spAutoFit/>
          </a:bodyPr>
          <a:lstStyle/>
          <a:p>
            <a:r>
              <a:rPr lang="en-US" sz="1000" dirty="0"/>
              <a:t>Through </a:t>
            </a:r>
            <a:r>
              <a:rPr lang="en-US" sz="1000" dirty="0" err="1"/>
              <a:t>LoRaWan</a:t>
            </a:r>
            <a:endParaRPr lang="en-IN" sz="1000" dirty="0"/>
          </a:p>
        </p:txBody>
      </p:sp>
    </p:spTree>
    <p:extLst>
      <p:ext uri="{BB962C8B-B14F-4D97-AF65-F5344CB8AC3E}">
        <p14:creationId xmlns:p14="http://schemas.microsoft.com/office/powerpoint/2010/main" val="162954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2927D-A95A-2996-198B-A24C123ED0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2DD565-B63B-0EED-02C5-514D9241C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69A3B47-081E-CB91-D8B3-4F290019DE38}"/>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Conclusion</a:t>
            </a:r>
            <a:endParaRPr lang="en-IN" sz="4000" dirty="0">
              <a:solidFill>
                <a:schemeClr val="accent1"/>
              </a:solidFill>
            </a:endParaRPr>
          </a:p>
        </p:txBody>
      </p:sp>
      <p:sp>
        <p:nvSpPr>
          <p:cNvPr id="8" name="TextBox 7">
            <a:extLst>
              <a:ext uri="{FF2B5EF4-FFF2-40B4-BE49-F238E27FC236}">
                <a16:creationId xmlns:a16="http://schemas.microsoft.com/office/drawing/2014/main" id="{08C234A5-A4FE-9A65-7E70-A6902AE08F0F}"/>
              </a:ext>
            </a:extLst>
          </p:cNvPr>
          <p:cNvSpPr txBox="1"/>
          <p:nvPr/>
        </p:nvSpPr>
        <p:spPr>
          <a:xfrm>
            <a:off x="1683895" y="3102963"/>
            <a:ext cx="8824210" cy="1938992"/>
          </a:xfrm>
          <a:prstGeom prst="rect">
            <a:avLst/>
          </a:prstGeom>
          <a:noFill/>
        </p:spPr>
        <p:txBody>
          <a:bodyPr wrap="square" rtlCol="0">
            <a:spAutoFit/>
          </a:bodyPr>
          <a:lstStyle/>
          <a:p>
            <a:pPr algn="just"/>
            <a:r>
              <a:rPr lang="en-US" sz="2400" dirty="0"/>
              <a:t>The system proposed with </a:t>
            </a:r>
            <a:r>
              <a:rPr lang="en-US" sz="2400" dirty="0" err="1"/>
              <a:t>LoRaWAN</a:t>
            </a:r>
            <a:r>
              <a:rPr lang="en-US" sz="2400" dirty="0"/>
              <a:t> and decentralized web hosting provides long-range coverage for sensor connections and privacy for users when transmitting data from the microcontroller to the website. This ideation will be enhanced in the future and submitted in further reviews.</a:t>
            </a:r>
            <a:endParaRPr lang="en-IN" sz="2400" dirty="0"/>
          </a:p>
        </p:txBody>
      </p:sp>
    </p:spTree>
    <p:extLst>
      <p:ext uri="{BB962C8B-B14F-4D97-AF65-F5344CB8AC3E}">
        <p14:creationId xmlns:p14="http://schemas.microsoft.com/office/powerpoint/2010/main" val="312284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15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6B3E-F716-74F7-F0FD-1AAD4A5BD9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308FC0-101B-A3ED-03BA-FF5EB9A54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1" name="Content Placeholder 2">
            <a:extLst>
              <a:ext uri="{FF2B5EF4-FFF2-40B4-BE49-F238E27FC236}">
                <a16:creationId xmlns:a16="http://schemas.microsoft.com/office/drawing/2014/main" id="{D60E4DB5-B76E-AEC5-E280-DF5E1EA97A5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800" dirty="0">
                <a:solidFill>
                  <a:schemeClr val="accent1"/>
                </a:solidFill>
              </a:rPr>
              <a:t>Table Of CONTENTS</a:t>
            </a:r>
          </a:p>
          <a:p>
            <a:pPr marL="342900" indent="-342900" algn="l">
              <a:buFont typeface="Arial" panose="020B0604020202020204" pitchFamily="34" charset="0"/>
              <a:buChar char="•"/>
            </a:pPr>
            <a:r>
              <a:rPr lang="en-IN" sz="2600" dirty="0">
                <a:hlinkClick r:id="rId3" action="ppaction://hlinksldjump" tooltip="Jump To Base Paper?">
                  <a:extLst>
                    <a:ext uri="{A12FA001-AC4F-418D-AE19-62706E023703}">
                      <ahyp:hlinkClr xmlns:ahyp="http://schemas.microsoft.com/office/drawing/2018/hyperlinkcolor" val="tx"/>
                    </a:ext>
                  </a:extLst>
                </a:hlinkClick>
              </a:rPr>
              <a:t>Base-paper Title and Info</a:t>
            </a:r>
            <a:endParaRPr lang="en-IN" sz="2600" dirty="0"/>
          </a:p>
          <a:p>
            <a:pPr marL="342900" indent="-342900" algn="l">
              <a:buFont typeface="Arial" panose="020B0604020202020204" pitchFamily="34" charset="0"/>
              <a:buChar char="•"/>
            </a:pPr>
            <a:r>
              <a:rPr lang="en-IN" sz="2600" dirty="0">
                <a:hlinkClick r:id="rId4" action="ppaction://hlinksldjump" tooltip="Jump To Abstract?">
                  <a:extLst>
                    <a:ext uri="{A12FA001-AC4F-418D-AE19-62706E023703}">
                      <ahyp:hlinkClr xmlns:ahyp="http://schemas.microsoft.com/office/drawing/2018/hyperlinkcolor" val="tx"/>
                    </a:ext>
                  </a:extLst>
                </a:hlinkClick>
              </a:rPr>
              <a:t>Abstract</a:t>
            </a:r>
            <a:endParaRPr lang="en-IN" sz="2600" dirty="0"/>
          </a:p>
          <a:p>
            <a:pPr marL="342900" indent="-342900" algn="l">
              <a:buFont typeface="Arial" panose="020B0604020202020204" pitchFamily="34" charset="0"/>
              <a:buChar char="•"/>
            </a:pPr>
            <a:r>
              <a:rPr lang="en-IN" sz="2600" dirty="0">
                <a:hlinkClick r:id="rId5" action="ppaction://hlinksldjump">
                  <a:extLst>
                    <a:ext uri="{A12FA001-AC4F-418D-AE19-62706E023703}">
                      <ahyp:hlinkClr xmlns:ahyp="http://schemas.microsoft.com/office/drawing/2018/hyperlinkcolor" val="tx"/>
                    </a:ext>
                  </a:extLst>
                </a:hlinkClick>
              </a:rPr>
              <a:t>Problem Statement </a:t>
            </a:r>
            <a:endParaRPr lang="en-IN" sz="2600" dirty="0"/>
          </a:p>
          <a:p>
            <a:pPr marL="342900" indent="-342900" algn="l">
              <a:buFont typeface="Arial" panose="020B0604020202020204" pitchFamily="34" charset="0"/>
              <a:buChar char="•"/>
            </a:pPr>
            <a:r>
              <a:rPr lang="en-IN" sz="2600" dirty="0">
                <a:hlinkClick r:id="rId6" action="ppaction://hlinksldjump">
                  <a:extLst>
                    <a:ext uri="{A12FA001-AC4F-418D-AE19-62706E023703}">
                      <ahyp:hlinkClr xmlns:ahyp="http://schemas.microsoft.com/office/drawing/2018/hyperlinkcolor" val="tx"/>
                    </a:ext>
                  </a:extLst>
                </a:hlinkClick>
              </a:rPr>
              <a:t>Literature Survey</a:t>
            </a:r>
            <a:endParaRPr lang="en-IN" sz="2600" dirty="0"/>
          </a:p>
          <a:p>
            <a:pPr marL="342900" indent="-342900" algn="l">
              <a:buFont typeface="Arial" panose="020B0604020202020204" pitchFamily="34" charset="0"/>
              <a:buChar char="•"/>
            </a:pPr>
            <a:r>
              <a:rPr lang="en-IN" sz="2600" dirty="0">
                <a:hlinkClick r:id="rId7" action="ppaction://hlinksldjump">
                  <a:extLst>
                    <a:ext uri="{A12FA001-AC4F-418D-AE19-62706E023703}">
                      <ahyp:hlinkClr xmlns:ahyp="http://schemas.microsoft.com/office/drawing/2018/hyperlinkcolor" val="tx"/>
                    </a:ext>
                  </a:extLst>
                </a:hlinkClick>
              </a:rPr>
              <a:t>Workplan</a:t>
            </a:r>
            <a:r>
              <a:rPr lang="en-IN" sz="2600" dirty="0"/>
              <a:t> </a:t>
            </a:r>
          </a:p>
          <a:p>
            <a:pPr marL="342900" indent="-342900" algn="l">
              <a:buFont typeface="Arial" panose="020B0604020202020204" pitchFamily="34" charset="0"/>
              <a:buChar char="•"/>
            </a:pPr>
            <a:r>
              <a:rPr lang="en-IN" sz="2600" dirty="0">
                <a:hlinkClick r:id="rId8" action="ppaction://hlinksldjump">
                  <a:extLst>
                    <a:ext uri="{A12FA001-AC4F-418D-AE19-62706E023703}">
                      <ahyp:hlinkClr xmlns:ahyp="http://schemas.microsoft.com/office/drawing/2018/hyperlinkcolor" val="tx"/>
                    </a:ext>
                  </a:extLst>
                </a:hlinkClick>
              </a:rPr>
              <a:t>Methodology</a:t>
            </a:r>
            <a:endParaRPr lang="en-IN" sz="2600" dirty="0"/>
          </a:p>
          <a:p>
            <a:pPr marL="342900" indent="-342900" algn="l">
              <a:buFont typeface="Arial" panose="020B0604020202020204" pitchFamily="34" charset="0"/>
              <a:buChar char="•"/>
            </a:pPr>
            <a:r>
              <a:rPr lang="en-IN" sz="2600" dirty="0">
                <a:hlinkClick r:id="rId9" action="ppaction://hlinksldjump">
                  <a:extLst>
                    <a:ext uri="{A12FA001-AC4F-418D-AE19-62706E023703}">
                      <ahyp:hlinkClr xmlns:ahyp="http://schemas.microsoft.com/office/drawing/2018/hyperlinkcolor" val="tx"/>
                    </a:ext>
                  </a:extLst>
                </a:hlinkClick>
              </a:rPr>
              <a:t>Conclusion</a:t>
            </a:r>
            <a:endParaRPr lang="en-IN" sz="2600" dirty="0"/>
          </a:p>
          <a:p>
            <a:endParaRPr lang="en-IN" dirty="0"/>
          </a:p>
        </p:txBody>
      </p:sp>
    </p:spTree>
    <p:extLst>
      <p:ext uri="{BB962C8B-B14F-4D97-AF65-F5344CB8AC3E}">
        <p14:creationId xmlns:p14="http://schemas.microsoft.com/office/powerpoint/2010/main" val="342497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486C95-0DED-0CF7-2AC7-005A8C795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pic>
        <p:nvPicPr>
          <p:cNvPr id="8" name="Picture 7" descr="A screenshot of a website&#10;&#10;AI-generated content may be incorrect.">
            <a:extLst>
              <a:ext uri="{FF2B5EF4-FFF2-40B4-BE49-F238E27FC236}">
                <a16:creationId xmlns:a16="http://schemas.microsoft.com/office/drawing/2014/main" id="{3BF793C9-D30F-5D1A-72C1-4495EEACE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917" y="1825625"/>
            <a:ext cx="4830380" cy="4799946"/>
          </a:xfrm>
          <a:prstGeom prst="rect">
            <a:avLst/>
          </a:prstGeom>
        </p:spPr>
      </p:pic>
      <p:sp>
        <p:nvSpPr>
          <p:cNvPr id="9" name="Rectangle: Rounded Corners 8">
            <a:extLst>
              <a:ext uri="{FF2B5EF4-FFF2-40B4-BE49-F238E27FC236}">
                <a16:creationId xmlns:a16="http://schemas.microsoft.com/office/drawing/2014/main" id="{66134867-A1DD-0053-0935-B44E6B1C2F05}"/>
              </a:ext>
            </a:extLst>
          </p:cNvPr>
          <p:cNvSpPr/>
          <p:nvPr/>
        </p:nvSpPr>
        <p:spPr>
          <a:xfrm>
            <a:off x="469488" y="1825625"/>
            <a:ext cx="5626512" cy="3836168"/>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en-US" sz="2400" b="1" u="sng" dirty="0">
                <a:solidFill>
                  <a:schemeClr val="accent1">
                    <a:lumMod val="75000"/>
                  </a:schemeClr>
                </a:solidFill>
              </a:rPr>
              <a:t>Base Paper Title: </a:t>
            </a:r>
          </a:p>
          <a:p>
            <a:pPr marL="0" indent="0">
              <a:buNone/>
            </a:pPr>
            <a:r>
              <a:rPr lang="en-US" sz="2400" b="1" dirty="0"/>
              <a:t>IoT-based smart irrigation management system to enhance agricultural water security using embedded systems, telemetry data, and cloud computing</a:t>
            </a:r>
          </a:p>
          <a:p>
            <a:pPr marL="0" indent="0">
              <a:buNone/>
            </a:pPr>
            <a:r>
              <a:rPr lang="en-IN" sz="1600" dirty="0">
                <a:solidFill>
                  <a:schemeClr val="accent1">
                    <a:lumMod val="75000"/>
                  </a:schemeClr>
                </a:solidFill>
              </a:rPr>
              <a:t>Authors:</a:t>
            </a:r>
            <a:r>
              <a:rPr lang="en-IN" sz="1600" dirty="0"/>
              <a:t> </a:t>
            </a:r>
            <a:r>
              <a:rPr lang="en-IN" sz="1600" dirty="0" err="1"/>
              <a:t>Abdennabi</a:t>
            </a:r>
            <a:r>
              <a:rPr lang="en-IN" sz="1600" dirty="0"/>
              <a:t> </a:t>
            </a:r>
            <a:r>
              <a:rPr lang="en-IN" sz="1600" dirty="0" err="1"/>
              <a:t>Morchid</a:t>
            </a:r>
            <a:r>
              <a:rPr lang="en-IN" sz="1600" dirty="0"/>
              <a:t> Hassan </a:t>
            </a:r>
            <a:r>
              <a:rPr lang="en-IN" sz="1600" dirty="0" err="1"/>
              <a:t>Qjidaa</a:t>
            </a:r>
            <a:r>
              <a:rPr lang="en-IN" sz="1600" dirty="0"/>
              <a:t>, Rachid </a:t>
            </a:r>
            <a:r>
              <a:rPr lang="en-IN" sz="1600" dirty="0" err="1"/>
              <a:t>Jebabra</a:t>
            </a:r>
            <a:r>
              <a:rPr lang="en-IN" sz="1600" dirty="0"/>
              <a:t>, Haris M. Khalid, Mohammed </a:t>
            </a:r>
            <a:r>
              <a:rPr lang="en-IN" sz="1600" dirty="0" err="1"/>
              <a:t>Ouazzani</a:t>
            </a:r>
            <a:r>
              <a:rPr lang="en-IN" sz="1600" dirty="0"/>
              <a:t> Jamil, Rachid El Alami</a:t>
            </a:r>
          </a:p>
          <a:p>
            <a:pPr marL="0" indent="0">
              <a:buNone/>
            </a:pPr>
            <a:r>
              <a:rPr lang="en-IN" sz="1600" dirty="0">
                <a:solidFill>
                  <a:schemeClr val="accent1">
                    <a:lumMod val="75000"/>
                  </a:schemeClr>
                </a:solidFill>
              </a:rPr>
              <a:t>Source: </a:t>
            </a:r>
            <a:r>
              <a:rPr lang="en-IN" sz="1600" dirty="0">
                <a:solidFill>
                  <a:schemeClr val="accent1"/>
                </a:solidFill>
                <a:hlinkClick r:id="rId5">
                  <a:extLst>
                    <a:ext uri="{A12FA001-AC4F-418D-AE19-62706E023703}">
                      <ahyp:hlinkClr xmlns:ahyp="http://schemas.microsoft.com/office/drawing/2018/hyperlinkcolor" val="tx"/>
                    </a:ext>
                  </a:extLst>
                </a:hlinkClick>
              </a:rPr>
              <a:t>ScienceDirect</a:t>
            </a:r>
            <a:endParaRPr lang="en-IN" sz="1600" dirty="0">
              <a:solidFill>
                <a:schemeClr val="accent1"/>
              </a:solidFill>
            </a:endParaRPr>
          </a:p>
        </p:txBody>
      </p:sp>
    </p:spTree>
    <p:extLst>
      <p:ext uri="{BB962C8B-B14F-4D97-AF65-F5344CB8AC3E}">
        <p14:creationId xmlns:p14="http://schemas.microsoft.com/office/powerpoint/2010/main" val="18372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29ED5-5DCB-114E-250D-0D28C7ADB31B}"/>
              </a:ext>
            </a:extLst>
          </p:cNvPr>
          <p:cNvSpPr>
            <a:spLocks noGrp="1"/>
          </p:cNvSpPr>
          <p:nvPr>
            <p:ph sz="half" idx="1"/>
          </p:nvPr>
        </p:nvSpPr>
        <p:spPr>
          <a:xfrm>
            <a:off x="865239" y="2344956"/>
            <a:ext cx="10461522" cy="3672386"/>
          </a:xfrm>
        </p:spPr>
        <p:txBody>
          <a:bodyPr>
            <a:noAutofit/>
          </a:bodyPr>
          <a:lstStyle/>
          <a:p>
            <a:pPr marL="0" indent="0" algn="just">
              <a:buNone/>
            </a:pPr>
            <a:r>
              <a:rPr lang="en-US" sz="2000" dirty="0"/>
              <a:t>Previous smart irrigation systems face limitations such as dependency on third party cloud services, limited connectivity range, inefficient water usage, and lack of data privacy. These challenges often hinder the </a:t>
            </a:r>
            <a:r>
              <a:rPr lang="en-IN" sz="2000" dirty="0"/>
              <a:t>effectiveness</a:t>
            </a:r>
            <a:r>
              <a:rPr lang="en-IN" sz="1400" dirty="0"/>
              <a:t> </a:t>
            </a:r>
            <a:r>
              <a:rPr lang="en-US" sz="2000" dirty="0"/>
              <a:t>and scalability of traditional solutions. To address these issues, this project proposes a decentralized smart irrigation system tailored for agricultural fields. Using a master-slave architecture, the Raspberry Pi acts as the master node while multiple ESP32 nodes serve as slave nodes, each equipped with a soil moisture sensor and a sprinkler. With LoRa communication for long-range, low power connectivity, the slave nodes monitor soil moisture levels every five minutes and send the data to the master node. The master node hosts a private, decentralized web server for real-time monitoring and decision-making, eliminating the need for third-party cloud services. When the soil moisture falls below a certain threshold, the corresponding slave node activates its sprinkler, ensuring precise water usage and shutting it off when the moisture level is restored. This approach improves data privacy, reduces reliance on external cloud platforms, and enhances irrigation efficiency, contributing to sustainable and autonomous farming practices.</a:t>
            </a:r>
            <a:endParaRPr lang="en-IN" sz="2000" dirty="0"/>
          </a:p>
        </p:txBody>
      </p:sp>
      <p:pic>
        <p:nvPicPr>
          <p:cNvPr id="5" name="Picture 4">
            <a:extLst>
              <a:ext uri="{FF2B5EF4-FFF2-40B4-BE49-F238E27FC236}">
                <a16:creationId xmlns:a16="http://schemas.microsoft.com/office/drawing/2014/main" id="{FE6CD08A-4B8E-2EB5-22A5-0D8314633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4130774-CBB5-76BB-A04A-7AAC7689F76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Abstract</a:t>
            </a:r>
            <a:endParaRPr lang="en-IN" sz="4000" dirty="0">
              <a:solidFill>
                <a:schemeClr val="accent1"/>
              </a:solidFill>
            </a:endParaRPr>
          </a:p>
        </p:txBody>
      </p:sp>
    </p:spTree>
    <p:extLst>
      <p:ext uri="{BB962C8B-B14F-4D97-AF65-F5344CB8AC3E}">
        <p14:creationId xmlns:p14="http://schemas.microsoft.com/office/powerpoint/2010/main" val="426322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E47505-7176-A064-6AD8-D0BDDB51F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614311AF-AD99-5669-83E4-3D2A39C49A96}"/>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 Statement</a:t>
            </a:r>
            <a:endParaRPr lang="en-IN" sz="4000" dirty="0">
              <a:solidFill>
                <a:schemeClr val="accent1"/>
              </a:solidFill>
            </a:endParaRPr>
          </a:p>
        </p:txBody>
      </p:sp>
      <p:sp>
        <p:nvSpPr>
          <p:cNvPr id="3" name="TextBox 2">
            <a:extLst>
              <a:ext uri="{FF2B5EF4-FFF2-40B4-BE49-F238E27FC236}">
                <a16:creationId xmlns:a16="http://schemas.microsoft.com/office/drawing/2014/main" id="{B350571D-995F-BC4E-641B-4A9C60C7352C}"/>
              </a:ext>
            </a:extLst>
          </p:cNvPr>
          <p:cNvSpPr txBox="1"/>
          <p:nvPr/>
        </p:nvSpPr>
        <p:spPr>
          <a:xfrm>
            <a:off x="766997" y="2683239"/>
            <a:ext cx="10658006" cy="3170099"/>
          </a:xfrm>
          <a:prstGeom prst="rect">
            <a:avLst/>
          </a:prstGeom>
          <a:noFill/>
        </p:spPr>
        <p:txBody>
          <a:bodyPr wrap="square" rtlCol="0">
            <a:spAutoFit/>
          </a:bodyPr>
          <a:lstStyle/>
          <a:p>
            <a:r>
              <a:rPr lang="en-US" sz="2000" b="1" dirty="0"/>
              <a:t>Dependency on External Platforms and Data Privacy Concerns</a:t>
            </a:r>
            <a:endParaRPr lang="en-US" sz="2000" dirty="0"/>
          </a:p>
          <a:p>
            <a:r>
              <a:rPr lang="en-US" sz="2000" dirty="0"/>
              <a:t>Traditional smart irrigation systems often rely on third-party cloud services for data storage, processing, and decision-making. While this approach enables remote monitoring and control, it raises significant concerns regarding data privacy and security. Previous research on IoT-based irrigation models highlights that storing sensitive agricultural data on external servers exposes it to potential breaches, unauthorized access, and data misuse. Additionally, the reliance on cloud-based platforms increases operational costs and creates dependency on service providers, which can lead to service disruptions if the platform experiences downtime or policy changes. These limitations underscore the need for decentralized solutions that allow farmers to retain control over their data while ensuring secure and efficient irrigation management.</a:t>
            </a:r>
          </a:p>
        </p:txBody>
      </p:sp>
    </p:spTree>
    <p:extLst>
      <p:ext uri="{BB962C8B-B14F-4D97-AF65-F5344CB8AC3E}">
        <p14:creationId xmlns:p14="http://schemas.microsoft.com/office/powerpoint/2010/main" val="274951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8B5FE-EC78-A83E-ACC8-0FB18285E6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6A35BC0-4C58-BF2E-E371-DD20C990E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DF166A9B-7BA8-EB3A-CA42-798181E99D93}"/>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 Statement</a:t>
            </a:r>
            <a:endParaRPr lang="en-IN" sz="4000" dirty="0">
              <a:solidFill>
                <a:schemeClr val="accent1"/>
              </a:solidFill>
            </a:endParaRPr>
          </a:p>
        </p:txBody>
      </p:sp>
      <p:sp>
        <p:nvSpPr>
          <p:cNvPr id="3" name="TextBox 2">
            <a:extLst>
              <a:ext uri="{FF2B5EF4-FFF2-40B4-BE49-F238E27FC236}">
                <a16:creationId xmlns:a16="http://schemas.microsoft.com/office/drawing/2014/main" id="{7695902C-2C6C-DE1F-0A1D-C6C5BC990886}"/>
              </a:ext>
            </a:extLst>
          </p:cNvPr>
          <p:cNvSpPr txBox="1"/>
          <p:nvPr/>
        </p:nvSpPr>
        <p:spPr>
          <a:xfrm>
            <a:off x="766997" y="2683239"/>
            <a:ext cx="10658006" cy="3477875"/>
          </a:xfrm>
          <a:prstGeom prst="rect">
            <a:avLst/>
          </a:prstGeom>
          <a:noFill/>
        </p:spPr>
        <p:txBody>
          <a:bodyPr wrap="square" rtlCol="0">
            <a:spAutoFit/>
          </a:bodyPr>
          <a:lstStyle/>
          <a:p>
            <a:r>
              <a:rPr lang="en-US" sz="2000" b="1" dirty="0"/>
              <a:t>Connectivity Limitations in Large Agricultural Fields</a:t>
            </a:r>
            <a:endParaRPr lang="en-US" sz="2000" dirty="0"/>
          </a:p>
          <a:p>
            <a:r>
              <a:rPr lang="en-US" sz="2000" dirty="0"/>
              <a:t>Another critical challenge observed in existing IoT-based smart irrigation models is their limited connectivity range. Many traditional systems use Wi-Fi or short-range communication technologies such as Zigbee and Bluetooth, which are unsuitable for large-scale agricultural fields, especially in rural areas with poor network infrastructure. Studies have shown that such limitations result in incomplete data collection from distant sensors, reducing the accuracy of soil moisture monitoring and irrigation scheduling. Moreover, dependency on internet-based services makes these systems vulnerable to network outages, affecting real-time decision-making and autonomous irrigation. To overcome these challenges, there is a growing need for low-power, long-range communication protocols like </a:t>
            </a:r>
            <a:r>
              <a:rPr lang="en-US" sz="2000" dirty="0" err="1"/>
              <a:t>LoRaWAN</a:t>
            </a:r>
            <a:r>
              <a:rPr lang="en-US" sz="2000" dirty="0"/>
              <a:t>, which can enhance coverage while reducing power consumption for sustainable and efficient irrigation solutions.</a:t>
            </a:r>
          </a:p>
        </p:txBody>
      </p:sp>
    </p:spTree>
    <p:extLst>
      <p:ext uri="{BB962C8B-B14F-4D97-AF65-F5344CB8AC3E}">
        <p14:creationId xmlns:p14="http://schemas.microsoft.com/office/powerpoint/2010/main" val="114220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40458-5E2C-F7FB-C0BC-9113D4BEFF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D8960F-E98A-6936-41CA-CA3744BB2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2931149-3956-4566-5B95-A650B13355A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B2E6F388-FF9D-29AA-F717-9E3FB2CCA0BD}"/>
              </a:ext>
            </a:extLst>
          </p:cNvPr>
          <p:cNvGraphicFramePr>
            <a:graphicFrameLocks noGrp="1"/>
          </p:cNvGraphicFramePr>
          <p:nvPr>
            <p:extLst>
              <p:ext uri="{D42A27DB-BD31-4B8C-83A1-F6EECF244321}">
                <p14:modId xmlns:p14="http://schemas.microsoft.com/office/powerpoint/2010/main" val="427294056"/>
              </p:ext>
            </p:extLst>
          </p:nvPr>
        </p:nvGraphicFramePr>
        <p:xfrm>
          <a:off x="454702" y="2207795"/>
          <a:ext cx="11282595" cy="332432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1.</a:t>
                      </a:r>
                      <a:endParaRPr lang="en-IN" dirty="0"/>
                    </a:p>
                  </a:txBody>
                  <a:tcPr/>
                </a:tc>
                <a:tc>
                  <a:txBody>
                    <a:bodyPr/>
                    <a:lstStyle/>
                    <a:p>
                      <a:r>
                        <a:rPr lang="en-IN" dirty="0"/>
                        <a:t>AUTOMATIC IRRIGATION SYSTEM - </a:t>
                      </a:r>
                      <a:r>
                        <a:rPr lang="en-US" sz="1400" dirty="0">
                          <a:solidFill>
                            <a:schemeClr val="tx1"/>
                          </a:solidFill>
                          <a:hlinkClick r:id="rId3">
                            <a:extLst>
                              <a:ext uri="{A12FA001-AC4F-418D-AE19-62706E023703}">
                                <ahyp:hlinkClr xmlns:ahyp="http://schemas.microsoft.com/office/drawing/2018/hyperlinkcolor" val="tx"/>
                              </a:ext>
                            </a:extLst>
                          </a:hlinkClick>
                        </a:rPr>
                        <a:t>Department of Information &amp; Communication Technology Comilla University </a:t>
                      </a:r>
                      <a:r>
                        <a:rPr lang="en-US" sz="1400" dirty="0">
                          <a:solidFill>
                            <a:schemeClr val="tx1"/>
                          </a:solidFill>
                        </a:rPr>
                        <a:t>– [2024]</a:t>
                      </a:r>
                      <a:endParaRPr lang="en-IN" sz="1400" dirty="0">
                        <a:solidFill>
                          <a:schemeClr val="tx1"/>
                        </a:solidFill>
                      </a:endParaRPr>
                    </a:p>
                  </a:txBody>
                  <a:tcPr/>
                </a:tc>
                <a:tc>
                  <a:txBody>
                    <a:bodyPr/>
                    <a:lstStyle/>
                    <a:p>
                      <a:r>
                        <a:rPr lang="en-US" b="1" dirty="0"/>
                        <a:t>Arduino Uno</a:t>
                      </a:r>
                      <a:r>
                        <a:rPr lang="en-US" dirty="0"/>
                        <a:t> controls </a:t>
                      </a:r>
                      <a:r>
                        <a:rPr lang="en-US" b="1" dirty="0"/>
                        <a:t>soil moisture sensors</a:t>
                      </a:r>
                      <a:r>
                        <a:rPr lang="en-US" dirty="0"/>
                        <a:t> to automate irrigation. A </a:t>
                      </a:r>
                      <a:r>
                        <a:rPr lang="en-US" b="1" dirty="0"/>
                        <a:t>relay module</a:t>
                      </a:r>
                      <a:r>
                        <a:rPr lang="en-US" dirty="0"/>
                        <a:t> operates a </a:t>
                      </a:r>
                      <a:r>
                        <a:rPr lang="en-US" b="1" dirty="0"/>
                        <a:t>water pump</a:t>
                      </a:r>
                      <a:r>
                        <a:rPr lang="en-US" dirty="0"/>
                        <a:t>, ensuring plants get water only when needed.</a:t>
                      </a:r>
                      <a:endParaRPr lang="en-IN" dirty="0"/>
                    </a:p>
                  </a:txBody>
                  <a:tcPr/>
                </a:tc>
                <a:tc>
                  <a:txBody>
                    <a:bodyPr/>
                    <a:lstStyle/>
                    <a:p>
                      <a:pPr marL="285750" indent="-285750">
                        <a:buFont typeface="Arial" panose="020B0604020202020204" pitchFamily="34" charset="0"/>
                        <a:buChar char="•"/>
                      </a:pPr>
                      <a:r>
                        <a:rPr lang="en-IN" b="0" dirty="0"/>
                        <a:t>Water-saving</a:t>
                      </a:r>
                    </a:p>
                    <a:p>
                      <a:pPr marL="285750" indent="-285750">
                        <a:buFont typeface="Arial" panose="020B0604020202020204" pitchFamily="34" charset="0"/>
                        <a:buChar char="•"/>
                      </a:pPr>
                      <a:r>
                        <a:rPr lang="en-IN" b="1" dirty="0"/>
                        <a:t>Efficient Water Control</a:t>
                      </a:r>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3448771905"/>
                  </a:ext>
                </a:extLst>
              </a:tr>
              <a:tr h="679255">
                <a:tc>
                  <a:txBody>
                    <a:bodyPr/>
                    <a:lstStyle/>
                    <a:p>
                      <a:r>
                        <a:rPr lang="en-US" dirty="0"/>
                        <a:t>2.</a:t>
                      </a:r>
                      <a:endParaRPr lang="en-IN" dirty="0"/>
                    </a:p>
                  </a:txBody>
                  <a:tcPr/>
                </a:tc>
                <a:tc>
                  <a:txBody>
                    <a:bodyPr/>
                    <a:lstStyle/>
                    <a:p>
                      <a:r>
                        <a:rPr lang="en-US" sz="1800" dirty="0"/>
                        <a:t>Automatic Irrigation System using Soil Moisture Sensor – </a:t>
                      </a:r>
                    </a:p>
                    <a:p>
                      <a:r>
                        <a:rPr lang="en-IN" sz="14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Link</a:t>
                      </a:r>
                      <a:r>
                        <a:rPr lang="en-IN" sz="1400" b="0" i="0" u="none" kern="1200" dirty="0">
                          <a:solidFill>
                            <a:schemeClr val="tx1"/>
                          </a:solidFill>
                          <a:effectLst/>
                          <a:latin typeface="+mn-lt"/>
                          <a:ea typeface="+mn-ea"/>
                          <a:cs typeface="+mn-cs"/>
                        </a:rPr>
                        <a:t> – [2023]</a:t>
                      </a:r>
                    </a:p>
                  </a:txBody>
                  <a:tcPr/>
                </a:tc>
                <a:tc>
                  <a:txBody>
                    <a:bodyPr/>
                    <a:lstStyle/>
                    <a:p>
                      <a:r>
                        <a:rPr lang="en-US" b="1" dirty="0"/>
                        <a:t>Arduino Uno</a:t>
                      </a:r>
                      <a:r>
                        <a:rPr lang="en-US" dirty="0"/>
                        <a:t> reads </a:t>
                      </a:r>
                      <a:r>
                        <a:rPr lang="en-US" b="1" dirty="0"/>
                        <a:t>soil moisture levels</a:t>
                      </a:r>
                      <a:r>
                        <a:rPr lang="en-US" dirty="0"/>
                        <a:t> and controls a </a:t>
                      </a:r>
                      <a:r>
                        <a:rPr lang="en-US" b="1" dirty="0"/>
                        <a:t>relay-operated water pump</a:t>
                      </a:r>
                      <a:r>
                        <a:rPr lang="en-US" dirty="0"/>
                        <a:t> for </a:t>
                      </a:r>
                      <a:r>
                        <a:rPr lang="en-US" b="1" dirty="0"/>
                        <a:t>automated irrigation</a:t>
                      </a:r>
                      <a:r>
                        <a:rPr lang="en-US" dirty="0"/>
                        <a:t>, reducing water waste and manual effort.</a:t>
                      </a:r>
                      <a:endParaRPr lang="en-IN" dirty="0"/>
                    </a:p>
                  </a:txBody>
                  <a:tcPr/>
                </a:tc>
                <a:tc>
                  <a:txBody>
                    <a:bodyPr/>
                    <a:lstStyle/>
                    <a:p>
                      <a:pPr marL="285750" indent="-285750">
                        <a:buFont typeface="Arial" panose="020B0604020202020204" pitchFamily="34" charset="0"/>
                        <a:buChar char="•"/>
                      </a:pPr>
                      <a:r>
                        <a:rPr lang="en-US" b="0" dirty="0"/>
                        <a:t>Simple to implement</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 </a:t>
                      </a:r>
                      <a:r>
                        <a:rPr lang="en-US" b="1" dirty="0"/>
                        <a:t>Remote Control </a:t>
                      </a:r>
                      <a:r>
                        <a:rPr lang="en-US" b="0"/>
                        <a:t>or </a:t>
                      </a:r>
                      <a:r>
                        <a:rPr lang="en-US" b="1"/>
                        <a:t>Monitoring</a:t>
                      </a:r>
                      <a:endParaRPr lang="en-US" b="1" dirty="0"/>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325548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1451-011D-E1AC-B22F-3C9911E299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2D9F7E-9BC2-0B37-0A8A-626C0A6DB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A319B21-C8C0-9C39-E236-71603BAA63C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34AA9836-8CCB-1ACE-B3E7-9609DC2746CC}"/>
              </a:ext>
            </a:extLst>
          </p:cNvPr>
          <p:cNvGraphicFramePr>
            <a:graphicFrameLocks noGrp="1"/>
          </p:cNvGraphicFramePr>
          <p:nvPr>
            <p:extLst>
              <p:ext uri="{D42A27DB-BD31-4B8C-83A1-F6EECF244321}">
                <p14:modId xmlns:p14="http://schemas.microsoft.com/office/powerpoint/2010/main" val="1719927399"/>
              </p:ext>
            </p:extLst>
          </p:nvPr>
        </p:nvGraphicFramePr>
        <p:xfrm>
          <a:off x="454702" y="2207795"/>
          <a:ext cx="11282595" cy="414728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3.</a:t>
                      </a:r>
                      <a:endParaRPr lang="en-IN" dirty="0"/>
                    </a:p>
                  </a:txBody>
                  <a:tcPr/>
                </a:tc>
                <a:tc>
                  <a:txBody>
                    <a:bodyPr/>
                    <a:lstStyle/>
                    <a:p>
                      <a:r>
                        <a:rPr lang="en-US" dirty="0"/>
                        <a:t>Smart irrigation system based on IoT and machine learning – </a:t>
                      </a:r>
                    </a:p>
                    <a:p>
                      <a:r>
                        <a:rPr lang="en-US" sz="1400" dirty="0"/>
                        <a:t>Science Direct – [2022]</a:t>
                      </a:r>
                      <a:endParaRPr lang="en-IN" sz="1400" dirty="0"/>
                    </a:p>
                  </a:txBody>
                  <a:tcPr/>
                </a:tc>
                <a:tc>
                  <a:txBody>
                    <a:bodyPr/>
                    <a:lstStyle/>
                    <a:p>
                      <a:r>
                        <a:rPr lang="en-IN" dirty="0"/>
                        <a:t>IoT sensors collect </a:t>
                      </a:r>
                      <a:r>
                        <a:rPr lang="en-IN" b="1" dirty="0"/>
                        <a:t>soil, temperature, and rain data</a:t>
                      </a:r>
                      <a:r>
                        <a:rPr lang="en-IN" dirty="0"/>
                        <a:t>. Machine learning models (</a:t>
                      </a:r>
                      <a:r>
                        <a:rPr lang="en-IN" b="1" dirty="0"/>
                        <a:t>KNN, SVM, Neural Networks</a:t>
                      </a:r>
                      <a:r>
                        <a:rPr lang="en-IN" dirty="0"/>
                        <a:t>) predict irrigation needs, optimizing </a:t>
                      </a:r>
                      <a:r>
                        <a:rPr lang="en-IN" b="1" dirty="0"/>
                        <a:t>water efficiency and automation</a:t>
                      </a:r>
                      <a:r>
                        <a:rPr lang="en-IN" dirty="0"/>
                        <a:t> via </a:t>
                      </a:r>
                      <a:r>
                        <a:rPr lang="en-IN" b="1" dirty="0"/>
                        <a:t>Node-RED and MongoDB.</a:t>
                      </a:r>
                      <a:endParaRPr lang="en-IN" dirty="0"/>
                    </a:p>
                  </a:txBody>
                  <a:tcPr/>
                </a:tc>
                <a:tc>
                  <a:txBody>
                    <a:bodyPr/>
                    <a:lstStyle/>
                    <a:p>
                      <a:pPr marL="285750" indent="-285750">
                        <a:buFont typeface="Arial" panose="020B0604020202020204" pitchFamily="34" charset="0"/>
                        <a:buChar char="•"/>
                      </a:pPr>
                      <a:r>
                        <a:rPr lang="en-US" b="0" dirty="0"/>
                        <a:t>Uses </a:t>
                      </a:r>
                      <a:r>
                        <a:rPr lang="en-US" b="1" dirty="0"/>
                        <a:t>ML model</a:t>
                      </a:r>
                    </a:p>
                    <a:p>
                      <a:pPr marL="285750" indent="-285750">
                        <a:buFont typeface="Arial" panose="020B0604020202020204" pitchFamily="34" charset="0"/>
                        <a:buChar char="•"/>
                      </a:pPr>
                      <a:r>
                        <a:rPr lang="en-US" b="0" dirty="0"/>
                        <a:t>Uses </a:t>
                      </a:r>
                      <a:r>
                        <a:rPr lang="en-US" b="1" dirty="0"/>
                        <a:t>DB</a:t>
                      </a:r>
                      <a:endParaRPr lang="en-IN" b="1" dirty="0"/>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p>
                      <a:pPr marL="285750" indent="-285750">
                        <a:buFont typeface="Arial" panose="020B0604020202020204" pitchFamily="34" charset="0"/>
                        <a:buChar char="•"/>
                      </a:pPr>
                      <a:r>
                        <a:rPr lang="en-IN" b="1" dirty="0"/>
                        <a:t>Non interactable</a:t>
                      </a:r>
                      <a:endParaRPr lang="en-US" b="1" dirty="0"/>
                    </a:p>
                  </a:txBody>
                  <a:tcPr/>
                </a:tc>
                <a:extLst>
                  <a:ext uri="{0D108BD9-81ED-4DB2-BD59-A6C34878D82A}">
                    <a16:rowId xmlns:a16="http://schemas.microsoft.com/office/drawing/2014/main" val="3448771905"/>
                  </a:ext>
                </a:extLst>
              </a:tr>
              <a:tr h="679255">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IoT based Smart Irrigation System using Soil Moisture Sensor and ESP8266 </a:t>
                      </a:r>
                      <a:r>
                        <a:rPr lang="en-IN" sz="1800" b="0" i="0" kern="1200" dirty="0" err="1">
                          <a:solidFill>
                            <a:schemeClr val="dk1"/>
                          </a:solidFill>
                          <a:effectLst/>
                          <a:latin typeface="+mn-lt"/>
                          <a:ea typeface="+mn-ea"/>
                          <a:cs typeface="+mn-cs"/>
                        </a:rPr>
                        <a:t>NodeMCU</a:t>
                      </a:r>
                      <a:r>
                        <a:rPr lang="en-IN" sz="1800" b="0" i="0" kern="1200" dirty="0">
                          <a:solidFill>
                            <a:schemeClr val="dk1"/>
                          </a:solidFill>
                          <a:effectLst/>
                          <a:latin typeface="+mn-lt"/>
                          <a:ea typeface="+mn-ea"/>
                          <a:cs typeface="+mn-cs"/>
                        </a:rPr>
                        <a:t> – </a:t>
                      </a:r>
                    </a:p>
                    <a:p>
                      <a:r>
                        <a:rPr lang="en-IN" sz="14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circuitdigest.com link</a:t>
                      </a:r>
                      <a:r>
                        <a:rPr lang="en-IN" sz="1400" b="0" i="0" u="none" kern="1200" dirty="0">
                          <a:solidFill>
                            <a:schemeClr val="tx1"/>
                          </a:solidFill>
                          <a:effectLst/>
                          <a:latin typeface="+mn-lt"/>
                          <a:ea typeface="+mn-ea"/>
                          <a:cs typeface="+mn-cs"/>
                        </a:rPr>
                        <a:t> – [2021]</a:t>
                      </a:r>
                    </a:p>
                  </a:txBody>
                  <a:tcPr/>
                </a:tc>
                <a:tc>
                  <a:txBody>
                    <a:bodyPr/>
                    <a:lstStyle/>
                    <a:p>
                      <a:r>
                        <a:rPr lang="en-US" b="1" dirty="0"/>
                        <a:t>ESP8266 </a:t>
                      </a:r>
                      <a:r>
                        <a:rPr lang="en-US" b="1" dirty="0" err="1"/>
                        <a:t>NodeMCU</a:t>
                      </a:r>
                      <a:r>
                        <a:rPr lang="en-US" dirty="0"/>
                        <a:t> reads </a:t>
                      </a:r>
                      <a:r>
                        <a:rPr lang="en-US" b="1" dirty="0"/>
                        <a:t>moisture, temperature, and humidity</a:t>
                      </a:r>
                      <a:r>
                        <a:rPr lang="en-US" dirty="0"/>
                        <a:t>. Data is sent to </a:t>
                      </a:r>
                      <a:r>
                        <a:rPr lang="en-US" b="1" dirty="0" err="1"/>
                        <a:t>ThingSpeak</a:t>
                      </a:r>
                      <a:r>
                        <a:rPr lang="en-US" dirty="0"/>
                        <a:t>, and the </a:t>
                      </a:r>
                      <a:r>
                        <a:rPr lang="en-US" b="1" dirty="0"/>
                        <a:t>pump operates automatically</a:t>
                      </a:r>
                      <a:r>
                        <a:rPr lang="en-US" dirty="0"/>
                        <a:t> based on moisture levels.</a:t>
                      </a:r>
                      <a:endParaRPr lang="en-IN" dirty="0"/>
                    </a:p>
                  </a:txBody>
                  <a:tcPr/>
                </a:tc>
                <a:tc>
                  <a:txBody>
                    <a:bodyPr/>
                    <a:lstStyle/>
                    <a:p>
                      <a:pPr marL="285750" indent="-285750">
                        <a:buFont typeface="Arial" panose="020B0604020202020204" pitchFamily="34" charset="0"/>
                        <a:buChar char="•"/>
                      </a:pPr>
                      <a:r>
                        <a:rPr lang="en-US" b="0" dirty="0"/>
                        <a:t>Remote </a:t>
                      </a:r>
                      <a:r>
                        <a:rPr lang="en-US" b="1" dirty="0"/>
                        <a:t>Monitoring</a:t>
                      </a:r>
                    </a:p>
                    <a:p>
                      <a:pPr marL="285750" indent="-285750">
                        <a:buFont typeface="Arial" panose="020B0604020202020204" pitchFamily="34" charset="0"/>
                        <a:buChar char="•"/>
                      </a:pPr>
                      <a:r>
                        <a:rPr lang="en-US" b="1" dirty="0"/>
                        <a:t>More features</a:t>
                      </a:r>
                      <a:r>
                        <a:rPr lang="en-US" b="0" dirty="0"/>
                        <a:t> sensed</a:t>
                      </a:r>
                    </a:p>
                    <a:p>
                      <a:pPr marL="285750" indent="-285750">
                        <a:buFont typeface="Arial" panose="020B0604020202020204" pitchFamily="34" charset="0"/>
                        <a:buChar char="•"/>
                      </a:pPr>
                      <a:r>
                        <a:rPr lang="en-US" b="0" dirty="0"/>
                        <a:t>User Friendly</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No privacy [</a:t>
                      </a:r>
                      <a:r>
                        <a:rPr lang="en-IN" b="0" dirty="0" err="1"/>
                        <a:t>ThingSpeak</a:t>
                      </a:r>
                      <a:r>
                        <a:rPr lang="en-IN" b="0" dirty="0"/>
                        <a:t>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Only useful for </a:t>
                      </a:r>
                      <a:r>
                        <a:rPr lang="en-IN" b="1" dirty="0"/>
                        <a:t>small lands</a:t>
                      </a:r>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115158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86154-E742-41ED-2351-BB04C0063C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882AB6-ACEC-D9D6-FA54-1051CDD96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4E5DAA77-BF7E-11B5-FF0A-27576FCAD96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02390282-3A86-4B49-5FD9-F633C33C9BD3}"/>
              </a:ext>
            </a:extLst>
          </p:cNvPr>
          <p:cNvGraphicFramePr>
            <a:graphicFrameLocks noGrp="1"/>
          </p:cNvGraphicFramePr>
          <p:nvPr>
            <p:extLst>
              <p:ext uri="{D42A27DB-BD31-4B8C-83A1-F6EECF244321}">
                <p14:modId xmlns:p14="http://schemas.microsoft.com/office/powerpoint/2010/main" val="4131513696"/>
              </p:ext>
            </p:extLst>
          </p:nvPr>
        </p:nvGraphicFramePr>
        <p:xfrm>
          <a:off x="454702" y="2207795"/>
          <a:ext cx="11282595" cy="387296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5.</a:t>
                      </a:r>
                      <a:endParaRPr lang="en-IN" dirty="0"/>
                    </a:p>
                  </a:txBody>
                  <a:tcPr/>
                </a:tc>
                <a:tc>
                  <a:txBody>
                    <a:bodyPr/>
                    <a:lstStyle/>
                    <a:p>
                      <a:r>
                        <a:rPr lang="sv-SE" dirty="0"/>
                        <a:t>IoT based Smart Irrigation System – </a:t>
                      </a:r>
                      <a:r>
                        <a:rPr lang="sv-SE" sz="1400" dirty="0"/>
                        <a:t>[</a:t>
                      </a:r>
                      <a:r>
                        <a:rPr lang="en-US" sz="1400" dirty="0"/>
                        <a:t>Electrical Engineering Department, Egyptian academy for engineering and advanced technology] – [2022]</a:t>
                      </a:r>
                      <a:endParaRPr lang="en-IN" sz="1400" dirty="0"/>
                    </a:p>
                  </a:txBody>
                  <a:tcPr/>
                </a:tc>
                <a:tc>
                  <a:txBody>
                    <a:bodyPr/>
                    <a:lstStyle/>
                    <a:p>
                      <a:r>
                        <a:rPr lang="en-IN" b="1" dirty="0"/>
                        <a:t>IoT sensors</a:t>
                      </a:r>
                      <a:r>
                        <a:rPr lang="en-IN" dirty="0"/>
                        <a:t> monitor soil, temperature, and rain. </a:t>
                      </a:r>
                      <a:r>
                        <a:rPr lang="en-IN" b="1" dirty="0"/>
                        <a:t>ESP32 microcontrollers</a:t>
                      </a:r>
                      <a:r>
                        <a:rPr lang="en-IN" dirty="0"/>
                        <a:t> process data for </a:t>
                      </a:r>
                      <a:r>
                        <a:rPr lang="en-IN" b="1" dirty="0"/>
                        <a:t>automated irrigation</a:t>
                      </a:r>
                      <a:r>
                        <a:rPr lang="en-IN" dirty="0"/>
                        <a:t>, controlled via </a:t>
                      </a:r>
                      <a:r>
                        <a:rPr lang="en-IN" b="1" dirty="0"/>
                        <a:t>mobile/web apps</a:t>
                      </a:r>
                      <a:r>
                        <a:rPr lang="en-IN" dirty="0"/>
                        <a:t> using </a:t>
                      </a:r>
                      <a:r>
                        <a:rPr lang="en-IN" b="1" dirty="0"/>
                        <a:t>MQTT protocol</a:t>
                      </a:r>
                      <a:r>
                        <a:rPr lang="en-IN" dirty="0"/>
                        <a:t>.</a:t>
                      </a:r>
                    </a:p>
                  </a:txBody>
                  <a:tcPr/>
                </a:tc>
                <a:tc>
                  <a:txBody>
                    <a:bodyPr/>
                    <a:lstStyle/>
                    <a:p>
                      <a:pPr marL="285750" indent="-285750">
                        <a:buFont typeface="Arial" panose="020B0604020202020204" pitchFamily="34" charset="0"/>
                        <a:buChar char="•"/>
                      </a:pPr>
                      <a:r>
                        <a:rPr lang="en-IN" b="0" dirty="0"/>
                        <a:t>Remote </a:t>
                      </a:r>
                      <a:r>
                        <a:rPr lang="en-IN" b="1" dirty="0"/>
                        <a:t>monitoring</a:t>
                      </a:r>
                    </a:p>
                    <a:p>
                      <a:pPr marL="285750" indent="-285750">
                        <a:buFont typeface="Arial" panose="020B0604020202020204" pitchFamily="34" charset="0"/>
                        <a:buChar char="•"/>
                      </a:pPr>
                      <a:r>
                        <a:rPr lang="en-IN" b="0" dirty="0"/>
                        <a:t>Cheaper MC Used</a:t>
                      </a:r>
                    </a:p>
                  </a:txBody>
                  <a:tcPr/>
                </a:tc>
                <a:tc>
                  <a:txBody>
                    <a:bodyPr/>
                    <a:lstStyle/>
                    <a:p>
                      <a:pPr marL="285750" indent="-285750">
                        <a:buFont typeface="Arial" panose="020B0604020202020204" pitchFamily="34" charset="0"/>
                        <a:buChar char="•"/>
                      </a:pPr>
                      <a:r>
                        <a:rPr lang="en-IN" b="0" dirty="0"/>
                        <a:t>No privacy [Third party Brokers used]</a:t>
                      </a:r>
                    </a:p>
                  </a:txBody>
                  <a:tcPr/>
                </a:tc>
                <a:extLst>
                  <a:ext uri="{0D108BD9-81ED-4DB2-BD59-A6C34878D82A}">
                    <a16:rowId xmlns:a16="http://schemas.microsoft.com/office/drawing/2014/main" val="3448771905"/>
                  </a:ext>
                </a:extLst>
              </a:tr>
              <a:tr h="679255">
                <a:tc>
                  <a:txBody>
                    <a:bodyPr/>
                    <a:lstStyle/>
                    <a:p>
                      <a:r>
                        <a:rPr lang="en-US" dirty="0"/>
                        <a:t>6</a:t>
                      </a:r>
                      <a:r>
                        <a:rPr lang="en-US"/>
                        <a:t>.</a:t>
                      </a:r>
                      <a:endParaRPr lang="en-IN" dirty="0"/>
                    </a:p>
                  </a:txBody>
                  <a:tcPr/>
                </a:tc>
                <a:tc>
                  <a:txBody>
                    <a:bodyPr/>
                    <a:lstStyle/>
                    <a:p>
                      <a:r>
                        <a:rPr lang="en-US" dirty="0"/>
                        <a:t>IoT and Cloud Based Sustainable Smart Irrigation System</a:t>
                      </a:r>
                      <a:r>
                        <a:rPr lang="en-US" sz="1800" dirty="0"/>
                        <a:t> –</a:t>
                      </a:r>
                      <a:r>
                        <a:rPr lang="en-US" dirty="0"/>
                        <a:t> </a:t>
                      </a:r>
                    </a:p>
                    <a:p>
                      <a:r>
                        <a:rPr lang="en-US" sz="1400" dirty="0"/>
                        <a:t>E3S Web of Conferences 472 – [2023]</a:t>
                      </a:r>
                      <a:endParaRPr lang="en-IN" sz="1400" dirty="0"/>
                    </a:p>
                  </a:txBody>
                  <a:tcPr/>
                </a:tc>
                <a:tc>
                  <a:txBody>
                    <a:bodyPr/>
                    <a:lstStyle/>
                    <a:p>
                      <a:r>
                        <a:rPr lang="en-US" b="1" dirty="0"/>
                        <a:t>IoT sensors</a:t>
                      </a:r>
                      <a:r>
                        <a:rPr lang="en-US" dirty="0"/>
                        <a:t> monitor soil moisture and weather. </a:t>
                      </a:r>
                      <a:r>
                        <a:rPr lang="en-US" b="1" dirty="0" err="1"/>
                        <a:t>NodeMCU</a:t>
                      </a:r>
                      <a:r>
                        <a:rPr lang="en-US" dirty="0"/>
                        <a:t> processes data and controls irrigation via </a:t>
                      </a:r>
                      <a:r>
                        <a:rPr lang="en-US" b="1" dirty="0"/>
                        <a:t>cloud-based automation</a:t>
                      </a:r>
                      <a:r>
                        <a:rPr lang="en-US" dirty="0"/>
                        <a:t>, optimizing water use and enabling remote access.</a:t>
                      </a:r>
                      <a:endParaRPr lang="en-IN" dirty="0"/>
                    </a:p>
                  </a:txBody>
                  <a:tcPr/>
                </a:tc>
                <a:tc>
                  <a:txBody>
                    <a:bodyPr/>
                    <a:lstStyle/>
                    <a:p>
                      <a:pPr marL="285750" indent="-285750">
                        <a:buFont typeface="Arial" panose="020B0604020202020204" pitchFamily="34" charset="0"/>
                        <a:buChar char="•"/>
                      </a:pPr>
                      <a:r>
                        <a:rPr lang="en-IN" b="0" dirty="0"/>
                        <a:t>Remote </a:t>
                      </a:r>
                      <a:r>
                        <a:rPr lang="en-IN" b="1" dirty="0"/>
                        <a:t>Control</a:t>
                      </a:r>
                    </a:p>
                    <a:p>
                      <a:pPr marL="285750" indent="-285750">
                        <a:buFont typeface="Arial" panose="020B0604020202020204" pitchFamily="34" charset="0"/>
                        <a:buChar char="•"/>
                      </a:pPr>
                      <a:r>
                        <a:rPr lang="en-IN" b="0" dirty="0"/>
                        <a:t>Cost-saving</a:t>
                      </a:r>
                    </a:p>
                  </a:txBody>
                  <a:tcPr/>
                </a:tc>
                <a:tc>
                  <a:txBody>
                    <a:bodyPr/>
                    <a:lstStyle/>
                    <a:p>
                      <a:pPr marL="285750" indent="-285750">
                        <a:buFont typeface="Arial" panose="020B0604020202020204" pitchFamily="34" charset="0"/>
                        <a:buChar char="•"/>
                      </a:pPr>
                      <a:r>
                        <a:rPr lang="en-IN" b="0" dirty="0"/>
                        <a:t>High setup cost</a:t>
                      </a:r>
                    </a:p>
                    <a:p>
                      <a:pPr marL="285750" indent="-285750">
                        <a:buFont typeface="Arial" panose="020B0604020202020204" pitchFamily="34" charset="0"/>
                        <a:buChar char="•"/>
                      </a:pPr>
                      <a:r>
                        <a:rPr lang="en-IN" b="0" dirty="0"/>
                        <a:t>Heavy MC used</a:t>
                      </a:r>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1718950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1173</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Decentralized IoT Solution for Smart Agriculture Using LoRaWAN and Edge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TITLE</dc:title>
  <dc:creator>REVATHY G</dc:creator>
  <cp:lastModifiedBy>Kishore Baskar</cp:lastModifiedBy>
  <cp:revision>28</cp:revision>
  <dcterms:created xsi:type="dcterms:W3CDTF">2024-02-05T03:30:00Z</dcterms:created>
  <dcterms:modified xsi:type="dcterms:W3CDTF">2025-02-18T08:44:37Z</dcterms:modified>
</cp:coreProperties>
</file>