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FFF"/>
    <a:srgbClr val="69B4FF"/>
    <a:srgbClr val="2D2D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5529" autoAdjust="0"/>
  </p:normalViewPr>
  <p:slideViewPr>
    <p:cSldViewPr snapToGrid="0">
      <p:cViewPr>
        <p:scale>
          <a:sx n="33" d="100"/>
          <a:sy n="33" d="100"/>
        </p:scale>
        <p:origin x="2894" y="13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AA240-5B34-4555-9713-5B913C5A29AE}" type="datetimeFigureOut">
              <a:rPr lang="en-IN" smtClean="0"/>
              <a:t>14-09-2023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1B74D-2848-4888-BDB4-21941A8EF991}" type="slidenum">
              <a:rPr lang="en-IN" smtClean="0"/>
              <a:t>‹#›</a:t>
            </a:fld>
            <a:endParaRPr lang="en-IN"/>
          </a:p>
        </p:txBody>
      </p:sp>
    </p:spTree>
    <p:extLst>
      <p:ext uri="{BB962C8B-B14F-4D97-AF65-F5344CB8AC3E}">
        <p14:creationId xmlns:p14="http://schemas.microsoft.com/office/powerpoint/2010/main" val="3349178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99E0-F937-3F52-9988-BD72F8BE35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94FEA6-5230-B762-8E3E-FC1E76087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7464AB-B9D2-A677-E5B4-AB2239F34DB1}"/>
              </a:ext>
            </a:extLst>
          </p:cNvPr>
          <p:cNvSpPr>
            <a:spLocks noGrp="1"/>
          </p:cNvSpPr>
          <p:nvPr>
            <p:ph type="dt" sz="half" idx="10"/>
          </p:nvPr>
        </p:nvSpPr>
        <p:spPr/>
        <p:txBody>
          <a:bodyPr/>
          <a:lstStyle/>
          <a:p>
            <a:fld id="{096FF47B-ECA5-4BA2-8CA8-7CA24EEB9EBA}" type="datetimeFigureOut">
              <a:rPr lang="en-IN" smtClean="0"/>
              <a:t>14-09-2023</a:t>
            </a:fld>
            <a:endParaRPr lang="en-IN"/>
          </a:p>
        </p:txBody>
      </p:sp>
      <p:sp>
        <p:nvSpPr>
          <p:cNvPr id="5" name="Footer Placeholder 4">
            <a:extLst>
              <a:ext uri="{FF2B5EF4-FFF2-40B4-BE49-F238E27FC236}">
                <a16:creationId xmlns:a16="http://schemas.microsoft.com/office/drawing/2014/main" id="{B87F025F-F059-C1AC-D4F5-DC315A9B2F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07B43-1BD4-E05D-4663-E3D78E8DC45A}"/>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37458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76BA-E3D1-3C4D-79A6-3023764259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769362-D700-964A-68A9-03D4CA8FD6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09316-137F-11B9-9913-FED57E5E2B1B}"/>
              </a:ext>
            </a:extLst>
          </p:cNvPr>
          <p:cNvSpPr>
            <a:spLocks noGrp="1"/>
          </p:cNvSpPr>
          <p:nvPr>
            <p:ph type="dt" sz="half" idx="10"/>
          </p:nvPr>
        </p:nvSpPr>
        <p:spPr/>
        <p:txBody>
          <a:bodyPr/>
          <a:lstStyle/>
          <a:p>
            <a:fld id="{096FF47B-ECA5-4BA2-8CA8-7CA24EEB9EBA}" type="datetimeFigureOut">
              <a:rPr lang="en-IN" smtClean="0"/>
              <a:t>14-09-2023</a:t>
            </a:fld>
            <a:endParaRPr lang="en-IN"/>
          </a:p>
        </p:txBody>
      </p:sp>
      <p:sp>
        <p:nvSpPr>
          <p:cNvPr id="5" name="Footer Placeholder 4">
            <a:extLst>
              <a:ext uri="{FF2B5EF4-FFF2-40B4-BE49-F238E27FC236}">
                <a16:creationId xmlns:a16="http://schemas.microsoft.com/office/drawing/2014/main" id="{65DC3521-FAAC-82B4-B963-9A938087A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31E811-88C3-E81E-9986-689E89BD06B6}"/>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101163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DE5BA-2412-EF87-EF27-5646BC375E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643A8F-7EA2-336A-B447-AB9167F5D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F4B3B7-923F-576A-6191-1DE1C24EB00A}"/>
              </a:ext>
            </a:extLst>
          </p:cNvPr>
          <p:cNvSpPr>
            <a:spLocks noGrp="1"/>
          </p:cNvSpPr>
          <p:nvPr>
            <p:ph type="dt" sz="half" idx="10"/>
          </p:nvPr>
        </p:nvSpPr>
        <p:spPr/>
        <p:txBody>
          <a:bodyPr/>
          <a:lstStyle/>
          <a:p>
            <a:fld id="{096FF47B-ECA5-4BA2-8CA8-7CA24EEB9EBA}" type="datetimeFigureOut">
              <a:rPr lang="en-IN" smtClean="0"/>
              <a:t>14-09-2023</a:t>
            </a:fld>
            <a:endParaRPr lang="en-IN"/>
          </a:p>
        </p:txBody>
      </p:sp>
      <p:sp>
        <p:nvSpPr>
          <p:cNvPr id="5" name="Footer Placeholder 4">
            <a:extLst>
              <a:ext uri="{FF2B5EF4-FFF2-40B4-BE49-F238E27FC236}">
                <a16:creationId xmlns:a16="http://schemas.microsoft.com/office/drawing/2014/main" id="{A29E6871-D686-F2EC-3492-E976110922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EDD8AF-6B9A-DF6E-D7E3-5CA6C06D4C6C}"/>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403184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F0F1-9D6F-E480-6D69-A3D8C1D3BA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37952E-63D6-11FC-9946-BF2F55336E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293015-7810-2354-9008-F31C4048D8D0}"/>
              </a:ext>
            </a:extLst>
          </p:cNvPr>
          <p:cNvSpPr>
            <a:spLocks noGrp="1"/>
          </p:cNvSpPr>
          <p:nvPr>
            <p:ph type="dt" sz="half" idx="10"/>
          </p:nvPr>
        </p:nvSpPr>
        <p:spPr/>
        <p:txBody>
          <a:bodyPr/>
          <a:lstStyle/>
          <a:p>
            <a:fld id="{096FF47B-ECA5-4BA2-8CA8-7CA24EEB9EBA}" type="datetimeFigureOut">
              <a:rPr lang="en-IN" smtClean="0"/>
              <a:t>14-09-2023</a:t>
            </a:fld>
            <a:endParaRPr lang="en-IN"/>
          </a:p>
        </p:txBody>
      </p:sp>
      <p:sp>
        <p:nvSpPr>
          <p:cNvPr id="5" name="Footer Placeholder 4">
            <a:extLst>
              <a:ext uri="{FF2B5EF4-FFF2-40B4-BE49-F238E27FC236}">
                <a16:creationId xmlns:a16="http://schemas.microsoft.com/office/drawing/2014/main" id="{5247CC4E-C797-FD62-90B2-61A2F2DA5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ED81A5-3027-7C0E-9F34-8FD583902320}"/>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144738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B762-8F10-EE44-B36C-A87AA76BA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D4DCAE-112C-B677-C20B-CF19B81AB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9A00EC-80A2-C8AC-E2CB-01881D256CBC}"/>
              </a:ext>
            </a:extLst>
          </p:cNvPr>
          <p:cNvSpPr>
            <a:spLocks noGrp="1"/>
          </p:cNvSpPr>
          <p:nvPr>
            <p:ph type="dt" sz="half" idx="10"/>
          </p:nvPr>
        </p:nvSpPr>
        <p:spPr/>
        <p:txBody>
          <a:bodyPr/>
          <a:lstStyle/>
          <a:p>
            <a:fld id="{096FF47B-ECA5-4BA2-8CA8-7CA24EEB9EBA}" type="datetimeFigureOut">
              <a:rPr lang="en-IN" smtClean="0"/>
              <a:t>14-09-2023</a:t>
            </a:fld>
            <a:endParaRPr lang="en-IN"/>
          </a:p>
        </p:txBody>
      </p:sp>
      <p:sp>
        <p:nvSpPr>
          <p:cNvPr id="5" name="Footer Placeholder 4">
            <a:extLst>
              <a:ext uri="{FF2B5EF4-FFF2-40B4-BE49-F238E27FC236}">
                <a16:creationId xmlns:a16="http://schemas.microsoft.com/office/drawing/2014/main" id="{3E71ECF7-0CCE-167D-6AE9-6B6DFEDDF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5F5D0-6E08-AE85-1D30-21A024988CD9}"/>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203629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B4D4-F689-273A-F59C-1AAC0C0DE1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3CE34C-1E99-D6A5-1079-CE26BDC459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174775-661F-1B22-1C5E-760F4B5C2F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560635-2B84-12B9-EEF9-8830542932C9}"/>
              </a:ext>
            </a:extLst>
          </p:cNvPr>
          <p:cNvSpPr>
            <a:spLocks noGrp="1"/>
          </p:cNvSpPr>
          <p:nvPr>
            <p:ph type="dt" sz="half" idx="10"/>
          </p:nvPr>
        </p:nvSpPr>
        <p:spPr/>
        <p:txBody>
          <a:bodyPr/>
          <a:lstStyle/>
          <a:p>
            <a:fld id="{096FF47B-ECA5-4BA2-8CA8-7CA24EEB9EBA}" type="datetimeFigureOut">
              <a:rPr lang="en-IN" smtClean="0"/>
              <a:t>14-09-2023</a:t>
            </a:fld>
            <a:endParaRPr lang="en-IN"/>
          </a:p>
        </p:txBody>
      </p:sp>
      <p:sp>
        <p:nvSpPr>
          <p:cNvPr id="6" name="Footer Placeholder 5">
            <a:extLst>
              <a:ext uri="{FF2B5EF4-FFF2-40B4-BE49-F238E27FC236}">
                <a16:creationId xmlns:a16="http://schemas.microsoft.com/office/drawing/2014/main" id="{F0C4C365-CF20-3B3E-2A28-8F6517F1ED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BC1CF8-DDD7-F349-5189-CB5F6C819A2F}"/>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98261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182B-B5B1-7841-7833-9B49959DC0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118030-ECD8-D0BC-0CC7-95304E678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84CC0A-B525-ED6E-110E-96DAFA0597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80C711-4541-8690-2BD9-63FA0E8EBD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3F27B7-2951-C4BC-C3BC-3BEF7897A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CE798E-6555-F7B3-7F36-5E20F73C5FE3}"/>
              </a:ext>
            </a:extLst>
          </p:cNvPr>
          <p:cNvSpPr>
            <a:spLocks noGrp="1"/>
          </p:cNvSpPr>
          <p:nvPr>
            <p:ph type="dt" sz="half" idx="10"/>
          </p:nvPr>
        </p:nvSpPr>
        <p:spPr/>
        <p:txBody>
          <a:bodyPr/>
          <a:lstStyle/>
          <a:p>
            <a:fld id="{096FF47B-ECA5-4BA2-8CA8-7CA24EEB9EBA}" type="datetimeFigureOut">
              <a:rPr lang="en-IN" smtClean="0"/>
              <a:t>14-09-2023</a:t>
            </a:fld>
            <a:endParaRPr lang="en-IN"/>
          </a:p>
        </p:txBody>
      </p:sp>
      <p:sp>
        <p:nvSpPr>
          <p:cNvPr id="8" name="Footer Placeholder 7">
            <a:extLst>
              <a:ext uri="{FF2B5EF4-FFF2-40B4-BE49-F238E27FC236}">
                <a16:creationId xmlns:a16="http://schemas.microsoft.com/office/drawing/2014/main" id="{CAD8D81B-1BF9-4FFF-EBFC-03AA7879ED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AD0323-F1BE-5DDD-AA48-054D3FA0192C}"/>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232907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0720-3625-86DF-A58A-DFD07A6977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044774-EE72-4988-8CED-BF9A4ED97357}"/>
              </a:ext>
            </a:extLst>
          </p:cNvPr>
          <p:cNvSpPr>
            <a:spLocks noGrp="1"/>
          </p:cNvSpPr>
          <p:nvPr>
            <p:ph type="dt" sz="half" idx="10"/>
          </p:nvPr>
        </p:nvSpPr>
        <p:spPr/>
        <p:txBody>
          <a:bodyPr/>
          <a:lstStyle/>
          <a:p>
            <a:fld id="{096FF47B-ECA5-4BA2-8CA8-7CA24EEB9EBA}" type="datetimeFigureOut">
              <a:rPr lang="en-IN" smtClean="0"/>
              <a:t>14-09-2023</a:t>
            </a:fld>
            <a:endParaRPr lang="en-IN"/>
          </a:p>
        </p:txBody>
      </p:sp>
      <p:sp>
        <p:nvSpPr>
          <p:cNvPr id="4" name="Footer Placeholder 3">
            <a:extLst>
              <a:ext uri="{FF2B5EF4-FFF2-40B4-BE49-F238E27FC236}">
                <a16:creationId xmlns:a16="http://schemas.microsoft.com/office/drawing/2014/main" id="{D7E2BC0E-A3CC-95B4-C054-7B006F6F94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31BAD2-7F26-DA40-F7A9-1E5ADFB9A781}"/>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109773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83E275-252D-386F-7A44-06C589003148}"/>
              </a:ext>
            </a:extLst>
          </p:cNvPr>
          <p:cNvSpPr>
            <a:spLocks noGrp="1"/>
          </p:cNvSpPr>
          <p:nvPr>
            <p:ph type="dt" sz="half" idx="10"/>
          </p:nvPr>
        </p:nvSpPr>
        <p:spPr/>
        <p:txBody>
          <a:bodyPr/>
          <a:lstStyle/>
          <a:p>
            <a:fld id="{096FF47B-ECA5-4BA2-8CA8-7CA24EEB9EBA}" type="datetimeFigureOut">
              <a:rPr lang="en-IN" smtClean="0"/>
              <a:t>14-09-2023</a:t>
            </a:fld>
            <a:endParaRPr lang="en-IN"/>
          </a:p>
        </p:txBody>
      </p:sp>
      <p:sp>
        <p:nvSpPr>
          <p:cNvPr id="3" name="Footer Placeholder 2">
            <a:extLst>
              <a:ext uri="{FF2B5EF4-FFF2-40B4-BE49-F238E27FC236}">
                <a16:creationId xmlns:a16="http://schemas.microsoft.com/office/drawing/2014/main" id="{E658FEA2-7EF6-FBED-E885-FD847BF962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385F43-561B-5244-59DE-D1F5FDEAF814}"/>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85352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D1AA-2ED8-081A-499E-F50097D39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E87D87-3EF9-652A-A3C0-297D001B38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8CB49E-E247-8F57-7269-BE436231F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3418C-7A79-0BAC-8D61-824CA09A5162}"/>
              </a:ext>
            </a:extLst>
          </p:cNvPr>
          <p:cNvSpPr>
            <a:spLocks noGrp="1"/>
          </p:cNvSpPr>
          <p:nvPr>
            <p:ph type="dt" sz="half" idx="10"/>
          </p:nvPr>
        </p:nvSpPr>
        <p:spPr/>
        <p:txBody>
          <a:bodyPr/>
          <a:lstStyle/>
          <a:p>
            <a:fld id="{096FF47B-ECA5-4BA2-8CA8-7CA24EEB9EBA}" type="datetimeFigureOut">
              <a:rPr lang="en-IN" smtClean="0"/>
              <a:t>14-09-2023</a:t>
            </a:fld>
            <a:endParaRPr lang="en-IN"/>
          </a:p>
        </p:txBody>
      </p:sp>
      <p:sp>
        <p:nvSpPr>
          <p:cNvPr id="6" name="Footer Placeholder 5">
            <a:extLst>
              <a:ext uri="{FF2B5EF4-FFF2-40B4-BE49-F238E27FC236}">
                <a16:creationId xmlns:a16="http://schemas.microsoft.com/office/drawing/2014/main" id="{67F97A96-0476-C75B-9623-8E010E0E51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7C12BC-1698-33BD-827B-360D7795A19A}"/>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404599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FB96-E9BB-6BA3-4D5E-743BFBFFE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CA805B-55FD-A1F0-D6D2-A8F23B73F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79AAE5-3D19-0199-822F-A0E15946F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96AF7-2AC7-D07A-0CD2-90859CB72CCD}"/>
              </a:ext>
            </a:extLst>
          </p:cNvPr>
          <p:cNvSpPr>
            <a:spLocks noGrp="1"/>
          </p:cNvSpPr>
          <p:nvPr>
            <p:ph type="dt" sz="half" idx="10"/>
          </p:nvPr>
        </p:nvSpPr>
        <p:spPr/>
        <p:txBody>
          <a:bodyPr/>
          <a:lstStyle/>
          <a:p>
            <a:fld id="{096FF47B-ECA5-4BA2-8CA8-7CA24EEB9EBA}" type="datetimeFigureOut">
              <a:rPr lang="en-IN" smtClean="0"/>
              <a:t>14-09-2023</a:t>
            </a:fld>
            <a:endParaRPr lang="en-IN"/>
          </a:p>
        </p:txBody>
      </p:sp>
      <p:sp>
        <p:nvSpPr>
          <p:cNvPr id="6" name="Footer Placeholder 5">
            <a:extLst>
              <a:ext uri="{FF2B5EF4-FFF2-40B4-BE49-F238E27FC236}">
                <a16:creationId xmlns:a16="http://schemas.microsoft.com/office/drawing/2014/main" id="{506D3C84-7E03-1548-3C8F-40FD83005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A72880-B468-59B1-BBCE-30F772303238}"/>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34442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3AD19B-3DC0-16BB-9879-42E9D44D2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8BDCBD-72EB-3D63-6AB0-765A74A58B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E4507-D5CE-E630-ABCE-5AC2549509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FF47B-ECA5-4BA2-8CA8-7CA24EEB9EBA}" type="datetimeFigureOut">
              <a:rPr lang="en-IN" smtClean="0"/>
              <a:t>14-09-2023</a:t>
            </a:fld>
            <a:endParaRPr lang="en-IN"/>
          </a:p>
        </p:txBody>
      </p:sp>
      <p:sp>
        <p:nvSpPr>
          <p:cNvPr id="5" name="Footer Placeholder 4">
            <a:extLst>
              <a:ext uri="{FF2B5EF4-FFF2-40B4-BE49-F238E27FC236}">
                <a16:creationId xmlns:a16="http://schemas.microsoft.com/office/drawing/2014/main" id="{FA7A9C7A-30C1-A88B-62C4-6727329AE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A672F3-08FE-8CE7-D175-6CF325F1D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9DEEF-160E-46AF-83AD-CACECBFDD0FE}" type="slidenum">
              <a:rPr lang="en-IN" smtClean="0"/>
              <a:t>‹#›</a:t>
            </a:fld>
            <a:endParaRPr lang="en-IN"/>
          </a:p>
        </p:txBody>
      </p:sp>
    </p:spTree>
    <p:extLst>
      <p:ext uri="{BB962C8B-B14F-4D97-AF65-F5344CB8AC3E}">
        <p14:creationId xmlns:p14="http://schemas.microsoft.com/office/powerpoint/2010/main" val="93033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hyperlink" Target="https://mongoosejs.com/" TargetMode="External"/><Relationship Id="rId13" Type="http://schemas.openxmlformats.org/officeDocument/2006/relationships/hyperlink" Target="https://app.haikei.app/" TargetMode="External"/><Relationship Id="rId3" Type="http://schemas.openxmlformats.org/officeDocument/2006/relationships/image" Target="../media/image4.svg"/><Relationship Id="rId7" Type="http://schemas.openxmlformats.org/officeDocument/2006/relationships/hyperlink" Target="https://www.mongodb.com/" TargetMode="External"/><Relationship Id="rId12" Type="http://schemas.openxmlformats.org/officeDocument/2006/relationships/hyperlink" Target="https://aicolors.co/"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legacy.reactjs.org/" TargetMode="External"/><Relationship Id="rId11" Type="http://schemas.openxmlformats.org/officeDocument/2006/relationships/hyperlink" Target="https://mui.com/" TargetMode="External"/><Relationship Id="rId5" Type="http://schemas.openxmlformats.org/officeDocument/2006/relationships/hyperlink" Target="https://www.npmjs.com/" TargetMode="External"/><Relationship Id="rId10" Type="http://schemas.openxmlformats.org/officeDocument/2006/relationships/hyperlink" Target="https://nodejs.org/en" TargetMode="External"/><Relationship Id="rId4" Type="http://schemas.openxmlformats.org/officeDocument/2006/relationships/hyperlink" Target="https://tailwindcss.com/" TargetMode="External"/><Relationship Id="rId9" Type="http://schemas.openxmlformats.org/officeDocument/2006/relationships/hyperlink" Target="https://expressjs.com/"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mongoosejs.com/" TargetMode="External"/><Relationship Id="rId13" Type="http://schemas.openxmlformats.org/officeDocument/2006/relationships/hyperlink" Target="https://app.haikei.app/" TargetMode="External"/><Relationship Id="rId3" Type="http://schemas.openxmlformats.org/officeDocument/2006/relationships/image" Target="../media/image4.svg"/><Relationship Id="rId7" Type="http://schemas.openxmlformats.org/officeDocument/2006/relationships/hyperlink" Target="https://www.mongodb.com/" TargetMode="External"/><Relationship Id="rId12" Type="http://schemas.openxmlformats.org/officeDocument/2006/relationships/hyperlink" Target="https://aicolors.co/"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legacy.reactjs.org/" TargetMode="External"/><Relationship Id="rId11" Type="http://schemas.openxmlformats.org/officeDocument/2006/relationships/hyperlink" Target="https://mui.com/" TargetMode="External"/><Relationship Id="rId5" Type="http://schemas.openxmlformats.org/officeDocument/2006/relationships/hyperlink" Target="https://www.npmjs.com/" TargetMode="External"/><Relationship Id="rId10" Type="http://schemas.openxmlformats.org/officeDocument/2006/relationships/hyperlink" Target="https://nodejs.org/en" TargetMode="External"/><Relationship Id="rId4" Type="http://schemas.openxmlformats.org/officeDocument/2006/relationships/hyperlink" Target="https://tailwindcss.com/" TargetMode="External"/><Relationship Id="rId9" Type="http://schemas.openxmlformats.org/officeDocument/2006/relationships/hyperlink" Target="https://expressjs.com/"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mongoosejs.com/" TargetMode="External"/><Relationship Id="rId13" Type="http://schemas.openxmlformats.org/officeDocument/2006/relationships/hyperlink" Target="https://app.haikei.app/" TargetMode="External"/><Relationship Id="rId3" Type="http://schemas.openxmlformats.org/officeDocument/2006/relationships/image" Target="../media/image4.svg"/><Relationship Id="rId7" Type="http://schemas.openxmlformats.org/officeDocument/2006/relationships/hyperlink" Target="https://www.mongodb.com/" TargetMode="External"/><Relationship Id="rId12" Type="http://schemas.openxmlformats.org/officeDocument/2006/relationships/hyperlink" Target="https://aicolors.co/"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legacy.reactjs.org/" TargetMode="External"/><Relationship Id="rId11" Type="http://schemas.openxmlformats.org/officeDocument/2006/relationships/hyperlink" Target="https://mui.com/" TargetMode="External"/><Relationship Id="rId5" Type="http://schemas.openxmlformats.org/officeDocument/2006/relationships/hyperlink" Target="https://www.npmjs.com/" TargetMode="External"/><Relationship Id="rId10" Type="http://schemas.openxmlformats.org/officeDocument/2006/relationships/hyperlink" Target="https://nodejs.org/en" TargetMode="External"/><Relationship Id="rId4" Type="http://schemas.openxmlformats.org/officeDocument/2006/relationships/hyperlink" Target="https://tailwindcss.com/" TargetMode="External"/><Relationship Id="rId9" Type="http://schemas.openxmlformats.org/officeDocument/2006/relationships/hyperlink" Target="https://expressj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a:extLst>
              <a:ext uri="{FF2B5EF4-FFF2-40B4-BE49-F238E27FC236}">
                <a16:creationId xmlns:a16="http://schemas.microsoft.com/office/drawing/2014/main" id="{26989180-E6C5-BDB0-DD72-2F3F7E1A39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8" name="TextBox 27">
            <a:extLst>
              <a:ext uri="{FF2B5EF4-FFF2-40B4-BE49-F238E27FC236}">
                <a16:creationId xmlns:a16="http://schemas.microsoft.com/office/drawing/2014/main" id="{E2EA8C89-4DFB-061B-F999-A947065B7245}"/>
              </a:ext>
            </a:extLst>
          </p:cNvPr>
          <p:cNvSpPr txBox="1"/>
          <p:nvPr/>
        </p:nvSpPr>
        <p:spPr>
          <a:xfrm>
            <a:off x="1624668" y="2644170"/>
            <a:ext cx="8942664" cy="1415772"/>
          </a:xfrm>
          <a:prstGeom prst="rect">
            <a:avLst/>
          </a:prstGeom>
          <a:noFill/>
        </p:spPr>
        <p:txBody>
          <a:bodyPr wrap="square" rtlCol="0">
            <a:spAutoFit/>
          </a:bodyPr>
          <a:lstStyle/>
          <a:p>
            <a:pPr algn="ctr"/>
            <a:r>
              <a:rPr lang="en-IN" sz="5400" dirty="0" err="1">
                <a:solidFill>
                  <a:srgbClr val="E0FFFF"/>
                </a:solidFill>
                <a:latin typeface="Aparajita" panose="02020603050405020304" pitchFamily="18" charset="0"/>
                <a:cs typeface="Aparajita" panose="02020603050405020304" pitchFamily="18" charset="0"/>
              </a:rPr>
              <a:t>PayrollCentral</a:t>
            </a:r>
            <a:endParaRPr lang="en-IN" sz="5400" dirty="0">
              <a:solidFill>
                <a:srgbClr val="E0FFFF"/>
              </a:solidFill>
              <a:latin typeface="Aparajita" panose="02020603050405020304" pitchFamily="18" charset="0"/>
              <a:cs typeface="Aparajita" panose="02020603050405020304" pitchFamily="18" charset="0"/>
            </a:endParaRPr>
          </a:p>
          <a:p>
            <a:pPr algn="ctr"/>
            <a:r>
              <a:rPr lang="en-IN" sz="3200" dirty="0">
                <a:solidFill>
                  <a:srgbClr val="E0FFFF"/>
                </a:solidFill>
                <a:latin typeface="Aparajita" panose="02020603050405020304" pitchFamily="18" charset="0"/>
                <a:cs typeface="Aparajita" panose="02020603050405020304" pitchFamily="18" charset="0"/>
              </a:rPr>
              <a:t>PAYROLL MANAGEMENT SYSTEM</a:t>
            </a:r>
          </a:p>
        </p:txBody>
      </p:sp>
      <p:sp>
        <p:nvSpPr>
          <p:cNvPr id="29" name="Rectangle 28">
            <a:extLst>
              <a:ext uri="{FF2B5EF4-FFF2-40B4-BE49-F238E27FC236}">
                <a16:creationId xmlns:a16="http://schemas.microsoft.com/office/drawing/2014/main" id="{31A795D4-AA94-0CBA-632F-DFDFA195CAE9}"/>
              </a:ext>
            </a:extLst>
          </p:cNvPr>
          <p:cNvSpPr/>
          <p:nvPr/>
        </p:nvSpPr>
        <p:spPr>
          <a:xfrm>
            <a:off x="-12219652" y="1415"/>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12219650" y="1415"/>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0265015" y="1415"/>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808913" y="165000"/>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219651" y="-300166"/>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088224" y="1082964"/>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36" name="TextBox 35">
            <a:extLst>
              <a:ext uri="{FF2B5EF4-FFF2-40B4-BE49-F238E27FC236}">
                <a16:creationId xmlns:a16="http://schemas.microsoft.com/office/drawing/2014/main" id="{7247CF54-0727-C393-DEF9-03D7EFBC1660}"/>
              </a:ext>
            </a:extLst>
          </p:cNvPr>
          <p:cNvSpPr txBox="1"/>
          <p:nvPr/>
        </p:nvSpPr>
        <p:spPr>
          <a:xfrm>
            <a:off x="-9344370" y="940724"/>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INTRODUCTION</a:t>
            </a:r>
          </a:p>
        </p:txBody>
      </p:sp>
      <p:sp>
        <p:nvSpPr>
          <p:cNvPr id="37" name="TextBox 36">
            <a:extLst>
              <a:ext uri="{FF2B5EF4-FFF2-40B4-BE49-F238E27FC236}">
                <a16:creationId xmlns:a16="http://schemas.microsoft.com/office/drawing/2014/main" id="{68B41E0A-6B5D-CB72-040B-E1EAC93A09FA}"/>
              </a:ext>
            </a:extLst>
          </p:cNvPr>
          <p:cNvSpPr txBox="1"/>
          <p:nvPr/>
        </p:nvSpPr>
        <p:spPr>
          <a:xfrm>
            <a:off x="-9628850" y="1769255"/>
            <a:ext cx="9032240" cy="17042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A payroll management system is a software application that automates the process of calculating and paying employee salaries. </a:t>
            </a:r>
          </a:p>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Payroll management systems can save businesses time and money by eliminating the need for manual calculations and processing.</a:t>
            </a:r>
            <a:endParaRPr lang="en-IN" sz="1800" dirty="0">
              <a:solidFill>
                <a:srgbClr val="E0FFFF"/>
              </a:solidFill>
              <a:effectLst/>
              <a:latin typeface="Times New Roman" panose="02020603050405020304" pitchFamily="18" charset="0"/>
              <a:ea typeface="Times New Roman" panose="02020603050405020304" pitchFamily="18" charset="0"/>
            </a:endParaRPr>
          </a:p>
        </p:txBody>
      </p:sp>
      <p:sp>
        <p:nvSpPr>
          <p:cNvPr id="38" name="TextBox 37">
            <a:extLst>
              <a:ext uri="{FF2B5EF4-FFF2-40B4-BE49-F238E27FC236}">
                <a16:creationId xmlns:a16="http://schemas.microsoft.com/office/drawing/2014/main" id="{322EED5D-424C-06F4-363B-013B931EF158}"/>
              </a:ext>
            </a:extLst>
          </p:cNvPr>
          <p:cNvSpPr txBox="1"/>
          <p:nvPr/>
        </p:nvSpPr>
        <p:spPr>
          <a:xfrm>
            <a:off x="-9628850" y="4138145"/>
            <a:ext cx="9032240"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rPr>
              <a:t>Project Profile :</a:t>
            </a:r>
          </a:p>
          <a:p>
            <a:pPr marL="742950" lvl="1" indent="-285750">
              <a:buFont typeface="Wingdings" panose="05000000000000000000" pitchFamily="2" charset="2"/>
              <a:buChar char="§"/>
            </a:pPr>
            <a:endParaRPr lang="en-IN" dirty="0">
              <a:solidFill>
                <a:srgbClr val="E0FFFF"/>
              </a:solidFill>
            </a:endParaRPr>
          </a:p>
          <a:p>
            <a:pPr marL="742950" lvl="1" indent="-285750">
              <a:buFont typeface="Wingdings" panose="05000000000000000000" pitchFamily="2" charset="2"/>
              <a:buChar char="§"/>
            </a:pPr>
            <a:r>
              <a:rPr lang="en-IN" dirty="0">
                <a:solidFill>
                  <a:srgbClr val="E0FFFF"/>
                </a:solidFill>
              </a:rPr>
              <a:t>Project Title : Payroll-Central</a:t>
            </a:r>
          </a:p>
          <a:p>
            <a:pPr marL="742950" lvl="1" indent="-285750">
              <a:buFont typeface="Wingdings" panose="05000000000000000000" pitchFamily="2" charset="2"/>
              <a:buChar char="§"/>
            </a:pPr>
            <a:r>
              <a:rPr lang="en-IN" dirty="0">
                <a:solidFill>
                  <a:srgbClr val="E0FFFF"/>
                </a:solidFill>
              </a:rPr>
              <a:t>Project Duration : 2 Months</a:t>
            </a:r>
          </a:p>
          <a:p>
            <a:pPr marL="742950" lvl="1" indent="-285750">
              <a:buFont typeface="Wingdings" panose="05000000000000000000" pitchFamily="2" charset="2"/>
              <a:buChar char="§"/>
            </a:pPr>
            <a:r>
              <a:rPr lang="en-IN" dirty="0">
                <a:solidFill>
                  <a:srgbClr val="E0FFFF"/>
                </a:solidFill>
              </a:rPr>
              <a:t>Team Members : Kishore Sunchu, Jyoti Dwivedi, Rupa Chauhan </a:t>
            </a:r>
          </a:p>
          <a:p>
            <a:pPr marL="742950" lvl="1" indent="-285750">
              <a:buFont typeface="Wingdings" panose="05000000000000000000" pitchFamily="2" charset="2"/>
              <a:buChar char="§"/>
            </a:pPr>
            <a:r>
              <a:rPr lang="en-IN" dirty="0">
                <a:solidFill>
                  <a:srgbClr val="E0FFFF"/>
                </a:solidFill>
              </a:rPr>
              <a:t>Project Status : Completed</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4036576" y="1644822"/>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4030631" y="2213331"/>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4025909" y="2781106"/>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4025907" y="3350349"/>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4025908" y="3916657"/>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4014224" y="4482965"/>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4014224" y="5055876"/>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4014224" y="5615581"/>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Tree>
    <p:extLst>
      <p:ext uri="{BB962C8B-B14F-4D97-AF65-F5344CB8AC3E}">
        <p14:creationId xmlns:p14="http://schemas.microsoft.com/office/powerpoint/2010/main" val="1521095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508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3" name="TextBox 2">
            <a:extLst>
              <a:ext uri="{FF2B5EF4-FFF2-40B4-BE49-F238E27FC236}">
                <a16:creationId xmlns:a16="http://schemas.microsoft.com/office/drawing/2014/main" id="{9C0006AD-3179-A846-068E-1836CA64D40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132B31F-F044-62F0-6D65-E34696AD30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7827" y="2344872"/>
            <a:ext cx="2213503" cy="4006372"/>
          </a:xfrm>
          <a:prstGeom prst="rect">
            <a:avLst/>
          </a:prstGeom>
        </p:spPr>
      </p:pic>
      <p:sp>
        <p:nvSpPr>
          <p:cNvPr id="10" name="TextBox 9">
            <a:extLst>
              <a:ext uri="{FF2B5EF4-FFF2-40B4-BE49-F238E27FC236}">
                <a16:creationId xmlns:a16="http://schemas.microsoft.com/office/drawing/2014/main" id="{007A744C-CDD2-CC56-06CE-310ED75541D6}"/>
              </a:ext>
            </a:extLst>
          </p:cNvPr>
          <p:cNvSpPr txBox="1"/>
          <p:nvPr/>
        </p:nvSpPr>
        <p:spPr>
          <a:xfrm>
            <a:off x="2841675" y="2695534"/>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side</a:t>
            </a:r>
          </a:p>
        </p:txBody>
      </p:sp>
      <p:pic>
        <p:nvPicPr>
          <p:cNvPr id="14" name="Picture 13">
            <a:extLst>
              <a:ext uri="{FF2B5EF4-FFF2-40B4-BE49-F238E27FC236}">
                <a16:creationId xmlns:a16="http://schemas.microsoft.com/office/drawing/2014/main" id="{B37124DF-7DB6-DDE9-E58C-FFA721E766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4467" y="2541596"/>
            <a:ext cx="4765858" cy="4040093"/>
          </a:xfrm>
          <a:prstGeom prst="rect">
            <a:avLst/>
          </a:prstGeom>
        </p:spPr>
      </p:pic>
      <p:pic>
        <p:nvPicPr>
          <p:cNvPr id="7" name="Picture 6">
            <a:extLst>
              <a:ext uri="{FF2B5EF4-FFF2-40B4-BE49-F238E27FC236}">
                <a16:creationId xmlns:a16="http://schemas.microsoft.com/office/drawing/2014/main" id="{08660A05-F2CA-1B49-8C68-8881E7DAB7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4554" y="2781823"/>
            <a:ext cx="5221234" cy="3118110"/>
          </a:xfrm>
          <a:prstGeom prst="rect">
            <a:avLst/>
          </a:prstGeom>
        </p:spPr>
      </p:pic>
    </p:spTree>
    <p:extLst>
      <p:ext uri="{BB962C8B-B14F-4D97-AF65-F5344CB8AC3E}">
        <p14:creationId xmlns:p14="http://schemas.microsoft.com/office/powerpoint/2010/main" val="3712073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2032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3" name="TextBox 2">
            <a:extLst>
              <a:ext uri="{FF2B5EF4-FFF2-40B4-BE49-F238E27FC236}">
                <a16:creationId xmlns:a16="http://schemas.microsoft.com/office/drawing/2014/main" id="{9C0006AD-3179-A846-068E-1836CA64D40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07A744C-CDD2-CC56-06CE-310ED75541D6}"/>
              </a:ext>
            </a:extLst>
          </p:cNvPr>
          <p:cNvSpPr txBox="1"/>
          <p:nvPr/>
        </p:nvSpPr>
        <p:spPr>
          <a:xfrm>
            <a:off x="2841675" y="2695534"/>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side</a:t>
            </a:r>
          </a:p>
        </p:txBody>
      </p:sp>
      <p:pic>
        <p:nvPicPr>
          <p:cNvPr id="14" name="Picture 13">
            <a:extLst>
              <a:ext uri="{FF2B5EF4-FFF2-40B4-BE49-F238E27FC236}">
                <a16:creationId xmlns:a16="http://schemas.microsoft.com/office/drawing/2014/main" id="{B37124DF-7DB6-DDE9-E58C-FFA721E766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28375" y="2430917"/>
            <a:ext cx="4765858" cy="4040093"/>
          </a:xfrm>
          <a:prstGeom prst="rect">
            <a:avLst/>
          </a:prstGeom>
        </p:spPr>
      </p:pic>
      <p:pic>
        <p:nvPicPr>
          <p:cNvPr id="7" name="Picture 6">
            <a:extLst>
              <a:ext uri="{FF2B5EF4-FFF2-40B4-BE49-F238E27FC236}">
                <a16:creationId xmlns:a16="http://schemas.microsoft.com/office/drawing/2014/main" id="{08660A05-F2CA-1B49-8C68-8881E7DAB7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7603" y="2912335"/>
            <a:ext cx="5221234" cy="3118110"/>
          </a:xfrm>
          <a:prstGeom prst="rect">
            <a:avLst/>
          </a:prstGeom>
        </p:spPr>
      </p:pic>
      <p:sp>
        <p:nvSpPr>
          <p:cNvPr id="2" name="TextBox 1">
            <a:extLst>
              <a:ext uri="{FF2B5EF4-FFF2-40B4-BE49-F238E27FC236}">
                <a16:creationId xmlns:a16="http://schemas.microsoft.com/office/drawing/2014/main" id="{7FB95FF0-F026-1A25-EC74-00363351FE8A}"/>
              </a:ext>
            </a:extLst>
          </p:cNvPr>
          <p:cNvSpPr txBox="1"/>
          <p:nvPr/>
        </p:nvSpPr>
        <p:spPr>
          <a:xfrm>
            <a:off x="-8784958" y="2651342"/>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side</a:t>
            </a:r>
          </a:p>
        </p:txBody>
      </p:sp>
      <p:pic>
        <p:nvPicPr>
          <p:cNvPr id="12" name="Picture 11">
            <a:extLst>
              <a:ext uri="{FF2B5EF4-FFF2-40B4-BE49-F238E27FC236}">
                <a16:creationId xmlns:a16="http://schemas.microsoft.com/office/drawing/2014/main" id="{DDFA34CA-D28A-E67F-E006-126E3F71B0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7710" y="2430917"/>
            <a:ext cx="1745376" cy="4040093"/>
          </a:xfrm>
          <a:prstGeom prst="rect">
            <a:avLst/>
          </a:prstGeom>
        </p:spPr>
      </p:pic>
    </p:spTree>
    <p:extLst>
      <p:ext uri="{BB962C8B-B14F-4D97-AF65-F5344CB8AC3E}">
        <p14:creationId xmlns:p14="http://schemas.microsoft.com/office/powerpoint/2010/main" val="2991953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4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3" name="TextBox 2">
            <a:extLst>
              <a:ext uri="{FF2B5EF4-FFF2-40B4-BE49-F238E27FC236}">
                <a16:creationId xmlns:a16="http://schemas.microsoft.com/office/drawing/2014/main" id="{9C0006AD-3179-A846-068E-1836CA64D40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07A744C-CDD2-CC56-06CE-310ED75541D6}"/>
              </a:ext>
            </a:extLst>
          </p:cNvPr>
          <p:cNvSpPr txBox="1"/>
          <p:nvPr/>
        </p:nvSpPr>
        <p:spPr>
          <a:xfrm>
            <a:off x="13220115" y="2434541"/>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side</a:t>
            </a:r>
          </a:p>
        </p:txBody>
      </p:sp>
      <p:pic>
        <p:nvPicPr>
          <p:cNvPr id="7" name="Picture 6">
            <a:extLst>
              <a:ext uri="{FF2B5EF4-FFF2-40B4-BE49-F238E27FC236}">
                <a16:creationId xmlns:a16="http://schemas.microsoft.com/office/drawing/2014/main" id="{08660A05-F2CA-1B49-8C68-8881E7DAB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66043" y="2651342"/>
            <a:ext cx="5221234" cy="3118110"/>
          </a:xfrm>
          <a:prstGeom prst="rect">
            <a:avLst/>
          </a:prstGeom>
        </p:spPr>
      </p:pic>
      <p:sp>
        <p:nvSpPr>
          <p:cNvPr id="2" name="TextBox 1">
            <a:extLst>
              <a:ext uri="{FF2B5EF4-FFF2-40B4-BE49-F238E27FC236}">
                <a16:creationId xmlns:a16="http://schemas.microsoft.com/office/drawing/2014/main" id="{7FB95FF0-F026-1A25-EC74-00363351FE8A}"/>
              </a:ext>
            </a:extLst>
          </p:cNvPr>
          <p:cNvSpPr txBox="1"/>
          <p:nvPr/>
        </p:nvSpPr>
        <p:spPr>
          <a:xfrm>
            <a:off x="2919334" y="2497453"/>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side</a:t>
            </a:r>
          </a:p>
        </p:txBody>
      </p:sp>
      <p:pic>
        <p:nvPicPr>
          <p:cNvPr id="12" name="Picture 11">
            <a:extLst>
              <a:ext uri="{FF2B5EF4-FFF2-40B4-BE49-F238E27FC236}">
                <a16:creationId xmlns:a16="http://schemas.microsoft.com/office/drawing/2014/main" id="{DDFA34CA-D28A-E67F-E006-126E3F71B0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2095" y="2528414"/>
            <a:ext cx="1745376" cy="4040093"/>
          </a:xfrm>
          <a:prstGeom prst="rect">
            <a:avLst/>
          </a:prstGeom>
        </p:spPr>
      </p:pic>
      <p:pic>
        <p:nvPicPr>
          <p:cNvPr id="6" name="Picture 5">
            <a:extLst>
              <a:ext uri="{FF2B5EF4-FFF2-40B4-BE49-F238E27FC236}">
                <a16:creationId xmlns:a16="http://schemas.microsoft.com/office/drawing/2014/main" id="{5F7DFDC6-9984-0AB3-4E0E-58BEEAA442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3511" y="2430917"/>
            <a:ext cx="4210658" cy="4416923"/>
          </a:xfrm>
          <a:prstGeom prst="rect">
            <a:avLst/>
          </a:prstGeom>
        </p:spPr>
      </p:pic>
    </p:spTree>
    <p:extLst>
      <p:ext uri="{BB962C8B-B14F-4D97-AF65-F5344CB8AC3E}">
        <p14:creationId xmlns:p14="http://schemas.microsoft.com/office/powerpoint/2010/main" val="3532169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3" name="TextBox 2">
            <a:extLst>
              <a:ext uri="{FF2B5EF4-FFF2-40B4-BE49-F238E27FC236}">
                <a16:creationId xmlns:a16="http://schemas.microsoft.com/office/drawing/2014/main" id="{9C0006AD-3179-A846-068E-1836CA64D40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FB95FF0-F026-1A25-EC74-00363351FE8A}"/>
              </a:ext>
            </a:extLst>
          </p:cNvPr>
          <p:cNvSpPr txBox="1"/>
          <p:nvPr/>
        </p:nvSpPr>
        <p:spPr>
          <a:xfrm>
            <a:off x="2919334" y="2497453"/>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side</a:t>
            </a:r>
          </a:p>
        </p:txBody>
      </p:sp>
      <p:pic>
        <p:nvPicPr>
          <p:cNvPr id="12" name="Picture 11">
            <a:extLst>
              <a:ext uri="{FF2B5EF4-FFF2-40B4-BE49-F238E27FC236}">
                <a16:creationId xmlns:a16="http://schemas.microsoft.com/office/drawing/2014/main" id="{DDFA34CA-D28A-E67F-E006-126E3F71B0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7975" y="2328011"/>
            <a:ext cx="1745376" cy="4040093"/>
          </a:xfrm>
          <a:prstGeom prst="rect">
            <a:avLst/>
          </a:prstGeom>
        </p:spPr>
      </p:pic>
      <p:pic>
        <p:nvPicPr>
          <p:cNvPr id="6" name="Picture 5">
            <a:extLst>
              <a:ext uri="{FF2B5EF4-FFF2-40B4-BE49-F238E27FC236}">
                <a16:creationId xmlns:a16="http://schemas.microsoft.com/office/drawing/2014/main" id="{5F7DFDC6-9984-0AB3-4E0E-58BEEAA442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4355" y="2529308"/>
            <a:ext cx="3602469" cy="3778941"/>
          </a:xfrm>
          <a:prstGeom prst="rect">
            <a:avLst/>
          </a:prstGeom>
        </p:spPr>
      </p:pic>
      <p:sp>
        <p:nvSpPr>
          <p:cNvPr id="5" name="TextBox 4">
            <a:extLst>
              <a:ext uri="{FF2B5EF4-FFF2-40B4-BE49-F238E27FC236}">
                <a16:creationId xmlns:a16="http://schemas.microsoft.com/office/drawing/2014/main" id="{0FBCF6A6-4B95-41CB-8DCB-BDF1CEEB5B91}"/>
              </a:ext>
            </a:extLst>
          </p:cNvPr>
          <p:cNvSpPr txBox="1"/>
          <p:nvPr/>
        </p:nvSpPr>
        <p:spPr>
          <a:xfrm>
            <a:off x="-7965803"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882D833-3358-F02D-0619-D5CFC9E7D009}"/>
              </a:ext>
            </a:extLst>
          </p:cNvPr>
          <p:cNvSpPr txBox="1"/>
          <p:nvPr/>
        </p:nvSpPr>
        <p:spPr>
          <a:xfrm>
            <a:off x="-7888144" y="2497453"/>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Table</a:t>
            </a:r>
          </a:p>
        </p:txBody>
      </p:sp>
      <p:graphicFrame>
        <p:nvGraphicFramePr>
          <p:cNvPr id="11" name="Table 10">
            <a:extLst>
              <a:ext uri="{FF2B5EF4-FFF2-40B4-BE49-F238E27FC236}">
                <a16:creationId xmlns:a16="http://schemas.microsoft.com/office/drawing/2014/main" id="{B73ED5E2-9899-C94A-DF11-4017A42555D1}"/>
              </a:ext>
            </a:extLst>
          </p:cNvPr>
          <p:cNvGraphicFramePr>
            <a:graphicFrameLocks noGrp="1"/>
          </p:cNvGraphicFramePr>
          <p:nvPr>
            <p:extLst>
              <p:ext uri="{D42A27DB-BD31-4B8C-83A1-F6EECF244321}">
                <p14:modId xmlns:p14="http://schemas.microsoft.com/office/powerpoint/2010/main" val="3262959479"/>
              </p:ext>
            </p:extLst>
          </p:nvPr>
        </p:nvGraphicFramePr>
        <p:xfrm>
          <a:off x="-7472680" y="3204526"/>
          <a:ext cx="5496560" cy="11230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664589461"/>
                    </a:ext>
                  </a:extLst>
                </a:gridCol>
                <a:gridCol w="1350010">
                  <a:extLst>
                    <a:ext uri="{9D8B030D-6E8A-4147-A177-3AD203B41FA5}">
                      <a16:colId xmlns:a16="http://schemas.microsoft.com/office/drawing/2014/main" val="530087142"/>
                    </a:ext>
                  </a:extLst>
                </a:gridCol>
                <a:gridCol w="2757805">
                  <a:extLst>
                    <a:ext uri="{9D8B030D-6E8A-4147-A177-3AD203B41FA5}">
                      <a16:colId xmlns:a16="http://schemas.microsoft.com/office/drawing/2014/main" val="276472378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0415049"/>
                  </a:ext>
                </a:extLst>
              </a:tr>
              <a:tr h="0">
                <a:tc>
                  <a:txBody>
                    <a:bodyPr/>
                    <a:lstStyle/>
                    <a:p>
                      <a:pPr>
                        <a:lnSpc>
                          <a:spcPct val="150000"/>
                        </a:lnSpc>
                      </a:pPr>
                      <a:r>
                        <a:rPr lang="en-US" sz="1100">
                          <a:effectLst/>
                        </a:rPr>
                        <a:t>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263507"/>
                  </a:ext>
                </a:extLst>
              </a:tr>
              <a:tr h="0">
                <a:tc>
                  <a:txBody>
                    <a:bodyPr/>
                    <a:lstStyle/>
                    <a:p>
                      <a:pPr>
                        <a:lnSpc>
                          <a:spcPct val="150000"/>
                        </a:lnSpc>
                      </a:pPr>
                      <a:r>
                        <a:rPr lang="en-US" sz="1100">
                          <a:effectLst/>
                        </a:rPr>
                        <a:t>Username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Name of the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47329779"/>
                  </a:ext>
                </a:extLst>
              </a:tr>
              <a:tr h="0">
                <a:tc>
                  <a:txBody>
                    <a:bodyPr/>
                    <a:lstStyle/>
                    <a:p>
                      <a:pPr>
                        <a:lnSpc>
                          <a:spcPct val="150000"/>
                        </a:lnSpc>
                      </a:pPr>
                      <a:r>
                        <a:rPr lang="en-US" sz="1100">
                          <a:effectLst/>
                        </a:rPr>
                        <a:t>Email</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27794894"/>
                  </a:ext>
                </a:extLst>
              </a:tr>
              <a:tr h="0">
                <a:tc>
                  <a:txBody>
                    <a:bodyPr/>
                    <a:lstStyle/>
                    <a:p>
                      <a:pPr>
                        <a:lnSpc>
                          <a:spcPct val="150000"/>
                        </a:lnSpc>
                      </a:pPr>
                      <a:r>
                        <a:rPr lang="en-US" sz="1100">
                          <a:effectLst/>
                        </a:rPr>
                        <a:t>Password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Pass code to login into the system</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41183142"/>
                  </a:ext>
                </a:extLst>
              </a:tr>
            </a:tbl>
          </a:graphicData>
        </a:graphic>
      </p:graphicFrame>
    </p:spTree>
    <p:extLst>
      <p:ext uri="{BB962C8B-B14F-4D97-AF65-F5344CB8AC3E}">
        <p14:creationId xmlns:p14="http://schemas.microsoft.com/office/powerpoint/2010/main" val="3680256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3" name="TextBox 2">
            <a:extLst>
              <a:ext uri="{FF2B5EF4-FFF2-40B4-BE49-F238E27FC236}">
                <a16:creationId xmlns:a16="http://schemas.microsoft.com/office/drawing/2014/main" id="{9C0006AD-3179-A846-068E-1836CA64D404}"/>
              </a:ext>
            </a:extLst>
          </p:cNvPr>
          <p:cNvSpPr txBox="1"/>
          <p:nvPr/>
        </p:nvSpPr>
        <p:spPr>
          <a:xfrm>
            <a:off x="12915315" y="1862251"/>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FB95FF0-F026-1A25-EC74-00363351FE8A}"/>
              </a:ext>
            </a:extLst>
          </p:cNvPr>
          <p:cNvSpPr txBox="1"/>
          <p:nvPr/>
        </p:nvSpPr>
        <p:spPr>
          <a:xfrm>
            <a:off x="12992974" y="2426732"/>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side</a:t>
            </a:r>
          </a:p>
        </p:txBody>
      </p:sp>
      <p:pic>
        <p:nvPicPr>
          <p:cNvPr id="6" name="Picture 5">
            <a:extLst>
              <a:ext uri="{FF2B5EF4-FFF2-40B4-BE49-F238E27FC236}">
                <a16:creationId xmlns:a16="http://schemas.microsoft.com/office/drawing/2014/main" id="{5F7DFDC6-9984-0AB3-4E0E-58BEEAA4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67995" y="2458587"/>
            <a:ext cx="3602469" cy="3778941"/>
          </a:xfrm>
          <a:prstGeom prst="rect">
            <a:avLst/>
          </a:prstGeom>
        </p:spPr>
      </p:pic>
      <p:sp>
        <p:nvSpPr>
          <p:cNvPr id="5" name="TextBox 4">
            <a:extLst>
              <a:ext uri="{FF2B5EF4-FFF2-40B4-BE49-F238E27FC236}">
                <a16:creationId xmlns:a16="http://schemas.microsoft.com/office/drawing/2014/main" id="{0FBCF6A6-4B95-41CB-8DCB-BDF1CEEB5B91}"/>
              </a:ext>
            </a:extLst>
          </p:cNvPr>
          <p:cNvSpPr txBox="1"/>
          <p:nvPr/>
        </p:nvSpPr>
        <p:spPr>
          <a:xfrm>
            <a:off x="2755611" y="1462955"/>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882D833-3358-F02D-0619-D5CFC9E7D009}"/>
              </a:ext>
            </a:extLst>
          </p:cNvPr>
          <p:cNvSpPr txBox="1"/>
          <p:nvPr/>
        </p:nvSpPr>
        <p:spPr>
          <a:xfrm>
            <a:off x="2833270" y="2027436"/>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Table</a:t>
            </a:r>
          </a:p>
        </p:txBody>
      </p:sp>
      <p:graphicFrame>
        <p:nvGraphicFramePr>
          <p:cNvPr id="11" name="Table 10">
            <a:extLst>
              <a:ext uri="{FF2B5EF4-FFF2-40B4-BE49-F238E27FC236}">
                <a16:creationId xmlns:a16="http://schemas.microsoft.com/office/drawing/2014/main" id="{B73ED5E2-9899-C94A-DF11-4017A42555D1}"/>
              </a:ext>
            </a:extLst>
          </p:cNvPr>
          <p:cNvGraphicFramePr>
            <a:graphicFrameLocks noGrp="1"/>
          </p:cNvGraphicFramePr>
          <p:nvPr>
            <p:extLst>
              <p:ext uri="{D42A27DB-BD31-4B8C-83A1-F6EECF244321}">
                <p14:modId xmlns:p14="http://schemas.microsoft.com/office/powerpoint/2010/main" val="929033262"/>
              </p:ext>
            </p:extLst>
          </p:nvPr>
        </p:nvGraphicFramePr>
        <p:xfrm>
          <a:off x="3248734" y="2734509"/>
          <a:ext cx="5496560" cy="11230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664589461"/>
                    </a:ext>
                  </a:extLst>
                </a:gridCol>
                <a:gridCol w="1350010">
                  <a:extLst>
                    <a:ext uri="{9D8B030D-6E8A-4147-A177-3AD203B41FA5}">
                      <a16:colId xmlns:a16="http://schemas.microsoft.com/office/drawing/2014/main" val="530087142"/>
                    </a:ext>
                  </a:extLst>
                </a:gridCol>
                <a:gridCol w="2757805">
                  <a:extLst>
                    <a:ext uri="{9D8B030D-6E8A-4147-A177-3AD203B41FA5}">
                      <a16:colId xmlns:a16="http://schemas.microsoft.com/office/drawing/2014/main" val="276472378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0415049"/>
                  </a:ext>
                </a:extLst>
              </a:tr>
              <a:tr h="0">
                <a:tc>
                  <a:txBody>
                    <a:bodyPr/>
                    <a:lstStyle/>
                    <a:p>
                      <a:pPr>
                        <a:lnSpc>
                          <a:spcPct val="150000"/>
                        </a:lnSpc>
                      </a:pPr>
                      <a:r>
                        <a:rPr lang="en-US" sz="1100">
                          <a:effectLst/>
                        </a:rPr>
                        <a:t>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263507"/>
                  </a:ext>
                </a:extLst>
              </a:tr>
              <a:tr h="0">
                <a:tc>
                  <a:txBody>
                    <a:bodyPr/>
                    <a:lstStyle/>
                    <a:p>
                      <a:pPr>
                        <a:lnSpc>
                          <a:spcPct val="150000"/>
                        </a:lnSpc>
                      </a:pPr>
                      <a:r>
                        <a:rPr lang="en-US" sz="1100" dirty="0">
                          <a:effectLst/>
                        </a:rPr>
                        <a:t>Username</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Name of the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47329779"/>
                  </a:ext>
                </a:extLst>
              </a:tr>
              <a:tr h="0">
                <a:tc>
                  <a:txBody>
                    <a:bodyPr/>
                    <a:lstStyle/>
                    <a:p>
                      <a:pPr>
                        <a:lnSpc>
                          <a:spcPct val="150000"/>
                        </a:lnSpc>
                      </a:pPr>
                      <a:r>
                        <a:rPr lang="en-US" sz="1100">
                          <a:effectLst/>
                        </a:rPr>
                        <a:t>Email</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27794894"/>
                  </a:ext>
                </a:extLst>
              </a:tr>
              <a:tr h="0">
                <a:tc>
                  <a:txBody>
                    <a:bodyPr/>
                    <a:lstStyle/>
                    <a:p>
                      <a:pPr>
                        <a:lnSpc>
                          <a:spcPct val="150000"/>
                        </a:lnSpc>
                      </a:pPr>
                      <a:r>
                        <a:rPr lang="en-US" sz="1100">
                          <a:effectLst/>
                        </a:rPr>
                        <a:t>Password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Pass code to login into the system</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41183142"/>
                  </a:ext>
                </a:extLst>
              </a:tr>
            </a:tbl>
          </a:graphicData>
        </a:graphic>
      </p:graphicFrame>
      <p:sp>
        <p:nvSpPr>
          <p:cNvPr id="15" name="TextBox 14">
            <a:extLst>
              <a:ext uri="{FF2B5EF4-FFF2-40B4-BE49-F238E27FC236}">
                <a16:creationId xmlns:a16="http://schemas.microsoft.com/office/drawing/2014/main" id="{2D7AAB8A-DF41-7207-F050-4473E3DA9236}"/>
              </a:ext>
            </a:extLst>
          </p:cNvPr>
          <p:cNvSpPr txBox="1"/>
          <p:nvPr/>
        </p:nvSpPr>
        <p:spPr>
          <a:xfrm>
            <a:off x="-8830970" y="2452025"/>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Table</a:t>
            </a:r>
          </a:p>
        </p:txBody>
      </p:sp>
      <p:graphicFrame>
        <p:nvGraphicFramePr>
          <p:cNvPr id="17" name="Table 16">
            <a:extLst>
              <a:ext uri="{FF2B5EF4-FFF2-40B4-BE49-F238E27FC236}">
                <a16:creationId xmlns:a16="http://schemas.microsoft.com/office/drawing/2014/main" id="{0049FE9B-63B1-424F-6752-E9C99BB8AD02}"/>
              </a:ext>
            </a:extLst>
          </p:cNvPr>
          <p:cNvGraphicFramePr>
            <a:graphicFrameLocks noGrp="1"/>
          </p:cNvGraphicFramePr>
          <p:nvPr>
            <p:extLst>
              <p:ext uri="{D42A27DB-BD31-4B8C-83A1-F6EECF244321}">
                <p14:modId xmlns:p14="http://schemas.microsoft.com/office/powerpoint/2010/main" val="2872570653"/>
              </p:ext>
            </p:extLst>
          </p:nvPr>
        </p:nvGraphicFramePr>
        <p:xfrm>
          <a:off x="-8329930" y="2975353"/>
          <a:ext cx="5496560" cy="24706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1125012882"/>
                    </a:ext>
                  </a:extLst>
                </a:gridCol>
                <a:gridCol w="1259840">
                  <a:extLst>
                    <a:ext uri="{9D8B030D-6E8A-4147-A177-3AD203B41FA5}">
                      <a16:colId xmlns:a16="http://schemas.microsoft.com/office/drawing/2014/main" val="2965865229"/>
                    </a:ext>
                  </a:extLst>
                </a:gridCol>
                <a:gridCol w="2847975">
                  <a:extLst>
                    <a:ext uri="{9D8B030D-6E8A-4147-A177-3AD203B41FA5}">
                      <a16:colId xmlns:a16="http://schemas.microsoft.com/office/drawing/2014/main" val="354663824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451254"/>
                  </a:ext>
                </a:extLst>
              </a:tr>
              <a:tr h="0">
                <a:tc>
                  <a:txBody>
                    <a:bodyPr/>
                    <a:lstStyle/>
                    <a:p>
                      <a:pPr algn="just">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each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0827054"/>
                  </a:ext>
                </a:extLst>
              </a:tr>
              <a:tr h="0">
                <a:tc>
                  <a:txBody>
                    <a:bodyPr/>
                    <a:lstStyle/>
                    <a:p>
                      <a:pPr>
                        <a:lnSpc>
                          <a:spcPct val="150000"/>
                        </a:lnSpc>
                      </a:pPr>
                      <a:r>
                        <a:rPr lang="en-US" sz="1100">
                          <a:effectLst/>
                        </a:rPr>
                        <a:t>First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First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74433562"/>
                  </a:ext>
                </a:extLst>
              </a:tr>
              <a:tr h="0">
                <a:tc>
                  <a:txBody>
                    <a:bodyPr/>
                    <a:lstStyle/>
                    <a:p>
                      <a:pPr>
                        <a:lnSpc>
                          <a:spcPct val="150000"/>
                        </a:lnSpc>
                      </a:pPr>
                      <a:r>
                        <a:rPr lang="en-US" sz="1100">
                          <a:effectLst/>
                        </a:rPr>
                        <a:t>Last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Last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3333180"/>
                  </a:ext>
                </a:extLst>
              </a:tr>
              <a:tr h="0">
                <a:tc>
                  <a:txBody>
                    <a:bodyPr/>
                    <a:lstStyle/>
                    <a:p>
                      <a:pPr>
                        <a:lnSpc>
                          <a:spcPct val="150000"/>
                        </a:lnSpc>
                      </a:pPr>
                      <a:r>
                        <a:rPr lang="en-US" sz="1100">
                          <a:effectLst/>
                        </a:rPr>
                        <a:t>Email address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79214379"/>
                  </a:ext>
                </a:extLst>
              </a:tr>
              <a:tr h="0">
                <a:tc>
                  <a:txBody>
                    <a:bodyPr/>
                    <a:lstStyle/>
                    <a:p>
                      <a:pPr>
                        <a:lnSpc>
                          <a:spcPct val="150000"/>
                        </a:lnSpc>
                      </a:pPr>
                      <a:r>
                        <a:rPr lang="en-US" sz="1100">
                          <a:effectLst/>
                        </a:rPr>
                        <a:t>Phone No.</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Contact No.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23743020"/>
                  </a:ext>
                </a:extLst>
              </a:tr>
              <a:tr h="0">
                <a:tc>
                  <a:txBody>
                    <a:bodyPr/>
                    <a:lstStyle/>
                    <a:p>
                      <a:pPr>
                        <a:lnSpc>
                          <a:spcPct val="150000"/>
                        </a:lnSpc>
                      </a:pPr>
                      <a:r>
                        <a:rPr lang="en-US" sz="1100">
                          <a:effectLst/>
                        </a:rPr>
                        <a:t>Date of Birth</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Birth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04193301"/>
                  </a:ext>
                </a:extLst>
              </a:tr>
              <a:tr h="0">
                <a:tc>
                  <a:txBody>
                    <a:bodyPr/>
                    <a:lstStyle/>
                    <a:p>
                      <a:pPr>
                        <a:lnSpc>
                          <a:spcPct val="150000"/>
                        </a:lnSpc>
                      </a:pPr>
                      <a:r>
                        <a:rPr lang="en-US" sz="1100">
                          <a:effectLst/>
                        </a:rPr>
                        <a:t>Gender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Gender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14031654"/>
                  </a:ext>
                </a:extLst>
              </a:tr>
              <a:tr h="0">
                <a:tc>
                  <a:txBody>
                    <a:bodyPr/>
                    <a:lstStyle/>
                    <a:p>
                      <a:pPr>
                        <a:lnSpc>
                          <a:spcPct val="150000"/>
                        </a:lnSpc>
                      </a:pPr>
                      <a:r>
                        <a:rPr lang="en-US" sz="1100">
                          <a:effectLst/>
                        </a:rPr>
                        <a:t>Hire 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Hiring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07700700"/>
                  </a:ext>
                </a:extLst>
              </a:tr>
              <a:tr h="0">
                <a:tc>
                  <a:txBody>
                    <a:bodyPr/>
                    <a:lstStyle/>
                    <a:p>
                      <a:pPr>
                        <a:lnSpc>
                          <a:spcPct val="150000"/>
                        </a:lnSpc>
                      </a:pPr>
                      <a:r>
                        <a:rPr lang="en-US" sz="1100">
                          <a:effectLst/>
                        </a:rPr>
                        <a:t>Designation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Designation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50411343"/>
                  </a:ext>
                </a:extLst>
              </a:tr>
              <a:tr h="0">
                <a:tc>
                  <a:txBody>
                    <a:bodyPr/>
                    <a:lstStyle/>
                    <a:p>
                      <a:pPr>
                        <a:lnSpc>
                          <a:spcPct val="150000"/>
                        </a:lnSpc>
                      </a:pPr>
                      <a:r>
                        <a:rPr lang="en-US" sz="1100">
                          <a:effectLst/>
                        </a:rPr>
                        <a:t>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Salary of the employee</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3668338"/>
                  </a:ext>
                </a:extLst>
              </a:tr>
            </a:tbl>
          </a:graphicData>
        </a:graphic>
      </p:graphicFrame>
    </p:spTree>
    <p:extLst>
      <p:ext uri="{BB962C8B-B14F-4D97-AF65-F5344CB8AC3E}">
        <p14:creationId xmlns:p14="http://schemas.microsoft.com/office/powerpoint/2010/main" val="4196269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5" name="TextBox 4">
            <a:extLst>
              <a:ext uri="{FF2B5EF4-FFF2-40B4-BE49-F238E27FC236}">
                <a16:creationId xmlns:a16="http://schemas.microsoft.com/office/drawing/2014/main" id="{0FBCF6A6-4B95-41CB-8DCB-BDF1CEEB5B91}"/>
              </a:ext>
            </a:extLst>
          </p:cNvPr>
          <p:cNvSpPr txBox="1"/>
          <p:nvPr/>
        </p:nvSpPr>
        <p:spPr>
          <a:xfrm>
            <a:off x="2755611" y="1462955"/>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882D833-3358-F02D-0619-D5CFC9E7D009}"/>
              </a:ext>
            </a:extLst>
          </p:cNvPr>
          <p:cNvSpPr txBox="1"/>
          <p:nvPr/>
        </p:nvSpPr>
        <p:spPr>
          <a:xfrm>
            <a:off x="15272920" y="2052729"/>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Table</a:t>
            </a:r>
          </a:p>
        </p:txBody>
      </p:sp>
      <p:graphicFrame>
        <p:nvGraphicFramePr>
          <p:cNvPr id="11" name="Table 10">
            <a:extLst>
              <a:ext uri="{FF2B5EF4-FFF2-40B4-BE49-F238E27FC236}">
                <a16:creationId xmlns:a16="http://schemas.microsoft.com/office/drawing/2014/main" id="{B73ED5E2-9899-C94A-DF11-4017A42555D1}"/>
              </a:ext>
            </a:extLst>
          </p:cNvPr>
          <p:cNvGraphicFramePr>
            <a:graphicFrameLocks noGrp="1"/>
          </p:cNvGraphicFramePr>
          <p:nvPr>
            <p:extLst>
              <p:ext uri="{D42A27DB-BD31-4B8C-83A1-F6EECF244321}">
                <p14:modId xmlns:p14="http://schemas.microsoft.com/office/powerpoint/2010/main" val="2442035079"/>
              </p:ext>
            </p:extLst>
          </p:nvPr>
        </p:nvGraphicFramePr>
        <p:xfrm>
          <a:off x="15688384" y="2759802"/>
          <a:ext cx="5496560" cy="11230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664589461"/>
                    </a:ext>
                  </a:extLst>
                </a:gridCol>
                <a:gridCol w="1350010">
                  <a:extLst>
                    <a:ext uri="{9D8B030D-6E8A-4147-A177-3AD203B41FA5}">
                      <a16:colId xmlns:a16="http://schemas.microsoft.com/office/drawing/2014/main" val="530087142"/>
                    </a:ext>
                  </a:extLst>
                </a:gridCol>
                <a:gridCol w="2757805">
                  <a:extLst>
                    <a:ext uri="{9D8B030D-6E8A-4147-A177-3AD203B41FA5}">
                      <a16:colId xmlns:a16="http://schemas.microsoft.com/office/drawing/2014/main" val="276472378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0415049"/>
                  </a:ext>
                </a:extLst>
              </a:tr>
              <a:tr h="0">
                <a:tc>
                  <a:txBody>
                    <a:bodyPr/>
                    <a:lstStyle/>
                    <a:p>
                      <a:pPr>
                        <a:lnSpc>
                          <a:spcPct val="150000"/>
                        </a:lnSpc>
                      </a:pPr>
                      <a:r>
                        <a:rPr lang="en-US" sz="1100">
                          <a:effectLst/>
                        </a:rPr>
                        <a:t>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263507"/>
                  </a:ext>
                </a:extLst>
              </a:tr>
              <a:tr h="0">
                <a:tc>
                  <a:txBody>
                    <a:bodyPr/>
                    <a:lstStyle/>
                    <a:p>
                      <a:pPr>
                        <a:lnSpc>
                          <a:spcPct val="150000"/>
                        </a:lnSpc>
                      </a:pPr>
                      <a:r>
                        <a:rPr lang="en-US" sz="1100" dirty="0">
                          <a:effectLst/>
                        </a:rPr>
                        <a:t>Username</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Name of the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47329779"/>
                  </a:ext>
                </a:extLst>
              </a:tr>
              <a:tr h="0">
                <a:tc>
                  <a:txBody>
                    <a:bodyPr/>
                    <a:lstStyle/>
                    <a:p>
                      <a:pPr>
                        <a:lnSpc>
                          <a:spcPct val="150000"/>
                        </a:lnSpc>
                      </a:pPr>
                      <a:r>
                        <a:rPr lang="en-US" sz="1100">
                          <a:effectLst/>
                        </a:rPr>
                        <a:t>Email</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27794894"/>
                  </a:ext>
                </a:extLst>
              </a:tr>
              <a:tr h="0">
                <a:tc>
                  <a:txBody>
                    <a:bodyPr/>
                    <a:lstStyle/>
                    <a:p>
                      <a:pPr>
                        <a:lnSpc>
                          <a:spcPct val="150000"/>
                        </a:lnSpc>
                      </a:pPr>
                      <a:r>
                        <a:rPr lang="en-US" sz="1100">
                          <a:effectLst/>
                        </a:rPr>
                        <a:t>Password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Pass code to login into the system</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41183142"/>
                  </a:ext>
                </a:extLst>
              </a:tr>
            </a:tbl>
          </a:graphicData>
        </a:graphic>
      </p:graphicFrame>
      <p:sp>
        <p:nvSpPr>
          <p:cNvPr id="15" name="TextBox 14">
            <a:extLst>
              <a:ext uri="{FF2B5EF4-FFF2-40B4-BE49-F238E27FC236}">
                <a16:creationId xmlns:a16="http://schemas.microsoft.com/office/drawing/2014/main" id="{2D7AAB8A-DF41-7207-F050-4473E3DA9236}"/>
              </a:ext>
            </a:extLst>
          </p:cNvPr>
          <p:cNvSpPr txBox="1"/>
          <p:nvPr/>
        </p:nvSpPr>
        <p:spPr>
          <a:xfrm>
            <a:off x="2880867" y="1920438"/>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Table</a:t>
            </a:r>
          </a:p>
        </p:txBody>
      </p:sp>
      <p:graphicFrame>
        <p:nvGraphicFramePr>
          <p:cNvPr id="17" name="Table 16">
            <a:extLst>
              <a:ext uri="{FF2B5EF4-FFF2-40B4-BE49-F238E27FC236}">
                <a16:creationId xmlns:a16="http://schemas.microsoft.com/office/drawing/2014/main" id="{0049FE9B-63B1-424F-6752-E9C99BB8AD02}"/>
              </a:ext>
            </a:extLst>
          </p:cNvPr>
          <p:cNvGraphicFramePr>
            <a:graphicFrameLocks noGrp="1"/>
          </p:cNvGraphicFramePr>
          <p:nvPr>
            <p:extLst>
              <p:ext uri="{D42A27DB-BD31-4B8C-83A1-F6EECF244321}">
                <p14:modId xmlns:p14="http://schemas.microsoft.com/office/powerpoint/2010/main" val="2822491761"/>
              </p:ext>
            </p:extLst>
          </p:nvPr>
        </p:nvGraphicFramePr>
        <p:xfrm>
          <a:off x="3381907" y="2443766"/>
          <a:ext cx="5496560" cy="24706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1125012882"/>
                    </a:ext>
                  </a:extLst>
                </a:gridCol>
                <a:gridCol w="1259840">
                  <a:extLst>
                    <a:ext uri="{9D8B030D-6E8A-4147-A177-3AD203B41FA5}">
                      <a16:colId xmlns:a16="http://schemas.microsoft.com/office/drawing/2014/main" val="2965865229"/>
                    </a:ext>
                  </a:extLst>
                </a:gridCol>
                <a:gridCol w="2847975">
                  <a:extLst>
                    <a:ext uri="{9D8B030D-6E8A-4147-A177-3AD203B41FA5}">
                      <a16:colId xmlns:a16="http://schemas.microsoft.com/office/drawing/2014/main" val="354663824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451254"/>
                  </a:ext>
                </a:extLst>
              </a:tr>
              <a:tr h="0">
                <a:tc>
                  <a:txBody>
                    <a:bodyPr/>
                    <a:lstStyle/>
                    <a:p>
                      <a:pPr algn="just">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each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0827054"/>
                  </a:ext>
                </a:extLst>
              </a:tr>
              <a:tr h="0">
                <a:tc>
                  <a:txBody>
                    <a:bodyPr/>
                    <a:lstStyle/>
                    <a:p>
                      <a:pPr>
                        <a:lnSpc>
                          <a:spcPct val="150000"/>
                        </a:lnSpc>
                      </a:pPr>
                      <a:r>
                        <a:rPr lang="en-US" sz="1100">
                          <a:effectLst/>
                        </a:rPr>
                        <a:t>First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First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74433562"/>
                  </a:ext>
                </a:extLst>
              </a:tr>
              <a:tr h="0">
                <a:tc>
                  <a:txBody>
                    <a:bodyPr/>
                    <a:lstStyle/>
                    <a:p>
                      <a:pPr>
                        <a:lnSpc>
                          <a:spcPct val="150000"/>
                        </a:lnSpc>
                      </a:pPr>
                      <a:r>
                        <a:rPr lang="en-US" sz="1100">
                          <a:effectLst/>
                        </a:rPr>
                        <a:t>Last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Last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3333180"/>
                  </a:ext>
                </a:extLst>
              </a:tr>
              <a:tr h="0">
                <a:tc>
                  <a:txBody>
                    <a:bodyPr/>
                    <a:lstStyle/>
                    <a:p>
                      <a:pPr>
                        <a:lnSpc>
                          <a:spcPct val="150000"/>
                        </a:lnSpc>
                      </a:pPr>
                      <a:r>
                        <a:rPr lang="en-US" sz="1100">
                          <a:effectLst/>
                        </a:rPr>
                        <a:t>Email address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79214379"/>
                  </a:ext>
                </a:extLst>
              </a:tr>
              <a:tr h="0">
                <a:tc>
                  <a:txBody>
                    <a:bodyPr/>
                    <a:lstStyle/>
                    <a:p>
                      <a:pPr>
                        <a:lnSpc>
                          <a:spcPct val="150000"/>
                        </a:lnSpc>
                      </a:pPr>
                      <a:r>
                        <a:rPr lang="en-US" sz="1100">
                          <a:effectLst/>
                        </a:rPr>
                        <a:t>Phone No.</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Contact No.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23743020"/>
                  </a:ext>
                </a:extLst>
              </a:tr>
              <a:tr h="0">
                <a:tc>
                  <a:txBody>
                    <a:bodyPr/>
                    <a:lstStyle/>
                    <a:p>
                      <a:pPr>
                        <a:lnSpc>
                          <a:spcPct val="150000"/>
                        </a:lnSpc>
                      </a:pPr>
                      <a:r>
                        <a:rPr lang="en-US" sz="1100">
                          <a:effectLst/>
                        </a:rPr>
                        <a:t>Date of Birth</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Birth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04193301"/>
                  </a:ext>
                </a:extLst>
              </a:tr>
              <a:tr h="0">
                <a:tc>
                  <a:txBody>
                    <a:bodyPr/>
                    <a:lstStyle/>
                    <a:p>
                      <a:pPr>
                        <a:lnSpc>
                          <a:spcPct val="150000"/>
                        </a:lnSpc>
                      </a:pPr>
                      <a:r>
                        <a:rPr lang="en-US" sz="1100">
                          <a:effectLst/>
                        </a:rPr>
                        <a:t>Gender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Gender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14031654"/>
                  </a:ext>
                </a:extLst>
              </a:tr>
              <a:tr h="0">
                <a:tc>
                  <a:txBody>
                    <a:bodyPr/>
                    <a:lstStyle/>
                    <a:p>
                      <a:pPr>
                        <a:lnSpc>
                          <a:spcPct val="150000"/>
                        </a:lnSpc>
                      </a:pPr>
                      <a:r>
                        <a:rPr lang="en-US" sz="1100">
                          <a:effectLst/>
                        </a:rPr>
                        <a:t>Hire 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Hiring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07700700"/>
                  </a:ext>
                </a:extLst>
              </a:tr>
              <a:tr h="0">
                <a:tc>
                  <a:txBody>
                    <a:bodyPr/>
                    <a:lstStyle/>
                    <a:p>
                      <a:pPr>
                        <a:lnSpc>
                          <a:spcPct val="150000"/>
                        </a:lnSpc>
                      </a:pPr>
                      <a:r>
                        <a:rPr lang="en-US" sz="1100">
                          <a:effectLst/>
                        </a:rPr>
                        <a:t>Designation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Designation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50411343"/>
                  </a:ext>
                </a:extLst>
              </a:tr>
              <a:tr h="0">
                <a:tc>
                  <a:txBody>
                    <a:bodyPr/>
                    <a:lstStyle/>
                    <a:p>
                      <a:pPr>
                        <a:lnSpc>
                          <a:spcPct val="150000"/>
                        </a:lnSpc>
                      </a:pPr>
                      <a:r>
                        <a:rPr lang="en-US" sz="1100">
                          <a:effectLst/>
                        </a:rPr>
                        <a:t>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Salary of the employee</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3668338"/>
                  </a:ext>
                </a:extLst>
              </a:tr>
            </a:tbl>
          </a:graphicData>
        </a:graphic>
      </p:graphicFrame>
      <p:sp>
        <p:nvSpPr>
          <p:cNvPr id="7" name="TextBox 6">
            <a:extLst>
              <a:ext uri="{FF2B5EF4-FFF2-40B4-BE49-F238E27FC236}">
                <a16:creationId xmlns:a16="http://schemas.microsoft.com/office/drawing/2014/main" id="{3D101BDA-B45A-D3F5-150A-2CFF8A2126F9}"/>
              </a:ext>
            </a:extLst>
          </p:cNvPr>
          <p:cNvSpPr txBox="1"/>
          <p:nvPr/>
        </p:nvSpPr>
        <p:spPr>
          <a:xfrm>
            <a:off x="-8715471" y="1837178"/>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Payrolls Table</a:t>
            </a:r>
          </a:p>
        </p:txBody>
      </p:sp>
      <p:graphicFrame>
        <p:nvGraphicFramePr>
          <p:cNvPr id="12" name="Table 11">
            <a:extLst>
              <a:ext uri="{FF2B5EF4-FFF2-40B4-BE49-F238E27FC236}">
                <a16:creationId xmlns:a16="http://schemas.microsoft.com/office/drawing/2014/main" id="{4E1B7B12-39D3-E0F5-F868-2BD158949AA2}"/>
              </a:ext>
            </a:extLst>
          </p:cNvPr>
          <p:cNvGraphicFramePr>
            <a:graphicFrameLocks noGrp="1"/>
          </p:cNvGraphicFramePr>
          <p:nvPr>
            <p:extLst>
              <p:ext uri="{D42A27DB-BD31-4B8C-83A1-F6EECF244321}">
                <p14:modId xmlns:p14="http://schemas.microsoft.com/office/powerpoint/2010/main" val="114248763"/>
              </p:ext>
            </p:extLst>
          </p:nvPr>
        </p:nvGraphicFramePr>
        <p:xfrm>
          <a:off x="-8310880" y="2522345"/>
          <a:ext cx="5496560" cy="15722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280146573"/>
                    </a:ext>
                  </a:extLst>
                </a:gridCol>
                <a:gridCol w="1259840">
                  <a:extLst>
                    <a:ext uri="{9D8B030D-6E8A-4147-A177-3AD203B41FA5}">
                      <a16:colId xmlns:a16="http://schemas.microsoft.com/office/drawing/2014/main" val="709280036"/>
                    </a:ext>
                  </a:extLst>
                </a:gridCol>
                <a:gridCol w="2847975">
                  <a:extLst>
                    <a:ext uri="{9D8B030D-6E8A-4147-A177-3AD203B41FA5}">
                      <a16:colId xmlns:a16="http://schemas.microsoft.com/office/drawing/2014/main" val="2055102324"/>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3209846"/>
                  </a:ext>
                </a:extLst>
              </a:tr>
              <a:tr h="0">
                <a:tc>
                  <a:txBody>
                    <a:bodyPr/>
                    <a:lstStyle/>
                    <a:p>
                      <a:pPr>
                        <a:lnSpc>
                          <a:spcPct val="150000"/>
                        </a:lnSpc>
                      </a:pPr>
                      <a:r>
                        <a:rPr lang="en-US" sz="1100">
                          <a:effectLst/>
                        </a:rPr>
                        <a:t>Transaction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 for each transaction </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5918957"/>
                  </a:ext>
                </a:extLst>
              </a:tr>
              <a:tr h="0">
                <a:tc>
                  <a:txBody>
                    <a:bodyPr/>
                    <a:lstStyle/>
                    <a:p>
                      <a:pPr>
                        <a:lnSpc>
                          <a:spcPct val="150000"/>
                        </a:lnSpc>
                      </a:pPr>
                      <a:r>
                        <a:rPr lang="en-US" sz="1100">
                          <a:effectLst/>
                        </a:rPr>
                        <a:t>Salary month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Month of salary month</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17230684"/>
                  </a:ext>
                </a:extLst>
              </a:tr>
              <a:tr h="0">
                <a:tc>
                  <a:txBody>
                    <a:bodyPr/>
                    <a:lstStyle/>
                    <a:p>
                      <a:pPr>
                        <a:lnSpc>
                          <a:spcPct val="150000"/>
                        </a:lnSpc>
                      </a:pPr>
                      <a:r>
                        <a:rPr lang="en-US" sz="1100">
                          <a:effectLst/>
                        </a:rPr>
                        <a:t>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Year of 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110950"/>
                  </a:ext>
                </a:extLst>
              </a:tr>
              <a:tr h="0">
                <a:tc>
                  <a:txBody>
                    <a:bodyPr/>
                    <a:lstStyle/>
                    <a:p>
                      <a:pPr>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Employee id for references to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9757475"/>
                  </a:ext>
                </a:extLst>
              </a:tr>
              <a:tr h="0">
                <a:tc>
                  <a:txBody>
                    <a:bodyPr/>
                    <a:lstStyle/>
                    <a:p>
                      <a:pPr>
                        <a:lnSpc>
                          <a:spcPct val="150000"/>
                        </a:lnSpc>
                      </a:pPr>
                      <a:r>
                        <a:rPr lang="en-US" sz="1100">
                          <a:effectLst/>
                        </a:rPr>
                        <a:t>Net 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Total salary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745986"/>
                  </a:ext>
                </a:extLst>
              </a:tr>
              <a:tr h="0">
                <a:tc>
                  <a:txBody>
                    <a:bodyPr/>
                    <a:lstStyle/>
                    <a:p>
                      <a:pPr>
                        <a:lnSpc>
                          <a:spcPct val="150000"/>
                        </a:lnSpc>
                      </a:pPr>
                      <a:r>
                        <a:rPr lang="en-US" sz="1100">
                          <a:effectLst/>
                        </a:rPr>
                        <a:t>Status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Status of the salary (paid/unpaid)</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037625"/>
                  </a:ext>
                </a:extLst>
              </a:tr>
            </a:tbl>
          </a:graphicData>
        </a:graphic>
      </p:graphicFrame>
    </p:spTree>
    <p:extLst>
      <p:ext uri="{BB962C8B-B14F-4D97-AF65-F5344CB8AC3E}">
        <p14:creationId xmlns:p14="http://schemas.microsoft.com/office/powerpoint/2010/main" val="2017233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5" name="TextBox 4">
            <a:extLst>
              <a:ext uri="{FF2B5EF4-FFF2-40B4-BE49-F238E27FC236}">
                <a16:creationId xmlns:a16="http://schemas.microsoft.com/office/drawing/2014/main" id="{0FBCF6A6-4B95-41CB-8DCB-BDF1CEEB5B91}"/>
              </a:ext>
            </a:extLst>
          </p:cNvPr>
          <p:cNvSpPr txBox="1"/>
          <p:nvPr/>
        </p:nvSpPr>
        <p:spPr>
          <a:xfrm>
            <a:off x="2755611" y="1462955"/>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D7AAB8A-DF41-7207-F050-4473E3DA9236}"/>
              </a:ext>
            </a:extLst>
          </p:cNvPr>
          <p:cNvSpPr txBox="1"/>
          <p:nvPr/>
        </p:nvSpPr>
        <p:spPr>
          <a:xfrm>
            <a:off x="15168117" y="2258495"/>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Table</a:t>
            </a:r>
          </a:p>
        </p:txBody>
      </p:sp>
      <p:graphicFrame>
        <p:nvGraphicFramePr>
          <p:cNvPr id="17" name="Table 16">
            <a:extLst>
              <a:ext uri="{FF2B5EF4-FFF2-40B4-BE49-F238E27FC236}">
                <a16:creationId xmlns:a16="http://schemas.microsoft.com/office/drawing/2014/main" id="{0049FE9B-63B1-424F-6752-E9C99BB8AD02}"/>
              </a:ext>
            </a:extLst>
          </p:cNvPr>
          <p:cNvGraphicFramePr>
            <a:graphicFrameLocks noGrp="1"/>
          </p:cNvGraphicFramePr>
          <p:nvPr>
            <p:extLst>
              <p:ext uri="{D42A27DB-BD31-4B8C-83A1-F6EECF244321}">
                <p14:modId xmlns:p14="http://schemas.microsoft.com/office/powerpoint/2010/main" val="4045125729"/>
              </p:ext>
            </p:extLst>
          </p:nvPr>
        </p:nvGraphicFramePr>
        <p:xfrm>
          <a:off x="15669157" y="2781823"/>
          <a:ext cx="5496560" cy="24706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1125012882"/>
                    </a:ext>
                  </a:extLst>
                </a:gridCol>
                <a:gridCol w="1259840">
                  <a:extLst>
                    <a:ext uri="{9D8B030D-6E8A-4147-A177-3AD203B41FA5}">
                      <a16:colId xmlns:a16="http://schemas.microsoft.com/office/drawing/2014/main" val="2965865229"/>
                    </a:ext>
                  </a:extLst>
                </a:gridCol>
                <a:gridCol w="2847975">
                  <a:extLst>
                    <a:ext uri="{9D8B030D-6E8A-4147-A177-3AD203B41FA5}">
                      <a16:colId xmlns:a16="http://schemas.microsoft.com/office/drawing/2014/main" val="354663824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451254"/>
                  </a:ext>
                </a:extLst>
              </a:tr>
              <a:tr h="0">
                <a:tc>
                  <a:txBody>
                    <a:bodyPr/>
                    <a:lstStyle/>
                    <a:p>
                      <a:pPr algn="just">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each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0827054"/>
                  </a:ext>
                </a:extLst>
              </a:tr>
              <a:tr h="0">
                <a:tc>
                  <a:txBody>
                    <a:bodyPr/>
                    <a:lstStyle/>
                    <a:p>
                      <a:pPr>
                        <a:lnSpc>
                          <a:spcPct val="150000"/>
                        </a:lnSpc>
                      </a:pPr>
                      <a:r>
                        <a:rPr lang="en-US" sz="1100">
                          <a:effectLst/>
                        </a:rPr>
                        <a:t>First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First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74433562"/>
                  </a:ext>
                </a:extLst>
              </a:tr>
              <a:tr h="0">
                <a:tc>
                  <a:txBody>
                    <a:bodyPr/>
                    <a:lstStyle/>
                    <a:p>
                      <a:pPr>
                        <a:lnSpc>
                          <a:spcPct val="150000"/>
                        </a:lnSpc>
                      </a:pPr>
                      <a:r>
                        <a:rPr lang="en-US" sz="1100">
                          <a:effectLst/>
                        </a:rPr>
                        <a:t>Last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Last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3333180"/>
                  </a:ext>
                </a:extLst>
              </a:tr>
              <a:tr h="0">
                <a:tc>
                  <a:txBody>
                    <a:bodyPr/>
                    <a:lstStyle/>
                    <a:p>
                      <a:pPr>
                        <a:lnSpc>
                          <a:spcPct val="150000"/>
                        </a:lnSpc>
                      </a:pPr>
                      <a:r>
                        <a:rPr lang="en-US" sz="1100">
                          <a:effectLst/>
                        </a:rPr>
                        <a:t>Email address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79214379"/>
                  </a:ext>
                </a:extLst>
              </a:tr>
              <a:tr h="0">
                <a:tc>
                  <a:txBody>
                    <a:bodyPr/>
                    <a:lstStyle/>
                    <a:p>
                      <a:pPr>
                        <a:lnSpc>
                          <a:spcPct val="150000"/>
                        </a:lnSpc>
                      </a:pPr>
                      <a:r>
                        <a:rPr lang="en-US" sz="1100">
                          <a:effectLst/>
                        </a:rPr>
                        <a:t>Phone No.</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Contact No.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23743020"/>
                  </a:ext>
                </a:extLst>
              </a:tr>
              <a:tr h="0">
                <a:tc>
                  <a:txBody>
                    <a:bodyPr/>
                    <a:lstStyle/>
                    <a:p>
                      <a:pPr>
                        <a:lnSpc>
                          <a:spcPct val="150000"/>
                        </a:lnSpc>
                      </a:pPr>
                      <a:r>
                        <a:rPr lang="en-US" sz="1100">
                          <a:effectLst/>
                        </a:rPr>
                        <a:t>Date of Birth</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Birth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04193301"/>
                  </a:ext>
                </a:extLst>
              </a:tr>
              <a:tr h="0">
                <a:tc>
                  <a:txBody>
                    <a:bodyPr/>
                    <a:lstStyle/>
                    <a:p>
                      <a:pPr>
                        <a:lnSpc>
                          <a:spcPct val="150000"/>
                        </a:lnSpc>
                      </a:pPr>
                      <a:r>
                        <a:rPr lang="en-US" sz="1100">
                          <a:effectLst/>
                        </a:rPr>
                        <a:t>Gender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Gender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14031654"/>
                  </a:ext>
                </a:extLst>
              </a:tr>
              <a:tr h="0">
                <a:tc>
                  <a:txBody>
                    <a:bodyPr/>
                    <a:lstStyle/>
                    <a:p>
                      <a:pPr>
                        <a:lnSpc>
                          <a:spcPct val="150000"/>
                        </a:lnSpc>
                      </a:pPr>
                      <a:r>
                        <a:rPr lang="en-US" sz="1100">
                          <a:effectLst/>
                        </a:rPr>
                        <a:t>Hire 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Hiring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07700700"/>
                  </a:ext>
                </a:extLst>
              </a:tr>
              <a:tr h="0">
                <a:tc>
                  <a:txBody>
                    <a:bodyPr/>
                    <a:lstStyle/>
                    <a:p>
                      <a:pPr>
                        <a:lnSpc>
                          <a:spcPct val="150000"/>
                        </a:lnSpc>
                      </a:pPr>
                      <a:r>
                        <a:rPr lang="en-US" sz="1100">
                          <a:effectLst/>
                        </a:rPr>
                        <a:t>Designation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Designation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50411343"/>
                  </a:ext>
                </a:extLst>
              </a:tr>
              <a:tr h="0">
                <a:tc>
                  <a:txBody>
                    <a:bodyPr/>
                    <a:lstStyle/>
                    <a:p>
                      <a:pPr>
                        <a:lnSpc>
                          <a:spcPct val="150000"/>
                        </a:lnSpc>
                      </a:pPr>
                      <a:r>
                        <a:rPr lang="en-US" sz="1100">
                          <a:effectLst/>
                        </a:rPr>
                        <a:t>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Salary of the employee</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3668338"/>
                  </a:ext>
                </a:extLst>
              </a:tr>
            </a:tbl>
          </a:graphicData>
        </a:graphic>
      </p:graphicFrame>
      <p:sp>
        <p:nvSpPr>
          <p:cNvPr id="7" name="TextBox 6">
            <a:extLst>
              <a:ext uri="{FF2B5EF4-FFF2-40B4-BE49-F238E27FC236}">
                <a16:creationId xmlns:a16="http://schemas.microsoft.com/office/drawing/2014/main" id="{3D101BDA-B45A-D3F5-150A-2CFF8A2126F9}"/>
              </a:ext>
            </a:extLst>
          </p:cNvPr>
          <p:cNvSpPr txBox="1"/>
          <p:nvPr/>
        </p:nvSpPr>
        <p:spPr>
          <a:xfrm>
            <a:off x="2943129" y="2007839"/>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Payrolls Table</a:t>
            </a:r>
          </a:p>
        </p:txBody>
      </p:sp>
      <p:graphicFrame>
        <p:nvGraphicFramePr>
          <p:cNvPr id="12" name="Table 11">
            <a:extLst>
              <a:ext uri="{FF2B5EF4-FFF2-40B4-BE49-F238E27FC236}">
                <a16:creationId xmlns:a16="http://schemas.microsoft.com/office/drawing/2014/main" id="{4E1B7B12-39D3-E0F5-F868-2BD158949AA2}"/>
              </a:ext>
            </a:extLst>
          </p:cNvPr>
          <p:cNvGraphicFramePr>
            <a:graphicFrameLocks noGrp="1"/>
          </p:cNvGraphicFramePr>
          <p:nvPr>
            <p:extLst>
              <p:ext uri="{D42A27DB-BD31-4B8C-83A1-F6EECF244321}">
                <p14:modId xmlns:p14="http://schemas.microsoft.com/office/powerpoint/2010/main" val="40399228"/>
              </p:ext>
            </p:extLst>
          </p:nvPr>
        </p:nvGraphicFramePr>
        <p:xfrm>
          <a:off x="3347720" y="2693006"/>
          <a:ext cx="5496560" cy="15722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280146573"/>
                    </a:ext>
                  </a:extLst>
                </a:gridCol>
                <a:gridCol w="1259840">
                  <a:extLst>
                    <a:ext uri="{9D8B030D-6E8A-4147-A177-3AD203B41FA5}">
                      <a16:colId xmlns:a16="http://schemas.microsoft.com/office/drawing/2014/main" val="709280036"/>
                    </a:ext>
                  </a:extLst>
                </a:gridCol>
                <a:gridCol w="2847975">
                  <a:extLst>
                    <a:ext uri="{9D8B030D-6E8A-4147-A177-3AD203B41FA5}">
                      <a16:colId xmlns:a16="http://schemas.microsoft.com/office/drawing/2014/main" val="2055102324"/>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3209846"/>
                  </a:ext>
                </a:extLst>
              </a:tr>
              <a:tr h="0">
                <a:tc>
                  <a:txBody>
                    <a:bodyPr/>
                    <a:lstStyle/>
                    <a:p>
                      <a:pPr>
                        <a:lnSpc>
                          <a:spcPct val="150000"/>
                        </a:lnSpc>
                      </a:pPr>
                      <a:r>
                        <a:rPr lang="en-US" sz="1100">
                          <a:effectLst/>
                        </a:rPr>
                        <a:t>Transaction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 for each transaction </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5918957"/>
                  </a:ext>
                </a:extLst>
              </a:tr>
              <a:tr h="0">
                <a:tc>
                  <a:txBody>
                    <a:bodyPr/>
                    <a:lstStyle/>
                    <a:p>
                      <a:pPr>
                        <a:lnSpc>
                          <a:spcPct val="150000"/>
                        </a:lnSpc>
                      </a:pPr>
                      <a:r>
                        <a:rPr lang="en-US" sz="1100">
                          <a:effectLst/>
                        </a:rPr>
                        <a:t>Salary month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Month of salary month</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17230684"/>
                  </a:ext>
                </a:extLst>
              </a:tr>
              <a:tr h="0">
                <a:tc>
                  <a:txBody>
                    <a:bodyPr/>
                    <a:lstStyle/>
                    <a:p>
                      <a:pPr>
                        <a:lnSpc>
                          <a:spcPct val="150000"/>
                        </a:lnSpc>
                      </a:pPr>
                      <a:r>
                        <a:rPr lang="en-US" sz="1100">
                          <a:effectLst/>
                        </a:rPr>
                        <a:t>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Year of 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110950"/>
                  </a:ext>
                </a:extLst>
              </a:tr>
              <a:tr h="0">
                <a:tc>
                  <a:txBody>
                    <a:bodyPr/>
                    <a:lstStyle/>
                    <a:p>
                      <a:pPr>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Employee id for references to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9757475"/>
                  </a:ext>
                </a:extLst>
              </a:tr>
              <a:tr h="0">
                <a:tc>
                  <a:txBody>
                    <a:bodyPr/>
                    <a:lstStyle/>
                    <a:p>
                      <a:pPr>
                        <a:lnSpc>
                          <a:spcPct val="150000"/>
                        </a:lnSpc>
                      </a:pPr>
                      <a:r>
                        <a:rPr lang="en-US" sz="1100">
                          <a:effectLst/>
                        </a:rPr>
                        <a:t>Net 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Total salary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745986"/>
                  </a:ext>
                </a:extLst>
              </a:tr>
              <a:tr h="0">
                <a:tc>
                  <a:txBody>
                    <a:bodyPr/>
                    <a:lstStyle/>
                    <a:p>
                      <a:pPr>
                        <a:lnSpc>
                          <a:spcPct val="150000"/>
                        </a:lnSpc>
                      </a:pPr>
                      <a:r>
                        <a:rPr lang="en-US" sz="1100">
                          <a:effectLst/>
                        </a:rPr>
                        <a:t>Status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Status of the salary (paid/unpaid)</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037625"/>
                  </a:ext>
                </a:extLst>
              </a:tr>
            </a:tbl>
          </a:graphicData>
        </a:graphic>
      </p:graphicFrame>
      <p:sp>
        <p:nvSpPr>
          <p:cNvPr id="14" name="TextBox 13">
            <a:extLst>
              <a:ext uri="{FF2B5EF4-FFF2-40B4-BE49-F238E27FC236}">
                <a16:creationId xmlns:a16="http://schemas.microsoft.com/office/drawing/2014/main" id="{949A99CB-BB8D-9105-482A-F3F4532C1BEE}"/>
              </a:ext>
            </a:extLst>
          </p:cNvPr>
          <p:cNvSpPr txBox="1"/>
          <p:nvPr/>
        </p:nvSpPr>
        <p:spPr>
          <a:xfrm>
            <a:off x="-9168278" y="1152609"/>
            <a:ext cx="8352129"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latin typeface="Times New Roman" panose="02020603050405020304" pitchFamily="18" charset="0"/>
                <a:cs typeface="Times New Roman" panose="02020603050405020304" pitchFamily="18" charset="0"/>
              </a:rPr>
              <a:t>Entity-Relationship Diagram / Class Diagram</a:t>
            </a:r>
          </a:p>
        </p:txBody>
      </p:sp>
      <p:pic>
        <p:nvPicPr>
          <p:cNvPr id="18" name="Picture 17">
            <a:extLst>
              <a:ext uri="{FF2B5EF4-FFF2-40B4-BE49-F238E27FC236}">
                <a16:creationId xmlns:a16="http://schemas.microsoft.com/office/drawing/2014/main" id="{47A81182-6D83-B713-72CF-D6AAC9E7D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6389" y="1705968"/>
            <a:ext cx="8513090" cy="4555472"/>
          </a:xfrm>
          <a:prstGeom prst="rect">
            <a:avLst/>
          </a:prstGeom>
        </p:spPr>
      </p:pic>
    </p:spTree>
    <p:extLst>
      <p:ext uri="{BB962C8B-B14F-4D97-AF65-F5344CB8AC3E}">
        <p14:creationId xmlns:p14="http://schemas.microsoft.com/office/powerpoint/2010/main" val="2831017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5" name="TextBox 4">
            <a:extLst>
              <a:ext uri="{FF2B5EF4-FFF2-40B4-BE49-F238E27FC236}">
                <a16:creationId xmlns:a16="http://schemas.microsoft.com/office/drawing/2014/main" id="{0FBCF6A6-4B95-41CB-8DCB-BDF1CEEB5B91}"/>
              </a:ext>
            </a:extLst>
          </p:cNvPr>
          <p:cNvSpPr txBox="1"/>
          <p:nvPr/>
        </p:nvSpPr>
        <p:spPr>
          <a:xfrm>
            <a:off x="16757361" y="1994748"/>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D101BDA-B45A-D3F5-150A-2CFF8A2126F9}"/>
              </a:ext>
            </a:extLst>
          </p:cNvPr>
          <p:cNvSpPr txBox="1"/>
          <p:nvPr/>
        </p:nvSpPr>
        <p:spPr>
          <a:xfrm>
            <a:off x="16944879" y="2539632"/>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Payrolls Table</a:t>
            </a:r>
          </a:p>
        </p:txBody>
      </p:sp>
      <p:graphicFrame>
        <p:nvGraphicFramePr>
          <p:cNvPr id="12" name="Table 11">
            <a:extLst>
              <a:ext uri="{FF2B5EF4-FFF2-40B4-BE49-F238E27FC236}">
                <a16:creationId xmlns:a16="http://schemas.microsoft.com/office/drawing/2014/main" id="{4E1B7B12-39D3-E0F5-F868-2BD158949AA2}"/>
              </a:ext>
            </a:extLst>
          </p:cNvPr>
          <p:cNvGraphicFramePr>
            <a:graphicFrameLocks noGrp="1"/>
          </p:cNvGraphicFramePr>
          <p:nvPr>
            <p:extLst>
              <p:ext uri="{D42A27DB-BD31-4B8C-83A1-F6EECF244321}">
                <p14:modId xmlns:p14="http://schemas.microsoft.com/office/powerpoint/2010/main" val="4112197764"/>
              </p:ext>
            </p:extLst>
          </p:nvPr>
        </p:nvGraphicFramePr>
        <p:xfrm>
          <a:off x="17349470" y="3224799"/>
          <a:ext cx="5496560" cy="15722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280146573"/>
                    </a:ext>
                  </a:extLst>
                </a:gridCol>
                <a:gridCol w="1259840">
                  <a:extLst>
                    <a:ext uri="{9D8B030D-6E8A-4147-A177-3AD203B41FA5}">
                      <a16:colId xmlns:a16="http://schemas.microsoft.com/office/drawing/2014/main" val="709280036"/>
                    </a:ext>
                  </a:extLst>
                </a:gridCol>
                <a:gridCol w="2847975">
                  <a:extLst>
                    <a:ext uri="{9D8B030D-6E8A-4147-A177-3AD203B41FA5}">
                      <a16:colId xmlns:a16="http://schemas.microsoft.com/office/drawing/2014/main" val="2055102324"/>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3209846"/>
                  </a:ext>
                </a:extLst>
              </a:tr>
              <a:tr h="0">
                <a:tc>
                  <a:txBody>
                    <a:bodyPr/>
                    <a:lstStyle/>
                    <a:p>
                      <a:pPr>
                        <a:lnSpc>
                          <a:spcPct val="150000"/>
                        </a:lnSpc>
                      </a:pPr>
                      <a:r>
                        <a:rPr lang="en-US" sz="1100">
                          <a:effectLst/>
                        </a:rPr>
                        <a:t>Transaction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 for each transaction </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5918957"/>
                  </a:ext>
                </a:extLst>
              </a:tr>
              <a:tr h="0">
                <a:tc>
                  <a:txBody>
                    <a:bodyPr/>
                    <a:lstStyle/>
                    <a:p>
                      <a:pPr>
                        <a:lnSpc>
                          <a:spcPct val="150000"/>
                        </a:lnSpc>
                      </a:pPr>
                      <a:r>
                        <a:rPr lang="en-US" sz="1100">
                          <a:effectLst/>
                        </a:rPr>
                        <a:t>Salary month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Month of salary month</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17230684"/>
                  </a:ext>
                </a:extLst>
              </a:tr>
              <a:tr h="0">
                <a:tc>
                  <a:txBody>
                    <a:bodyPr/>
                    <a:lstStyle/>
                    <a:p>
                      <a:pPr>
                        <a:lnSpc>
                          <a:spcPct val="150000"/>
                        </a:lnSpc>
                      </a:pPr>
                      <a:r>
                        <a:rPr lang="en-US" sz="1100">
                          <a:effectLst/>
                        </a:rPr>
                        <a:t>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Year of 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110950"/>
                  </a:ext>
                </a:extLst>
              </a:tr>
              <a:tr h="0">
                <a:tc>
                  <a:txBody>
                    <a:bodyPr/>
                    <a:lstStyle/>
                    <a:p>
                      <a:pPr>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Employee id for references to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9757475"/>
                  </a:ext>
                </a:extLst>
              </a:tr>
              <a:tr h="0">
                <a:tc>
                  <a:txBody>
                    <a:bodyPr/>
                    <a:lstStyle/>
                    <a:p>
                      <a:pPr>
                        <a:lnSpc>
                          <a:spcPct val="150000"/>
                        </a:lnSpc>
                      </a:pPr>
                      <a:r>
                        <a:rPr lang="en-US" sz="1100">
                          <a:effectLst/>
                        </a:rPr>
                        <a:t>Net 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Total salary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745986"/>
                  </a:ext>
                </a:extLst>
              </a:tr>
              <a:tr h="0">
                <a:tc>
                  <a:txBody>
                    <a:bodyPr/>
                    <a:lstStyle/>
                    <a:p>
                      <a:pPr>
                        <a:lnSpc>
                          <a:spcPct val="150000"/>
                        </a:lnSpc>
                      </a:pPr>
                      <a:r>
                        <a:rPr lang="en-US" sz="1100">
                          <a:effectLst/>
                        </a:rPr>
                        <a:t>Status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Status of the salary (paid/unpaid)</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037625"/>
                  </a:ext>
                </a:extLst>
              </a:tr>
            </a:tbl>
          </a:graphicData>
        </a:graphic>
      </p:graphicFrame>
      <p:sp>
        <p:nvSpPr>
          <p:cNvPr id="14" name="TextBox 13">
            <a:extLst>
              <a:ext uri="{FF2B5EF4-FFF2-40B4-BE49-F238E27FC236}">
                <a16:creationId xmlns:a16="http://schemas.microsoft.com/office/drawing/2014/main" id="{949A99CB-BB8D-9105-482A-F3F4532C1BEE}"/>
              </a:ext>
            </a:extLst>
          </p:cNvPr>
          <p:cNvSpPr txBox="1"/>
          <p:nvPr/>
        </p:nvSpPr>
        <p:spPr>
          <a:xfrm>
            <a:off x="2891190" y="1676552"/>
            <a:ext cx="8352129"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latin typeface="Times New Roman" panose="02020603050405020304" pitchFamily="18" charset="0"/>
                <a:cs typeface="Times New Roman" panose="02020603050405020304" pitchFamily="18" charset="0"/>
              </a:rPr>
              <a:t>Entity-Relationship Diagram / Class Diagram</a:t>
            </a:r>
          </a:p>
        </p:txBody>
      </p:sp>
      <p:pic>
        <p:nvPicPr>
          <p:cNvPr id="18" name="Picture 17">
            <a:extLst>
              <a:ext uri="{FF2B5EF4-FFF2-40B4-BE49-F238E27FC236}">
                <a16:creationId xmlns:a16="http://schemas.microsoft.com/office/drawing/2014/main" id="{47A81182-6D83-B713-72CF-D6AAC9E7D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1190" y="2229911"/>
            <a:ext cx="8093899" cy="4331157"/>
          </a:xfrm>
          <a:prstGeom prst="rect">
            <a:avLst/>
          </a:prstGeom>
        </p:spPr>
      </p:pic>
      <p:sp>
        <p:nvSpPr>
          <p:cNvPr id="3" name="TextBox 2">
            <a:extLst>
              <a:ext uri="{FF2B5EF4-FFF2-40B4-BE49-F238E27FC236}">
                <a16:creationId xmlns:a16="http://schemas.microsoft.com/office/drawing/2014/main" id="{AF07CB78-7CE9-C547-5136-5EA0374844F0}"/>
              </a:ext>
            </a:extLst>
          </p:cNvPr>
          <p:cNvSpPr txBox="1"/>
          <p:nvPr/>
        </p:nvSpPr>
        <p:spPr>
          <a:xfrm>
            <a:off x="-10546156"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8" name="TextBox 7">
            <a:extLst>
              <a:ext uri="{FF2B5EF4-FFF2-40B4-BE49-F238E27FC236}">
                <a16:creationId xmlns:a16="http://schemas.microsoft.com/office/drawing/2014/main" id="{F3DB91E2-B30B-8E33-AA28-069500FA014C}"/>
              </a:ext>
            </a:extLst>
          </p:cNvPr>
          <p:cNvSpPr txBox="1"/>
          <p:nvPr/>
        </p:nvSpPr>
        <p:spPr>
          <a:xfrm>
            <a:off x="-10293292" y="2488464"/>
            <a:ext cx="7532989" cy="3416320"/>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Admin Table:</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admin, such as id unique identifier, name for login purpose, email, password for login into the system.</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Employee Table:</a:t>
            </a:r>
          </a:p>
          <a:p>
            <a:pPr marL="285750"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each employee, such as employee id, first and last name, email address, phone number, gender, date of birth, joining and hiring date of the employee, designation of the employee and the salary of the employee</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26432821-CC7E-4DFB-2A6F-2C6AD7A7CBFD}"/>
              </a:ext>
            </a:extLst>
          </p:cNvPr>
          <p:cNvSpPr txBox="1"/>
          <p:nvPr/>
        </p:nvSpPr>
        <p:spPr>
          <a:xfrm>
            <a:off x="-10401300" y="1858523"/>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Database Design</a:t>
            </a:r>
          </a:p>
        </p:txBody>
      </p:sp>
    </p:spTree>
    <p:extLst>
      <p:ext uri="{BB962C8B-B14F-4D97-AF65-F5344CB8AC3E}">
        <p14:creationId xmlns:p14="http://schemas.microsoft.com/office/powerpoint/2010/main" val="3867527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13300125" y="1071389"/>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14" name="TextBox 13">
            <a:extLst>
              <a:ext uri="{FF2B5EF4-FFF2-40B4-BE49-F238E27FC236}">
                <a16:creationId xmlns:a16="http://schemas.microsoft.com/office/drawing/2014/main" id="{949A99CB-BB8D-9105-482A-F3F4532C1BEE}"/>
              </a:ext>
            </a:extLst>
          </p:cNvPr>
          <p:cNvSpPr txBox="1"/>
          <p:nvPr/>
        </p:nvSpPr>
        <p:spPr>
          <a:xfrm>
            <a:off x="13349640" y="1749859"/>
            <a:ext cx="8352129"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latin typeface="Times New Roman" panose="02020603050405020304" pitchFamily="18" charset="0"/>
                <a:cs typeface="Times New Roman" panose="02020603050405020304" pitchFamily="18" charset="0"/>
              </a:rPr>
              <a:t>Entity-Relationship Diagram / Class Diagram</a:t>
            </a:r>
          </a:p>
        </p:txBody>
      </p:sp>
      <p:pic>
        <p:nvPicPr>
          <p:cNvPr id="18" name="Picture 17">
            <a:extLst>
              <a:ext uri="{FF2B5EF4-FFF2-40B4-BE49-F238E27FC236}">
                <a16:creationId xmlns:a16="http://schemas.microsoft.com/office/drawing/2014/main" id="{47A81182-6D83-B713-72CF-D6AAC9E7D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49640" y="2303218"/>
            <a:ext cx="8093899" cy="4331157"/>
          </a:xfrm>
          <a:prstGeom prst="rect">
            <a:avLst/>
          </a:prstGeom>
        </p:spPr>
      </p:pic>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8" name="TextBox 7">
            <a:extLst>
              <a:ext uri="{FF2B5EF4-FFF2-40B4-BE49-F238E27FC236}">
                <a16:creationId xmlns:a16="http://schemas.microsoft.com/office/drawing/2014/main" id="{F3DB91E2-B30B-8E33-AA28-069500FA014C}"/>
              </a:ext>
            </a:extLst>
          </p:cNvPr>
          <p:cNvSpPr txBox="1"/>
          <p:nvPr/>
        </p:nvSpPr>
        <p:spPr>
          <a:xfrm>
            <a:off x="3112277" y="2483739"/>
            <a:ext cx="7532989" cy="3416320"/>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Admin Table:</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admin, such as id unique identifier, name for login purpose, email, password for login into the system.</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Employee Table:</a:t>
            </a:r>
          </a:p>
          <a:p>
            <a:pPr marL="285750"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each employee, such as employee id, first and last name, email address, phone number, gender, date of birth, joining and hiring date of the employee, designation of the employee and the salary of the employee</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26432821-CC7E-4DFB-2A6F-2C6AD7A7CBFD}"/>
              </a:ext>
            </a:extLst>
          </p:cNvPr>
          <p:cNvSpPr txBox="1"/>
          <p:nvPr/>
        </p:nvSpPr>
        <p:spPr>
          <a:xfrm>
            <a:off x="3004269" y="1853798"/>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Database Design</a:t>
            </a:r>
          </a:p>
        </p:txBody>
      </p:sp>
      <p:sp>
        <p:nvSpPr>
          <p:cNvPr id="10" name="TextBox 9">
            <a:extLst>
              <a:ext uri="{FF2B5EF4-FFF2-40B4-BE49-F238E27FC236}">
                <a16:creationId xmlns:a16="http://schemas.microsoft.com/office/drawing/2014/main" id="{C2901AF1-F733-8531-1299-B729DBD06AD9}"/>
              </a:ext>
            </a:extLst>
          </p:cNvPr>
          <p:cNvSpPr txBox="1"/>
          <p:nvPr/>
        </p:nvSpPr>
        <p:spPr>
          <a:xfrm>
            <a:off x="-10502695" y="2984718"/>
            <a:ext cx="7532989" cy="1477328"/>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Payslip Table</a:t>
            </a:r>
          </a:p>
          <a:p>
            <a:r>
              <a:rPr lang="en-US" dirty="0">
                <a:solidFill>
                  <a:schemeClr val="bg1"/>
                </a:solidFill>
                <a:effectLst/>
                <a:latin typeface="Arial" panose="020B0604020202020204" pitchFamily="34" charset="0"/>
                <a:ea typeface="Calibri" panose="020F0502020204030204" pitchFamily="34" charset="0"/>
              </a:rPr>
              <a:t>	This table stores the information about pay-slips, such as transaction id, month of the salary is given, year of the salary is given, employee name, net salary of employee and status of payment.</a:t>
            </a:r>
            <a:endParaRPr lang="en-IN" dirty="0">
              <a:solidFill>
                <a:schemeClr val="bg1"/>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772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8" name="TextBox 7">
            <a:extLst>
              <a:ext uri="{FF2B5EF4-FFF2-40B4-BE49-F238E27FC236}">
                <a16:creationId xmlns:a16="http://schemas.microsoft.com/office/drawing/2014/main" id="{F3DB91E2-B30B-8E33-AA28-069500FA014C}"/>
              </a:ext>
            </a:extLst>
          </p:cNvPr>
          <p:cNvSpPr txBox="1"/>
          <p:nvPr/>
        </p:nvSpPr>
        <p:spPr>
          <a:xfrm>
            <a:off x="13733385" y="2678841"/>
            <a:ext cx="7532989" cy="3416320"/>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Admin Table:</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admin, such as id unique identifier, name for login purpose, email, password for login into the system.</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Employee Table:</a:t>
            </a:r>
          </a:p>
          <a:p>
            <a:pPr marL="285750"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each employee, such as employee id, first and last name, email address, phone number, gender, date of birth, joining and hiring date of the employee, designation of the employee and the salary of the employee</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26432821-CC7E-4DFB-2A6F-2C6AD7A7CBFD}"/>
              </a:ext>
            </a:extLst>
          </p:cNvPr>
          <p:cNvSpPr txBox="1"/>
          <p:nvPr/>
        </p:nvSpPr>
        <p:spPr>
          <a:xfrm>
            <a:off x="3004269" y="1853798"/>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Database Design</a:t>
            </a:r>
          </a:p>
        </p:txBody>
      </p:sp>
      <p:sp>
        <p:nvSpPr>
          <p:cNvPr id="10" name="TextBox 9">
            <a:extLst>
              <a:ext uri="{FF2B5EF4-FFF2-40B4-BE49-F238E27FC236}">
                <a16:creationId xmlns:a16="http://schemas.microsoft.com/office/drawing/2014/main" id="{C2901AF1-F733-8531-1299-B729DBD06AD9}"/>
              </a:ext>
            </a:extLst>
          </p:cNvPr>
          <p:cNvSpPr txBox="1"/>
          <p:nvPr/>
        </p:nvSpPr>
        <p:spPr>
          <a:xfrm>
            <a:off x="3364589" y="2327113"/>
            <a:ext cx="7532989" cy="1477328"/>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Payslip Table</a:t>
            </a:r>
          </a:p>
          <a:p>
            <a:r>
              <a:rPr lang="en-US" dirty="0">
                <a:solidFill>
                  <a:schemeClr val="bg1"/>
                </a:solidFill>
                <a:effectLst/>
                <a:latin typeface="Arial" panose="020B0604020202020204" pitchFamily="34" charset="0"/>
                <a:ea typeface="Calibri" panose="020F0502020204030204" pitchFamily="34" charset="0"/>
              </a:rPr>
              <a:t>	This table stores the information about pay-slips, such as transaction id, month of the salary is given, year of the salary is given, employee name, net salary of employee and status of payment.</a:t>
            </a:r>
            <a:endParaRPr lang="en-IN" dirty="0">
              <a:solidFill>
                <a:schemeClr val="bg1"/>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E1DF8E2-3179-F579-9AC8-99249DB32592}"/>
              </a:ext>
            </a:extLst>
          </p:cNvPr>
          <p:cNvSpPr txBox="1"/>
          <p:nvPr/>
        </p:nvSpPr>
        <p:spPr>
          <a:xfrm>
            <a:off x="-9926285" y="1957781"/>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9399186" y="2467739"/>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8985403" y="2946919"/>
            <a:ext cx="6268561" cy="30768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9333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a:extLst>
              <a:ext uri="{FF2B5EF4-FFF2-40B4-BE49-F238E27FC236}">
                <a16:creationId xmlns:a16="http://schemas.microsoft.com/office/drawing/2014/main" id="{26989180-E6C5-BDB0-DD72-2F3F7E1A39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34055" y="0"/>
            <a:ext cx="12192000" cy="6858000"/>
          </a:xfrm>
          <a:prstGeom prst="rect">
            <a:avLst/>
          </a:prstGeom>
        </p:spPr>
      </p:pic>
      <p:sp>
        <p:nvSpPr>
          <p:cNvPr id="28" name="TextBox 27">
            <a:extLst>
              <a:ext uri="{FF2B5EF4-FFF2-40B4-BE49-F238E27FC236}">
                <a16:creationId xmlns:a16="http://schemas.microsoft.com/office/drawing/2014/main" id="{E2EA8C89-4DFB-061B-F999-A947065B7245}"/>
              </a:ext>
            </a:extLst>
          </p:cNvPr>
          <p:cNvSpPr txBox="1"/>
          <p:nvPr/>
        </p:nvSpPr>
        <p:spPr>
          <a:xfrm>
            <a:off x="13858723" y="2644170"/>
            <a:ext cx="8942664" cy="1415772"/>
          </a:xfrm>
          <a:prstGeom prst="rect">
            <a:avLst/>
          </a:prstGeom>
          <a:noFill/>
        </p:spPr>
        <p:txBody>
          <a:bodyPr wrap="square" rtlCol="0">
            <a:spAutoFit/>
          </a:bodyPr>
          <a:lstStyle/>
          <a:p>
            <a:pPr algn="ctr"/>
            <a:r>
              <a:rPr lang="en-IN" sz="5400" dirty="0" err="1">
                <a:solidFill>
                  <a:srgbClr val="E0FFFF"/>
                </a:solidFill>
                <a:latin typeface="Aparajita" panose="02020603050405020304" pitchFamily="18" charset="0"/>
                <a:cs typeface="Aparajita" panose="02020603050405020304" pitchFamily="18" charset="0"/>
              </a:rPr>
              <a:t>PayrollCentral</a:t>
            </a:r>
            <a:endParaRPr lang="en-IN" sz="5400" dirty="0">
              <a:solidFill>
                <a:srgbClr val="E0FFFF"/>
              </a:solidFill>
              <a:latin typeface="Aparajita" panose="02020603050405020304" pitchFamily="18" charset="0"/>
              <a:cs typeface="Aparajita" panose="02020603050405020304" pitchFamily="18" charset="0"/>
            </a:endParaRPr>
          </a:p>
          <a:p>
            <a:pPr algn="ctr"/>
            <a:r>
              <a:rPr lang="en-IN" sz="3200" dirty="0">
                <a:solidFill>
                  <a:srgbClr val="E0FFFF"/>
                </a:solidFill>
                <a:latin typeface="Aparajita" panose="02020603050405020304" pitchFamily="18" charset="0"/>
                <a:cs typeface="Aparajita" panose="02020603050405020304" pitchFamily="18" charset="0"/>
              </a:rPr>
              <a:t>PAYROLL MANAGEMENT SYSTEM</a:t>
            </a:r>
          </a:p>
        </p:txBody>
      </p:sp>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36" name="TextBox 35">
            <a:extLst>
              <a:ext uri="{FF2B5EF4-FFF2-40B4-BE49-F238E27FC236}">
                <a16:creationId xmlns:a16="http://schemas.microsoft.com/office/drawing/2014/main" id="{7247CF54-0727-C393-DEF9-03D7EFBC1660}"/>
              </a:ext>
            </a:extLst>
          </p:cNvPr>
          <p:cNvSpPr txBox="1"/>
          <p:nvPr/>
        </p:nvSpPr>
        <p:spPr>
          <a:xfrm>
            <a:off x="2866535" y="929149"/>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INTRODUCTION</a:t>
            </a:r>
          </a:p>
        </p:txBody>
      </p:sp>
      <p:sp>
        <p:nvSpPr>
          <p:cNvPr id="37" name="TextBox 36">
            <a:extLst>
              <a:ext uri="{FF2B5EF4-FFF2-40B4-BE49-F238E27FC236}">
                <a16:creationId xmlns:a16="http://schemas.microsoft.com/office/drawing/2014/main" id="{68B41E0A-6B5D-CB72-040B-E1EAC93A09FA}"/>
              </a:ext>
            </a:extLst>
          </p:cNvPr>
          <p:cNvSpPr txBox="1"/>
          <p:nvPr/>
        </p:nvSpPr>
        <p:spPr>
          <a:xfrm>
            <a:off x="2582055" y="1757680"/>
            <a:ext cx="9032240" cy="17042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A payroll management system is a software application that automates the process of calculating and paying employee salaries. </a:t>
            </a:r>
          </a:p>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Payroll management systems can save businesses time and money by eliminating the need for manual calculations and processing.</a:t>
            </a:r>
            <a:endParaRPr lang="en-IN" sz="1800" dirty="0">
              <a:solidFill>
                <a:srgbClr val="E0FFFF"/>
              </a:solidFill>
              <a:effectLst/>
              <a:latin typeface="Times New Roman" panose="02020603050405020304" pitchFamily="18" charset="0"/>
              <a:ea typeface="Times New Roman" panose="02020603050405020304" pitchFamily="18" charset="0"/>
            </a:endParaRPr>
          </a:p>
        </p:txBody>
      </p:sp>
      <p:sp>
        <p:nvSpPr>
          <p:cNvPr id="38" name="TextBox 37">
            <a:extLst>
              <a:ext uri="{FF2B5EF4-FFF2-40B4-BE49-F238E27FC236}">
                <a16:creationId xmlns:a16="http://schemas.microsoft.com/office/drawing/2014/main" id="{322EED5D-424C-06F4-363B-013B931EF158}"/>
              </a:ext>
            </a:extLst>
          </p:cNvPr>
          <p:cNvSpPr txBox="1"/>
          <p:nvPr/>
        </p:nvSpPr>
        <p:spPr>
          <a:xfrm>
            <a:off x="2582055" y="4126570"/>
            <a:ext cx="9032240"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rPr>
              <a:t>Project Profile :</a:t>
            </a:r>
          </a:p>
          <a:p>
            <a:pPr marL="742950" lvl="1" indent="-285750">
              <a:buFont typeface="Wingdings" panose="05000000000000000000" pitchFamily="2" charset="2"/>
              <a:buChar char="§"/>
            </a:pPr>
            <a:endParaRPr lang="en-IN" dirty="0">
              <a:solidFill>
                <a:srgbClr val="E0FFFF"/>
              </a:solidFill>
            </a:endParaRPr>
          </a:p>
          <a:p>
            <a:pPr marL="742950" lvl="1" indent="-285750">
              <a:buFont typeface="Wingdings" panose="05000000000000000000" pitchFamily="2" charset="2"/>
              <a:buChar char="§"/>
            </a:pPr>
            <a:r>
              <a:rPr lang="en-IN" dirty="0">
                <a:solidFill>
                  <a:srgbClr val="E0FFFF"/>
                </a:solidFill>
              </a:rPr>
              <a:t>Project Title : Payroll-Central</a:t>
            </a:r>
          </a:p>
          <a:p>
            <a:pPr marL="742950" lvl="1" indent="-285750">
              <a:buFont typeface="Wingdings" panose="05000000000000000000" pitchFamily="2" charset="2"/>
              <a:buChar char="§"/>
            </a:pPr>
            <a:r>
              <a:rPr lang="en-IN" dirty="0">
                <a:solidFill>
                  <a:srgbClr val="E0FFFF"/>
                </a:solidFill>
              </a:rPr>
              <a:t>Project Duration : 2 Months</a:t>
            </a:r>
          </a:p>
          <a:p>
            <a:pPr marL="742950" lvl="1" indent="-285750">
              <a:buFont typeface="Wingdings" panose="05000000000000000000" pitchFamily="2" charset="2"/>
              <a:buChar char="§"/>
            </a:pPr>
            <a:r>
              <a:rPr lang="en-IN" dirty="0">
                <a:solidFill>
                  <a:srgbClr val="E0FFFF"/>
                </a:solidFill>
              </a:rPr>
              <a:t>Team Members : Kishore Sunchu, Jyoti Dwivedi, Rupa Chauhan </a:t>
            </a:r>
          </a:p>
          <a:p>
            <a:pPr marL="742950" lvl="1" indent="-285750">
              <a:buFont typeface="Wingdings" panose="05000000000000000000" pitchFamily="2" charset="2"/>
              <a:buChar char="§"/>
            </a:pPr>
            <a:r>
              <a:rPr lang="en-IN" dirty="0">
                <a:solidFill>
                  <a:srgbClr val="E0FFFF"/>
                </a:solidFill>
              </a:rPr>
              <a:t>Project Status : Completed</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825671" y="163324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819726" y="220175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815004" y="276953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Tree>
    <p:extLst>
      <p:ext uri="{BB962C8B-B14F-4D97-AF65-F5344CB8AC3E}">
        <p14:creationId xmlns:p14="http://schemas.microsoft.com/office/powerpoint/2010/main" val="1130593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9" name="TextBox 8">
            <a:extLst>
              <a:ext uri="{FF2B5EF4-FFF2-40B4-BE49-F238E27FC236}">
                <a16:creationId xmlns:a16="http://schemas.microsoft.com/office/drawing/2014/main" id="{26432821-CC7E-4DFB-2A6F-2C6AD7A7CBFD}"/>
              </a:ext>
            </a:extLst>
          </p:cNvPr>
          <p:cNvSpPr txBox="1"/>
          <p:nvPr/>
        </p:nvSpPr>
        <p:spPr>
          <a:xfrm>
            <a:off x="14891348" y="1992717"/>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Database Design</a:t>
            </a:r>
          </a:p>
        </p:txBody>
      </p:sp>
      <p:sp>
        <p:nvSpPr>
          <p:cNvPr id="10" name="TextBox 9">
            <a:extLst>
              <a:ext uri="{FF2B5EF4-FFF2-40B4-BE49-F238E27FC236}">
                <a16:creationId xmlns:a16="http://schemas.microsoft.com/office/drawing/2014/main" id="{C2901AF1-F733-8531-1299-B729DBD06AD9}"/>
              </a:ext>
            </a:extLst>
          </p:cNvPr>
          <p:cNvSpPr txBox="1"/>
          <p:nvPr/>
        </p:nvSpPr>
        <p:spPr>
          <a:xfrm>
            <a:off x="15251668" y="2466032"/>
            <a:ext cx="7532989" cy="1477328"/>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Payslip Table</a:t>
            </a:r>
          </a:p>
          <a:p>
            <a:r>
              <a:rPr lang="en-US" dirty="0">
                <a:solidFill>
                  <a:schemeClr val="bg1"/>
                </a:solidFill>
                <a:effectLst/>
                <a:latin typeface="Arial" panose="020B0604020202020204" pitchFamily="34" charset="0"/>
                <a:ea typeface="Calibri" panose="020F0502020204030204" pitchFamily="34" charset="0"/>
              </a:rPr>
              <a:t>	This table stores the information about pay-slips, such as transaction id, month of the salary is given, year of the salary is given, employee name, net salary of employee and status of payment.</a:t>
            </a:r>
            <a:endParaRPr lang="en-IN" dirty="0">
              <a:solidFill>
                <a:schemeClr val="bg1"/>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265CEC2-DDA7-C60A-3F16-F30E7A372684}"/>
              </a:ext>
            </a:extLst>
          </p:cNvPr>
          <p:cNvSpPr txBox="1"/>
          <p:nvPr/>
        </p:nvSpPr>
        <p:spPr>
          <a:xfrm>
            <a:off x="3470619" y="2351997"/>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3884402" y="2831177"/>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3013859" y="1841274"/>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10135055" y="2203464"/>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9641257" y="2815132"/>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16831549" y="2203464"/>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16492220" y="2847222"/>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23889079" y="2228846"/>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23416463" y="2831177"/>
            <a:ext cx="6246110" cy="30656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51763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13070132" y="24538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13483915" y="2932980"/>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3013859" y="1841274"/>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3287417" y="2317458"/>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3781215" y="2929126"/>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16831549" y="2203464"/>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16492220" y="2847222"/>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23889079" y="2228846"/>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23416463" y="2831177"/>
            <a:ext cx="6246110" cy="30656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93450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13070132" y="24538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13483915" y="2932980"/>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3013859" y="1841274"/>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20559340" y="2321312"/>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21053138" y="2932980"/>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3816553" y="2355558"/>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4155882" y="2999316"/>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10138232" y="2396985"/>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9665616" y="2999316"/>
            <a:ext cx="6246110" cy="3065618"/>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9CC0B50-1E85-307D-C246-F0540FD8C390}"/>
              </a:ext>
            </a:extLst>
          </p:cNvPr>
          <p:cNvSpPr txBox="1"/>
          <p:nvPr/>
        </p:nvSpPr>
        <p:spPr>
          <a:xfrm>
            <a:off x="-25492365" y="239011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Dashboard</a:t>
            </a:r>
          </a:p>
        </p:txBody>
      </p:sp>
      <p:sp>
        <p:nvSpPr>
          <p:cNvPr id="9" name="TextBox 8">
            <a:extLst>
              <a:ext uri="{FF2B5EF4-FFF2-40B4-BE49-F238E27FC236}">
                <a16:creationId xmlns:a16="http://schemas.microsoft.com/office/drawing/2014/main" id="{88FDA6CC-9D56-7C46-0C51-24390D1AB80E}"/>
              </a:ext>
            </a:extLst>
          </p:cNvPr>
          <p:cNvSpPr txBox="1"/>
          <p:nvPr/>
        </p:nvSpPr>
        <p:spPr>
          <a:xfrm>
            <a:off x="-17101296" y="2386711"/>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Admin Dashboard</a:t>
            </a:r>
          </a:p>
        </p:txBody>
      </p:sp>
      <p:sp>
        <p:nvSpPr>
          <p:cNvPr id="10" name="TextBox 9">
            <a:extLst>
              <a:ext uri="{FF2B5EF4-FFF2-40B4-BE49-F238E27FC236}">
                <a16:creationId xmlns:a16="http://schemas.microsoft.com/office/drawing/2014/main" id="{05981982-E395-D708-94EB-4D51858D2B6F}"/>
              </a:ext>
            </a:extLst>
          </p:cNvPr>
          <p:cNvSpPr txBox="1"/>
          <p:nvPr/>
        </p:nvSpPr>
        <p:spPr>
          <a:xfrm>
            <a:off x="-17412816" y="2017379"/>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Output Design </a:t>
            </a:r>
          </a:p>
        </p:txBody>
      </p:sp>
      <p:pic>
        <p:nvPicPr>
          <p:cNvPr id="11" name="Picture 10">
            <a:extLst>
              <a:ext uri="{FF2B5EF4-FFF2-40B4-BE49-F238E27FC236}">
                <a16:creationId xmlns:a16="http://schemas.microsoft.com/office/drawing/2014/main" id="{795E2C7D-4830-3A6B-CAE9-D73659BBAD3C}"/>
              </a:ext>
            </a:extLst>
          </p:cNvPr>
          <p:cNvPicPr>
            <a:picLocks noChangeAspect="1"/>
          </p:cNvPicPr>
          <p:nvPr/>
        </p:nvPicPr>
        <p:blipFill>
          <a:blip r:embed="rId8"/>
          <a:stretch>
            <a:fillRect/>
          </a:stretch>
        </p:blipFill>
        <p:spPr>
          <a:xfrm>
            <a:off x="-16531648" y="3001778"/>
            <a:ext cx="6268932" cy="3076819"/>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4C72E6DB-37EA-C1F6-3487-5C71B0454569}"/>
              </a:ext>
            </a:extLst>
          </p:cNvPr>
          <p:cNvPicPr>
            <a:picLocks noChangeAspect="1"/>
          </p:cNvPicPr>
          <p:nvPr/>
        </p:nvPicPr>
        <p:blipFill>
          <a:blip r:embed="rId9"/>
          <a:stretch>
            <a:fillRect/>
          </a:stretch>
        </p:blipFill>
        <p:spPr>
          <a:xfrm>
            <a:off x="-25119932" y="2997722"/>
            <a:ext cx="6268932" cy="3076819"/>
          </a:xfrm>
          <a:prstGeom prst="rect">
            <a:avLst/>
          </a:prstGeom>
        </p:spPr>
      </p:pic>
    </p:spTree>
    <p:extLst>
      <p:ext uri="{BB962C8B-B14F-4D97-AF65-F5344CB8AC3E}">
        <p14:creationId xmlns:p14="http://schemas.microsoft.com/office/powerpoint/2010/main" val="179420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13070132" y="24538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13483915" y="2932980"/>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3013859" y="1841274"/>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20559340" y="2321312"/>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21053138" y="2932980"/>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13392475" y="2387365"/>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13731804" y="3031123"/>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3284769" y="2395391"/>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3757385" y="2997722"/>
            <a:ext cx="6246110" cy="3065618"/>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9CC0B50-1E85-307D-C246-F0540FD8C390}"/>
              </a:ext>
            </a:extLst>
          </p:cNvPr>
          <p:cNvSpPr txBox="1"/>
          <p:nvPr/>
        </p:nvSpPr>
        <p:spPr>
          <a:xfrm>
            <a:off x="-25492365" y="239011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Dashboard</a:t>
            </a:r>
          </a:p>
        </p:txBody>
      </p:sp>
      <p:sp>
        <p:nvSpPr>
          <p:cNvPr id="9" name="TextBox 8">
            <a:extLst>
              <a:ext uri="{FF2B5EF4-FFF2-40B4-BE49-F238E27FC236}">
                <a16:creationId xmlns:a16="http://schemas.microsoft.com/office/drawing/2014/main" id="{88FDA6CC-9D56-7C46-0C51-24390D1AB80E}"/>
              </a:ext>
            </a:extLst>
          </p:cNvPr>
          <p:cNvSpPr txBox="1"/>
          <p:nvPr/>
        </p:nvSpPr>
        <p:spPr>
          <a:xfrm>
            <a:off x="-17101296" y="2386711"/>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Admin Dashboard</a:t>
            </a:r>
          </a:p>
        </p:txBody>
      </p:sp>
      <p:sp>
        <p:nvSpPr>
          <p:cNvPr id="10" name="TextBox 9">
            <a:extLst>
              <a:ext uri="{FF2B5EF4-FFF2-40B4-BE49-F238E27FC236}">
                <a16:creationId xmlns:a16="http://schemas.microsoft.com/office/drawing/2014/main" id="{05981982-E395-D708-94EB-4D51858D2B6F}"/>
              </a:ext>
            </a:extLst>
          </p:cNvPr>
          <p:cNvSpPr txBox="1"/>
          <p:nvPr/>
        </p:nvSpPr>
        <p:spPr>
          <a:xfrm>
            <a:off x="-17412816" y="2017379"/>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Output Design </a:t>
            </a:r>
          </a:p>
        </p:txBody>
      </p:sp>
      <p:pic>
        <p:nvPicPr>
          <p:cNvPr id="11" name="Picture 10">
            <a:extLst>
              <a:ext uri="{FF2B5EF4-FFF2-40B4-BE49-F238E27FC236}">
                <a16:creationId xmlns:a16="http://schemas.microsoft.com/office/drawing/2014/main" id="{795E2C7D-4830-3A6B-CAE9-D73659BBAD3C}"/>
              </a:ext>
            </a:extLst>
          </p:cNvPr>
          <p:cNvPicPr>
            <a:picLocks noChangeAspect="1"/>
          </p:cNvPicPr>
          <p:nvPr/>
        </p:nvPicPr>
        <p:blipFill>
          <a:blip r:embed="rId8"/>
          <a:stretch>
            <a:fillRect/>
          </a:stretch>
        </p:blipFill>
        <p:spPr>
          <a:xfrm>
            <a:off x="-16531648" y="3001778"/>
            <a:ext cx="6268932" cy="3076819"/>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4C72E6DB-37EA-C1F6-3487-5C71B0454569}"/>
              </a:ext>
            </a:extLst>
          </p:cNvPr>
          <p:cNvPicPr>
            <a:picLocks noChangeAspect="1"/>
          </p:cNvPicPr>
          <p:nvPr/>
        </p:nvPicPr>
        <p:blipFill>
          <a:blip r:embed="rId9"/>
          <a:stretch>
            <a:fillRect/>
          </a:stretch>
        </p:blipFill>
        <p:spPr>
          <a:xfrm>
            <a:off x="-25119932" y="2997722"/>
            <a:ext cx="6268932" cy="3076819"/>
          </a:xfrm>
          <a:prstGeom prst="rect">
            <a:avLst/>
          </a:prstGeom>
        </p:spPr>
      </p:pic>
    </p:spTree>
    <p:extLst>
      <p:ext uri="{BB962C8B-B14F-4D97-AF65-F5344CB8AC3E}">
        <p14:creationId xmlns:p14="http://schemas.microsoft.com/office/powerpoint/2010/main" val="4069929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13070132" y="24538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13483915" y="2932980"/>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12864342" y="1890120"/>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20559340" y="2321312"/>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21053138" y="2932980"/>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13392475" y="2387365"/>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13731804" y="3031123"/>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13135252" y="2444237"/>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13607868" y="3046568"/>
            <a:ext cx="6246110" cy="3065618"/>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9CC0B50-1E85-307D-C246-F0540FD8C390}"/>
              </a:ext>
            </a:extLst>
          </p:cNvPr>
          <p:cNvSpPr txBox="1"/>
          <p:nvPr/>
        </p:nvSpPr>
        <p:spPr>
          <a:xfrm>
            <a:off x="-25492365" y="239011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Dashboard</a:t>
            </a:r>
          </a:p>
        </p:txBody>
      </p:sp>
      <p:sp>
        <p:nvSpPr>
          <p:cNvPr id="9" name="TextBox 8">
            <a:extLst>
              <a:ext uri="{FF2B5EF4-FFF2-40B4-BE49-F238E27FC236}">
                <a16:creationId xmlns:a16="http://schemas.microsoft.com/office/drawing/2014/main" id="{88FDA6CC-9D56-7C46-0C51-24390D1AB80E}"/>
              </a:ext>
            </a:extLst>
          </p:cNvPr>
          <p:cNvSpPr txBox="1"/>
          <p:nvPr/>
        </p:nvSpPr>
        <p:spPr>
          <a:xfrm>
            <a:off x="3231465" y="2024111"/>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Admin Dashboard</a:t>
            </a:r>
          </a:p>
        </p:txBody>
      </p:sp>
      <p:sp>
        <p:nvSpPr>
          <p:cNvPr id="10" name="TextBox 9">
            <a:extLst>
              <a:ext uri="{FF2B5EF4-FFF2-40B4-BE49-F238E27FC236}">
                <a16:creationId xmlns:a16="http://schemas.microsoft.com/office/drawing/2014/main" id="{05981982-E395-D708-94EB-4D51858D2B6F}"/>
              </a:ext>
            </a:extLst>
          </p:cNvPr>
          <p:cNvSpPr txBox="1"/>
          <p:nvPr/>
        </p:nvSpPr>
        <p:spPr>
          <a:xfrm>
            <a:off x="2919945" y="1654779"/>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Output Design </a:t>
            </a:r>
          </a:p>
        </p:txBody>
      </p:sp>
      <p:pic>
        <p:nvPicPr>
          <p:cNvPr id="11" name="Picture 10">
            <a:extLst>
              <a:ext uri="{FF2B5EF4-FFF2-40B4-BE49-F238E27FC236}">
                <a16:creationId xmlns:a16="http://schemas.microsoft.com/office/drawing/2014/main" id="{795E2C7D-4830-3A6B-CAE9-D73659BBAD3C}"/>
              </a:ext>
            </a:extLst>
          </p:cNvPr>
          <p:cNvPicPr>
            <a:picLocks noChangeAspect="1"/>
          </p:cNvPicPr>
          <p:nvPr/>
        </p:nvPicPr>
        <p:blipFill>
          <a:blip r:embed="rId8"/>
          <a:stretch>
            <a:fillRect/>
          </a:stretch>
        </p:blipFill>
        <p:spPr>
          <a:xfrm>
            <a:off x="3801113" y="2639178"/>
            <a:ext cx="6268932" cy="3076819"/>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4C72E6DB-37EA-C1F6-3487-5C71B0454569}"/>
              </a:ext>
            </a:extLst>
          </p:cNvPr>
          <p:cNvPicPr>
            <a:picLocks noChangeAspect="1"/>
          </p:cNvPicPr>
          <p:nvPr/>
        </p:nvPicPr>
        <p:blipFill>
          <a:blip r:embed="rId9"/>
          <a:stretch>
            <a:fillRect/>
          </a:stretch>
        </p:blipFill>
        <p:spPr>
          <a:xfrm>
            <a:off x="-25119932" y="2997722"/>
            <a:ext cx="6268932" cy="30768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4821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13070132" y="24538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13483915" y="2932980"/>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12864342" y="1890120"/>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20559340" y="2321312"/>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21053138" y="2932980"/>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13392475" y="2387365"/>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13731804" y="3031123"/>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13135252" y="2444237"/>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13607868" y="3046568"/>
            <a:ext cx="6246110" cy="3065618"/>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9CC0B50-1E85-307D-C246-F0540FD8C390}"/>
              </a:ext>
            </a:extLst>
          </p:cNvPr>
          <p:cNvSpPr txBox="1"/>
          <p:nvPr/>
        </p:nvSpPr>
        <p:spPr>
          <a:xfrm>
            <a:off x="3510457" y="2118307"/>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Dashboard</a:t>
            </a:r>
          </a:p>
        </p:txBody>
      </p:sp>
      <p:sp>
        <p:nvSpPr>
          <p:cNvPr id="9" name="TextBox 8">
            <a:extLst>
              <a:ext uri="{FF2B5EF4-FFF2-40B4-BE49-F238E27FC236}">
                <a16:creationId xmlns:a16="http://schemas.microsoft.com/office/drawing/2014/main" id="{88FDA6CC-9D56-7C46-0C51-24390D1AB80E}"/>
              </a:ext>
            </a:extLst>
          </p:cNvPr>
          <p:cNvSpPr txBox="1"/>
          <p:nvPr/>
        </p:nvSpPr>
        <p:spPr>
          <a:xfrm>
            <a:off x="13015398" y="24203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Admin Dashboard</a:t>
            </a:r>
          </a:p>
        </p:txBody>
      </p:sp>
      <p:sp>
        <p:nvSpPr>
          <p:cNvPr id="10" name="TextBox 9">
            <a:extLst>
              <a:ext uri="{FF2B5EF4-FFF2-40B4-BE49-F238E27FC236}">
                <a16:creationId xmlns:a16="http://schemas.microsoft.com/office/drawing/2014/main" id="{05981982-E395-D708-94EB-4D51858D2B6F}"/>
              </a:ext>
            </a:extLst>
          </p:cNvPr>
          <p:cNvSpPr txBox="1"/>
          <p:nvPr/>
        </p:nvSpPr>
        <p:spPr>
          <a:xfrm>
            <a:off x="2919945" y="1654779"/>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Output Design </a:t>
            </a:r>
          </a:p>
        </p:txBody>
      </p:sp>
      <p:pic>
        <p:nvPicPr>
          <p:cNvPr id="11" name="Picture 10">
            <a:extLst>
              <a:ext uri="{FF2B5EF4-FFF2-40B4-BE49-F238E27FC236}">
                <a16:creationId xmlns:a16="http://schemas.microsoft.com/office/drawing/2014/main" id="{795E2C7D-4830-3A6B-CAE9-D73659BBAD3C}"/>
              </a:ext>
            </a:extLst>
          </p:cNvPr>
          <p:cNvPicPr>
            <a:picLocks noChangeAspect="1"/>
          </p:cNvPicPr>
          <p:nvPr/>
        </p:nvPicPr>
        <p:blipFill>
          <a:blip r:embed="rId8"/>
          <a:stretch>
            <a:fillRect/>
          </a:stretch>
        </p:blipFill>
        <p:spPr>
          <a:xfrm>
            <a:off x="13585046" y="3035367"/>
            <a:ext cx="6268932" cy="3076819"/>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4C72E6DB-37EA-C1F6-3487-5C71B0454569}"/>
              </a:ext>
            </a:extLst>
          </p:cNvPr>
          <p:cNvPicPr>
            <a:picLocks noChangeAspect="1"/>
          </p:cNvPicPr>
          <p:nvPr/>
        </p:nvPicPr>
        <p:blipFill>
          <a:blip r:embed="rId9"/>
          <a:stretch>
            <a:fillRect/>
          </a:stretch>
        </p:blipFill>
        <p:spPr>
          <a:xfrm>
            <a:off x="3882890" y="2725919"/>
            <a:ext cx="6268932" cy="3076819"/>
          </a:xfrm>
          <a:prstGeom prst="rect">
            <a:avLst/>
          </a:prstGeom>
          <a:ln>
            <a:noFill/>
          </a:ln>
          <a:effectLst>
            <a:outerShdw blurRad="190500" algn="tl" rotWithShape="0">
              <a:srgbClr val="000000">
                <a:alpha val="70000"/>
              </a:srgbClr>
            </a:outerShdw>
          </a:effectLst>
        </p:spPr>
      </p:pic>
      <p:sp>
        <p:nvSpPr>
          <p:cNvPr id="17" name="TextBox 16">
            <a:extLst>
              <a:ext uri="{FF2B5EF4-FFF2-40B4-BE49-F238E27FC236}">
                <a16:creationId xmlns:a16="http://schemas.microsoft.com/office/drawing/2014/main" id="{C803A07B-639C-8E69-294C-248E4BB28FB5}"/>
              </a:ext>
            </a:extLst>
          </p:cNvPr>
          <p:cNvSpPr txBox="1"/>
          <p:nvPr/>
        </p:nvSpPr>
        <p:spPr>
          <a:xfrm>
            <a:off x="-10636970" y="1890120"/>
            <a:ext cx="7532989" cy="3848105"/>
          </a:xfrm>
          <a:prstGeom prst="rect">
            <a:avLst/>
          </a:prstGeom>
          <a:noFill/>
        </p:spPr>
        <p:txBody>
          <a:bodyPr wrap="square" rtlCol="0">
            <a:spAutoFit/>
          </a:bodyPr>
          <a:lstStyle/>
          <a:p>
            <a:pPr marL="342900" indent="-342900">
              <a:buFont typeface="+mj-lt"/>
              <a:buAutoNum type="arabicPeriod"/>
            </a:pPr>
            <a:r>
              <a:rPr lang="en-IN" sz="1600" b="1" dirty="0">
                <a:solidFill>
                  <a:srgbClr val="E0FFFF"/>
                </a:solidFill>
                <a:latin typeface="Times New Roman" panose="02020603050405020304" pitchFamily="18" charset="0"/>
                <a:cs typeface="Times New Roman" panose="02020603050405020304" pitchFamily="18" charset="0"/>
              </a:rPr>
              <a:t>Data entry</a:t>
            </a:r>
            <a:r>
              <a:rPr lang="en-IN"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data entry fields to make sure they are properly formatted and validated. For example, the phone no field should only accept numeric values and 10-digit number and hire date field should only accept date values.</a:t>
            </a:r>
          </a:p>
          <a:p>
            <a:pPr marL="342900" indent="-342900">
              <a:buFont typeface="+mj-lt"/>
              <a:buAutoNum type="arabicPeriod"/>
            </a:pP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IN" sz="1600" b="1"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Calculation</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calculations to make sure they are accurate. For example, the system should correctly calculate all employee salary accurately.</a:t>
            </a: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Security</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security of the payroll system to make sure it is protected form unauthorized access. For example, the system should require users to authenticate themselves before they can access sensitive data.</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Reports</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reports to make sure they are accurate and easy to read. For example, the system should generate a report that list all employees and their pay stubs for a given period.</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B8D5555-9B5C-967D-E9B7-CB212E9D9C9F}"/>
              </a:ext>
            </a:extLst>
          </p:cNvPr>
          <p:cNvSpPr txBox="1"/>
          <p:nvPr/>
        </p:nvSpPr>
        <p:spPr>
          <a:xfrm>
            <a:off x="-11363993" y="1059698"/>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Software Testing</a:t>
            </a:r>
          </a:p>
        </p:txBody>
      </p:sp>
    </p:spTree>
    <p:extLst>
      <p:ext uri="{BB962C8B-B14F-4D97-AF65-F5344CB8AC3E}">
        <p14:creationId xmlns:p14="http://schemas.microsoft.com/office/powerpoint/2010/main" val="1256459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22678" y="448546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12894367" y="1098615"/>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4" name="TextBox 3">
            <a:extLst>
              <a:ext uri="{FF2B5EF4-FFF2-40B4-BE49-F238E27FC236}">
                <a16:creationId xmlns:a16="http://schemas.microsoft.com/office/drawing/2014/main" id="{29CC0B50-1E85-307D-C246-F0540FD8C390}"/>
              </a:ext>
            </a:extLst>
          </p:cNvPr>
          <p:cNvSpPr txBox="1"/>
          <p:nvPr/>
        </p:nvSpPr>
        <p:spPr>
          <a:xfrm>
            <a:off x="13545411" y="2223565"/>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Dashboard</a:t>
            </a:r>
          </a:p>
        </p:txBody>
      </p:sp>
      <p:sp>
        <p:nvSpPr>
          <p:cNvPr id="10" name="TextBox 9">
            <a:extLst>
              <a:ext uri="{FF2B5EF4-FFF2-40B4-BE49-F238E27FC236}">
                <a16:creationId xmlns:a16="http://schemas.microsoft.com/office/drawing/2014/main" id="{05981982-E395-D708-94EB-4D51858D2B6F}"/>
              </a:ext>
            </a:extLst>
          </p:cNvPr>
          <p:cNvSpPr txBox="1"/>
          <p:nvPr/>
        </p:nvSpPr>
        <p:spPr>
          <a:xfrm>
            <a:off x="12954899" y="1760037"/>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Output Design </a:t>
            </a:r>
          </a:p>
        </p:txBody>
      </p:sp>
      <p:pic>
        <p:nvPicPr>
          <p:cNvPr id="14" name="Picture 13">
            <a:extLst>
              <a:ext uri="{FF2B5EF4-FFF2-40B4-BE49-F238E27FC236}">
                <a16:creationId xmlns:a16="http://schemas.microsoft.com/office/drawing/2014/main" id="{4C72E6DB-37EA-C1F6-3487-5C71B0454569}"/>
              </a:ext>
            </a:extLst>
          </p:cNvPr>
          <p:cNvPicPr>
            <a:picLocks noChangeAspect="1"/>
          </p:cNvPicPr>
          <p:nvPr/>
        </p:nvPicPr>
        <p:blipFill>
          <a:blip r:embed="rId4"/>
          <a:stretch>
            <a:fillRect/>
          </a:stretch>
        </p:blipFill>
        <p:spPr>
          <a:xfrm>
            <a:off x="13917844" y="2831177"/>
            <a:ext cx="6268932" cy="3076819"/>
          </a:xfrm>
          <a:prstGeom prst="rect">
            <a:avLst/>
          </a:prstGeom>
          <a:ln>
            <a:noFill/>
          </a:ln>
          <a:effectLst>
            <a:outerShdw blurRad="190500" algn="tl" rotWithShape="0">
              <a:srgbClr val="000000">
                <a:alpha val="70000"/>
              </a:srgbClr>
            </a:outerShdw>
          </a:effectLst>
        </p:spPr>
      </p:pic>
      <p:sp>
        <p:nvSpPr>
          <p:cNvPr id="17" name="TextBox 16">
            <a:extLst>
              <a:ext uri="{FF2B5EF4-FFF2-40B4-BE49-F238E27FC236}">
                <a16:creationId xmlns:a16="http://schemas.microsoft.com/office/drawing/2014/main" id="{C803A07B-639C-8E69-294C-248E4BB28FB5}"/>
              </a:ext>
            </a:extLst>
          </p:cNvPr>
          <p:cNvSpPr txBox="1"/>
          <p:nvPr/>
        </p:nvSpPr>
        <p:spPr>
          <a:xfrm>
            <a:off x="2985246" y="1903641"/>
            <a:ext cx="7532989" cy="3848105"/>
          </a:xfrm>
          <a:prstGeom prst="rect">
            <a:avLst/>
          </a:prstGeom>
          <a:noFill/>
        </p:spPr>
        <p:txBody>
          <a:bodyPr wrap="square" rtlCol="0">
            <a:spAutoFit/>
          </a:bodyPr>
          <a:lstStyle/>
          <a:p>
            <a:pPr marL="342900" indent="-342900">
              <a:buFont typeface="+mj-lt"/>
              <a:buAutoNum type="arabicPeriod"/>
            </a:pPr>
            <a:r>
              <a:rPr lang="en-IN" sz="1600" b="1" dirty="0">
                <a:solidFill>
                  <a:srgbClr val="E0FFFF"/>
                </a:solidFill>
                <a:latin typeface="Times New Roman" panose="02020603050405020304" pitchFamily="18" charset="0"/>
                <a:cs typeface="Times New Roman" panose="02020603050405020304" pitchFamily="18" charset="0"/>
              </a:rPr>
              <a:t>Data entry</a:t>
            </a:r>
            <a:r>
              <a:rPr lang="en-IN"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data entry fields to make sure they are properly formatted and validated. For example, the phone no field should only accept numeric values and 10-digit number and hire date field should only accept date values.</a:t>
            </a:r>
          </a:p>
          <a:p>
            <a:pPr marL="342900" indent="-342900">
              <a:buFont typeface="+mj-lt"/>
              <a:buAutoNum type="arabicPeriod"/>
            </a:pP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IN" sz="1600" b="1"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Calculation</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calculations to make sure they are accurate. For example, the system should correctly calculate all employee salary accurately.</a:t>
            </a: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Security</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security of the payroll system to make sure it is protected form unauthorized access. For example, the system should require users to authenticate themselves before they can access sensitive data.</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Reports</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reports to make sure they are accurate and easy to read. For example, the system should generate a report that list all employees and their pay stubs for a given period.</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B8D5555-9B5C-967D-E9B7-CB212E9D9C9F}"/>
              </a:ext>
            </a:extLst>
          </p:cNvPr>
          <p:cNvSpPr txBox="1"/>
          <p:nvPr/>
        </p:nvSpPr>
        <p:spPr>
          <a:xfrm>
            <a:off x="2258223" y="1073219"/>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Software Testing</a:t>
            </a:r>
          </a:p>
        </p:txBody>
      </p:sp>
      <p:sp>
        <p:nvSpPr>
          <p:cNvPr id="18" name="TextBox 17">
            <a:extLst>
              <a:ext uri="{FF2B5EF4-FFF2-40B4-BE49-F238E27FC236}">
                <a16:creationId xmlns:a16="http://schemas.microsoft.com/office/drawing/2014/main" id="{066CEC33-E178-E7F0-254F-666CBD09610F}"/>
              </a:ext>
            </a:extLst>
          </p:cNvPr>
          <p:cNvSpPr txBox="1"/>
          <p:nvPr/>
        </p:nvSpPr>
        <p:spPr>
          <a:xfrm>
            <a:off x="-10487492" y="1929037"/>
            <a:ext cx="7532989" cy="2554545"/>
          </a:xfrm>
          <a:prstGeom prst="rect">
            <a:avLst/>
          </a:prstGeom>
          <a:noFill/>
        </p:spPr>
        <p:txBody>
          <a:bodyPr wrap="square" rtlCol="0">
            <a:spAutoFit/>
          </a:bodyPr>
          <a:lstStyle/>
          <a:p>
            <a:pPr marL="400050" indent="-400050">
              <a:buFont typeface="+mj-lt"/>
              <a:buAutoNum type="romanUcPeriod"/>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Limitation:</a:t>
            </a:r>
          </a:p>
          <a:p>
            <a:pPr marL="857250" lvl="1" indent="-400050">
              <a:buFont typeface="Wingdings" panose="05000000000000000000" pitchFamily="2" charset="2"/>
              <a:buChar char="§"/>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Internet is required</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Proper data is required</a:t>
            </a:r>
          </a:p>
          <a:p>
            <a:pPr marL="400050" indent="-400050">
              <a:buFont typeface="+mj-lt"/>
              <a:buAutoNum type="romanUcPeriod"/>
            </a:pPr>
            <a:endPar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indent="-400050">
              <a:buFont typeface="+mj-lt"/>
              <a:buAutoNum type="romanUcPeriod"/>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Future scope of Enhancements: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user-friendly.</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Use AI and Machine Learning.</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Automate more tasks.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secure.</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mobile app for system.</a:t>
            </a:r>
          </a:p>
        </p:txBody>
      </p:sp>
      <p:sp>
        <p:nvSpPr>
          <p:cNvPr id="19" name="TextBox 18">
            <a:extLst>
              <a:ext uri="{FF2B5EF4-FFF2-40B4-BE49-F238E27FC236}">
                <a16:creationId xmlns:a16="http://schemas.microsoft.com/office/drawing/2014/main" id="{A24FF434-7984-DA5B-50C8-F613FD5181F8}"/>
              </a:ext>
            </a:extLst>
          </p:cNvPr>
          <p:cNvSpPr txBox="1"/>
          <p:nvPr/>
        </p:nvSpPr>
        <p:spPr>
          <a:xfrm>
            <a:off x="-11214515" y="1098615"/>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Limitation and Future Scope of Enhancements</a:t>
            </a:r>
          </a:p>
        </p:txBody>
      </p:sp>
    </p:spTree>
    <p:extLst>
      <p:ext uri="{BB962C8B-B14F-4D97-AF65-F5344CB8AC3E}">
        <p14:creationId xmlns:p14="http://schemas.microsoft.com/office/powerpoint/2010/main" val="1173123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22678" y="448546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22677" y="507139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17" name="TextBox 16">
            <a:extLst>
              <a:ext uri="{FF2B5EF4-FFF2-40B4-BE49-F238E27FC236}">
                <a16:creationId xmlns:a16="http://schemas.microsoft.com/office/drawing/2014/main" id="{C803A07B-639C-8E69-294C-248E4BB28FB5}"/>
              </a:ext>
            </a:extLst>
          </p:cNvPr>
          <p:cNvSpPr txBox="1"/>
          <p:nvPr/>
        </p:nvSpPr>
        <p:spPr>
          <a:xfrm>
            <a:off x="12632654" y="2002558"/>
            <a:ext cx="7532989" cy="3848105"/>
          </a:xfrm>
          <a:prstGeom prst="rect">
            <a:avLst/>
          </a:prstGeom>
          <a:noFill/>
        </p:spPr>
        <p:txBody>
          <a:bodyPr wrap="square" rtlCol="0">
            <a:spAutoFit/>
          </a:bodyPr>
          <a:lstStyle/>
          <a:p>
            <a:pPr marL="342900" indent="-342900">
              <a:buFont typeface="+mj-lt"/>
              <a:buAutoNum type="arabicPeriod"/>
            </a:pPr>
            <a:r>
              <a:rPr lang="en-IN" sz="1600" b="1" dirty="0">
                <a:solidFill>
                  <a:srgbClr val="E0FFFF"/>
                </a:solidFill>
                <a:latin typeface="Times New Roman" panose="02020603050405020304" pitchFamily="18" charset="0"/>
                <a:cs typeface="Times New Roman" panose="02020603050405020304" pitchFamily="18" charset="0"/>
              </a:rPr>
              <a:t>Data entry</a:t>
            </a:r>
            <a:r>
              <a:rPr lang="en-IN"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data entry fields to make sure they are properly formatted and validated. For example, the phone no field should only accept numeric values and 10-digit number and hire date field should only accept date values.</a:t>
            </a:r>
          </a:p>
          <a:p>
            <a:pPr marL="342900" indent="-342900">
              <a:buFont typeface="+mj-lt"/>
              <a:buAutoNum type="arabicPeriod"/>
            </a:pP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IN" sz="1600" b="1"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Calculation</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calculations to make sure they are accurate. For example, the system should correctly calculate all employee salary accurately.</a:t>
            </a: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Security</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security of the payroll system to make sure it is protected form unauthorized access. For example, the system should require users to authenticate themselves before they can access sensitive data.</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Reports</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reports to make sure they are accurate and easy to read. For example, the system should generate a report that list all employees and their pay stubs for a given period.</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B8D5555-9B5C-967D-E9B7-CB212E9D9C9F}"/>
              </a:ext>
            </a:extLst>
          </p:cNvPr>
          <p:cNvSpPr txBox="1"/>
          <p:nvPr/>
        </p:nvSpPr>
        <p:spPr>
          <a:xfrm>
            <a:off x="11905631" y="1172136"/>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Software Testing</a:t>
            </a:r>
          </a:p>
        </p:txBody>
      </p:sp>
      <p:sp>
        <p:nvSpPr>
          <p:cNvPr id="18" name="TextBox 17">
            <a:extLst>
              <a:ext uri="{FF2B5EF4-FFF2-40B4-BE49-F238E27FC236}">
                <a16:creationId xmlns:a16="http://schemas.microsoft.com/office/drawing/2014/main" id="{066CEC33-E178-E7F0-254F-666CBD09610F}"/>
              </a:ext>
            </a:extLst>
          </p:cNvPr>
          <p:cNvSpPr txBox="1"/>
          <p:nvPr/>
        </p:nvSpPr>
        <p:spPr>
          <a:xfrm>
            <a:off x="3466863" y="2032554"/>
            <a:ext cx="7532989" cy="2554545"/>
          </a:xfrm>
          <a:prstGeom prst="rect">
            <a:avLst/>
          </a:prstGeom>
          <a:noFill/>
        </p:spPr>
        <p:txBody>
          <a:bodyPr wrap="square" rtlCol="0">
            <a:spAutoFit/>
          </a:bodyPr>
          <a:lstStyle/>
          <a:p>
            <a:pPr marL="400050" indent="-400050">
              <a:buFont typeface="+mj-lt"/>
              <a:buAutoNum type="romanUcPeriod"/>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Limitation:</a:t>
            </a:r>
          </a:p>
          <a:p>
            <a:pPr marL="857250" lvl="1" indent="-400050">
              <a:buFont typeface="Wingdings" panose="05000000000000000000" pitchFamily="2" charset="2"/>
              <a:buChar char="§"/>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Internet is required</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Proper data is required</a:t>
            </a:r>
          </a:p>
          <a:p>
            <a:pPr marL="400050" indent="-400050">
              <a:buFont typeface="+mj-lt"/>
              <a:buAutoNum type="romanUcPeriod"/>
            </a:pPr>
            <a:endPar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indent="-400050">
              <a:buFont typeface="+mj-lt"/>
              <a:buAutoNum type="romanUcPeriod"/>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Future scope of Enhancements: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user-friendly.</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Use AI and Machine Learning.</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Automate more tasks.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secure.</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mobile app for system.</a:t>
            </a:r>
          </a:p>
        </p:txBody>
      </p:sp>
      <p:sp>
        <p:nvSpPr>
          <p:cNvPr id="19" name="TextBox 18">
            <a:extLst>
              <a:ext uri="{FF2B5EF4-FFF2-40B4-BE49-F238E27FC236}">
                <a16:creationId xmlns:a16="http://schemas.microsoft.com/office/drawing/2014/main" id="{A24FF434-7984-DA5B-50C8-F613FD5181F8}"/>
              </a:ext>
            </a:extLst>
          </p:cNvPr>
          <p:cNvSpPr txBox="1"/>
          <p:nvPr/>
        </p:nvSpPr>
        <p:spPr>
          <a:xfrm>
            <a:off x="2739840" y="120213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Limitation and Future Scope of Enhancements</a:t>
            </a:r>
          </a:p>
        </p:txBody>
      </p:sp>
      <p:sp>
        <p:nvSpPr>
          <p:cNvPr id="2" name="TextBox 1">
            <a:extLst>
              <a:ext uri="{FF2B5EF4-FFF2-40B4-BE49-F238E27FC236}">
                <a16:creationId xmlns:a16="http://schemas.microsoft.com/office/drawing/2014/main" id="{3CBA1AF6-30A1-A6DA-6E2E-5E573FBCCBC5}"/>
              </a:ext>
            </a:extLst>
          </p:cNvPr>
          <p:cNvSpPr txBox="1"/>
          <p:nvPr/>
        </p:nvSpPr>
        <p:spPr>
          <a:xfrm>
            <a:off x="-9968488" y="936834"/>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References</a:t>
            </a:r>
          </a:p>
        </p:txBody>
      </p:sp>
      <p:sp>
        <p:nvSpPr>
          <p:cNvPr id="6" name="TextBox 5">
            <a:extLst>
              <a:ext uri="{FF2B5EF4-FFF2-40B4-BE49-F238E27FC236}">
                <a16:creationId xmlns:a16="http://schemas.microsoft.com/office/drawing/2014/main" id="{DAD7F5F8-FCE7-E770-B163-BD8F5638D27A}"/>
              </a:ext>
            </a:extLst>
          </p:cNvPr>
          <p:cNvSpPr txBox="1"/>
          <p:nvPr/>
        </p:nvSpPr>
        <p:spPr>
          <a:xfrm>
            <a:off x="-9561009" y="2002557"/>
            <a:ext cx="7532989" cy="3765133"/>
          </a:xfrm>
          <a:prstGeom prst="rect">
            <a:avLst/>
          </a:prstGeom>
          <a:noFill/>
        </p:spPr>
        <p:txBody>
          <a:bodyPr wrap="square" rtlCol="0">
            <a:spAutoFit/>
          </a:bodyPr>
          <a:lstStyle/>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4"/>
              </a:rPr>
              <a:t>https://tailwindcss.com/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5"/>
              </a:rPr>
              <a:t>https://www.npmjs.com/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6"/>
              </a:rPr>
              <a:t>https://legacy.reactjs.org/</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7"/>
              </a:rPr>
              <a:t>https://www.mongodb.com/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8"/>
              </a:rPr>
              <a:t>https://mongoosejs.com/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9"/>
              </a:rPr>
              <a:t>https://expressjs.com/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0"/>
              </a:rPr>
              <a:t>https://nodejs.org/en</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1"/>
              </a:rPr>
              <a:t>https://mui.com/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spcAft>
                <a:spcPts val="800"/>
              </a:spcAft>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2"/>
              </a:rPr>
              <a:t>https://aicolors.co/</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buFont typeface="Wingdings" panose="05000000000000000000" pitchFamily="2" charset="2"/>
              <a:buChar char="§"/>
            </a:pPr>
            <a:r>
              <a:rPr lang="en-US" sz="1600" b="1" u="sng" dirty="0">
                <a:solidFill>
                  <a:srgbClr val="0000FF"/>
                </a:solidFill>
                <a:effectLst/>
                <a:latin typeface="Arial" panose="020B0604020202020204" pitchFamily="34" charset="0"/>
                <a:ea typeface="Times New Roman" panose="02020603050405020304" pitchFamily="18" charset="0"/>
                <a:hlinkClick r:id="rId13"/>
              </a:rPr>
              <a:t>https://app.haikei.app/</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322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22678" y="448546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22677" y="507139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22677" y="562197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17" name="TextBox 16">
            <a:extLst>
              <a:ext uri="{FF2B5EF4-FFF2-40B4-BE49-F238E27FC236}">
                <a16:creationId xmlns:a16="http://schemas.microsoft.com/office/drawing/2014/main" id="{C803A07B-639C-8E69-294C-248E4BB28FB5}"/>
              </a:ext>
            </a:extLst>
          </p:cNvPr>
          <p:cNvSpPr txBox="1"/>
          <p:nvPr/>
        </p:nvSpPr>
        <p:spPr>
          <a:xfrm>
            <a:off x="12632654" y="2002558"/>
            <a:ext cx="7532989" cy="3848105"/>
          </a:xfrm>
          <a:prstGeom prst="rect">
            <a:avLst/>
          </a:prstGeom>
          <a:noFill/>
        </p:spPr>
        <p:txBody>
          <a:bodyPr wrap="square" rtlCol="0">
            <a:spAutoFit/>
          </a:bodyPr>
          <a:lstStyle/>
          <a:p>
            <a:pPr marL="342900" indent="-342900">
              <a:buFont typeface="+mj-lt"/>
              <a:buAutoNum type="arabicPeriod"/>
            </a:pPr>
            <a:r>
              <a:rPr lang="en-IN" sz="1600" b="1" dirty="0">
                <a:solidFill>
                  <a:srgbClr val="E0FFFF"/>
                </a:solidFill>
                <a:latin typeface="Times New Roman" panose="02020603050405020304" pitchFamily="18" charset="0"/>
                <a:cs typeface="Times New Roman" panose="02020603050405020304" pitchFamily="18" charset="0"/>
              </a:rPr>
              <a:t>Data entry</a:t>
            </a:r>
            <a:r>
              <a:rPr lang="en-IN"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data entry fields to make sure they are properly formatted and validated. For example, the phone no field should only accept numeric values and 10-digit number and hire date field should only accept date values.</a:t>
            </a:r>
          </a:p>
          <a:p>
            <a:pPr marL="342900" indent="-342900">
              <a:buFont typeface="+mj-lt"/>
              <a:buAutoNum type="arabicPeriod"/>
            </a:pP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IN" sz="1600" b="1"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Calculation</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calculations to make sure they are accurate. For example, the system should correctly calculate all employee salary accurately.</a:t>
            </a: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Security</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security of the payroll system to make sure it is protected form unauthorized access. For example, the system should require users to authenticate themselves before they can access sensitive data.</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Reports</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reports to make sure they are accurate and easy to read. For example, the system should generate a report that list all employees and their pay stubs for a given period.</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B8D5555-9B5C-967D-E9B7-CB212E9D9C9F}"/>
              </a:ext>
            </a:extLst>
          </p:cNvPr>
          <p:cNvSpPr txBox="1"/>
          <p:nvPr/>
        </p:nvSpPr>
        <p:spPr>
          <a:xfrm>
            <a:off x="-11649814" y="3443250"/>
            <a:ext cx="8371840" cy="830997"/>
          </a:xfrm>
          <a:prstGeom prst="rect">
            <a:avLst/>
          </a:prstGeom>
          <a:noFill/>
        </p:spPr>
        <p:txBody>
          <a:bodyPr wrap="square" rtlCol="0">
            <a:spAutoFit/>
          </a:bodyPr>
          <a:lstStyle/>
          <a:p>
            <a:pPr algn="ctr"/>
            <a:r>
              <a:rPr lang="en-IN" sz="4800" dirty="0">
                <a:solidFill>
                  <a:srgbClr val="69B4FF"/>
                </a:solidFill>
                <a:latin typeface="Aparajita" panose="02020603050405020304" pitchFamily="18" charset="0"/>
                <a:cs typeface="Aparajita" panose="02020603050405020304" pitchFamily="18" charset="0"/>
              </a:rPr>
              <a:t>Thank You !</a:t>
            </a:r>
          </a:p>
        </p:txBody>
      </p:sp>
      <p:sp>
        <p:nvSpPr>
          <p:cNvPr id="18" name="TextBox 17">
            <a:extLst>
              <a:ext uri="{FF2B5EF4-FFF2-40B4-BE49-F238E27FC236}">
                <a16:creationId xmlns:a16="http://schemas.microsoft.com/office/drawing/2014/main" id="{066CEC33-E178-E7F0-254F-666CBD09610F}"/>
              </a:ext>
            </a:extLst>
          </p:cNvPr>
          <p:cNvSpPr txBox="1"/>
          <p:nvPr/>
        </p:nvSpPr>
        <p:spPr>
          <a:xfrm>
            <a:off x="13359677" y="2373897"/>
            <a:ext cx="7532989" cy="2554545"/>
          </a:xfrm>
          <a:prstGeom prst="rect">
            <a:avLst/>
          </a:prstGeom>
          <a:noFill/>
        </p:spPr>
        <p:txBody>
          <a:bodyPr wrap="square" rtlCol="0">
            <a:spAutoFit/>
          </a:bodyPr>
          <a:lstStyle/>
          <a:p>
            <a:pPr marL="400050" indent="-400050">
              <a:buFont typeface="+mj-lt"/>
              <a:buAutoNum type="romanUcPeriod"/>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Limitation:</a:t>
            </a:r>
          </a:p>
          <a:p>
            <a:pPr marL="857250" lvl="1" indent="-400050">
              <a:buFont typeface="Wingdings" panose="05000000000000000000" pitchFamily="2" charset="2"/>
              <a:buChar char="§"/>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Internet is required</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Proper data is required</a:t>
            </a:r>
          </a:p>
          <a:p>
            <a:pPr marL="400050" indent="-400050">
              <a:buFont typeface="+mj-lt"/>
              <a:buAutoNum type="romanUcPeriod"/>
            </a:pPr>
            <a:endPar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indent="-400050">
              <a:buFont typeface="+mj-lt"/>
              <a:buAutoNum type="romanUcPeriod"/>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Future scope of Enhancements: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user-friendly.</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Use AI and Machine Learning.</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Automate more tasks.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secure.</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mobile app for system.</a:t>
            </a:r>
          </a:p>
        </p:txBody>
      </p:sp>
      <p:sp>
        <p:nvSpPr>
          <p:cNvPr id="19" name="TextBox 18">
            <a:extLst>
              <a:ext uri="{FF2B5EF4-FFF2-40B4-BE49-F238E27FC236}">
                <a16:creationId xmlns:a16="http://schemas.microsoft.com/office/drawing/2014/main" id="{A24FF434-7984-DA5B-50C8-F613FD5181F8}"/>
              </a:ext>
            </a:extLst>
          </p:cNvPr>
          <p:cNvSpPr txBox="1"/>
          <p:nvPr/>
        </p:nvSpPr>
        <p:spPr>
          <a:xfrm>
            <a:off x="12632654" y="1543475"/>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Limitation and Future Scope of Enhancements</a:t>
            </a:r>
          </a:p>
        </p:txBody>
      </p:sp>
      <p:sp>
        <p:nvSpPr>
          <p:cNvPr id="2" name="TextBox 1">
            <a:extLst>
              <a:ext uri="{FF2B5EF4-FFF2-40B4-BE49-F238E27FC236}">
                <a16:creationId xmlns:a16="http://schemas.microsoft.com/office/drawing/2014/main" id="{3CBA1AF6-30A1-A6DA-6E2E-5E573FBCCBC5}"/>
              </a:ext>
            </a:extLst>
          </p:cNvPr>
          <p:cNvSpPr txBox="1"/>
          <p:nvPr/>
        </p:nvSpPr>
        <p:spPr>
          <a:xfrm>
            <a:off x="2739839" y="89727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References</a:t>
            </a:r>
          </a:p>
        </p:txBody>
      </p:sp>
      <p:sp>
        <p:nvSpPr>
          <p:cNvPr id="6" name="TextBox 5">
            <a:extLst>
              <a:ext uri="{FF2B5EF4-FFF2-40B4-BE49-F238E27FC236}">
                <a16:creationId xmlns:a16="http://schemas.microsoft.com/office/drawing/2014/main" id="{DAD7F5F8-FCE7-E770-B163-BD8F5638D27A}"/>
              </a:ext>
            </a:extLst>
          </p:cNvPr>
          <p:cNvSpPr txBox="1"/>
          <p:nvPr/>
        </p:nvSpPr>
        <p:spPr>
          <a:xfrm>
            <a:off x="3147318" y="1963000"/>
            <a:ext cx="7532989" cy="3765133"/>
          </a:xfrm>
          <a:prstGeom prst="rect">
            <a:avLst/>
          </a:prstGeom>
          <a:noFill/>
        </p:spPr>
        <p:txBody>
          <a:bodyPr wrap="square" rtlCol="0">
            <a:spAutoFit/>
          </a:bodyPr>
          <a:lstStyle/>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4"/>
              </a:rPr>
              <a:t>https://tailwindcss.com/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5"/>
              </a:rPr>
              <a:t>https://www.npmjs.com/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6"/>
              </a:rPr>
              <a:t>https://legacy.reactjs.org/</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7"/>
              </a:rPr>
              <a:t>https://www.mongodb.com/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8"/>
              </a:rPr>
              <a:t>https://mongoosejs.com/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9"/>
              </a:rPr>
              <a:t>https://expressjs.com/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0"/>
              </a:rPr>
              <a:t>https://nodejs.org/en</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1"/>
              </a:rPr>
              <a:t>https://mui.com/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spcAft>
                <a:spcPts val="800"/>
              </a:spcAft>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2"/>
              </a:rPr>
              <a:t>https://aicolors.co/</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buFont typeface="Wingdings" panose="05000000000000000000" pitchFamily="2" charset="2"/>
              <a:buChar char="§"/>
            </a:pPr>
            <a:r>
              <a:rPr lang="en-US" sz="1600" b="1" u="sng" dirty="0">
                <a:solidFill>
                  <a:srgbClr val="0000FF"/>
                </a:solidFill>
                <a:effectLst/>
                <a:latin typeface="Arial" panose="020B0604020202020204" pitchFamily="34" charset="0"/>
                <a:ea typeface="Times New Roman" panose="02020603050405020304" pitchFamily="18" charset="0"/>
                <a:hlinkClick r:id="rId13"/>
              </a:rPr>
              <a:t>https://app.haikei.app/</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424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22678" y="448546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22677" y="507139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22677" y="562197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21" name="TextBox 20">
            <a:extLst>
              <a:ext uri="{FF2B5EF4-FFF2-40B4-BE49-F238E27FC236}">
                <a16:creationId xmlns:a16="http://schemas.microsoft.com/office/drawing/2014/main" id="{AB8D5555-9B5C-967D-E9B7-CB212E9D9C9F}"/>
              </a:ext>
            </a:extLst>
          </p:cNvPr>
          <p:cNvSpPr txBox="1"/>
          <p:nvPr/>
        </p:nvSpPr>
        <p:spPr>
          <a:xfrm>
            <a:off x="2878652" y="3095614"/>
            <a:ext cx="8371840" cy="830997"/>
          </a:xfrm>
          <a:prstGeom prst="rect">
            <a:avLst/>
          </a:prstGeom>
          <a:noFill/>
        </p:spPr>
        <p:txBody>
          <a:bodyPr wrap="square" rtlCol="0">
            <a:spAutoFit/>
          </a:bodyPr>
          <a:lstStyle/>
          <a:p>
            <a:pPr algn="ctr"/>
            <a:r>
              <a:rPr lang="en-IN" sz="4800" dirty="0">
                <a:solidFill>
                  <a:srgbClr val="69B4FF"/>
                </a:solidFill>
                <a:latin typeface="Aparajita" panose="02020603050405020304" pitchFamily="18" charset="0"/>
                <a:cs typeface="Aparajita" panose="02020603050405020304" pitchFamily="18" charset="0"/>
              </a:rPr>
              <a:t>Thank You !</a:t>
            </a:r>
          </a:p>
        </p:txBody>
      </p:sp>
      <p:sp>
        <p:nvSpPr>
          <p:cNvPr id="2" name="TextBox 1">
            <a:extLst>
              <a:ext uri="{FF2B5EF4-FFF2-40B4-BE49-F238E27FC236}">
                <a16:creationId xmlns:a16="http://schemas.microsoft.com/office/drawing/2014/main" id="{3CBA1AF6-30A1-A6DA-6E2E-5E573FBCCBC5}"/>
              </a:ext>
            </a:extLst>
          </p:cNvPr>
          <p:cNvSpPr txBox="1"/>
          <p:nvPr/>
        </p:nvSpPr>
        <p:spPr>
          <a:xfrm>
            <a:off x="12314675" y="1234096"/>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References</a:t>
            </a:r>
          </a:p>
        </p:txBody>
      </p:sp>
      <p:sp>
        <p:nvSpPr>
          <p:cNvPr id="6" name="TextBox 5">
            <a:extLst>
              <a:ext uri="{FF2B5EF4-FFF2-40B4-BE49-F238E27FC236}">
                <a16:creationId xmlns:a16="http://schemas.microsoft.com/office/drawing/2014/main" id="{DAD7F5F8-FCE7-E770-B163-BD8F5638D27A}"/>
              </a:ext>
            </a:extLst>
          </p:cNvPr>
          <p:cNvSpPr txBox="1"/>
          <p:nvPr/>
        </p:nvSpPr>
        <p:spPr>
          <a:xfrm>
            <a:off x="12722154" y="2299819"/>
            <a:ext cx="7532989" cy="3765133"/>
          </a:xfrm>
          <a:prstGeom prst="rect">
            <a:avLst/>
          </a:prstGeom>
          <a:noFill/>
        </p:spPr>
        <p:txBody>
          <a:bodyPr wrap="square" rtlCol="0">
            <a:spAutoFit/>
          </a:bodyPr>
          <a:lstStyle/>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4"/>
              </a:rPr>
              <a:t>https://tailwindcss.com/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5"/>
              </a:rPr>
              <a:t>https://www.npmjs.com/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6"/>
              </a:rPr>
              <a:t>https://legacy.reactjs.org/</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7"/>
              </a:rPr>
              <a:t>https://www.mongodb.com/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8"/>
              </a:rPr>
              <a:t>https://mongoosejs.com/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9"/>
              </a:rPr>
              <a:t>https://expressjs.com/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0"/>
              </a:rPr>
              <a:t>https://nodejs.org/en</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1"/>
              </a:rPr>
              <a:t>https://mui.com/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spcAft>
                <a:spcPts val="800"/>
              </a:spcAft>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2"/>
              </a:rPr>
              <a:t>https://aicolors.co/</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buFont typeface="Wingdings" panose="05000000000000000000" pitchFamily="2" charset="2"/>
              <a:buChar char="§"/>
            </a:pPr>
            <a:r>
              <a:rPr lang="en-US" sz="1600" b="1" u="sng" dirty="0">
                <a:solidFill>
                  <a:srgbClr val="0000FF"/>
                </a:solidFill>
                <a:effectLst/>
                <a:latin typeface="Arial" panose="020B0604020202020204" pitchFamily="34" charset="0"/>
                <a:ea typeface="Times New Roman" panose="02020603050405020304" pitchFamily="18" charset="0"/>
                <a:hlinkClick r:id="rId13"/>
              </a:rPr>
              <a:t>https://app.haikei.app/</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891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36" name="TextBox 35">
            <a:extLst>
              <a:ext uri="{FF2B5EF4-FFF2-40B4-BE49-F238E27FC236}">
                <a16:creationId xmlns:a16="http://schemas.microsoft.com/office/drawing/2014/main" id="{7247CF54-0727-C393-DEF9-03D7EFBC1660}"/>
              </a:ext>
            </a:extLst>
          </p:cNvPr>
          <p:cNvSpPr txBox="1"/>
          <p:nvPr/>
        </p:nvSpPr>
        <p:spPr>
          <a:xfrm>
            <a:off x="13253182" y="1095235"/>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INTRODUCTION</a:t>
            </a:r>
          </a:p>
        </p:txBody>
      </p:sp>
      <p:sp>
        <p:nvSpPr>
          <p:cNvPr id="37" name="TextBox 36">
            <a:extLst>
              <a:ext uri="{FF2B5EF4-FFF2-40B4-BE49-F238E27FC236}">
                <a16:creationId xmlns:a16="http://schemas.microsoft.com/office/drawing/2014/main" id="{68B41E0A-6B5D-CB72-040B-E1EAC93A09FA}"/>
              </a:ext>
            </a:extLst>
          </p:cNvPr>
          <p:cNvSpPr txBox="1"/>
          <p:nvPr/>
        </p:nvSpPr>
        <p:spPr>
          <a:xfrm>
            <a:off x="12968702" y="1923766"/>
            <a:ext cx="9032240" cy="17042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A payroll management system is a software application that automates the process of calculating and paying employee salaries. </a:t>
            </a:r>
          </a:p>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Payroll management systems can save businesses time and money by eliminating the need for manual calculations and processing.</a:t>
            </a:r>
            <a:endParaRPr lang="en-IN" sz="1800" dirty="0">
              <a:solidFill>
                <a:srgbClr val="E0FFFF"/>
              </a:solidFill>
              <a:effectLst/>
              <a:latin typeface="Times New Roman" panose="02020603050405020304" pitchFamily="18" charset="0"/>
              <a:ea typeface="Times New Roman" panose="02020603050405020304" pitchFamily="18" charset="0"/>
            </a:endParaRPr>
          </a:p>
        </p:txBody>
      </p:sp>
      <p:sp>
        <p:nvSpPr>
          <p:cNvPr id="38" name="TextBox 37">
            <a:extLst>
              <a:ext uri="{FF2B5EF4-FFF2-40B4-BE49-F238E27FC236}">
                <a16:creationId xmlns:a16="http://schemas.microsoft.com/office/drawing/2014/main" id="{322EED5D-424C-06F4-363B-013B931EF158}"/>
              </a:ext>
            </a:extLst>
          </p:cNvPr>
          <p:cNvSpPr txBox="1"/>
          <p:nvPr/>
        </p:nvSpPr>
        <p:spPr>
          <a:xfrm>
            <a:off x="12968702" y="4292656"/>
            <a:ext cx="9032240"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rPr>
              <a:t>Project Profile :</a:t>
            </a:r>
          </a:p>
          <a:p>
            <a:pPr marL="742950" lvl="1" indent="-285750">
              <a:buFont typeface="Wingdings" panose="05000000000000000000" pitchFamily="2" charset="2"/>
              <a:buChar char="§"/>
            </a:pPr>
            <a:endParaRPr lang="en-IN" dirty="0">
              <a:solidFill>
                <a:srgbClr val="E0FFFF"/>
              </a:solidFill>
            </a:endParaRPr>
          </a:p>
          <a:p>
            <a:pPr marL="742950" lvl="1" indent="-285750">
              <a:buFont typeface="Wingdings" panose="05000000000000000000" pitchFamily="2" charset="2"/>
              <a:buChar char="§"/>
            </a:pPr>
            <a:r>
              <a:rPr lang="en-IN" dirty="0">
                <a:solidFill>
                  <a:srgbClr val="E0FFFF"/>
                </a:solidFill>
              </a:rPr>
              <a:t>Project Title : Payroll-Central</a:t>
            </a:r>
          </a:p>
          <a:p>
            <a:pPr marL="742950" lvl="1" indent="-285750">
              <a:buFont typeface="Wingdings" panose="05000000000000000000" pitchFamily="2" charset="2"/>
              <a:buChar char="§"/>
            </a:pPr>
            <a:r>
              <a:rPr lang="en-IN" dirty="0">
                <a:solidFill>
                  <a:srgbClr val="E0FFFF"/>
                </a:solidFill>
              </a:rPr>
              <a:t>Project Duration : 2 Months</a:t>
            </a:r>
          </a:p>
          <a:p>
            <a:pPr marL="742950" lvl="1" indent="-285750">
              <a:buFont typeface="Wingdings" panose="05000000000000000000" pitchFamily="2" charset="2"/>
              <a:buChar char="§"/>
            </a:pPr>
            <a:r>
              <a:rPr lang="en-IN" dirty="0">
                <a:solidFill>
                  <a:srgbClr val="E0FFFF"/>
                </a:solidFill>
              </a:rPr>
              <a:t>Team Members : Kishore Sunchu, Jyoti Dwivedi, Rupa Chauhan </a:t>
            </a:r>
          </a:p>
          <a:p>
            <a:pPr marL="742950" lvl="1" indent="-285750">
              <a:buFont typeface="Wingdings" panose="05000000000000000000" pitchFamily="2" charset="2"/>
              <a:buChar char="§"/>
            </a:pPr>
            <a:r>
              <a:rPr lang="en-IN" dirty="0">
                <a:solidFill>
                  <a:srgbClr val="E0FFFF"/>
                </a:solidFill>
              </a:rPr>
              <a:t>Project Status : Completed</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819726" y="220175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815004" y="276953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2" name="TextBox 1">
            <a:extLst>
              <a:ext uri="{FF2B5EF4-FFF2-40B4-BE49-F238E27FC236}">
                <a16:creationId xmlns:a16="http://schemas.microsoft.com/office/drawing/2014/main" id="{FAD5536A-F244-DEED-E7D9-107881FBB798}"/>
              </a:ext>
            </a:extLst>
          </p:cNvPr>
          <p:cNvSpPr txBox="1"/>
          <p:nvPr/>
        </p:nvSpPr>
        <p:spPr>
          <a:xfrm>
            <a:off x="3033810" y="9049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Environment Description</a:t>
            </a:r>
          </a:p>
        </p:txBody>
      </p:sp>
      <p:sp>
        <p:nvSpPr>
          <p:cNvPr id="3" name="TextBox 2">
            <a:extLst>
              <a:ext uri="{FF2B5EF4-FFF2-40B4-BE49-F238E27FC236}">
                <a16:creationId xmlns:a16="http://schemas.microsoft.com/office/drawing/2014/main" id="{3806E59B-E476-D0C5-7EC3-4270ED6C1095}"/>
              </a:ext>
            </a:extLst>
          </p:cNvPr>
          <p:cNvSpPr txBox="1"/>
          <p:nvPr/>
        </p:nvSpPr>
        <p:spPr>
          <a:xfrm>
            <a:off x="2749330" y="1733513"/>
            <a:ext cx="9032240"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Hardware Requirements </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Processor : </a:t>
            </a:r>
            <a:r>
              <a:rPr lang="en-IN" dirty="0">
                <a:solidFill>
                  <a:srgbClr val="E0FFFF"/>
                </a:solidFill>
                <a:latin typeface="Times New Roman" panose="02020603050405020304" pitchFamily="18" charset="0"/>
                <a:ea typeface="Times New Roman" panose="02020603050405020304" pitchFamily="18" charset="0"/>
              </a:rPr>
              <a:t>Intel core i3 or higher</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SSD : 256GB or higher</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RAM : 4GB or higher</a:t>
            </a:r>
          </a:p>
        </p:txBody>
      </p:sp>
      <p:sp>
        <p:nvSpPr>
          <p:cNvPr id="4" name="TextBox 3">
            <a:extLst>
              <a:ext uri="{FF2B5EF4-FFF2-40B4-BE49-F238E27FC236}">
                <a16:creationId xmlns:a16="http://schemas.microsoft.com/office/drawing/2014/main" id="{320E2EF7-ED7C-73AD-1D9C-BBDDA0937CAF}"/>
              </a:ext>
            </a:extLst>
          </p:cNvPr>
          <p:cNvSpPr txBox="1"/>
          <p:nvPr/>
        </p:nvSpPr>
        <p:spPr>
          <a:xfrm>
            <a:off x="2749330" y="3795250"/>
            <a:ext cx="9032240" cy="25355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Soft Requirements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Windows 7 or higher</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NodeJS</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Microsoft visual studio code</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Mongodb</a:t>
            </a:r>
            <a:r>
              <a:rPr lang="en-IN" dirty="0">
                <a:solidFill>
                  <a:srgbClr val="E0FFFF"/>
                </a:solidFill>
                <a:latin typeface="Times New Roman" panose="02020603050405020304" pitchFamily="18" charset="0"/>
                <a:ea typeface="Times New Roman" panose="02020603050405020304" pitchFamily="18" charset="0"/>
              </a:rPr>
              <a:t> Compass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Google </a:t>
            </a:r>
            <a:r>
              <a:rPr lang="en-IN" dirty="0" err="1">
                <a:solidFill>
                  <a:srgbClr val="E0FFFF"/>
                </a:solidFill>
                <a:latin typeface="Times New Roman" panose="02020603050405020304" pitchFamily="18" charset="0"/>
                <a:ea typeface="Times New Roman" panose="02020603050405020304" pitchFamily="18" charset="0"/>
              </a:rPr>
              <a:t>Crome</a:t>
            </a:r>
            <a:endParaRPr lang="en-IN" dirty="0">
              <a:solidFill>
                <a:srgbClr val="E0FFFF"/>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1621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815004" y="276953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2" name="TextBox 1">
            <a:extLst>
              <a:ext uri="{FF2B5EF4-FFF2-40B4-BE49-F238E27FC236}">
                <a16:creationId xmlns:a16="http://schemas.microsoft.com/office/drawing/2014/main" id="{FAD5536A-F244-DEED-E7D9-107881FBB798}"/>
              </a:ext>
            </a:extLst>
          </p:cNvPr>
          <p:cNvSpPr txBox="1"/>
          <p:nvPr/>
        </p:nvSpPr>
        <p:spPr>
          <a:xfrm>
            <a:off x="18062794" y="1251480"/>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Environment Description</a:t>
            </a:r>
          </a:p>
        </p:txBody>
      </p:sp>
      <p:sp>
        <p:nvSpPr>
          <p:cNvPr id="3" name="TextBox 2">
            <a:extLst>
              <a:ext uri="{FF2B5EF4-FFF2-40B4-BE49-F238E27FC236}">
                <a16:creationId xmlns:a16="http://schemas.microsoft.com/office/drawing/2014/main" id="{3806E59B-E476-D0C5-7EC3-4270ED6C1095}"/>
              </a:ext>
            </a:extLst>
          </p:cNvPr>
          <p:cNvSpPr txBox="1"/>
          <p:nvPr/>
        </p:nvSpPr>
        <p:spPr>
          <a:xfrm>
            <a:off x="17778314" y="2080011"/>
            <a:ext cx="9032240"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Hardware Requirements </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Processor : </a:t>
            </a:r>
            <a:r>
              <a:rPr lang="en-IN" dirty="0">
                <a:solidFill>
                  <a:srgbClr val="E0FFFF"/>
                </a:solidFill>
                <a:latin typeface="Times New Roman" panose="02020603050405020304" pitchFamily="18" charset="0"/>
                <a:ea typeface="Times New Roman" panose="02020603050405020304" pitchFamily="18" charset="0"/>
              </a:rPr>
              <a:t>Intel core i3 or higher</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SSD : 256GB or higher</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RAM : 4GB or higher</a:t>
            </a:r>
          </a:p>
        </p:txBody>
      </p:sp>
      <p:sp>
        <p:nvSpPr>
          <p:cNvPr id="4" name="TextBox 3">
            <a:extLst>
              <a:ext uri="{FF2B5EF4-FFF2-40B4-BE49-F238E27FC236}">
                <a16:creationId xmlns:a16="http://schemas.microsoft.com/office/drawing/2014/main" id="{320E2EF7-ED7C-73AD-1D9C-BBDDA0937CAF}"/>
              </a:ext>
            </a:extLst>
          </p:cNvPr>
          <p:cNvSpPr txBox="1"/>
          <p:nvPr/>
        </p:nvSpPr>
        <p:spPr>
          <a:xfrm>
            <a:off x="17778314" y="4141748"/>
            <a:ext cx="9032240" cy="25355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Soft Requirements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Windows 7 or higher</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NodeJS</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Microsoft visual studio code</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Mongodb</a:t>
            </a:r>
            <a:r>
              <a:rPr lang="en-IN" dirty="0">
                <a:solidFill>
                  <a:srgbClr val="E0FFFF"/>
                </a:solidFill>
                <a:latin typeface="Times New Roman" panose="02020603050405020304" pitchFamily="18" charset="0"/>
                <a:ea typeface="Times New Roman" panose="02020603050405020304" pitchFamily="18" charset="0"/>
              </a:rPr>
              <a:t> Compass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Google </a:t>
            </a:r>
            <a:r>
              <a:rPr lang="en-IN" dirty="0" err="1">
                <a:solidFill>
                  <a:srgbClr val="E0FFFF"/>
                </a:solidFill>
                <a:latin typeface="Times New Roman" panose="02020603050405020304" pitchFamily="18" charset="0"/>
                <a:ea typeface="Times New Roman" panose="02020603050405020304" pitchFamily="18" charset="0"/>
              </a:rPr>
              <a:t>Crome</a:t>
            </a:r>
            <a:endParaRPr lang="en-IN" dirty="0">
              <a:solidFill>
                <a:srgbClr val="E0FFFF"/>
              </a:solidFill>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75A2EED-FC8C-0F86-0CDA-79AD8814202E}"/>
              </a:ext>
            </a:extLst>
          </p:cNvPr>
          <p:cNvSpPr txBox="1"/>
          <p:nvPr/>
        </p:nvSpPr>
        <p:spPr>
          <a:xfrm>
            <a:off x="2881418" y="998082"/>
            <a:ext cx="8371840" cy="707886"/>
          </a:xfrm>
          <a:prstGeom prst="rect">
            <a:avLst/>
          </a:prstGeom>
          <a:noFill/>
        </p:spPr>
        <p:txBody>
          <a:bodyPr wrap="square" rtlCol="0">
            <a:spAutoFit/>
          </a:bodyPr>
          <a:lstStyle/>
          <a:p>
            <a:pPr algn="ctr"/>
            <a:r>
              <a:rPr lang="en-US" sz="4000" dirty="0">
                <a:solidFill>
                  <a:srgbClr val="69B4FF"/>
                </a:solidFill>
                <a:effectLst/>
                <a:latin typeface="Aparajita" panose="02020603050405020304" pitchFamily="18" charset="0"/>
                <a:ea typeface="Times New Roman" panose="02020603050405020304" pitchFamily="18" charset="0"/>
                <a:cs typeface="Aparajita" panose="02020603050405020304" pitchFamily="18" charset="0"/>
              </a:rPr>
              <a:t>System Analysis &amp; Planning</a:t>
            </a:r>
            <a:endParaRPr lang="en-IN" sz="4000" dirty="0">
              <a:solidFill>
                <a:srgbClr val="69B4FF"/>
              </a:solidFill>
              <a:latin typeface="Aparajita" panose="02020603050405020304" pitchFamily="18" charset="0"/>
              <a:cs typeface="Aparajita" panose="02020603050405020304" pitchFamily="18" charset="0"/>
            </a:endParaRPr>
          </a:p>
        </p:txBody>
      </p:sp>
      <p:sp>
        <p:nvSpPr>
          <p:cNvPr id="6" name="TextBox 5">
            <a:extLst>
              <a:ext uri="{FF2B5EF4-FFF2-40B4-BE49-F238E27FC236}">
                <a16:creationId xmlns:a16="http://schemas.microsoft.com/office/drawing/2014/main" id="{71CF1976-A8A1-DBB7-72EB-A9826CF7A9A1}"/>
              </a:ext>
            </a:extLst>
          </p:cNvPr>
          <p:cNvSpPr txBox="1"/>
          <p:nvPr/>
        </p:nvSpPr>
        <p:spPr>
          <a:xfrm>
            <a:off x="2596938" y="1826613"/>
            <a:ext cx="9032240" cy="2120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Existing System </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greytHR</a:t>
            </a:r>
            <a:endParaRPr lang="en-IN" dirty="0">
              <a:solidFill>
                <a:srgbClr val="E0FFFF"/>
              </a:solidFill>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Keke HR</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HROne</a:t>
            </a:r>
            <a:endParaRPr lang="en-IN" dirty="0">
              <a:solidFill>
                <a:srgbClr val="E0FFFF"/>
              </a:solidFill>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Workday HCM</a:t>
            </a:r>
          </a:p>
        </p:txBody>
      </p:sp>
      <p:sp>
        <p:nvSpPr>
          <p:cNvPr id="7" name="TextBox 6">
            <a:extLst>
              <a:ext uri="{FF2B5EF4-FFF2-40B4-BE49-F238E27FC236}">
                <a16:creationId xmlns:a16="http://schemas.microsoft.com/office/drawing/2014/main" id="{02627014-90E5-FC78-3456-AD1C02C70858}"/>
              </a:ext>
            </a:extLst>
          </p:cNvPr>
          <p:cNvSpPr txBox="1"/>
          <p:nvPr/>
        </p:nvSpPr>
        <p:spPr>
          <a:xfrm>
            <a:off x="2596938" y="4172830"/>
            <a:ext cx="9032240"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Drawbacks of above system:</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High cost : </a:t>
            </a: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implementing</a:t>
            </a:r>
            <a:r>
              <a:rPr lang="en-US" sz="1800" dirty="0">
                <a:effectLst/>
                <a:latin typeface="Aparajita" panose="02020603050405020304" pitchFamily="18" charset="0"/>
                <a:ea typeface="Times New Roman" panose="02020603050405020304" pitchFamily="18" charset="0"/>
                <a:cs typeface="Aparajita" panose="02020603050405020304" pitchFamily="18" charset="0"/>
              </a:rPr>
              <a:t> </a:t>
            </a:r>
            <a:r>
              <a:rPr lang="en-IN" dirty="0">
                <a:solidFill>
                  <a:srgbClr val="E0FFFF"/>
                </a:solidFill>
                <a:latin typeface="Times New Roman" panose="02020603050405020304" pitchFamily="18" charset="0"/>
                <a:ea typeface="Times New Roman" panose="02020603050405020304" pitchFamily="18" charset="0"/>
              </a:rPr>
              <a:t> and maintaining of can be high.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Inflexibility : Traditional system can be difficult to adapt changes employee info.</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Difficult to scale : Manual system can be difficult to scale as a company grows</a:t>
            </a:r>
          </a:p>
        </p:txBody>
      </p:sp>
    </p:spTree>
    <p:extLst>
      <p:ext uri="{BB962C8B-B14F-4D97-AF65-F5344CB8AC3E}">
        <p14:creationId xmlns:p14="http://schemas.microsoft.com/office/powerpoint/2010/main" val="3270695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815004" y="276953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5" name="TextBox 4">
            <a:extLst>
              <a:ext uri="{FF2B5EF4-FFF2-40B4-BE49-F238E27FC236}">
                <a16:creationId xmlns:a16="http://schemas.microsoft.com/office/drawing/2014/main" id="{F75A2EED-FC8C-0F86-0CDA-79AD8814202E}"/>
              </a:ext>
            </a:extLst>
          </p:cNvPr>
          <p:cNvSpPr txBox="1"/>
          <p:nvPr/>
        </p:nvSpPr>
        <p:spPr>
          <a:xfrm>
            <a:off x="2881418" y="998082"/>
            <a:ext cx="8371840" cy="707886"/>
          </a:xfrm>
          <a:prstGeom prst="rect">
            <a:avLst/>
          </a:prstGeom>
          <a:noFill/>
        </p:spPr>
        <p:txBody>
          <a:bodyPr wrap="square" rtlCol="0">
            <a:spAutoFit/>
          </a:bodyPr>
          <a:lstStyle/>
          <a:p>
            <a:pPr algn="ctr"/>
            <a:r>
              <a:rPr lang="en-US" sz="4000" dirty="0">
                <a:solidFill>
                  <a:srgbClr val="69B4FF"/>
                </a:solidFill>
                <a:effectLst/>
                <a:latin typeface="Aparajita" panose="02020603050405020304" pitchFamily="18" charset="0"/>
                <a:ea typeface="Times New Roman" panose="02020603050405020304" pitchFamily="18" charset="0"/>
                <a:cs typeface="Aparajita" panose="02020603050405020304" pitchFamily="18" charset="0"/>
              </a:rPr>
              <a:t>System Analysis &amp; Planning</a:t>
            </a:r>
            <a:endParaRPr lang="en-IN" sz="4000" dirty="0">
              <a:solidFill>
                <a:srgbClr val="69B4FF"/>
              </a:solidFill>
              <a:latin typeface="Aparajita" panose="02020603050405020304" pitchFamily="18" charset="0"/>
              <a:cs typeface="Aparajita" panose="02020603050405020304" pitchFamily="18" charset="0"/>
            </a:endParaRPr>
          </a:p>
        </p:txBody>
      </p:sp>
      <p:sp>
        <p:nvSpPr>
          <p:cNvPr id="6" name="TextBox 5">
            <a:extLst>
              <a:ext uri="{FF2B5EF4-FFF2-40B4-BE49-F238E27FC236}">
                <a16:creationId xmlns:a16="http://schemas.microsoft.com/office/drawing/2014/main" id="{71CF1976-A8A1-DBB7-72EB-A9826CF7A9A1}"/>
              </a:ext>
            </a:extLst>
          </p:cNvPr>
          <p:cNvSpPr txBox="1"/>
          <p:nvPr/>
        </p:nvSpPr>
        <p:spPr>
          <a:xfrm>
            <a:off x="13030476" y="2152473"/>
            <a:ext cx="9032240" cy="2120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Existing System </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greytHR</a:t>
            </a:r>
            <a:endParaRPr lang="en-IN" dirty="0">
              <a:solidFill>
                <a:srgbClr val="E0FFFF"/>
              </a:solidFill>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Keke HR</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HROne</a:t>
            </a:r>
            <a:endParaRPr lang="en-IN" dirty="0">
              <a:solidFill>
                <a:srgbClr val="E0FFFF"/>
              </a:solidFill>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Workday HCM</a:t>
            </a:r>
          </a:p>
        </p:txBody>
      </p:sp>
      <p:sp>
        <p:nvSpPr>
          <p:cNvPr id="7" name="TextBox 6">
            <a:extLst>
              <a:ext uri="{FF2B5EF4-FFF2-40B4-BE49-F238E27FC236}">
                <a16:creationId xmlns:a16="http://schemas.microsoft.com/office/drawing/2014/main" id="{02627014-90E5-FC78-3456-AD1C02C70858}"/>
              </a:ext>
            </a:extLst>
          </p:cNvPr>
          <p:cNvSpPr txBox="1"/>
          <p:nvPr/>
        </p:nvSpPr>
        <p:spPr>
          <a:xfrm>
            <a:off x="13030476" y="4498690"/>
            <a:ext cx="9032240"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Drawbacks of above system:</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High cost : </a:t>
            </a: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implementing</a:t>
            </a:r>
            <a:r>
              <a:rPr lang="en-US" sz="1800" dirty="0">
                <a:effectLst/>
                <a:latin typeface="Aparajita" panose="02020603050405020304" pitchFamily="18" charset="0"/>
                <a:ea typeface="Times New Roman" panose="02020603050405020304" pitchFamily="18" charset="0"/>
                <a:cs typeface="Aparajita" panose="02020603050405020304" pitchFamily="18" charset="0"/>
              </a:rPr>
              <a:t> </a:t>
            </a:r>
            <a:r>
              <a:rPr lang="en-IN" dirty="0">
                <a:solidFill>
                  <a:srgbClr val="E0FFFF"/>
                </a:solidFill>
                <a:latin typeface="Times New Roman" panose="02020603050405020304" pitchFamily="18" charset="0"/>
                <a:ea typeface="Times New Roman" panose="02020603050405020304" pitchFamily="18" charset="0"/>
              </a:rPr>
              <a:t> and maintaining of can be high.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Inflexibility : Traditional system can be difficult to adapt changes employee info.</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Difficult to scale : Manual system can be difficult to scale as a company grows</a:t>
            </a:r>
          </a:p>
        </p:txBody>
      </p:sp>
      <p:sp>
        <p:nvSpPr>
          <p:cNvPr id="16" name="TextBox 15">
            <a:extLst>
              <a:ext uri="{FF2B5EF4-FFF2-40B4-BE49-F238E27FC236}">
                <a16:creationId xmlns:a16="http://schemas.microsoft.com/office/drawing/2014/main" id="{292AB61E-C8A2-A8EC-5116-0D6BB8EB468A}"/>
              </a:ext>
            </a:extLst>
          </p:cNvPr>
          <p:cNvSpPr txBox="1"/>
          <p:nvPr/>
        </p:nvSpPr>
        <p:spPr>
          <a:xfrm>
            <a:off x="2731625" y="2080011"/>
            <a:ext cx="8521633" cy="2308324"/>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latin typeface="Times New Roman" panose="02020603050405020304" pitchFamily="18" charset="0"/>
                <a:cs typeface="Times New Roman" panose="02020603050405020304" pitchFamily="18" charset="0"/>
              </a:rPr>
              <a:t>Requirement gathering and analysis:</a:t>
            </a:r>
          </a:p>
          <a:p>
            <a:pPr marL="742950" lvl="1" indent="-285750">
              <a:buFont typeface="Wingdings" panose="05000000000000000000" pitchFamily="2" charset="2"/>
              <a:buChar char="§"/>
            </a:pPr>
            <a:endParaRPr lang="en-IN" dirty="0">
              <a:solidFill>
                <a:srgbClr val="E0FFFF"/>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Payroll compliance : The system must be able to calculate and deduct all applicable taxes.</a:t>
            </a:r>
          </a:p>
          <a:p>
            <a:pPr marL="742950" lvl="1" indent="-285750">
              <a:buFont typeface="Wingdings" panose="05000000000000000000" pitchFamily="2" charset="2"/>
              <a:buChar char="§"/>
            </a:pPr>
            <a:r>
              <a:rPr lang="en-US" dirty="0">
                <a:solidFill>
                  <a:srgbClr val="E0FFFF"/>
                </a:solidFill>
                <a:latin typeface="Times New Roman" panose="02020603050405020304" pitchFamily="18" charset="0"/>
                <a:ea typeface="Times New Roman" panose="02020603050405020304" pitchFamily="18" charset="0"/>
                <a:cs typeface="Times New Roman" panose="02020603050405020304" pitchFamily="18" charset="0"/>
              </a:rPr>
              <a:t>Expense management : The system must be able to track and manage employee expense</a:t>
            </a:r>
          </a:p>
          <a:p>
            <a:pPr marL="742950" lvl="1" indent="-285750">
              <a:buFont typeface="Wingdings" panose="05000000000000000000" pitchFamily="2" charset="2"/>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Dashboard &amp; Reporting : The system must provide a dashboard with real-time data on payroll, expense, and other financial information.</a:t>
            </a:r>
          </a:p>
        </p:txBody>
      </p:sp>
    </p:spTree>
    <p:extLst>
      <p:ext uri="{BB962C8B-B14F-4D97-AF65-F5344CB8AC3E}">
        <p14:creationId xmlns:p14="http://schemas.microsoft.com/office/powerpoint/2010/main" val="2072285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5" name="TextBox 4">
            <a:extLst>
              <a:ext uri="{FF2B5EF4-FFF2-40B4-BE49-F238E27FC236}">
                <a16:creationId xmlns:a16="http://schemas.microsoft.com/office/drawing/2014/main" id="{F75A2EED-FC8C-0F86-0CDA-79AD8814202E}"/>
              </a:ext>
            </a:extLst>
          </p:cNvPr>
          <p:cNvSpPr txBox="1"/>
          <p:nvPr/>
        </p:nvSpPr>
        <p:spPr>
          <a:xfrm>
            <a:off x="18517658" y="1192909"/>
            <a:ext cx="8371840" cy="707886"/>
          </a:xfrm>
          <a:prstGeom prst="rect">
            <a:avLst/>
          </a:prstGeom>
          <a:noFill/>
        </p:spPr>
        <p:txBody>
          <a:bodyPr wrap="square" rtlCol="0">
            <a:spAutoFit/>
          </a:bodyPr>
          <a:lstStyle/>
          <a:p>
            <a:pPr algn="ctr"/>
            <a:r>
              <a:rPr lang="en-US" sz="4000" dirty="0">
                <a:solidFill>
                  <a:srgbClr val="69B4FF"/>
                </a:solidFill>
                <a:effectLst/>
                <a:latin typeface="Aparajita" panose="02020603050405020304" pitchFamily="18" charset="0"/>
                <a:ea typeface="Times New Roman" panose="02020603050405020304" pitchFamily="18" charset="0"/>
                <a:cs typeface="Aparajita" panose="02020603050405020304" pitchFamily="18" charset="0"/>
              </a:rPr>
              <a:t>System Analysis &amp; Planning</a:t>
            </a:r>
            <a:endParaRPr lang="en-IN" sz="4000" dirty="0">
              <a:solidFill>
                <a:srgbClr val="69B4FF"/>
              </a:solidFill>
              <a:latin typeface="Aparajita" panose="02020603050405020304" pitchFamily="18" charset="0"/>
              <a:cs typeface="Aparajita" panose="02020603050405020304" pitchFamily="18" charset="0"/>
            </a:endParaRPr>
          </a:p>
        </p:txBody>
      </p:sp>
      <p:sp>
        <p:nvSpPr>
          <p:cNvPr id="16" name="TextBox 15">
            <a:extLst>
              <a:ext uri="{FF2B5EF4-FFF2-40B4-BE49-F238E27FC236}">
                <a16:creationId xmlns:a16="http://schemas.microsoft.com/office/drawing/2014/main" id="{292AB61E-C8A2-A8EC-5116-0D6BB8EB468A}"/>
              </a:ext>
            </a:extLst>
          </p:cNvPr>
          <p:cNvSpPr txBox="1"/>
          <p:nvPr/>
        </p:nvSpPr>
        <p:spPr>
          <a:xfrm>
            <a:off x="18367865" y="2274838"/>
            <a:ext cx="8521633" cy="2308324"/>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latin typeface="Times New Roman" panose="02020603050405020304" pitchFamily="18" charset="0"/>
                <a:cs typeface="Times New Roman" panose="02020603050405020304" pitchFamily="18" charset="0"/>
              </a:rPr>
              <a:t>Requirement gathering and analysis:</a:t>
            </a:r>
          </a:p>
          <a:p>
            <a:pPr marL="742950" lvl="1" indent="-285750">
              <a:buFont typeface="Wingdings" panose="05000000000000000000" pitchFamily="2" charset="2"/>
              <a:buChar char="§"/>
            </a:pPr>
            <a:endParaRPr lang="en-IN" dirty="0">
              <a:solidFill>
                <a:srgbClr val="E0FFFF"/>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Payroll compliance : The system must be able to calculate and deduct all applicable taxes.</a:t>
            </a:r>
          </a:p>
          <a:p>
            <a:pPr marL="742950" lvl="1" indent="-285750">
              <a:buFont typeface="Wingdings" panose="05000000000000000000" pitchFamily="2" charset="2"/>
              <a:buChar char="§"/>
            </a:pPr>
            <a:r>
              <a:rPr lang="en-US" dirty="0">
                <a:solidFill>
                  <a:srgbClr val="E0FFFF"/>
                </a:solidFill>
                <a:latin typeface="Times New Roman" panose="02020603050405020304" pitchFamily="18" charset="0"/>
                <a:ea typeface="Times New Roman" panose="02020603050405020304" pitchFamily="18" charset="0"/>
                <a:cs typeface="Times New Roman" panose="02020603050405020304" pitchFamily="18" charset="0"/>
              </a:rPr>
              <a:t>Expense management : The system must be able to track and manage employee expense</a:t>
            </a:r>
          </a:p>
          <a:p>
            <a:pPr marL="742950" lvl="1" indent="-285750">
              <a:buFont typeface="Wingdings" panose="05000000000000000000" pitchFamily="2" charset="2"/>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Dashboard &amp; Reporting : The system must provide a dashboard with real-time data on payroll, expense, and other financial information.</a:t>
            </a:r>
          </a:p>
        </p:txBody>
      </p:sp>
      <p:sp>
        <p:nvSpPr>
          <p:cNvPr id="2" name="TextBox 1">
            <a:extLst>
              <a:ext uri="{FF2B5EF4-FFF2-40B4-BE49-F238E27FC236}">
                <a16:creationId xmlns:a16="http://schemas.microsoft.com/office/drawing/2014/main" id="{4B3C0C7F-C7E1-70E4-E0FE-14968B45D1C5}"/>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Proposed System</a:t>
            </a:r>
          </a:p>
        </p:txBody>
      </p:sp>
      <p:sp>
        <p:nvSpPr>
          <p:cNvPr id="3" name="TextBox 2">
            <a:extLst>
              <a:ext uri="{FF2B5EF4-FFF2-40B4-BE49-F238E27FC236}">
                <a16:creationId xmlns:a16="http://schemas.microsoft.com/office/drawing/2014/main" id="{A77DECAC-D185-5A1E-35C4-75100B1B8787}"/>
              </a:ext>
            </a:extLst>
          </p:cNvPr>
          <p:cNvSpPr txBox="1"/>
          <p:nvPr/>
        </p:nvSpPr>
        <p:spPr>
          <a:xfrm>
            <a:off x="2557195" y="1826613"/>
            <a:ext cx="9032240" cy="33665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Scope</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To develop a user-friendly and efficient payroll management system that automates the process of calculating and disbursing employee salaries, bonuses, and deductions.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ensure compli</a:t>
            </a:r>
            <a:r>
              <a:rPr lang="en-IN" dirty="0">
                <a:solidFill>
                  <a:srgbClr val="E0FFFF"/>
                </a:solidFill>
                <a:latin typeface="Times New Roman" panose="02020603050405020304" pitchFamily="18" charset="0"/>
                <a:ea typeface="Times New Roman" panose="02020603050405020304" pitchFamily="18" charset="0"/>
              </a:rPr>
              <a:t>ance with all relevant tax laws and regulations.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provide accurate and timely payroll reports.</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To improve the efficiency of the HR department by freeing up time to focus on other tasks.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improve </a:t>
            </a:r>
            <a:r>
              <a:rPr lang="en-IN" dirty="0">
                <a:solidFill>
                  <a:srgbClr val="E0FFFF"/>
                </a:solidFill>
                <a:latin typeface="Times New Roman" panose="02020603050405020304" pitchFamily="18" charset="0"/>
                <a:ea typeface="Times New Roman" panose="02020603050405020304" pitchFamily="18" charset="0"/>
              </a:rPr>
              <a:t>employee satisfaction by ensuring that they are paid accurately and on time.</a:t>
            </a:r>
            <a:endParaRPr lang="en-IN" dirty="0">
              <a:solidFill>
                <a:srgbClr val="E0FFF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08075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2" name="TextBox 1">
            <a:extLst>
              <a:ext uri="{FF2B5EF4-FFF2-40B4-BE49-F238E27FC236}">
                <a16:creationId xmlns:a16="http://schemas.microsoft.com/office/drawing/2014/main" id="{4B3C0C7F-C7E1-70E4-E0FE-14968B45D1C5}"/>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Proposed System</a:t>
            </a:r>
          </a:p>
        </p:txBody>
      </p:sp>
      <p:sp>
        <p:nvSpPr>
          <p:cNvPr id="3" name="TextBox 2">
            <a:extLst>
              <a:ext uri="{FF2B5EF4-FFF2-40B4-BE49-F238E27FC236}">
                <a16:creationId xmlns:a16="http://schemas.microsoft.com/office/drawing/2014/main" id="{A77DECAC-D185-5A1E-35C4-75100B1B8787}"/>
              </a:ext>
            </a:extLst>
          </p:cNvPr>
          <p:cNvSpPr txBox="1"/>
          <p:nvPr/>
        </p:nvSpPr>
        <p:spPr>
          <a:xfrm>
            <a:off x="14374057" y="2080011"/>
            <a:ext cx="9032240" cy="33665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Scope</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To develop a user-friendly and efficient payroll management system that automates the process of calculating and disbursing employee salaries, bonuses, and deductions.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ensure compli</a:t>
            </a:r>
            <a:r>
              <a:rPr lang="en-IN" dirty="0">
                <a:solidFill>
                  <a:srgbClr val="E0FFFF"/>
                </a:solidFill>
                <a:latin typeface="Times New Roman" panose="02020603050405020304" pitchFamily="18" charset="0"/>
                <a:ea typeface="Times New Roman" panose="02020603050405020304" pitchFamily="18" charset="0"/>
              </a:rPr>
              <a:t>ance with all relevant tax laws and regulations.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provide accurate and timely payroll reports.</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To improve the efficiency of the HR department by freeing up time to focus on other tasks.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improve </a:t>
            </a:r>
            <a:r>
              <a:rPr lang="en-IN" dirty="0">
                <a:solidFill>
                  <a:srgbClr val="E0FFFF"/>
                </a:solidFill>
                <a:latin typeface="Times New Roman" panose="02020603050405020304" pitchFamily="18" charset="0"/>
                <a:ea typeface="Times New Roman" panose="02020603050405020304" pitchFamily="18" charset="0"/>
              </a:rPr>
              <a:t>employee satisfaction by ensuring that they are paid accurately and on time.</a:t>
            </a:r>
            <a:endParaRPr lang="en-IN" dirty="0">
              <a:solidFill>
                <a:srgbClr val="E0FFFF"/>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1A80E07D-E668-B3BD-4ED8-772758A0D1B7}"/>
              </a:ext>
            </a:extLst>
          </p:cNvPr>
          <p:cNvSpPr txBox="1"/>
          <p:nvPr/>
        </p:nvSpPr>
        <p:spPr>
          <a:xfrm>
            <a:off x="2841675" y="1705968"/>
            <a:ext cx="8513090" cy="452623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effectLst/>
                <a:latin typeface="Times New Roman" panose="02020603050405020304" pitchFamily="18" charset="0"/>
                <a:ea typeface="Times New Roman" panose="02020603050405020304" pitchFamily="18" charset="0"/>
              </a:rPr>
              <a:t>Project </a:t>
            </a:r>
            <a:r>
              <a:rPr lang="en-IN" dirty="0">
                <a:solidFill>
                  <a:srgbClr val="E0FFFF"/>
                </a:solidFill>
                <a:latin typeface="Times New Roman" panose="02020603050405020304" pitchFamily="18" charset="0"/>
                <a:ea typeface="Times New Roman" panose="02020603050405020304" pitchFamily="18" charset="0"/>
              </a:rPr>
              <a:t>Modules:</a:t>
            </a:r>
          </a:p>
          <a:p>
            <a:pPr marL="400050"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Admin</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Login</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Add employee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details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update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status change</a:t>
            </a:r>
          </a:p>
          <a:p>
            <a:pPr marL="400050"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Login </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Profile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Change details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Generate pay-slip</a:t>
            </a:r>
          </a:p>
        </p:txBody>
      </p:sp>
    </p:spTree>
    <p:extLst>
      <p:ext uri="{BB962C8B-B14F-4D97-AF65-F5344CB8AC3E}">
        <p14:creationId xmlns:p14="http://schemas.microsoft.com/office/powerpoint/2010/main" val="3463326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2" name="TextBox 1">
            <a:extLst>
              <a:ext uri="{FF2B5EF4-FFF2-40B4-BE49-F238E27FC236}">
                <a16:creationId xmlns:a16="http://schemas.microsoft.com/office/drawing/2014/main" id="{4B3C0C7F-C7E1-70E4-E0FE-14968B45D1C5}"/>
              </a:ext>
            </a:extLst>
          </p:cNvPr>
          <p:cNvSpPr txBox="1"/>
          <p:nvPr/>
        </p:nvSpPr>
        <p:spPr>
          <a:xfrm>
            <a:off x="16768691" y="1372125"/>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Proposed System</a:t>
            </a:r>
          </a:p>
        </p:txBody>
      </p:sp>
      <p:sp>
        <p:nvSpPr>
          <p:cNvPr id="9" name="TextBox 8">
            <a:extLst>
              <a:ext uri="{FF2B5EF4-FFF2-40B4-BE49-F238E27FC236}">
                <a16:creationId xmlns:a16="http://schemas.microsoft.com/office/drawing/2014/main" id="{1A80E07D-E668-B3BD-4ED8-772758A0D1B7}"/>
              </a:ext>
            </a:extLst>
          </p:cNvPr>
          <p:cNvSpPr txBox="1"/>
          <p:nvPr/>
        </p:nvSpPr>
        <p:spPr>
          <a:xfrm>
            <a:off x="16768691" y="2080011"/>
            <a:ext cx="8513090" cy="452623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effectLst/>
                <a:latin typeface="Times New Roman" panose="02020603050405020304" pitchFamily="18" charset="0"/>
                <a:ea typeface="Times New Roman" panose="02020603050405020304" pitchFamily="18" charset="0"/>
              </a:rPr>
              <a:t>Project </a:t>
            </a:r>
            <a:r>
              <a:rPr lang="en-IN" dirty="0">
                <a:solidFill>
                  <a:srgbClr val="E0FFFF"/>
                </a:solidFill>
                <a:latin typeface="Times New Roman" panose="02020603050405020304" pitchFamily="18" charset="0"/>
                <a:ea typeface="Times New Roman" panose="02020603050405020304" pitchFamily="18" charset="0"/>
              </a:rPr>
              <a:t>Modules:</a:t>
            </a:r>
          </a:p>
          <a:p>
            <a:pPr marL="400050"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Admin</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Login</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Add employee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details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update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status change</a:t>
            </a:r>
          </a:p>
          <a:p>
            <a:pPr marL="400050"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Login </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Profile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Change details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Generate pay-slip</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5" name="TextBox 4">
            <a:extLst>
              <a:ext uri="{FF2B5EF4-FFF2-40B4-BE49-F238E27FC236}">
                <a16:creationId xmlns:a16="http://schemas.microsoft.com/office/drawing/2014/main" id="{C08BB97F-9567-CE39-A993-82D35C09E64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rPr>
              <a:t>Dataflow </a:t>
            </a:r>
            <a:r>
              <a:rPr lang="en-IN" dirty="0">
                <a:solidFill>
                  <a:srgbClr val="E0FFFF"/>
                </a:solidFill>
                <a:latin typeface="Times New Roman" panose="02020603050405020304" pitchFamily="18" charset="0"/>
                <a:cs typeface="Times New Roman" panose="02020603050405020304" pitchFamily="18" charset="0"/>
              </a:rPr>
              <a:t>from</a:t>
            </a:r>
            <a:r>
              <a:rPr lang="en-IN" dirty="0">
                <a:solidFill>
                  <a:srgbClr val="E0FFFF"/>
                </a:solidFill>
              </a:rPr>
              <a:t> diagram / UML</a:t>
            </a:r>
          </a:p>
        </p:txBody>
      </p:sp>
      <p:pic>
        <p:nvPicPr>
          <p:cNvPr id="96" name="Picture 95">
            <a:extLst>
              <a:ext uri="{FF2B5EF4-FFF2-40B4-BE49-F238E27FC236}">
                <a16:creationId xmlns:a16="http://schemas.microsoft.com/office/drawing/2014/main" id="{C437F512-B5C2-C5DB-6545-9C5363BB66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387" y="2491455"/>
            <a:ext cx="1954635" cy="4015243"/>
          </a:xfrm>
          <a:prstGeom prst="rect">
            <a:avLst/>
          </a:prstGeom>
        </p:spPr>
      </p:pic>
    </p:spTree>
    <p:extLst>
      <p:ext uri="{BB962C8B-B14F-4D97-AF65-F5344CB8AC3E}">
        <p14:creationId xmlns:p14="http://schemas.microsoft.com/office/powerpoint/2010/main" val="4263344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5" name="TextBox 4">
            <a:extLst>
              <a:ext uri="{FF2B5EF4-FFF2-40B4-BE49-F238E27FC236}">
                <a16:creationId xmlns:a16="http://schemas.microsoft.com/office/drawing/2014/main" id="{C08BB97F-9567-CE39-A993-82D35C09E644}"/>
              </a:ext>
            </a:extLst>
          </p:cNvPr>
          <p:cNvSpPr txBox="1"/>
          <p:nvPr/>
        </p:nvSpPr>
        <p:spPr>
          <a:xfrm>
            <a:off x="12911649" y="2172264"/>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69B4FF"/>
                </a:solidFill>
              </a:rPr>
              <a:t>Dataflow from diagram / UML</a:t>
            </a:r>
          </a:p>
        </p:txBody>
      </p:sp>
      <p:pic>
        <p:nvPicPr>
          <p:cNvPr id="96" name="Picture 95">
            <a:extLst>
              <a:ext uri="{FF2B5EF4-FFF2-40B4-BE49-F238E27FC236}">
                <a16:creationId xmlns:a16="http://schemas.microsoft.com/office/drawing/2014/main" id="{C437F512-B5C2-C5DB-6545-9C5363BB66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09361" y="2730747"/>
            <a:ext cx="1954635" cy="4015243"/>
          </a:xfrm>
          <a:prstGeom prst="rect">
            <a:avLst/>
          </a:prstGeom>
        </p:spPr>
      </p:pic>
      <p:sp>
        <p:nvSpPr>
          <p:cNvPr id="3" name="TextBox 2">
            <a:extLst>
              <a:ext uri="{FF2B5EF4-FFF2-40B4-BE49-F238E27FC236}">
                <a16:creationId xmlns:a16="http://schemas.microsoft.com/office/drawing/2014/main" id="{9C0006AD-3179-A846-068E-1836CA64D40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132B31F-F044-62F0-6D65-E34696AD30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1328" y="2529308"/>
            <a:ext cx="2213503" cy="4006372"/>
          </a:xfrm>
          <a:prstGeom prst="rect">
            <a:avLst/>
          </a:prstGeom>
        </p:spPr>
      </p:pic>
      <p:sp>
        <p:nvSpPr>
          <p:cNvPr id="10" name="TextBox 9">
            <a:extLst>
              <a:ext uri="{FF2B5EF4-FFF2-40B4-BE49-F238E27FC236}">
                <a16:creationId xmlns:a16="http://schemas.microsoft.com/office/drawing/2014/main" id="{007A744C-CDD2-CC56-06CE-310ED75541D6}"/>
              </a:ext>
            </a:extLst>
          </p:cNvPr>
          <p:cNvSpPr txBox="1"/>
          <p:nvPr/>
        </p:nvSpPr>
        <p:spPr>
          <a:xfrm>
            <a:off x="2841675" y="2695534"/>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side</a:t>
            </a:r>
          </a:p>
        </p:txBody>
      </p:sp>
      <p:pic>
        <p:nvPicPr>
          <p:cNvPr id="14" name="Picture 13">
            <a:extLst>
              <a:ext uri="{FF2B5EF4-FFF2-40B4-BE49-F238E27FC236}">
                <a16:creationId xmlns:a16="http://schemas.microsoft.com/office/drawing/2014/main" id="{B37124DF-7DB6-DDE9-E58C-FFA721E766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179" y="2541596"/>
            <a:ext cx="4765858" cy="4040093"/>
          </a:xfrm>
          <a:prstGeom prst="rect">
            <a:avLst/>
          </a:prstGeom>
        </p:spPr>
      </p:pic>
    </p:spTree>
    <p:extLst>
      <p:ext uri="{BB962C8B-B14F-4D97-AF65-F5344CB8AC3E}">
        <p14:creationId xmlns:p14="http://schemas.microsoft.com/office/powerpoint/2010/main" val="3766454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3474</Words>
  <Application>Microsoft Office PowerPoint</Application>
  <PresentationFormat>Widescreen</PresentationFormat>
  <Paragraphs>849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Aparajita</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 Sunchu</dc:creator>
  <cp:lastModifiedBy>Madhav Sunchu</cp:lastModifiedBy>
  <cp:revision>16</cp:revision>
  <cp:lastPrinted>2023-09-06T16:22:31Z</cp:lastPrinted>
  <dcterms:created xsi:type="dcterms:W3CDTF">2023-09-03T16:28:36Z</dcterms:created>
  <dcterms:modified xsi:type="dcterms:W3CDTF">2023-09-14T03:16:35Z</dcterms:modified>
</cp:coreProperties>
</file>