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69B4FF"/>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529" autoAdjust="0"/>
  </p:normalViewPr>
  <p:slideViewPr>
    <p:cSldViewPr snapToGrid="0">
      <p:cViewPr>
        <p:scale>
          <a:sx n="25" d="100"/>
          <a:sy n="25" d="100"/>
        </p:scale>
        <p:origin x="2731" y="15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AA240-5B34-4555-9713-5B913C5A29AE}" type="datetimeFigureOut">
              <a:rPr lang="en-IN" smtClean="0"/>
              <a:t>08-09-2023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1B74D-2848-4888-BDB4-21941A8EF991}" type="slidenum">
              <a:rPr lang="en-IN" smtClean="0"/>
              <a:t>‹#›</a:t>
            </a:fld>
            <a:endParaRPr lang="en-IN"/>
          </a:p>
        </p:txBody>
      </p:sp>
    </p:spTree>
    <p:extLst>
      <p:ext uri="{BB962C8B-B14F-4D97-AF65-F5344CB8AC3E}">
        <p14:creationId xmlns:p14="http://schemas.microsoft.com/office/powerpoint/2010/main" val="3349178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99E0-F937-3F52-9988-BD72F8BE3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94FEA6-5230-B762-8E3E-FC1E76087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7464AB-B9D2-A677-E5B4-AB2239F34DB1}"/>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5" name="Footer Placeholder 4">
            <a:extLst>
              <a:ext uri="{FF2B5EF4-FFF2-40B4-BE49-F238E27FC236}">
                <a16:creationId xmlns:a16="http://schemas.microsoft.com/office/drawing/2014/main" id="{B87F025F-F059-C1AC-D4F5-DC315A9B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07B43-1BD4-E05D-4663-E3D78E8DC45A}"/>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37458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76BA-E3D1-3C4D-79A6-3023764259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69362-D700-964A-68A9-03D4CA8FD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09316-137F-11B9-9913-FED57E5E2B1B}"/>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5" name="Footer Placeholder 4">
            <a:extLst>
              <a:ext uri="{FF2B5EF4-FFF2-40B4-BE49-F238E27FC236}">
                <a16:creationId xmlns:a16="http://schemas.microsoft.com/office/drawing/2014/main" id="{65DC3521-FAAC-82B4-B963-9A938087A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1E811-88C3-E81E-9986-689E89BD06B6}"/>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01163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5BA-2412-EF87-EF27-5646BC375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43A8F-7EA2-336A-B447-AB9167F5D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4B3B7-923F-576A-6191-1DE1C24EB00A}"/>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5" name="Footer Placeholder 4">
            <a:extLst>
              <a:ext uri="{FF2B5EF4-FFF2-40B4-BE49-F238E27FC236}">
                <a16:creationId xmlns:a16="http://schemas.microsoft.com/office/drawing/2014/main" id="{A29E6871-D686-F2EC-3492-E97611092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D8AF-6B9A-DF6E-D7E3-5CA6C06D4C6C}"/>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403184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F0F1-9D6F-E480-6D69-A3D8C1D3B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7952E-63D6-11FC-9946-BF2F55336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93015-7810-2354-9008-F31C4048D8D0}"/>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5" name="Footer Placeholder 4">
            <a:extLst>
              <a:ext uri="{FF2B5EF4-FFF2-40B4-BE49-F238E27FC236}">
                <a16:creationId xmlns:a16="http://schemas.microsoft.com/office/drawing/2014/main" id="{5247CC4E-C797-FD62-90B2-61A2F2DA5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81A5-3027-7C0E-9F34-8FD583902320}"/>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44738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B762-8F10-EE44-B36C-A87AA76BA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D4DCAE-112C-B677-C20B-CF19B81AB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A00EC-80A2-C8AC-E2CB-01881D256CBC}"/>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5" name="Footer Placeholder 4">
            <a:extLst>
              <a:ext uri="{FF2B5EF4-FFF2-40B4-BE49-F238E27FC236}">
                <a16:creationId xmlns:a16="http://schemas.microsoft.com/office/drawing/2014/main" id="{3E71ECF7-0CCE-167D-6AE9-6B6DFEDDF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5F5D0-6E08-AE85-1D30-21A024988CD9}"/>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203629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B4D4-F689-273A-F59C-1AAC0C0DE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CE34C-1E99-D6A5-1079-CE26BDC45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74775-661F-1B22-1C5E-760F4B5C2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560635-2B84-12B9-EEF9-8830542932C9}"/>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6" name="Footer Placeholder 5">
            <a:extLst>
              <a:ext uri="{FF2B5EF4-FFF2-40B4-BE49-F238E27FC236}">
                <a16:creationId xmlns:a16="http://schemas.microsoft.com/office/drawing/2014/main" id="{F0C4C365-CF20-3B3E-2A28-8F6517F1ED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C1CF8-DDD7-F349-5189-CB5F6C819A2F}"/>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98261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182B-B5B1-7841-7833-9B49959DC0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18030-ECD8-D0BC-0CC7-95304E678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4CC0A-B525-ED6E-110E-96DAFA0597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80C711-4541-8690-2BD9-63FA0E8EB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F27B7-2951-C4BC-C3BC-3BEF7897A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CE798E-6555-F7B3-7F36-5E20F73C5FE3}"/>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8" name="Footer Placeholder 7">
            <a:extLst>
              <a:ext uri="{FF2B5EF4-FFF2-40B4-BE49-F238E27FC236}">
                <a16:creationId xmlns:a16="http://schemas.microsoft.com/office/drawing/2014/main" id="{CAD8D81B-1BF9-4FFF-EBFC-03AA7879ED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AD0323-F1BE-5DDD-AA48-054D3FA0192C}"/>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232907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0720-3625-86DF-A58A-DFD07A6977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044774-EE72-4988-8CED-BF9A4ED97357}"/>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4" name="Footer Placeholder 3">
            <a:extLst>
              <a:ext uri="{FF2B5EF4-FFF2-40B4-BE49-F238E27FC236}">
                <a16:creationId xmlns:a16="http://schemas.microsoft.com/office/drawing/2014/main" id="{D7E2BC0E-A3CC-95B4-C054-7B006F6F94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1BAD2-7F26-DA40-F7A9-1E5ADFB9A781}"/>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09773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3E275-252D-386F-7A44-06C589003148}"/>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3" name="Footer Placeholder 2">
            <a:extLst>
              <a:ext uri="{FF2B5EF4-FFF2-40B4-BE49-F238E27FC236}">
                <a16:creationId xmlns:a16="http://schemas.microsoft.com/office/drawing/2014/main" id="{E658FEA2-7EF6-FBED-E885-FD847BF96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385F43-561B-5244-59DE-D1F5FDEAF814}"/>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85352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1AA-2ED8-081A-499E-F50097D39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E87D87-3EF9-652A-A3C0-297D001B3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8CB49E-E247-8F57-7269-BE436231F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3418C-7A79-0BAC-8D61-824CA09A5162}"/>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6" name="Footer Placeholder 5">
            <a:extLst>
              <a:ext uri="{FF2B5EF4-FFF2-40B4-BE49-F238E27FC236}">
                <a16:creationId xmlns:a16="http://schemas.microsoft.com/office/drawing/2014/main" id="{67F97A96-0476-C75B-9623-8E010E0E5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7C12BC-1698-33BD-827B-360D7795A19A}"/>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404599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FB96-E9BB-6BA3-4D5E-743BFBFFE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CA805B-55FD-A1F0-D6D2-A8F23B73F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79AAE5-3D19-0199-822F-A0E15946F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96AF7-2AC7-D07A-0CD2-90859CB72CCD}"/>
              </a:ext>
            </a:extLst>
          </p:cNvPr>
          <p:cNvSpPr>
            <a:spLocks noGrp="1"/>
          </p:cNvSpPr>
          <p:nvPr>
            <p:ph type="dt" sz="half" idx="10"/>
          </p:nvPr>
        </p:nvSpPr>
        <p:spPr/>
        <p:txBody>
          <a:bodyPr/>
          <a:lstStyle/>
          <a:p>
            <a:fld id="{096FF47B-ECA5-4BA2-8CA8-7CA24EEB9EBA}" type="datetimeFigureOut">
              <a:rPr lang="en-IN" smtClean="0"/>
              <a:t>08-09-2023</a:t>
            </a:fld>
            <a:endParaRPr lang="en-IN"/>
          </a:p>
        </p:txBody>
      </p:sp>
      <p:sp>
        <p:nvSpPr>
          <p:cNvPr id="6" name="Footer Placeholder 5">
            <a:extLst>
              <a:ext uri="{FF2B5EF4-FFF2-40B4-BE49-F238E27FC236}">
                <a16:creationId xmlns:a16="http://schemas.microsoft.com/office/drawing/2014/main" id="{506D3C84-7E03-1548-3C8F-40FD83005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72880-B468-59B1-BBCE-30F772303238}"/>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34442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AD19B-3DC0-16BB-9879-42E9D44D2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BDCBD-72EB-3D63-6AB0-765A74A58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4507-D5CE-E630-ABCE-5AC254950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FF47B-ECA5-4BA2-8CA8-7CA24EEB9EBA}" type="datetimeFigureOut">
              <a:rPr lang="en-IN" smtClean="0"/>
              <a:t>08-09-2023</a:t>
            </a:fld>
            <a:endParaRPr lang="en-IN"/>
          </a:p>
        </p:txBody>
      </p:sp>
      <p:sp>
        <p:nvSpPr>
          <p:cNvPr id="5" name="Footer Placeholder 4">
            <a:extLst>
              <a:ext uri="{FF2B5EF4-FFF2-40B4-BE49-F238E27FC236}">
                <a16:creationId xmlns:a16="http://schemas.microsoft.com/office/drawing/2014/main" id="{FA7A9C7A-30C1-A88B-62C4-6727329AE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672F3-08FE-8CE7-D175-6CF325F1D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9DEEF-160E-46AF-83AD-CACECBFDD0FE}" type="slidenum">
              <a:rPr lang="en-IN" smtClean="0"/>
              <a:t>‹#›</a:t>
            </a:fld>
            <a:endParaRPr lang="en-IN"/>
          </a:p>
        </p:txBody>
      </p:sp>
    </p:spTree>
    <p:extLst>
      <p:ext uri="{BB962C8B-B14F-4D97-AF65-F5344CB8AC3E}">
        <p14:creationId xmlns:p14="http://schemas.microsoft.com/office/powerpoint/2010/main" val="9303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26989180-E6C5-BDB0-DD72-2F3F7E1A3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8" name="TextBox 27">
            <a:extLst>
              <a:ext uri="{FF2B5EF4-FFF2-40B4-BE49-F238E27FC236}">
                <a16:creationId xmlns:a16="http://schemas.microsoft.com/office/drawing/2014/main" id="{E2EA8C89-4DFB-061B-F999-A947065B7245}"/>
              </a:ext>
            </a:extLst>
          </p:cNvPr>
          <p:cNvSpPr txBox="1"/>
          <p:nvPr/>
        </p:nvSpPr>
        <p:spPr>
          <a:xfrm>
            <a:off x="1624668" y="2644170"/>
            <a:ext cx="8942664" cy="1415772"/>
          </a:xfrm>
          <a:prstGeom prst="rect">
            <a:avLst/>
          </a:prstGeom>
          <a:noFill/>
        </p:spPr>
        <p:txBody>
          <a:bodyPr wrap="square" rtlCol="0">
            <a:spAutoFit/>
          </a:bodyPr>
          <a:lstStyle/>
          <a:p>
            <a:pPr algn="ctr"/>
            <a:r>
              <a:rPr lang="en-IN" sz="5400" dirty="0" err="1">
                <a:solidFill>
                  <a:srgbClr val="E0FFFF"/>
                </a:solidFill>
                <a:latin typeface="Aparajita" panose="02020603050405020304" pitchFamily="18" charset="0"/>
                <a:cs typeface="Aparajita" panose="02020603050405020304" pitchFamily="18" charset="0"/>
              </a:rPr>
              <a:t>PayrollCentral</a:t>
            </a:r>
            <a:endParaRPr lang="en-IN" sz="5400" dirty="0">
              <a:solidFill>
                <a:srgbClr val="E0FFFF"/>
              </a:solidFill>
              <a:latin typeface="Aparajita" panose="02020603050405020304" pitchFamily="18" charset="0"/>
              <a:cs typeface="Aparajita" panose="02020603050405020304" pitchFamily="18" charset="0"/>
            </a:endParaRPr>
          </a:p>
          <a:p>
            <a:pPr algn="ctr"/>
            <a:r>
              <a:rPr lang="en-IN" sz="3200" dirty="0">
                <a:solidFill>
                  <a:srgbClr val="E0FFFF"/>
                </a:solidFill>
                <a:latin typeface="Aparajita" panose="02020603050405020304" pitchFamily="18" charset="0"/>
                <a:cs typeface="Aparajita" panose="02020603050405020304" pitchFamily="18" charset="0"/>
              </a:rPr>
              <a:t>PAYROLL MANAGEMENT SYSTEM</a:t>
            </a:r>
          </a:p>
        </p:txBody>
      </p:sp>
      <p:sp>
        <p:nvSpPr>
          <p:cNvPr id="29" name="Rectangle 28">
            <a:extLst>
              <a:ext uri="{FF2B5EF4-FFF2-40B4-BE49-F238E27FC236}">
                <a16:creationId xmlns:a16="http://schemas.microsoft.com/office/drawing/2014/main" id="{31A795D4-AA94-0CBA-632F-DFDFA195CAE9}"/>
              </a:ext>
            </a:extLst>
          </p:cNvPr>
          <p:cNvSpPr/>
          <p:nvPr/>
        </p:nvSpPr>
        <p:spPr>
          <a:xfrm>
            <a:off x="-12219652" y="1415"/>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12219650" y="1415"/>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0265015" y="1415"/>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808913" y="165000"/>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19651" y="-300166"/>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088224" y="1082964"/>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9344370" y="940724"/>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9628850" y="1769255"/>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9628850" y="4138145"/>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4036576" y="1644822"/>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4030631" y="2213331"/>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4025909" y="2781106"/>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4025907" y="3350349"/>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4025908" y="3916657"/>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4014224" y="4482965"/>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4014224" y="5055876"/>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4014224" y="5615581"/>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52109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508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32B31F-F044-62F0-6D65-E34696AD3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7827" y="2344872"/>
            <a:ext cx="2213503" cy="4006372"/>
          </a:xfrm>
          <a:prstGeom prst="rect">
            <a:avLst/>
          </a:prstGeom>
        </p:spPr>
      </p:pic>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467" y="2541596"/>
            <a:ext cx="4765858" cy="4040093"/>
          </a:xfrm>
          <a:prstGeom prst="rect">
            <a:avLst/>
          </a:prstGeom>
        </p:spPr>
      </p:pic>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4554" y="2781823"/>
            <a:ext cx="5221234" cy="3118110"/>
          </a:xfrm>
          <a:prstGeom prst="rect">
            <a:avLst/>
          </a:prstGeom>
        </p:spPr>
      </p:pic>
    </p:spTree>
    <p:extLst>
      <p:ext uri="{BB962C8B-B14F-4D97-AF65-F5344CB8AC3E}">
        <p14:creationId xmlns:p14="http://schemas.microsoft.com/office/powerpoint/2010/main" val="371207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2032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8375" y="2430917"/>
            <a:ext cx="4765858" cy="4040093"/>
          </a:xfrm>
          <a:prstGeom prst="rect">
            <a:avLst/>
          </a:prstGeom>
        </p:spPr>
      </p:pic>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7603" y="2912335"/>
            <a:ext cx="5221234" cy="3118110"/>
          </a:xfrm>
          <a:prstGeom prst="rect">
            <a:avLst/>
          </a:prstGeom>
        </p:spPr>
      </p:pic>
      <p:sp>
        <p:nvSpPr>
          <p:cNvPr id="2" name="TextBox 1">
            <a:extLst>
              <a:ext uri="{FF2B5EF4-FFF2-40B4-BE49-F238E27FC236}">
                <a16:creationId xmlns:a16="http://schemas.microsoft.com/office/drawing/2014/main" id="{7FB95FF0-F026-1A25-EC74-00363351FE8A}"/>
              </a:ext>
            </a:extLst>
          </p:cNvPr>
          <p:cNvSpPr txBox="1"/>
          <p:nvPr/>
        </p:nvSpPr>
        <p:spPr>
          <a:xfrm>
            <a:off x="-8784958" y="265134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7710" y="2430917"/>
            <a:ext cx="1745376" cy="4040093"/>
          </a:xfrm>
          <a:prstGeom prst="rect">
            <a:avLst/>
          </a:prstGeom>
        </p:spPr>
      </p:pic>
    </p:spTree>
    <p:extLst>
      <p:ext uri="{BB962C8B-B14F-4D97-AF65-F5344CB8AC3E}">
        <p14:creationId xmlns:p14="http://schemas.microsoft.com/office/powerpoint/2010/main" val="299195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4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7A744C-CDD2-CC56-06CE-310ED75541D6}"/>
              </a:ext>
            </a:extLst>
          </p:cNvPr>
          <p:cNvSpPr txBox="1"/>
          <p:nvPr/>
        </p:nvSpPr>
        <p:spPr>
          <a:xfrm>
            <a:off x="13220115" y="2434541"/>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6043" y="2651342"/>
            <a:ext cx="5221234" cy="3118110"/>
          </a:xfrm>
          <a:prstGeom prst="rect">
            <a:avLst/>
          </a:prstGeom>
        </p:spPr>
      </p:pic>
      <p:sp>
        <p:nvSpPr>
          <p:cNvPr id="2" name="TextBox 1">
            <a:extLst>
              <a:ext uri="{FF2B5EF4-FFF2-40B4-BE49-F238E27FC236}">
                <a16:creationId xmlns:a16="http://schemas.microsoft.com/office/drawing/2014/main" id="{7FB95FF0-F026-1A25-EC74-00363351FE8A}"/>
              </a:ext>
            </a:extLst>
          </p:cNvPr>
          <p:cNvSpPr txBox="1"/>
          <p:nvPr/>
        </p:nvSpPr>
        <p:spPr>
          <a:xfrm>
            <a:off x="291933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2095" y="2528414"/>
            <a:ext cx="1745376" cy="4040093"/>
          </a:xfrm>
          <a:prstGeom prst="rect">
            <a:avLst/>
          </a:prstGeom>
        </p:spPr>
      </p:pic>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3511" y="2430917"/>
            <a:ext cx="4210658" cy="4416923"/>
          </a:xfrm>
          <a:prstGeom prst="rect">
            <a:avLst/>
          </a:prstGeom>
        </p:spPr>
      </p:pic>
    </p:spTree>
    <p:extLst>
      <p:ext uri="{BB962C8B-B14F-4D97-AF65-F5344CB8AC3E}">
        <p14:creationId xmlns:p14="http://schemas.microsoft.com/office/powerpoint/2010/main" val="3532169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B95FF0-F026-1A25-EC74-00363351FE8A}"/>
              </a:ext>
            </a:extLst>
          </p:cNvPr>
          <p:cNvSpPr txBox="1"/>
          <p:nvPr/>
        </p:nvSpPr>
        <p:spPr>
          <a:xfrm>
            <a:off x="291933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7975" y="2328011"/>
            <a:ext cx="1745376" cy="4040093"/>
          </a:xfrm>
          <a:prstGeom prst="rect">
            <a:avLst/>
          </a:prstGeom>
        </p:spPr>
      </p:pic>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55" y="2529308"/>
            <a:ext cx="3602469" cy="3778941"/>
          </a:xfrm>
          <a:prstGeom prst="rect">
            <a:avLst/>
          </a:prstGeom>
        </p:spPr>
      </p:pic>
      <p:sp>
        <p:nvSpPr>
          <p:cNvPr id="5" name="TextBox 4">
            <a:extLst>
              <a:ext uri="{FF2B5EF4-FFF2-40B4-BE49-F238E27FC236}">
                <a16:creationId xmlns:a16="http://schemas.microsoft.com/office/drawing/2014/main" id="{0FBCF6A6-4B95-41CB-8DCB-BDF1CEEB5B91}"/>
              </a:ext>
            </a:extLst>
          </p:cNvPr>
          <p:cNvSpPr txBox="1"/>
          <p:nvPr/>
        </p:nvSpPr>
        <p:spPr>
          <a:xfrm>
            <a:off x="-7965803"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788814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3262959479"/>
              </p:ext>
            </p:extLst>
          </p:nvPr>
        </p:nvGraphicFramePr>
        <p:xfrm>
          <a:off x="-7472680" y="3204526"/>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a:effectLst/>
                        </a:rPr>
                        <a:t>Username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Tree>
    <p:extLst>
      <p:ext uri="{BB962C8B-B14F-4D97-AF65-F5344CB8AC3E}">
        <p14:creationId xmlns:p14="http://schemas.microsoft.com/office/powerpoint/2010/main" val="3680256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12915315" y="1862251"/>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B95FF0-F026-1A25-EC74-00363351FE8A}"/>
              </a:ext>
            </a:extLst>
          </p:cNvPr>
          <p:cNvSpPr txBox="1"/>
          <p:nvPr/>
        </p:nvSpPr>
        <p:spPr>
          <a:xfrm>
            <a:off x="12992974" y="242673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7995" y="2458587"/>
            <a:ext cx="3602469" cy="3778941"/>
          </a:xfrm>
          <a:prstGeom prst="rect">
            <a:avLst/>
          </a:prstGeom>
        </p:spPr>
      </p:pic>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2833270" y="2027436"/>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929033262"/>
              </p:ext>
            </p:extLst>
          </p:nvPr>
        </p:nvGraphicFramePr>
        <p:xfrm>
          <a:off x="3248734" y="2734509"/>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dirty="0">
                          <a:effectLst/>
                        </a:rPr>
                        <a:t>Username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
        <p:nvSpPr>
          <p:cNvPr id="15" name="TextBox 14">
            <a:extLst>
              <a:ext uri="{FF2B5EF4-FFF2-40B4-BE49-F238E27FC236}">
                <a16:creationId xmlns:a16="http://schemas.microsoft.com/office/drawing/2014/main" id="{2D7AAB8A-DF41-7207-F050-4473E3DA9236}"/>
              </a:ext>
            </a:extLst>
          </p:cNvPr>
          <p:cNvSpPr txBox="1"/>
          <p:nvPr/>
        </p:nvSpPr>
        <p:spPr>
          <a:xfrm>
            <a:off x="-8830970" y="2452025"/>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2872570653"/>
              </p:ext>
            </p:extLst>
          </p:nvPr>
        </p:nvGraphicFramePr>
        <p:xfrm>
          <a:off x="-8329930" y="2975353"/>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Tree>
    <p:extLst>
      <p:ext uri="{BB962C8B-B14F-4D97-AF65-F5344CB8AC3E}">
        <p14:creationId xmlns:p14="http://schemas.microsoft.com/office/powerpoint/2010/main" val="419626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15272920" y="2052729"/>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2442035079"/>
              </p:ext>
            </p:extLst>
          </p:nvPr>
        </p:nvGraphicFramePr>
        <p:xfrm>
          <a:off x="15688384" y="2759802"/>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dirty="0">
                          <a:effectLst/>
                        </a:rPr>
                        <a:t>Username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
        <p:nvSpPr>
          <p:cNvPr id="15" name="TextBox 14">
            <a:extLst>
              <a:ext uri="{FF2B5EF4-FFF2-40B4-BE49-F238E27FC236}">
                <a16:creationId xmlns:a16="http://schemas.microsoft.com/office/drawing/2014/main" id="{2D7AAB8A-DF41-7207-F050-4473E3DA9236}"/>
              </a:ext>
            </a:extLst>
          </p:cNvPr>
          <p:cNvSpPr txBox="1"/>
          <p:nvPr/>
        </p:nvSpPr>
        <p:spPr>
          <a:xfrm>
            <a:off x="2880867" y="1920438"/>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2822491761"/>
              </p:ext>
            </p:extLst>
          </p:nvPr>
        </p:nvGraphicFramePr>
        <p:xfrm>
          <a:off x="3381907" y="2443766"/>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
        <p:nvSpPr>
          <p:cNvPr id="7" name="TextBox 6">
            <a:extLst>
              <a:ext uri="{FF2B5EF4-FFF2-40B4-BE49-F238E27FC236}">
                <a16:creationId xmlns:a16="http://schemas.microsoft.com/office/drawing/2014/main" id="{3D101BDA-B45A-D3F5-150A-2CFF8A2126F9}"/>
              </a:ext>
            </a:extLst>
          </p:cNvPr>
          <p:cNvSpPr txBox="1"/>
          <p:nvPr/>
        </p:nvSpPr>
        <p:spPr>
          <a:xfrm>
            <a:off x="-8715471" y="1837178"/>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114248763"/>
              </p:ext>
            </p:extLst>
          </p:nvPr>
        </p:nvGraphicFramePr>
        <p:xfrm>
          <a:off x="-8310880" y="2522345"/>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Tree>
    <p:extLst>
      <p:ext uri="{BB962C8B-B14F-4D97-AF65-F5344CB8AC3E}">
        <p14:creationId xmlns:p14="http://schemas.microsoft.com/office/powerpoint/2010/main" val="201723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D7AAB8A-DF41-7207-F050-4473E3DA9236}"/>
              </a:ext>
            </a:extLst>
          </p:cNvPr>
          <p:cNvSpPr txBox="1"/>
          <p:nvPr/>
        </p:nvSpPr>
        <p:spPr>
          <a:xfrm>
            <a:off x="15168117" y="2258495"/>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4045125729"/>
              </p:ext>
            </p:extLst>
          </p:nvPr>
        </p:nvGraphicFramePr>
        <p:xfrm>
          <a:off x="15669157" y="2781823"/>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
        <p:nvSpPr>
          <p:cNvPr id="7" name="TextBox 6">
            <a:extLst>
              <a:ext uri="{FF2B5EF4-FFF2-40B4-BE49-F238E27FC236}">
                <a16:creationId xmlns:a16="http://schemas.microsoft.com/office/drawing/2014/main" id="{3D101BDA-B45A-D3F5-150A-2CFF8A2126F9}"/>
              </a:ext>
            </a:extLst>
          </p:cNvPr>
          <p:cNvSpPr txBox="1"/>
          <p:nvPr/>
        </p:nvSpPr>
        <p:spPr>
          <a:xfrm>
            <a:off x="2943129" y="2007839"/>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40399228"/>
              </p:ext>
            </p:extLst>
          </p:nvPr>
        </p:nvGraphicFramePr>
        <p:xfrm>
          <a:off x="3347720" y="2693006"/>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
        <p:nvSpPr>
          <p:cNvPr id="14" name="TextBox 13">
            <a:extLst>
              <a:ext uri="{FF2B5EF4-FFF2-40B4-BE49-F238E27FC236}">
                <a16:creationId xmlns:a16="http://schemas.microsoft.com/office/drawing/2014/main" id="{949A99CB-BB8D-9105-482A-F3F4532C1BEE}"/>
              </a:ext>
            </a:extLst>
          </p:cNvPr>
          <p:cNvSpPr txBox="1"/>
          <p:nvPr/>
        </p:nvSpPr>
        <p:spPr>
          <a:xfrm>
            <a:off x="-9168278" y="1152609"/>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389" y="1705968"/>
            <a:ext cx="8513090" cy="4555472"/>
          </a:xfrm>
          <a:prstGeom prst="rect">
            <a:avLst/>
          </a:prstGeom>
        </p:spPr>
      </p:pic>
    </p:spTree>
    <p:extLst>
      <p:ext uri="{BB962C8B-B14F-4D97-AF65-F5344CB8AC3E}">
        <p14:creationId xmlns:p14="http://schemas.microsoft.com/office/powerpoint/2010/main" val="283101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16757361" y="1994748"/>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101BDA-B45A-D3F5-150A-2CFF8A2126F9}"/>
              </a:ext>
            </a:extLst>
          </p:cNvPr>
          <p:cNvSpPr txBox="1"/>
          <p:nvPr/>
        </p:nvSpPr>
        <p:spPr>
          <a:xfrm>
            <a:off x="16944879" y="253963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4112197764"/>
              </p:ext>
            </p:extLst>
          </p:nvPr>
        </p:nvGraphicFramePr>
        <p:xfrm>
          <a:off x="17349470" y="3224799"/>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
        <p:nvSpPr>
          <p:cNvPr id="14" name="TextBox 13">
            <a:extLst>
              <a:ext uri="{FF2B5EF4-FFF2-40B4-BE49-F238E27FC236}">
                <a16:creationId xmlns:a16="http://schemas.microsoft.com/office/drawing/2014/main" id="{949A99CB-BB8D-9105-482A-F3F4532C1BEE}"/>
              </a:ext>
            </a:extLst>
          </p:cNvPr>
          <p:cNvSpPr txBox="1"/>
          <p:nvPr/>
        </p:nvSpPr>
        <p:spPr>
          <a:xfrm>
            <a:off x="2891190" y="1676552"/>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190" y="2229911"/>
            <a:ext cx="8093899" cy="4331157"/>
          </a:xfrm>
          <a:prstGeom prst="rect">
            <a:avLst/>
          </a:prstGeom>
        </p:spPr>
      </p:pic>
      <p:sp>
        <p:nvSpPr>
          <p:cNvPr id="3" name="TextBox 2">
            <a:extLst>
              <a:ext uri="{FF2B5EF4-FFF2-40B4-BE49-F238E27FC236}">
                <a16:creationId xmlns:a16="http://schemas.microsoft.com/office/drawing/2014/main" id="{AF07CB78-7CE9-C547-5136-5EA0374844F0}"/>
              </a:ext>
            </a:extLst>
          </p:cNvPr>
          <p:cNvSpPr txBox="1"/>
          <p:nvPr/>
        </p:nvSpPr>
        <p:spPr>
          <a:xfrm>
            <a:off x="-10546156"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10293292" y="2488464"/>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10401300" y="1858523"/>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Tree>
    <p:extLst>
      <p:ext uri="{BB962C8B-B14F-4D97-AF65-F5344CB8AC3E}">
        <p14:creationId xmlns:p14="http://schemas.microsoft.com/office/powerpoint/2010/main" val="386752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13300125" y="107138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14" name="TextBox 13">
            <a:extLst>
              <a:ext uri="{FF2B5EF4-FFF2-40B4-BE49-F238E27FC236}">
                <a16:creationId xmlns:a16="http://schemas.microsoft.com/office/drawing/2014/main" id="{949A99CB-BB8D-9105-482A-F3F4532C1BEE}"/>
              </a:ext>
            </a:extLst>
          </p:cNvPr>
          <p:cNvSpPr txBox="1"/>
          <p:nvPr/>
        </p:nvSpPr>
        <p:spPr>
          <a:xfrm>
            <a:off x="13349640" y="1749859"/>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49640" y="2303218"/>
            <a:ext cx="8093899" cy="4331157"/>
          </a:xfrm>
          <a:prstGeom prst="rect">
            <a:avLst/>
          </a:prstGeom>
        </p:spPr>
      </p:pic>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3112277" y="2483739"/>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3004269" y="1853798"/>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10502695" y="2984718"/>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77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13733385" y="2678841"/>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3004269" y="1853798"/>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3364589" y="2327113"/>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E1DF8E2-3179-F579-9AC8-99249DB32592}"/>
              </a:ext>
            </a:extLst>
          </p:cNvPr>
          <p:cNvSpPr txBox="1"/>
          <p:nvPr/>
        </p:nvSpPr>
        <p:spPr>
          <a:xfrm>
            <a:off x="-9926285" y="1957781"/>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9399186" y="2467739"/>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8985403" y="2946919"/>
            <a:ext cx="6268561" cy="30768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933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26989180-E6C5-BDB0-DD72-2F3F7E1A3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4055" y="0"/>
            <a:ext cx="12192000" cy="6858000"/>
          </a:xfrm>
          <a:prstGeom prst="rect">
            <a:avLst/>
          </a:prstGeom>
        </p:spPr>
      </p:pic>
      <p:sp>
        <p:nvSpPr>
          <p:cNvPr id="28" name="TextBox 27">
            <a:extLst>
              <a:ext uri="{FF2B5EF4-FFF2-40B4-BE49-F238E27FC236}">
                <a16:creationId xmlns:a16="http://schemas.microsoft.com/office/drawing/2014/main" id="{E2EA8C89-4DFB-061B-F999-A947065B7245}"/>
              </a:ext>
            </a:extLst>
          </p:cNvPr>
          <p:cNvSpPr txBox="1"/>
          <p:nvPr/>
        </p:nvSpPr>
        <p:spPr>
          <a:xfrm>
            <a:off x="13858723" y="2644170"/>
            <a:ext cx="8942664" cy="1415772"/>
          </a:xfrm>
          <a:prstGeom prst="rect">
            <a:avLst/>
          </a:prstGeom>
          <a:noFill/>
        </p:spPr>
        <p:txBody>
          <a:bodyPr wrap="square" rtlCol="0">
            <a:spAutoFit/>
          </a:bodyPr>
          <a:lstStyle/>
          <a:p>
            <a:pPr algn="ctr"/>
            <a:r>
              <a:rPr lang="en-IN" sz="5400" dirty="0" err="1">
                <a:solidFill>
                  <a:srgbClr val="E0FFFF"/>
                </a:solidFill>
                <a:latin typeface="Aparajita" panose="02020603050405020304" pitchFamily="18" charset="0"/>
                <a:cs typeface="Aparajita" panose="02020603050405020304" pitchFamily="18" charset="0"/>
              </a:rPr>
              <a:t>PayrollCentral</a:t>
            </a:r>
            <a:endParaRPr lang="en-IN" sz="5400" dirty="0">
              <a:solidFill>
                <a:srgbClr val="E0FFFF"/>
              </a:solidFill>
              <a:latin typeface="Aparajita" panose="02020603050405020304" pitchFamily="18" charset="0"/>
              <a:cs typeface="Aparajita" panose="02020603050405020304" pitchFamily="18" charset="0"/>
            </a:endParaRPr>
          </a:p>
          <a:p>
            <a:pPr algn="ctr"/>
            <a:r>
              <a:rPr lang="en-IN" sz="3200" dirty="0">
                <a:solidFill>
                  <a:srgbClr val="E0FFFF"/>
                </a:solidFill>
                <a:latin typeface="Aparajita" panose="02020603050405020304" pitchFamily="18" charset="0"/>
                <a:cs typeface="Aparajita" panose="02020603050405020304" pitchFamily="18" charset="0"/>
              </a:rPr>
              <a:t>PAYROLL MANAGEMENT SYSTEM</a:t>
            </a:r>
          </a:p>
        </p:txBody>
      </p:sp>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2866535" y="92914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2582055" y="1757680"/>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2582055" y="4126570"/>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825671" y="163324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819726" y="220175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130593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9" name="TextBox 8">
            <a:extLst>
              <a:ext uri="{FF2B5EF4-FFF2-40B4-BE49-F238E27FC236}">
                <a16:creationId xmlns:a16="http://schemas.microsoft.com/office/drawing/2014/main" id="{26432821-CC7E-4DFB-2A6F-2C6AD7A7CBFD}"/>
              </a:ext>
            </a:extLst>
          </p:cNvPr>
          <p:cNvSpPr txBox="1"/>
          <p:nvPr/>
        </p:nvSpPr>
        <p:spPr>
          <a:xfrm>
            <a:off x="14891348" y="1992717"/>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15251668" y="2466032"/>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265CEC2-DDA7-C60A-3F16-F30E7A372684}"/>
              </a:ext>
            </a:extLst>
          </p:cNvPr>
          <p:cNvSpPr txBox="1"/>
          <p:nvPr/>
        </p:nvSpPr>
        <p:spPr>
          <a:xfrm>
            <a:off x="3470619" y="235199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3884402" y="2831177"/>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10135055"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9641257" y="2815132"/>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6831549"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6492220" y="2847222"/>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23889079" y="2228846"/>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23416463" y="2831177"/>
            <a:ext cx="6246110" cy="3065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176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3287417" y="2317458"/>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3781215" y="2929126"/>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6831549"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6492220" y="2847222"/>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23889079" y="2228846"/>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23416463" y="2831177"/>
            <a:ext cx="6246110" cy="3065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3450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3816553" y="2355558"/>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4155882" y="2999316"/>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0138232" y="239698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9665616" y="2999316"/>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7101296" y="23867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7412816" y="20173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6531648" y="30017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p:spPr>
      </p:pic>
    </p:spTree>
    <p:extLst>
      <p:ext uri="{BB962C8B-B14F-4D97-AF65-F5344CB8AC3E}">
        <p14:creationId xmlns:p14="http://schemas.microsoft.com/office/powerpoint/2010/main" val="17942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3284769" y="239539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3757385" y="2997722"/>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7101296" y="23867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7412816" y="20173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6531648" y="30017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p:spPr>
      </p:pic>
    </p:spTree>
    <p:extLst>
      <p:ext uri="{BB962C8B-B14F-4D97-AF65-F5344CB8AC3E}">
        <p14:creationId xmlns:p14="http://schemas.microsoft.com/office/powerpoint/2010/main" val="406992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12864342" y="1890120"/>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3135252" y="244423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13607868" y="3046568"/>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3231465" y="20241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2919945" y="16547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3801113" y="26391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821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12864342" y="1890120"/>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3135252" y="244423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13607868" y="3046568"/>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3510457" y="211830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3015398" y="24203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2919945" y="16547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3585046" y="3035367"/>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3882890" y="2725919"/>
            <a:ext cx="6268932" cy="307681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C803A07B-639C-8E69-294C-248E4BB28FB5}"/>
              </a:ext>
            </a:extLst>
          </p:cNvPr>
          <p:cNvSpPr txBox="1"/>
          <p:nvPr/>
        </p:nvSpPr>
        <p:spPr>
          <a:xfrm>
            <a:off x="-10636970" y="1890120"/>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363993" y="1059698"/>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Tree>
    <p:extLst>
      <p:ext uri="{BB962C8B-B14F-4D97-AF65-F5344CB8AC3E}">
        <p14:creationId xmlns:p14="http://schemas.microsoft.com/office/powerpoint/2010/main" val="125645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12894367" y="109861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4" name="TextBox 3">
            <a:extLst>
              <a:ext uri="{FF2B5EF4-FFF2-40B4-BE49-F238E27FC236}">
                <a16:creationId xmlns:a16="http://schemas.microsoft.com/office/drawing/2014/main" id="{29CC0B50-1E85-307D-C246-F0540FD8C390}"/>
              </a:ext>
            </a:extLst>
          </p:cNvPr>
          <p:cNvSpPr txBox="1"/>
          <p:nvPr/>
        </p:nvSpPr>
        <p:spPr>
          <a:xfrm>
            <a:off x="13545411" y="22235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2954899" y="1760037"/>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4"/>
          <a:stretch>
            <a:fillRect/>
          </a:stretch>
        </p:blipFill>
        <p:spPr>
          <a:xfrm>
            <a:off x="13917844" y="2831177"/>
            <a:ext cx="6268932" cy="307681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C803A07B-639C-8E69-294C-248E4BB28FB5}"/>
              </a:ext>
            </a:extLst>
          </p:cNvPr>
          <p:cNvSpPr txBox="1"/>
          <p:nvPr/>
        </p:nvSpPr>
        <p:spPr>
          <a:xfrm>
            <a:off x="2985246" y="1903641"/>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2258223" y="107321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
        <p:nvSpPr>
          <p:cNvPr id="18" name="TextBox 17">
            <a:extLst>
              <a:ext uri="{FF2B5EF4-FFF2-40B4-BE49-F238E27FC236}">
                <a16:creationId xmlns:a16="http://schemas.microsoft.com/office/drawing/2014/main" id="{066CEC33-E178-E7F0-254F-666CBD09610F}"/>
              </a:ext>
            </a:extLst>
          </p:cNvPr>
          <p:cNvSpPr txBox="1"/>
          <p:nvPr/>
        </p:nvSpPr>
        <p:spPr>
          <a:xfrm>
            <a:off x="-10487492" y="1929037"/>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11214515" y="109861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Tree>
    <p:extLst>
      <p:ext uri="{BB962C8B-B14F-4D97-AF65-F5344CB8AC3E}">
        <p14:creationId xmlns:p14="http://schemas.microsoft.com/office/powerpoint/2010/main" val="1173123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17" name="TextBox 16">
            <a:extLst>
              <a:ext uri="{FF2B5EF4-FFF2-40B4-BE49-F238E27FC236}">
                <a16:creationId xmlns:a16="http://schemas.microsoft.com/office/drawing/2014/main" id="{C803A07B-639C-8E69-294C-248E4BB28FB5}"/>
              </a:ext>
            </a:extLst>
          </p:cNvPr>
          <p:cNvSpPr txBox="1"/>
          <p:nvPr/>
        </p:nvSpPr>
        <p:spPr>
          <a:xfrm>
            <a:off x="12632654" y="2002558"/>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905631" y="1172136"/>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
        <p:nvSpPr>
          <p:cNvPr id="18" name="TextBox 17">
            <a:extLst>
              <a:ext uri="{FF2B5EF4-FFF2-40B4-BE49-F238E27FC236}">
                <a16:creationId xmlns:a16="http://schemas.microsoft.com/office/drawing/2014/main" id="{066CEC33-E178-E7F0-254F-666CBD09610F}"/>
              </a:ext>
            </a:extLst>
          </p:cNvPr>
          <p:cNvSpPr txBox="1"/>
          <p:nvPr/>
        </p:nvSpPr>
        <p:spPr>
          <a:xfrm>
            <a:off x="3466863" y="2032554"/>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2739840" y="120213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
        <p:nvSpPr>
          <p:cNvPr id="2" name="TextBox 1">
            <a:extLst>
              <a:ext uri="{FF2B5EF4-FFF2-40B4-BE49-F238E27FC236}">
                <a16:creationId xmlns:a16="http://schemas.microsoft.com/office/drawing/2014/main" id="{3CBA1AF6-30A1-A6DA-6E2E-5E573FBCCBC5}"/>
              </a:ext>
            </a:extLst>
          </p:cNvPr>
          <p:cNvSpPr txBox="1"/>
          <p:nvPr/>
        </p:nvSpPr>
        <p:spPr>
          <a:xfrm>
            <a:off x="-9968488" y="936834"/>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9561009" y="2002557"/>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2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22677" y="562197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17" name="TextBox 16">
            <a:extLst>
              <a:ext uri="{FF2B5EF4-FFF2-40B4-BE49-F238E27FC236}">
                <a16:creationId xmlns:a16="http://schemas.microsoft.com/office/drawing/2014/main" id="{C803A07B-639C-8E69-294C-248E4BB28FB5}"/>
              </a:ext>
            </a:extLst>
          </p:cNvPr>
          <p:cNvSpPr txBox="1"/>
          <p:nvPr/>
        </p:nvSpPr>
        <p:spPr>
          <a:xfrm>
            <a:off x="12632654" y="2002558"/>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649814" y="3443250"/>
            <a:ext cx="8371840" cy="830997"/>
          </a:xfrm>
          <a:prstGeom prst="rect">
            <a:avLst/>
          </a:prstGeom>
          <a:noFill/>
        </p:spPr>
        <p:txBody>
          <a:bodyPr wrap="square" rtlCol="0">
            <a:spAutoFit/>
          </a:bodyPr>
          <a:lstStyle/>
          <a:p>
            <a:pPr algn="ctr"/>
            <a:r>
              <a:rPr lang="en-IN" sz="4800" dirty="0">
                <a:solidFill>
                  <a:srgbClr val="69B4FF"/>
                </a:solidFill>
                <a:latin typeface="Aparajita" panose="02020603050405020304" pitchFamily="18" charset="0"/>
                <a:cs typeface="Aparajita" panose="02020603050405020304" pitchFamily="18" charset="0"/>
              </a:rPr>
              <a:t>Thank You !</a:t>
            </a:r>
          </a:p>
        </p:txBody>
      </p:sp>
      <p:sp>
        <p:nvSpPr>
          <p:cNvPr id="18" name="TextBox 17">
            <a:extLst>
              <a:ext uri="{FF2B5EF4-FFF2-40B4-BE49-F238E27FC236}">
                <a16:creationId xmlns:a16="http://schemas.microsoft.com/office/drawing/2014/main" id="{066CEC33-E178-E7F0-254F-666CBD09610F}"/>
              </a:ext>
            </a:extLst>
          </p:cNvPr>
          <p:cNvSpPr txBox="1"/>
          <p:nvPr/>
        </p:nvSpPr>
        <p:spPr>
          <a:xfrm>
            <a:off x="13359677" y="2373897"/>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12632654" y="154347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
        <p:nvSpPr>
          <p:cNvPr id="2" name="TextBox 1">
            <a:extLst>
              <a:ext uri="{FF2B5EF4-FFF2-40B4-BE49-F238E27FC236}">
                <a16:creationId xmlns:a16="http://schemas.microsoft.com/office/drawing/2014/main" id="{3CBA1AF6-30A1-A6DA-6E2E-5E573FBCCBC5}"/>
              </a:ext>
            </a:extLst>
          </p:cNvPr>
          <p:cNvSpPr txBox="1"/>
          <p:nvPr/>
        </p:nvSpPr>
        <p:spPr>
          <a:xfrm>
            <a:off x="2739839" y="89727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3147318" y="1963000"/>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424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22677" y="562197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1" name="TextBox 20">
            <a:extLst>
              <a:ext uri="{FF2B5EF4-FFF2-40B4-BE49-F238E27FC236}">
                <a16:creationId xmlns:a16="http://schemas.microsoft.com/office/drawing/2014/main" id="{AB8D5555-9B5C-967D-E9B7-CB212E9D9C9F}"/>
              </a:ext>
            </a:extLst>
          </p:cNvPr>
          <p:cNvSpPr txBox="1"/>
          <p:nvPr/>
        </p:nvSpPr>
        <p:spPr>
          <a:xfrm>
            <a:off x="2878652" y="3095614"/>
            <a:ext cx="8371840" cy="830997"/>
          </a:xfrm>
          <a:prstGeom prst="rect">
            <a:avLst/>
          </a:prstGeom>
          <a:noFill/>
        </p:spPr>
        <p:txBody>
          <a:bodyPr wrap="square" rtlCol="0">
            <a:spAutoFit/>
          </a:bodyPr>
          <a:lstStyle/>
          <a:p>
            <a:pPr algn="ctr"/>
            <a:r>
              <a:rPr lang="en-IN" sz="4800" dirty="0">
                <a:solidFill>
                  <a:srgbClr val="69B4FF"/>
                </a:solidFill>
                <a:latin typeface="Aparajita" panose="02020603050405020304" pitchFamily="18" charset="0"/>
                <a:cs typeface="Aparajita" panose="02020603050405020304" pitchFamily="18" charset="0"/>
              </a:rPr>
              <a:t>Thank You !</a:t>
            </a:r>
          </a:p>
        </p:txBody>
      </p:sp>
      <p:sp>
        <p:nvSpPr>
          <p:cNvPr id="2" name="TextBox 1">
            <a:extLst>
              <a:ext uri="{FF2B5EF4-FFF2-40B4-BE49-F238E27FC236}">
                <a16:creationId xmlns:a16="http://schemas.microsoft.com/office/drawing/2014/main" id="{3CBA1AF6-30A1-A6DA-6E2E-5E573FBCCBC5}"/>
              </a:ext>
            </a:extLst>
          </p:cNvPr>
          <p:cNvSpPr txBox="1"/>
          <p:nvPr/>
        </p:nvSpPr>
        <p:spPr>
          <a:xfrm>
            <a:off x="12314675" y="1234096"/>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12722154" y="2299819"/>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91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13253182" y="109523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12968702" y="1923766"/>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12968702" y="4292656"/>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819726" y="220175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FAD5536A-F244-DEED-E7D9-107881FBB798}"/>
              </a:ext>
            </a:extLst>
          </p:cNvPr>
          <p:cNvSpPr txBox="1"/>
          <p:nvPr/>
        </p:nvSpPr>
        <p:spPr>
          <a:xfrm>
            <a:off x="3033810" y="9049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Environment Description</a:t>
            </a:r>
          </a:p>
        </p:txBody>
      </p:sp>
      <p:sp>
        <p:nvSpPr>
          <p:cNvPr id="3" name="TextBox 2">
            <a:extLst>
              <a:ext uri="{FF2B5EF4-FFF2-40B4-BE49-F238E27FC236}">
                <a16:creationId xmlns:a16="http://schemas.microsoft.com/office/drawing/2014/main" id="{3806E59B-E476-D0C5-7EC3-4270ED6C1095}"/>
              </a:ext>
            </a:extLst>
          </p:cNvPr>
          <p:cNvSpPr txBox="1"/>
          <p:nvPr/>
        </p:nvSpPr>
        <p:spPr>
          <a:xfrm>
            <a:off x="2749330" y="1733513"/>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Hardware Requirements </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Processor : </a:t>
            </a:r>
            <a:r>
              <a:rPr lang="en-IN" dirty="0">
                <a:solidFill>
                  <a:srgbClr val="E0FFFF"/>
                </a:solidFill>
                <a:latin typeface="Times New Roman" panose="02020603050405020304" pitchFamily="18" charset="0"/>
                <a:ea typeface="Times New Roman" panose="02020603050405020304" pitchFamily="18" charset="0"/>
              </a:rPr>
              <a:t>Intel core i3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SSD : 256GB or higher</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RAM : 4GB or higher</a:t>
            </a:r>
          </a:p>
        </p:txBody>
      </p:sp>
      <p:sp>
        <p:nvSpPr>
          <p:cNvPr id="4" name="TextBox 3">
            <a:extLst>
              <a:ext uri="{FF2B5EF4-FFF2-40B4-BE49-F238E27FC236}">
                <a16:creationId xmlns:a16="http://schemas.microsoft.com/office/drawing/2014/main" id="{320E2EF7-ED7C-73AD-1D9C-BBDDA0937CAF}"/>
              </a:ext>
            </a:extLst>
          </p:cNvPr>
          <p:cNvSpPr txBox="1"/>
          <p:nvPr/>
        </p:nvSpPr>
        <p:spPr>
          <a:xfrm>
            <a:off x="2749330" y="3795250"/>
            <a:ext cx="903224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Soft Requirements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Windows 7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NodeJS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Microsoft visual studio code</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Mongodb</a:t>
            </a:r>
            <a:r>
              <a:rPr lang="en-IN" dirty="0">
                <a:solidFill>
                  <a:srgbClr val="E0FFFF"/>
                </a:solidFill>
                <a:latin typeface="Times New Roman" panose="02020603050405020304" pitchFamily="18" charset="0"/>
                <a:ea typeface="Times New Roman" panose="02020603050405020304" pitchFamily="18" charset="0"/>
              </a:rPr>
              <a:t> Compass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Google </a:t>
            </a:r>
            <a:r>
              <a:rPr lang="en-IN" dirty="0" err="1">
                <a:solidFill>
                  <a:srgbClr val="E0FFFF"/>
                </a:solidFill>
                <a:latin typeface="Times New Roman" panose="02020603050405020304" pitchFamily="18" charset="0"/>
                <a:ea typeface="Times New Roman" panose="02020603050405020304" pitchFamily="18" charset="0"/>
              </a:rPr>
              <a:t>Crome</a:t>
            </a:r>
            <a:endParaRPr lang="en-IN" dirty="0">
              <a:solidFill>
                <a:srgbClr val="E0FFFF"/>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1621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FAD5536A-F244-DEED-E7D9-107881FBB798}"/>
              </a:ext>
            </a:extLst>
          </p:cNvPr>
          <p:cNvSpPr txBox="1"/>
          <p:nvPr/>
        </p:nvSpPr>
        <p:spPr>
          <a:xfrm>
            <a:off x="18062794" y="1251480"/>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Environment Description</a:t>
            </a:r>
          </a:p>
        </p:txBody>
      </p:sp>
      <p:sp>
        <p:nvSpPr>
          <p:cNvPr id="3" name="TextBox 2">
            <a:extLst>
              <a:ext uri="{FF2B5EF4-FFF2-40B4-BE49-F238E27FC236}">
                <a16:creationId xmlns:a16="http://schemas.microsoft.com/office/drawing/2014/main" id="{3806E59B-E476-D0C5-7EC3-4270ED6C1095}"/>
              </a:ext>
            </a:extLst>
          </p:cNvPr>
          <p:cNvSpPr txBox="1"/>
          <p:nvPr/>
        </p:nvSpPr>
        <p:spPr>
          <a:xfrm>
            <a:off x="17778314" y="2080011"/>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Hardware Requirements </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Processor : </a:t>
            </a:r>
            <a:r>
              <a:rPr lang="en-IN" dirty="0">
                <a:solidFill>
                  <a:srgbClr val="E0FFFF"/>
                </a:solidFill>
                <a:latin typeface="Times New Roman" panose="02020603050405020304" pitchFamily="18" charset="0"/>
                <a:ea typeface="Times New Roman" panose="02020603050405020304" pitchFamily="18" charset="0"/>
              </a:rPr>
              <a:t>Intel core i3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SSD : 256GB or higher</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RAM : 4GB or higher</a:t>
            </a:r>
          </a:p>
        </p:txBody>
      </p:sp>
      <p:sp>
        <p:nvSpPr>
          <p:cNvPr id="4" name="TextBox 3">
            <a:extLst>
              <a:ext uri="{FF2B5EF4-FFF2-40B4-BE49-F238E27FC236}">
                <a16:creationId xmlns:a16="http://schemas.microsoft.com/office/drawing/2014/main" id="{320E2EF7-ED7C-73AD-1D9C-BBDDA0937CAF}"/>
              </a:ext>
            </a:extLst>
          </p:cNvPr>
          <p:cNvSpPr txBox="1"/>
          <p:nvPr/>
        </p:nvSpPr>
        <p:spPr>
          <a:xfrm>
            <a:off x="17778314" y="4141748"/>
            <a:ext cx="903224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Soft Requirements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Windows 7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NodeJS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Microsoft visual studio code</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Mongodb</a:t>
            </a:r>
            <a:r>
              <a:rPr lang="en-IN" dirty="0">
                <a:solidFill>
                  <a:srgbClr val="E0FFFF"/>
                </a:solidFill>
                <a:latin typeface="Times New Roman" panose="02020603050405020304" pitchFamily="18" charset="0"/>
                <a:ea typeface="Times New Roman" panose="02020603050405020304" pitchFamily="18" charset="0"/>
              </a:rPr>
              <a:t> Compass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Google </a:t>
            </a:r>
            <a:r>
              <a:rPr lang="en-IN" dirty="0" err="1">
                <a:solidFill>
                  <a:srgbClr val="E0FFFF"/>
                </a:solidFill>
                <a:latin typeface="Times New Roman" panose="02020603050405020304" pitchFamily="18" charset="0"/>
                <a:ea typeface="Times New Roman" panose="02020603050405020304" pitchFamily="18" charset="0"/>
              </a:rPr>
              <a:t>Crome</a:t>
            </a:r>
            <a:endParaRPr lang="en-IN" dirty="0">
              <a:solidFill>
                <a:srgbClr val="E0FFFF"/>
              </a:solidFill>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75A2EED-FC8C-0F86-0CDA-79AD8814202E}"/>
              </a:ext>
            </a:extLst>
          </p:cNvPr>
          <p:cNvSpPr txBox="1"/>
          <p:nvPr/>
        </p:nvSpPr>
        <p:spPr>
          <a:xfrm>
            <a:off x="2881418" y="998082"/>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71CF1976-A8A1-DBB7-72EB-A9826CF7A9A1}"/>
              </a:ext>
            </a:extLst>
          </p:cNvPr>
          <p:cNvSpPr txBox="1"/>
          <p:nvPr/>
        </p:nvSpPr>
        <p:spPr>
          <a:xfrm>
            <a:off x="2596938" y="1826613"/>
            <a:ext cx="903224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Existing System </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greytHR</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Keke HR</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HROne</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Workday HCM</a:t>
            </a:r>
          </a:p>
        </p:txBody>
      </p:sp>
      <p:sp>
        <p:nvSpPr>
          <p:cNvPr id="7" name="TextBox 6">
            <a:extLst>
              <a:ext uri="{FF2B5EF4-FFF2-40B4-BE49-F238E27FC236}">
                <a16:creationId xmlns:a16="http://schemas.microsoft.com/office/drawing/2014/main" id="{02627014-90E5-FC78-3456-AD1C02C70858}"/>
              </a:ext>
            </a:extLst>
          </p:cNvPr>
          <p:cNvSpPr txBox="1"/>
          <p:nvPr/>
        </p:nvSpPr>
        <p:spPr>
          <a:xfrm>
            <a:off x="2596938" y="4172830"/>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Drawbacks of above system:</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High cost : </a:t>
            </a: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implementing</a:t>
            </a:r>
            <a:r>
              <a:rPr lang="en-US" sz="1800" dirty="0">
                <a:effectLst/>
                <a:latin typeface="Aparajita" panose="02020603050405020304" pitchFamily="18" charset="0"/>
                <a:ea typeface="Times New Roman" panose="02020603050405020304" pitchFamily="18" charset="0"/>
                <a:cs typeface="Aparajita" panose="02020603050405020304" pitchFamily="18" charset="0"/>
              </a:rPr>
              <a:t> </a:t>
            </a:r>
            <a:r>
              <a:rPr lang="en-IN" dirty="0">
                <a:solidFill>
                  <a:srgbClr val="E0FFFF"/>
                </a:solidFill>
                <a:latin typeface="Times New Roman" panose="02020603050405020304" pitchFamily="18" charset="0"/>
                <a:ea typeface="Times New Roman" panose="02020603050405020304" pitchFamily="18" charset="0"/>
              </a:rPr>
              <a:t> and maintaining of can be high.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Inflexibility : Traditional system can be difficult to adapt changes employee info.</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Difficult to scale : Manual system can be difficult to scale as a company grows</a:t>
            </a:r>
          </a:p>
        </p:txBody>
      </p:sp>
    </p:spTree>
    <p:extLst>
      <p:ext uri="{BB962C8B-B14F-4D97-AF65-F5344CB8AC3E}">
        <p14:creationId xmlns:p14="http://schemas.microsoft.com/office/powerpoint/2010/main" val="327069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F75A2EED-FC8C-0F86-0CDA-79AD8814202E}"/>
              </a:ext>
            </a:extLst>
          </p:cNvPr>
          <p:cNvSpPr txBox="1"/>
          <p:nvPr/>
        </p:nvSpPr>
        <p:spPr>
          <a:xfrm>
            <a:off x="2881418" y="998082"/>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71CF1976-A8A1-DBB7-72EB-A9826CF7A9A1}"/>
              </a:ext>
            </a:extLst>
          </p:cNvPr>
          <p:cNvSpPr txBox="1"/>
          <p:nvPr/>
        </p:nvSpPr>
        <p:spPr>
          <a:xfrm>
            <a:off x="13030476" y="2152473"/>
            <a:ext cx="903224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Existing System </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greytHR</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Keke HR</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HROne</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Workday HCM</a:t>
            </a:r>
          </a:p>
        </p:txBody>
      </p:sp>
      <p:sp>
        <p:nvSpPr>
          <p:cNvPr id="7" name="TextBox 6">
            <a:extLst>
              <a:ext uri="{FF2B5EF4-FFF2-40B4-BE49-F238E27FC236}">
                <a16:creationId xmlns:a16="http://schemas.microsoft.com/office/drawing/2014/main" id="{02627014-90E5-FC78-3456-AD1C02C70858}"/>
              </a:ext>
            </a:extLst>
          </p:cNvPr>
          <p:cNvSpPr txBox="1"/>
          <p:nvPr/>
        </p:nvSpPr>
        <p:spPr>
          <a:xfrm>
            <a:off x="13030476" y="4498690"/>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Drawbacks of above system:</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High cost : </a:t>
            </a: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implementing</a:t>
            </a:r>
            <a:r>
              <a:rPr lang="en-US" sz="1800" dirty="0">
                <a:effectLst/>
                <a:latin typeface="Aparajita" panose="02020603050405020304" pitchFamily="18" charset="0"/>
                <a:ea typeface="Times New Roman" panose="02020603050405020304" pitchFamily="18" charset="0"/>
                <a:cs typeface="Aparajita" panose="02020603050405020304" pitchFamily="18" charset="0"/>
              </a:rPr>
              <a:t> </a:t>
            </a:r>
            <a:r>
              <a:rPr lang="en-IN" dirty="0">
                <a:solidFill>
                  <a:srgbClr val="E0FFFF"/>
                </a:solidFill>
                <a:latin typeface="Times New Roman" panose="02020603050405020304" pitchFamily="18" charset="0"/>
                <a:ea typeface="Times New Roman" panose="02020603050405020304" pitchFamily="18" charset="0"/>
              </a:rPr>
              <a:t> and maintaining of can be high.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Inflexibility : Traditional system can be difficult to adapt changes employee info.</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Difficult to scale : Manual system can be difficult to scale as a company grows</a:t>
            </a:r>
          </a:p>
        </p:txBody>
      </p:sp>
      <p:sp>
        <p:nvSpPr>
          <p:cNvPr id="16" name="TextBox 15">
            <a:extLst>
              <a:ext uri="{FF2B5EF4-FFF2-40B4-BE49-F238E27FC236}">
                <a16:creationId xmlns:a16="http://schemas.microsoft.com/office/drawing/2014/main" id="{292AB61E-C8A2-A8EC-5116-0D6BB8EB468A}"/>
              </a:ext>
            </a:extLst>
          </p:cNvPr>
          <p:cNvSpPr txBox="1"/>
          <p:nvPr/>
        </p:nvSpPr>
        <p:spPr>
          <a:xfrm>
            <a:off x="2731625" y="2080011"/>
            <a:ext cx="85216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Requirement gathering and analysis:</a:t>
            </a:r>
          </a:p>
          <a:p>
            <a:pPr marL="742950" lvl="1" indent="-285750">
              <a:buFont typeface="Wingdings" panose="05000000000000000000" pitchFamily="2" charset="2"/>
              <a:buChar char="§"/>
            </a:pPr>
            <a:endParaRPr lang="en-IN" dirty="0">
              <a:solidFill>
                <a:srgbClr val="E0FFFF"/>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Payroll compliance : The system must be able to calculate and deduct all applicable taxes.</a:t>
            </a:r>
          </a:p>
          <a:p>
            <a:pPr marL="742950" lvl="1" indent="-285750">
              <a:buFont typeface="Wingdings" panose="05000000000000000000" pitchFamily="2" charset="2"/>
              <a:buChar char="§"/>
            </a:pPr>
            <a:r>
              <a:rPr lang="en-US" dirty="0">
                <a:solidFill>
                  <a:srgbClr val="E0FFFF"/>
                </a:solidFill>
                <a:latin typeface="Times New Roman" panose="02020603050405020304" pitchFamily="18" charset="0"/>
                <a:ea typeface="Times New Roman" panose="02020603050405020304" pitchFamily="18" charset="0"/>
                <a:cs typeface="Times New Roman" panose="02020603050405020304" pitchFamily="18" charset="0"/>
              </a:rPr>
              <a:t>Expense management : The system must be able to track and manage employee expense</a:t>
            </a: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Dashboard &amp; Reporting : The system must provide a dashboard with real-time data on payroll, expense, and other financial information.</a:t>
            </a:r>
          </a:p>
        </p:txBody>
      </p:sp>
    </p:spTree>
    <p:extLst>
      <p:ext uri="{BB962C8B-B14F-4D97-AF65-F5344CB8AC3E}">
        <p14:creationId xmlns:p14="http://schemas.microsoft.com/office/powerpoint/2010/main" val="2072285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F75A2EED-FC8C-0F86-0CDA-79AD8814202E}"/>
              </a:ext>
            </a:extLst>
          </p:cNvPr>
          <p:cNvSpPr txBox="1"/>
          <p:nvPr/>
        </p:nvSpPr>
        <p:spPr>
          <a:xfrm>
            <a:off x="18517658" y="1192909"/>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16" name="TextBox 15">
            <a:extLst>
              <a:ext uri="{FF2B5EF4-FFF2-40B4-BE49-F238E27FC236}">
                <a16:creationId xmlns:a16="http://schemas.microsoft.com/office/drawing/2014/main" id="{292AB61E-C8A2-A8EC-5116-0D6BB8EB468A}"/>
              </a:ext>
            </a:extLst>
          </p:cNvPr>
          <p:cNvSpPr txBox="1"/>
          <p:nvPr/>
        </p:nvSpPr>
        <p:spPr>
          <a:xfrm>
            <a:off x="18367865" y="2274838"/>
            <a:ext cx="85216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Requirement gathering and analysis:</a:t>
            </a:r>
          </a:p>
          <a:p>
            <a:pPr marL="742950" lvl="1" indent="-285750">
              <a:buFont typeface="Wingdings" panose="05000000000000000000" pitchFamily="2" charset="2"/>
              <a:buChar char="§"/>
            </a:pPr>
            <a:endParaRPr lang="en-IN" dirty="0">
              <a:solidFill>
                <a:srgbClr val="E0FFFF"/>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Payroll compliance : The system must be able to calculate and deduct all applicable taxes.</a:t>
            </a:r>
          </a:p>
          <a:p>
            <a:pPr marL="742950" lvl="1" indent="-285750">
              <a:buFont typeface="Wingdings" panose="05000000000000000000" pitchFamily="2" charset="2"/>
              <a:buChar char="§"/>
            </a:pPr>
            <a:r>
              <a:rPr lang="en-US" dirty="0">
                <a:solidFill>
                  <a:srgbClr val="E0FFFF"/>
                </a:solidFill>
                <a:latin typeface="Times New Roman" panose="02020603050405020304" pitchFamily="18" charset="0"/>
                <a:ea typeface="Times New Roman" panose="02020603050405020304" pitchFamily="18" charset="0"/>
                <a:cs typeface="Times New Roman" panose="02020603050405020304" pitchFamily="18" charset="0"/>
              </a:rPr>
              <a:t>Expense management : The system must be able to track and manage employee expense</a:t>
            </a: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Dashboard &amp; Reporting : The system must provide a dashboard with real-time data on payroll, expense, and other financial information.</a:t>
            </a:r>
          </a:p>
        </p:txBody>
      </p:sp>
      <p:sp>
        <p:nvSpPr>
          <p:cNvPr id="2" name="TextBox 1">
            <a:extLst>
              <a:ext uri="{FF2B5EF4-FFF2-40B4-BE49-F238E27FC236}">
                <a16:creationId xmlns:a16="http://schemas.microsoft.com/office/drawing/2014/main" id="{4B3C0C7F-C7E1-70E4-E0FE-14968B45D1C5}"/>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3" name="TextBox 2">
            <a:extLst>
              <a:ext uri="{FF2B5EF4-FFF2-40B4-BE49-F238E27FC236}">
                <a16:creationId xmlns:a16="http://schemas.microsoft.com/office/drawing/2014/main" id="{A77DECAC-D185-5A1E-35C4-75100B1B8787}"/>
              </a:ext>
            </a:extLst>
          </p:cNvPr>
          <p:cNvSpPr txBox="1"/>
          <p:nvPr/>
        </p:nvSpPr>
        <p:spPr>
          <a:xfrm>
            <a:off x="2557195" y="1826613"/>
            <a:ext cx="903224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Scope</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develop a user-friendly and efficient payroll management system that automates the process of calculating and disbursing employee salaries, bonuses, and deductions.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ensure compli</a:t>
            </a:r>
            <a:r>
              <a:rPr lang="en-IN" dirty="0">
                <a:solidFill>
                  <a:srgbClr val="E0FFFF"/>
                </a:solidFill>
                <a:latin typeface="Times New Roman" panose="02020603050405020304" pitchFamily="18" charset="0"/>
                <a:ea typeface="Times New Roman" panose="02020603050405020304" pitchFamily="18" charset="0"/>
              </a:rPr>
              <a:t>ance with all relevant tax laws and regulations.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provide accurate and timely payroll reports.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improve the efficiency of the HR department by freeing up time to focus on other tasks.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improve </a:t>
            </a:r>
            <a:r>
              <a:rPr lang="en-IN" dirty="0">
                <a:solidFill>
                  <a:srgbClr val="E0FFFF"/>
                </a:solidFill>
                <a:latin typeface="Times New Roman" panose="02020603050405020304" pitchFamily="18" charset="0"/>
                <a:ea typeface="Times New Roman" panose="02020603050405020304" pitchFamily="18" charset="0"/>
              </a:rPr>
              <a:t>employee satisfaction by ensuring that they are paid accurately and on time.</a:t>
            </a:r>
            <a:endParaRPr lang="en-IN" dirty="0">
              <a:solidFill>
                <a:srgbClr val="E0FF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807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4B3C0C7F-C7E1-70E4-E0FE-14968B45D1C5}"/>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3" name="TextBox 2">
            <a:extLst>
              <a:ext uri="{FF2B5EF4-FFF2-40B4-BE49-F238E27FC236}">
                <a16:creationId xmlns:a16="http://schemas.microsoft.com/office/drawing/2014/main" id="{A77DECAC-D185-5A1E-35C4-75100B1B8787}"/>
              </a:ext>
            </a:extLst>
          </p:cNvPr>
          <p:cNvSpPr txBox="1"/>
          <p:nvPr/>
        </p:nvSpPr>
        <p:spPr>
          <a:xfrm>
            <a:off x="14374057" y="2080011"/>
            <a:ext cx="903224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Scope</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develop a user-friendly and efficient payroll management system that automates the process of calculating and disbursing employee salaries, bonuses, and deductions.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ensure compli</a:t>
            </a:r>
            <a:r>
              <a:rPr lang="en-IN" dirty="0">
                <a:solidFill>
                  <a:srgbClr val="E0FFFF"/>
                </a:solidFill>
                <a:latin typeface="Times New Roman" panose="02020603050405020304" pitchFamily="18" charset="0"/>
                <a:ea typeface="Times New Roman" panose="02020603050405020304" pitchFamily="18" charset="0"/>
              </a:rPr>
              <a:t>ance with all relevant tax laws and regulations.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provide accurate and timely payroll reports.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improve the efficiency of the HR department by freeing up time to focus on other tasks.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improve </a:t>
            </a:r>
            <a:r>
              <a:rPr lang="en-IN" dirty="0">
                <a:solidFill>
                  <a:srgbClr val="E0FFFF"/>
                </a:solidFill>
                <a:latin typeface="Times New Roman" panose="02020603050405020304" pitchFamily="18" charset="0"/>
                <a:ea typeface="Times New Roman" panose="02020603050405020304" pitchFamily="18" charset="0"/>
              </a:rPr>
              <a:t>employee satisfaction by ensuring that they are paid accurately and on time.</a:t>
            </a:r>
            <a:endParaRPr lang="en-IN" dirty="0">
              <a:solidFill>
                <a:srgbClr val="E0FFFF"/>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A80E07D-E668-B3BD-4ED8-772758A0D1B7}"/>
              </a:ext>
            </a:extLst>
          </p:cNvPr>
          <p:cNvSpPr txBox="1"/>
          <p:nvPr/>
        </p:nvSpPr>
        <p:spPr>
          <a:xfrm>
            <a:off x="2841675" y="1705968"/>
            <a:ext cx="8513090" cy="45262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effectLst/>
                <a:latin typeface="Times New Roman" panose="02020603050405020304" pitchFamily="18" charset="0"/>
                <a:ea typeface="Times New Roman" panose="02020603050405020304" pitchFamily="18" charset="0"/>
              </a:rPr>
              <a:t>Project </a:t>
            </a:r>
            <a:r>
              <a:rPr lang="en-IN" dirty="0">
                <a:solidFill>
                  <a:srgbClr val="E0FFFF"/>
                </a:solidFill>
                <a:latin typeface="Times New Roman" panose="02020603050405020304" pitchFamily="18" charset="0"/>
                <a:ea typeface="Times New Roman" panose="02020603050405020304" pitchFamily="18" charset="0"/>
              </a:rPr>
              <a:t>Modules:</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Admin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Add employee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update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status change</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 </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Profile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Change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Generate pay-slip</a:t>
            </a:r>
          </a:p>
        </p:txBody>
      </p:sp>
    </p:spTree>
    <p:extLst>
      <p:ext uri="{BB962C8B-B14F-4D97-AF65-F5344CB8AC3E}">
        <p14:creationId xmlns:p14="http://schemas.microsoft.com/office/powerpoint/2010/main" val="34633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4B3C0C7F-C7E1-70E4-E0FE-14968B45D1C5}"/>
              </a:ext>
            </a:extLst>
          </p:cNvPr>
          <p:cNvSpPr txBox="1"/>
          <p:nvPr/>
        </p:nvSpPr>
        <p:spPr>
          <a:xfrm>
            <a:off x="16768691" y="137212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9" name="TextBox 8">
            <a:extLst>
              <a:ext uri="{FF2B5EF4-FFF2-40B4-BE49-F238E27FC236}">
                <a16:creationId xmlns:a16="http://schemas.microsoft.com/office/drawing/2014/main" id="{1A80E07D-E668-B3BD-4ED8-772758A0D1B7}"/>
              </a:ext>
            </a:extLst>
          </p:cNvPr>
          <p:cNvSpPr txBox="1"/>
          <p:nvPr/>
        </p:nvSpPr>
        <p:spPr>
          <a:xfrm>
            <a:off x="16768691" y="2080011"/>
            <a:ext cx="8513090" cy="45262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effectLst/>
                <a:latin typeface="Times New Roman" panose="02020603050405020304" pitchFamily="18" charset="0"/>
                <a:ea typeface="Times New Roman" panose="02020603050405020304" pitchFamily="18" charset="0"/>
              </a:rPr>
              <a:t>Project </a:t>
            </a:r>
            <a:r>
              <a:rPr lang="en-IN" dirty="0">
                <a:solidFill>
                  <a:srgbClr val="E0FFFF"/>
                </a:solidFill>
                <a:latin typeface="Times New Roman" panose="02020603050405020304" pitchFamily="18" charset="0"/>
                <a:ea typeface="Times New Roman" panose="02020603050405020304" pitchFamily="18" charset="0"/>
              </a:rPr>
              <a:t>Modules:</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Admin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Add employee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update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status change</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 </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Profile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Change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Generate pay-slip</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C08BB97F-9567-CE39-A993-82D35C09E64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Dataflow </a:t>
            </a:r>
            <a:r>
              <a:rPr lang="en-IN" dirty="0">
                <a:solidFill>
                  <a:srgbClr val="E0FFFF"/>
                </a:solidFill>
                <a:latin typeface="Times New Roman" panose="02020603050405020304" pitchFamily="18" charset="0"/>
                <a:cs typeface="Times New Roman" panose="02020603050405020304" pitchFamily="18" charset="0"/>
              </a:rPr>
              <a:t>from</a:t>
            </a:r>
            <a:r>
              <a:rPr lang="en-IN" dirty="0">
                <a:solidFill>
                  <a:srgbClr val="E0FFFF"/>
                </a:solidFill>
              </a:rPr>
              <a:t> diagram / UML</a:t>
            </a:r>
          </a:p>
        </p:txBody>
      </p:sp>
      <p:pic>
        <p:nvPicPr>
          <p:cNvPr id="96" name="Picture 95">
            <a:extLst>
              <a:ext uri="{FF2B5EF4-FFF2-40B4-BE49-F238E27FC236}">
                <a16:creationId xmlns:a16="http://schemas.microsoft.com/office/drawing/2014/main" id="{C437F512-B5C2-C5DB-6545-9C5363BB6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387" y="2491455"/>
            <a:ext cx="1954635" cy="4015243"/>
          </a:xfrm>
          <a:prstGeom prst="rect">
            <a:avLst/>
          </a:prstGeom>
        </p:spPr>
      </p:pic>
    </p:spTree>
    <p:extLst>
      <p:ext uri="{BB962C8B-B14F-4D97-AF65-F5344CB8AC3E}">
        <p14:creationId xmlns:p14="http://schemas.microsoft.com/office/powerpoint/2010/main" val="4263344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C08BB97F-9567-CE39-A993-82D35C09E644}"/>
              </a:ext>
            </a:extLst>
          </p:cNvPr>
          <p:cNvSpPr txBox="1"/>
          <p:nvPr/>
        </p:nvSpPr>
        <p:spPr>
          <a:xfrm>
            <a:off x="12911649" y="2172264"/>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69B4FF"/>
                </a:solidFill>
              </a:rPr>
              <a:t>Dataflow from diagram / UML</a:t>
            </a:r>
          </a:p>
        </p:txBody>
      </p:sp>
      <p:pic>
        <p:nvPicPr>
          <p:cNvPr id="96" name="Picture 95">
            <a:extLst>
              <a:ext uri="{FF2B5EF4-FFF2-40B4-BE49-F238E27FC236}">
                <a16:creationId xmlns:a16="http://schemas.microsoft.com/office/drawing/2014/main" id="{C437F512-B5C2-C5DB-6545-9C5363BB6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9361" y="2730747"/>
            <a:ext cx="1954635" cy="4015243"/>
          </a:xfrm>
          <a:prstGeom prst="rect">
            <a:avLst/>
          </a:prstGeom>
        </p:spPr>
      </p:pic>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32B31F-F044-62F0-6D65-E34696AD3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1328" y="2529308"/>
            <a:ext cx="2213503" cy="4006372"/>
          </a:xfrm>
          <a:prstGeom prst="rect">
            <a:avLst/>
          </a:prstGeom>
        </p:spPr>
      </p:pic>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179" y="2541596"/>
            <a:ext cx="4765858" cy="4040093"/>
          </a:xfrm>
          <a:prstGeom prst="rect">
            <a:avLst/>
          </a:prstGeom>
        </p:spPr>
      </p:pic>
    </p:spTree>
    <p:extLst>
      <p:ext uri="{BB962C8B-B14F-4D97-AF65-F5344CB8AC3E}">
        <p14:creationId xmlns:p14="http://schemas.microsoft.com/office/powerpoint/2010/main" val="3766454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3474</Words>
  <Application>Microsoft Office PowerPoint</Application>
  <PresentationFormat>Widescreen</PresentationFormat>
  <Paragraphs>849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Aparajita</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Sunchu</dc:creator>
  <cp:lastModifiedBy>Madhav Sunchu</cp:lastModifiedBy>
  <cp:revision>15</cp:revision>
  <cp:lastPrinted>2023-09-06T16:22:31Z</cp:lastPrinted>
  <dcterms:created xsi:type="dcterms:W3CDTF">2023-09-03T16:28:36Z</dcterms:created>
  <dcterms:modified xsi:type="dcterms:W3CDTF">2023-09-08T05:44:47Z</dcterms:modified>
</cp:coreProperties>
</file>