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FFF"/>
    <a:srgbClr val="2D2D2D"/>
    <a:srgbClr val="69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>
        <p:scale>
          <a:sx n="66" d="100"/>
          <a:sy n="66" d="100"/>
        </p:scale>
        <p:origin x="792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99E0-F937-3F52-9988-BD72F8BE3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4FEA6-5230-B762-8E3E-FC1E76087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464AB-B9D2-A677-E5B4-AB2239F3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F47B-ECA5-4BA2-8CA8-7CA24EEB9EBA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F025F-F059-C1AC-D4F5-DC315A9B2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07B43-1BD4-E05D-4663-E3D78E8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DEEF-160E-46AF-83AD-CACECBFDD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8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76BA-E3D1-3C4D-79A6-30237642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69362-D700-964A-68A9-03D4CA8FD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09316-137F-11B9-9913-FED57E5E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F47B-ECA5-4BA2-8CA8-7CA24EEB9EBA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C3521-FAAC-82B4-B963-9A938087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1E811-88C3-E81E-9986-689E89BD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DEEF-160E-46AF-83AD-CACECBFDD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63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DE5BA-2412-EF87-EF27-5646BC375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43A8F-7EA2-336A-B447-AB9167F5D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4B3B7-923F-576A-6191-1DE1C24E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F47B-ECA5-4BA2-8CA8-7CA24EEB9EBA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E6871-D686-F2EC-3492-E9761109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DD8AF-6B9A-DF6E-D7E3-5CA6C06D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DEEF-160E-46AF-83AD-CACECBFDD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84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F0F1-9D6F-E480-6D69-A3D8C1D3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7952E-63D6-11FC-9946-BF2F55336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93015-7810-2354-9008-F31C4048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F47B-ECA5-4BA2-8CA8-7CA24EEB9EBA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7CC4E-C797-FD62-90B2-61A2F2DA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D81A5-3027-7C0E-9F34-8FD58390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DEEF-160E-46AF-83AD-CACECBFDD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38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B762-8F10-EE44-B36C-A87AA76B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4DCAE-112C-B677-C20B-CF19B81AB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A00EC-80A2-C8AC-E2CB-01881D25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F47B-ECA5-4BA2-8CA8-7CA24EEB9EBA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ECF7-0CCE-167D-6AE9-6B6DFEDD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5F5D0-6E08-AE85-1D30-21A02498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DEEF-160E-46AF-83AD-CACECBFDD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29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B4D4-F689-273A-F59C-1AAC0C0D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E34C-1E99-D6A5-1079-CE26BDC45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74775-661F-1B22-1C5E-760F4B5C2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60635-2B84-12B9-EEF9-88305429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F47B-ECA5-4BA2-8CA8-7CA24EEB9EBA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4C365-CF20-3B3E-2A28-8F6517F1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C1CF8-DDD7-F349-5189-CB5F6C81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DEEF-160E-46AF-83AD-CACECBFDD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61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182B-B5B1-7841-7833-9B49959D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18030-ECD8-D0BC-0CC7-95304E678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4CC0A-B525-ED6E-110E-96DAFA059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0C711-4541-8690-2BD9-63FA0E8EB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F27B7-2951-C4BC-C3BC-3BEF7897A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E798E-6555-F7B3-7F36-5E20F73C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F47B-ECA5-4BA2-8CA8-7CA24EEB9EBA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8D81B-1BF9-4FFF-EBFC-03AA7879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D0323-F1BE-5DDD-AA48-054D3FA0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DEEF-160E-46AF-83AD-CACECBFDD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07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0720-3625-86DF-A58A-DFD07A69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44774-EE72-4988-8CED-BF9A4ED9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F47B-ECA5-4BA2-8CA8-7CA24EEB9EBA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2BC0E-A3CC-95B4-C054-7B006F6F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1BAD2-7F26-DA40-F7A9-1E5ADFB9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DEEF-160E-46AF-83AD-CACECBFDD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73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3E275-252D-386F-7A44-06C58900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F47B-ECA5-4BA2-8CA8-7CA24EEB9EBA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8FEA2-7EF6-FBED-E885-FD847BF9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85F43-561B-5244-59DE-D1F5FDEA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DEEF-160E-46AF-83AD-CACECBFDD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52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D1AA-2ED8-081A-499E-F50097D3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87D87-3EF9-652A-A3C0-297D001B3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CB49E-E247-8F57-7269-BE436231F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3418C-7A79-0BAC-8D61-824CA09A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F47B-ECA5-4BA2-8CA8-7CA24EEB9EBA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97A96-0476-C75B-9623-8E010E0E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C12BC-1698-33BD-827B-360D7795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DEEF-160E-46AF-83AD-CACECBFDD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99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FB96-E9BB-6BA3-4D5E-743BFBF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A805B-55FD-A1F0-D6D2-A8F23B73F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9AAE5-3D19-0199-822F-A0E15946F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96AF7-2AC7-D07A-0CD2-90859CB7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F47B-ECA5-4BA2-8CA8-7CA24EEB9EBA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3C84-7E03-1548-3C8F-40FD8300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72880-B468-59B1-BBCE-30F77230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DEEF-160E-46AF-83AD-CACECBFDD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2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AD19B-3DC0-16BB-9879-42E9D44D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BDCBD-72EB-3D63-6AB0-765A74A58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E4507-D5CE-E630-ABCE-5AC254950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FF47B-ECA5-4BA2-8CA8-7CA24EEB9EBA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A9C7A-30C1-A88B-62C4-6727329AE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672F3-08FE-8CE7-D175-6CF325F1D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9DEEF-160E-46AF-83AD-CACECBFDD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3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c 26">
            <a:extLst>
              <a:ext uri="{FF2B5EF4-FFF2-40B4-BE49-F238E27FC236}">
                <a16:creationId xmlns:a16="http://schemas.microsoft.com/office/drawing/2014/main" id="{26989180-E6C5-BDB0-DD72-2F3F7E1A3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2EA8C89-4DFB-061B-F999-A947065B7245}"/>
              </a:ext>
            </a:extLst>
          </p:cNvPr>
          <p:cNvSpPr txBox="1"/>
          <p:nvPr/>
        </p:nvSpPr>
        <p:spPr>
          <a:xfrm>
            <a:off x="1624668" y="2644170"/>
            <a:ext cx="89426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err="1">
                <a:solidFill>
                  <a:srgbClr val="E0FF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PayrollCentral</a:t>
            </a:r>
            <a:endParaRPr lang="en-IN" sz="5400" dirty="0">
              <a:solidFill>
                <a:srgbClr val="E0FF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r>
              <a:rPr lang="en-IN" sz="3200" dirty="0">
                <a:solidFill>
                  <a:srgbClr val="E0FF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PAYROLL MANAGEMENT SYSTEM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A795D4-AA94-0CBA-632F-DFDFA195CAE9}"/>
              </a:ext>
            </a:extLst>
          </p:cNvPr>
          <p:cNvSpPr/>
          <p:nvPr/>
        </p:nvSpPr>
        <p:spPr>
          <a:xfrm>
            <a:off x="-12219652" y="1415"/>
            <a:ext cx="12192000" cy="687978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8D96A-A363-A01A-2E45-E6BAA4CAA73D}"/>
              </a:ext>
            </a:extLst>
          </p:cNvPr>
          <p:cNvSpPr/>
          <p:nvPr/>
        </p:nvSpPr>
        <p:spPr>
          <a:xfrm>
            <a:off x="-12219650" y="1415"/>
            <a:ext cx="1954635" cy="6858000"/>
          </a:xfrm>
          <a:prstGeom prst="rect">
            <a:avLst/>
          </a:prstGeom>
          <a:solidFill>
            <a:srgbClr val="1E1E1E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8BE474-85E5-32B3-75E3-ABF16B7BC33E}"/>
              </a:ext>
            </a:extLst>
          </p:cNvPr>
          <p:cNvSpPr/>
          <p:nvPr/>
        </p:nvSpPr>
        <p:spPr>
          <a:xfrm>
            <a:off x="-10265015" y="1415"/>
            <a:ext cx="10237365" cy="612396"/>
          </a:xfrm>
          <a:prstGeom prst="rect">
            <a:avLst/>
          </a:prstGeom>
          <a:solidFill>
            <a:srgbClr val="1E1E1E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5C2AB4-1395-CB20-3171-78342F93B34F}"/>
              </a:ext>
            </a:extLst>
          </p:cNvPr>
          <p:cNvSpPr txBox="1"/>
          <p:nvPr/>
        </p:nvSpPr>
        <p:spPr>
          <a:xfrm>
            <a:off x="-1808913" y="165000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PayrollCentral</a:t>
            </a:r>
            <a:endParaRPr lang="en-IN" dirty="0">
              <a:solidFill>
                <a:srgbClr val="69B4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96FC897C-3AFD-F285-F7F1-431E34E1A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2219651" y="-300166"/>
            <a:ext cx="1954635" cy="1299663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861FA98-4649-9D51-C3F5-6712A15FBE8D}"/>
              </a:ext>
            </a:extLst>
          </p:cNvPr>
          <p:cNvSpPr/>
          <p:nvPr/>
        </p:nvSpPr>
        <p:spPr>
          <a:xfrm>
            <a:off x="-12088224" y="1082964"/>
            <a:ext cx="1691779" cy="436228"/>
          </a:xfrm>
          <a:prstGeom prst="round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INTRODUCTION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7CF54-0727-C393-DEF9-03D7EFBC1660}"/>
              </a:ext>
            </a:extLst>
          </p:cNvPr>
          <p:cNvSpPr txBox="1"/>
          <p:nvPr/>
        </p:nvSpPr>
        <p:spPr>
          <a:xfrm>
            <a:off x="-9344370" y="940724"/>
            <a:ext cx="837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INTRODUCTION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B41E0A-6B5D-CB72-040B-E1EAC93A09FA}"/>
              </a:ext>
            </a:extLst>
          </p:cNvPr>
          <p:cNvSpPr txBox="1"/>
          <p:nvPr/>
        </p:nvSpPr>
        <p:spPr>
          <a:xfrm>
            <a:off x="-9628850" y="1769255"/>
            <a:ext cx="9032240" cy="1704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E0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payroll management system is a software application that automates the process of calculating and paying employee salaries.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E0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Payroll management systems can save businesses time and money by eliminating the need for manual calculations and processing.</a:t>
            </a:r>
            <a:endParaRPr lang="en-IN" sz="1800" dirty="0">
              <a:solidFill>
                <a:srgbClr val="E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2EED5D-424C-06F4-363B-013B931EF158}"/>
              </a:ext>
            </a:extLst>
          </p:cNvPr>
          <p:cNvSpPr txBox="1"/>
          <p:nvPr/>
        </p:nvSpPr>
        <p:spPr>
          <a:xfrm>
            <a:off x="-9628850" y="4138145"/>
            <a:ext cx="9032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</a:rPr>
              <a:t>Project Profile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rgbClr val="E0FFFF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</a:rPr>
              <a:t>Project Title : Payroll-Central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</a:rPr>
              <a:t>Project Duration : 2 Months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</a:rPr>
              <a:t>Team Members : Kishore Sunchu, Jyoti Dwivedi, Rupa Chauhan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</a:rPr>
              <a:t>Project Status : Completed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E4B7C5A-23B5-AF0B-CB94-FE29E22A8935}"/>
              </a:ext>
            </a:extLst>
          </p:cNvPr>
          <p:cNvSpPr/>
          <p:nvPr/>
        </p:nvSpPr>
        <p:spPr>
          <a:xfrm>
            <a:off x="-14036576" y="1644822"/>
            <a:ext cx="1691779" cy="442976"/>
          </a:xfrm>
          <a:prstGeom prst="roundRect">
            <a:avLst/>
          </a:prstGeom>
          <a:solidFill>
            <a:srgbClr val="2D2D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Environment Description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81A483A-EAA0-56D4-4028-6F667BF6272F}"/>
              </a:ext>
            </a:extLst>
          </p:cNvPr>
          <p:cNvSpPr/>
          <p:nvPr/>
        </p:nvSpPr>
        <p:spPr>
          <a:xfrm>
            <a:off x="-14030631" y="2213331"/>
            <a:ext cx="1691779" cy="442976"/>
          </a:xfrm>
          <a:prstGeom prst="roundRect">
            <a:avLst/>
          </a:prstGeom>
          <a:solidFill>
            <a:srgbClr val="2D2D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Analysis &amp; Planning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EE030E8-E8F3-3DC4-4905-4331FA399138}"/>
              </a:ext>
            </a:extLst>
          </p:cNvPr>
          <p:cNvSpPr/>
          <p:nvPr/>
        </p:nvSpPr>
        <p:spPr>
          <a:xfrm>
            <a:off x="-14025909" y="2781106"/>
            <a:ext cx="1691779" cy="442976"/>
          </a:xfrm>
          <a:prstGeom prst="roundRect">
            <a:avLst/>
          </a:prstGeom>
          <a:solidFill>
            <a:srgbClr val="2D2D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Proposed System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7E9D7E9-A989-05A2-1853-EC4567DC43DE}"/>
              </a:ext>
            </a:extLst>
          </p:cNvPr>
          <p:cNvSpPr/>
          <p:nvPr/>
        </p:nvSpPr>
        <p:spPr>
          <a:xfrm>
            <a:off x="-14025907" y="3350349"/>
            <a:ext cx="1691779" cy="442976"/>
          </a:xfrm>
          <a:prstGeom prst="roundRect">
            <a:avLst/>
          </a:prstGeom>
          <a:solidFill>
            <a:srgbClr val="2D2D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Detail Planning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D4252D1-1732-2C3C-0C6B-2EA089B53415}"/>
              </a:ext>
            </a:extLst>
          </p:cNvPr>
          <p:cNvSpPr/>
          <p:nvPr/>
        </p:nvSpPr>
        <p:spPr>
          <a:xfrm>
            <a:off x="-14025908" y="3916657"/>
            <a:ext cx="1691779" cy="442976"/>
          </a:xfrm>
          <a:prstGeom prst="roundRect">
            <a:avLst/>
          </a:prstGeom>
          <a:solidFill>
            <a:srgbClr val="2D2D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System Design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5983BCC-3D0B-4797-EA96-2341A8367424}"/>
              </a:ext>
            </a:extLst>
          </p:cNvPr>
          <p:cNvSpPr/>
          <p:nvPr/>
        </p:nvSpPr>
        <p:spPr>
          <a:xfrm>
            <a:off x="-14014224" y="4482965"/>
            <a:ext cx="1691779" cy="442976"/>
          </a:xfrm>
          <a:prstGeom prst="roundRect">
            <a:avLst/>
          </a:prstGeom>
          <a:solidFill>
            <a:srgbClr val="2D2D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Software Testing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41C632-BA2D-19B7-4B24-F10F534C73F6}"/>
              </a:ext>
            </a:extLst>
          </p:cNvPr>
          <p:cNvSpPr/>
          <p:nvPr/>
        </p:nvSpPr>
        <p:spPr>
          <a:xfrm>
            <a:off x="-14014224" y="5055876"/>
            <a:ext cx="1691779" cy="442976"/>
          </a:xfrm>
          <a:prstGeom prst="roundRect">
            <a:avLst/>
          </a:prstGeom>
          <a:solidFill>
            <a:srgbClr val="2D2D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Limitation &amp; Future Scope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C96731D-AB71-83B4-23DE-1D006FFECE12}"/>
              </a:ext>
            </a:extLst>
          </p:cNvPr>
          <p:cNvSpPr/>
          <p:nvPr/>
        </p:nvSpPr>
        <p:spPr>
          <a:xfrm>
            <a:off x="-14014224" y="5615581"/>
            <a:ext cx="1691779" cy="442976"/>
          </a:xfrm>
          <a:prstGeom prst="roundRect">
            <a:avLst/>
          </a:prstGeom>
          <a:solidFill>
            <a:srgbClr val="2D2D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52109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c 26">
            <a:extLst>
              <a:ext uri="{FF2B5EF4-FFF2-40B4-BE49-F238E27FC236}">
                <a16:creationId xmlns:a16="http://schemas.microsoft.com/office/drawing/2014/main" id="{26989180-E6C5-BDB0-DD72-2F3F7E1A3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4055" y="0"/>
            <a:ext cx="12192000" cy="6858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2EA8C89-4DFB-061B-F999-A947065B7245}"/>
              </a:ext>
            </a:extLst>
          </p:cNvPr>
          <p:cNvSpPr txBox="1"/>
          <p:nvPr/>
        </p:nvSpPr>
        <p:spPr>
          <a:xfrm>
            <a:off x="13858723" y="2644170"/>
            <a:ext cx="89426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err="1">
                <a:solidFill>
                  <a:srgbClr val="E0FF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PayrollCentral</a:t>
            </a:r>
            <a:endParaRPr lang="en-IN" sz="5400" dirty="0">
              <a:solidFill>
                <a:srgbClr val="E0FF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r>
              <a:rPr lang="en-IN" sz="3200" dirty="0">
                <a:solidFill>
                  <a:srgbClr val="E0FF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PAYROLL MANAGEMENT SYSTEM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A795D4-AA94-0CBA-632F-DFDFA195CAE9}"/>
              </a:ext>
            </a:extLst>
          </p:cNvPr>
          <p:cNvSpPr/>
          <p:nvPr/>
        </p:nvSpPr>
        <p:spPr>
          <a:xfrm>
            <a:off x="-8747" y="-10160"/>
            <a:ext cx="12192000" cy="687978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8D96A-A363-A01A-2E45-E6BAA4CAA73D}"/>
              </a:ext>
            </a:extLst>
          </p:cNvPr>
          <p:cNvSpPr/>
          <p:nvPr/>
        </p:nvSpPr>
        <p:spPr>
          <a:xfrm>
            <a:off x="-8745" y="-10160"/>
            <a:ext cx="1954635" cy="6858000"/>
          </a:xfrm>
          <a:prstGeom prst="rect">
            <a:avLst/>
          </a:prstGeom>
          <a:solidFill>
            <a:srgbClr val="1E1E1E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8BE474-85E5-32B3-75E3-ABF16B7BC33E}"/>
              </a:ext>
            </a:extLst>
          </p:cNvPr>
          <p:cNvSpPr/>
          <p:nvPr/>
        </p:nvSpPr>
        <p:spPr>
          <a:xfrm>
            <a:off x="1945890" y="-10160"/>
            <a:ext cx="10237365" cy="612396"/>
          </a:xfrm>
          <a:prstGeom prst="rect">
            <a:avLst/>
          </a:prstGeom>
          <a:solidFill>
            <a:srgbClr val="1E1E1E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5C2AB4-1395-CB20-3171-78342F93B34F}"/>
              </a:ext>
            </a:extLst>
          </p:cNvPr>
          <p:cNvSpPr txBox="1"/>
          <p:nvPr/>
        </p:nvSpPr>
        <p:spPr>
          <a:xfrm>
            <a:off x="10401992" y="153425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PayrollCentral</a:t>
            </a:r>
            <a:endParaRPr lang="en-IN" dirty="0">
              <a:solidFill>
                <a:srgbClr val="69B4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96FC897C-3AFD-F285-F7F1-431E34E1A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746" y="-311741"/>
            <a:ext cx="1954635" cy="1299663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861FA98-4649-9D51-C3F5-6712A15FBE8D}"/>
              </a:ext>
            </a:extLst>
          </p:cNvPr>
          <p:cNvSpPr/>
          <p:nvPr/>
        </p:nvSpPr>
        <p:spPr>
          <a:xfrm>
            <a:off x="122681" y="1071389"/>
            <a:ext cx="1691779" cy="436228"/>
          </a:xfrm>
          <a:prstGeom prst="round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INTRODUCTION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7CF54-0727-C393-DEF9-03D7EFBC1660}"/>
              </a:ext>
            </a:extLst>
          </p:cNvPr>
          <p:cNvSpPr txBox="1"/>
          <p:nvPr/>
        </p:nvSpPr>
        <p:spPr>
          <a:xfrm>
            <a:off x="2866535" y="929149"/>
            <a:ext cx="837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INTRODUCTION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B41E0A-6B5D-CB72-040B-E1EAC93A09FA}"/>
              </a:ext>
            </a:extLst>
          </p:cNvPr>
          <p:cNvSpPr txBox="1"/>
          <p:nvPr/>
        </p:nvSpPr>
        <p:spPr>
          <a:xfrm>
            <a:off x="2582055" y="1757680"/>
            <a:ext cx="9032240" cy="1704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E0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payroll management system is a software application that automates the process of calculating and paying employee salaries.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E0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Payroll management systems can save businesses time and money by eliminating the need for manual calculations and processing.</a:t>
            </a:r>
            <a:endParaRPr lang="en-IN" sz="1800" dirty="0">
              <a:solidFill>
                <a:srgbClr val="E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2EED5D-424C-06F4-363B-013B931EF158}"/>
              </a:ext>
            </a:extLst>
          </p:cNvPr>
          <p:cNvSpPr txBox="1"/>
          <p:nvPr/>
        </p:nvSpPr>
        <p:spPr>
          <a:xfrm>
            <a:off x="2582055" y="4126570"/>
            <a:ext cx="9032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</a:rPr>
              <a:t>Project Profile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rgbClr val="E0FFFF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</a:rPr>
              <a:t>Project Title : Payroll-Central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</a:rPr>
              <a:t>Project Duration : 2 Months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</a:rPr>
              <a:t>Team Members : Kishore Sunchu, Jyoti Dwivedi, Rupa Chauhan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</a:rPr>
              <a:t>Project Status : Completed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E4B7C5A-23B5-AF0B-CB94-FE29E22A8935}"/>
              </a:ext>
            </a:extLst>
          </p:cNvPr>
          <p:cNvSpPr/>
          <p:nvPr/>
        </p:nvSpPr>
        <p:spPr>
          <a:xfrm>
            <a:off x="-1825671" y="1633247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Environment Description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81A483A-EAA0-56D4-4028-6F667BF6272F}"/>
              </a:ext>
            </a:extLst>
          </p:cNvPr>
          <p:cNvSpPr/>
          <p:nvPr/>
        </p:nvSpPr>
        <p:spPr>
          <a:xfrm>
            <a:off x="-1819726" y="2201756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Analysis &amp; Planning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EE030E8-E8F3-3DC4-4905-4331FA399138}"/>
              </a:ext>
            </a:extLst>
          </p:cNvPr>
          <p:cNvSpPr/>
          <p:nvPr/>
        </p:nvSpPr>
        <p:spPr>
          <a:xfrm>
            <a:off x="-1815004" y="2769531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Proposed System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7E9D7E9-A989-05A2-1853-EC4567DC43DE}"/>
              </a:ext>
            </a:extLst>
          </p:cNvPr>
          <p:cNvSpPr/>
          <p:nvPr/>
        </p:nvSpPr>
        <p:spPr>
          <a:xfrm>
            <a:off x="-1815002" y="3338774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Detail Planning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D4252D1-1732-2C3C-0C6B-2EA089B53415}"/>
              </a:ext>
            </a:extLst>
          </p:cNvPr>
          <p:cNvSpPr/>
          <p:nvPr/>
        </p:nvSpPr>
        <p:spPr>
          <a:xfrm>
            <a:off x="-1815003" y="3905082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System Design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5983BCC-3D0B-4797-EA96-2341A8367424}"/>
              </a:ext>
            </a:extLst>
          </p:cNvPr>
          <p:cNvSpPr/>
          <p:nvPr/>
        </p:nvSpPr>
        <p:spPr>
          <a:xfrm>
            <a:off x="-1803319" y="4471390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Software Testing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41C632-BA2D-19B7-4B24-F10F534C73F6}"/>
              </a:ext>
            </a:extLst>
          </p:cNvPr>
          <p:cNvSpPr/>
          <p:nvPr/>
        </p:nvSpPr>
        <p:spPr>
          <a:xfrm>
            <a:off x="-1803319" y="5044301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Limitation &amp; Future Scope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C96731D-AB71-83B4-23DE-1D006FFECE12}"/>
              </a:ext>
            </a:extLst>
          </p:cNvPr>
          <p:cNvSpPr/>
          <p:nvPr/>
        </p:nvSpPr>
        <p:spPr>
          <a:xfrm>
            <a:off x="-1803319" y="5604006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130593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1A795D4-AA94-0CBA-632F-DFDFA195CAE9}"/>
              </a:ext>
            </a:extLst>
          </p:cNvPr>
          <p:cNvSpPr/>
          <p:nvPr/>
        </p:nvSpPr>
        <p:spPr>
          <a:xfrm>
            <a:off x="-8747" y="-10160"/>
            <a:ext cx="12192000" cy="687978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8D96A-A363-A01A-2E45-E6BAA4CAA73D}"/>
              </a:ext>
            </a:extLst>
          </p:cNvPr>
          <p:cNvSpPr/>
          <p:nvPr/>
        </p:nvSpPr>
        <p:spPr>
          <a:xfrm>
            <a:off x="-8745" y="-10160"/>
            <a:ext cx="1954635" cy="6858000"/>
          </a:xfrm>
          <a:prstGeom prst="rect">
            <a:avLst/>
          </a:prstGeom>
          <a:solidFill>
            <a:srgbClr val="1E1E1E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8BE474-85E5-32B3-75E3-ABF16B7BC33E}"/>
              </a:ext>
            </a:extLst>
          </p:cNvPr>
          <p:cNvSpPr/>
          <p:nvPr/>
        </p:nvSpPr>
        <p:spPr>
          <a:xfrm>
            <a:off x="1945890" y="-10160"/>
            <a:ext cx="10237365" cy="612396"/>
          </a:xfrm>
          <a:prstGeom prst="rect">
            <a:avLst/>
          </a:prstGeom>
          <a:solidFill>
            <a:srgbClr val="1E1E1E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5C2AB4-1395-CB20-3171-78342F93B34F}"/>
              </a:ext>
            </a:extLst>
          </p:cNvPr>
          <p:cNvSpPr txBox="1"/>
          <p:nvPr/>
        </p:nvSpPr>
        <p:spPr>
          <a:xfrm>
            <a:off x="10401992" y="153425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PayrollCentral</a:t>
            </a:r>
            <a:endParaRPr lang="en-IN" dirty="0">
              <a:solidFill>
                <a:srgbClr val="69B4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96FC897C-3AFD-F285-F7F1-431E34E1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746" y="-311741"/>
            <a:ext cx="1954635" cy="1299663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861FA98-4649-9D51-C3F5-6712A15FBE8D}"/>
              </a:ext>
            </a:extLst>
          </p:cNvPr>
          <p:cNvSpPr/>
          <p:nvPr/>
        </p:nvSpPr>
        <p:spPr>
          <a:xfrm>
            <a:off x="122681" y="1071389"/>
            <a:ext cx="1691779" cy="436228"/>
          </a:xfrm>
          <a:prstGeom prst="round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INTRODUCTION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7CF54-0727-C393-DEF9-03D7EFBC1660}"/>
              </a:ext>
            </a:extLst>
          </p:cNvPr>
          <p:cNvSpPr txBox="1"/>
          <p:nvPr/>
        </p:nvSpPr>
        <p:spPr>
          <a:xfrm>
            <a:off x="13253182" y="1095235"/>
            <a:ext cx="837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INTRODUCTION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B41E0A-6B5D-CB72-040B-E1EAC93A09FA}"/>
              </a:ext>
            </a:extLst>
          </p:cNvPr>
          <p:cNvSpPr txBox="1"/>
          <p:nvPr/>
        </p:nvSpPr>
        <p:spPr>
          <a:xfrm>
            <a:off x="12968702" y="1923766"/>
            <a:ext cx="9032240" cy="1704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E0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payroll management system is a software application that automates the process of calculating and paying employee salaries.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E0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Payroll management systems can save businesses time and money by eliminating the need for manual calculations and processing.</a:t>
            </a:r>
            <a:endParaRPr lang="en-IN" sz="1800" dirty="0">
              <a:solidFill>
                <a:srgbClr val="E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2EED5D-424C-06F4-363B-013B931EF158}"/>
              </a:ext>
            </a:extLst>
          </p:cNvPr>
          <p:cNvSpPr txBox="1"/>
          <p:nvPr/>
        </p:nvSpPr>
        <p:spPr>
          <a:xfrm>
            <a:off x="12968702" y="4292656"/>
            <a:ext cx="9032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</a:rPr>
              <a:t>Project Profile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rgbClr val="E0FFFF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</a:rPr>
              <a:t>Project Title : Payroll-Central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</a:rPr>
              <a:t>Project Duration : 2 Months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</a:rPr>
              <a:t>Team Members : Kishore Sunchu, Jyoti Dwivedi, Rupa Chauhan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</a:rPr>
              <a:t>Project Status : Completed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E4B7C5A-23B5-AF0B-CB94-FE29E22A8935}"/>
              </a:ext>
            </a:extLst>
          </p:cNvPr>
          <p:cNvSpPr/>
          <p:nvPr/>
        </p:nvSpPr>
        <p:spPr>
          <a:xfrm>
            <a:off x="122681" y="1637035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Environment Description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81A483A-EAA0-56D4-4028-6F667BF6272F}"/>
              </a:ext>
            </a:extLst>
          </p:cNvPr>
          <p:cNvSpPr/>
          <p:nvPr/>
        </p:nvSpPr>
        <p:spPr>
          <a:xfrm>
            <a:off x="-1819726" y="2201756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Analysis &amp; Planning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EE030E8-E8F3-3DC4-4905-4331FA399138}"/>
              </a:ext>
            </a:extLst>
          </p:cNvPr>
          <p:cNvSpPr/>
          <p:nvPr/>
        </p:nvSpPr>
        <p:spPr>
          <a:xfrm>
            <a:off x="-1815004" y="2769531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Proposed System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7E9D7E9-A989-05A2-1853-EC4567DC43DE}"/>
              </a:ext>
            </a:extLst>
          </p:cNvPr>
          <p:cNvSpPr/>
          <p:nvPr/>
        </p:nvSpPr>
        <p:spPr>
          <a:xfrm>
            <a:off x="-1815002" y="3338774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Detail Planning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D4252D1-1732-2C3C-0C6B-2EA089B53415}"/>
              </a:ext>
            </a:extLst>
          </p:cNvPr>
          <p:cNvSpPr/>
          <p:nvPr/>
        </p:nvSpPr>
        <p:spPr>
          <a:xfrm>
            <a:off x="-1815003" y="3905082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System Design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5983BCC-3D0B-4797-EA96-2341A8367424}"/>
              </a:ext>
            </a:extLst>
          </p:cNvPr>
          <p:cNvSpPr/>
          <p:nvPr/>
        </p:nvSpPr>
        <p:spPr>
          <a:xfrm>
            <a:off x="-1803319" y="4471390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Software Testing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41C632-BA2D-19B7-4B24-F10F534C73F6}"/>
              </a:ext>
            </a:extLst>
          </p:cNvPr>
          <p:cNvSpPr/>
          <p:nvPr/>
        </p:nvSpPr>
        <p:spPr>
          <a:xfrm>
            <a:off x="-1803319" y="5044301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Limitation &amp; Future Scope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C96731D-AB71-83B4-23DE-1D006FFECE12}"/>
              </a:ext>
            </a:extLst>
          </p:cNvPr>
          <p:cNvSpPr/>
          <p:nvPr/>
        </p:nvSpPr>
        <p:spPr>
          <a:xfrm>
            <a:off x="-1803319" y="5604006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D5536A-F244-DEED-E7D9-107881FBB798}"/>
              </a:ext>
            </a:extLst>
          </p:cNvPr>
          <p:cNvSpPr txBox="1"/>
          <p:nvPr/>
        </p:nvSpPr>
        <p:spPr>
          <a:xfrm>
            <a:off x="3033810" y="904982"/>
            <a:ext cx="837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Environment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6E59B-E476-D0C5-7EC3-4270ED6C1095}"/>
              </a:ext>
            </a:extLst>
          </p:cNvPr>
          <p:cNvSpPr txBox="1"/>
          <p:nvPr/>
        </p:nvSpPr>
        <p:spPr>
          <a:xfrm>
            <a:off x="2749330" y="1733513"/>
            <a:ext cx="903224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Hardware Requirements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Processor : </a:t>
            </a: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Intel core i3 or higher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SSD : 256GB or higher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 : 4GB or higher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E2EF7-ED7C-73AD-1D9C-BBDDA0937CAF}"/>
              </a:ext>
            </a:extLst>
          </p:cNvPr>
          <p:cNvSpPr txBox="1"/>
          <p:nvPr/>
        </p:nvSpPr>
        <p:spPr>
          <a:xfrm>
            <a:off x="2749330" y="3795250"/>
            <a:ext cx="9032240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Soft Requirements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Windows 7 or higher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NodeJS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Microsoft visual studio code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err="1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Mongodb</a:t>
            </a: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Compass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Google </a:t>
            </a:r>
            <a:r>
              <a:rPr lang="en-IN" dirty="0" err="1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Crome</a:t>
            </a:r>
            <a:endParaRPr lang="en-IN" dirty="0">
              <a:solidFill>
                <a:srgbClr val="E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621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1A795D4-AA94-0CBA-632F-DFDFA195CAE9}"/>
              </a:ext>
            </a:extLst>
          </p:cNvPr>
          <p:cNvSpPr/>
          <p:nvPr/>
        </p:nvSpPr>
        <p:spPr>
          <a:xfrm>
            <a:off x="-8747" y="-10160"/>
            <a:ext cx="12192000" cy="687978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8D96A-A363-A01A-2E45-E6BAA4CAA73D}"/>
              </a:ext>
            </a:extLst>
          </p:cNvPr>
          <p:cNvSpPr/>
          <p:nvPr/>
        </p:nvSpPr>
        <p:spPr>
          <a:xfrm>
            <a:off x="-8745" y="-10160"/>
            <a:ext cx="1954635" cy="6858000"/>
          </a:xfrm>
          <a:prstGeom prst="rect">
            <a:avLst/>
          </a:prstGeom>
          <a:solidFill>
            <a:srgbClr val="1E1E1E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8BE474-85E5-32B3-75E3-ABF16B7BC33E}"/>
              </a:ext>
            </a:extLst>
          </p:cNvPr>
          <p:cNvSpPr/>
          <p:nvPr/>
        </p:nvSpPr>
        <p:spPr>
          <a:xfrm>
            <a:off x="1945890" y="-10160"/>
            <a:ext cx="10237365" cy="612396"/>
          </a:xfrm>
          <a:prstGeom prst="rect">
            <a:avLst/>
          </a:prstGeom>
          <a:solidFill>
            <a:srgbClr val="1E1E1E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5C2AB4-1395-CB20-3171-78342F93B34F}"/>
              </a:ext>
            </a:extLst>
          </p:cNvPr>
          <p:cNvSpPr txBox="1"/>
          <p:nvPr/>
        </p:nvSpPr>
        <p:spPr>
          <a:xfrm>
            <a:off x="10401992" y="153425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PayrollCentral</a:t>
            </a:r>
            <a:endParaRPr lang="en-IN" dirty="0">
              <a:solidFill>
                <a:srgbClr val="69B4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96FC897C-3AFD-F285-F7F1-431E34E1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746" y="-311741"/>
            <a:ext cx="1954635" cy="1299663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861FA98-4649-9D51-C3F5-6712A15FBE8D}"/>
              </a:ext>
            </a:extLst>
          </p:cNvPr>
          <p:cNvSpPr/>
          <p:nvPr/>
        </p:nvSpPr>
        <p:spPr>
          <a:xfrm>
            <a:off x="122681" y="1071389"/>
            <a:ext cx="1691779" cy="436228"/>
          </a:xfrm>
          <a:prstGeom prst="round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INTRODUCTION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E4B7C5A-23B5-AF0B-CB94-FE29E22A8935}"/>
              </a:ext>
            </a:extLst>
          </p:cNvPr>
          <p:cNvSpPr/>
          <p:nvPr/>
        </p:nvSpPr>
        <p:spPr>
          <a:xfrm>
            <a:off x="122681" y="1637035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Environment Description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81A483A-EAA0-56D4-4028-6F667BF6272F}"/>
              </a:ext>
            </a:extLst>
          </p:cNvPr>
          <p:cNvSpPr/>
          <p:nvPr/>
        </p:nvSpPr>
        <p:spPr>
          <a:xfrm>
            <a:off x="122681" y="2209429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Analysis &amp; Planning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EE030E8-E8F3-3DC4-4905-4331FA399138}"/>
              </a:ext>
            </a:extLst>
          </p:cNvPr>
          <p:cNvSpPr/>
          <p:nvPr/>
        </p:nvSpPr>
        <p:spPr>
          <a:xfrm>
            <a:off x="-1815004" y="2769531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Proposed System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7E9D7E9-A989-05A2-1853-EC4567DC43DE}"/>
              </a:ext>
            </a:extLst>
          </p:cNvPr>
          <p:cNvSpPr/>
          <p:nvPr/>
        </p:nvSpPr>
        <p:spPr>
          <a:xfrm>
            <a:off x="-1815002" y="3338774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Detail Planning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D4252D1-1732-2C3C-0C6B-2EA089B53415}"/>
              </a:ext>
            </a:extLst>
          </p:cNvPr>
          <p:cNvSpPr/>
          <p:nvPr/>
        </p:nvSpPr>
        <p:spPr>
          <a:xfrm>
            <a:off x="-1815003" y="3905082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System Design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5983BCC-3D0B-4797-EA96-2341A8367424}"/>
              </a:ext>
            </a:extLst>
          </p:cNvPr>
          <p:cNvSpPr/>
          <p:nvPr/>
        </p:nvSpPr>
        <p:spPr>
          <a:xfrm>
            <a:off x="-1803319" y="4471390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Software Testing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41C632-BA2D-19B7-4B24-F10F534C73F6}"/>
              </a:ext>
            </a:extLst>
          </p:cNvPr>
          <p:cNvSpPr/>
          <p:nvPr/>
        </p:nvSpPr>
        <p:spPr>
          <a:xfrm>
            <a:off x="-1803319" y="5044301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Limitation &amp; Future Scope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C96731D-AB71-83B4-23DE-1D006FFECE12}"/>
              </a:ext>
            </a:extLst>
          </p:cNvPr>
          <p:cNvSpPr/>
          <p:nvPr/>
        </p:nvSpPr>
        <p:spPr>
          <a:xfrm>
            <a:off x="-1803319" y="5604006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D5536A-F244-DEED-E7D9-107881FBB798}"/>
              </a:ext>
            </a:extLst>
          </p:cNvPr>
          <p:cNvSpPr txBox="1"/>
          <p:nvPr/>
        </p:nvSpPr>
        <p:spPr>
          <a:xfrm>
            <a:off x="18062794" y="1251480"/>
            <a:ext cx="837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Environment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6E59B-E476-D0C5-7EC3-4270ED6C1095}"/>
              </a:ext>
            </a:extLst>
          </p:cNvPr>
          <p:cNvSpPr txBox="1"/>
          <p:nvPr/>
        </p:nvSpPr>
        <p:spPr>
          <a:xfrm>
            <a:off x="17778314" y="2080011"/>
            <a:ext cx="903224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Hardware Requirements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Processor : </a:t>
            </a: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Intel core i3 or higher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SSD : 256GB or higher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 : 4GB or higher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E2EF7-ED7C-73AD-1D9C-BBDDA0937CAF}"/>
              </a:ext>
            </a:extLst>
          </p:cNvPr>
          <p:cNvSpPr txBox="1"/>
          <p:nvPr/>
        </p:nvSpPr>
        <p:spPr>
          <a:xfrm>
            <a:off x="17778314" y="4141748"/>
            <a:ext cx="9032240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Soft Requirements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Windows 7 or higher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NodeJS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Microsoft visual studio code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err="1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Mongodb</a:t>
            </a: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Compass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Google </a:t>
            </a:r>
            <a:r>
              <a:rPr lang="en-IN" dirty="0" err="1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Crome</a:t>
            </a:r>
            <a:endParaRPr lang="en-IN" dirty="0">
              <a:solidFill>
                <a:srgbClr val="E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5A2EED-FC8C-0F86-0CDA-79AD8814202E}"/>
              </a:ext>
            </a:extLst>
          </p:cNvPr>
          <p:cNvSpPr txBox="1"/>
          <p:nvPr/>
        </p:nvSpPr>
        <p:spPr>
          <a:xfrm>
            <a:off x="2881418" y="998082"/>
            <a:ext cx="837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69B4FF"/>
                </a:solidFill>
                <a:effectLst/>
                <a:latin typeface="Aparajita" panose="02020603050405020304" pitchFamily="18" charset="0"/>
                <a:ea typeface="Times New Roman" panose="02020603050405020304" pitchFamily="18" charset="0"/>
                <a:cs typeface="Aparajita" panose="02020603050405020304" pitchFamily="18" charset="0"/>
              </a:rPr>
              <a:t>System Analysis &amp; Planning</a:t>
            </a:r>
            <a:endParaRPr lang="en-IN" sz="4000" dirty="0">
              <a:solidFill>
                <a:srgbClr val="69B4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F1976-A8A1-DBB7-72EB-A9826CF7A9A1}"/>
              </a:ext>
            </a:extLst>
          </p:cNvPr>
          <p:cNvSpPr txBox="1"/>
          <p:nvPr/>
        </p:nvSpPr>
        <p:spPr>
          <a:xfrm>
            <a:off x="2596938" y="1826613"/>
            <a:ext cx="9032240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Existing System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err="1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greytHR</a:t>
            </a:r>
            <a:endParaRPr lang="en-IN" dirty="0">
              <a:solidFill>
                <a:srgbClr val="E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Keke HR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err="1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HROne</a:t>
            </a:r>
            <a:endParaRPr lang="en-IN" dirty="0">
              <a:solidFill>
                <a:srgbClr val="E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Workday HCM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27014-90E5-FC78-3456-AD1C02C70858}"/>
              </a:ext>
            </a:extLst>
          </p:cNvPr>
          <p:cNvSpPr txBox="1"/>
          <p:nvPr/>
        </p:nvSpPr>
        <p:spPr>
          <a:xfrm>
            <a:off x="2596938" y="4172830"/>
            <a:ext cx="903224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Drawbacks of above system: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High cost : </a:t>
            </a:r>
            <a:r>
              <a:rPr lang="en-US" sz="1800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lang="en-US" sz="1800" dirty="0">
                <a:effectLst/>
                <a:latin typeface="Aparajita" panose="02020603050405020304" pitchFamily="18" charset="0"/>
                <a:ea typeface="Times New Roman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and maintaining of can be high.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Inflexibility : Traditional system can be difficult to adapt changes employee info.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Difficult to scale : Manual system can be difficult to scale as a company grows</a:t>
            </a:r>
          </a:p>
        </p:txBody>
      </p:sp>
    </p:spTree>
    <p:extLst>
      <p:ext uri="{BB962C8B-B14F-4D97-AF65-F5344CB8AC3E}">
        <p14:creationId xmlns:p14="http://schemas.microsoft.com/office/powerpoint/2010/main" val="3270695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1A795D4-AA94-0CBA-632F-DFDFA195CAE9}"/>
              </a:ext>
            </a:extLst>
          </p:cNvPr>
          <p:cNvSpPr/>
          <p:nvPr/>
        </p:nvSpPr>
        <p:spPr>
          <a:xfrm>
            <a:off x="-8747" y="-10160"/>
            <a:ext cx="12192000" cy="687978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8D96A-A363-A01A-2E45-E6BAA4CAA73D}"/>
              </a:ext>
            </a:extLst>
          </p:cNvPr>
          <p:cNvSpPr/>
          <p:nvPr/>
        </p:nvSpPr>
        <p:spPr>
          <a:xfrm>
            <a:off x="-8745" y="-10160"/>
            <a:ext cx="1954635" cy="6858000"/>
          </a:xfrm>
          <a:prstGeom prst="rect">
            <a:avLst/>
          </a:prstGeom>
          <a:solidFill>
            <a:srgbClr val="1E1E1E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8BE474-85E5-32B3-75E3-ABF16B7BC33E}"/>
              </a:ext>
            </a:extLst>
          </p:cNvPr>
          <p:cNvSpPr/>
          <p:nvPr/>
        </p:nvSpPr>
        <p:spPr>
          <a:xfrm>
            <a:off x="1945890" y="-10160"/>
            <a:ext cx="10237365" cy="612396"/>
          </a:xfrm>
          <a:prstGeom prst="rect">
            <a:avLst/>
          </a:prstGeom>
          <a:solidFill>
            <a:srgbClr val="1E1E1E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5C2AB4-1395-CB20-3171-78342F93B34F}"/>
              </a:ext>
            </a:extLst>
          </p:cNvPr>
          <p:cNvSpPr txBox="1"/>
          <p:nvPr/>
        </p:nvSpPr>
        <p:spPr>
          <a:xfrm>
            <a:off x="10401992" y="153425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PayrollCentral</a:t>
            </a:r>
            <a:endParaRPr lang="en-IN" dirty="0">
              <a:solidFill>
                <a:srgbClr val="69B4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96FC897C-3AFD-F285-F7F1-431E34E1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746" y="-311741"/>
            <a:ext cx="1954635" cy="1299663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861FA98-4649-9D51-C3F5-6712A15FBE8D}"/>
              </a:ext>
            </a:extLst>
          </p:cNvPr>
          <p:cNvSpPr/>
          <p:nvPr/>
        </p:nvSpPr>
        <p:spPr>
          <a:xfrm>
            <a:off x="122681" y="1071389"/>
            <a:ext cx="1691779" cy="436228"/>
          </a:xfrm>
          <a:prstGeom prst="round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INTRODUCTION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E4B7C5A-23B5-AF0B-CB94-FE29E22A8935}"/>
              </a:ext>
            </a:extLst>
          </p:cNvPr>
          <p:cNvSpPr/>
          <p:nvPr/>
        </p:nvSpPr>
        <p:spPr>
          <a:xfrm>
            <a:off x="122681" y="1637035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Environment Description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81A483A-EAA0-56D4-4028-6F667BF6272F}"/>
              </a:ext>
            </a:extLst>
          </p:cNvPr>
          <p:cNvSpPr/>
          <p:nvPr/>
        </p:nvSpPr>
        <p:spPr>
          <a:xfrm>
            <a:off x="122681" y="2209429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Analysis &amp; Planning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EE030E8-E8F3-3DC4-4905-4331FA399138}"/>
              </a:ext>
            </a:extLst>
          </p:cNvPr>
          <p:cNvSpPr/>
          <p:nvPr/>
        </p:nvSpPr>
        <p:spPr>
          <a:xfrm>
            <a:off x="-1815004" y="2769531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Proposed System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7E9D7E9-A989-05A2-1853-EC4567DC43DE}"/>
              </a:ext>
            </a:extLst>
          </p:cNvPr>
          <p:cNvSpPr/>
          <p:nvPr/>
        </p:nvSpPr>
        <p:spPr>
          <a:xfrm>
            <a:off x="-1815002" y="3338774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Detail Planning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D4252D1-1732-2C3C-0C6B-2EA089B53415}"/>
              </a:ext>
            </a:extLst>
          </p:cNvPr>
          <p:cNvSpPr/>
          <p:nvPr/>
        </p:nvSpPr>
        <p:spPr>
          <a:xfrm>
            <a:off x="-1815003" y="3905082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System Design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5983BCC-3D0B-4797-EA96-2341A8367424}"/>
              </a:ext>
            </a:extLst>
          </p:cNvPr>
          <p:cNvSpPr/>
          <p:nvPr/>
        </p:nvSpPr>
        <p:spPr>
          <a:xfrm>
            <a:off x="-1803319" y="4471390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Software Testing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41C632-BA2D-19B7-4B24-F10F534C73F6}"/>
              </a:ext>
            </a:extLst>
          </p:cNvPr>
          <p:cNvSpPr/>
          <p:nvPr/>
        </p:nvSpPr>
        <p:spPr>
          <a:xfrm>
            <a:off x="-1803319" y="5044301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Limitation &amp; Future Scope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C96731D-AB71-83B4-23DE-1D006FFECE12}"/>
              </a:ext>
            </a:extLst>
          </p:cNvPr>
          <p:cNvSpPr/>
          <p:nvPr/>
        </p:nvSpPr>
        <p:spPr>
          <a:xfrm>
            <a:off x="-1803319" y="5604006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5A2EED-FC8C-0F86-0CDA-79AD8814202E}"/>
              </a:ext>
            </a:extLst>
          </p:cNvPr>
          <p:cNvSpPr txBox="1"/>
          <p:nvPr/>
        </p:nvSpPr>
        <p:spPr>
          <a:xfrm>
            <a:off x="2881418" y="998082"/>
            <a:ext cx="837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69B4FF"/>
                </a:solidFill>
                <a:effectLst/>
                <a:latin typeface="Aparajita" panose="02020603050405020304" pitchFamily="18" charset="0"/>
                <a:ea typeface="Times New Roman" panose="02020603050405020304" pitchFamily="18" charset="0"/>
                <a:cs typeface="Aparajita" panose="02020603050405020304" pitchFamily="18" charset="0"/>
              </a:rPr>
              <a:t>System Analysis &amp; Planning</a:t>
            </a:r>
            <a:endParaRPr lang="en-IN" sz="4000" dirty="0">
              <a:solidFill>
                <a:srgbClr val="69B4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F1976-A8A1-DBB7-72EB-A9826CF7A9A1}"/>
              </a:ext>
            </a:extLst>
          </p:cNvPr>
          <p:cNvSpPr txBox="1"/>
          <p:nvPr/>
        </p:nvSpPr>
        <p:spPr>
          <a:xfrm>
            <a:off x="13030476" y="2152473"/>
            <a:ext cx="9032240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Existing System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err="1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greytHR</a:t>
            </a:r>
            <a:endParaRPr lang="en-IN" dirty="0">
              <a:solidFill>
                <a:srgbClr val="E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Keke HR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err="1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HROne</a:t>
            </a:r>
            <a:endParaRPr lang="en-IN" dirty="0">
              <a:solidFill>
                <a:srgbClr val="E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Workday HCM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27014-90E5-FC78-3456-AD1C02C70858}"/>
              </a:ext>
            </a:extLst>
          </p:cNvPr>
          <p:cNvSpPr txBox="1"/>
          <p:nvPr/>
        </p:nvSpPr>
        <p:spPr>
          <a:xfrm>
            <a:off x="13030476" y="4498690"/>
            <a:ext cx="903224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Drawbacks of above system: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High cost : </a:t>
            </a:r>
            <a:r>
              <a:rPr lang="en-US" sz="1800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lang="en-US" sz="1800" dirty="0">
                <a:effectLst/>
                <a:latin typeface="Aparajita" panose="02020603050405020304" pitchFamily="18" charset="0"/>
                <a:ea typeface="Times New Roman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and maintaining of can be high.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Inflexibility : Traditional system can be difficult to adapt changes employee info.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Difficult to scale : Manual system can be difficult to scale as a company grows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AB61E-C8A2-A8EC-5116-0D6BB8EB468A}"/>
              </a:ext>
            </a:extLst>
          </p:cNvPr>
          <p:cNvSpPr txBox="1"/>
          <p:nvPr/>
        </p:nvSpPr>
        <p:spPr>
          <a:xfrm>
            <a:off x="2731625" y="2080011"/>
            <a:ext cx="85216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 and analysis: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rgbClr val="E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Payroll compliance : The system must be able to calculate and deduct all applicable taxes.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Expense management : The system must be able to track and manage employee expense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 &amp; Reporting : The system must provide a dashboard with real-time data on payroll, expense, and other financial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2072285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1A795D4-AA94-0CBA-632F-DFDFA195CAE9}"/>
              </a:ext>
            </a:extLst>
          </p:cNvPr>
          <p:cNvSpPr/>
          <p:nvPr/>
        </p:nvSpPr>
        <p:spPr>
          <a:xfrm>
            <a:off x="-8747" y="-10160"/>
            <a:ext cx="12192000" cy="687978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8D96A-A363-A01A-2E45-E6BAA4CAA73D}"/>
              </a:ext>
            </a:extLst>
          </p:cNvPr>
          <p:cNvSpPr/>
          <p:nvPr/>
        </p:nvSpPr>
        <p:spPr>
          <a:xfrm>
            <a:off x="-8745" y="-10160"/>
            <a:ext cx="1954635" cy="6858000"/>
          </a:xfrm>
          <a:prstGeom prst="rect">
            <a:avLst/>
          </a:prstGeom>
          <a:solidFill>
            <a:srgbClr val="1E1E1E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8BE474-85E5-32B3-75E3-ABF16B7BC33E}"/>
              </a:ext>
            </a:extLst>
          </p:cNvPr>
          <p:cNvSpPr/>
          <p:nvPr/>
        </p:nvSpPr>
        <p:spPr>
          <a:xfrm>
            <a:off x="1945890" y="-10160"/>
            <a:ext cx="10237365" cy="612396"/>
          </a:xfrm>
          <a:prstGeom prst="rect">
            <a:avLst/>
          </a:prstGeom>
          <a:solidFill>
            <a:srgbClr val="1E1E1E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5C2AB4-1395-CB20-3171-78342F93B34F}"/>
              </a:ext>
            </a:extLst>
          </p:cNvPr>
          <p:cNvSpPr txBox="1"/>
          <p:nvPr/>
        </p:nvSpPr>
        <p:spPr>
          <a:xfrm>
            <a:off x="10401992" y="153425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PayrollCentral</a:t>
            </a:r>
            <a:endParaRPr lang="en-IN" dirty="0">
              <a:solidFill>
                <a:srgbClr val="69B4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96FC897C-3AFD-F285-F7F1-431E34E1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746" y="-311741"/>
            <a:ext cx="1954635" cy="1299663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861FA98-4649-9D51-C3F5-6712A15FBE8D}"/>
              </a:ext>
            </a:extLst>
          </p:cNvPr>
          <p:cNvSpPr/>
          <p:nvPr/>
        </p:nvSpPr>
        <p:spPr>
          <a:xfrm>
            <a:off x="122681" y="1071389"/>
            <a:ext cx="1691779" cy="436228"/>
          </a:xfrm>
          <a:prstGeom prst="round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INTRODUCTION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E4B7C5A-23B5-AF0B-CB94-FE29E22A8935}"/>
              </a:ext>
            </a:extLst>
          </p:cNvPr>
          <p:cNvSpPr/>
          <p:nvPr/>
        </p:nvSpPr>
        <p:spPr>
          <a:xfrm>
            <a:off x="122681" y="1637035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Environment Description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81A483A-EAA0-56D4-4028-6F667BF6272F}"/>
              </a:ext>
            </a:extLst>
          </p:cNvPr>
          <p:cNvSpPr/>
          <p:nvPr/>
        </p:nvSpPr>
        <p:spPr>
          <a:xfrm>
            <a:off x="122681" y="2209429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Analysis &amp; Planning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EE030E8-E8F3-3DC4-4905-4331FA399138}"/>
              </a:ext>
            </a:extLst>
          </p:cNvPr>
          <p:cNvSpPr/>
          <p:nvPr/>
        </p:nvSpPr>
        <p:spPr>
          <a:xfrm>
            <a:off x="122680" y="2781823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Proposed System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7E9D7E9-A989-05A2-1853-EC4567DC43DE}"/>
              </a:ext>
            </a:extLst>
          </p:cNvPr>
          <p:cNvSpPr/>
          <p:nvPr/>
        </p:nvSpPr>
        <p:spPr>
          <a:xfrm>
            <a:off x="-1815002" y="3338774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Detail Planning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D4252D1-1732-2C3C-0C6B-2EA089B53415}"/>
              </a:ext>
            </a:extLst>
          </p:cNvPr>
          <p:cNvSpPr/>
          <p:nvPr/>
        </p:nvSpPr>
        <p:spPr>
          <a:xfrm>
            <a:off x="-1815003" y="3905082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System Design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5983BCC-3D0B-4797-EA96-2341A8367424}"/>
              </a:ext>
            </a:extLst>
          </p:cNvPr>
          <p:cNvSpPr/>
          <p:nvPr/>
        </p:nvSpPr>
        <p:spPr>
          <a:xfrm>
            <a:off x="-1803319" y="4471390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Software Testing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41C632-BA2D-19B7-4B24-F10F534C73F6}"/>
              </a:ext>
            </a:extLst>
          </p:cNvPr>
          <p:cNvSpPr/>
          <p:nvPr/>
        </p:nvSpPr>
        <p:spPr>
          <a:xfrm>
            <a:off x="-1803319" y="5044301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Limitation &amp; Future Scope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C96731D-AB71-83B4-23DE-1D006FFECE12}"/>
              </a:ext>
            </a:extLst>
          </p:cNvPr>
          <p:cNvSpPr/>
          <p:nvPr/>
        </p:nvSpPr>
        <p:spPr>
          <a:xfrm>
            <a:off x="-1803319" y="5604006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5A2EED-FC8C-0F86-0CDA-79AD8814202E}"/>
              </a:ext>
            </a:extLst>
          </p:cNvPr>
          <p:cNvSpPr txBox="1"/>
          <p:nvPr/>
        </p:nvSpPr>
        <p:spPr>
          <a:xfrm>
            <a:off x="18517658" y="1192909"/>
            <a:ext cx="837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69B4FF"/>
                </a:solidFill>
                <a:effectLst/>
                <a:latin typeface="Aparajita" panose="02020603050405020304" pitchFamily="18" charset="0"/>
                <a:ea typeface="Times New Roman" panose="02020603050405020304" pitchFamily="18" charset="0"/>
                <a:cs typeface="Aparajita" panose="02020603050405020304" pitchFamily="18" charset="0"/>
              </a:rPr>
              <a:t>System Analysis &amp; Planning</a:t>
            </a:r>
            <a:endParaRPr lang="en-IN" sz="4000" dirty="0">
              <a:solidFill>
                <a:srgbClr val="69B4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AB61E-C8A2-A8EC-5116-0D6BB8EB468A}"/>
              </a:ext>
            </a:extLst>
          </p:cNvPr>
          <p:cNvSpPr txBox="1"/>
          <p:nvPr/>
        </p:nvSpPr>
        <p:spPr>
          <a:xfrm>
            <a:off x="18367865" y="2274838"/>
            <a:ext cx="85216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 and analysis: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rgbClr val="E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Payroll compliance : The system must be able to calculate and deduct all applicable taxes.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Expense management : The system must be able to track and manage employee expense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 &amp; Reporting : The system must provide a dashboard with real-time data on payroll, expense, and other financial information.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3C0C7F-C7E1-70E4-E0FE-14968B45D1C5}"/>
              </a:ext>
            </a:extLst>
          </p:cNvPr>
          <p:cNvSpPr txBox="1"/>
          <p:nvPr/>
        </p:nvSpPr>
        <p:spPr>
          <a:xfrm>
            <a:off x="2841675" y="998082"/>
            <a:ext cx="837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Proposed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7DECAC-D185-5A1E-35C4-75100B1B8787}"/>
              </a:ext>
            </a:extLst>
          </p:cNvPr>
          <p:cNvSpPr txBox="1"/>
          <p:nvPr/>
        </p:nvSpPr>
        <p:spPr>
          <a:xfrm>
            <a:off x="2557195" y="1826613"/>
            <a:ext cx="9032240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Scope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 develop a user-friendly and efficient payroll management system that automates the process of calculating and disbursing employee salaries, bonuses, and deductions.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ensure compli</a:t>
            </a: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ance with all relevant tax laws and regulations.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provide accurate and timely payroll reports.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 improve the efficiency of the HR department by freeing up time to focus on other tasks.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improve </a:t>
            </a: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employee satisfaction by ensuring that they are paid accurately and on time.</a:t>
            </a:r>
            <a:endParaRPr lang="en-IN" dirty="0">
              <a:solidFill>
                <a:srgbClr val="E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75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1A795D4-AA94-0CBA-632F-DFDFA195CAE9}"/>
              </a:ext>
            </a:extLst>
          </p:cNvPr>
          <p:cNvSpPr/>
          <p:nvPr/>
        </p:nvSpPr>
        <p:spPr>
          <a:xfrm>
            <a:off x="-8747" y="-10160"/>
            <a:ext cx="12192000" cy="687978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8D96A-A363-A01A-2E45-E6BAA4CAA73D}"/>
              </a:ext>
            </a:extLst>
          </p:cNvPr>
          <p:cNvSpPr/>
          <p:nvPr/>
        </p:nvSpPr>
        <p:spPr>
          <a:xfrm>
            <a:off x="-8745" y="-10160"/>
            <a:ext cx="1954635" cy="6858000"/>
          </a:xfrm>
          <a:prstGeom prst="rect">
            <a:avLst/>
          </a:prstGeom>
          <a:solidFill>
            <a:srgbClr val="1E1E1E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8BE474-85E5-32B3-75E3-ABF16B7BC33E}"/>
              </a:ext>
            </a:extLst>
          </p:cNvPr>
          <p:cNvSpPr/>
          <p:nvPr/>
        </p:nvSpPr>
        <p:spPr>
          <a:xfrm>
            <a:off x="1945890" y="-10160"/>
            <a:ext cx="10237365" cy="612396"/>
          </a:xfrm>
          <a:prstGeom prst="rect">
            <a:avLst/>
          </a:prstGeom>
          <a:solidFill>
            <a:srgbClr val="1E1E1E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5C2AB4-1395-CB20-3171-78342F93B34F}"/>
              </a:ext>
            </a:extLst>
          </p:cNvPr>
          <p:cNvSpPr txBox="1"/>
          <p:nvPr/>
        </p:nvSpPr>
        <p:spPr>
          <a:xfrm>
            <a:off x="10401992" y="153425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PayrollCentral</a:t>
            </a:r>
            <a:endParaRPr lang="en-IN" dirty="0">
              <a:solidFill>
                <a:srgbClr val="69B4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96FC897C-3AFD-F285-F7F1-431E34E1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746" y="-311741"/>
            <a:ext cx="1954635" cy="1299663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861FA98-4649-9D51-C3F5-6712A15FBE8D}"/>
              </a:ext>
            </a:extLst>
          </p:cNvPr>
          <p:cNvSpPr/>
          <p:nvPr/>
        </p:nvSpPr>
        <p:spPr>
          <a:xfrm>
            <a:off x="122681" y="1071389"/>
            <a:ext cx="1691779" cy="436228"/>
          </a:xfrm>
          <a:prstGeom prst="round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INTRODUCTION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E4B7C5A-23B5-AF0B-CB94-FE29E22A8935}"/>
              </a:ext>
            </a:extLst>
          </p:cNvPr>
          <p:cNvSpPr/>
          <p:nvPr/>
        </p:nvSpPr>
        <p:spPr>
          <a:xfrm>
            <a:off x="122681" y="1637035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Environment Description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81A483A-EAA0-56D4-4028-6F667BF6272F}"/>
              </a:ext>
            </a:extLst>
          </p:cNvPr>
          <p:cNvSpPr/>
          <p:nvPr/>
        </p:nvSpPr>
        <p:spPr>
          <a:xfrm>
            <a:off x="122681" y="2209429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Analysis &amp; Planning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EE030E8-E8F3-3DC4-4905-4331FA399138}"/>
              </a:ext>
            </a:extLst>
          </p:cNvPr>
          <p:cNvSpPr/>
          <p:nvPr/>
        </p:nvSpPr>
        <p:spPr>
          <a:xfrm>
            <a:off x="122680" y="2781823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Proposed System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7E9D7E9-A989-05A2-1853-EC4567DC43DE}"/>
              </a:ext>
            </a:extLst>
          </p:cNvPr>
          <p:cNvSpPr/>
          <p:nvPr/>
        </p:nvSpPr>
        <p:spPr>
          <a:xfrm>
            <a:off x="-1815002" y="3338774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Detail Planning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D4252D1-1732-2C3C-0C6B-2EA089B53415}"/>
              </a:ext>
            </a:extLst>
          </p:cNvPr>
          <p:cNvSpPr/>
          <p:nvPr/>
        </p:nvSpPr>
        <p:spPr>
          <a:xfrm>
            <a:off x="-1815003" y="3905082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System Design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5983BCC-3D0B-4797-EA96-2341A8367424}"/>
              </a:ext>
            </a:extLst>
          </p:cNvPr>
          <p:cNvSpPr/>
          <p:nvPr/>
        </p:nvSpPr>
        <p:spPr>
          <a:xfrm>
            <a:off x="-1803319" y="4471390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Software Testing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41C632-BA2D-19B7-4B24-F10F534C73F6}"/>
              </a:ext>
            </a:extLst>
          </p:cNvPr>
          <p:cNvSpPr/>
          <p:nvPr/>
        </p:nvSpPr>
        <p:spPr>
          <a:xfrm>
            <a:off x="-1803319" y="5044301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Limitation &amp; Future Scope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C96731D-AB71-83B4-23DE-1D006FFECE12}"/>
              </a:ext>
            </a:extLst>
          </p:cNvPr>
          <p:cNvSpPr/>
          <p:nvPr/>
        </p:nvSpPr>
        <p:spPr>
          <a:xfrm>
            <a:off x="-1803319" y="5604006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3C0C7F-C7E1-70E4-E0FE-14968B45D1C5}"/>
              </a:ext>
            </a:extLst>
          </p:cNvPr>
          <p:cNvSpPr txBox="1"/>
          <p:nvPr/>
        </p:nvSpPr>
        <p:spPr>
          <a:xfrm>
            <a:off x="2841675" y="998082"/>
            <a:ext cx="837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Proposed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7DECAC-D185-5A1E-35C4-75100B1B8787}"/>
              </a:ext>
            </a:extLst>
          </p:cNvPr>
          <p:cNvSpPr txBox="1"/>
          <p:nvPr/>
        </p:nvSpPr>
        <p:spPr>
          <a:xfrm>
            <a:off x="14374057" y="2080011"/>
            <a:ext cx="9032240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Scope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 develop a user-friendly and efficient payroll management system that automates the process of calculating and disbursing employee salaries, bonuses, and deductions.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ensure compli</a:t>
            </a: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ance with all relevant tax laws and regulations.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provide accurate and timely payroll reports.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 improve the efficiency of the HR department by freeing up time to focus on other tasks.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improve </a:t>
            </a: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employee satisfaction by ensuring that they are paid accurately and on time.</a:t>
            </a:r>
            <a:endParaRPr lang="en-IN" dirty="0">
              <a:solidFill>
                <a:srgbClr val="E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0E07D-E668-B3BD-4ED8-772758A0D1B7}"/>
              </a:ext>
            </a:extLst>
          </p:cNvPr>
          <p:cNvSpPr txBox="1"/>
          <p:nvPr/>
        </p:nvSpPr>
        <p:spPr>
          <a:xfrm>
            <a:off x="2841675" y="1705968"/>
            <a:ext cx="8513090" cy="4526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</a:t>
            </a: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Modules: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Login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Add employee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Employee details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Employee update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Employee status change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Employees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Login 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Profile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Change details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Generate pay-slip</a:t>
            </a:r>
          </a:p>
        </p:txBody>
      </p:sp>
    </p:spTree>
    <p:extLst>
      <p:ext uri="{BB962C8B-B14F-4D97-AF65-F5344CB8AC3E}">
        <p14:creationId xmlns:p14="http://schemas.microsoft.com/office/powerpoint/2010/main" val="3463326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1A795D4-AA94-0CBA-632F-DFDFA195CAE9}"/>
              </a:ext>
            </a:extLst>
          </p:cNvPr>
          <p:cNvSpPr/>
          <p:nvPr/>
        </p:nvSpPr>
        <p:spPr>
          <a:xfrm>
            <a:off x="-8747" y="-10160"/>
            <a:ext cx="12192000" cy="687978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8D96A-A363-A01A-2E45-E6BAA4CAA73D}"/>
              </a:ext>
            </a:extLst>
          </p:cNvPr>
          <p:cNvSpPr/>
          <p:nvPr/>
        </p:nvSpPr>
        <p:spPr>
          <a:xfrm>
            <a:off x="-8745" y="-10160"/>
            <a:ext cx="1954635" cy="6858000"/>
          </a:xfrm>
          <a:prstGeom prst="rect">
            <a:avLst/>
          </a:prstGeom>
          <a:solidFill>
            <a:srgbClr val="1E1E1E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8BE474-85E5-32B3-75E3-ABF16B7BC33E}"/>
              </a:ext>
            </a:extLst>
          </p:cNvPr>
          <p:cNvSpPr/>
          <p:nvPr/>
        </p:nvSpPr>
        <p:spPr>
          <a:xfrm>
            <a:off x="1945890" y="-10160"/>
            <a:ext cx="10237365" cy="612396"/>
          </a:xfrm>
          <a:prstGeom prst="rect">
            <a:avLst/>
          </a:prstGeom>
          <a:solidFill>
            <a:srgbClr val="1E1E1E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5C2AB4-1395-CB20-3171-78342F93B34F}"/>
              </a:ext>
            </a:extLst>
          </p:cNvPr>
          <p:cNvSpPr txBox="1"/>
          <p:nvPr/>
        </p:nvSpPr>
        <p:spPr>
          <a:xfrm>
            <a:off x="10401992" y="153425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PayrollCentral</a:t>
            </a:r>
            <a:endParaRPr lang="en-IN" dirty="0">
              <a:solidFill>
                <a:srgbClr val="69B4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96FC897C-3AFD-F285-F7F1-431E34E1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746" y="-311741"/>
            <a:ext cx="1954635" cy="1299663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861FA98-4649-9D51-C3F5-6712A15FBE8D}"/>
              </a:ext>
            </a:extLst>
          </p:cNvPr>
          <p:cNvSpPr/>
          <p:nvPr/>
        </p:nvSpPr>
        <p:spPr>
          <a:xfrm>
            <a:off x="122681" y="1071389"/>
            <a:ext cx="1691779" cy="436228"/>
          </a:xfrm>
          <a:prstGeom prst="round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INTRODUCTION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E4B7C5A-23B5-AF0B-CB94-FE29E22A8935}"/>
              </a:ext>
            </a:extLst>
          </p:cNvPr>
          <p:cNvSpPr/>
          <p:nvPr/>
        </p:nvSpPr>
        <p:spPr>
          <a:xfrm>
            <a:off x="122681" y="1637035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Environment Description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81A483A-EAA0-56D4-4028-6F667BF6272F}"/>
              </a:ext>
            </a:extLst>
          </p:cNvPr>
          <p:cNvSpPr/>
          <p:nvPr/>
        </p:nvSpPr>
        <p:spPr>
          <a:xfrm>
            <a:off x="122681" y="2209429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Analysis &amp; Planning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EE030E8-E8F3-3DC4-4905-4331FA399138}"/>
              </a:ext>
            </a:extLst>
          </p:cNvPr>
          <p:cNvSpPr/>
          <p:nvPr/>
        </p:nvSpPr>
        <p:spPr>
          <a:xfrm>
            <a:off x="122680" y="2781823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Proposed System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7E9D7E9-A989-05A2-1853-EC4567DC43DE}"/>
              </a:ext>
            </a:extLst>
          </p:cNvPr>
          <p:cNvSpPr/>
          <p:nvPr/>
        </p:nvSpPr>
        <p:spPr>
          <a:xfrm>
            <a:off x="122679" y="3354217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Detail Planning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D4252D1-1732-2C3C-0C6B-2EA089B53415}"/>
              </a:ext>
            </a:extLst>
          </p:cNvPr>
          <p:cNvSpPr/>
          <p:nvPr/>
        </p:nvSpPr>
        <p:spPr>
          <a:xfrm>
            <a:off x="-1815003" y="3905082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System Design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5983BCC-3D0B-4797-EA96-2341A8367424}"/>
              </a:ext>
            </a:extLst>
          </p:cNvPr>
          <p:cNvSpPr/>
          <p:nvPr/>
        </p:nvSpPr>
        <p:spPr>
          <a:xfrm>
            <a:off x="-1803319" y="4471390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Software Testing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41C632-BA2D-19B7-4B24-F10F534C73F6}"/>
              </a:ext>
            </a:extLst>
          </p:cNvPr>
          <p:cNvSpPr/>
          <p:nvPr/>
        </p:nvSpPr>
        <p:spPr>
          <a:xfrm>
            <a:off x="-1803319" y="5044301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Limitation &amp; Future Scope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C96731D-AB71-83B4-23DE-1D006FFECE12}"/>
              </a:ext>
            </a:extLst>
          </p:cNvPr>
          <p:cNvSpPr/>
          <p:nvPr/>
        </p:nvSpPr>
        <p:spPr>
          <a:xfrm>
            <a:off x="-1803319" y="5604006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3C0C7F-C7E1-70E4-E0FE-14968B45D1C5}"/>
              </a:ext>
            </a:extLst>
          </p:cNvPr>
          <p:cNvSpPr txBox="1"/>
          <p:nvPr/>
        </p:nvSpPr>
        <p:spPr>
          <a:xfrm>
            <a:off x="16768691" y="1372125"/>
            <a:ext cx="837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Proposed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0E07D-E668-B3BD-4ED8-772758A0D1B7}"/>
              </a:ext>
            </a:extLst>
          </p:cNvPr>
          <p:cNvSpPr txBox="1"/>
          <p:nvPr/>
        </p:nvSpPr>
        <p:spPr>
          <a:xfrm>
            <a:off x="16768691" y="2080011"/>
            <a:ext cx="8513090" cy="4526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</a:t>
            </a: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Modules: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Login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Add employee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Employee details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Employee update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Employee status change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Employees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Login 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Profile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Change details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Generate pay-slip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C229F-E9FD-8649-B357-201C3A1D2A7B}"/>
              </a:ext>
            </a:extLst>
          </p:cNvPr>
          <p:cNvSpPr txBox="1"/>
          <p:nvPr/>
        </p:nvSpPr>
        <p:spPr>
          <a:xfrm>
            <a:off x="2841675" y="998082"/>
            <a:ext cx="837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Detail Planning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BB97F-9567-CE39-A993-82D35C09E644}"/>
              </a:ext>
            </a:extLst>
          </p:cNvPr>
          <p:cNvSpPr txBox="1"/>
          <p:nvPr/>
        </p:nvSpPr>
        <p:spPr>
          <a:xfrm>
            <a:off x="2841675" y="1932972"/>
            <a:ext cx="851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</a:rPr>
              <a:t>Dataflow </a:t>
            </a: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dirty="0">
                <a:solidFill>
                  <a:srgbClr val="E0FFFF"/>
                </a:solidFill>
              </a:rPr>
              <a:t> diagram / UML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C437F512-B5C2-C5DB-6545-9C5363BB6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87" y="2491455"/>
            <a:ext cx="1954635" cy="40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44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1A795D4-AA94-0CBA-632F-DFDFA195CAE9}"/>
              </a:ext>
            </a:extLst>
          </p:cNvPr>
          <p:cNvSpPr/>
          <p:nvPr/>
        </p:nvSpPr>
        <p:spPr>
          <a:xfrm>
            <a:off x="-8747" y="-10160"/>
            <a:ext cx="12192000" cy="687978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8D96A-A363-A01A-2E45-E6BAA4CAA73D}"/>
              </a:ext>
            </a:extLst>
          </p:cNvPr>
          <p:cNvSpPr/>
          <p:nvPr/>
        </p:nvSpPr>
        <p:spPr>
          <a:xfrm>
            <a:off x="-8745" y="-10160"/>
            <a:ext cx="1954635" cy="6858000"/>
          </a:xfrm>
          <a:prstGeom prst="rect">
            <a:avLst/>
          </a:prstGeom>
          <a:solidFill>
            <a:srgbClr val="1E1E1E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8BE474-85E5-32B3-75E3-ABF16B7BC33E}"/>
              </a:ext>
            </a:extLst>
          </p:cNvPr>
          <p:cNvSpPr/>
          <p:nvPr/>
        </p:nvSpPr>
        <p:spPr>
          <a:xfrm>
            <a:off x="1945890" y="-10160"/>
            <a:ext cx="10237365" cy="612396"/>
          </a:xfrm>
          <a:prstGeom prst="rect">
            <a:avLst/>
          </a:prstGeom>
          <a:solidFill>
            <a:srgbClr val="1E1E1E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5C2AB4-1395-CB20-3171-78342F93B34F}"/>
              </a:ext>
            </a:extLst>
          </p:cNvPr>
          <p:cNvSpPr txBox="1"/>
          <p:nvPr/>
        </p:nvSpPr>
        <p:spPr>
          <a:xfrm>
            <a:off x="10401992" y="153425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PayrollCentral</a:t>
            </a:r>
            <a:endParaRPr lang="en-IN" dirty="0">
              <a:solidFill>
                <a:srgbClr val="69B4FF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96FC897C-3AFD-F285-F7F1-431E34E1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746" y="-311741"/>
            <a:ext cx="1954635" cy="1299663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861FA98-4649-9D51-C3F5-6712A15FBE8D}"/>
              </a:ext>
            </a:extLst>
          </p:cNvPr>
          <p:cNvSpPr/>
          <p:nvPr/>
        </p:nvSpPr>
        <p:spPr>
          <a:xfrm>
            <a:off x="122681" y="1071389"/>
            <a:ext cx="1691779" cy="436228"/>
          </a:xfrm>
          <a:prstGeom prst="round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INTRODUCTION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E4B7C5A-23B5-AF0B-CB94-FE29E22A8935}"/>
              </a:ext>
            </a:extLst>
          </p:cNvPr>
          <p:cNvSpPr/>
          <p:nvPr/>
        </p:nvSpPr>
        <p:spPr>
          <a:xfrm>
            <a:off x="122681" y="1637035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Environment Description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81A483A-EAA0-56D4-4028-6F667BF6272F}"/>
              </a:ext>
            </a:extLst>
          </p:cNvPr>
          <p:cNvSpPr/>
          <p:nvPr/>
        </p:nvSpPr>
        <p:spPr>
          <a:xfrm>
            <a:off x="122681" y="2209429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Analysis &amp; Planning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EE030E8-E8F3-3DC4-4905-4331FA399138}"/>
              </a:ext>
            </a:extLst>
          </p:cNvPr>
          <p:cNvSpPr/>
          <p:nvPr/>
        </p:nvSpPr>
        <p:spPr>
          <a:xfrm>
            <a:off x="122680" y="2781823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Proposed System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7E9D7E9-A989-05A2-1853-EC4567DC43DE}"/>
              </a:ext>
            </a:extLst>
          </p:cNvPr>
          <p:cNvSpPr/>
          <p:nvPr/>
        </p:nvSpPr>
        <p:spPr>
          <a:xfrm>
            <a:off x="122679" y="3354217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Detail Planning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D4252D1-1732-2C3C-0C6B-2EA089B53415}"/>
              </a:ext>
            </a:extLst>
          </p:cNvPr>
          <p:cNvSpPr/>
          <p:nvPr/>
        </p:nvSpPr>
        <p:spPr>
          <a:xfrm>
            <a:off x="-1815003" y="3905082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System Design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5983BCC-3D0B-4797-EA96-2341A8367424}"/>
              </a:ext>
            </a:extLst>
          </p:cNvPr>
          <p:cNvSpPr/>
          <p:nvPr/>
        </p:nvSpPr>
        <p:spPr>
          <a:xfrm>
            <a:off x="-1803319" y="4471390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Software Testing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41C632-BA2D-19B7-4B24-F10F534C73F6}"/>
              </a:ext>
            </a:extLst>
          </p:cNvPr>
          <p:cNvSpPr/>
          <p:nvPr/>
        </p:nvSpPr>
        <p:spPr>
          <a:xfrm>
            <a:off x="-1803319" y="5044301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Limitation &amp; Future Scope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C96731D-AB71-83B4-23DE-1D006FFECE12}"/>
              </a:ext>
            </a:extLst>
          </p:cNvPr>
          <p:cNvSpPr/>
          <p:nvPr/>
        </p:nvSpPr>
        <p:spPr>
          <a:xfrm>
            <a:off x="-1803319" y="5604006"/>
            <a:ext cx="1691779" cy="442976"/>
          </a:xfrm>
          <a:prstGeom prst="roundRect">
            <a:avLst/>
          </a:prstGeom>
          <a:solidFill>
            <a:srgbClr val="2D2D2D"/>
          </a:solidFill>
          <a:ln>
            <a:solidFill>
              <a:srgbClr val="2D2D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3C0C7F-C7E1-70E4-E0FE-14968B45D1C5}"/>
              </a:ext>
            </a:extLst>
          </p:cNvPr>
          <p:cNvSpPr txBox="1"/>
          <p:nvPr/>
        </p:nvSpPr>
        <p:spPr>
          <a:xfrm>
            <a:off x="16768691" y="1372125"/>
            <a:ext cx="837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Proposed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0E07D-E668-B3BD-4ED8-772758A0D1B7}"/>
              </a:ext>
            </a:extLst>
          </p:cNvPr>
          <p:cNvSpPr txBox="1"/>
          <p:nvPr/>
        </p:nvSpPr>
        <p:spPr>
          <a:xfrm>
            <a:off x="16768691" y="2080011"/>
            <a:ext cx="8513090" cy="4526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</a:t>
            </a:r>
            <a:r>
              <a:rPr lang="en-IN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Modules: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Login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Add employee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Employee details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Employee update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Employee status change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Employees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Login 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Profile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Change details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IN" sz="1600" dirty="0">
                <a:solidFill>
                  <a:srgbClr val="E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Generate pay-slip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C229F-E9FD-8649-B357-201C3A1D2A7B}"/>
              </a:ext>
            </a:extLst>
          </p:cNvPr>
          <p:cNvSpPr txBox="1"/>
          <p:nvPr/>
        </p:nvSpPr>
        <p:spPr>
          <a:xfrm>
            <a:off x="2841675" y="998082"/>
            <a:ext cx="837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69B4FF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Detail Planning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BB97F-9567-CE39-A993-82D35C09E644}"/>
              </a:ext>
            </a:extLst>
          </p:cNvPr>
          <p:cNvSpPr txBox="1"/>
          <p:nvPr/>
        </p:nvSpPr>
        <p:spPr>
          <a:xfrm>
            <a:off x="12911649" y="2172264"/>
            <a:ext cx="851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69B4FF"/>
                </a:solidFill>
              </a:rPr>
              <a:t>Dataflow from diagram / UML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C437F512-B5C2-C5DB-6545-9C5363BB6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361" y="2730747"/>
            <a:ext cx="1954635" cy="40152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0006AD-3179-A846-068E-1836CA64D404}"/>
              </a:ext>
            </a:extLst>
          </p:cNvPr>
          <p:cNvSpPr txBox="1"/>
          <p:nvPr/>
        </p:nvSpPr>
        <p:spPr>
          <a:xfrm>
            <a:off x="2841675" y="1932972"/>
            <a:ext cx="851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E0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 Specification / Activity Flow Diagram</a:t>
            </a:r>
            <a:endParaRPr lang="en-IN" dirty="0">
              <a:solidFill>
                <a:srgbClr val="E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54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937</Words>
  <Application>Microsoft Office PowerPoint</Application>
  <PresentationFormat>Widescreen</PresentationFormat>
  <Paragraphs>231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Aparajita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Madhav Sunchu</dc:creator>
  <cp:lastModifiedBy>Madhav Sunchu</cp:lastModifiedBy>
  <cp:revision>1</cp:revision>
  <dcterms:created xsi:type="dcterms:W3CDTF">2023-09-03T16:28:36Z</dcterms:created>
  <dcterms:modified xsi:type="dcterms:W3CDTF">2023-09-03T17:42:49Z</dcterms:modified>
</cp:coreProperties>
</file>