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3309C-8DAB-4C88-8874-3803D72661D5}"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3637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229512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381758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57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57684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E3309C-8DAB-4C88-8874-3803D72661D5}"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71005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E3309C-8DAB-4C88-8874-3803D72661D5}"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1380763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309C-8DAB-4C88-8874-3803D72661D5}"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3167279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309C-8DAB-4C88-8874-3803D72661D5}"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5894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3309C-8DAB-4C88-8874-3803D72661D5}"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138351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3309C-8DAB-4C88-8874-3803D72661D5}"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281130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315841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3309C-8DAB-4C88-8874-3803D72661D5}"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2226789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3309C-8DAB-4C88-8874-3803D72661D5}"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422304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3309C-8DAB-4C88-8874-3803D72661D5}"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218008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372835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3309C-8DAB-4C88-8874-3803D72661D5}"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0BC4D-C674-417D-8250-832DD7077E62}" type="slidenum">
              <a:rPr lang="en-IN" smtClean="0"/>
              <a:t>‹#›</a:t>
            </a:fld>
            <a:endParaRPr lang="en-IN"/>
          </a:p>
        </p:txBody>
      </p:sp>
    </p:spTree>
    <p:extLst>
      <p:ext uri="{BB962C8B-B14F-4D97-AF65-F5344CB8AC3E}">
        <p14:creationId xmlns:p14="http://schemas.microsoft.com/office/powerpoint/2010/main" val="54745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E3309C-8DAB-4C88-8874-3803D72661D5}" type="datetimeFigureOut">
              <a:rPr lang="en-IN" smtClean="0"/>
              <a:t>17-08-2023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A10BC4D-C674-417D-8250-832DD7077E62}" type="slidenum">
              <a:rPr lang="en-IN" smtClean="0"/>
              <a:t>‹#›</a:t>
            </a:fld>
            <a:endParaRPr lang="en-IN"/>
          </a:p>
        </p:txBody>
      </p:sp>
    </p:spTree>
    <p:extLst>
      <p:ext uri="{BB962C8B-B14F-4D97-AF65-F5344CB8AC3E}">
        <p14:creationId xmlns:p14="http://schemas.microsoft.com/office/powerpoint/2010/main" val="388120317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26B6-6267-1A16-AF76-03A56195732E}"/>
              </a:ext>
            </a:extLst>
          </p:cNvPr>
          <p:cNvSpPr>
            <a:spLocks noGrp="1"/>
          </p:cNvSpPr>
          <p:nvPr>
            <p:ph type="ctrTitle"/>
          </p:nvPr>
        </p:nvSpPr>
        <p:spPr/>
        <p:txBody>
          <a:bodyPr>
            <a:normAutofit/>
          </a:bodyPr>
          <a:lstStyle/>
          <a:p>
            <a:r>
              <a:rPr lang="en-IN" sz="3000" dirty="0"/>
              <a:t>CUSTOMER LIFETIME VALUE ANALYSIS</a:t>
            </a:r>
          </a:p>
        </p:txBody>
      </p:sp>
    </p:spTree>
    <p:extLst>
      <p:ext uri="{BB962C8B-B14F-4D97-AF65-F5344CB8AC3E}">
        <p14:creationId xmlns:p14="http://schemas.microsoft.com/office/powerpoint/2010/main" val="401823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3626-1A71-8078-486C-4213A104E19D}"/>
              </a:ext>
            </a:extLst>
          </p:cNvPr>
          <p:cNvSpPr txBox="1"/>
          <p:nvPr/>
        </p:nvSpPr>
        <p:spPr>
          <a:xfrm>
            <a:off x="922175" y="429207"/>
            <a:ext cx="10198359" cy="1881669"/>
          </a:xfrm>
          <a:prstGeom prst="rect">
            <a:avLst/>
          </a:prstGeom>
          <a:noFill/>
        </p:spPr>
        <p:txBody>
          <a:bodyPr wrap="square" rtlCol="0">
            <a:spAutoFit/>
          </a:bodyPr>
          <a:lstStyle/>
          <a:p>
            <a:pPr>
              <a:lnSpc>
                <a:spcPct val="150000"/>
              </a:lnSpc>
            </a:pPr>
            <a:r>
              <a:rPr lang="en-US" sz="2000" dirty="0">
                <a:latin typeface="Segoe UI" panose="020B0502040204020203" pitchFamily="34" charset="0"/>
                <a:cs typeface="Segoe UI" panose="020B0502040204020203" pitchFamily="34" charset="0"/>
              </a:rPr>
              <a:t>Objective: Analyze the customer life-time value for an Auto Insurance Company. Its revenue would increase if the amount claimed by customers who have insured in the company is low. It helps marketers to find optimum marketing spending to acquire and retain customers. That basically says how much to spend on acquiring and retaining.</a:t>
            </a:r>
            <a:endParaRPr lang="en-IN" sz="20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A8A2E51D-AFED-2C5D-E9BD-B9BAA259B722}"/>
              </a:ext>
            </a:extLst>
          </p:cNvPr>
          <p:cNvSpPr txBox="1"/>
          <p:nvPr/>
        </p:nvSpPr>
        <p:spPr>
          <a:xfrm flipH="1">
            <a:off x="922174" y="2626566"/>
            <a:ext cx="10386527" cy="4189993"/>
          </a:xfrm>
          <a:prstGeom prst="rect">
            <a:avLst/>
          </a:prstGeom>
          <a:noFill/>
        </p:spPr>
        <p:txBody>
          <a:bodyPr wrap="square" rtlCol="0">
            <a:spAutoFit/>
          </a:bodyPr>
          <a:lstStyle/>
          <a:p>
            <a:pPr>
              <a:lnSpc>
                <a:spcPct val="150000"/>
              </a:lnSpc>
            </a:pPr>
            <a:r>
              <a:rPr lang="en-US" sz="2000" dirty="0">
                <a:latin typeface="Segoe UI" panose="020B0502040204020203" pitchFamily="34" charset="0"/>
                <a:cs typeface="Segoe UI" panose="020B0502040204020203" pitchFamily="34" charset="0"/>
              </a:rPr>
              <a:t>Benefits: </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Tailored Service: CLV assessment helps customize offerings based on individual customer needs, enhancing satisfaction and retention.</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Precise Marketing: By identifying high CLV customers, resources can be focused on targeted marketing campaigns, optimizing acquisition costs.</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Risk Management: CLV analysis aids in predicting potential claims and assessing policyholder behavior, leading to improved risk evaluation.</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Long-Term Profitability: Strategic decisions driven by CLV data foster higher customer loyalty, translating into sustained revenue growth over time.</a:t>
            </a:r>
          </a:p>
        </p:txBody>
      </p:sp>
    </p:spTree>
    <p:extLst>
      <p:ext uri="{BB962C8B-B14F-4D97-AF65-F5344CB8AC3E}">
        <p14:creationId xmlns:p14="http://schemas.microsoft.com/office/powerpoint/2010/main" val="365562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E6C9-7286-148D-2DB7-8F0359F87EF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                  Power BI Architecture</a:t>
            </a:r>
          </a:p>
        </p:txBody>
      </p:sp>
      <p:pic>
        <p:nvPicPr>
          <p:cNvPr id="2052" name="Picture 4" descr="power bi architecture">
            <a:extLst>
              <a:ext uri="{FF2B5EF4-FFF2-40B4-BE49-F238E27FC236}">
                <a16:creationId xmlns:a16="http://schemas.microsoft.com/office/drawing/2014/main" id="{16CF97B6-57CF-3F9C-39B2-46A6A87219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700" y="2195512"/>
            <a:ext cx="78390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0044B3-6CB7-5C87-BB23-F26C1D13270B}"/>
              </a:ext>
            </a:extLst>
          </p:cNvPr>
          <p:cNvSpPr>
            <a:spLocks noGrp="1"/>
          </p:cNvSpPr>
          <p:nvPr>
            <p:ph type="subTitle" idx="1"/>
          </p:nvPr>
        </p:nvSpPr>
        <p:spPr>
          <a:xfrm>
            <a:off x="1682621" y="606491"/>
            <a:ext cx="9144000" cy="4551816"/>
          </a:xfrm>
        </p:spPr>
        <p:txBody>
          <a:bodyPr>
            <a:normAutofit fontScale="92500"/>
          </a:bodyPr>
          <a:lstStyle/>
          <a:p>
            <a:pPr algn="l"/>
            <a:r>
              <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algn="l"/>
            <a:r>
              <a:rPr lang="en-US" sz="2000" b="1" i="0" dirty="0">
                <a:solidFill>
                  <a:schemeClr val="tx1">
                    <a:lumMod val="85000"/>
                    <a:lumOff val="15000"/>
                  </a:schemeClr>
                </a:solidFill>
                <a:effectLst/>
                <a:latin typeface="Segoe UI" panose="020B0502040204020203" pitchFamily="34" charset="0"/>
                <a:cs typeface="Segoe UI" panose="020B0502040204020203" pitchFamily="34" charset="0"/>
              </a:rPr>
              <a:t>Data Collection and Preparation:</a:t>
            </a:r>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I Identified the data sources want to use in my project.</a:t>
            </a: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I collected the data provided by </a:t>
            </a:r>
            <a:r>
              <a:rPr lang="en-US" sz="2000" b="0" i="0" dirty="0" err="1">
                <a:solidFill>
                  <a:schemeClr val="tx1">
                    <a:lumMod val="85000"/>
                    <a:lumOff val="15000"/>
                  </a:schemeClr>
                </a:solidFill>
                <a:effectLst/>
                <a:latin typeface="Segoe UI" panose="020B0502040204020203" pitchFamily="34" charset="0"/>
                <a:cs typeface="Segoe UI" panose="020B0502040204020203" pitchFamily="34" charset="0"/>
              </a:rPr>
              <a:t>ineuron</a:t>
            </a: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and imported data from Excel to Power BI </a:t>
            </a:r>
            <a:endParaRPr lang="en-US" sz="2000" b="1" dirty="0">
              <a:solidFill>
                <a:schemeClr val="tx1">
                  <a:lumMod val="85000"/>
                  <a:lumOff val="15000"/>
                </a:schemeClr>
              </a:solidFill>
              <a:latin typeface="Segoe UI" panose="020B0502040204020203" pitchFamily="34" charset="0"/>
              <a:cs typeface="Segoe UI" panose="020B0502040204020203" pitchFamily="34" charset="0"/>
            </a:endParaRPr>
          </a:p>
          <a:p>
            <a:pPr algn="l"/>
            <a:endParaRPr lang="en-US" sz="2000" b="1"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US" sz="2000" b="1" i="0" dirty="0">
                <a:solidFill>
                  <a:schemeClr val="tx1">
                    <a:lumMod val="85000"/>
                    <a:lumOff val="15000"/>
                  </a:schemeClr>
                </a:solidFill>
                <a:effectLst/>
                <a:latin typeface="Segoe UI" panose="020B0502040204020203" pitchFamily="34" charset="0"/>
                <a:cs typeface="Segoe UI" panose="020B0502040204020203" pitchFamily="34" charset="0"/>
              </a:rPr>
              <a:t>Data Transformation:</a:t>
            </a:r>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I cleaned and transformed the data to ensure it's in the desired format for analysis.</a:t>
            </a: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Performed data shaping tasks like filtering, sorting, and grouping to remove null values, errors in data, and made the single table into 4 tables for better understanding.</a:t>
            </a:r>
          </a:p>
          <a:p>
            <a:endParaRPr lang="en-IN" dirty="0"/>
          </a:p>
        </p:txBody>
      </p:sp>
    </p:spTree>
    <p:extLst>
      <p:ext uri="{BB962C8B-B14F-4D97-AF65-F5344CB8AC3E}">
        <p14:creationId xmlns:p14="http://schemas.microsoft.com/office/powerpoint/2010/main" val="403351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E3A29B-1B64-FFDA-95B2-C85BFB4AFC36}"/>
              </a:ext>
            </a:extLst>
          </p:cNvPr>
          <p:cNvSpPr>
            <a:spLocks noGrp="1"/>
          </p:cNvSpPr>
          <p:nvPr>
            <p:ph type="subTitle" idx="1"/>
          </p:nvPr>
        </p:nvSpPr>
        <p:spPr>
          <a:xfrm>
            <a:off x="1524000" y="643812"/>
            <a:ext cx="9144000" cy="4613988"/>
          </a:xfrm>
        </p:spPr>
        <p:txBody>
          <a:bodyPr>
            <a:normAutofit fontScale="92500" lnSpcReduction="20000"/>
          </a:bodyPr>
          <a:lstStyle/>
          <a:p>
            <a:pPr algn="l"/>
            <a:endParaRPr lang="en-US" sz="2200" b="1"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r>
              <a:rPr lang="en-US" sz="2200" b="1" i="0" dirty="0">
                <a:solidFill>
                  <a:schemeClr val="tx1">
                    <a:lumMod val="85000"/>
                    <a:lumOff val="15000"/>
                  </a:schemeClr>
                </a:solidFill>
                <a:effectLst/>
                <a:latin typeface="Segoe UI" panose="020B0502040204020203" pitchFamily="34" charset="0"/>
                <a:cs typeface="Segoe UI" panose="020B0502040204020203" pitchFamily="34" charset="0"/>
              </a:rPr>
              <a:t>Data Modeling:</a:t>
            </a:r>
            <a:endParaRPr lang="en-US" sz="22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I defined relationships between different tables as I needed.</a:t>
            </a: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Created calculated columns and measures using DAX (Data Analysis Expressions) language.</a:t>
            </a:r>
          </a:p>
          <a:p>
            <a:pPr algn="l"/>
            <a:endParaRPr lang="en-US" sz="2200" b="1"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US" sz="2200" b="1" i="0" dirty="0">
                <a:solidFill>
                  <a:schemeClr val="tx1">
                    <a:lumMod val="85000"/>
                    <a:lumOff val="15000"/>
                  </a:schemeClr>
                </a:solidFill>
                <a:effectLst/>
                <a:latin typeface="Segoe UI" panose="020B0502040204020203" pitchFamily="34" charset="0"/>
                <a:cs typeface="Segoe UI" panose="020B0502040204020203" pitchFamily="34" charset="0"/>
              </a:rPr>
              <a:t>Report Design:</a:t>
            </a:r>
            <a:endParaRPr lang="en-US" sz="22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I Created 2 report pages.</a:t>
            </a: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Added visualizations such as charts, tables, matrices, and maps to the report    pages which suits my data.</a:t>
            </a: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Customized the formatting and layout of the visuals.</a:t>
            </a:r>
          </a:p>
          <a:p>
            <a:pPr algn="l">
              <a:buFont typeface="Arial" panose="020B0604020202020204" pitchFamily="34" charset="0"/>
              <a:buChar char="•"/>
            </a:pPr>
            <a:endParaRPr lang="en-US" sz="2200" dirty="0">
              <a:solidFill>
                <a:schemeClr val="tx1">
                  <a:lumMod val="85000"/>
                  <a:lumOff val="15000"/>
                </a:schemeClr>
              </a:solidFill>
              <a:latin typeface="Söhne"/>
            </a:endParaRPr>
          </a:p>
          <a:p>
            <a:pPr algn="l"/>
            <a:endParaRPr lang="en-US" sz="2200" b="0" i="0" dirty="0">
              <a:solidFill>
                <a:schemeClr val="tx1">
                  <a:lumMod val="85000"/>
                  <a:lumOff val="15000"/>
                </a:schemeClr>
              </a:solidFill>
              <a:effectLst/>
              <a:latin typeface="Söhne"/>
            </a:endParaRPr>
          </a:p>
          <a:p>
            <a:endParaRPr lang="en-IN" dirty="0"/>
          </a:p>
        </p:txBody>
      </p:sp>
    </p:spTree>
    <p:extLst>
      <p:ext uri="{BB962C8B-B14F-4D97-AF65-F5344CB8AC3E}">
        <p14:creationId xmlns:p14="http://schemas.microsoft.com/office/powerpoint/2010/main" val="128874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AC9548-804C-3416-2955-C6EA21CF489B}"/>
              </a:ext>
            </a:extLst>
          </p:cNvPr>
          <p:cNvSpPr>
            <a:spLocks noGrp="1"/>
          </p:cNvSpPr>
          <p:nvPr>
            <p:ph type="subTitle" idx="1"/>
          </p:nvPr>
        </p:nvSpPr>
        <p:spPr>
          <a:xfrm>
            <a:off x="1524000" y="597159"/>
            <a:ext cx="9144000" cy="4660641"/>
          </a:xfrm>
        </p:spPr>
        <p:txBody>
          <a:bodyPr>
            <a:normAutofit/>
          </a:bodyPr>
          <a:lstStyle/>
          <a:p>
            <a:pPr algn="l"/>
            <a:r>
              <a:rPr lang="en-US" sz="2000" b="1" i="0" dirty="0">
                <a:solidFill>
                  <a:schemeClr val="tx1">
                    <a:lumMod val="85000"/>
                    <a:lumOff val="15000"/>
                  </a:schemeClr>
                </a:solidFill>
                <a:effectLst/>
                <a:latin typeface="Segoe UI" panose="020B0502040204020203" pitchFamily="34" charset="0"/>
                <a:cs typeface="Segoe UI" panose="020B0502040204020203" pitchFamily="34" charset="0"/>
              </a:rPr>
              <a:t>Adding Interactivity:</a:t>
            </a:r>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Added slicers, filters to enhance user interactivity.</a:t>
            </a: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Created bookmarks to save specific views and states of the report</a:t>
            </a:r>
          </a:p>
          <a:p>
            <a:pPr algn="l">
              <a:buFont typeface="Arial" panose="020B0604020202020204" pitchFamily="34" charset="0"/>
              <a:buChar char="•"/>
            </a:pPr>
            <a:endParaRPr lang="en-US" sz="2000" dirty="0">
              <a:solidFill>
                <a:schemeClr val="tx1">
                  <a:lumMod val="85000"/>
                  <a:lumOff val="15000"/>
                </a:schemeClr>
              </a:solidFill>
              <a:latin typeface="Segoe UI" panose="020B0502040204020203" pitchFamily="34" charset="0"/>
              <a:cs typeface="Segoe UI" panose="020B0502040204020203" pitchFamily="34" charset="0"/>
            </a:endParaRPr>
          </a:p>
          <a:p>
            <a:pPr algn="l"/>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r>
              <a:rPr lang="en-US" sz="2000" b="1" i="0" dirty="0">
                <a:solidFill>
                  <a:schemeClr val="tx1">
                    <a:lumMod val="85000"/>
                    <a:lumOff val="15000"/>
                  </a:schemeClr>
                </a:solidFill>
                <a:effectLst/>
                <a:latin typeface="Segoe UI" panose="020B0502040204020203" pitchFamily="34" charset="0"/>
                <a:cs typeface="Segoe UI" panose="020B0502040204020203" pitchFamily="34" charset="0"/>
              </a:rPr>
              <a:t>Data Refresh and Publishing:</a:t>
            </a:r>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I Configured data refresh settings to keep the data up-to-date.</a:t>
            </a: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  I Published the report and dashboard to the Power BI service (Power BI Online) or a compatible on-premises server.</a:t>
            </a:r>
          </a:p>
          <a:p>
            <a:pPr algn="l"/>
            <a:endParaRPr lang="en-US"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88249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7D8801-7AFB-5CC5-A612-07E9C1761CD0}"/>
              </a:ext>
            </a:extLst>
          </p:cNvPr>
          <p:cNvSpPr>
            <a:spLocks noGrp="1"/>
          </p:cNvSpPr>
          <p:nvPr>
            <p:ph type="subTitle" idx="1"/>
          </p:nvPr>
        </p:nvSpPr>
        <p:spPr>
          <a:xfrm>
            <a:off x="1524000" y="727075"/>
            <a:ext cx="9144000" cy="4530725"/>
          </a:xfrm>
        </p:spPr>
        <p:txBody>
          <a:bodyPr>
            <a:normAutofit fontScale="92500" lnSpcReduction="10000"/>
          </a:bodyPr>
          <a:lstStyle/>
          <a:p>
            <a:pPr algn="l"/>
            <a:endParaRPr lang="en-US" sz="2000" b="1" i="0" dirty="0">
              <a:solidFill>
                <a:schemeClr val="tx1">
                  <a:lumMod val="85000"/>
                  <a:lumOff val="15000"/>
                </a:schemeClr>
              </a:solidFill>
              <a:effectLst/>
              <a:latin typeface="Söhne"/>
            </a:endParaRPr>
          </a:p>
          <a:p>
            <a:pPr algn="l"/>
            <a:endParaRPr lang="en-US" sz="2000" b="1" dirty="0">
              <a:solidFill>
                <a:schemeClr val="tx1">
                  <a:lumMod val="85000"/>
                  <a:lumOff val="15000"/>
                </a:schemeClr>
              </a:solidFill>
              <a:latin typeface="Söhne"/>
            </a:endParaRPr>
          </a:p>
          <a:p>
            <a:pPr algn="l"/>
            <a:r>
              <a:rPr lang="en-US" sz="2200" b="1" i="0" dirty="0">
                <a:solidFill>
                  <a:schemeClr val="tx1">
                    <a:lumMod val="85000"/>
                    <a:lumOff val="15000"/>
                  </a:schemeClr>
                </a:solidFill>
                <a:effectLst/>
                <a:latin typeface="Segoe UI" panose="020B0502040204020203" pitchFamily="34" charset="0"/>
                <a:cs typeface="Segoe UI" panose="020B0502040204020203" pitchFamily="34" charset="0"/>
              </a:rPr>
              <a:t>Power BI Service (Power BI Online):</a:t>
            </a:r>
            <a:endParaRPr lang="en-US" sz="22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Published your Power BI reports and dashboards to the Power BI service, which is a cloud-based platform provided by Microsoft.</a:t>
            </a: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This allows users to access and interact with the reports using a web browser or the Power BI mobile app.</a:t>
            </a:r>
          </a:p>
          <a:p>
            <a:pPr algn="l">
              <a:buFont typeface="Arial" panose="020B0604020202020204" pitchFamily="34" charset="0"/>
              <a:buChar char="•"/>
            </a:pPr>
            <a:r>
              <a:rPr lang="en-US" sz="2200" dirty="0">
                <a:solidFill>
                  <a:schemeClr val="tx1">
                    <a:lumMod val="85000"/>
                    <a:lumOff val="15000"/>
                  </a:schemeClr>
                </a:solidFill>
                <a:latin typeface="Segoe UI" panose="020B0502040204020203" pitchFamily="34" charset="0"/>
                <a:cs typeface="Segoe UI" panose="020B0502040204020203" pitchFamily="34" charset="0"/>
              </a:rPr>
              <a:t>We</a:t>
            </a: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 can share reports with colleagues and control access using different sharing options.</a:t>
            </a:r>
          </a:p>
          <a:p>
            <a:pPr algn="l">
              <a:buFont typeface="Arial" panose="020B0604020202020204" pitchFamily="34" charset="0"/>
              <a:buChar char="•"/>
            </a:pPr>
            <a:r>
              <a:rPr lang="en-US" sz="2200" b="0" i="0" dirty="0">
                <a:solidFill>
                  <a:schemeClr val="tx1">
                    <a:lumMod val="85000"/>
                    <a:lumOff val="15000"/>
                  </a:schemeClr>
                </a:solidFill>
                <a:effectLst/>
                <a:latin typeface="Segoe UI" panose="020B0502040204020203" pitchFamily="34" charset="0"/>
                <a:cs typeface="Segoe UI" panose="020B0502040204020203" pitchFamily="34" charset="0"/>
              </a:rPr>
              <a:t>The Power BI service also supports automatic data refresh for keeping the data up-to-date.</a:t>
            </a:r>
          </a:p>
          <a:p>
            <a:endParaRPr lang="en-IN" dirty="0"/>
          </a:p>
        </p:txBody>
      </p:sp>
    </p:spTree>
    <p:extLst>
      <p:ext uri="{BB962C8B-B14F-4D97-AF65-F5344CB8AC3E}">
        <p14:creationId xmlns:p14="http://schemas.microsoft.com/office/powerpoint/2010/main" val="130348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BFB15F-428C-1FC8-BA9A-BE2646D88DE1}"/>
              </a:ext>
            </a:extLst>
          </p:cNvPr>
          <p:cNvSpPr>
            <a:spLocks noGrp="1"/>
          </p:cNvSpPr>
          <p:nvPr>
            <p:ph type="subTitle" idx="1"/>
          </p:nvPr>
        </p:nvSpPr>
        <p:spPr>
          <a:xfrm>
            <a:off x="1524000" y="718457"/>
            <a:ext cx="9144000" cy="4539343"/>
          </a:xfrm>
        </p:spPr>
        <p:txBody>
          <a:bodyPr/>
          <a:lstStyle/>
          <a:p>
            <a:pPr algn="l"/>
            <a:endParaRPr lang="en-US" sz="2000" b="1" i="0" dirty="0">
              <a:solidFill>
                <a:schemeClr val="tx1">
                  <a:lumMod val="85000"/>
                  <a:lumOff val="15000"/>
                </a:schemeClr>
              </a:solidFill>
              <a:effectLst/>
              <a:latin typeface="Söhne"/>
            </a:endParaRPr>
          </a:p>
          <a:p>
            <a:pPr algn="l"/>
            <a:endParaRPr lang="en-US" sz="2000" b="1" dirty="0">
              <a:solidFill>
                <a:schemeClr val="tx1">
                  <a:lumMod val="85000"/>
                  <a:lumOff val="15000"/>
                </a:schemeClr>
              </a:solidFill>
              <a:latin typeface="Söhne"/>
            </a:endParaRPr>
          </a:p>
          <a:p>
            <a:pPr algn="l"/>
            <a:r>
              <a:rPr lang="en-US" sz="2000" b="1" i="0" dirty="0">
                <a:solidFill>
                  <a:schemeClr val="tx1">
                    <a:lumMod val="85000"/>
                    <a:lumOff val="15000"/>
                  </a:schemeClr>
                </a:solidFill>
                <a:effectLst/>
                <a:latin typeface="Segoe UI" panose="020B0502040204020203" pitchFamily="34" charset="0"/>
                <a:cs typeface="Segoe UI" panose="020B0502040204020203" pitchFamily="34" charset="0"/>
              </a:rPr>
              <a:t>Deployment Pipelines:</a:t>
            </a:r>
            <a:endParaRPr lang="en-US" sz="2000" b="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Power BI Premium and Premium Per User offer deployment pipelines for managing the deployment of Power BI artifacts.</a:t>
            </a:r>
          </a:p>
          <a:p>
            <a:pPr algn="l">
              <a:buFont typeface="Arial" panose="020B0604020202020204" pitchFamily="34" charset="0"/>
              <a:buChar char="•"/>
            </a:pPr>
            <a:r>
              <a:rPr lang="en-US" sz="2000" b="0" i="0" dirty="0">
                <a:solidFill>
                  <a:schemeClr val="tx1">
                    <a:lumMod val="85000"/>
                    <a:lumOff val="15000"/>
                  </a:schemeClr>
                </a:solidFill>
                <a:effectLst/>
                <a:latin typeface="Segoe UI" panose="020B0502040204020203" pitchFamily="34" charset="0"/>
                <a:cs typeface="Segoe UI" panose="020B0502040204020203" pitchFamily="34" charset="0"/>
              </a:rPr>
              <a:t>Deployment pipelines allow you to promote changes through different environments (e.g., development, testing, production) while ensuring consistency.</a:t>
            </a:r>
          </a:p>
          <a:p>
            <a:endParaRPr lang="en-IN" dirty="0"/>
          </a:p>
        </p:txBody>
      </p:sp>
    </p:spTree>
    <p:extLst>
      <p:ext uri="{BB962C8B-B14F-4D97-AF65-F5344CB8AC3E}">
        <p14:creationId xmlns:p14="http://schemas.microsoft.com/office/powerpoint/2010/main" val="1537351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239</TotalTime>
  <Words>503</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Rockwell</vt:lpstr>
      <vt:lpstr>Segoe UI</vt:lpstr>
      <vt:lpstr>Söhne</vt:lpstr>
      <vt:lpstr>Times New Roman</vt:lpstr>
      <vt:lpstr>Damask</vt:lpstr>
      <vt:lpstr>CUSTOMER LIFETIME VALUE ANALYSIS</vt:lpstr>
      <vt:lpstr>PowerPoint Presentation</vt:lpstr>
      <vt:lpstr>                  Power BI Architecture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VALUE ANALYSIS</dc:title>
  <dc:creator>arjun s</dc:creator>
  <cp:lastModifiedBy>arjun s</cp:lastModifiedBy>
  <cp:revision>2</cp:revision>
  <dcterms:created xsi:type="dcterms:W3CDTF">2023-08-16T17:14:01Z</dcterms:created>
  <dcterms:modified xsi:type="dcterms:W3CDTF">2023-08-17T18:32:24Z</dcterms:modified>
</cp:coreProperties>
</file>