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88" r:id="rId4"/>
    <p:sldId id="405" r:id="rId5"/>
    <p:sldId id="407" r:id="rId6"/>
    <p:sldId id="406" r:id="rId7"/>
    <p:sldId id="415" r:id="rId8"/>
    <p:sldId id="419" r:id="rId9"/>
    <p:sldId id="389" r:id="rId10"/>
    <p:sldId id="416" r:id="rId11"/>
    <p:sldId id="417" r:id="rId12"/>
    <p:sldId id="409" r:id="rId13"/>
    <p:sldId id="410" r:id="rId14"/>
    <p:sldId id="418" r:id="rId15"/>
    <p:sldId id="41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3C2D3-1A32-4C29-9490-B2A0CFEB9881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CC087EC6-F1AC-40E2-BE62-19A2DDEB011A}">
      <dgm:prSet/>
      <dgm:spPr/>
      <dgm:t>
        <a:bodyPr/>
        <a:lstStyle/>
        <a:p>
          <a:r>
            <a:rPr lang="en-GB"/>
            <a:t>Old age</a:t>
          </a:r>
          <a:endParaRPr lang="en-US"/>
        </a:p>
      </dgm:t>
    </dgm:pt>
    <dgm:pt modelId="{4EA4DC02-D605-42F5-A65A-17451F837263}" type="parTrans" cxnId="{89403E6C-A52B-4DA7-B8A0-79D2D5CAAD70}">
      <dgm:prSet/>
      <dgm:spPr/>
      <dgm:t>
        <a:bodyPr/>
        <a:lstStyle/>
        <a:p>
          <a:endParaRPr lang="en-US"/>
        </a:p>
      </dgm:t>
    </dgm:pt>
    <dgm:pt modelId="{78930E9B-A510-465A-B301-8E35B88B490A}" type="sibTrans" cxnId="{89403E6C-A52B-4DA7-B8A0-79D2D5CAAD70}">
      <dgm:prSet/>
      <dgm:spPr/>
      <dgm:t>
        <a:bodyPr/>
        <a:lstStyle/>
        <a:p>
          <a:endParaRPr lang="en-US"/>
        </a:p>
      </dgm:t>
    </dgm:pt>
    <dgm:pt modelId="{0DB68E80-5945-4311-B87C-B3639FB5603B}">
      <dgm:prSet/>
      <dgm:spPr/>
      <dgm:t>
        <a:bodyPr/>
        <a:lstStyle/>
        <a:p>
          <a:r>
            <a:rPr lang="en-GB"/>
            <a:t>Succession</a:t>
          </a:r>
          <a:endParaRPr lang="en-US"/>
        </a:p>
      </dgm:t>
    </dgm:pt>
    <dgm:pt modelId="{F3659FDA-1DE7-48EC-9397-4A3C9A6CA5C2}" type="parTrans" cxnId="{8742F9EF-CC5B-4CE8-B4CC-B234BF5041D8}">
      <dgm:prSet/>
      <dgm:spPr/>
      <dgm:t>
        <a:bodyPr/>
        <a:lstStyle/>
        <a:p>
          <a:endParaRPr lang="en-US"/>
        </a:p>
      </dgm:t>
    </dgm:pt>
    <dgm:pt modelId="{FE338BD4-1D40-4B0F-9CDA-EA889DBE5897}" type="sibTrans" cxnId="{8742F9EF-CC5B-4CE8-B4CC-B234BF5041D8}">
      <dgm:prSet/>
      <dgm:spPr/>
      <dgm:t>
        <a:bodyPr/>
        <a:lstStyle/>
        <a:p>
          <a:endParaRPr lang="en-US"/>
        </a:p>
      </dgm:t>
    </dgm:pt>
    <dgm:pt modelId="{147759D5-1868-4287-8D76-7B1889226716}">
      <dgm:prSet/>
      <dgm:spPr/>
      <dgm:t>
        <a:bodyPr/>
        <a:lstStyle/>
        <a:p>
          <a:r>
            <a:rPr lang="en-GB"/>
            <a:t>Extinction</a:t>
          </a:r>
          <a:endParaRPr lang="en-US"/>
        </a:p>
      </dgm:t>
    </dgm:pt>
    <dgm:pt modelId="{7D8F0C1D-C8E0-422E-BDBE-B9D7D0099F42}" type="parTrans" cxnId="{69398DCC-A110-47F0-A2E1-628EC2E6745F}">
      <dgm:prSet/>
      <dgm:spPr/>
      <dgm:t>
        <a:bodyPr/>
        <a:lstStyle/>
        <a:p>
          <a:endParaRPr lang="en-US"/>
        </a:p>
      </dgm:t>
    </dgm:pt>
    <dgm:pt modelId="{A7EAAA56-FE14-4D00-8E29-E7AE1601CE9E}" type="sibTrans" cxnId="{69398DCC-A110-47F0-A2E1-628EC2E6745F}">
      <dgm:prSet/>
      <dgm:spPr/>
      <dgm:t>
        <a:bodyPr/>
        <a:lstStyle/>
        <a:p>
          <a:endParaRPr lang="en-US"/>
        </a:p>
      </dgm:t>
    </dgm:pt>
    <dgm:pt modelId="{B76BBC6A-AA42-4585-9E74-5CA2F67F228A}" type="pres">
      <dgm:prSet presAssocID="{E423C2D3-1A32-4C29-9490-B2A0CFEB9881}" presName="Name0" presStyleCnt="0">
        <dgm:presLayoutVars>
          <dgm:dir/>
          <dgm:animLvl val="lvl"/>
          <dgm:resizeHandles val="exact"/>
        </dgm:presLayoutVars>
      </dgm:prSet>
      <dgm:spPr/>
    </dgm:pt>
    <dgm:pt modelId="{60CDEC9C-CB9D-4EE3-AEB7-BEB0FDE60624}" type="pres">
      <dgm:prSet presAssocID="{CC087EC6-F1AC-40E2-BE62-19A2DDEB011A}" presName="linNode" presStyleCnt="0"/>
      <dgm:spPr/>
    </dgm:pt>
    <dgm:pt modelId="{1EBC2C75-07D8-4F05-9837-C9E112C5F4BC}" type="pres">
      <dgm:prSet presAssocID="{CC087EC6-F1AC-40E2-BE62-19A2DDEB011A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1C68AF58-0C38-4DBC-AE8D-FC0BFD7EECC1}" type="pres">
      <dgm:prSet presAssocID="{CC087EC6-F1AC-40E2-BE62-19A2DDEB011A}" presName="descendantText" presStyleLbl="alignNode1" presStyleIdx="0" presStyleCnt="3">
        <dgm:presLayoutVars>
          <dgm:bulletEnabled/>
        </dgm:presLayoutVars>
      </dgm:prSet>
      <dgm:spPr/>
    </dgm:pt>
    <dgm:pt modelId="{4AC17D5A-8886-4B4E-8EDD-471EB3908438}" type="pres">
      <dgm:prSet presAssocID="{78930E9B-A510-465A-B301-8E35B88B490A}" presName="sp" presStyleCnt="0"/>
      <dgm:spPr/>
    </dgm:pt>
    <dgm:pt modelId="{9693557A-7F7D-41D7-8CAF-4108D46D61D7}" type="pres">
      <dgm:prSet presAssocID="{0DB68E80-5945-4311-B87C-B3639FB5603B}" presName="linNode" presStyleCnt="0"/>
      <dgm:spPr/>
    </dgm:pt>
    <dgm:pt modelId="{CA14D9D7-9B09-460A-8917-D67131A5F3CD}" type="pres">
      <dgm:prSet presAssocID="{0DB68E80-5945-4311-B87C-B3639FB5603B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88337900-C7BF-4B52-8F24-6246ACA2DE72}" type="pres">
      <dgm:prSet presAssocID="{0DB68E80-5945-4311-B87C-B3639FB5603B}" presName="descendantText" presStyleLbl="alignNode1" presStyleIdx="1" presStyleCnt="3">
        <dgm:presLayoutVars>
          <dgm:bulletEnabled/>
        </dgm:presLayoutVars>
      </dgm:prSet>
      <dgm:spPr/>
    </dgm:pt>
    <dgm:pt modelId="{36B0E832-6B68-4D55-AF48-83AC23629612}" type="pres">
      <dgm:prSet presAssocID="{FE338BD4-1D40-4B0F-9CDA-EA889DBE5897}" presName="sp" presStyleCnt="0"/>
      <dgm:spPr/>
    </dgm:pt>
    <dgm:pt modelId="{86D36337-8E00-4B77-ACFB-A09BD284E8E0}" type="pres">
      <dgm:prSet presAssocID="{147759D5-1868-4287-8D76-7B1889226716}" presName="linNode" presStyleCnt="0"/>
      <dgm:spPr/>
    </dgm:pt>
    <dgm:pt modelId="{A5D81553-0214-4E93-BF56-A0422A622CCC}" type="pres">
      <dgm:prSet presAssocID="{147759D5-1868-4287-8D76-7B1889226716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91072646-9FFF-4029-BD01-0FB18195B00E}" type="pres">
      <dgm:prSet presAssocID="{147759D5-1868-4287-8D76-7B1889226716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B233AC09-591F-4B78-ACAD-46232E25AA70}" type="presOf" srcId="{CC087EC6-F1AC-40E2-BE62-19A2DDEB011A}" destId="{1EBC2C75-07D8-4F05-9837-C9E112C5F4BC}" srcOrd="0" destOrd="0" presId="urn:microsoft.com/office/officeart/2016/7/layout/VerticalHollowActionList"/>
    <dgm:cxn modelId="{EF155F38-843E-46A6-90CD-92D8CD9A9FEA}" type="presOf" srcId="{147759D5-1868-4287-8D76-7B1889226716}" destId="{A5D81553-0214-4E93-BF56-A0422A622CCC}" srcOrd="0" destOrd="0" presId="urn:microsoft.com/office/officeart/2016/7/layout/VerticalHollowActionList"/>
    <dgm:cxn modelId="{89403E6C-A52B-4DA7-B8A0-79D2D5CAAD70}" srcId="{E423C2D3-1A32-4C29-9490-B2A0CFEB9881}" destId="{CC087EC6-F1AC-40E2-BE62-19A2DDEB011A}" srcOrd="0" destOrd="0" parTransId="{4EA4DC02-D605-42F5-A65A-17451F837263}" sibTransId="{78930E9B-A510-465A-B301-8E35B88B490A}"/>
    <dgm:cxn modelId="{E740EDB3-59DC-459A-9568-DEDDA1ECFCAE}" type="presOf" srcId="{0DB68E80-5945-4311-B87C-B3639FB5603B}" destId="{CA14D9D7-9B09-460A-8917-D67131A5F3CD}" srcOrd="0" destOrd="0" presId="urn:microsoft.com/office/officeart/2016/7/layout/VerticalHollowActionList"/>
    <dgm:cxn modelId="{F7BC3ACA-5AAF-4D37-A517-2B0BAF430458}" type="presOf" srcId="{E423C2D3-1A32-4C29-9490-B2A0CFEB9881}" destId="{B76BBC6A-AA42-4585-9E74-5CA2F67F228A}" srcOrd="0" destOrd="0" presId="urn:microsoft.com/office/officeart/2016/7/layout/VerticalHollowActionList"/>
    <dgm:cxn modelId="{69398DCC-A110-47F0-A2E1-628EC2E6745F}" srcId="{E423C2D3-1A32-4C29-9490-B2A0CFEB9881}" destId="{147759D5-1868-4287-8D76-7B1889226716}" srcOrd="2" destOrd="0" parTransId="{7D8F0C1D-C8E0-422E-BDBE-B9D7D0099F42}" sibTransId="{A7EAAA56-FE14-4D00-8E29-E7AE1601CE9E}"/>
    <dgm:cxn modelId="{8742F9EF-CC5B-4CE8-B4CC-B234BF5041D8}" srcId="{E423C2D3-1A32-4C29-9490-B2A0CFEB9881}" destId="{0DB68E80-5945-4311-B87C-B3639FB5603B}" srcOrd="1" destOrd="0" parTransId="{F3659FDA-1DE7-48EC-9397-4A3C9A6CA5C2}" sibTransId="{FE338BD4-1D40-4B0F-9CDA-EA889DBE5897}"/>
    <dgm:cxn modelId="{66ED4ADF-3449-47B6-BDBB-46E4287E8DE6}" type="presParOf" srcId="{B76BBC6A-AA42-4585-9E74-5CA2F67F228A}" destId="{60CDEC9C-CB9D-4EE3-AEB7-BEB0FDE60624}" srcOrd="0" destOrd="0" presId="urn:microsoft.com/office/officeart/2016/7/layout/VerticalHollowActionList"/>
    <dgm:cxn modelId="{3AFF3459-AA78-44B8-83FF-BF2A89F9F6D7}" type="presParOf" srcId="{60CDEC9C-CB9D-4EE3-AEB7-BEB0FDE60624}" destId="{1EBC2C75-07D8-4F05-9837-C9E112C5F4BC}" srcOrd="0" destOrd="0" presId="urn:microsoft.com/office/officeart/2016/7/layout/VerticalHollowActionList"/>
    <dgm:cxn modelId="{60EF1EFA-2832-4A5C-B377-3BA34ACBDCFD}" type="presParOf" srcId="{60CDEC9C-CB9D-4EE3-AEB7-BEB0FDE60624}" destId="{1C68AF58-0C38-4DBC-AE8D-FC0BFD7EECC1}" srcOrd="1" destOrd="0" presId="urn:microsoft.com/office/officeart/2016/7/layout/VerticalHollowActionList"/>
    <dgm:cxn modelId="{584C4A2D-D41A-4413-8FF0-2B0FFB3AD2EB}" type="presParOf" srcId="{B76BBC6A-AA42-4585-9E74-5CA2F67F228A}" destId="{4AC17D5A-8886-4B4E-8EDD-471EB3908438}" srcOrd="1" destOrd="0" presId="urn:microsoft.com/office/officeart/2016/7/layout/VerticalHollowActionList"/>
    <dgm:cxn modelId="{884ECA7C-7339-4D88-A91A-B2D7D2D934DA}" type="presParOf" srcId="{B76BBC6A-AA42-4585-9E74-5CA2F67F228A}" destId="{9693557A-7F7D-41D7-8CAF-4108D46D61D7}" srcOrd="2" destOrd="0" presId="urn:microsoft.com/office/officeart/2016/7/layout/VerticalHollowActionList"/>
    <dgm:cxn modelId="{F69F8BE3-E480-4E59-A6FB-79105C80F602}" type="presParOf" srcId="{9693557A-7F7D-41D7-8CAF-4108D46D61D7}" destId="{CA14D9D7-9B09-460A-8917-D67131A5F3CD}" srcOrd="0" destOrd="0" presId="urn:microsoft.com/office/officeart/2016/7/layout/VerticalHollowActionList"/>
    <dgm:cxn modelId="{E6C3BCE3-8BA6-42C6-8564-6850D0939B64}" type="presParOf" srcId="{9693557A-7F7D-41D7-8CAF-4108D46D61D7}" destId="{88337900-C7BF-4B52-8F24-6246ACA2DE72}" srcOrd="1" destOrd="0" presId="urn:microsoft.com/office/officeart/2016/7/layout/VerticalHollowActionList"/>
    <dgm:cxn modelId="{6A9D637F-3283-412D-9E27-938D8F72E22B}" type="presParOf" srcId="{B76BBC6A-AA42-4585-9E74-5CA2F67F228A}" destId="{36B0E832-6B68-4D55-AF48-83AC23629612}" srcOrd="3" destOrd="0" presId="urn:microsoft.com/office/officeart/2016/7/layout/VerticalHollowActionList"/>
    <dgm:cxn modelId="{182E0EC6-0DD3-44A6-9BFB-25DCA230C425}" type="presParOf" srcId="{B76BBC6A-AA42-4585-9E74-5CA2F67F228A}" destId="{86D36337-8E00-4B77-ACFB-A09BD284E8E0}" srcOrd="4" destOrd="0" presId="urn:microsoft.com/office/officeart/2016/7/layout/VerticalHollowActionList"/>
    <dgm:cxn modelId="{E491BD4A-AC0B-4DE6-B967-E85DE7B3ECAB}" type="presParOf" srcId="{86D36337-8E00-4B77-ACFB-A09BD284E8E0}" destId="{A5D81553-0214-4E93-BF56-A0422A622CCC}" srcOrd="0" destOrd="0" presId="urn:microsoft.com/office/officeart/2016/7/layout/VerticalHollowActionList"/>
    <dgm:cxn modelId="{AB5C1EE2-4385-47BD-BE38-73FF3B64E879}" type="presParOf" srcId="{86D36337-8E00-4B77-ACFB-A09BD284E8E0}" destId="{91072646-9FFF-4029-BD01-0FB18195B00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8AF58-0C38-4DBC-AE8D-FC0BFD7EECC1}">
      <dsp:nvSpPr>
        <dsp:cNvPr id="0" name=""/>
        <dsp:cNvSpPr/>
      </dsp:nvSpPr>
      <dsp:spPr>
        <a:xfrm>
          <a:off x="2250219" y="1565"/>
          <a:ext cx="9000876" cy="16045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C2C75-07D8-4F05-9837-C9E112C5F4BC}">
      <dsp:nvSpPr>
        <dsp:cNvPr id="0" name=""/>
        <dsp:cNvSpPr/>
      </dsp:nvSpPr>
      <dsp:spPr>
        <a:xfrm>
          <a:off x="0" y="1565"/>
          <a:ext cx="2250219" cy="1604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74" tIns="158494" rIns="119074" bIns="1584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Old age</a:t>
          </a:r>
          <a:endParaRPr lang="en-US" sz="2800" kern="1200"/>
        </a:p>
      </dsp:txBody>
      <dsp:txXfrm>
        <a:off x="0" y="1565"/>
        <a:ext cx="2250219" cy="1604547"/>
      </dsp:txXfrm>
    </dsp:sp>
    <dsp:sp modelId="{88337900-C7BF-4B52-8F24-6246ACA2DE72}">
      <dsp:nvSpPr>
        <dsp:cNvPr id="0" name=""/>
        <dsp:cNvSpPr/>
      </dsp:nvSpPr>
      <dsp:spPr>
        <a:xfrm>
          <a:off x="2250219" y="1702386"/>
          <a:ext cx="9000876" cy="1604547"/>
        </a:xfrm>
        <a:prstGeom prst="rect">
          <a:avLst/>
        </a:prstGeom>
        <a:solidFill>
          <a:schemeClr val="accent3">
            <a:hueOff val="-130760"/>
            <a:satOff val="-20015"/>
            <a:lumOff val="-6177"/>
            <a:alphaOff val="0"/>
          </a:schemeClr>
        </a:solidFill>
        <a:ln w="15875" cap="flat" cmpd="sng" algn="ctr">
          <a:solidFill>
            <a:schemeClr val="accent3">
              <a:hueOff val="-130760"/>
              <a:satOff val="-20015"/>
              <a:lumOff val="-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4D9D7-9B09-460A-8917-D67131A5F3CD}">
      <dsp:nvSpPr>
        <dsp:cNvPr id="0" name=""/>
        <dsp:cNvSpPr/>
      </dsp:nvSpPr>
      <dsp:spPr>
        <a:xfrm>
          <a:off x="0" y="1702386"/>
          <a:ext cx="2250219" cy="1604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30760"/>
              <a:satOff val="-20015"/>
              <a:lumOff val="-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74" tIns="158494" rIns="119074" bIns="1584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Succession</a:t>
          </a:r>
          <a:endParaRPr lang="en-US" sz="2800" kern="1200"/>
        </a:p>
      </dsp:txBody>
      <dsp:txXfrm>
        <a:off x="0" y="1702386"/>
        <a:ext cx="2250219" cy="1604547"/>
      </dsp:txXfrm>
    </dsp:sp>
    <dsp:sp modelId="{91072646-9FFF-4029-BD01-0FB18195B00E}">
      <dsp:nvSpPr>
        <dsp:cNvPr id="0" name=""/>
        <dsp:cNvSpPr/>
      </dsp:nvSpPr>
      <dsp:spPr>
        <a:xfrm>
          <a:off x="2250219" y="3403206"/>
          <a:ext cx="9000876" cy="1604547"/>
        </a:xfrm>
        <a:prstGeom prst="rect">
          <a:avLst/>
        </a:prstGeom>
        <a:solidFill>
          <a:schemeClr val="accent3">
            <a:hueOff val="-261520"/>
            <a:satOff val="-40030"/>
            <a:lumOff val="-12354"/>
            <a:alphaOff val="0"/>
          </a:schemeClr>
        </a:solidFill>
        <a:ln w="15875" cap="flat" cmpd="sng" algn="ctr">
          <a:solidFill>
            <a:schemeClr val="accent3">
              <a:hueOff val="-261520"/>
              <a:satOff val="-40030"/>
              <a:lumOff val="-1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81553-0214-4E93-BF56-A0422A622CCC}">
      <dsp:nvSpPr>
        <dsp:cNvPr id="0" name=""/>
        <dsp:cNvSpPr/>
      </dsp:nvSpPr>
      <dsp:spPr>
        <a:xfrm>
          <a:off x="0" y="3403206"/>
          <a:ext cx="2250219" cy="1604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261520"/>
              <a:satOff val="-40030"/>
              <a:lumOff val="-1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74" tIns="158494" rIns="119074" bIns="1584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Extinction</a:t>
          </a:r>
          <a:endParaRPr lang="en-US" sz="2800" kern="1200"/>
        </a:p>
      </dsp:txBody>
      <dsp:txXfrm>
        <a:off x="0" y="3403206"/>
        <a:ext cx="2250219" cy="1604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57" y="1524000"/>
            <a:ext cx="7029909" cy="2955235"/>
          </a:xfrm>
        </p:spPr>
        <p:txBody>
          <a:bodyPr/>
          <a:lstStyle/>
          <a:p>
            <a:r>
              <a:rPr lang="en-GB" sz="4800" b="1" dirty="0"/>
              <a:t>FACILITIES OPERATIONS &amp; SUPERVISION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4691270"/>
            <a:ext cx="6815669" cy="472660"/>
          </a:xfrm>
        </p:spPr>
        <p:txBody>
          <a:bodyPr>
            <a:noAutofit/>
          </a:bodyPr>
          <a:lstStyle/>
          <a:p>
            <a:r>
              <a:rPr lang="en-GB" sz="5400" b="1" dirty="0"/>
              <a:t>FM 554</a:t>
            </a:r>
          </a:p>
        </p:txBody>
      </p:sp>
    </p:spTree>
    <p:extLst>
      <p:ext uri="{BB962C8B-B14F-4D97-AF65-F5344CB8AC3E}">
        <p14:creationId xmlns:p14="http://schemas.microsoft.com/office/powerpoint/2010/main" val="254951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r>
              <a:rPr lang="en-GB" sz="3600" b="1" dirty="0"/>
              <a:t>THE JOB OF 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Catering and vending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Health and safety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Utilities and communications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24626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r>
              <a:rPr lang="en-GB" sz="3600" b="1" dirty="0"/>
              <a:t>THE JOB OF 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4800" dirty="0"/>
          </a:p>
          <a:p>
            <a:pPr>
              <a:buFont typeface="Arial" panose="020B0604020202020204" pitchFamily="34" charset="0"/>
              <a:buChar char="•"/>
            </a:pPr>
            <a:endParaRPr lang="en-GB" sz="4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4800" dirty="0"/>
              <a:t>The job of FM would continue as long as buildings are operational</a:t>
            </a:r>
          </a:p>
        </p:txBody>
      </p:sp>
    </p:spTree>
    <p:extLst>
      <p:ext uri="{BB962C8B-B14F-4D97-AF65-F5344CB8AC3E}">
        <p14:creationId xmlns:p14="http://schemas.microsoft.com/office/powerpoint/2010/main" val="181096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4044"/>
            <a:ext cx="9601196" cy="130386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262626"/>
                </a:solidFill>
              </a:rPr>
              <a:t>THE FUTURE OF FM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16149"/>
              </p:ext>
            </p:extLst>
          </p:nvPr>
        </p:nvGraphicFramePr>
        <p:xfrm>
          <a:off x="450575" y="954158"/>
          <a:ext cx="11251096" cy="50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518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r>
              <a:rPr lang="en-GB" sz="2800" b="1" dirty="0"/>
              <a:t>BUILDING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Bad things happen to good buildings!!!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Not every threat can be eliminated!!!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There is a need to be proactive in order to mitigate the effects of the threat and reduce their impacts</a:t>
            </a:r>
          </a:p>
        </p:txBody>
      </p:sp>
    </p:spTree>
    <p:extLst>
      <p:ext uri="{BB962C8B-B14F-4D97-AF65-F5344CB8AC3E}">
        <p14:creationId xmlns:p14="http://schemas.microsoft.com/office/powerpoint/2010/main" val="10081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5400" dirty="0"/>
          </a:p>
          <a:p>
            <a:pPr>
              <a:buFont typeface="Arial" panose="020B0604020202020204" pitchFamily="34" charset="0"/>
              <a:buChar char="•"/>
            </a:pPr>
            <a:endParaRPr lang="en-GB" sz="5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5400" dirty="0"/>
              <a:t>Is your organization safety minded??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5400" dirty="0"/>
          </a:p>
          <a:p>
            <a:pPr>
              <a:buFont typeface="Arial" panose="020B0604020202020204" pitchFamily="34" charset="0"/>
              <a:buChar char="•"/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63819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774" y="478550"/>
            <a:ext cx="9601196" cy="594876"/>
          </a:xfrm>
        </p:spPr>
        <p:txBody>
          <a:bodyPr>
            <a:noAutofit/>
          </a:bodyPr>
          <a:lstStyle/>
          <a:p>
            <a:r>
              <a:rPr lang="en-GB" sz="2800" b="1" dirty="0"/>
              <a:t>OSHA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Safe work processes are approaches that encourage safety for the worker, the public and environment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Safety concerns in buildings include explosions, fire, electrocution etc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09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rmAutofit fontScale="90000"/>
          </a:bodyPr>
          <a:lstStyle/>
          <a:p>
            <a:r>
              <a:rPr lang="en-GB" b="1"/>
              <a:t>S</a:t>
            </a:r>
            <a:endParaRPr lang="en-GB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31" y="562708"/>
            <a:ext cx="11240086" cy="57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46235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TOPIC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636" y="874643"/>
            <a:ext cx="10628242" cy="54598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Introduction to Facilities Management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Job of the Facility Manager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Building Safety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4489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64080"/>
            <a:ext cx="9601196" cy="594876"/>
          </a:xfrm>
        </p:spPr>
        <p:txBody>
          <a:bodyPr>
            <a:noAutofit/>
          </a:bodyPr>
          <a:lstStyle/>
          <a:p>
            <a:r>
              <a:rPr lang="en-GB" sz="3200" b="1" dirty="0"/>
              <a:t>INTRODUCTION TO FACILITIES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268" y="1577008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Facility management is a profession that encompasses multiple disciplines to ensure functionality of the built environment by integrating people, place, process and technology.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Managing each type of facility requires a different combination of skills</a:t>
            </a:r>
          </a:p>
        </p:txBody>
      </p:sp>
    </p:spTree>
    <p:extLst>
      <p:ext uri="{BB962C8B-B14F-4D97-AF65-F5344CB8AC3E}">
        <p14:creationId xmlns:p14="http://schemas.microsoft.com/office/powerpoint/2010/main" val="8036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endParaRPr lang="en-GB" sz="36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0DA0D8-0E3C-4061-8A75-FCCD06054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115159"/>
              </p:ext>
            </p:extLst>
          </p:nvPr>
        </p:nvGraphicFramePr>
        <p:xfrm>
          <a:off x="516834" y="412290"/>
          <a:ext cx="11158331" cy="586923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616692">
                  <a:extLst>
                    <a:ext uri="{9D8B030D-6E8A-4147-A177-3AD203B41FA5}">
                      <a16:colId xmlns:a16="http://schemas.microsoft.com/office/drawing/2014/main" val="468934937"/>
                    </a:ext>
                  </a:extLst>
                </a:gridCol>
                <a:gridCol w="7541639">
                  <a:extLst>
                    <a:ext uri="{9D8B030D-6E8A-4147-A177-3AD203B41FA5}">
                      <a16:colId xmlns:a16="http://schemas.microsoft.com/office/drawing/2014/main" val="2641054211"/>
                    </a:ext>
                  </a:extLst>
                </a:gridCol>
              </a:tblGrid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Building type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Activity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438722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Apartment building, housing, dormitories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Long term residence, living spaces, sleeping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189330"/>
                  </a:ext>
                </a:extLst>
              </a:tr>
              <a:tr h="89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Office building, government buildings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Place to conduct work, have meetings and store records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743692"/>
                  </a:ext>
                </a:extLst>
              </a:tr>
              <a:tr h="591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Hotels and resorts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Short term residence and fun, attractions, recreation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630227"/>
                  </a:ext>
                </a:extLst>
              </a:tr>
              <a:tr h="591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Hospitals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Resting and recuperation, operation (surgery), laboratories, meetings, food, laundry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165709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Convention centers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Large meetings and expositions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66109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Restaurants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Eating, cooking, meeting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467028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Schools, Universities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Education, group meetings, research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671023"/>
                  </a:ext>
                </a:extLst>
              </a:tr>
              <a:tr h="591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Factory buildings, warehouse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Produce and manufacture products, store products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521956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Stadiums, arena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Watch events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776404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Airports, trains, bus stations, port facilities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Transportation of people and freight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133466"/>
                  </a:ext>
                </a:extLst>
              </a:tr>
              <a:tr h="591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Shopping malls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Shopping and viewing goods, meeting people, eating, storage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874589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Movie theatres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Viewing movies, concerts, dance and other events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122572"/>
                  </a:ext>
                </a:extLst>
              </a:tr>
              <a:tr h="290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Specialty buildings and uses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Fitness </a:t>
                      </a:r>
                      <a:r>
                        <a:rPr lang="en-GB" sz="1100" dirty="0" err="1">
                          <a:effectLst/>
                        </a:rPr>
                        <a:t>centers</a:t>
                      </a:r>
                      <a:r>
                        <a:rPr lang="en-GB" sz="1100" dirty="0">
                          <a:effectLst/>
                        </a:rPr>
                        <a:t>, prisons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12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0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r>
              <a:rPr lang="en-GB" sz="3600" b="1" dirty="0"/>
              <a:t>MANAGING FACILITIES MAINTENACE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4C016B-33C8-4B0E-B89E-45A3C41F8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527894"/>
              </p:ext>
            </p:extLst>
          </p:nvPr>
        </p:nvGraphicFramePr>
        <p:xfrm>
          <a:off x="477077" y="901148"/>
          <a:ext cx="11211340" cy="5473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05670">
                  <a:extLst>
                    <a:ext uri="{9D8B030D-6E8A-4147-A177-3AD203B41FA5}">
                      <a16:colId xmlns:a16="http://schemas.microsoft.com/office/drawing/2014/main" val="3870889711"/>
                    </a:ext>
                  </a:extLst>
                </a:gridCol>
                <a:gridCol w="5605670">
                  <a:extLst>
                    <a:ext uri="{9D8B030D-6E8A-4147-A177-3AD203B41FA5}">
                      <a16:colId xmlns:a16="http://schemas.microsoft.com/office/drawing/2014/main" val="4120299441"/>
                    </a:ext>
                  </a:extLst>
                </a:gridCol>
              </a:tblGrid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AREAS OF RESPONSIBILITYS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WHO DOES THE WORK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873017"/>
                  </a:ext>
                </a:extLst>
              </a:tr>
              <a:tr h="547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Building management, rent collection, lease drafting, on-site management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 house or agency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376322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Cleaning and general appearance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Contract janitorial or inhouse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200248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Bathroom supplies, paper towels, toilet paper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Vendors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660882"/>
                  </a:ext>
                </a:extLst>
              </a:tr>
              <a:tr h="547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Environment: Creating a usable environment including air exchange, heating, cooling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Contract or inhouse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152837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Utilities: power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 house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138556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Fire protection: inspection and testing of fire pumps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Contract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775583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Environmental: Trash collections, recycling and other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Contractor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894391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Safety and security of buildings and people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Contract or inhouse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319896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Monitoring fire, 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Contractor or Vendors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91567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management with insurance considerations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Insurance vendor with inhouse and maybe a consultant to advise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616132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Catastrophic planning and management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Inhouse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340260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Grounds planting, trees, weed control, snow removal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Contract or inhouse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25145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Set up event or function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 house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040428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Specialty supplies like pool services, chemicals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Vendors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618496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Porter service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Contract or inhouse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256617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Capital budgeting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Inhouse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41327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Acquisition and disposal of real estate assets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Inhouse with lawyer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035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6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r>
              <a:rPr lang="en-GB" sz="3600" b="1" dirty="0"/>
              <a:t>JUSTIFICATION FOR FM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The cost of spending nothing is high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Support the mission statement of your organization</a:t>
            </a:r>
          </a:p>
          <a:p>
            <a:pPr marL="0" indent="0">
              <a:buNone/>
            </a:pPr>
            <a:r>
              <a:rPr lang="en-GB" sz="3000" dirty="0"/>
              <a:t>	</a:t>
            </a:r>
          </a:p>
          <a:p>
            <a:pPr marL="0" indent="0">
              <a:buNone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Promote fire prevention, safety and health</a:t>
            </a:r>
          </a:p>
        </p:txBody>
      </p:sp>
    </p:spTree>
    <p:extLst>
      <p:ext uri="{BB962C8B-B14F-4D97-AF65-F5344CB8AC3E}">
        <p14:creationId xmlns:p14="http://schemas.microsoft.com/office/powerpoint/2010/main" val="95379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r>
              <a:rPr lang="en-GB" sz="3600" b="1" dirty="0"/>
              <a:t>JUSTIFICATION FOR FM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Increases cashflow from rentals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Preserve physical assets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0" indent="0">
              <a:buNone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Increase the level of service to the user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8860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r>
              <a:rPr lang="en-GB" sz="3600" b="1" dirty="0"/>
              <a:t>JUSTIFICATION FOR FM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Encourage life cycle costing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0" indent="0">
              <a:buNone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Improve the quality of life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06488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2289"/>
            <a:ext cx="9601196" cy="594876"/>
          </a:xfrm>
        </p:spPr>
        <p:txBody>
          <a:bodyPr>
            <a:noAutofit/>
          </a:bodyPr>
          <a:lstStyle/>
          <a:p>
            <a:r>
              <a:rPr lang="en-GB" sz="3600" b="1" dirty="0"/>
              <a:t>THE JOB OF 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2" y="874643"/>
            <a:ext cx="10429461" cy="54598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Procurement and contract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Buildings and grounds maintenance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0" indent="0">
              <a:buNone/>
            </a:pPr>
            <a:endParaRPr lang="en-GB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388080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5189</TotalTime>
  <Words>540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Wingdings</vt:lpstr>
      <vt:lpstr>Organic</vt:lpstr>
      <vt:lpstr>FACILITIES OPERATIONS &amp; SUPERVISION </vt:lpstr>
      <vt:lpstr>TOPIC OVERVIEW</vt:lpstr>
      <vt:lpstr>INTRODUCTION TO FACILITIES MANAGEMENT</vt:lpstr>
      <vt:lpstr>PowerPoint Presentation</vt:lpstr>
      <vt:lpstr>MANAGING FACILITIES MAINTENACE</vt:lpstr>
      <vt:lpstr>JUSTIFICATION FOR FM SERVICES</vt:lpstr>
      <vt:lpstr>JUSTIFICATION FOR FM SERVICES</vt:lpstr>
      <vt:lpstr>JUSTIFICATION FOR FM SERVICES</vt:lpstr>
      <vt:lpstr>THE JOB OF FM</vt:lpstr>
      <vt:lpstr>THE JOB OF FM</vt:lpstr>
      <vt:lpstr>THE JOB OF FM</vt:lpstr>
      <vt:lpstr>THE FUTURE OF FM</vt:lpstr>
      <vt:lpstr>BUILDING SAFETY</vt:lpstr>
      <vt:lpstr>PowerPoint Presentation</vt:lpstr>
      <vt:lpstr>OSHA</vt:lpstr>
      <vt:lpstr>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COSTING FOR FACILITY MANAGERS</dc:title>
  <dc:creator>Olufolahan Oduyemi</dc:creator>
  <cp:lastModifiedBy>Oduyemi, Fola</cp:lastModifiedBy>
  <cp:revision>191</cp:revision>
  <dcterms:created xsi:type="dcterms:W3CDTF">2017-05-01T01:10:27Z</dcterms:created>
  <dcterms:modified xsi:type="dcterms:W3CDTF">2017-08-23T02:22:55Z</dcterms:modified>
</cp:coreProperties>
</file>