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79157" y="2297525"/>
            <a:ext cx="12018837" cy="4104966"/>
          </a:xfrm>
          <a:prstGeom prst="rect">
            <a:avLst/>
          </a:prstGeom>
        </p:spPr>
        <p:txBody>
          <a:bodyPr anchor="t" rtlCol="false" tIns="0" lIns="0" bIns="0" rIns="0">
            <a:spAutoFit/>
          </a:bodyPr>
          <a:lstStyle/>
          <a:p>
            <a:pPr algn="ctr">
              <a:lnSpc>
                <a:spcPts val="10517"/>
              </a:lnSpc>
            </a:pPr>
            <a:r>
              <a:rPr lang="en-US" sz="7512">
                <a:solidFill>
                  <a:srgbClr val="000000"/>
                </a:solidFill>
                <a:latin typeface="Times New Roman"/>
              </a:rPr>
              <a:t>Event Planning Chatbot using</a:t>
            </a:r>
          </a:p>
          <a:p>
            <a:pPr algn="ctr">
              <a:lnSpc>
                <a:spcPts val="10517"/>
              </a:lnSpc>
            </a:pPr>
            <a:r>
              <a:rPr lang="en-US" sz="7512">
                <a:solidFill>
                  <a:srgbClr val="000000"/>
                </a:solidFill>
                <a:latin typeface="Times New Roman"/>
              </a:rPr>
              <a:t> Deep Learning</a:t>
            </a:r>
            <a:r>
              <a:rPr lang="en-US" sz="7512">
                <a:solidFill>
                  <a:srgbClr val="000000"/>
                </a:solidFill>
                <a:latin typeface="Times New Roman"/>
              </a:rPr>
              <a:t> (LSTM)</a:t>
            </a:r>
          </a:p>
        </p:txBody>
      </p:sp>
      <p:grpSp>
        <p:nvGrpSpPr>
          <p:cNvPr name="Group 6" id="6"/>
          <p:cNvGrpSpPr/>
          <p:nvPr/>
        </p:nvGrpSpPr>
        <p:grpSpPr>
          <a:xfrm rot="0">
            <a:off x="18001781" y="3666730"/>
            <a:ext cx="322246" cy="6620270"/>
            <a:chOff x="0" y="0"/>
            <a:chExt cx="84871" cy="1743610"/>
          </a:xfrm>
        </p:grpSpPr>
        <p:sp>
          <p:nvSpPr>
            <p:cNvPr name="Freeform 7" id="7"/>
            <p:cNvSpPr/>
            <p:nvPr/>
          </p:nvSpPr>
          <p:spPr>
            <a:xfrm flipH="false" flipV="false" rot="0">
              <a:off x="0" y="0"/>
              <a:ext cx="84871" cy="1743610"/>
            </a:xfrm>
            <a:custGeom>
              <a:avLst/>
              <a:gdLst/>
              <a:ahLst/>
              <a:cxnLst/>
              <a:rect r="r" b="b" t="t" l="l"/>
              <a:pathLst>
                <a:path h="1743610" w="84871">
                  <a:moveTo>
                    <a:pt x="0" y="0"/>
                  </a:moveTo>
                  <a:lnTo>
                    <a:pt x="84871" y="0"/>
                  </a:lnTo>
                  <a:lnTo>
                    <a:pt x="84871" y="1743610"/>
                  </a:lnTo>
                  <a:lnTo>
                    <a:pt x="0" y="1743610"/>
                  </a:lnTo>
                  <a:close/>
                </a:path>
              </a:pathLst>
            </a:custGeom>
            <a:solidFill>
              <a:srgbClr val="004AAD"/>
            </a:solidFill>
          </p:spPr>
        </p:sp>
        <p:sp>
          <p:nvSpPr>
            <p:cNvPr name="TextBox 8" id="8"/>
            <p:cNvSpPr txBox="true"/>
            <p:nvPr/>
          </p:nvSpPr>
          <p:spPr>
            <a:xfrm>
              <a:off x="0" y="-38100"/>
              <a:ext cx="84871" cy="178171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97425" y="9907824"/>
            <a:ext cx="6326603" cy="416720"/>
            <a:chOff x="0" y="0"/>
            <a:chExt cx="1666266" cy="109753"/>
          </a:xfrm>
        </p:grpSpPr>
        <p:sp>
          <p:nvSpPr>
            <p:cNvPr name="Freeform 10" id="10"/>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1" id="11"/>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904512" y="9907824"/>
            <a:ext cx="1380297" cy="379176"/>
            <a:chOff x="0" y="0"/>
            <a:chExt cx="363535" cy="99865"/>
          </a:xfrm>
        </p:grpSpPr>
        <p:sp>
          <p:nvSpPr>
            <p:cNvPr name="Freeform 13" id="13"/>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4" id="14"/>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900312" y="9907824"/>
            <a:ext cx="1380297" cy="416720"/>
            <a:chOff x="0" y="0"/>
            <a:chExt cx="363535" cy="109753"/>
          </a:xfrm>
        </p:grpSpPr>
        <p:sp>
          <p:nvSpPr>
            <p:cNvPr name="Freeform 16" id="16"/>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7" id="17"/>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91365" y="9907824"/>
            <a:ext cx="1380297" cy="416720"/>
            <a:chOff x="0" y="0"/>
            <a:chExt cx="363535" cy="109753"/>
          </a:xfrm>
        </p:grpSpPr>
        <p:sp>
          <p:nvSpPr>
            <p:cNvPr name="Freeform 19" id="19"/>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0" id="20"/>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33138" y="2592800"/>
            <a:ext cx="422075" cy="7731744"/>
            <a:chOff x="0" y="0"/>
            <a:chExt cx="111164" cy="2036344"/>
          </a:xfrm>
        </p:grpSpPr>
        <p:sp>
          <p:nvSpPr>
            <p:cNvPr name="Freeform 22" id="22"/>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3" id="23"/>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8590461" y="7259742"/>
            <a:ext cx="8987993" cy="2290444"/>
          </a:xfrm>
          <a:prstGeom prst="rect">
            <a:avLst/>
          </a:prstGeom>
        </p:spPr>
        <p:txBody>
          <a:bodyPr anchor="t" rtlCol="false" tIns="0" lIns="0" bIns="0" rIns="0">
            <a:spAutoFit/>
          </a:bodyPr>
          <a:lstStyle/>
          <a:p>
            <a:pPr>
              <a:lnSpc>
                <a:spcPts val="4480"/>
              </a:lnSpc>
            </a:pPr>
            <a:r>
              <a:rPr lang="en-US" sz="3200">
                <a:solidFill>
                  <a:srgbClr val="000000"/>
                </a:solidFill>
                <a:latin typeface="Times New Roman"/>
              </a:rPr>
              <a:t>Kishore.M </a:t>
            </a:r>
          </a:p>
          <a:p>
            <a:pPr>
              <a:lnSpc>
                <a:spcPts val="4480"/>
              </a:lnSpc>
            </a:pPr>
            <a:r>
              <a:rPr lang="en-US" sz="3200">
                <a:solidFill>
                  <a:srgbClr val="000000"/>
                </a:solidFill>
                <a:latin typeface="Times New Roman"/>
              </a:rPr>
              <a:t>kishore89735@gmail.com</a:t>
            </a:r>
          </a:p>
          <a:p>
            <a:pPr>
              <a:lnSpc>
                <a:spcPts val="4480"/>
              </a:lnSpc>
            </a:pPr>
            <a:r>
              <a:rPr lang="en-US" sz="3200">
                <a:solidFill>
                  <a:srgbClr val="000000"/>
                </a:solidFill>
                <a:latin typeface="Times New Roman"/>
              </a:rPr>
              <a:t>reg no:422521104017</a:t>
            </a:r>
          </a:p>
          <a:p>
            <a:pPr>
              <a:lnSpc>
                <a:spcPts val="4480"/>
              </a:lnSpc>
            </a:pPr>
            <a:r>
              <a:rPr lang="en-US" sz="3200">
                <a:solidFill>
                  <a:srgbClr val="000000"/>
                </a:solidFill>
                <a:latin typeface="Times New Roman"/>
              </a:rPr>
              <a:t>University College of Engineering, Villupuram</a:t>
            </a:r>
          </a:p>
        </p:txBody>
      </p:sp>
      <p:grpSp>
        <p:nvGrpSpPr>
          <p:cNvPr name="Group 25" id="25"/>
          <p:cNvGrpSpPr/>
          <p:nvPr/>
        </p:nvGrpSpPr>
        <p:grpSpPr>
          <a:xfrm rot="0">
            <a:off x="3832397" y="446760"/>
            <a:ext cx="14328316" cy="1163880"/>
            <a:chOff x="0" y="0"/>
            <a:chExt cx="4169265" cy="338667"/>
          </a:xfrm>
        </p:grpSpPr>
        <p:sp>
          <p:nvSpPr>
            <p:cNvPr name="Freeform 26" id="2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27" id="2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7641762" y="6522840"/>
            <a:ext cx="2805112" cy="722629"/>
          </a:xfrm>
          <a:prstGeom prst="rect">
            <a:avLst/>
          </a:prstGeom>
        </p:spPr>
        <p:txBody>
          <a:bodyPr anchor="t" rtlCol="false" tIns="0" lIns="0" bIns="0" rIns="0">
            <a:spAutoFit/>
          </a:bodyPr>
          <a:lstStyle/>
          <a:p>
            <a:pPr>
              <a:lnSpc>
                <a:spcPts val="5320"/>
              </a:lnSpc>
            </a:pPr>
            <a:r>
              <a:rPr lang="en-US" sz="3800">
                <a:solidFill>
                  <a:srgbClr val="000000"/>
                </a:solidFill>
                <a:latin typeface="Times New Roman"/>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9280609" y="3229068"/>
            <a:ext cx="8123299" cy="5840987"/>
          </a:xfrm>
          <a:custGeom>
            <a:avLst/>
            <a:gdLst/>
            <a:ahLst/>
            <a:cxnLst/>
            <a:rect r="r" b="b" t="t" l="l"/>
            <a:pathLst>
              <a:path h="5840987" w="8123299">
                <a:moveTo>
                  <a:pt x="0" y="0"/>
                </a:moveTo>
                <a:lnTo>
                  <a:pt x="8123299" y="0"/>
                </a:lnTo>
                <a:lnTo>
                  <a:pt x="8123299" y="5840987"/>
                </a:lnTo>
                <a:lnTo>
                  <a:pt x="0" y="5840987"/>
                </a:lnTo>
                <a:lnTo>
                  <a:pt x="0" y="0"/>
                </a:lnTo>
                <a:close/>
              </a:path>
            </a:pathLst>
          </a:custGeom>
          <a:blipFill>
            <a:blip r:embed="rId2"/>
            <a:stretch>
              <a:fillRect l="0" t="0" r="0" b="0"/>
            </a:stretch>
          </a:blipFill>
          <a:ln w="38100" cap="sq">
            <a:solidFill>
              <a:srgbClr val="000000"/>
            </a:solidFill>
            <a:prstDash val="solid"/>
            <a:miter/>
          </a:ln>
        </p:spPr>
      </p:sp>
      <p:sp>
        <p:nvSpPr>
          <p:cNvPr name="Freeform 27" id="27"/>
          <p:cNvSpPr/>
          <p:nvPr/>
        </p:nvSpPr>
        <p:spPr>
          <a:xfrm flipH="false" flipV="false" rot="0">
            <a:off x="956637" y="3124739"/>
            <a:ext cx="6943675" cy="3024822"/>
          </a:xfrm>
          <a:custGeom>
            <a:avLst/>
            <a:gdLst/>
            <a:ahLst/>
            <a:cxnLst/>
            <a:rect r="r" b="b" t="t" l="l"/>
            <a:pathLst>
              <a:path h="3024822" w="6943675">
                <a:moveTo>
                  <a:pt x="0" y="0"/>
                </a:moveTo>
                <a:lnTo>
                  <a:pt x="6943675" y="0"/>
                </a:lnTo>
                <a:lnTo>
                  <a:pt x="6943675" y="3024822"/>
                </a:lnTo>
                <a:lnTo>
                  <a:pt x="0" y="3024822"/>
                </a:lnTo>
                <a:lnTo>
                  <a:pt x="0" y="0"/>
                </a:lnTo>
                <a:close/>
              </a:path>
            </a:pathLst>
          </a:custGeom>
          <a:blipFill>
            <a:blip r:embed="rId3"/>
            <a:stretch>
              <a:fillRect l="0" t="-96002" r="-60093" b="0"/>
            </a:stretch>
          </a:blipFill>
          <a:ln w="38100" cap="sq">
            <a:solidFill>
              <a:srgbClr val="000000"/>
            </a:solidFill>
            <a:prstDash val="solid"/>
            <a:miter/>
          </a:ln>
        </p:spPr>
      </p:sp>
      <p:sp>
        <p:nvSpPr>
          <p:cNvPr name="Freeform 28" id="28"/>
          <p:cNvSpPr/>
          <p:nvPr/>
        </p:nvSpPr>
        <p:spPr>
          <a:xfrm flipH="false" flipV="false" rot="0">
            <a:off x="1028700" y="6458672"/>
            <a:ext cx="6871612" cy="3201681"/>
          </a:xfrm>
          <a:custGeom>
            <a:avLst/>
            <a:gdLst/>
            <a:ahLst/>
            <a:cxnLst/>
            <a:rect r="r" b="b" t="t" l="l"/>
            <a:pathLst>
              <a:path h="3201681" w="6871612">
                <a:moveTo>
                  <a:pt x="0" y="0"/>
                </a:moveTo>
                <a:lnTo>
                  <a:pt x="6871612" y="0"/>
                </a:lnTo>
                <a:lnTo>
                  <a:pt x="6871612" y="3201681"/>
                </a:lnTo>
                <a:lnTo>
                  <a:pt x="0" y="3201681"/>
                </a:lnTo>
                <a:lnTo>
                  <a:pt x="0" y="0"/>
                </a:lnTo>
                <a:close/>
              </a:path>
            </a:pathLst>
          </a:custGeom>
          <a:blipFill>
            <a:blip r:embed="rId4"/>
            <a:stretch>
              <a:fillRect l="0" t="0" r="-70575" b="-11539"/>
            </a:stretch>
          </a:blipFill>
          <a:ln w="38100" cap="sq">
            <a:solidFill>
              <a:srgbClr val="000000"/>
            </a:solidFill>
            <a:prstDash val="solid"/>
            <a:miter/>
          </a:ln>
        </p:spPr>
      </p:sp>
      <p:sp>
        <p:nvSpPr>
          <p:cNvPr name="TextBox 29" id="29"/>
          <p:cNvSpPr txBox="true"/>
          <p:nvPr/>
        </p:nvSpPr>
        <p:spPr>
          <a:xfrm rot="0">
            <a:off x="1074325" y="1594397"/>
            <a:ext cx="2794099" cy="1530342"/>
          </a:xfrm>
          <a:prstGeom prst="rect">
            <a:avLst/>
          </a:prstGeom>
        </p:spPr>
        <p:txBody>
          <a:bodyPr anchor="t" rtlCol="false" tIns="0" lIns="0" bIns="0" rIns="0">
            <a:spAutoFit/>
          </a:bodyPr>
          <a:lstStyle/>
          <a:p>
            <a:pPr>
              <a:lnSpc>
                <a:spcPts val="11200"/>
              </a:lnSpc>
            </a:pPr>
            <a:r>
              <a:rPr lang="en-US" sz="8000">
                <a:solidFill>
                  <a:srgbClr val="000000"/>
                </a:solidFill>
                <a:latin typeface="Times New Roman"/>
              </a:rPr>
              <a:t>Result</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391465" y="1778101"/>
            <a:ext cx="4306193" cy="1336663"/>
          </a:xfrm>
          <a:prstGeom prst="rect">
            <a:avLst/>
          </a:prstGeom>
        </p:spPr>
        <p:txBody>
          <a:bodyPr anchor="t" rtlCol="false" tIns="0" lIns="0" bIns="0" rIns="0">
            <a:spAutoFit/>
          </a:bodyPr>
          <a:lstStyle/>
          <a:p>
            <a:pPr>
              <a:lnSpc>
                <a:spcPts val="9800"/>
              </a:lnSpc>
            </a:pPr>
            <a:r>
              <a:rPr lang="en-US" sz="7000">
                <a:solidFill>
                  <a:srgbClr val="000000"/>
                </a:solidFill>
                <a:latin typeface="Times New Roman"/>
              </a:rPr>
              <a:t>Conclusion</a:t>
            </a:r>
          </a:p>
        </p:txBody>
      </p:sp>
      <p:sp>
        <p:nvSpPr>
          <p:cNvPr name="TextBox 27" id="27"/>
          <p:cNvSpPr txBox="true"/>
          <p:nvPr/>
        </p:nvSpPr>
        <p:spPr>
          <a:xfrm rot="0">
            <a:off x="2128125" y="3455125"/>
            <a:ext cx="15131175" cy="4869405"/>
          </a:xfrm>
          <a:prstGeom prst="rect">
            <a:avLst/>
          </a:prstGeom>
        </p:spPr>
        <p:txBody>
          <a:bodyPr anchor="t" rtlCol="false" tIns="0" lIns="0" bIns="0" rIns="0">
            <a:spAutoFit/>
          </a:bodyPr>
          <a:lstStyle/>
          <a:p>
            <a:pPr>
              <a:lnSpc>
                <a:spcPts val="4275"/>
              </a:lnSpc>
            </a:pPr>
            <a:r>
              <a:rPr lang="en-US" sz="3054">
                <a:solidFill>
                  <a:srgbClr val="000000"/>
                </a:solidFill>
                <a:latin typeface="Times New Roman"/>
              </a:rPr>
              <a:t>In conclusion, the development of the Event Planning Chatbot utilizing machine learning and natural language processing techniques has been a significant endeavor. Through extensive data preprocessing, training data preparation, and model training, we have successfully created a chatbot capable of understanding and responding to user queries regarding event planning. </a:t>
            </a:r>
          </a:p>
          <a:p>
            <a:pPr>
              <a:lnSpc>
                <a:spcPts val="4275"/>
              </a:lnSpc>
            </a:pPr>
            <a:r>
              <a:rPr lang="en-US" sz="3054">
                <a:solidFill>
                  <a:srgbClr val="000000"/>
                </a:solidFill>
                <a:latin typeface="Times New Roman"/>
              </a:rPr>
              <a:t>The integration of LSTM networks, word lemmatization, and deep learning architectures has resulted in a highly accurate and responsive system. Moving forward, continuous refinement and expansion of the chatbot's capabilities will enhance its usability and effectiveness in assisting users with event planning tasks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423910" y="1778101"/>
            <a:ext cx="4162425" cy="1353173"/>
          </a:xfrm>
          <a:prstGeom prst="rect">
            <a:avLst/>
          </a:prstGeom>
        </p:spPr>
        <p:txBody>
          <a:bodyPr anchor="t" rtlCol="false" tIns="0" lIns="0" bIns="0" rIns="0">
            <a:spAutoFit/>
          </a:bodyPr>
          <a:lstStyle/>
          <a:p>
            <a:pPr>
              <a:lnSpc>
                <a:spcPts val="9940"/>
              </a:lnSpc>
            </a:pPr>
            <a:r>
              <a:rPr lang="en-US" sz="7100">
                <a:solidFill>
                  <a:srgbClr val="000000"/>
                </a:solidFill>
                <a:latin typeface="Times New Roman"/>
              </a:rPr>
              <a:t>References</a:t>
            </a:r>
          </a:p>
        </p:txBody>
      </p:sp>
      <p:sp>
        <p:nvSpPr>
          <p:cNvPr name="TextBox 27" id="27"/>
          <p:cNvSpPr txBox="true"/>
          <p:nvPr/>
        </p:nvSpPr>
        <p:spPr>
          <a:xfrm rot="0">
            <a:off x="2128125" y="3455125"/>
            <a:ext cx="15131175" cy="5475503"/>
          </a:xfrm>
          <a:prstGeom prst="rect">
            <a:avLst/>
          </a:prstGeom>
        </p:spPr>
        <p:txBody>
          <a:bodyPr anchor="t" rtlCol="false" tIns="0" lIns="0" bIns="0" rIns="0">
            <a:spAutoFit/>
          </a:bodyPr>
          <a:lstStyle/>
          <a:p>
            <a:pPr marL="659362" indent="-329681" lvl="1">
              <a:lnSpc>
                <a:spcPts val="4275"/>
              </a:lnSpc>
              <a:buFont typeface="Arial"/>
              <a:buChar char="•"/>
            </a:pPr>
            <a:r>
              <a:rPr lang="en-US" sz="3054">
                <a:solidFill>
                  <a:srgbClr val="000000"/>
                </a:solidFill>
                <a:latin typeface="Times New Roman"/>
              </a:rPr>
              <a:t>Keras Documentation. (https://keras.io)</a:t>
            </a:r>
          </a:p>
          <a:p>
            <a:pPr>
              <a:lnSpc>
                <a:spcPts val="4275"/>
              </a:lnSpc>
            </a:pPr>
          </a:p>
          <a:p>
            <a:pPr marL="659362" indent="-329681" lvl="1">
              <a:lnSpc>
                <a:spcPts val="4275"/>
              </a:lnSpc>
              <a:buFont typeface="Arial"/>
              <a:buChar char="•"/>
            </a:pPr>
            <a:r>
              <a:rPr lang="en-US" sz="3054">
                <a:solidFill>
                  <a:srgbClr val="000000"/>
                </a:solidFill>
                <a:latin typeface="Times New Roman"/>
              </a:rPr>
              <a:t>NLTK Documentation. (https://www.nltk.org)</a:t>
            </a:r>
          </a:p>
          <a:p>
            <a:pPr>
              <a:lnSpc>
                <a:spcPts val="4275"/>
              </a:lnSpc>
            </a:pPr>
          </a:p>
          <a:p>
            <a:pPr marL="659362" indent="-329681" lvl="1">
              <a:lnSpc>
                <a:spcPts val="4275"/>
              </a:lnSpc>
              <a:buFont typeface="Arial"/>
              <a:buChar char="•"/>
            </a:pPr>
            <a:r>
              <a:rPr lang="en-US" sz="3054">
                <a:solidFill>
                  <a:srgbClr val="000000"/>
                </a:solidFill>
                <a:latin typeface="Times New Roman"/>
              </a:rPr>
              <a:t>TensorFlow Documentation. (https://www.tensorflow.org)</a:t>
            </a:r>
          </a:p>
          <a:p>
            <a:pPr>
              <a:lnSpc>
                <a:spcPts val="4275"/>
              </a:lnSpc>
            </a:pPr>
          </a:p>
          <a:p>
            <a:pPr marL="659362" indent="-329681" lvl="1">
              <a:lnSpc>
                <a:spcPts val="4275"/>
              </a:lnSpc>
              <a:buFont typeface="Arial"/>
              <a:buChar char="•"/>
            </a:pPr>
            <a:r>
              <a:rPr lang="en-US" sz="3054">
                <a:solidFill>
                  <a:srgbClr val="000000"/>
                </a:solidFill>
                <a:latin typeface="Times New Roman"/>
              </a:rPr>
              <a:t>Research paper. (https://www.researchgate.net/publication/372132271_ChatGPT_in_Practice_Increasing_Event_Planning_Efficiency_Through_Artificial_Intelligence )</a:t>
            </a:r>
          </a:p>
          <a:p>
            <a:pPr>
              <a:lnSpc>
                <a:spcPts val="4275"/>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4970604" y="3758874"/>
            <a:ext cx="7186612" cy="2302528"/>
          </a:xfrm>
          <a:prstGeom prst="rect">
            <a:avLst/>
          </a:prstGeom>
        </p:spPr>
        <p:txBody>
          <a:bodyPr anchor="t" rtlCol="false" tIns="0" lIns="0" bIns="0" rIns="0">
            <a:spAutoFit/>
          </a:bodyPr>
          <a:lstStyle/>
          <a:p>
            <a:pPr algn="ctr">
              <a:lnSpc>
                <a:spcPts val="16939"/>
              </a:lnSpc>
            </a:pPr>
            <a:r>
              <a:rPr lang="en-US" sz="12099">
                <a:solidFill>
                  <a:srgbClr val="000000"/>
                </a:solidFill>
                <a:latin typeface="Times New Roman"/>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90529" y="4247351"/>
            <a:ext cx="5077434" cy="1487498"/>
          </a:xfrm>
          <a:prstGeom prst="rect">
            <a:avLst/>
          </a:prstGeom>
        </p:spPr>
        <p:txBody>
          <a:bodyPr anchor="t" rtlCol="false" tIns="0" lIns="0" bIns="0" rIns="0">
            <a:spAutoFit/>
          </a:bodyPr>
          <a:lstStyle/>
          <a:p>
            <a:pPr algn="ctr">
              <a:lnSpc>
                <a:spcPts val="10936"/>
              </a:lnSpc>
            </a:pPr>
            <a:r>
              <a:rPr lang="en-US" sz="7812">
                <a:solidFill>
                  <a:srgbClr val="000000"/>
                </a:solidFill>
                <a:latin typeface="Times New Roman"/>
              </a:rPr>
              <a:t>AGENDA</a:t>
            </a:r>
          </a:p>
        </p:txBody>
      </p:sp>
      <p:grpSp>
        <p:nvGrpSpPr>
          <p:cNvPr name="Group 3" id="3"/>
          <p:cNvGrpSpPr/>
          <p:nvPr/>
        </p:nvGrpSpPr>
        <p:grpSpPr>
          <a:xfrm rot="0">
            <a:off x="17898082" y="3629185"/>
            <a:ext cx="389918" cy="6620270"/>
            <a:chOff x="0" y="0"/>
            <a:chExt cx="102694" cy="1743610"/>
          </a:xfrm>
        </p:grpSpPr>
        <p:sp>
          <p:nvSpPr>
            <p:cNvPr name="Freeform 4" id="4"/>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5" id="5"/>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893726" y="9870280"/>
            <a:ext cx="6326603" cy="416720"/>
            <a:chOff x="0" y="0"/>
            <a:chExt cx="1666266" cy="109753"/>
          </a:xfrm>
        </p:grpSpPr>
        <p:sp>
          <p:nvSpPr>
            <p:cNvPr name="Freeform 7" id="7"/>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8" id="8"/>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800813" y="9870280"/>
            <a:ext cx="1380297" cy="379176"/>
            <a:chOff x="0" y="0"/>
            <a:chExt cx="363535" cy="99865"/>
          </a:xfrm>
        </p:grpSpPr>
        <p:sp>
          <p:nvSpPr>
            <p:cNvPr name="Freeform 10" id="10"/>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1" id="11"/>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796613" y="9870280"/>
            <a:ext cx="1380297" cy="416720"/>
            <a:chOff x="0" y="0"/>
            <a:chExt cx="363535" cy="109753"/>
          </a:xfrm>
        </p:grpSpPr>
        <p:sp>
          <p:nvSpPr>
            <p:cNvPr name="Freeform 13" id="13"/>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4" id="14"/>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787666" y="9870280"/>
            <a:ext cx="1380297" cy="416720"/>
            <a:chOff x="0" y="0"/>
            <a:chExt cx="363535" cy="109753"/>
          </a:xfrm>
        </p:grpSpPr>
        <p:sp>
          <p:nvSpPr>
            <p:cNvPr name="Freeform 16" id="16"/>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7" id="17"/>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32689" y="0"/>
            <a:ext cx="18320689" cy="1028700"/>
            <a:chOff x="0" y="0"/>
            <a:chExt cx="4825202" cy="270933"/>
          </a:xfrm>
        </p:grpSpPr>
        <p:sp>
          <p:nvSpPr>
            <p:cNvPr name="Freeform 19" id="19"/>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20" id="20"/>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3832397" y="446760"/>
            <a:ext cx="14328316" cy="1163880"/>
            <a:chOff x="0" y="0"/>
            <a:chExt cx="4169265" cy="338667"/>
          </a:xfrm>
        </p:grpSpPr>
        <p:sp>
          <p:nvSpPr>
            <p:cNvPr name="Freeform 22" id="22"/>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23" id="23"/>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9165" y="2592800"/>
            <a:ext cx="422075" cy="7731744"/>
            <a:chOff x="0" y="0"/>
            <a:chExt cx="111164" cy="2036344"/>
          </a:xfrm>
        </p:grpSpPr>
        <p:sp>
          <p:nvSpPr>
            <p:cNvPr name="Freeform 25" id="25"/>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6" id="26"/>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0490962" y="2212975"/>
            <a:ext cx="5414516" cy="5699124"/>
          </a:xfrm>
          <a:prstGeom prst="rect">
            <a:avLst/>
          </a:prstGeom>
        </p:spPr>
        <p:txBody>
          <a:bodyPr anchor="t" rtlCol="false" tIns="0" lIns="0" bIns="0" rIns="0">
            <a:spAutoFit/>
          </a:bodyPr>
          <a:lstStyle/>
          <a:p>
            <a:pPr marL="863606" indent="-431803" lvl="1">
              <a:lnSpc>
                <a:spcPts val="5600"/>
              </a:lnSpc>
              <a:buFont typeface="Arial"/>
              <a:buChar char="•"/>
            </a:pPr>
            <a:r>
              <a:rPr lang="en-US" sz="4000">
                <a:solidFill>
                  <a:srgbClr val="000000"/>
                </a:solidFill>
                <a:latin typeface="Times New Roman Bold"/>
              </a:rPr>
              <a:t>Problem Statement</a:t>
            </a:r>
          </a:p>
          <a:p>
            <a:pPr marL="863606" indent="-431803" lvl="1">
              <a:lnSpc>
                <a:spcPts val="5600"/>
              </a:lnSpc>
              <a:buFont typeface="Arial"/>
              <a:buChar char="•"/>
            </a:pPr>
            <a:r>
              <a:rPr lang="en-US" sz="4000">
                <a:solidFill>
                  <a:srgbClr val="000000"/>
                </a:solidFill>
                <a:latin typeface="Times New Roman Bold"/>
              </a:rPr>
              <a:t>Project Overview</a:t>
            </a:r>
          </a:p>
          <a:p>
            <a:pPr marL="863606" indent="-431803" lvl="1">
              <a:lnSpc>
                <a:spcPts val="5600"/>
              </a:lnSpc>
              <a:buFont typeface="Arial"/>
              <a:buChar char="•"/>
            </a:pPr>
            <a:r>
              <a:rPr lang="en-US" sz="4000">
                <a:solidFill>
                  <a:srgbClr val="000000"/>
                </a:solidFill>
                <a:latin typeface="Times New Roman Bold"/>
              </a:rPr>
              <a:t>Proposed solution</a:t>
            </a:r>
          </a:p>
          <a:p>
            <a:pPr marL="863606" indent="-431803" lvl="1">
              <a:lnSpc>
                <a:spcPts val="5600"/>
              </a:lnSpc>
              <a:buFont typeface="Arial"/>
              <a:buChar char="•"/>
            </a:pPr>
            <a:r>
              <a:rPr lang="en-US" sz="4000">
                <a:solidFill>
                  <a:srgbClr val="000000"/>
                </a:solidFill>
                <a:latin typeface="Times New Roman Bold"/>
              </a:rPr>
              <a:t>System Requirements</a:t>
            </a:r>
          </a:p>
          <a:p>
            <a:pPr marL="863606" indent="-431803" lvl="1">
              <a:lnSpc>
                <a:spcPts val="5600"/>
              </a:lnSpc>
              <a:buFont typeface="Arial"/>
              <a:buChar char="•"/>
            </a:pPr>
            <a:r>
              <a:rPr lang="en-US" sz="4000">
                <a:solidFill>
                  <a:srgbClr val="000000"/>
                </a:solidFill>
                <a:latin typeface="Times New Roman Bold"/>
              </a:rPr>
              <a:t>Model</a:t>
            </a:r>
          </a:p>
          <a:p>
            <a:pPr marL="863606" indent="-431803" lvl="1">
              <a:lnSpc>
                <a:spcPts val="5600"/>
              </a:lnSpc>
              <a:buFont typeface="Arial"/>
              <a:buChar char="•"/>
            </a:pPr>
            <a:r>
              <a:rPr lang="en-US" sz="4000">
                <a:solidFill>
                  <a:srgbClr val="000000"/>
                </a:solidFill>
                <a:latin typeface="Times New Roman Bold"/>
              </a:rPr>
              <a:t>Result</a:t>
            </a:r>
          </a:p>
          <a:p>
            <a:pPr marL="863606" indent="-431803" lvl="1">
              <a:lnSpc>
                <a:spcPts val="5600"/>
              </a:lnSpc>
              <a:buFont typeface="Arial"/>
              <a:buChar char="•"/>
            </a:pPr>
            <a:r>
              <a:rPr lang="en-US" sz="4000">
                <a:solidFill>
                  <a:srgbClr val="000000"/>
                </a:solidFill>
                <a:latin typeface="Times New Roman Bold"/>
              </a:rPr>
              <a:t>Conclusion</a:t>
            </a:r>
          </a:p>
          <a:p>
            <a:pPr marL="863606" indent="-431803" lvl="1">
              <a:lnSpc>
                <a:spcPts val="5600"/>
              </a:lnSpc>
              <a:buFont typeface="Arial"/>
              <a:buChar char="•"/>
            </a:pPr>
            <a:r>
              <a:rPr lang="en-US" sz="4000">
                <a:solidFill>
                  <a:srgbClr val="000000"/>
                </a:solidFill>
                <a:latin typeface="Times New Roman Bold"/>
              </a:rPr>
              <a:t>References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726180"/>
            <a:ext cx="9416383" cy="1437966"/>
          </a:xfrm>
          <a:prstGeom prst="rect">
            <a:avLst/>
          </a:prstGeom>
        </p:spPr>
        <p:txBody>
          <a:bodyPr anchor="t" rtlCol="false" tIns="0" lIns="0" bIns="0" rIns="0">
            <a:spAutoFit/>
          </a:bodyPr>
          <a:lstStyle/>
          <a:p>
            <a:pPr>
              <a:lnSpc>
                <a:spcPts val="10517"/>
              </a:lnSpc>
            </a:pPr>
            <a:r>
              <a:rPr lang="en-US" sz="7512">
                <a:solidFill>
                  <a:srgbClr val="000000"/>
                </a:solidFill>
                <a:latin typeface="Times New Roman"/>
              </a:rPr>
              <a:t>Problem Statement</a:t>
            </a:r>
          </a:p>
        </p:txBody>
      </p:sp>
      <p:grpSp>
        <p:nvGrpSpPr>
          <p:cNvPr name="Group 6" id="6"/>
          <p:cNvGrpSpPr/>
          <p:nvPr/>
        </p:nvGrpSpPr>
        <p:grpSpPr>
          <a:xfrm rot="0">
            <a:off x="3868424" y="446760"/>
            <a:ext cx="14328316" cy="1163880"/>
            <a:chOff x="0" y="0"/>
            <a:chExt cx="4169265" cy="338667"/>
          </a:xfrm>
        </p:grpSpPr>
        <p:sp>
          <p:nvSpPr>
            <p:cNvPr name="Freeform 7" id="7"/>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8" id="8"/>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01781" y="3666730"/>
            <a:ext cx="389918" cy="6620270"/>
            <a:chOff x="0" y="0"/>
            <a:chExt cx="102694" cy="1743610"/>
          </a:xfrm>
        </p:grpSpPr>
        <p:sp>
          <p:nvSpPr>
            <p:cNvPr name="Freeform 10" id="10"/>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1" id="11"/>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997425" y="9907824"/>
            <a:ext cx="6326603" cy="416720"/>
            <a:chOff x="0" y="0"/>
            <a:chExt cx="1666266" cy="109753"/>
          </a:xfrm>
        </p:grpSpPr>
        <p:sp>
          <p:nvSpPr>
            <p:cNvPr name="Freeform 13" id="13"/>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4" id="14"/>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904512" y="9907824"/>
            <a:ext cx="1380297" cy="379176"/>
            <a:chOff x="0" y="0"/>
            <a:chExt cx="363535" cy="99865"/>
          </a:xfrm>
        </p:grpSpPr>
        <p:sp>
          <p:nvSpPr>
            <p:cNvPr name="Freeform 16" id="16"/>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7" id="17"/>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900312" y="9907824"/>
            <a:ext cx="1380297" cy="416720"/>
            <a:chOff x="0" y="0"/>
            <a:chExt cx="363535" cy="109753"/>
          </a:xfrm>
        </p:grpSpPr>
        <p:sp>
          <p:nvSpPr>
            <p:cNvPr name="Freeform 19" id="19"/>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0" id="20"/>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891365" y="9907824"/>
            <a:ext cx="1380297" cy="416720"/>
            <a:chOff x="0" y="0"/>
            <a:chExt cx="363535" cy="109753"/>
          </a:xfrm>
        </p:grpSpPr>
        <p:sp>
          <p:nvSpPr>
            <p:cNvPr name="Freeform 22" id="22"/>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3" id="23"/>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33138" y="2592800"/>
            <a:ext cx="422075" cy="7731744"/>
            <a:chOff x="0" y="0"/>
            <a:chExt cx="111164" cy="2036344"/>
          </a:xfrm>
        </p:grpSpPr>
        <p:sp>
          <p:nvSpPr>
            <p:cNvPr name="Freeform 25" id="25"/>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6" id="26"/>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924877" y="3526096"/>
            <a:ext cx="14680770" cy="5269391"/>
          </a:xfrm>
          <a:prstGeom prst="rect">
            <a:avLst/>
          </a:prstGeom>
        </p:spPr>
        <p:txBody>
          <a:bodyPr anchor="t" rtlCol="false" tIns="0" lIns="0" bIns="0" rIns="0">
            <a:spAutoFit/>
          </a:bodyPr>
          <a:lstStyle/>
          <a:p>
            <a:pPr algn="ctr">
              <a:lnSpc>
                <a:spcPts val="3942"/>
              </a:lnSpc>
            </a:pPr>
          </a:p>
          <a:p>
            <a:pPr algn="just">
              <a:lnSpc>
                <a:spcPts val="4230"/>
              </a:lnSpc>
            </a:pPr>
            <a:r>
              <a:rPr lang="en-US" sz="3021">
                <a:solidFill>
                  <a:srgbClr val="000000"/>
                </a:solidFill>
                <a:latin typeface="Times New Roman"/>
              </a:rPr>
              <a:t>Traditional event planning methods often result in inefficiencies and communication gaps, leading to suboptimal outcomes and frustrated stakeholders. To address this, we propose an intelligent Event Planning Chatbot leveraging NLP and machine learning.</a:t>
            </a:r>
          </a:p>
          <a:p>
            <a:pPr algn="just">
              <a:lnSpc>
                <a:spcPts val="4230"/>
              </a:lnSpc>
            </a:pPr>
          </a:p>
          <a:p>
            <a:pPr algn="just">
              <a:lnSpc>
                <a:spcPts val="4230"/>
              </a:lnSpc>
            </a:pPr>
            <a:r>
              <a:rPr lang="en-US" sz="3021">
                <a:solidFill>
                  <a:srgbClr val="000000"/>
                </a:solidFill>
                <a:latin typeface="Times New Roman"/>
              </a:rPr>
              <a:t> This virtual assistant streamlines logistics, optimizes resource allocation, and enhances attendee engagement, revolutionizing event planning with seamless automation and personalized experiences. By empowering organizers with AI-driven support, our solution aims to minimize manual effort, maximize efficiency, and orchestrate successful events with ease.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725560"/>
            <a:ext cx="9416383" cy="1437966"/>
          </a:xfrm>
          <a:prstGeom prst="rect">
            <a:avLst/>
          </a:prstGeom>
        </p:spPr>
        <p:txBody>
          <a:bodyPr anchor="t" rtlCol="false" tIns="0" lIns="0" bIns="0" rIns="0">
            <a:spAutoFit/>
          </a:bodyPr>
          <a:lstStyle/>
          <a:p>
            <a:pPr>
              <a:lnSpc>
                <a:spcPts val="10517"/>
              </a:lnSpc>
            </a:pPr>
            <a:r>
              <a:rPr lang="en-US" sz="7512">
                <a:solidFill>
                  <a:srgbClr val="000000"/>
                </a:solidFill>
                <a:latin typeface="Times New Roman"/>
              </a:rPr>
              <a:t>Problem Overview</a:t>
            </a:r>
          </a:p>
        </p:txBody>
      </p:sp>
      <p:grpSp>
        <p:nvGrpSpPr>
          <p:cNvPr name="Group 6" id="6"/>
          <p:cNvGrpSpPr/>
          <p:nvPr/>
        </p:nvGrpSpPr>
        <p:grpSpPr>
          <a:xfrm rot="0">
            <a:off x="3868424" y="446760"/>
            <a:ext cx="14328316" cy="1163880"/>
            <a:chOff x="0" y="0"/>
            <a:chExt cx="4169265" cy="338667"/>
          </a:xfrm>
        </p:grpSpPr>
        <p:sp>
          <p:nvSpPr>
            <p:cNvPr name="Freeform 7" id="7"/>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8" id="8"/>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01781" y="3666730"/>
            <a:ext cx="389918" cy="6620270"/>
            <a:chOff x="0" y="0"/>
            <a:chExt cx="102694" cy="1743610"/>
          </a:xfrm>
        </p:grpSpPr>
        <p:sp>
          <p:nvSpPr>
            <p:cNvPr name="Freeform 10" id="10"/>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1" id="11"/>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997425" y="9907824"/>
            <a:ext cx="6326603" cy="416720"/>
            <a:chOff x="0" y="0"/>
            <a:chExt cx="1666266" cy="109753"/>
          </a:xfrm>
        </p:grpSpPr>
        <p:sp>
          <p:nvSpPr>
            <p:cNvPr name="Freeform 13" id="13"/>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4" id="14"/>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904512" y="9907824"/>
            <a:ext cx="1380297" cy="379176"/>
            <a:chOff x="0" y="0"/>
            <a:chExt cx="363535" cy="99865"/>
          </a:xfrm>
        </p:grpSpPr>
        <p:sp>
          <p:nvSpPr>
            <p:cNvPr name="Freeform 16" id="16"/>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7" id="17"/>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900312" y="9907824"/>
            <a:ext cx="1380297" cy="416720"/>
            <a:chOff x="0" y="0"/>
            <a:chExt cx="363535" cy="109753"/>
          </a:xfrm>
        </p:grpSpPr>
        <p:sp>
          <p:nvSpPr>
            <p:cNvPr name="Freeform 19" id="19"/>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0" id="20"/>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891365" y="9907824"/>
            <a:ext cx="1380297" cy="416720"/>
            <a:chOff x="0" y="0"/>
            <a:chExt cx="363535" cy="109753"/>
          </a:xfrm>
        </p:grpSpPr>
        <p:sp>
          <p:nvSpPr>
            <p:cNvPr name="Freeform 22" id="22"/>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3" id="23"/>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33138" y="2592800"/>
            <a:ext cx="422075" cy="7731744"/>
            <a:chOff x="0" y="0"/>
            <a:chExt cx="111164" cy="2036344"/>
          </a:xfrm>
        </p:grpSpPr>
        <p:sp>
          <p:nvSpPr>
            <p:cNvPr name="Freeform 25" id="25"/>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6" id="26"/>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924877" y="3526096"/>
            <a:ext cx="14738011" cy="5424465"/>
          </a:xfrm>
          <a:prstGeom prst="rect">
            <a:avLst/>
          </a:prstGeom>
        </p:spPr>
        <p:txBody>
          <a:bodyPr anchor="t" rtlCol="false" tIns="0" lIns="0" bIns="0" rIns="0">
            <a:spAutoFit/>
          </a:bodyPr>
          <a:lstStyle/>
          <a:p>
            <a:pPr algn="ctr">
              <a:lnSpc>
                <a:spcPts val="3957"/>
              </a:lnSpc>
            </a:pPr>
          </a:p>
          <a:p>
            <a:pPr algn="just">
              <a:lnSpc>
                <a:spcPts val="3919"/>
              </a:lnSpc>
            </a:pPr>
            <a:r>
              <a:rPr lang="en-US" sz="2799">
                <a:solidFill>
                  <a:srgbClr val="000000"/>
                </a:solidFill>
                <a:latin typeface="Times New Roman"/>
              </a:rPr>
              <a:t>Our project entails the development of an advanced Event Planning Chatbot powered by deep learning techniques. Leveraging Natural Language Processing (NLP) and LSTM (Long Short-Term Memory) neural networks, the chatbot interprets user queries, discerns intent, and delivers contextually relevant responses. </a:t>
            </a:r>
          </a:p>
          <a:p>
            <a:pPr algn="just">
              <a:lnSpc>
                <a:spcPts val="3919"/>
              </a:lnSpc>
            </a:pPr>
          </a:p>
          <a:p>
            <a:pPr algn="just">
              <a:lnSpc>
                <a:spcPts val="3919"/>
              </a:lnSpc>
            </a:pPr>
            <a:r>
              <a:rPr lang="en-US" sz="2799">
                <a:solidFill>
                  <a:srgbClr val="000000"/>
                </a:solidFill>
                <a:latin typeface="Times New Roman"/>
              </a:rPr>
              <a:t>It employs a pre-trained model trained on a diverse dataset of event-related interactions, enabling it to understand and cater to various event planning needs. With its ability to learn and adapt from user interactions, the chatbot revolutionizes event management by providing intelligent recommendations, optimizing resource allocation, and enhancing overall efficiency in organizing successful events.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725560"/>
            <a:ext cx="9416383" cy="1437966"/>
          </a:xfrm>
          <a:prstGeom prst="rect">
            <a:avLst/>
          </a:prstGeom>
        </p:spPr>
        <p:txBody>
          <a:bodyPr anchor="t" rtlCol="false" tIns="0" lIns="0" bIns="0" rIns="0">
            <a:spAutoFit/>
          </a:bodyPr>
          <a:lstStyle/>
          <a:p>
            <a:pPr>
              <a:lnSpc>
                <a:spcPts val="10517"/>
              </a:lnSpc>
            </a:pPr>
            <a:r>
              <a:rPr lang="en-US" sz="7512">
                <a:solidFill>
                  <a:srgbClr val="000000"/>
                </a:solidFill>
                <a:latin typeface="Times New Roman"/>
              </a:rPr>
              <a:t>Proposed Solution</a:t>
            </a:r>
          </a:p>
        </p:txBody>
      </p:sp>
      <p:grpSp>
        <p:nvGrpSpPr>
          <p:cNvPr name="Group 6" id="6"/>
          <p:cNvGrpSpPr/>
          <p:nvPr/>
        </p:nvGrpSpPr>
        <p:grpSpPr>
          <a:xfrm rot="0">
            <a:off x="3868424" y="446760"/>
            <a:ext cx="14328316" cy="1163880"/>
            <a:chOff x="0" y="0"/>
            <a:chExt cx="4169265" cy="338667"/>
          </a:xfrm>
        </p:grpSpPr>
        <p:sp>
          <p:nvSpPr>
            <p:cNvPr name="Freeform 7" id="7"/>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8" id="8"/>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01781" y="3666730"/>
            <a:ext cx="389918" cy="6620270"/>
            <a:chOff x="0" y="0"/>
            <a:chExt cx="102694" cy="1743610"/>
          </a:xfrm>
        </p:grpSpPr>
        <p:sp>
          <p:nvSpPr>
            <p:cNvPr name="Freeform 10" id="10"/>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1" id="11"/>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997425" y="9907824"/>
            <a:ext cx="6326603" cy="416720"/>
            <a:chOff x="0" y="0"/>
            <a:chExt cx="1666266" cy="109753"/>
          </a:xfrm>
        </p:grpSpPr>
        <p:sp>
          <p:nvSpPr>
            <p:cNvPr name="Freeform 13" id="13"/>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4" id="14"/>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904512" y="9907824"/>
            <a:ext cx="1380297" cy="379176"/>
            <a:chOff x="0" y="0"/>
            <a:chExt cx="363535" cy="99865"/>
          </a:xfrm>
        </p:grpSpPr>
        <p:sp>
          <p:nvSpPr>
            <p:cNvPr name="Freeform 16" id="16"/>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7" id="17"/>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900312" y="9907824"/>
            <a:ext cx="1380297" cy="416720"/>
            <a:chOff x="0" y="0"/>
            <a:chExt cx="363535" cy="109753"/>
          </a:xfrm>
        </p:grpSpPr>
        <p:sp>
          <p:nvSpPr>
            <p:cNvPr name="Freeform 19" id="19"/>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0" id="20"/>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891365" y="9907824"/>
            <a:ext cx="1380297" cy="416720"/>
            <a:chOff x="0" y="0"/>
            <a:chExt cx="363535" cy="109753"/>
          </a:xfrm>
        </p:grpSpPr>
        <p:sp>
          <p:nvSpPr>
            <p:cNvPr name="Freeform 22" id="22"/>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3" id="23"/>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33138" y="2592800"/>
            <a:ext cx="422075" cy="7731744"/>
            <a:chOff x="0" y="0"/>
            <a:chExt cx="111164" cy="2036344"/>
          </a:xfrm>
        </p:grpSpPr>
        <p:sp>
          <p:nvSpPr>
            <p:cNvPr name="Freeform 25" id="25"/>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6" id="26"/>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774994" y="3449896"/>
            <a:ext cx="14738011" cy="5304745"/>
          </a:xfrm>
          <a:prstGeom prst="rect">
            <a:avLst/>
          </a:prstGeom>
        </p:spPr>
        <p:txBody>
          <a:bodyPr anchor="t" rtlCol="false" tIns="0" lIns="0" bIns="0" rIns="0">
            <a:spAutoFit/>
          </a:bodyPr>
          <a:lstStyle/>
          <a:p>
            <a:pPr marL="653476" indent="-326738" lvl="1">
              <a:lnSpc>
                <a:spcPts val="4237"/>
              </a:lnSpc>
              <a:buAutoNum type="arabicPeriod" startAt="1"/>
            </a:pPr>
            <a:r>
              <a:rPr lang="en-US" sz="3026">
                <a:solidFill>
                  <a:srgbClr val="000000"/>
                </a:solidFill>
                <a:latin typeface="Times New Roman"/>
              </a:rPr>
              <a:t>Natural Language Processing (NLP): The idea here is to employ NLP techniques such as tokenization and lemmatization to process and understand natural language inputs.</a:t>
            </a:r>
          </a:p>
          <a:p>
            <a:pPr marL="653476" indent="-326738" lvl="1">
              <a:lnSpc>
                <a:spcPts val="4116"/>
              </a:lnSpc>
              <a:buFont typeface="Arial"/>
              <a:buChar char="•"/>
            </a:pPr>
            <a:r>
              <a:rPr lang="en-US" sz="3026">
                <a:solidFill>
                  <a:srgbClr val="000000"/>
                </a:solidFill>
                <a:latin typeface="Times New Roman"/>
              </a:rPr>
              <a:t>Tokenization: The code uses tokenization to break down sentences or phrases into individual words or tokens. </a:t>
            </a:r>
          </a:p>
          <a:p>
            <a:pPr marL="653476" indent="-326738" lvl="1">
              <a:lnSpc>
                <a:spcPts val="4116"/>
              </a:lnSpc>
              <a:buFont typeface="Arial"/>
              <a:buChar char="•"/>
            </a:pPr>
            <a:r>
              <a:rPr lang="en-US" sz="3026">
                <a:solidFill>
                  <a:srgbClr val="000000"/>
                </a:solidFill>
                <a:latin typeface="Times New Roman"/>
              </a:rPr>
              <a:t>Lemmatization: Lemmatization is employed to reduce words to their base or root form.</a:t>
            </a:r>
          </a:p>
          <a:p>
            <a:pPr marL="653476" indent="-326738" lvl="1">
              <a:lnSpc>
                <a:spcPts val="4237"/>
              </a:lnSpc>
              <a:buAutoNum type="arabicPeriod" startAt="1"/>
            </a:pPr>
            <a:r>
              <a:rPr lang="en-US" sz="3026">
                <a:solidFill>
                  <a:srgbClr val="000000"/>
                </a:solidFill>
                <a:latin typeface="Times New Roman"/>
              </a:rPr>
              <a:t>Neural Network Architecture: We defines a neural network architecture using Keras, with layers such as Embedding, LSTM, Dense, and Dropout, to create a model capable of learning patterns and generating responses.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59112" y="1572694"/>
            <a:ext cx="7966025" cy="1353173"/>
          </a:xfrm>
          <a:prstGeom prst="rect">
            <a:avLst/>
          </a:prstGeom>
        </p:spPr>
        <p:txBody>
          <a:bodyPr anchor="t" rtlCol="false" tIns="0" lIns="0" bIns="0" rIns="0">
            <a:spAutoFit/>
          </a:bodyPr>
          <a:lstStyle/>
          <a:p>
            <a:pPr>
              <a:lnSpc>
                <a:spcPts val="9940"/>
              </a:lnSpc>
            </a:pPr>
            <a:r>
              <a:rPr lang="en-US" sz="7100">
                <a:solidFill>
                  <a:srgbClr val="000000"/>
                </a:solidFill>
                <a:latin typeface="Times New Roman"/>
              </a:rPr>
              <a:t>System Requirement</a:t>
            </a:r>
          </a:p>
        </p:txBody>
      </p:sp>
      <p:sp>
        <p:nvSpPr>
          <p:cNvPr name="TextBox 27" id="27"/>
          <p:cNvSpPr txBox="true"/>
          <p:nvPr/>
        </p:nvSpPr>
        <p:spPr>
          <a:xfrm rot="0">
            <a:off x="923059" y="3070782"/>
            <a:ext cx="8228856" cy="991870"/>
          </a:xfrm>
          <a:prstGeom prst="rect">
            <a:avLst/>
          </a:prstGeom>
        </p:spPr>
        <p:txBody>
          <a:bodyPr anchor="t" rtlCol="false" tIns="0" lIns="0" bIns="0" rIns="0">
            <a:spAutoFit/>
          </a:bodyPr>
          <a:lstStyle/>
          <a:p>
            <a:pPr marL="1122679" indent="-561340" lvl="1">
              <a:lnSpc>
                <a:spcPts val="7279"/>
              </a:lnSpc>
              <a:buAutoNum type="arabicPeriod" startAt="1"/>
            </a:pPr>
            <a:r>
              <a:rPr lang="en-US" sz="5199">
                <a:solidFill>
                  <a:srgbClr val="000000"/>
                </a:solidFill>
                <a:latin typeface="Times New Roman"/>
              </a:rPr>
              <a:t>Hardware Requirements:</a:t>
            </a:r>
          </a:p>
        </p:txBody>
      </p:sp>
      <p:sp>
        <p:nvSpPr>
          <p:cNvPr name="TextBox 28" id="28"/>
          <p:cNvSpPr txBox="true"/>
          <p:nvPr/>
        </p:nvSpPr>
        <p:spPr>
          <a:xfrm rot="0">
            <a:off x="1750396" y="4209187"/>
            <a:ext cx="15060426" cy="5380616"/>
          </a:xfrm>
          <a:prstGeom prst="rect">
            <a:avLst/>
          </a:prstGeom>
        </p:spPr>
        <p:txBody>
          <a:bodyPr anchor="t" rtlCol="false" tIns="0" lIns="0" bIns="0" rIns="0">
            <a:spAutoFit/>
          </a:bodyPr>
          <a:lstStyle/>
          <a:p>
            <a:pPr marL="656279" indent="-328139" lvl="1">
              <a:lnSpc>
                <a:spcPts val="4255"/>
              </a:lnSpc>
              <a:buFont typeface="Arial"/>
              <a:buChar char="•"/>
            </a:pPr>
            <a:r>
              <a:rPr lang="en-US" sz="3039">
                <a:solidFill>
                  <a:srgbClr val="000000"/>
                </a:solidFill>
                <a:latin typeface="Times New Roman"/>
              </a:rPr>
              <a:t>Processor: Any modern processor (e.g., Intel Core i5 or AMD Ryzen 5) capable of handling computational tasks efficiently.</a:t>
            </a:r>
          </a:p>
          <a:p>
            <a:pPr marL="656279" indent="-328139" lvl="1">
              <a:lnSpc>
                <a:spcPts val="4255"/>
              </a:lnSpc>
              <a:buFont typeface="Arial"/>
              <a:buChar char="•"/>
            </a:pPr>
            <a:r>
              <a:rPr lang="en-US" sz="3039">
                <a:solidFill>
                  <a:srgbClr val="000000"/>
                </a:solidFill>
                <a:latin typeface="Times New Roman"/>
              </a:rPr>
              <a:t>Memory (RAM): Minimum 8GB RAM is recommended for smooth execution, especially during model training.</a:t>
            </a:r>
          </a:p>
          <a:p>
            <a:pPr marL="656279" indent="-328139" lvl="1">
              <a:lnSpc>
                <a:spcPts val="4255"/>
              </a:lnSpc>
              <a:buFont typeface="Arial"/>
              <a:buChar char="•"/>
            </a:pPr>
            <a:r>
              <a:rPr lang="en-US" sz="3039">
                <a:solidFill>
                  <a:srgbClr val="000000"/>
                </a:solidFill>
                <a:latin typeface="Times New Roman"/>
              </a:rPr>
              <a:t>Storage: Adequate storage space to store the code files, datasets, and libraries (at least 10GB free space).</a:t>
            </a:r>
          </a:p>
          <a:p>
            <a:pPr marL="656279" indent="-328139" lvl="1">
              <a:lnSpc>
                <a:spcPts val="4255"/>
              </a:lnSpc>
              <a:buFont typeface="Arial"/>
              <a:buChar char="•"/>
            </a:pPr>
            <a:r>
              <a:rPr lang="en-US" sz="3039">
                <a:solidFill>
                  <a:srgbClr val="000000"/>
                </a:solidFill>
                <a:latin typeface="Times New Roman"/>
              </a:rPr>
              <a:t>Graphics Processing Unit (GPU) (Optional):A dedicated GPU, such as NVIDIA GeForce GTX or AMD Radeon, can significantly accelerate the training process for deep learning models like LSTM networks. However, it is not strictly required for running the code.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59112" y="1572694"/>
            <a:ext cx="7966025" cy="1353173"/>
          </a:xfrm>
          <a:prstGeom prst="rect">
            <a:avLst/>
          </a:prstGeom>
        </p:spPr>
        <p:txBody>
          <a:bodyPr anchor="t" rtlCol="false" tIns="0" lIns="0" bIns="0" rIns="0">
            <a:spAutoFit/>
          </a:bodyPr>
          <a:lstStyle/>
          <a:p>
            <a:pPr>
              <a:lnSpc>
                <a:spcPts val="9940"/>
              </a:lnSpc>
            </a:pPr>
            <a:r>
              <a:rPr lang="en-US" sz="7100">
                <a:solidFill>
                  <a:srgbClr val="000000"/>
                </a:solidFill>
                <a:latin typeface="Times New Roman"/>
              </a:rPr>
              <a:t>System Requirement</a:t>
            </a:r>
          </a:p>
        </p:txBody>
      </p:sp>
      <p:sp>
        <p:nvSpPr>
          <p:cNvPr name="TextBox 27" id="27"/>
          <p:cNvSpPr txBox="true"/>
          <p:nvPr/>
        </p:nvSpPr>
        <p:spPr>
          <a:xfrm rot="0">
            <a:off x="1309045" y="3070782"/>
            <a:ext cx="7456884" cy="991870"/>
          </a:xfrm>
          <a:prstGeom prst="rect">
            <a:avLst/>
          </a:prstGeom>
        </p:spPr>
        <p:txBody>
          <a:bodyPr anchor="t" rtlCol="false" tIns="0" lIns="0" bIns="0" rIns="0">
            <a:spAutoFit/>
          </a:bodyPr>
          <a:lstStyle/>
          <a:p>
            <a:pPr>
              <a:lnSpc>
                <a:spcPts val="7279"/>
              </a:lnSpc>
            </a:pPr>
            <a:r>
              <a:rPr lang="en-US" sz="5199">
                <a:solidFill>
                  <a:srgbClr val="000000"/>
                </a:solidFill>
                <a:latin typeface="Times New Roman"/>
              </a:rPr>
              <a:t>2. Software Requirements:</a:t>
            </a:r>
          </a:p>
        </p:txBody>
      </p:sp>
      <p:sp>
        <p:nvSpPr>
          <p:cNvPr name="TextBox 28" id="28"/>
          <p:cNvSpPr txBox="true"/>
          <p:nvPr/>
        </p:nvSpPr>
        <p:spPr>
          <a:xfrm rot="0">
            <a:off x="2087307" y="3996889"/>
            <a:ext cx="13805415" cy="4933033"/>
          </a:xfrm>
          <a:prstGeom prst="rect">
            <a:avLst/>
          </a:prstGeom>
        </p:spPr>
        <p:txBody>
          <a:bodyPr anchor="t" rtlCol="false" tIns="0" lIns="0" bIns="0" rIns="0">
            <a:spAutoFit/>
          </a:bodyPr>
          <a:lstStyle/>
          <a:p>
            <a:pPr marL="601590" indent="-300795" lvl="1">
              <a:lnSpc>
                <a:spcPts val="3901"/>
              </a:lnSpc>
              <a:buFont typeface="Arial"/>
              <a:buChar char="•"/>
            </a:pPr>
            <a:r>
              <a:rPr lang="en-US" sz="2786">
                <a:solidFill>
                  <a:srgbClr val="000000"/>
                </a:solidFill>
                <a:latin typeface="Times New Roman"/>
              </a:rPr>
              <a:t>Python: The project is implemented using Python 3.x (e.g., Python 3.6, 3.7, 3.8) is required.</a:t>
            </a:r>
          </a:p>
          <a:p>
            <a:pPr marL="601590" indent="-300795" lvl="1">
              <a:lnSpc>
                <a:spcPts val="3901"/>
              </a:lnSpc>
              <a:buFont typeface="Arial"/>
              <a:buChar char="•"/>
            </a:pPr>
            <a:r>
              <a:rPr lang="en-US" sz="2786">
                <a:solidFill>
                  <a:srgbClr val="000000"/>
                </a:solidFill>
                <a:latin typeface="Times New Roman"/>
              </a:rPr>
              <a:t>NumPy: NumPy is used for numerical computations and array operations in Python. More than NumPy version 1.21.4 is required. </a:t>
            </a:r>
          </a:p>
          <a:p>
            <a:pPr marL="601590" indent="-300795" lvl="1">
              <a:lnSpc>
                <a:spcPts val="3901"/>
              </a:lnSpc>
              <a:buFont typeface="Arial"/>
              <a:buChar char="•"/>
            </a:pPr>
            <a:r>
              <a:rPr lang="en-US" sz="2786">
                <a:solidFill>
                  <a:srgbClr val="000000"/>
                </a:solidFill>
                <a:latin typeface="Times New Roman"/>
              </a:rPr>
              <a:t>NLTK (Natural Language Toolkit): NLTK is a library for natural language processing tasks such as tokenization, lemmatization, stemming, and more. More than NLTK version 3.6.5 is required. </a:t>
            </a:r>
          </a:p>
          <a:p>
            <a:pPr marL="601590" indent="-300795" lvl="1">
              <a:lnSpc>
                <a:spcPts val="3901"/>
              </a:lnSpc>
              <a:buFont typeface="Arial"/>
              <a:buChar char="•"/>
            </a:pPr>
            <a:r>
              <a:rPr lang="en-US" sz="2786">
                <a:solidFill>
                  <a:srgbClr val="000000"/>
                </a:solidFill>
                <a:latin typeface="Times New Roman"/>
              </a:rPr>
              <a:t>Keras and TensorFlow: Keras is a high-level neural networks API, and TensorFlow is a deep learning framework used as Keras’s backend. More than Keras version 2.6.0 is required.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028626" y="1626024"/>
            <a:ext cx="3533031" cy="1353173"/>
          </a:xfrm>
          <a:prstGeom prst="rect">
            <a:avLst/>
          </a:prstGeom>
        </p:spPr>
        <p:txBody>
          <a:bodyPr anchor="t" rtlCol="false" tIns="0" lIns="0" bIns="0" rIns="0">
            <a:spAutoFit/>
          </a:bodyPr>
          <a:lstStyle/>
          <a:p>
            <a:pPr>
              <a:lnSpc>
                <a:spcPts val="9940"/>
              </a:lnSpc>
            </a:pPr>
            <a:r>
              <a:rPr lang="en-US" sz="7100">
                <a:solidFill>
                  <a:srgbClr val="000000"/>
                </a:solidFill>
                <a:latin typeface="Times New Roman"/>
              </a:rPr>
              <a:t>MODEL</a:t>
            </a:r>
          </a:p>
        </p:txBody>
      </p:sp>
      <p:sp>
        <p:nvSpPr>
          <p:cNvPr name="TextBox 27" id="27"/>
          <p:cNvSpPr txBox="true"/>
          <p:nvPr/>
        </p:nvSpPr>
        <p:spPr>
          <a:xfrm rot="0">
            <a:off x="815928" y="3112548"/>
            <a:ext cx="5075436" cy="765174"/>
          </a:xfrm>
          <a:prstGeom prst="rect">
            <a:avLst/>
          </a:prstGeom>
        </p:spPr>
        <p:txBody>
          <a:bodyPr anchor="t" rtlCol="false" tIns="0" lIns="0" bIns="0" rIns="0">
            <a:spAutoFit/>
          </a:bodyPr>
          <a:lstStyle/>
          <a:p>
            <a:pPr algn="ctr" marL="863606" indent="-431803" lvl="1">
              <a:lnSpc>
                <a:spcPts val="5600"/>
              </a:lnSpc>
              <a:buAutoNum type="arabicPeriod" startAt="1"/>
            </a:pPr>
            <a:r>
              <a:rPr lang="en-US" sz="4000">
                <a:solidFill>
                  <a:srgbClr val="000000"/>
                </a:solidFill>
                <a:latin typeface="Times New Roman"/>
              </a:rPr>
              <a:t>Data Preprocessing</a:t>
            </a:r>
          </a:p>
        </p:txBody>
      </p:sp>
      <p:sp>
        <p:nvSpPr>
          <p:cNvPr name="TextBox 28" id="28"/>
          <p:cNvSpPr txBox="true"/>
          <p:nvPr/>
        </p:nvSpPr>
        <p:spPr>
          <a:xfrm rot="0">
            <a:off x="2241293" y="4058697"/>
            <a:ext cx="13805415" cy="5491825"/>
          </a:xfrm>
          <a:prstGeom prst="rect">
            <a:avLst/>
          </a:prstGeom>
        </p:spPr>
        <p:txBody>
          <a:bodyPr anchor="t" rtlCol="false" tIns="0" lIns="0" bIns="0" rIns="0">
            <a:spAutoFit/>
          </a:bodyPr>
          <a:lstStyle/>
          <a:p>
            <a:pPr marL="601590" indent="-300795" lvl="1">
              <a:lnSpc>
                <a:spcPts val="3901"/>
              </a:lnSpc>
              <a:buFont typeface="Arial"/>
              <a:buChar char="•"/>
            </a:pPr>
            <a:r>
              <a:rPr lang="en-US" sz="2786">
                <a:solidFill>
                  <a:srgbClr val="000000"/>
                </a:solidFill>
                <a:latin typeface="Times New Roman Bold"/>
              </a:rPr>
              <a:t>Tokenization</a:t>
            </a:r>
            <a:r>
              <a:rPr lang="en-US" sz="2786">
                <a:solidFill>
                  <a:srgbClr val="000000"/>
                </a:solidFill>
                <a:latin typeface="Times New Roman"/>
              </a:rPr>
              <a:t>: The nltk.word_tokenize() function from the NLTK library is used to tokenize (split into words) the text data. This step breaks down sentences or phrases into individual words, which are then processed further.</a:t>
            </a:r>
          </a:p>
          <a:p>
            <a:pPr marL="601590" indent="-300795" lvl="1">
              <a:lnSpc>
                <a:spcPts val="3901"/>
              </a:lnSpc>
              <a:buFont typeface="Arial"/>
              <a:buChar char="•"/>
            </a:pPr>
            <a:r>
              <a:rPr lang="en-US" sz="2786">
                <a:solidFill>
                  <a:srgbClr val="000000"/>
                </a:solidFill>
                <a:latin typeface="Times New Roman Bold"/>
              </a:rPr>
              <a:t>Lemmatization</a:t>
            </a:r>
            <a:r>
              <a:rPr lang="en-US" sz="2786">
                <a:solidFill>
                  <a:srgbClr val="000000"/>
                </a:solidFill>
                <a:latin typeface="Times New Roman"/>
              </a:rPr>
              <a:t>: Lemmatization is the process of reducing words to their base or root form. The code initializes a WordNet Lemmatizer(WordNetLemmatizer() from NLTK) and applies it to each word in the tokenized text using list comprehension. For example, words like "running," "ran," and "runs" would all be lemmatized to their base form "run." </a:t>
            </a:r>
          </a:p>
          <a:p>
            <a:pPr marL="601590" indent="-300795" lvl="1">
              <a:lnSpc>
                <a:spcPts val="3901"/>
              </a:lnSpc>
              <a:buFont typeface="Arial"/>
              <a:buChar char="•"/>
            </a:pPr>
            <a:r>
              <a:rPr lang="en-US" sz="2786">
                <a:solidFill>
                  <a:srgbClr val="000000"/>
                </a:solidFill>
                <a:latin typeface="Times New Roman Bold"/>
              </a:rPr>
              <a:t>Bag of Words Representation:</a:t>
            </a:r>
            <a:r>
              <a:rPr lang="en-US" sz="2786">
                <a:solidFill>
                  <a:srgbClr val="000000"/>
                </a:solidFill>
                <a:latin typeface="Times New Roman"/>
              </a:rPr>
              <a:t> The processed words are then used to create a "bag of words" representation for each document (pattern). This representation counts the frequency of each word in the document and converts it into a numerical vector.</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38" y="0"/>
            <a:ext cx="18320689" cy="1028700"/>
            <a:chOff x="0" y="0"/>
            <a:chExt cx="4825202" cy="270933"/>
          </a:xfrm>
        </p:grpSpPr>
        <p:sp>
          <p:nvSpPr>
            <p:cNvPr name="Freeform 3" id="3"/>
            <p:cNvSpPr/>
            <p:nvPr/>
          </p:nvSpPr>
          <p:spPr>
            <a:xfrm flipH="false" flipV="false" rot="0">
              <a:off x="0" y="0"/>
              <a:ext cx="4825202" cy="270933"/>
            </a:xfrm>
            <a:custGeom>
              <a:avLst/>
              <a:gdLst/>
              <a:ahLst/>
              <a:cxnLst/>
              <a:rect r="r" b="b" t="t" l="l"/>
              <a:pathLst>
                <a:path h="270933" w="4825202">
                  <a:moveTo>
                    <a:pt x="0" y="0"/>
                  </a:moveTo>
                  <a:lnTo>
                    <a:pt x="4825202" y="0"/>
                  </a:lnTo>
                  <a:lnTo>
                    <a:pt x="4825202" y="270933"/>
                  </a:lnTo>
                  <a:lnTo>
                    <a:pt x="0" y="270933"/>
                  </a:lnTo>
                  <a:close/>
                </a:path>
              </a:pathLst>
            </a:custGeom>
            <a:gradFill rotWithShape="true">
              <a:gsLst>
                <a:gs pos="0">
                  <a:srgbClr val="8C52FF">
                    <a:alpha val="100000"/>
                  </a:srgbClr>
                </a:gs>
                <a:gs pos="100000">
                  <a:srgbClr val="5CE1E6">
                    <a:alpha val="100000"/>
                  </a:srgbClr>
                </a:gs>
              </a:gsLst>
              <a:lin ang="0"/>
            </a:gradFill>
          </p:spPr>
        </p:sp>
        <p:sp>
          <p:nvSpPr>
            <p:cNvPr name="TextBox 4" id="4"/>
            <p:cNvSpPr txBox="true"/>
            <p:nvPr/>
          </p:nvSpPr>
          <p:spPr>
            <a:xfrm>
              <a:off x="0" y="-38100"/>
              <a:ext cx="4825202"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868424" y="446760"/>
            <a:ext cx="14328316" cy="1163880"/>
            <a:chOff x="0" y="0"/>
            <a:chExt cx="4169265" cy="338667"/>
          </a:xfrm>
        </p:grpSpPr>
        <p:sp>
          <p:nvSpPr>
            <p:cNvPr name="Freeform 6" id="6"/>
            <p:cNvSpPr/>
            <p:nvPr/>
          </p:nvSpPr>
          <p:spPr>
            <a:xfrm flipH="false" flipV="false" rot="0">
              <a:off x="0" y="0"/>
              <a:ext cx="4169265" cy="338667"/>
            </a:xfrm>
            <a:custGeom>
              <a:avLst/>
              <a:gdLst/>
              <a:ahLst/>
              <a:cxnLst/>
              <a:rect r="r" b="b" t="t" l="l"/>
              <a:pathLst>
                <a:path h="338667" w="4169265">
                  <a:moveTo>
                    <a:pt x="203200" y="0"/>
                  </a:moveTo>
                  <a:lnTo>
                    <a:pt x="4169265" y="0"/>
                  </a:lnTo>
                  <a:lnTo>
                    <a:pt x="3966065" y="338667"/>
                  </a:lnTo>
                  <a:lnTo>
                    <a:pt x="0" y="338667"/>
                  </a:lnTo>
                  <a:lnTo>
                    <a:pt x="203200" y="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101600" y="-38100"/>
              <a:ext cx="3966065" cy="3767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001781" y="3666730"/>
            <a:ext cx="389918" cy="6620270"/>
            <a:chOff x="0" y="0"/>
            <a:chExt cx="102694" cy="1743610"/>
          </a:xfrm>
        </p:grpSpPr>
        <p:sp>
          <p:nvSpPr>
            <p:cNvPr name="Freeform 9" id="9"/>
            <p:cNvSpPr/>
            <p:nvPr/>
          </p:nvSpPr>
          <p:spPr>
            <a:xfrm flipH="false" flipV="false" rot="0">
              <a:off x="0" y="0"/>
              <a:ext cx="102694" cy="1743610"/>
            </a:xfrm>
            <a:custGeom>
              <a:avLst/>
              <a:gdLst/>
              <a:ahLst/>
              <a:cxnLst/>
              <a:rect r="r" b="b" t="t" l="l"/>
              <a:pathLst>
                <a:path h="1743610" w="102694">
                  <a:moveTo>
                    <a:pt x="0" y="0"/>
                  </a:moveTo>
                  <a:lnTo>
                    <a:pt x="102694" y="0"/>
                  </a:lnTo>
                  <a:lnTo>
                    <a:pt x="102694" y="1743610"/>
                  </a:lnTo>
                  <a:lnTo>
                    <a:pt x="0" y="1743610"/>
                  </a:lnTo>
                  <a:close/>
                </a:path>
              </a:pathLst>
            </a:custGeom>
            <a:solidFill>
              <a:srgbClr val="004AAD"/>
            </a:solidFill>
          </p:spPr>
        </p:sp>
        <p:sp>
          <p:nvSpPr>
            <p:cNvPr name="TextBox 10" id="10"/>
            <p:cNvSpPr txBox="true"/>
            <p:nvPr/>
          </p:nvSpPr>
          <p:spPr>
            <a:xfrm>
              <a:off x="0" y="-38100"/>
              <a:ext cx="102694" cy="178171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97425" y="9907824"/>
            <a:ext cx="6326603" cy="416720"/>
            <a:chOff x="0" y="0"/>
            <a:chExt cx="1666266" cy="109753"/>
          </a:xfrm>
        </p:grpSpPr>
        <p:sp>
          <p:nvSpPr>
            <p:cNvPr name="Freeform 12" id="12"/>
            <p:cNvSpPr/>
            <p:nvPr/>
          </p:nvSpPr>
          <p:spPr>
            <a:xfrm flipH="false" flipV="false" rot="0">
              <a:off x="0" y="0"/>
              <a:ext cx="1666266" cy="109753"/>
            </a:xfrm>
            <a:custGeom>
              <a:avLst/>
              <a:gdLst/>
              <a:ahLst/>
              <a:cxnLst/>
              <a:rect r="r" b="b" t="t" l="l"/>
              <a:pathLst>
                <a:path h="109753" w="1666266">
                  <a:moveTo>
                    <a:pt x="0" y="0"/>
                  </a:moveTo>
                  <a:lnTo>
                    <a:pt x="1666266" y="0"/>
                  </a:lnTo>
                  <a:lnTo>
                    <a:pt x="1666266" y="109753"/>
                  </a:lnTo>
                  <a:lnTo>
                    <a:pt x="0" y="109753"/>
                  </a:lnTo>
                  <a:close/>
                </a:path>
              </a:pathLst>
            </a:custGeom>
            <a:solidFill>
              <a:srgbClr val="004AAD"/>
            </a:solidFill>
          </p:spPr>
        </p:sp>
        <p:sp>
          <p:nvSpPr>
            <p:cNvPr name="TextBox 13" id="13"/>
            <p:cNvSpPr txBox="true"/>
            <p:nvPr/>
          </p:nvSpPr>
          <p:spPr>
            <a:xfrm>
              <a:off x="0" y="-38100"/>
              <a:ext cx="1666266" cy="14785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4512" y="9907824"/>
            <a:ext cx="1380297" cy="379176"/>
            <a:chOff x="0" y="0"/>
            <a:chExt cx="363535" cy="99865"/>
          </a:xfrm>
        </p:grpSpPr>
        <p:sp>
          <p:nvSpPr>
            <p:cNvPr name="Freeform 15" id="15"/>
            <p:cNvSpPr/>
            <p:nvPr/>
          </p:nvSpPr>
          <p:spPr>
            <a:xfrm flipH="false" flipV="false" rot="0">
              <a:off x="0" y="0"/>
              <a:ext cx="363535" cy="99865"/>
            </a:xfrm>
            <a:custGeom>
              <a:avLst/>
              <a:gdLst/>
              <a:ahLst/>
              <a:cxnLst/>
              <a:rect r="r" b="b" t="t" l="l"/>
              <a:pathLst>
                <a:path h="99865" w="363535">
                  <a:moveTo>
                    <a:pt x="0" y="0"/>
                  </a:moveTo>
                  <a:lnTo>
                    <a:pt x="363535" y="0"/>
                  </a:lnTo>
                  <a:lnTo>
                    <a:pt x="363535" y="99865"/>
                  </a:lnTo>
                  <a:lnTo>
                    <a:pt x="0" y="99865"/>
                  </a:lnTo>
                  <a:close/>
                </a:path>
              </a:pathLst>
            </a:custGeom>
            <a:solidFill>
              <a:srgbClr val="004AAD"/>
            </a:solidFill>
          </p:spPr>
        </p:sp>
        <p:sp>
          <p:nvSpPr>
            <p:cNvPr name="TextBox 16" id="16"/>
            <p:cNvSpPr txBox="true"/>
            <p:nvPr/>
          </p:nvSpPr>
          <p:spPr>
            <a:xfrm>
              <a:off x="0" y="-38100"/>
              <a:ext cx="363535" cy="1379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00312" y="9907824"/>
            <a:ext cx="1380297" cy="416720"/>
            <a:chOff x="0" y="0"/>
            <a:chExt cx="363535" cy="109753"/>
          </a:xfrm>
        </p:grpSpPr>
        <p:sp>
          <p:nvSpPr>
            <p:cNvPr name="Freeform 18" id="18"/>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19" id="19"/>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91365" y="9907824"/>
            <a:ext cx="1380297" cy="416720"/>
            <a:chOff x="0" y="0"/>
            <a:chExt cx="363535" cy="109753"/>
          </a:xfrm>
        </p:grpSpPr>
        <p:sp>
          <p:nvSpPr>
            <p:cNvPr name="Freeform 21" id="21"/>
            <p:cNvSpPr/>
            <p:nvPr/>
          </p:nvSpPr>
          <p:spPr>
            <a:xfrm flipH="false" flipV="false" rot="0">
              <a:off x="0" y="0"/>
              <a:ext cx="363535" cy="109753"/>
            </a:xfrm>
            <a:custGeom>
              <a:avLst/>
              <a:gdLst/>
              <a:ahLst/>
              <a:cxnLst/>
              <a:rect r="r" b="b" t="t" l="l"/>
              <a:pathLst>
                <a:path h="109753" w="363535">
                  <a:moveTo>
                    <a:pt x="0" y="0"/>
                  </a:moveTo>
                  <a:lnTo>
                    <a:pt x="363535" y="0"/>
                  </a:lnTo>
                  <a:lnTo>
                    <a:pt x="363535" y="109753"/>
                  </a:lnTo>
                  <a:lnTo>
                    <a:pt x="0" y="109753"/>
                  </a:lnTo>
                  <a:close/>
                </a:path>
              </a:pathLst>
            </a:custGeom>
            <a:solidFill>
              <a:srgbClr val="004AAD"/>
            </a:solidFill>
          </p:spPr>
        </p:sp>
        <p:sp>
          <p:nvSpPr>
            <p:cNvPr name="TextBox 22" id="22"/>
            <p:cNvSpPr txBox="true"/>
            <p:nvPr/>
          </p:nvSpPr>
          <p:spPr>
            <a:xfrm>
              <a:off x="0" y="-38100"/>
              <a:ext cx="363535" cy="1478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3138" y="2592800"/>
            <a:ext cx="422075" cy="7731744"/>
            <a:chOff x="0" y="0"/>
            <a:chExt cx="111164" cy="2036344"/>
          </a:xfrm>
        </p:grpSpPr>
        <p:sp>
          <p:nvSpPr>
            <p:cNvPr name="Freeform 24" id="24"/>
            <p:cNvSpPr/>
            <p:nvPr/>
          </p:nvSpPr>
          <p:spPr>
            <a:xfrm flipH="false" flipV="false" rot="0">
              <a:off x="0" y="0"/>
              <a:ext cx="111164" cy="2036344"/>
            </a:xfrm>
            <a:custGeom>
              <a:avLst/>
              <a:gdLst/>
              <a:ahLst/>
              <a:cxnLst/>
              <a:rect r="r" b="b" t="t" l="l"/>
              <a:pathLst>
                <a:path h="2036344" w="111164">
                  <a:moveTo>
                    <a:pt x="0" y="0"/>
                  </a:moveTo>
                  <a:lnTo>
                    <a:pt x="111164" y="0"/>
                  </a:lnTo>
                  <a:lnTo>
                    <a:pt x="111164" y="2036344"/>
                  </a:lnTo>
                  <a:lnTo>
                    <a:pt x="0" y="2036344"/>
                  </a:lnTo>
                  <a:close/>
                </a:path>
              </a:pathLst>
            </a:custGeom>
            <a:solidFill>
              <a:srgbClr val="004AAD"/>
            </a:solidFill>
          </p:spPr>
        </p:sp>
        <p:sp>
          <p:nvSpPr>
            <p:cNvPr name="TextBox 25" id="25"/>
            <p:cNvSpPr txBox="true"/>
            <p:nvPr/>
          </p:nvSpPr>
          <p:spPr>
            <a:xfrm>
              <a:off x="0" y="-38100"/>
              <a:ext cx="111164" cy="20744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028626" y="1626024"/>
            <a:ext cx="3533031" cy="1353173"/>
          </a:xfrm>
          <a:prstGeom prst="rect">
            <a:avLst/>
          </a:prstGeom>
        </p:spPr>
        <p:txBody>
          <a:bodyPr anchor="t" rtlCol="false" tIns="0" lIns="0" bIns="0" rIns="0">
            <a:spAutoFit/>
          </a:bodyPr>
          <a:lstStyle/>
          <a:p>
            <a:pPr>
              <a:lnSpc>
                <a:spcPts val="9940"/>
              </a:lnSpc>
            </a:pPr>
            <a:r>
              <a:rPr lang="en-US" sz="7100">
                <a:solidFill>
                  <a:srgbClr val="000000"/>
                </a:solidFill>
                <a:latin typeface="Times New Roman Bold"/>
              </a:rPr>
              <a:t>MODEL</a:t>
            </a:r>
          </a:p>
        </p:txBody>
      </p:sp>
      <p:sp>
        <p:nvSpPr>
          <p:cNvPr name="TextBox 27" id="27"/>
          <p:cNvSpPr txBox="true"/>
          <p:nvPr/>
        </p:nvSpPr>
        <p:spPr>
          <a:xfrm rot="0">
            <a:off x="1227142" y="2817273"/>
            <a:ext cx="3831927" cy="765174"/>
          </a:xfrm>
          <a:prstGeom prst="rect">
            <a:avLst/>
          </a:prstGeom>
        </p:spPr>
        <p:txBody>
          <a:bodyPr anchor="t" rtlCol="false" tIns="0" lIns="0" bIns="0" rIns="0">
            <a:spAutoFit/>
          </a:bodyPr>
          <a:lstStyle/>
          <a:p>
            <a:pPr algn="ctr">
              <a:lnSpc>
                <a:spcPts val="5600"/>
              </a:lnSpc>
            </a:pPr>
            <a:r>
              <a:rPr lang="en-US" sz="4000">
                <a:solidFill>
                  <a:srgbClr val="000000"/>
                </a:solidFill>
                <a:latin typeface="Times New Roman"/>
              </a:rPr>
              <a:t>2. Model creation</a:t>
            </a:r>
          </a:p>
        </p:txBody>
      </p:sp>
      <p:sp>
        <p:nvSpPr>
          <p:cNvPr name="TextBox 28" id="28"/>
          <p:cNvSpPr txBox="true"/>
          <p:nvPr/>
        </p:nvSpPr>
        <p:spPr>
          <a:xfrm rot="0">
            <a:off x="2151069" y="3646377"/>
            <a:ext cx="15506887" cy="2417445"/>
          </a:xfrm>
          <a:prstGeom prst="rect">
            <a:avLst/>
          </a:prstGeom>
        </p:spPr>
        <p:txBody>
          <a:bodyPr anchor="t" rtlCol="false" tIns="0" lIns="0" bIns="0" rIns="0">
            <a:spAutoFit/>
          </a:bodyPr>
          <a:lstStyle/>
          <a:p>
            <a:pPr>
              <a:lnSpc>
                <a:spcPts val="3780"/>
              </a:lnSpc>
            </a:pPr>
            <a:r>
              <a:rPr lang="en-US" sz="2700">
                <a:solidFill>
                  <a:srgbClr val="000000"/>
                </a:solidFill>
                <a:latin typeface="Times New Roman Bold"/>
              </a:rPr>
              <a:t>Model Building:</a:t>
            </a:r>
            <a:r>
              <a:rPr lang="en-US" sz="2700">
                <a:solidFill>
                  <a:srgbClr val="000000"/>
                </a:solidFill>
                <a:latin typeface="Times New Roman"/>
              </a:rPr>
              <a:t> The code defines a sequential model using Keras. The model consists of an Embedding layer, two LSTM (Long Short-Term Memory) layers, and two Dense layers. The Embedding layer converts words into dense vectors, which are then fed into the LSTM layers for learning sequential patterns in the data. The Dense layers are used for classification, with the final layer using softmax activation for multi-class classification.</a:t>
            </a:r>
          </a:p>
        </p:txBody>
      </p:sp>
      <p:sp>
        <p:nvSpPr>
          <p:cNvPr name="TextBox 29" id="29"/>
          <p:cNvSpPr txBox="true"/>
          <p:nvPr/>
        </p:nvSpPr>
        <p:spPr>
          <a:xfrm rot="0">
            <a:off x="1028700" y="6070601"/>
            <a:ext cx="7561761" cy="765174"/>
          </a:xfrm>
          <a:prstGeom prst="rect">
            <a:avLst/>
          </a:prstGeom>
        </p:spPr>
        <p:txBody>
          <a:bodyPr anchor="t" rtlCol="false" tIns="0" lIns="0" bIns="0" rIns="0">
            <a:spAutoFit/>
          </a:bodyPr>
          <a:lstStyle/>
          <a:p>
            <a:pPr algn="ctr">
              <a:lnSpc>
                <a:spcPts val="5600"/>
              </a:lnSpc>
            </a:pPr>
            <a:r>
              <a:rPr lang="en-US" sz="4000">
                <a:solidFill>
                  <a:srgbClr val="000000"/>
                </a:solidFill>
                <a:latin typeface="Times New Roman"/>
              </a:rPr>
              <a:t>3. Model Training  &amp; Evaluation</a:t>
            </a:r>
          </a:p>
        </p:txBody>
      </p:sp>
      <p:sp>
        <p:nvSpPr>
          <p:cNvPr name="TextBox 30" id="30"/>
          <p:cNvSpPr txBox="true"/>
          <p:nvPr/>
        </p:nvSpPr>
        <p:spPr>
          <a:xfrm rot="0">
            <a:off x="1910801" y="6984127"/>
            <a:ext cx="15190112" cy="2417445"/>
          </a:xfrm>
          <a:prstGeom prst="rect">
            <a:avLst/>
          </a:prstGeom>
        </p:spPr>
        <p:txBody>
          <a:bodyPr anchor="t" rtlCol="false" tIns="0" lIns="0" bIns="0" rIns="0">
            <a:spAutoFit/>
          </a:bodyPr>
          <a:lstStyle/>
          <a:p>
            <a:pPr>
              <a:lnSpc>
                <a:spcPts val="3780"/>
              </a:lnSpc>
            </a:pPr>
            <a:r>
              <a:rPr lang="en-US" sz="2700">
                <a:solidFill>
                  <a:srgbClr val="000000"/>
                </a:solidFill>
                <a:latin typeface="Times New Roman Bold"/>
              </a:rPr>
              <a:t>Model Training:</a:t>
            </a:r>
            <a:r>
              <a:rPr lang="en-US" sz="2700">
                <a:solidFill>
                  <a:srgbClr val="000000"/>
                </a:solidFill>
                <a:latin typeface="Times New Roman"/>
              </a:rPr>
              <a:t> The model is compiled with the Adam optimizer and categorical cross-entropy loss function. It is then trained on the prepared training data for a specified number of epochs and batch size.</a:t>
            </a:r>
          </a:p>
          <a:p>
            <a:pPr>
              <a:lnSpc>
                <a:spcPts val="3780"/>
              </a:lnSpc>
            </a:pPr>
            <a:r>
              <a:rPr lang="en-US" sz="2700">
                <a:solidFill>
                  <a:srgbClr val="000000"/>
                </a:solidFill>
                <a:latin typeface="Times New Roman Bold"/>
              </a:rPr>
              <a:t>Model Evaluation</a:t>
            </a:r>
            <a:r>
              <a:rPr lang="en-US" sz="2700">
                <a:solidFill>
                  <a:srgbClr val="000000"/>
                </a:solidFill>
                <a:latin typeface="Times New Roman"/>
              </a:rPr>
              <a:t>: After training, the model's performance is evaluated on the training data to check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DAGBc-ch-Rw</dc:identifier>
  <dcterms:modified xsi:type="dcterms:W3CDTF">2011-08-01T06:04:30Z</dcterms:modified>
  <cp:revision>1</cp:revision>
  <dc:title>Event Planning Chatbot using Deep Learning</dc:title>
</cp:coreProperties>
</file>