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9" r:id="rId3"/>
    <p:sldId id="258" r:id="rId4"/>
    <p:sldId id="259" r:id="rId5"/>
    <p:sldId id="260" r:id="rId6"/>
    <p:sldId id="265" r:id="rId7"/>
    <p:sldId id="262" r:id="rId8"/>
    <p:sldId id="264"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9CB4"/>
    <a:srgbClr val="0279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93792" autoAdjust="0"/>
  </p:normalViewPr>
  <p:slideViewPr>
    <p:cSldViewPr snapToGrid="0">
      <p:cViewPr>
        <p:scale>
          <a:sx n="66" d="100"/>
          <a:sy n="66"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8T11:01:56.312"/>
    </inkml:context>
    <inkml:brush xml:id="br0">
      <inkml:brushProperty name="width" value="0.2" units="cm"/>
      <inkml:brushProperty name="height" value="0.2" units="cm"/>
      <inkml:brushProperty name="color" value="#0B868D"/>
      <inkml:brushProperty name="ignorePressure" value="1"/>
      <inkml:brushProperty name="inkEffects" value="ocean"/>
      <inkml:brushProperty name="anchorX" value="-30469.75"/>
      <inkml:brushProperty name="anchorY" value="-17685.13672"/>
      <inkml:brushProperty name="scaleFactor" value="0.5"/>
    </inkml:brush>
  </inkml:definitions>
  <inkml:trace contextRef="#ctx0" brushRef="#br0">1 204,'0'0,"5"0,8 0,4 0,0-6,8 0,3 0,2 1,1 1,0 2,-6-5,5 1,-1-1,1 3,0 0,0 2,0 1,5 1,-6-5,5-1,0 1,4 0,0 2,-1 1,-2 1,-2 1,3 0,0 0,-2 0,0 0,-3 1,5-1,0 5,-2 1,0 5,-3 0,11 10,-1-3,0-1,3 1,-3-4,-3-3,-2-4,-3-3,3-2,-1-2,0 0,-2-1,-2 1,5-1,-1 1,-6 5,-2 1,-1 0,0-1,-6 4,-5-1,1-1,7-2,2-2,4-1,1-1,-5-6,-1-1,6 0,0 1,2 2,0 0,-2 2,7 0,-2 1,0-5,-2-1,-30 3,1 2,-1-1,0 0,1 0,-1 0,4-3,17-12,6 2,0 9,-5-2,0 3,0 2,0 1,7 6,1 1,0 1,0 5,-1-2,4 0,0-3,-1-2,-1-1,-2-2,4-1,-1-11,0-1,-2-6,-1 2,-8-3,0 3,5 4,-6-1,2 2,0 3,1 3,1 1,6 3,1 0,0 2,-1-1,-1 1,5-1,-1 0,-1 1,-2-1,-6 5,-3 1,6 0,-1-2,2 0,0-2,-1-1,6-1,-1 0,0 0,-1 0,-2 0,4 0,0-1,-1 1,-2 0,-1 0,4 0,-1 0,0 0,-2 0,-7 0,-1 0,-1 0,-6 6,7 11,1 1,2-1,-5 1,1-2,0-5,6-3,2-3,0-3,1-1,-2-2,-6 6,5 1,-1-1,1-1,0 0,-1-2,6 4,0 0,6 0,4 4,-1 0,-3-3,-3-1,-3-2,2 10,-6-7,-3-2,0-1,-7-8,0-1,0-1,1 1,-3-5,7 2,1 0,2 2,1 3,-6-5,0 1,6 1,0 2,7 1,6 1,-1 1,-7-5,-3 0,-3 1,-1 0,4 2,1 1,0 1,-1 0,0 1,4 0,-1 0,0 1,-2-1,-1 0,-1 0,4 0,0 0,0 0,-2 0,-1 6,4 0,-1 0,0-1,-2-2,10 0,-1-2,0-1,-4 6,3-1,-2 1,-3-2,-2-1,-2-1,4-1,-1 0,-6-7,-2 1,-1-7,-1 1,7 2,0 1,-4-8,-7-4,-1 1,0 3,1 5,3 3,7 4,7 2,2 2,-37 2,2-1,0 0,0 0,-1 1,7 2,26 9,-2-1,-8-7,-1-9,-1-3,0-1,6 1,1 1,1 3,0-5,-2 0,6-3,-2 0,0 2,-1 3,-2 1,-7-3,4 1,0 1,1 1,-1 2,-5-10,0 1,-1 0,-5-3,7 2,2 3,1 3,1 2,1 3,5 1,1 1,-34 3,2-3,0 1,0 1,0-1,7 4,-8-4,-1 1,1 0,0 0,-1 0,1 0,3 5,-3-3,-1-1,0 0,0 1,0-1,-1 1,2 5,6 30,-5 2,-6-35,1 0,0 0,0 0,-4 11,-8 33,0-2,2-3,-3-10,3-5,2-2,-3-8,2 5,2-4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8T11:02:47.640"/>
    </inkml:context>
    <inkml:brush xml:id="br0">
      <inkml:brushProperty name="width" value="0.2" units="cm"/>
      <inkml:brushProperty name="height" value="0.2" units="cm"/>
      <inkml:brushProperty name="color" value="#0B868D"/>
      <inkml:brushProperty name="ignorePressure" value="1"/>
      <inkml:brushProperty name="inkEffects" value="ocean"/>
      <inkml:brushProperty name="anchorX" value="-846.66669"/>
      <inkml:brushProperty name="anchorY" value="-846.66669"/>
      <inkml:brushProperty name="scaleFactor" value="0.5"/>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8T11:02:49.109"/>
    </inkml:context>
    <inkml:brush xml:id="br0">
      <inkml:brushProperty name="width" value="0.2" units="cm"/>
      <inkml:brushProperty name="height" value="0.2" units="cm"/>
      <inkml:brushProperty name="color" value="#0B868D"/>
      <inkml:brushProperty name="ignorePressure" value="1"/>
      <inkml:brushProperty name="inkEffects" value="ocean"/>
      <inkml:brushProperty name="anchorX" value="-1693.33337"/>
      <inkml:brushProperty name="anchorY" value="-1693.33337"/>
      <inkml:brushProperty name="scaleFactor" value="0.5"/>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32A99-8C37-4397-BDB5-9D46834259E4}" type="datetimeFigureOut">
              <a:rPr lang="en-IN" smtClean="0"/>
              <a:t>11-06-2021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C625E-3ED8-4DA1-8749-B55969BEE72D}" type="slidenum">
              <a:rPr lang="en-IN" smtClean="0"/>
              <a:t>‹#›</a:t>
            </a:fld>
            <a:endParaRPr lang="en-IN"/>
          </a:p>
        </p:txBody>
      </p:sp>
    </p:spTree>
    <p:extLst>
      <p:ext uri="{BB962C8B-B14F-4D97-AF65-F5344CB8AC3E}">
        <p14:creationId xmlns:p14="http://schemas.microsoft.com/office/powerpoint/2010/main" val="4276230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EC625E-3ED8-4DA1-8749-B55969BEE72D}" type="slidenum">
              <a:rPr lang="en-IN" smtClean="0"/>
              <a:t>1</a:t>
            </a:fld>
            <a:endParaRPr lang="en-IN"/>
          </a:p>
        </p:txBody>
      </p:sp>
    </p:spTree>
    <p:extLst>
      <p:ext uri="{BB962C8B-B14F-4D97-AF65-F5344CB8AC3E}">
        <p14:creationId xmlns:p14="http://schemas.microsoft.com/office/powerpoint/2010/main" val="220029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0450-CE87-422B-B139-D1B434D9D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5D9B0E-BC4D-43F1-8450-D9A94BC06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6E56AE-0078-4A05-8500-857E7025DE95}"/>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5" name="Footer Placeholder 4">
            <a:extLst>
              <a:ext uri="{FF2B5EF4-FFF2-40B4-BE49-F238E27FC236}">
                <a16:creationId xmlns:a16="http://schemas.microsoft.com/office/drawing/2014/main" id="{DCD4FEB9-D9A2-4145-BE3E-8564108BB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CD26C-0B5C-4E65-B4B4-11113F759046}"/>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20374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6A1E-4DD7-470D-8283-90CE4DE2D7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9BD11-6921-4346-8ED0-677A4A514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D8222-13B8-4893-9D72-5186DB5643F5}"/>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5" name="Footer Placeholder 4">
            <a:extLst>
              <a:ext uri="{FF2B5EF4-FFF2-40B4-BE49-F238E27FC236}">
                <a16:creationId xmlns:a16="http://schemas.microsoft.com/office/drawing/2014/main" id="{5E579901-1E77-4656-B8BB-CA487AEE5D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65964-908C-435A-A7EB-3F3C653CEF0A}"/>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319109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E2BA3-0815-4CB6-A9C4-37D4E72BFC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88A4D-9EE9-4F72-B138-A61D90C2DA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75DC9-EE68-4430-ABCD-5D429CBD516A}"/>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5" name="Footer Placeholder 4">
            <a:extLst>
              <a:ext uri="{FF2B5EF4-FFF2-40B4-BE49-F238E27FC236}">
                <a16:creationId xmlns:a16="http://schemas.microsoft.com/office/drawing/2014/main" id="{48C51B62-3494-4BFF-B8F4-D6C06EB8F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66E87-EDDC-421C-8364-6F869F227EDC}"/>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192609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314E-FBEA-4D74-9CF1-D59CA9DC46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E99DAF-2069-4D86-B435-3B2A81BAB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199C5-85E1-4AA4-B458-A8C592B577B6}"/>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5" name="Footer Placeholder 4">
            <a:extLst>
              <a:ext uri="{FF2B5EF4-FFF2-40B4-BE49-F238E27FC236}">
                <a16:creationId xmlns:a16="http://schemas.microsoft.com/office/drawing/2014/main" id="{8B9CE80A-5A08-4D2C-8267-543E40886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02D98-4377-4C43-9425-278C1CAFA3BF}"/>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215484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ABFD-8A8F-4ECC-BE21-52ADF49B07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52308-30BF-4088-8520-04F32BC7D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5C5F4-7DEB-4B2E-ABE2-E44763565514}"/>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5" name="Footer Placeholder 4">
            <a:extLst>
              <a:ext uri="{FF2B5EF4-FFF2-40B4-BE49-F238E27FC236}">
                <a16:creationId xmlns:a16="http://schemas.microsoft.com/office/drawing/2014/main" id="{AD202577-F501-4A00-B5CA-BB8A007C4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4232E-D1D5-465D-B606-18C516512264}"/>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376819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3BFB-C6F7-4A93-A61F-4A1C6ED3C1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DCFCAA-8CA1-432A-BEA9-EC3B4043F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BF25EA-BDFE-4147-B1F4-A2BCA6467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840A04-2892-44E1-AD1D-F7F75899347E}"/>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6" name="Footer Placeholder 5">
            <a:extLst>
              <a:ext uri="{FF2B5EF4-FFF2-40B4-BE49-F238E27FC236}">
                <a16:creationId xmlns:a16="http://schemas.microsoft.com/office/drawing/2014/main" id="{A8D9279F-70A7-48FB-9D55-5C6DA7D63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A3294-E9C2-4CB1-BA96-7803C5DC2F95}"/>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269375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A184-E37E-4156-8607-CA290F743E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88EC87-3719-4138-AAE3-D75A73052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F18D9-CDA2-4B41-97A7-E93CC7F72D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DE6F31-11B0-4F3B-A09B-197A54C7A6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00B4E-BBC0-4904-B4FB-2120D8DAA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3ACA82-F1B3-48B0-AEEE-69816FE8B6DD}"/>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8" name="Footer Placeholder 7">
            <a:extLst>
              <a:ext uri="{FF2B5EF4-FFF2-40B4-BE49-F238E27FC236}">
                <a16:creationId xmlns:a16="http://schemas.microsoft.com/office/drawing/2014/main" id="{3CDC239A-85D0-405E-A4F9-826872227D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926EA7-1811-471B-9160-BE2061D4A2BB}"/>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16901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177D-9E8D-469F-A22D-A63ED392CA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FB94DC-75E0-4076-9DF1-79C5B97661DE}"/>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4" name="Footer Placeholder 3">
            <a:extLst>
              <a:ext uri="{FF2B5EF4-FFF2-40B4-BE49-F238E27FC236}">
                <a16:creationId xmlns:a16="http://schemas.microsoft.com/office/drawing/2014/main" id="{2EAC9412-78F1-4398-BBF5-7B51F7E597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E5C473-9A99-418F-A3BF-0A1AB2D87456}"/>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35536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B2DBB-E4D3-415F-935D-7801F116503E}"/>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3" name="Footer Placeholder 2">
            <a:extLst>
              <a:ext uri="{FF2B5EF4-FFF2-40B4-BE49-F238E27FC236}">
                <a16:creationId xmlns:a16="http://schemas.microsoft.com/office/drawing/2014/main" id="{8D6B8A2C-1BD6-4638-9695-7204297C42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C8EB16-7964-471A-8EBE-5EDCEFE32BD6}"/>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74776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0B25-F2B6-4BB1-8E34-78AAB87FA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7B7DE5-3CC5-4431-AEFE-992C5C663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7BA341-6021-4200-B251-B51AC4575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B8A43-35EA-4135-AC30-247B856B6C9A}"/>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6" name="Footer Placeholder 5">
            <a:extLst>
              <a:ext uri="{FF2B5EF4-FFF2-40B4-BE49-F238E27FC236}">
                <a16:creationId xmlns:a16="http://schemas.microsoft.com/office/drawing/2014/main" id="{33C9A5E2-1794-48BC-821E-E22F94380B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F46D6F-F672-4244-9A03-17B112B61A43}"/>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246346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D06F-6A82-45DE-AEE5-ADD8F48B4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900B3F-7554-41E5-914A-1A298CC8C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67FD66-7DBA-43F1-A412-7B256C6D1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C9482-1442-43D3-8C12-BC1CDBE63F06}"/>
              </a:ext>
            </a:extLst>
          </p:cNvPr>
          <p:cNvSpPr>
            <a:spLocks noGrp="1"/>
          </p:cNvSpPr>
          <p:nvPr>
            <p:ph type="dt" sz="half" idx="10"/>
          </p:nvPr>
        </p:nvSpPr>
        <p:spPr/>
        <p:txBody>
          <a:bodyPr/>
          <a:lstStyle/>
          <a:p>
            <a:fld id="{44AA2720-6A94-49D2-AA02-C17FA4EB9ED4}" type="datetimeFigureOut">
              <a:rPr lang="en-IN" smtClean="0"/>
              <a:t>11-06-2021</a:t>
            </a:fld>
            <a:endParaRPr lang="en-IN"/>
          </a:p>
        </p:txBody>
      </p:sp>
      <p:sp>
        <p:nvSpPr>
          <p:cNvPr id="6" name="Footer Placeholder 5">
            <a:extLst>
              <a:ext uri="{FF2B5EF4-FFF2-40B4-BE49-F238E27FC236}">
                <a16:creationId xmlns:a16="http://schemas.microsoft.com/office/drawing/2014/main" id="{BB7CA2D6-42AB-4E02-A283-74C5AE8F8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768E8-D507-4DE3-A5A6-999B589CBB75}"/>
              </a:ext>
            </a:extLst>
          </p:cNvPr>
          <p:cNvSpPr>
            <a:spLocks noGrp="1"/>
          </p:cNvSpPr>
          <p:nvPr>
            <p:ph type="sldNum" sz="quarter" idx="12"/>
          </p:nvPr>
        </p:nvSpPr>
        <p:spPr/>
        <p:txBody>
          <a:bodyPr/>
          <a:lstStyle/>
          <a:p>
            <a:fld id="{54E86CD0-C0A0-4312-A1FA-36791C33867A}" type="slidenum">
              <a:rPr lang="en-IN" smtClean="0"/>
              <a:t>‹#›</a:t>
            </a:fld>
            <a:endParaRPr lang="en-IN"/>
          </a:p>
        </p:txBody>
      </p:sp>
    </p:spTree>
    <p:extLst>
      <p:ext uri="{BB962C8B-B14F-4D97-AF65-F5344CB8AC3E}">
        <p14:creationId xmlns:p14="http://schemas.microsoft.com/office/powerpoint/2010/main" val="9017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5C43D-2D43-4F98-8F59-A4334F6A4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EFC69-6DED-465F-9C34-103F71396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4B4FE6-92C2-4E45-8311-09263B4D9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A2720-6A94-49D2-AA02-C17FA4EB9ED4}" type="datetimeFigureOut">
              <a:rPr lang="en-IN" smtClean="0"/>
              <a:t>11-06-2021</a:t>
            </a:fld>
            <a:endParaRPr lang="en-IN"/>
          </a:p>
        </p:txBody>
      </p:sp>
      <p:sp>
        <p:nvSpPr>
          <p:cNvPr id="5" name="Footer Placeholder 4">
            <a:extLst>
              <a:ext uri="{FF2B5EF4-FFF2-40B4-BE49-F238E27FC236}">
                <a16:creationId xmlns:a16="http://schemas.microsoft.com/office/drawing/2014/main" id="{890AEC56-3BEC-40FE-8E4F-F3D707D35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B61FE3-6F66-457B-8A84-6810F9C8A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6CD0-C0A0-4312-A1FA-36791C33867A}" type="slidenum">
              <a:rPr lang="en-IN" smtClean="0"/>
              <a:t>‹#›</a:t>
            </a:fld>
            <a:endParaRPr lang="en-IN"/>
          </a:p>
        </p:txBody>
      </p:sp>
    </p:spTree>
    <p:extLst>
      <p:ext uri="{BB962C8B-B14F-4D97-AF65-F5344CB8AC3E}">
        <p14:creationId xmlns:p14="http://schemas.microsoft.com/office/powerpoint/2010/main" val="91764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www.azdeq.gov/environ/air/prevent/download/ozone.pdf" TargetMode="External"/><Relationship Id="rId3" Type="http://schemas.openxmlformats.org/officeDocument/2006/relationships/hyperlink" Target="http://www.mass.gov/dep/air/aq/env_effects.htm" TargetMode="External"/><Relationship Id="rId7" Type="http://schemas.openxmlformats.org/officeDocument/2006/relationships/hyperlink" Target="http://ga.water.usgs.gov/edu/acidrain.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dnr.wi.gov/org/caer/ce/eek/earth/air/ozonlayr.htm" TargetMode="External"/><Relationship Id="rId5" Type="http://schemas.openxmlformats.org/officeDocument/2006/relationships/hyperlink" Target="http://web.mit.edu/globalchange/www/MITJPSPGC_Rpt118.pdf" TargetMode="External"/><Relationship Id="rId4" Type="http://schemas.openxmlformats.org/officeDocument/2006/relationships/hyperlink" Target="http://www.unece.org/press/pr2003/03env_p02e.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text, indoor&#10;&#10;Description automatically generated">
            <a:extLst>
              <a:ext uri="{FF2B5EF4-FFF2-40B4-BE49-F238E27FC236}">
                <a16:creationId xmlns:a16="http://schemas.microsoft.com/office/drawing/2014/main" id="{D8F539BB-576A-4BAF-ACEC-F80E8331D867}"/>
              </a:ext>
            </a:extLst>
          </p:cNvPr>
          <p:cNvPicPr>
            <a:picLocks noChangeAspect="1"/>
          </p:cNvPicPr>
          <p:nvPr/>
        </p:nvPicPr>
        <p:blipFill rotWithShape="1">
          <a:blip r:embed="rId3">
            <a:extLst>
              <a:ext uri="{28A0092B-C50C-407E-A947-70E740481C1C}">
                <a14:useLocalDpi xmlns:a14="http://schemas.microsoft.com/office/drawing/2010/main" val="0"/>
              </a:ext>
            </a:extLst>
          </a:blip>
          <a:srcRect t="1334"/>
          <a:stretch/>
        </p:blipFill>
        <p:spPr>
          <a:xfrm>
            <a:off x="-35706" y="-30627"/>
            <a:ext cx="12192000" cy="6857990"/>
          </a:xfrm>
          <a:prstGeom prst="rect">
            <a:avLst/>
          </a:prstGeom>
        </p:spPr>
      </p:pic>
      <p:pic>
        <p:nvPicPr>
          <p:cNvPr id="3" name="Picture 2" descr="A picture containing text, indoor&#10;&#10;Description automatically generated">
            <a:extLst>
              <a:ext uri="{FF2B5EF4-FFF2-40B4-BE49-F238E27FC236}">
                <a16:creationId xmlns:a16="http://schemas.microsoft.com/office/drawing/2014/main" id="{CEBF5995-464F-4067-B73B-F66661417462}"/>
              </a:ext>
            </a:extLst>
          </p:cNvPr>
          <p:cNvPicPr>
            <a:picLocks noChangeAspect="1"/>
          </p:cNvPicPr>
          <p:nvPr/>
        </p:nvPicPr>
        <p:blipFill rotWithShape="1">
          <a:blip r:embed="rId3">
            <a:extLst>
              <a:ext uri="{28A0092B-C50C-407E-A947-70E740481C1C}">
                <a14:useLocalDpi xmlns:a14="http://schemas.microsoft.com/office/drawing/2010/main" val="0"/>
              </a:ext>
            </a:extLst>
          </a:blip>
          <a:srcRect b="85932"/>
          <a:stretch/>
        </p:blipFill>
        <p:spPr>
          <a:xfrm>
            <a:off x="-38925" y="5726133"/>
            <a:ext cx="6093829" cy="1061518"/>
          </a:xfrm>
          <a:prstGeom prst="rect">
            <a:avLst/>
          </a:prstGeom>
        </p:spPr>
      </p:pic>
      <p:sp>
        <p:nvSpPr>
          <p:cNvPr id="6" name="Rectangle 5">
            <a:extLst>
              <a:ext uri="{FF2B5EF4-FFF2-40B4-BE49-F238E27FC236}">
                <a16:creationId xmlns:a16="http://schemas.microsoft.com/office/drawing/2014/main" id="{467DEB01-34B1-45B9-9BC2-32D28BEC6FC8}"/>
              </a:ext>
            </a:extLst>
          </p:cNvPr>
          <p:cNvSpPr/>
          <p:nvPr/>
        </p:nvSpPr>
        <p:spPr>
          <a:xfrm>
            <a:off x="-69888" y="2517578"/>
            <a:ext cx="8632863" cy="923330"/>
          </a:xfrm>
          <a:prstGeom prst="rect">
            <a:avLst/>
          </a:prstGeom>
          <a:noFill/>
        </p:spPr>
        <p:txBody>
          <a:bodyPr wrap="square" lIns="91440" tIns="45720" rIns="91440" bIns="45720">
            <a:spAutoFit/>
            <a:scene3d>
              <a:camera prst="perspectiveFront"/>
              <a:lightRig rig="threePt" dir="t"/>
            </a:scene3d>
          </a:bodyPr>
          <a:lstStyle/>
          <a:p>
            <a:pPr algn="ctr"/>
            <a:r>
              <a:rPr lang="en-US" sz="5400" b="1" spc="300"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tx1">
                      <a:alpha val="60000"/>
                    </a:schemeClr>
                  </a:glow>
                  <a:outerShdw blurRad="63500" sx="102000" sy="102000" algn="ctr" rotWithShape="0">
                    <a:prstClr val="black">
                      <a:alpha val="40000"/>
                    </a:prstClr>
                  </a:outerShdw>
                  <a:reflection blurRad="6350" stA="60000" endA="900" endPos="58000" dir="5400000" sy="-100000" algn="bl" rotWithShape="0"/>
                </a:effectLst>
              </a:rPr>
              <a:t>EXHAUST GAS CONVERTER</a:t>
            </a:r>
          </a:p>
        </p:txBody>
      </p:sp>
      <p:sp>
        <p:nvSpPr>
          <p:cNvPr id="7" name="Rectangle 6">
            <a:extLst>
              <a:ext uri="{FF2B5EF4-FFF2-40B4-BE49-F238E27FC236}">
                <a16:creationId xmlns:a16="http://schemas.microsoft.com/office/drawing/2014/main" id="{C99C70B3-AFB4-476F-8968-4041F27B23D6}"/>
              </a:ext>
            </a:extLst>
          </p:cNvPr>
          <p:cNvSpPr/>
          <p:nvPr/>
        </p:nvSpPr>
        <p:spPr>
          <a:xfrm>
            <a:off x="-913265" y="1562563"/>
            <a:ext cx="6083554" cy="523220"/>
          </a:xfrm>
          <a:prstGeom prst="rect">
            <a:avLst/>
          </a:prstGeom>
          <a:noFill/>
        </p:spPr>
        <p:txBody>
          <a:bodyPr wrap="square" lIns="91440" tIns="45720" rIns="91440" bIns="45720">
            <a:spAutoFit/>
          </a:bodyPr>
          <a:lstStyle/>
          <a:p>
            <a:pPr algn="ctr"/>
            <a:r>
              <a:rPr lang="en-US" sz="2800" b="1" dirty="0">
                <a:ln w="12700">
                  <a:solidFill>
                    <a:schemeClr val="accent3">
                      <a:lumMod val="50000"/>
                    </a:schemeClr>
                  </a:solidFill>
                  <a:prstDash val="solid"/>
                </a:ln>
                <a:solidFill>
                  <a:srgbClr val="FF0000"/>
                </a:solidFill>
                <a:effectLst>
                  <a:innerShdw blurRad="177800">
                    <a:schemeClr val="accent3">
                      <a:lumMod val="50000"/>
                    </a:schemeClr>
                  </a:innerShdw>
                </a:effectLst>
              </a:rPr>
              <a:t>SONALEESWARI J</a:t>
            </a:r>
          </a:p>
        </p:txBody>
      </p:sp>
      <p:sp>
        <p:nvSpPr>
          <p:cNvPr id="8" name="Rectangle 7">
            <a:extLst>
              <a:ext uri="{FF2B5EF4-FFF2-40B4-BE49-F238E27FC236}">
                <a16:creationId xmlns:a16="http://schemas.microsoft.com/office/drawing/2014/main" id="{00011B43-697F-4E6F-B4F2-A16BCB38FA22}"/>
              </a:ext>
            </a:extLst>
          </p:cNvPr>
          <p:cNvSpPr/>
          <p:nvPr/>
        </p:nvSpPr>
        <p:spPr>
          <a:xfrm>
            <a:off x="35706" y="4530925"/>
            <a:ext cx="1801018" cy="523220"/>
          </a:xfrm>
          <a:prstGeom prst="rect">
            <a:avLst/>
          </a:prstGeom>
          <a:noFill/>
        </p:spPr>
        <p:txBody>
          <a:bodyPr wrap="square" lIns="91440" tIns="45720" rIns="91440" bIns="45720">
            <a:spAutoFit/>
          </a:bodyPr>
          <a:lstStyle/>
          <a:p>
            <a:pPr algn="ctr"/>
            <a:r>
              <a:rPr lang="en-US" sz="2800" b="1" dirty="0">
                <a:ln w="12700">
                  <a:solidFill>
                    <a:schemeClr val="accent3">
                      <a:lumMod val="50000"/>
                    </a:schemeClr>
                  </a:solidFill>
                  <a:prstDash val="solid"/>
                </a:ln>
                <a:solidFill>
                  <a:srgbClr val="FF0000"/>
                </a:solidFill>
                <a:effectLst>
                  <a:innerShdw blurRad="177800">
                    <a:schemeClr val="accent3">
                      <a:lumMod val="50000"/>
                    </a:schemeClr>
                  </a:innerShdw>
                </a:effectLst>
              </a:rPr>
              <a:t>MONICA R</a:t>
            </a:r>
          </a:p>
        </p:txBody>
      </p:sp>
      <p:sp>
        <p:nvSpPr>
          <p:cNvPr id="9" name="Rectangle 8">
            <a:extLst>
              <a:ext uri="{FF2B5EF4-FFF2-40B4-BE49-F238E27FC236}">
                <a16:creationId xmlns:a16="http://schemas.microsoft.com/office/drawing/2014/main" id="{5076C878-C15F-49A2-9895-D587C735260A}"/>
              </a:ext>
            </a:extLst>
          </p:cNvPr>
          <p:cNvSpPr/>
          <p:nvPr/>
        </p:nvSpPr>
        <p:spPr>
          <a:xfrm>
            <a:off x="60014" y="4192041"/>
            <a:ext cx="3124317"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rPr>
              <a:t>PRIYADHARISHINI B</a:t>
            </a:r>
          </a:p>
        </p:txBody>
      </p:sp>
      <p:sp>
        <p:nvSpPr>
          <p:cNvPr id="10" name="Rectangle 9">
            <a:extLst>
              <a:ext uri="{FF2B5EF4-FFF2-40B4-BE49-F238E27FC236}">
                <a16:creationId xmlns:a16="http://schemas.microsoft.com/office/drawing/2014/main" id="{73A8282D-8777-489F-9E65-97A531AD4A5F}"/>
              </a:ext>
            </a:extLst>
          </p:cNvPr>
          <p:cNvSpPr/>
          <p:nvPr/>
        </p:nvSpPr>
        <p:spPr>
          <a:xfrm>
            <a:off x="60014" y="5192834"/>
            <a:ext cx="1752403"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rPr>
              <a:t>KISHORE T</a:t>
            </a:r>
          </a:p>
        </p:txBody>
      </p:sp>
      <p:sp>
        <p:nvSpPr>
          <p:cNvPr id="11" name="Rectangle 10">
            <a:extLst>
              <a:ext uri="{FF2B5EF4-FFF2-40B4-BE49-F238E27FC236}">
                <a16:creationId xmlns:a16="http://schemas.microsoft.com/office/drawing/2014/main" id="{E80CE5F1-49C7-4BDC-8A26-C2766A889019}"/>
              </a:ext>
            </a:extLst>
          </p:cNvPr>
          <p:cNvSpPr/>
          <p:nvPr/>
        </p:nvSpPr>
        <p:spPr>
          <a:xfrm>
            <a:off x="28463" y="4852297"/>
            <a:ext cx="3958135"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rPr>
              <a:t>PRINCE KELWIN LAZAR M</a:t>
            </a:r>
          </a:p>
        </p:txBody>
      </p:sp>
      <p:sp>
        <p:nvSpPr>
          <p:cNvPr id="12" name="Rectangle 11">
            <a:extLst>
              <a:ext uri="{FF2B5EF4-FFF2-40B4-BE49-F238E27FC236}">
                <a16:creationId xmlns:a16="http://schemas.microsoft.com/office/drawing/2014/main" id="{CB4CD0B1-4A14-4757-8CC6-95371C1CCC24}"/>
              </a:ext>
            </a:extLst>
          </p:cNvPr>
          <p:cNvSpPr/>
          <p:nvPr/>
        </p:nvSpPr>
        <p:spPr>
          <a:xfrm>
            <a:off x="-1037090" y="3688691"/>
            <a:ext cx="5208984"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TEAM MEMBERS:</a:t>
            </a:r>
          </a:p>
        </p:txBody>
      </p:sp>
      <p:sp>
        <p:nvSpPr>
          <p:cNvPr id="13" name="Rectangle 12">
            <a:extLst>
              <a:ext uri="{FF2B5EF4-FFF2-40B4-BE49-F238E27FC236}">
                <a16:creationId xmlns:a16="http://schemas.microsoft.com/office/drawing/2014/main" id="{33D30662-909E-473C-9D2C-072DD918D0FB}"/>
              </a:ext>
            </a:extLst>
          </p:cNvPr>
          <p:cNvSpPr/>
          <p:nvPr/>
        </p:nvSpPr>
        <p:spPr>
          <a:xfrm>
            <a:off x="-40369" y="1042351"/>
            <a:ext cx="2704202"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TEAM LEADER:</a:t>
            </a:r>
          </a:p>
        </p:txBody>
      </p:sp>
      <p:sp>
        <p:nvSpPr>
          <p:cNvPr id="14" name="Rectangle 13">
            <a:extLst>
              <a:ext uri="{FF2B5EF4-FFF2-40B4-BE49-F238E27FC236}">
                <a16:creationId xmlns:a16="http://schemas.microsoft.com/office/drawing/2014/main" id="{CC205332-755D-4810-A221-5214E8859C27}"/>
              </a:ext>
            </a:extLst>
          </p:cNvPr>
          <p:cNvSpPr/>
          <p:nvPr/>
        </p:nvSpPr>
        <p:spPr>
          <a:xfrm>
            <a:off x="5417712" y="5726133"/>
            <a:ext cx="4647751" cy="646331"/>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TEAM MENTOR:</a:t>
            </a:r>
          </a:p>
        </p:txBody>
      </p:sp>
      <p:sp>
        <p:nvSpPr>
          <p:cNvPr id="15" name="Rectangle 14">
            <a:extLst>
              <a:ext uri="{FF2B5EF4-FFF2-40B4-BE49-F238E27FC236}">
                <a16:creationId xmlns:a16="http://schemas.microsoft.com/office/drawing/2014/main" id="{9E077531-2366-4AB6-927C-C6F3CBE9B169}"/>
              </a:ext>
            </a:extLst>
          </p:cNvPr>
          <p:cNvSpPr/>
          <p:nvPr/>
        </p:nvSpPr>
        <p:spPr>
          <a:xfrm>
            <a:off x="7478740" y="6281262"/>
            <a:ext cx="3941736" cy="584775"/>
          </a:xfrm>
          <a:prstGeom prst="rect">
            <a:avLst/>
          </a:prstGeom>
          <a:noFill/>
        </p:spPr>
        <p:txBody>
          <a:bodyPr wrap="square" lIns="91440" tIns="45720" rIns="91440" bIns="45720">
            <a:spAutoFit/>
          </a:bodyPr>
          <a:lstStyle/>
          <a:p>
            <a:pPr algn="ctr"/>
            <a:r>
              <a:rPr lang="en-US" sz="32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rPr>
              <a:t>N PADMAVATHI </a:t>
            </a:r>
          </a:p>
        </p:txBody>
      </p:sp>
    </p:spTree>
    <p:extLst>
      <p:ext uri="{BB962C8B-B14F-4D97-AF65-F5344CB8AC3E}">
        <p14:creationId xmlns:p14="http://schemas.microsoft.com/office/powerpoint/2010/main" val="324141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401C-14F9-4127-88CB-7E08DE46CFA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299ECB0-72D6-453F-A0B1-C41C74803A98}"/>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8FC716F9-567E-4F1B-A28C-60CEA66CE52D}"/>
              </a:ext>
            </a:extLst>
          </p:cNvPr>
          <p:cNvPicPr>
            <a:picLocks noChangeAspect="1"/>
          </p:cNvPicPr>
          <p:nvPr/>
        </p:nvPicPr>
        <p:blipFill rotWithShape="1">
          <a:blip r:embed="rId2"/>
          <a:srcRect l="36466" t="29885" r="21810" b="13103"/>
          <a:stretch/>
        </p:blipFill>
        <p:spPr>
          <a:xfrm>
            <a:off x="0" y="0"/>
            <a:ext cx="12192000" cy="7168055"/>
          </a:xfrm>
          <a:prstGeom prst="rect">
            <a:avLst/>
          </a:prstGeom>
        </p:spPr>
      </p:pic>
      <p:sp>
        <p:nvSpPr>
          <p:cNvPr id="5" name="TextBox 4">
            <a:extLst>
              <a:ext uri="{FF2B5EF4-FFF2-40B4-BE49-F238E27FC236}">
                <a16:creationId xmlns:a16="http://schemas.microsoft.com/office/drawing/2014/main" id="{391E59B2-529A-4B94-ABE1-168ED192A58D}"/>
              </a:ext>
            </a:extLst>
          </p:cNvPr>
          <p:cNvSpPr txBox="1"/>
          <p:nvPr/>
        </p:nvSpPr>
        <p:spPr>
          <a:xfrm>
            <a:off x="619125" y="533400"/>
            <a:ext cx="8534400" cy="646331"/>
          </a:xfrm>
          <a:prstGeom prst="rect">
            <a:avLst/>
          </a:prstGeom>
          <a:noFill/>
        </p:spPr>
        <p:txBody>
          <a:bodyPr wrap="square" rtlCol="0">
            <a:spAutoFit/>
          </a:bodyPr>
          <a:lstStyle/>
          <a:p>
            <a:r>
              <a:rPr lang="en-IN" sz="3600" dirty="0">
                <a:solidFill>
                  <a:srgbClr val="FF0000"/>
                </a:solidFill>
              </a:rPr>
              <a:t>ADVANTAGES:</a:t>
            </a:r>
          </a:p>
        </p:txBody>
      </p:sp>
      <p:sp>
        <p:nvSpPr>
          <p:cNvPr id="7" name="TextBox 6">
            <a:extLst>
              <a:ext uri="{FF2B5EF4-FFF2-40B4-BE49-F238E27FC236}">
                <a16:creationId xmlns:a16="http://schemas.microsoft.com/office/drawing/2014/main" id="{AD32CC20-80E3-40CB-88D9-29D2E7EEEEF7}"/>
              </a:ext>
            </a:extLst>
          </p:cNvPr>
          <p:cNvSpPr txBox="1"/>
          <p:nvPr/>
        </p:nvSpPr>
        <p:spPr>
          <a:xfrm>
            <a:off x="2743199" y="1165225"/>
            <a:ext cx="9305925"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Once  the gas is converted to water it is used for various purpose.</a:t>
            </a:r>
          </a:p>
          <a:p>
            <a:pPr marL="285750" indent="-285750">
              <a:buFont typeface="Arial" panose="020B0604020202020204" pitchFamily="34" charset="0"/>
              <a:buChar char="•"/>
            </a:pPr>
            <a:r>
              <a:rPr lang="en-IN" sz="2400" dirty="0"/>
              <a:t>After the separation of  gases in water, the remaining gas is used to make  GTL fuel which is used as a fuel for ships, truck ,car and aeroplanes .</a:t>
            </a:r>
          </a:p>
          <a:p>
            <a:pPr marL="285750" indent="-285750">
              <a:buFont typeface="Arial" panose="020B0604020202020204" pitchFamily="34" charset="0"/>
              <a:buChar char="•"/>
            </a:pPr>
            <a:r>
              <a:rPr lang="en-IN" sz="2400" dirty="0"/>
              <a:t>The co2 gas obtained from this process  is used for the gas extinguishers , ink etc..</a:t>
            </a:r>
          </a:p>
          <a:p>
            <a:pPr marL="285750" indent="-285750">
              <a:buFont typeface="Arial" panose="020B0604020202020204" pitchFamily="34" charset="0"/>
              <a:buChar char="•"/>
            </a:pPr>
            <a:r>
              <a:rPr lang="en-IN" sz="2400" dirty="0"/>
              <a:t>By separating  these gases  we can even make money.</a:t>
            </a:r>
          </a:p>
          <a:p>
            <a:pPr marL="285750" indent="-285750">
              <a:buFont typeface="Arial" panose="020B0604020202020204" pitchFamily="34" charset="0"/>
              <a:buChar char="•"/>
            </a:pPr>
            <a:r>
              <a:rPr lang="en-IN" sz="2400" dirty="0"/>
              <a:t>From this method we can control  air pollution</a:t>
            </a:r>
          </a:p>
          <a:p>
            <a:endParaRPr lang="en-IN" sz="2400" dirty="0"/>
          </a:p>
        </p:txBody>
      </p:sp>
      <p:sp>
        <p:nvSpPr>
          <p:cNvPr id="8" name="TextBox 7">
            <a:extLst>
              <a:ext uri="{FF2B5EF4-FFF2-40B4-BE49-F238E27FC236}">
                <a16:creationId xmlns:a16="http://schemas.microsoft.com/office/drawing/2014/main" id="{EC608FBE-63F8-49A8-B38F-4C8623096C8A}"/>
              </a:ext>
            </a:extLst>
          </p:cNvPr>
          <p:cNvSpPr txBox="1"/>
          <p:nvPr/>
        </p:nvSpPr>
        <p:spPr>
          <a:xfrm>
            <a:off x="485775" y="4630163"/>
            <a:ext cx="3914775" cy="584775"/>
          </a:xfrm>
          <a:prstGeom prst="rect">
            <a:avLst/>
          </a:prstGeom>
          <a:noFill/>
        </p:spPr>
        <p:txBody>
          <a:bodyPr wrap="square" rtlCol="0">
            <a:spAutoFit/>
          </a:bodyPr>
          <a:lstStyle/>
          <a:p>
            <a:r>
              <a:rPr lang="en-IN" sz="3200" dirty="0">
                <a:solidFill>
                  <a:srgbClr val="FF0000"/>
                </a:solidFill>
              </a:rPr>
              <a:t>DISADVANTAGES</a:t>
            </a:r>
            <a:r>
              <a:rPr lang="en-IN" sz="3200" dirty="0">
                <a:solidFill>
                  <a:schemeClr val="tx1">
                    <a:lumMod val="50000"/>
                    <a:lumOff val="50000"/>
                  </a:schemeClr>
                </a:solidFill>
              </a:rPr>
              <a:t>:</a:t>
            </a:r>
          </a:p>
        </p:txBody>
      </p:sp>
      <p:sp>
        <p:nvSpPr>
          <p:cNvPr id="10" name="TextBox 9">
            <a:extLst>
              <a:ext uri="{FF2B5EF4-FFF2-40B4-BE49-F238E27FC236}">
                <a16:creationId xmlns:a16="http://schemas.microsoft.com/office/drawing/2014/main" id="{25E1C427-4BF9-42FE-AEC1-21A5DB4A9F10}"/>
              </a:ext>
            </a:extLst>
          </p:cNvPr>
          <p:cNvSpPr txBox="1"/>
          <p:nvPr/>
        </p:nvSpPr>
        <p:spPr>
          <a:xfrm>
            <a:off x="2705100" y="5267325"/>
            <a:ext cx="8009885" cy="1384995"/>
          </a:xfrm>
          <a:prstGeom prst="rect">
            <a:avLst/>
          </a:prstGeom>
          <a:noFill/>
        </p:spPr>
        <p:txBody>
          <a:bodyPr wrap="none" rtlCol="0">
            <a:spAutoFit/>
          </a:bodyPr>
          <a:lstStyle/>
          <a:p>
            <a:pPr marL="285750" indent="-285750">
              <a:buFont typeface="Arial" panose="020B0604020202020204" pitchFamily="34" charset="0"/>
              <a:buChar char="•"/>
            </a:pPr>
            <a:r>
              <a:rPr lang="en-IN" sz="2800" dirty="0"/>
              <a:t>The capacity of Exhaust gas cool container is limited</a:t>
            </a:r>
          </a:p>
          <a:p>
            <a:pPr marL="285750" indent="-285750">
              <a:buFont typeface="Arial" panose="020B0604020202020204" pitchFamily="34" charset="0"/>
              <a:buChar char="•"/>
            </a:pPr>
            <a:r>
              <a:rPr lang="en-IN" sz="2800" dirty="0"/>
              <a:t>The cost of the machine is high </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320453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C84B-9E55-4988-966F-762CD27EE32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A785935-3CA7-4668-BE17-51EF42F4CFA4}"/>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11DB529F-4A80-4349-8866-363A1C820ECB}"/>
              </a:ext>
            </a:extLst>
          </p:cNvPr>
          <p:cNvPicPr>
            <a:picLocks noChangeAspect="1"/>
          </p:cNvPicPr>
          <p:nvPr/>
        </p:nvPicPr>
        <p:blipFill rotWithShape="1">
          <a:blip r:embed="rId2"/>
          <a:srcRect l="36466" t="29885" r="21810" b="13103"/>
          <a:stretch/>
        </p:blipFill>
        <p:spPr>
          <a:xfrm>
            <a:off x="9525" y="-64540"/>
            <a:ext cx="12192000" cy="7168055"/>
          </a:xfrm>
          <a:prstGeom prst="rect">
            <a:avLst/>
          </a:prstGeom>
        </p:spPr>
      </p:pic>
      <p:sp>
        <p:nvSpPr>
          <p:cNvPr id="5" name="TextBox 4">
            <a:extLst>
              <a:ext uri="{FF2B5EF4-FFF2-40B4-BE49-F238E27FC236}">
                <a16:creationId xmlns:a16="http://schemas.microsoft.com/office/drawing/2014/main" id="{4EC65FBD-7176-4793-B420-2183B5C6A883}"/>
              </a:ext>
            </a:extLst>
          </p:cNvPr>
          <p:cNvSpPr txBox="1"/>
          <p:nvPr/>
        </p:nvSpPr>
        <p:spPr>
          <a:xfrm>
            <a:off x="685800" y="447675"/>
            <a:ext cx="8001000" cy="769441"/>
          </a:xfrm>
          <a:prstGeom prst="rect">
            <a:avLst/>
          </a:prstGeom>
          <a:noFill/>
        </p:spPr>
        <p:txBody>
          <a:bodyPr wrap="square" rtlCol="0">
            <a:spAutoFit/>
          </a:bodyPr>
          <a:lstStyle/>
          <a:p>
            <a:r>
              <a:rPr lang="en-IN" sz="4400" dirty="0">
                <a:solidFill>
                  <a:srgbClr val="FF0000"/>
                </a:solidFill>
              </a:rPr>
              <a:t>FUTURE SCOPE:</a:t>
            </a:r>
          </a:p>
        </p:txBody>
      </p:sp>
      <p:sp>
        <p:nvSpPr>
          <p:cNvPr id="6" name="TextBox 5">
            <a:extLst>
              <a:ext uri="{FF2B5EF4-FFF2-40B4-BE49-F238E27FC236}">
                <a16:creationId xmlns:a16="http://schemas.microsoft.com/office/drawing/2014/main" id="{CFDA44EC-BB30-409E-B4AE-F00491A5AC5E}"/>
              </a:ext>
            </a:extLst>
          </p:cNvPr>
          <p:cNvSpPr txBox="1"/>
          <p:nvPr/>
        </p:nvSpPr>
        <p:spPr>
          <a:xfrm>
            <a:off x="1524000" y="1600200"/>
            <a:ext cx="8696325" cy="3400425"/>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7906627B-27E8-45F5-8414-6173EF079E10}"/>
              </a:ext>
            </a:extLst>
          </p:cNvPr>
          <p:cNvSpPr txBox="1"/>
          <p:nvPr/>
        </p:nvSpPr>
        <p:spPr>
          <a:xfrm>
            <a:off x="1128712" y="1433255"/>
            <a:ext cx="10339388" cy="2677656"/>
          </a:xfrm>
          <a:prstGeom prst="rect">
            <a:avLst/>
          </a:prstGeom>
          <a:noFill/>
        </p:spPr>
        <p:txBody>
          <a:bodyPr wrap="square" rtlCol="0">
            <a:spAutoFit/>
          </a:bodyPr>
          <a:lstStyle/>
          <a:p>
            <a:pPr marL="342900" indent="-342900">
              <a:buFont typeface="Arial" panose="020B0604020202020204" pitchFamily="34" charset="0"/>
              <a:buChar char="•"/>
            </a:pPr>
            <a:r>
              <a:rPr lang="en-IN" sz="2800" dirty="0"/>
              <a:t>In future we can even try to implement this process in Industries because of increasing air pollution .</a:t>
            </a:r>
          </a:p>
          <a:p>
            <a:pPr marL="342900" indent="-342900">
              <a:buFont typeface="Arial" panose="020B0604020202020204" pitchFamily="34" charset="0"/>
              <a:buChar char="•"/>
            </a:pPr>
            <a:r>
              <a:rPr lang="en-US" sz="2800" b="0" i="0" dirty="0">
                <a:solidFill>
                  <a:srgbClr val="202124"/>
                </a:solidFill>
                <a:effectLst/>
                <a:latin typeface="Roboto" panose="02000000000000000000" pitchFamily="2" charset="0"/>
              </a:rPr>
              <a:t>We can even work on reducing the cost of EGC machines so that its available in every houses</a:t>
            </a:r>
          </a:p>
          <a:p>
            <a:pPr marL="342900" indent="-342900">
              <a:buFont typeface="Arial" panose="020B0604020202020204" pitchFamily="34" charset="0"/>
              <a:buChar char="•"/>
            </a:pPr>
            <a:endParaRPr lang="en-US" sz="2800" b="0" i="0" dirty="0">
              <a:solidFill>
                <a:srgbClr val="202124"/>
              </a:solidFill>
              <a:effectLst/>
              <a:latin typeface="Roboto" panose="02000000000000000000" pitchFamily="2" charset="0"/>
            </a:endParaRPr>
          </a:p>
          <a:p>
            <a:endParaRPr lang="en-IN" sz="2800" dirty="0"/>
          </a:p>
        </p:txBody>
      </p:sp>
      <p:pic>
        <p:nvPicPr>
          <p:cNvPr id="2050" name="Picture 2" descr="SO2 Scrubbers | Emerson SK">
            <a:extLst>
              <a:ext uri="{FF2B5EF4-FFF2-40B4-BE49-F238E27FC236}">
                <a16:creationId xmlns:a16="http://schemas.microsoft.com/office/drawing/2014/main" id="{0582FB2D-50FA-4EE8-A3AC-684B0F1B0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4106862"/>
            <a:ext cx="2800350" cy="162877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1" name="Picture 10" descr="A picture containing text&#10;&#10;Description automatically generated">
            <a:extLst>
              <a:ext uri="{FF2B5EF4-FFF2-40B4-BE49-F238E27FC236}">
                <a16:creationId xmlns:a16="http://schemas.microsoft.com/office/drawing/2014/main" id="{27C2DBB7-BD5B-40B0-B7E4-00DE41E4A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8316" y="4082472"/>
            <a:ext cx="3032010" cy="17028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8524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smoke coming out of a pipe&#10;&#10;Description automatically generated with medium confidence">
            <a:extLst>
              <a:ext uri="{FF2B5EF4-FFF2-40B4-BE49-F238E27FC236}">
                <a16:creationId xmlns:a16="http://schemas.microsoft.com/office/drawing/2014/main" id="{03A0C5A3-E281-400E-88E5-F859969D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8161" cy="6756400"/>
          </a:xfrm>
          <a:prstGeom prst="rect">
            <a:avLst/>
          </a:prstGeom>
        </p:spPr>
      </p:pic>
      <p:pic>
        <p:nvPicPr>
          <p:cNvPr id="14" name="Picture 13">
            <a:extLst>
              <a:ext uri="{FF2B5EF4-FFF2-40B4-BE49-F238E27FC236}">
                <a16:creationId xmlns:a16="http://schemas.microsoft.com/office/drawing/2014/main" id="{ACAF0422-F441-4E38-A5BD-B095A9BD9555}"/>
              </a:ext>
            </a:extLst>
          </p:cNvPr>
          <p:cNvPicPr>
            <a:picLocks noChangeAspect="1"/>
          </p:cNvPicPr>
          <p:nvPr/>
        </p:nvPicPr>
        <p:blipFill rotWithShape="1">
          <a:blip r:embed="rId3">
            <a:extLst>
              <a:ext uri="{28A0092B-C50C-407E-A947-70E740481C1C}">
                <a14:useLocalDpi xmlns:a14="http://schemas.microsoft.com/office/drawing/2010/main" val="0"/>
              </a:ext>
            </a:extLst>
          </a:blip>
          <a:srcRect l="1111" t="-9652" r="-1111" b="9652"/>
          <a:stretch/>
        </p:blipFill>
        <p:spPr>
          <a:xfrm>
            <a:off x="0" y="325936"/>
            <a:ext cx="12218161" cy="5353543"/>
          </a:xfrm>
          <a:prstGeom prst="rect">
            <a:avLst/>
          </a:prstGeom>
          <a:ln>
            <a:noFill/>
          </a:ln>
        </p:spPr>
      </p:pic>
      <p:pic>
        <p:nvPicPr>
          <p:cNvPr id="12" name="Picture 11" descr="A close-up of smoke coming out of a pipe&#10;&#10;Description automatically generated with medium confidence">
            <a:extLst>
              <a:ext uri="{FF2B5EF4-FFF2-40B4-BE49-F238E27FC236}">
                <a16:creationId xmlns:a16="http://schemas.microsoft.com/office/drawing/2014/main" id="{4E299ABD-CB8C-41E3-B519-5E948F2D2AED}"/>
              </a:ext>
            </a:extLst>
          </p:cNvPr>
          <p:cNvPicPr>
            <a:picLocks noChangeAspect="1"/>
          </p:cNvPicPr>
          <p:nvPr/>
        </p:nvPicPr>
        <p:blipFill rotWithShape="1">
          <a:blip r:embed="rId2">
            <a:extLst>
              <a:ext uri="{28A0092B-C50C-407E-A947-70E740481C1C}">
                <a14:useLocalDpi xmlns:a14="http://schemas.microsoft.com/office/drawing/2010/main" val="0"/>
              </a:ext>
            </a:extLst>
          </a:blip>
          <a:srcRect l="-2288" t="-81782" r="1977" b="83610"/>
          <a:stretch/>
        </p:blipFill>
        <p:spPr>
          <a:xfrm>
            <a:off x="-254000" y="101600"/>
            <a:ext cx="12472161" cy="6632808"/>
          </a:xfrm>
          <a:prstGeom prst="rect">
            <a:avLst/>
          </a:prstGeom>
        </p:spPr>
      </p:pic>
    </p:spTree>
    <p:extLst>
      <p:ext uri="{BB962C8B-B14F-4D97-AF65-F5344CB8AC3E}">
        <p14:creationId xmlns:p14="http://schemas.microsoft.com/office/powerpoint/2010/main" val="363925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5E4-1325-4325-AB50-195C9E6C22F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ECB5D73-8AED-4ECA-AB99-AB4FB70D22D9}"/>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FBC31745-36EB-415D-9C8C-99558AF1D7D8}"/>
              </a:ext>
            </a:extLst>
          </p:cNvPr>
          <p:cNvPicPr>
            <a:picLocks noChangeAspect="1"/>
          </p:cNvPicPr>
          <p:nvPr/>
        </p:nvPicPr>
        <p:blipFill rotWithShape="1">
          <a:blip r:embed="rId2"/>
          <a:srcRect l="36466" t="29885" r="21810" b="13103"/>
          <a:stretch/>
        </p:blipFill>
        <p:spPr>
          <a:xfrm>
            <a:off x="0" y="0"/>
            <a:ext cx="12192000" cy="6776743"/>
          </a:xfrm>
          <a:prstGeom prst="rect">
            <a:avLst/>
          </a:prstGeom>
        </p:spPr>
      </p:pic>
      <p:sp>
        <p:nvSpPr>
          <p:cNvPr id="5" name="TextBox 4">
            <a:extLst>
              <a:ext uri="{FF2B5EF4-FFF2-40B4-BE49-F238E27FC236}">
                <a16:creationId xmlns:a16="http://schemas.microsoft.com/office/drawing/2014/main" id="{04FB3087-AB28-43E1-8BB8-67997286B071}"/>
              </a:ext>
            </a:extLst>
          </p:cNvPr>
          <p:cNvSpPr txBox="1"/>
          <p:nvPr/>
        </p:nvSpPr>
        <p:spPr>
          <a:xfrm>
            <a:off x="523982" y="390418"/>
            <a:ext cx="5794625" cy="646331"/>
          </a:xfrm>
          <a:prstGeom prst="rect">
            <a:avLst/>
          </a:prstGeom>
          <a:noFill/>
        </p:spPr>
        <p:txBody>
          <a:bodyPr wrap="square" rtlCol="0">
            <a:spAutoFit/>
          </a:bodyPr>
          <a:lstStyle/>
          <a:p>
            <a:r>
              <a:rPr lang="en-IN" sz="3600" b="1" dirty="0">
                <a:solidFill>
                  <a:srgbClr val="FF0000"/>
                </a:solidFill>
              </a:rPr>
              <a:t>PROBLEMS INDENTIFIED:</a:t>
            </a:r>
          </a:p>
        </p:txBody>
      </p:sp>
      <p:sp>
        <p:nvSpPr>
          <p:cNvPr id="6" name="TextBox 5">
            <a:extLst>
              <a:ext uri="{FF2B5EF4-FFF2-40B4-BE49-F238E27FC236}">
                <a16:creationId xmlns:a16="http://schemas.microsoft.com/office/drawing/2014/main" id="{D55BD558-00B6-4830-8039-7A5D32B414CA}"/>
              </a:ext>
            </a:extLst>
          </p:cNvPr>
          <p:cNvSpPr txBox="1"/>
          <p:nvPr/>
        </p:nvSpPr>
        <p:spPr>
          <a:xfrm>
            <a:off x="1248310" y="5054213"/>
            <a:ext cx="9888877" cy="1200329"/>
          </a:xfrm>
          <a:prstGeom prst="rect">
            <a:avLst/>
          </a:prstGeom>
          <a:noFill/>
        </p:spPr>
        <p:txBody>
          <a:bodyPr wrap="square" rtlCol="0">
            <a:spAutoFit/>
          </a:bodyPr>
          <a:lstStyle/>
          <a:p>
            <a:r>
              <a:rPr lang="en-US" b="0" i="0" dirty="0">
                <a:solidFill>
                  <a:srgbClr val="202124"/>
                </a:solidFill>
                <a:effectLst/>
                <a:latin typeface="Roboto" panose="02000000000000000000" pitchFamily="2" charset="0"/>
              </a:rPr>
              <a:t>Long-term health effects from air pollution include heart disease, lung cancer, and respiratory diseases such as emphysema. Air pollution can also cause long-term damage to people's nerves, brain, kidneys, liver, and other organs. Some scientists suspect air pollutants cause birth defects.</a:t>
            </a:r>
            <a:endParaRPr lang="en-IN" dirty="0"/>
          </a:p>
        </p:txBody>
      </p:sp>
      <p:sp>
        <p:nvSpPr>
          <p:cNvPr id="7" name="TextBox 6">
            <a:extLst>
              <a:ext uri="{FF2B5EF4-FFF2-40B4-BE49-F238E27FC236}">
                <a16:creationId xmlns:a16="http://schemas.microsoft.com/office/drawing/2014/main" id="{2EC04804-8273-4AF6-B314-EE323FCD6138}"/>
              </a:ext>
            </a:extLst>
          </p:cNvPr>
          <p:cNvSpPr txBox="1"/>
          <p:nvPr/>
        </p:nvSpPr>
        <p:spPr>
          <a:xfrm>
            <a:off x="561653" y="1110198"/>
            <a:ext cx="5719281" cy="461665"/>
          </a:xfrm>
          <a:prstGeom prst="rect">
            <a:avLst/>
          </a:prstGeom>
          <a:noFill/>
        </p:spPr>
        <p:txBody>
          <a:bodyPr wrap="square" rtlCol="0">
            <a:spAutoFit/>
          </a:bodyPr>
          <a:lstStyle/>
          <a:p>
            <a:r>
              <a:rPr lang="en-IN" sz="2400" b="1" dirty="0"/>
              <a:t>EFFECTS OF AIR POLLUTION:</a:t>
            </a:r>
          </a:p>
        </p:txBody>
      </p:sp>
      <p:sp>
        <p:nvSpPr>
          <p:cNvPr id="8" name="TextBox 7">
            <a:extLst>
              <a:ext uri="{FF2B5EF4-FFF2-40B4-BE49-F238E27FC236}">
                <a16:creationId xmlns:a16="http://schemas.microsoft.com/office/drawing/2014/main" id="{02764129-8205-4232-BE85-9C575542B1B3}"/>
              </a:ext>
            </a:extLst>
          </p:cNvPr>
          <p:cNvSpPr txBox="1"/>
          <p:nvPr/>
        </p:nvSpPr>
        <p:spPr>
          <a:xfrm>
            <a:off x="3018034" y="1541711"/>
            <a:ext cx="5393933" cy="3693319"/>
          </a:xfrm>
          <a:prstGeom prst="rect">
            <a:avLst/>
          </a:prstGeom>
          <a:noFill/>
        </p:spPr>
        <p:txBody>
          <a:bodyPr wrap="square" rtlCol="0">
            <a:spAutoFit/>
          </a:bodyPr>
          <a:lstStyle/>
          <a:p>
            <a:pPr algn="l">
              <a:buFont typeface="Arial" panose="020B0604020202020204" pitchFamily="34" charset="0"/>
              <a:buChar char="•"/>
            </a:pPr>
            <a:r>
              <a:rPr lang="en-US" b="0" i="0" dirty="0">
                <a:solidFill>
                  <a:srgbClr val="2296D3"/>
                </a:solidFill>
                <a:effectLst/>
                <a:latin typeface="Source Sans Pro" panose="020B0503030403020204" pitchFamily="34" charset="0"/>
                <a:hlinkClick r:id="rId3"/>
              </a:rPr>
              <a:t>Environmental Effects</a:t>
            </a:r>
            <a:r>
              <a:rPr lang="en-US" b="0" i="0" dirty="0">
                <a:solidFill>
                  <a:srgbClr val="000000"/>
                </a:solidFill>
                <a:effectLst/>
                <a:latin typeface="Source Sans Pro" panose="020B0503030403020204" pitchFamily="34" charset="0"/>
              </a:rPr>
              <a:t>: An overview of the environmental effects of air pollution.</a:t>
            </a:r>
          </a:p>
          <a:p>
            <a:pPr algn="l">
              <a:buFont typeface="Arial" panose="020B0604020202020204" pitchFamily="34" charset="0"/>
              <a:buChar char="•"/>
            </a:pPr>
            <a:r>
              <a:rPr lang="en-US" b="0" i="0" dirty="0">
                <a:solidFill>
                  <a:srgbClr val="2296D3"/>
                </a:solidFill>
                <a:effectLst/>
                <a:latin typeface="Source Sans Pro" panose="020B0503030403020204" pitchFamily="34" charset="0"/>
                <a:hlinkClick r:id="rId4"/>
              </a:rPr>
              <a:t>Climate Change</a:t>
            </a:r>
            <a:r>
              <a:rPr lang="en-US" b="0" i="0" dirty="0">
                <a:solidFill>
                  <a:srgbClr val="000000"/>
                </a:solidFill>
                <a:effectLst/>
                <a:latin typeface="Source Sans Pro" panose="020B0503030403020204" pitchFamily="34" charset="0"/>
              </a:rPr>
              <a:t>: Discusses how air pollution has an impact on climate change.</a:t>
            </a:r>
          </a:p>
          <a:p>
            <a:pPr algn="l">
              <a:buFont typeface="Arial" panose="020B0604020202020204" pitchFamily="34" charset="0"/>
              <a:buChar char="•"/>
            </a:pPr>
            <a:r>
              <a:rPr lang="en-US" b="0" i="0" dirty="0">
                <a:solidFill>
                  <a:srgbClr val="2296D3"/>
                </a:solidFill>
                <a:effectLst/>
                <a:latin typeface="Source Sans Pro" panose="020B0503030403020204" pitchFamily="34" charset="0"/>
                <a:hlinkClick r:id="rId5"/>
              </a:rPr>
              <a:t>Climate Control</a:t>
            </a:r>
            <a:r>
              <a:rPr lang="en-US" b="0" i="0" dirty="0">
                <a:solidFill>
                  <a:srgbClr val="000000"/>
                </a:solidFill>
                <a:effectLst/>
                <a:latin typeface="Source Sans Pro" panose="020B0503030403020204" pitchFamily="34" charset="0"/>
              </a:rPr>
              <a:t>: A study on the effects of air pollution on climate.</a:t>
            </a:r>
          </a:p>
          <a:p>
            <a:pPr algn="l">
              <a:buFont typeface="Arial" panose="020B0604020202020204" pitchFamily="34" charset="0"/>
              <a:buChar char="•"/>
            </a:pPr>
            <a:r>
              <a:rPr lang="en-US" b="0" i="0" dirty="0">
                <a:solidFill>
                  <a:srgbClr val="2296D3"/>
                </a:solidFill>
                <a:effectLst/>
                <a:latin typeface="Source Sans Pro" panose="020B0503030403020204" pitchFamily="34" charset="0"/>
                <a:hlinkClick r:id="rId6"/>
              </a:rPr>
              <a:t>Ozone</a:t>
            </a:r>
            <a:r>
              <a:rPr lang="en-US" b="0" i="0" dirty="0">
                <a:solidFill>
                  <a:srgbClr val="000000"/>
                </a:solidFill>
                <a:effectLst/>
                <a:latin typeface="Source Sans Pro" panose="020B0503030403020204" pitchFamily="34" charset="0"/>
              </a:rPr>
              <a:t>: Read about ozone and ozone layer depletion in relation to air pollution.</a:t>
            </a:r>
          </a:p>
          <a:p>
            <a:pPr algn="l">
              <a:buFont typeface="Arial" panose="020B0604020202020204" pitchFamily="34" charset="0"/>
              <a:buChar char="•"/>
            </a:pPr>
            <a:r>
              <a:rPr lang="en-US" b="0" i="0" dirty="0">
                <a:solidFill>
                  <a:srgbClr val="2296D3"/>
                </a:solidFill>
                <a:effectLst/>
                <a:latin typeface="Source Sans Pro" panose="020B0503030403020204" pitchFamily="34" charset="0"/>
                <a:hlinkClick r:id="rId7"/>
              </a:rPr>
              <a:t>Acid Rain</a:t>
            </a:r>
            <a:r>
              <a:rPr lang="en-US" b="0" i="0" dirty="0">
                <a:solidFill>
                  <a:srgbClr val="000000"/>
                </a:solidFill>
                <a:effectLst/>
                <a:latin typeface="Source Sans Pro" panose="020B0503030403020204" pitchFamily="34" charset="0"/>
              </a:rPr>
              <a:t>: Offers great information on the subject of acid rain.</a:t>
            </a:r>
          </a:p>
          <a:p>
            <a:pPr algn="l">
              <a:buFont typeface="Arial" panose="020B0604020202020204" pitchFamily="34" charset="0"/>
              <a:buChar char="•"/>
            </a:pPr>
            <a:r>
              <a:rPr lang="en-US" b="0" i="0" dirty="0">
                <a:solidFill>
                  <a:srgbClr val="2296D3"/>
                </a:solidFill>
                <a:effectLst/>
                <a:latin typeface="Source Sans Pro" panose="020B0503030403020204" pitchFamily="34" charset="0"/>
                <a:hlinkClick r:id="rId8"/>
              </a:rPr>
              <a:t>Ozone &amp; Air Pollution</a:t>
            </a:r>
            <a:r>
              <a:rPr lang="en-US" b="0" i="0" dirty="0">
                <a:solidFill>
                  <a:srgbClr val="000000"/>
                </a:solidFill>
                <a:effectLst/>
                <a:latin typeface="Source Sans Pro" panose="020B0503030403020204" pitchFamily="34" charset="0"/>
              </a:rPr>
              <a:t>: Describes how air pollution has an impact on the Earth's ozone.</a:t>
            </a:r>
          </a:p>
          <a:p>
            <a:endParaRPr lang="en-IN" dirty="0"/>
          </a:p>
        </p:txBody>
      </p:sp>
    </p:spTree>
    <p:extLst>
      <p:ext uri="{BB962C8B-B14F-4D97-AF65-F5344CB8AC3E}">
        <p14:creationId xmlns:p14="http://schemas.microsoft.com/office/powerpoint/2010/main" val="129402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8316F-44D2-48B5-93E3-EE662E4FED05}"/>
              </a:ext>
            </a:extLst>
          </p:cNvPr>
          <p:cNvPicPr>
            <a:picLocks noChangeAspect="1"/>
          </p:cNvPicPr>
          <p:nvPr/>
        </p:nvPicPr>
        <p:blipFill rotWithShape="1">
          <a:blip r:embed="rId2"/>
          <a:srcRect l="36466" t="29885" r="21810" b="13103"/>
          <a:stretch/>
        </p:blipFill>
        <p:spPr>
          <a:xfrm>
            <a:off x="0" y="0"/>
            <a:ext cx="12192000" cy="6776743"/>
          </a:xfrm>
          <a:prstGeom prst="rect">
            <a:avLst/>
          </a:prstGeom>
        </p:spPr>
      </p:pic>
      <p:sp>
        <p:nvSpPr>
          <p:cNvPr id="9" name="TextBox 8">
            <a:extLst>
              <a:ext uri="{FF2B5EF4-FFF2-40B4-BE49-F238E27FC236}">
                <a16:creationId xmlns:a16="http://schemas.microsoft.com/office/drawing/2014/main" id="{56C2554D-446B-4032-8AF3-1960B74CE55C}"/>
              </a:ext>
            </a:extLst>
          </p:cNvPr>
          <p:cNvSpPr txBox="1"/>
          <p:nvPr/>
        </p:nvSpPr>
        <p:spPr>
          <a:xfrm>
            <a:off x="631826" y="1120708"/>
            <a:ext cx="11090274" cy="3383490"/>
          </a:xfrm>
          <a:prstGeom prst="rect">
            <a:avLst/>
          </a:prstGeom>
          <a:noFill/>
        </p:spPr>
        <p:txBody>
          <a:bodyPr wrap="square">
            <a:spAutoFit/>
          </a:bodyPr>
          <a:lstStyle/>
          <a:p>
            <a:pPr algn="just">
              <a:lnSpc>
                <a:spcPct val="90000"/>
              </a:lnSpc>
              <a:spcAft>
                <a:spcPts val="800"/>
              </a:spcAft>
            </a:pPr>
            <a:r>
              <a:rPr lang="en-US" sz="2800" dirty="0">
                <a:effectLst/>
              </a:rPr>
              <a:t>The Main problem faced by today’s world is Air pollution.</a:t>
            </a:r>
          </a:p>
          <a:p>
            <a:pPr marL="457200" indent="-457200" algn="just">
              <a:lnSpc>
                <a:spcPct val="90000"/>
              </a:lnSpc>
              <a:spcAft>
                <a:spcPts val="800"/>
              </a:spcAft>
              <a:buFont typeface="Arial" panose="020B0604020202020204" pitchFamily="34" charset="0"/>
              <a:buChar char="•"/>
            </a:pPr>
            <a:r>
              <a:rPr lang="en-US" sz="2800" dirty="0"/>
              <a:t>Exhaust gases from heavy load vehicles includes CO,CO2, etc.</a:t>
            </a:r>
          </a:p>
          <a:p>
            <a:pPr marL="457200" indent="-457200" algn="just">
              <a:lnSpc>
                <a:spcPct val="90000"/>
              </a:lnSpc>
              <a:spcAft>
                <a:spcPts val="800"/>
              </a:spcAft>
              <a:buFont typeface="Arial" panose="020B0604020202020204" pitchFamily="34" charset="0"/>
              <a:buChar char="•"/>
            </a:pPr>
            <a:r>
              <a:rPr lang="en-US" sz="2800" dirty="0">
                <a:effectLst/>
              </a:rPr>
              <a:t>Co2 </a:t>
            </a:r>
            <a:r>
              <a:rPr lang="en-US" sz="2800" dirty="0"/>
              <a:t> is particularly very harmful.</a:t>
            </a:r>
            <a:r>
              <a:rPr lang="en-US" sz="2800" dirty="0">
                <a:effectLst/>
              </a:rPr>
              <a:t> </a:t>
            </a:r>
          </a:p>
          <a:p>
            <a:pPr algn="just">
              <a:lnSpc>
                <a:spcPct val="90000"/>
              </a:lnSpc>
              <a:spcAft>
                <a:spcPts val="800"/>
              </a:spcAft>
            </a:pPr>
            <a:r>
              <a:rPr lang="en-US" sz="2800" dirty="0">
                <a:effectLst/>
              </a:rPr>
              <a:t>The main motive of our project is to control air pollution from vehicle exhaust and  converting  it into liquid. The converted form of liquid is used for various purposes.</a:t>
            </a:r>
            <a:r>
              <a:rPr lang="en-US" sz="2800" dirty="0"/>
              <a:t> The steps for converting gas into liquid are </a:t>
            </a:r>
          </a:p>
          <a:p>
            <a:pPr algn="just">
              <a:lnSpc>
                <a:spcPct val="90000"/>
              </a:lnSpc>
              <a:spcAft>
                <a:spcPts val="800"/>
              </a:spcAft>
            </a:pPr>
            <a:endParaRPr lang="en-US" sz="4000" dirty="0"/>
          </a:p>
        </p:txBody>
      </p:sp>
      <p:sp>
        <p:nvSpPr>
          <p:cNvPr id="11" name="TextBox 10">
            <a:extLst>
              <a:ext uri="{FF2B5EF4-FFF2-40B4-BE49-F238E27FC236}">
                <a16:creationId xmlns:a16="http://schemas.microsoft.com/office/drawing/2014/main" id="{8BAD9889-45C6-4042-9AC0-4664B6ADABE1}"/>
              </a:ext>
            </a:extLst>
          </p:cNvPr>
          <p:cNvSpPr txBox="1"/>
          <p:nvPr/>
        </p:nvSpPr>
        <p:spPr>
          <a:xfrm>
            <a:off x="631826" y="289711"/>
            <a:ext cx="6223000" cy="707886"/>
          </a:xfrm>
          <a:prstGeom prst="rect">
            <a:avLst/>
          </a:prstGeom>
          <a:noFill/>
        </p:spPr>
        <p:txBody>
          <a:bodyPr wrap="square">
            <a:spAutoFit/>
          </a:bodyPr>
          <a:lstStyle/>
          <a:p>
            <a:r>
              <a:rPr lang="en-US" sz="4000"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cs typeface="+mj-cs"/>
              </a:rPr>
              <a:t>INTRODUCTION:</a:t>
            </a:r>
            <a:endParaRPr lang="en-IN" sz="4000"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sp>
        <p:nvSpPr>
          <p:cNvPr id="13" name="TextBox 12">
            <a:extLst>
              <a:ext uri="{FF2B5EF4-FFF2-40B4-BE49-F238E27FC236}">
                <a16:creationId xmlns:a16="http://schemas.microsoft.com/office/drawing/2014/main" id="{83861843-4D17-48DA-83D6-C65A99253DB7}"/>
              </a:ext>
            </a:extLst>
          </p:cNvPr>
          <p:cNvSpPr txBox="1"/>
          <p:nvPr/>
        </p:nvSpPr>
        <p:spPr>
          <a:xfrm>
            <a:off x="3330766" y="4070810"/>
            <a:ext cx="5530468"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Exhaust cool gas container</a:t>
            </a:r>
          </a:p>
          <a:p>
            <a:pPr marL="285750" indent="-285750">
              <a:buFont typeface="Arial" panose="020B0604020202020204" pitchFamily="34" charset="0"/>
              <a:buChar char="•"/>
            </a:pPr>
            <a:r>
              <a:rPr lang="en-US" sz="3200" dirty="0"/>
              <a:t>Exhaust  gas converter (EGC)</a:t>
            </a:r>
          </a:p>
          <a:p>
            <a:pPr marL="285750" indent="-285750">
              <a:buFont typeface="Arial" panose="020B0604020202020204" pitchFamily="34" charset="0"/>
              <a:buChar char="•"/>
            </a:pPr>
            <a:r>
              <a:rPr lang="en-US" sz="3200" dirty="0"/>
              <a:t>Filtering process</a:t>
            </a:r>
            <a:endParaRPr lang="en-IN" sz="3200" dirty="0"/>
          </a:p>
        </p:txBody>
      </p:sp>
    </p:spTree>
    <p:extLst>
      <p:ext uri="{BB962C8B-B14F-4D97-AF65-F5344CB8AC3E}">
        <p14:creationId xmlns:p14="http://schemas.microsoft.com/office/powerpoint/2010/main" val="20541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8316F-44D2-48B5-93E3-EE662E4FED05}"/>
              </a:ext>
            </a:extLst>
          </p:cNvPr>
          <p:cNvPicPr>
            <a:picLocks noChangeAspect="1"/>
          </p:cNvPicPr>
          <p:nvPr/>
        </p:nvPicPr>
        <p:blipFill rotWithShape="1">
          <a:blip r:embed="rId2"/>
          <a:srcRect l="36466" t="29885" r="21810" b="13103"/>
          <a:stretch/>
        </p:blipFill>
        <p:spPr>
          <a:xfrm>
            <a:off x="0" y="0"/>
            <a:ext cx="12192000" cy="7168055"/>
          </a:xfrm>
          <a:prstGeom prst="rect">
            <a:avLst/>
          </a:prstGeom>
        </p:spPr>
      </p:pic>
      <p:sp>
        <p:nvSpPr>
          <p:cNvPr id="7" name="TextBox 6">
            <a:extLst>
              <a:ext uri="{FF2B5EF4-FFF2-40B4-BE49-F238E27FC236}">
                <a16:creationId xmlns:a16="http://schemas.microsoft.com/office/drawing/2014/main" id="{03B2CCFA-CF9E-4234-A939-590A3D5C1C45}"/>
              </a:ext>
            </a:extLst>
          </p:cNvPr>
          <p:cNvSpPr txBox="1"/>
          <p:nvPr/>
        </p:nvSpPr>
        <p:spPr>
          <a:xfrm>
            <a:off x="472966" y="506398"/>
            <a:ext cx="10457793" cy="584775"/>
          </a:xfrm>
          <a:prstGeom prst="rect">
            <a:avLst/>
          </a:prstGeom>
          <a:noFill/>
        </p:spPr>
        <p:txBody>
          <a:bodyPr wrap="square" rtlCol="0">
            <a:spAutoFit/>
          </a:bodyPr>
          <a:lstStyle/>
          <a:p>
            <a:r>
              <a:rPr lang="en-US" sz="3200" b="1"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TECHNOLOGY USED FOR THIS SYSTEM:</a:t>
            </a:r>
            <a:endParaRPr lang="en-IN" sz="3200" b="1"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sp>
        <p:nvSpPr>
          <p:cNvPr id="8" name="TextBox 7">
            <a:extLst>
              <a:ext uri="{FF2B5EF4-FFF2-40B4-BE49-F238E27FC236}">
                <a16:creationId xmlns:a16="http://schemas.microsoft.com/office/drawing/2014/main" id="{293159AE-F802-4A54-A7BC-28993436BA6B}"/>
              </a:ext>
            </a:extLst>
          </p:cNvPr>
          <p:cNvSpPr txBox="1"/>
          <p:nvPr/>
        </p:nvSpPr>
        <p:spPr>
          <a:xfrm>
            <a:off x="1379045" y="1660634"/>
            <a:ext cx="9144000" cy="3962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D92562EB-5D40-4E65-B5A9-345ACBAE6924}"/>
              </a:ext>
            </a:extLst>
          </p:cNvPr>
          <p:cNvSpPr txBox="1"/>
          <p:nvPr/>
        </p:nvSpPr>
        <p:spPr>
          <a:xfrm>
            <a:off x="2057400" y="1660634"/>
            <a:ext cx="8280400" cy="4259564"/>
          </a:xfrm>
          <a:prstGeom prst="rect">
            <a:avLst/>
          </a:prstGeom>
          <a:noFill/>
        </p:spPr>
        <p:txBody>
          <a:bodyPr wrap="square" rtlCol="0">
            <a:spAutoFit/>
          </a:bodyPr>
          <a:lstStyle/>
          <a:p>
            <a:pPr marL="457200" indent="-457200">
              <a:lnSpc>
                <a:spcPct val="107000"/>
              </a:lnSpc>
              <a:spcAft>
                <a:spcPts val="800"/>
              </a:spcAft>
              <a:buFont typeface="Arial" panose="020B0604020202020204" pitchFamily="34" charset="0"/>
              <a:buChar char="•"/>
            </a:pPr>
            <a:r>
              <a:rPr lang="en-IN" sz="2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Refrigerant – for cooling purpose </a:t>
            </a:r>
          </a:p>
          <a:p>
            <a:pPr marL="457200" indent="-457200">
              <a:lnSpc>
                <a:spcPct val="107000"/>
              </a:lnSpc>
              <a:spcAft>
                <a:spcPts val="800"/>
              </a:spcAft>
              <a:buFont typeface="Arial" panose="020B0604020202020204" pitchFamily="34" charset="0"/>
              <a:buChar char="•"/>
            </a:pPr>
            <a:r>
              <a:rPr lang="en-IN" sz="2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Heater – for heating purpose</a:t>
            </a:r>
          </a:p>
          <a:p>
            <a:pPr marL="457200" indent="-457200">
              <a:lnSpc>
                <a:spcPct val="107000"/>
              </a:lnSpc>
              <a:spcAft>
                <a:spcPts val="800"/>
              </a:spcAft>
              <a:buFont typeface="Arial" panose="020B0604020202020204" pitchFamily="34" charset="0"/>
              <a:buChar char="•"/>
            </a:pPr>
            <a:r>
              <a:rPr lang="en-IN" sz="2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Reverse osmosis- for filtering the water</a:t>
            </a:r>
          </a:p>
          <a:p>
            <a:pPr marL="457200" indent="-457200">
              <a:lnSpc>
                <a:spcPct val="107000"/>
              </a:lnSpc>
              <a:spcAft>
                <a:spcPts val="800"/>
              </a:spcAft>
              <a:buFont typeface="Arial" panose="020B0604020202020204" pitchFamily="34" charset="0"/>
              <a:buChar char="•"/>
            </a:pPr>
            <a:r>
              <a:rPr lang="en-IN" sz="2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Ultrasonic sensor- for measuring the water level in the machine</a:t>
            </a:r>
          </a:p>
          <a:p>
            <a:pPr marL="457200" indent="-457200">
              <a:lnSpc>
                <a:spcPct val="107000"/>
              </a:lnSpc>
              <a:spcAft>
                <a:spcPts val="800"/>
              </a:spcAft>
              <a:buFont typeface="Arial" panose="020B0604020202020204" pitchFamily="34" charset="0"/>
              <a:buChar char="•"/>
            </a:pPr>
            <a:r>
              <a:rPr lang="en-IN" sz="2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NODE MCU ESP8862 Wi-Fi module- for sending the data to IBM cloud </a:t>
            </a:r>
          </a:p>
          <a:p>
            <a:pPr marL="457200" indent="-457200">
              <a:lnSpc>
                <a:spcPct val="107000"/>
              </a:lnSpc>
              <a:spcAft>
                <a:spcPts val="800"/>
              </a:spcAft>
              <a:buFont typeface="Arial" panose="020B0604020202020204" pitchFamily="34" charset="0"/>
              <a:buChar char="•"/>
            </a:pPr>
            <a:r>
              <a:rPr lang="en-IN" sz="2800" dirty="0">
                <a:latin typeface="Yu Gothic UI Semibold" panose="020B0700000000000000" pitchFamily="34" charset="-128"/>
                <a:ea typeface="Yu Gothic UI Semibold" panose="020B0700000000000000" pitchFamily="34" charset="-128"/>
                <a:cs typeface="Times New Roman" panose="02020603050405020304" pitchFamily="18" charset="0"/>
              </a:rPr>
              <a:t>MQ2 sensor-for detecting gas</a:t>
            </a:r>
            <a:endParaRPr lang="en-IN" sz="2800" dirty="0">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19283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8316F-44D2-48B5-93E3-EE662E4FED05}"/>
              </a:ext>
            </a:extLst>
          </p:cNvPr>
          <p:cNvPicPr>
            <a:picLocks noChangeAspect="1"/>
          </p:cNvPicPr>
          <p:nvPr/>
        </p:nvPicPr>
        <p:blipFill rotWithShape="1">
          <a:blip r:embed="rId2"/>
          <a:srcRect l="36466" t="29885" r="21810" b="13103"/>
          <a:stretch/>
        </p:blipFill>
        <p:spPr>
          <a:xfrm>
            <a:off x="-88900" y="0"/>
            <a:ext cx="12192000" cy="7168055"/>
          </a:xfrm>
          <a:prstGeom prst="rect">
            <a:avLst/>
          </a:prstGeom>
        </p:spPr>
      </p:pic>
      <p:sp>
        <p:nvSpPr>
          <p:cNvPr id="2" name="TextBox 1">
            <a:extLst>
              <a:ext uri="{FF2B5EF4-FFF2-40B4-BE49-F238E27FC236}">
                <a16:creationId xmlns:a16="http://schemas.microsoft.com/office/drawing/2014/main" id="{3E5B362E-5446-4C2B-8FC6-71C82A755294}"/>
              </a:ext>
            </a:extLst>
          </p:cNvPr>
          <p:cNvSpPr txBox="1"/>
          <p:nvPr/>
        </p:nvSpPr>
        <p:spPr>
          <a:xfrm>
            <a:off x="457200" y="431800"/>
            <a:ext cx="12192000"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EXHAUST COOL CONTAINER:</a:t>
            </a:r>
            <a:endParaRPr lang="en-IN" sz="4000" b="1"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sp>
        <p:nvSpPr>
          <p:cNvPr id="6" name="TextBox 5">
            <a:extLst>
              <a:ext uri="{FF2B5EF4-FFF2-40B4-BE49-F238E27FC236}">
                <a16:creationId xmlns:a16="http://schemas.microsoft.com/office/drawing/2014/main" id="{AA0AF7D7-573A-49AC-ACD9-55ACDB5FBBE2}"/>
              </a:ext>
            </a:extLst>
          </p:cNvPr>
          <p:cNvSpPr txBox="1"/>
          <p:nvPr/>
        </p:nvSpPr>
        <p:spPr>
          <a:xfrm>
            <a:off x="668337" y="1175110"/>
            <a:ext cx="10850563" cy="2050690"/>
          </a:xfrm>
          <a:prstGeom prst="rect">
            <a:avLst/>
          </a:prstGeom>
          <a:noFill/>
        </p:spPr>
        <p:txBody>
          <a:bodyPr wrap="square">
            <a:sp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Exhaust gas from the Heavy loaded vehicle is collected in a  container with the help of gas tube which is placed in the </a:t>
            </a:r>
            <a:r>
              <a:rPr lang="en-IN" sz="2400" dirty="0">
                <a:latin typeface="Calibri" panose="020F0502020204030204" pitchFamily="34" charset="0"/>
                <a:ea typeface="Calibri" panose="020F0502020204030204" pitchFamily="34" charset="0"/>
                <a:cs typeface="Times New Roman" panose="02020603050405020304" pitchFamily="18" charset="0"/>
              </a:rPr>
              <a:t>upper part </a:t>
            </a:r>
            <a:r>
              <a:rPr lang="en-IN" sz="2400" dirty="0">
                <a:effectLst/>
                <a:latin typeface="Calibri" panose="020F0502020204030204" pitchFamily="34" charset="0"/>
                <a:ea typeface="Calibri" panose="020F0502020204030204" pitchFamily="34" charset="0"/>
                <a:cs typeface="Times New Roman" panose="02020603050405020304" pitchFamily="18" charset="0"/>
              </a:rPr>
              <a:t> of the vehicle. The container is called Exhaust gas cool container which cools the gas frequently .  The amount of Exhausted air collected by the container is detected with the help  </a:t>
            </a:r>
            <a:r>
              <a:rPr lang="en-IN" sz="2400" dirty="0">
                <a:latin typeface="Calibri" panose="020F0502020204030204" pitchFamily="34" charset="0"/>
                <a:ea typeface="Calibri" panose="020F0502020204030204" pitchFamily="34" charset="0"/>
                <a:cs typeface="Times New Roman" panose="02020603050405020304" pitchFamily="18" charset="0"/>
              </a:rPr>
              <a:t>MQ</a:t>
            </a:r>
            <a:r>
              <a:rPr lang="en-IN" sz="2400" dirty="0">
                <a:effectLst/>
                <a:latin typeface="Calibri" panose="020F0502020204030204" pitchFamily="34" charset="0"/>
                <a:ea typeface="Calibri" panose="020F0502020204030204" pitchFamily="34" charset="0"/>
                <a:cs typeface="Times New Roman" panose="02020603050405020304" pitchFamily="18" charset="0"/>
              </a:rPr>
              <a:t>2 sensor. When the container is full, the </a:t>
            </a:r>
            <a:r>
              <a:rPr lang="en-IN" sz="2400" dirty="0">
                <a:latin typeface="Calibri" panose="020F0502020204030204" pitchFamily="34" charset="0"/>
                <a:ea typeface="Calibri" panose="020F0502020204030204" pitchFamily="34" charset="0"/>
                <a:cs typeface="Times New Roman" panose="02020603050405020304" pitchFamily="18" charset="0"/>
              </a:rPr>
              <a:t>MQ</a:t>
            </a:r>
            <a:r>
              <a:rPr lang="en-IN" sz="2400" dirty="0">
                <a:effectLst/>
                <a:latin typeface="Calibri" panose="020F0502020204030204" pitchFamily="34" charset="0"/>
                <a:ea typeface="Calibri" panose="020F0502020204030204" pitchFamily="34" charset="0"/>
                <a:cs typeface="Times New Roman" panose="02020603050405020304" pitchFamily="18" charset="0"/>
              </a:rPr>
              <a:t>2 sensor alerts the driver with beep sound. </a:t>
            </a:r>
          </a:p>
        </p:txBody>
      </p:sp>
      <p:pic>
        <p:nvPicPr>
          <p:cNvPr id="3074" name="Picture 2" descr="In-Depth: How MQ2 Gas/Smoke Sensor Works? &amp;amp; Interface it with Arduino">
            <a:extLst>
              <a:ext uri="{FF2B5EF4-FFF2-40B4-BE49-F238E27FC236}">
                <a16:creationId xmlns:a16="http://schemas.microsoft.com/office/drawing/2014/main" id="{5B84EFBC-4403-4F68-AFC0-C6921213E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800" y="4027919"/>
            <a:ext cx="3949700" cy="1857375"/>
          </a:xfrm>
          <a:prstGeom prst="round2DiagRect">
            <a:avLst>
              <a:gd name="adj1" fmla="val 16667"/>
              <a:gd name="adj2" fmla="val 10256"/>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 name="Picture 9" descr="A picture containing graphical user interface&#10;&#10;Description automatically generated">
            <a:extLst>
              <a:ext uri="{FF2B5EF4-FFF2-40B4-BE49-F238E27FC236}">
                <a16:creationId xmlns:a16="http://schemas.microsoft.com/office/drawing/2014/main" id="{728E96DC-F9D3-4A67-9073-7C4608DC1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400" y="3929560"/>
            <a:ext cx="3645671" cy="2050690"/>
          </a:xfrm>
          <a:prstGeom prst="rect">
            <a:avLst/>
          </a:prstGeom>
        </p:spPr>
      </p:pic>
    </p:spTree>
    <p:extLst>
      <p:ext uri="{BB962C8B-B14F-4D97-AF65-F5344CB8AC3E}">
        <p14:creationId xmlns:p14="http://schemas.microsoft.com/office/powerpoint/2010/main" val="425728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BAEA-C5C0-4DA5-9A2D-D2D079E2E05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7557DFB-2FCF-4301-A42E-09F9EF996971}"/>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AD2BED51-ACC6-4335-8F91-6A589947DF47}"/>
              </a:ext>
            </a:extLst>
          </p:cNvPr>
          <p:cNvPicPr>
            <a:picLocks noChangeAspect="1"/>
          </p:cNvPicPr>
          <p:nvPr/>
        </p:nvPicPr>
        <p:blipFill rotWithShape="1">
          <a:blip r:embed="rId2"/>
          <a:srcRect l="36466" t="29885" r="21810" b="13103"/>
          <a:stretch/>
        </p:blipFill>
        <p:spPr>
          <a:xfrm>
            <a:off x="0" y="-23117"/>
            <a:ext cx="12192000" cy="7168055"/>
          </a:xfrm>
          <a:prstGeom prst="rect">
            <a:avLst/>
          </a:prstGeom>
        </p:spPr>
      </p:pic>
      <p:pic>
        <p:nvPicPr>
          <p:cNvPr id="37" name="Picture 36" descr="A picture containing text, indoor, wall, device&#10;&#10;Description automatically generated">
            <a:extLst>
              <a:ext uri="{FF2B5EF4-FFF2-40B4-BE49-F238E27FC236}">
                <a16:creationId xmlns:a16="http://schemas.microsoft.com/office/drawing/2014/main" id="{5C216F11-3F23-4D2B-8E55-6FF8F1892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104" y="1053897"/>
            <a:ext cx="3239399" cy="56878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8" name="TextBox 37">
            <a:extLst>
              <a:ext uri="{FF2B5EF4-FFF2-40B4-BE49-F238E27FC236}">
                <a16:creationId xmlns:a16="http://schemas.microsoft.com/office/drawing/2014/main" id="{DC7C91CD-C49E-4633-ADC0-356DD8082FB5}"/>
              </a:ext>
            </a:extLst>
          </p:cNvPr>
          <p:cNvSpPr txBox="1"/>
          <p:nvPr/>
        </p:nvSpPr>
        <p:spPr>
          <a:xfrm>
            <a:off x="760288" y="318499"/>
            <a:ext cx="8753582" cy="523220"/>
          </a:xfrm>
          <a:prstGeom prst="rect">
            <a:avLst/>
          </a:prstGeom>
          <a:noFill/>
        </p:spPr>
        <p:txBody>
          <a:bodyPr wrap="square" rtlCol="0">
            <a:spAutoFit/>
          </a:bodyPr>
          <a:lstStyle/>
          <a:p>
            <a:r>
              <a:rPr lang="en-IN" sz="2800" b="1" dirty="0">
                <a:solidFill>
                  <a:schemeClr val="tx1">
                    <a:lumMod val="50000"/>
                    <a:lumOff val="50000"/>
                  </a:schemeClr>
                </a:solidFill>
                <a:effectLst>
                  <a:outerShdw blurRad="38100" dist="38100" dir="2700000" algn="tl">
                    <a:srgbClr val="000000">
                      <a:alpha val="43137"/>
                    </a:srgbClr>
                  </a:outerShdw>
                </a:effectLst>
              </a:rPr>
              <a:t>WORKING PRINCIPLE(EXHAUST COOL GAS CONTAINER):</a:t>
            </a:r>
          </a:p>
        </p:txBody>
      </p:sp>
      <p:sp>
        <p:nvSpPr>
          <p:cNvPr id="39" name="TextBox 38">
            <a:extLst>
              <a:ext uri="{FF2B5EF4-FFF2-40B4-BE49-F238E27FC236}">
                <a16:creationId xmlns:a16="http://schemas.microsoft.com/office/drawing/2014/main" id="{F3801A1C-047B-449B-B678-06EC9ED69CAB}"/>
              </a:ext>
            </a:extLst>
          </p:cNvPr>
          <p:cNvSpPr txBox="1"/>
          <p:nvPr/>
        </p:nvSpPr>
        <p:spPr>
          <a:xfrm>
            <a:off x="5473653" y="3722141"/>
            <a:ext cx="1244693" cy="646331"/>
          </a:xfrm>
          <a:prstGeom prst="rect">
            <a:avLst/>
          </a:prstGeom>
          <a:noFill/>
        </p:spPr>
        <p:txBody>
          <a:bodyPr wrap="square" rtlCol="0">
            <a:spAutoFit/>
          </a:bodyPr>
          <a:lstStyle/>
          <a:p>
            <a:r>
              <a:rPr lang="en-IN" dirty="0"/>
              <a:t>Exhaust Gas</a:t>
            </a:r>
          </a:p>
        </p:txBody>
      </p:sp>
      <p:sp>
        <p:nvSpPr>
          <p:cNvPr id="40" name="TextBox 39">
            <a:extLst>
              <a:ext uri="{FF2B5EF4-FFF2-40B4-BE49-F238E27FC236}">
                <a16:creationId xmlns:a16="http://schemas.microsoft.com/office/drawing/2014/main" id="{510D7C63-1B30-4892-982F-A25074349F53}"/>
              </a:ext>
            </a:extLst>
          </p:cNvPr>
          <p:cNvSpPr txBox="1"/>
          <p:nvPr/>
        </p:nvSpPr>
        <p:spPr>
          <a:xfrm>
            <a:off x="8188503" y="2004135"/>
            <a:ext cx="1643866" cy="369332"/>
          </a:xfrm>
          <a:prstGeom prst="rect">
            <a:avLst/>
          </a:prstGeom>
          <a:noFill/>
        </p:spPr>
        <p:txBody>
          <a:bodyPr wrap="square" rtlCol="0">
            <a:spAutoFit/>
          </a:bodyPr>
          <a:lstStyle/>
          <a:p>
            <a:r>
              <a:rPr lang="en-IN" dirty="0"/>
              <a:t>Level</a:t>
            </a:r>
          </a:p>
        </p:txBody>
      </p:sp>
      <p:sp>
        <p:nvSpPr>
          <p:cNvPr id="41" name="TextBox 40">
            <a:extLst>
              <a:ext uri="{FF2B5EF4-FFF2-40B4-BE49-F238E27FC236}">
                <a16:creationId xmlns:a16="http://schemas.microsoft.com/office/drawing/2014/main" id="{F871E67D-C843-4172-A240-81B49E4913C6}"/>
              </a:ext>
            </a:extLst>
          </p:cNvPr>
          <p:cNvSpPr txBox="1"/>
          <p:nvPr/>
        </p:nvSpPr>
        <p:spPr>
          <a:xfrm>
            <a:off x="8188503" y="6104560"/>
            <a:ext cx="3000054" cy="369332"/>
          </a:xfrm>
          <a:prstGeom prst="rect">
            <a:avLst/>
          </a:prstGeom>
          <a:noFill/>
        </p:spPr>
        <p:txBody>
          <a:bodyPr wrap="square" rtlCol="0">
            <a:spAutoFit/>
          </a:bodyPr>
          <a:lstStyle/>
          <a:p>
            <a:r>
              <a:rPr lang="en-IN" dirty="0"/>
              <a:t>Refrigerator coil</a:t>
            </a:r>
          </a:p>
        </p:txBody>
      </p:sp>
      <p:sp>
        <p:nvSpPr>
          <p:cNvPr id="43" name="TextBox 42">
            <a:extLst>
              <a:ext uri="{FF2B5EF4-FFF2-40B4-BE49-F238E27FC236}">
                <a16:creationId xmlns:a16="http://schemas.microsoft.com/office/drawing/2014/main" id="{CE50DE41-0FE6-4D21-8202-F8D44B445DF6}"/>
              </a:ext>
            </a:extLst>
          </p:cNvPr>
          <p:cNvSpPr txBox="1"/>
          <p:nvPr/>
        </p:nvSpPr>
        <p:spPr>
          <a:xfrm>
            <a:off x="5578866" y="2757049"/>
            <a:ext cx="832207" cy="369332"/>
          </a:xfrm>
          <a:prstGeom prst="rect">
            <a:avLst/>
          </a:prstGeom>
          <a:noFill/>
        </p:spPr>
        <p:txBody>
          <a:bodyPr wrap="square" rtlCol="0">
            <a:spAutoFit/>
          </a:bodyPr>
          <a:lstStyle/>
          <a:p>
            <a:r>
              <a:rPr lang="en-IN" dirty="0"/>
              <a:t>VALVE</a:t>
            </a:r>
          </a:p>
        </p:txBody>
      </p:sp>
      <p:sp>
        <p:nvSpPr>
          <p:cNvPr id="45" name="TextBox 44">
            <a:extLst>
              <a:ext uri="{FF2B5EF4-FFF2-40B4-BE49-F238E27FC236}">
                <a16:creationId xmlns:a16="http://schemas.microsoft.com/office/drawing/2014/main" id="{AE0FAFEF-0AD4-410B-BF92-38F5F683B737}"/>
              </a:ext>
            </a:extLst>
          </p:cNvPr>
          <p:cNvSpPr txBox="1"/>
          <p:nvPr/>
        </p:nvSpPr>
        <p:spPr>
          <a:xfrm>
            <a:off x="6568803" y="1345568"/>
            <a:ext cx="1273995" cy="369332"/>
          </a:xfrm>
          <a:prstGeom prst="rect">
            <a:avLst/>
          </a:prstGeom>
          <a:noFill/>
        </p:spPr>
        <p:txBody>
          <a:bodyPr wrap="square" rtlCol="0">
            <a:spAutoFit/>
          </a:bodyPr>
          <a:lstStyle/>
          <a:p>
            <a:r>
              <a:rPr lang="en-IN" dirty="0"/>
              <a:t>GAS PIPE</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0" name="Ink 49">
                <a:extLst>
                  <a:ext uri="{FF2B5EF4-FFF2-40B4-BE49-F238E27FC236}">
                    <a16:creationId xmlns:a16="http://schemas.microsoft.com/office/drawing/2014/main" id="{A26134F6-5DEB-4877-B645-34F783DF084E}"/>
                  </a:ext>
                </a:extLst>
              </p14:cNvPr>
              <p14:cNvContentPartPr/>
              <p14:nvPr/>
            </p14:nvContentPartPr>
            <p14:xfrm>
              <a:off x="5064557" y="6461001"/>
              <a:ext cx="2982240" cy="173880"/>
            </p14:xfrm>
          </p:contentPart>
        </mc:Choice>
        <mc:Fallback xmlns="">
          <p:pic>
            <p:nvPicPr>
              <p:cNvPr id="50" name="Ink 49">
                <a:extLst>
                  <a:ext uri="{FF2B5EF4-FFF2-40B4-BE49-F238E27FC236}">
                    <a16:creationId xmlns:a16="http://schemas.microsoft.com/office/drawing/2014/main" id="{A26134F6-5DEB-4877-B645-34F783DF084E}"/>
                  </a:ext>
                </a:extLst>
              </p:cNvPr>
              <p:cNvPicPr/>
              <p:nvPr/>
            </p:nvPicPr>
            <p:blipFill>
              <a:blip r:embed="rId5"/>
              <a:stretch>
                <a:fillRect/>
              </a:stretch>
            </p:blipFill>
            <p:spPr>
              <a:xfrm>
                <a:off x="5028917" y="6425001"/>
                <a:ext cx="3053880" cy="245520"/>
              </a:xfrm>
              <a:prstGeom prst="rect">
                <a:avLst/>
              </a:prstGeom>
            </p:spPr>
          </p:pic>
        </mc:Fallback>
      </mc:AlternateContent>
    </p:spTree>
    <p:extLst>
      <p:ext uri="{BB962C8B-B14F-4D97-AF65-F5344CB8AC3E}">
        <p14:creationId xmlns:p14="http://schemas.microsoft.com/office/powerpoint/2010/main" val="236306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8316F-44D2-48B5-93E3-EE662E4FED05}"/>
              </a:ext>
            </a:extLst>
          </p:cNvPr>
          <p:cNvPicPr>
            <a:picLocks noChangeAspect="1"/>
          </p:cNvPicPr>
          <p:nvPr/>
        </p:nvPicPr>
        <p:blipFill rotWithShape="1">
          <a:blip r:embed="rId2"/>
          <a:srcRect l="36466" t="29885" r="21810" b="13103"/>
          <a:stretch/>
        </p:blipFill>
        <p:spPr>
          <a:xfrm>
            <a:off x="0" y="0"/>
            <a:ext cx="12192000" cy="7168055"/>
          </a:xfrm>
          <a:prstGeom prst="rect">
            <a:avLst/>
          </a:prstGeom>
        </p:spPr>
      </p:pic>
      <p:sp>
        <p:nvSpPr>
          <p:cNvPr id="2" name="TextBox 1">
            <a:extLst>
              <a:ext uri="{FF2B5EF4-FFF2-40B4-BE49-F238E27FC236}">
                <a16:creationId xmlns:a16="http://schemas.microsoft.com/office/drawing/2014/main" id="{301467D7-68F7-49CD-9F0C-BE558B4BB9C4}"/>
              </a:ext>
            </a:extLst>
          </p:cNvPr>
          <p:cNvSpPr txBox="1"/>
          <p:nvPr/>
        </p:nvSpPr>
        <p:spPr>
          <a:xfrm>
            <a:off x="444500" y="533400"/>
            <a:ext cx="10350500"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EGC MACHINE(EXHAUST GAS CONVERTER):</a:t>
            </a:r>
            <a:endParaRPr lang="en-IN" sz="4000" b="1" dirty="0">
              <a:solidFill>
                <a:srgbClr val="FF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sp>
        <p:nvSpPr>
          <p:cNvPr id="3" name="TextBox 2">
            <a:extLst>
              <a:ext uri="{FF2B5EF4-FFF2-40B4-BE49-F238E27FC236}">
                <a16:creationId xmlns:a16="http://schemas.microsoft.com/office/drawing/2014/main" id="{FD6766C1-50B0-4039-A87A-ABE97D8B1845}"/>
              </a:ext>
            </a:extLst>
          </p:cNvPr>
          <p:cNvSpPr txBox="1"/>
          <p:nvPr/>
        </p:nvSpPr>
        <p:spPr>
          <a:xfrm>
            <a:off x="-3321230" y="2322493"/>
            <a:ext cx="12192000" cy="954107"/>
          </a:xfrm>
          <a:prstGeom prst="rect">
            <a:avLst/>
          </a:prstGeom>
          <a:noFill/>
        </p:spPr>
        <p:txBody>
          <a:bodyPr wrap="square" rtlCol="0">
            <a:sp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800" dirty="0"/>
          </a:p>
        </p:txBody>
      </p:sp>
      <p:sp>
        <p:nvSpPr>
          <p:cNvPr id="17" name="TextBox 16">
            <a:extLst>
              <a:ext uri="{FF2B5EF4-FFF2-40B4-BE49-F238E27FC236}">
                <a16:creationId xmlns:a16="http://schemas.microsoft.com/office/drawing/2014/main" id="{1EE5600C-C08D-4713-A4F0-BE43FE927128}"/>
              </a:ext>
            </a:extLst>
          </p:cNvPr>
          <p:cNvSpPr txBox="1"/>
          <p:nvPr/>
        </p:nvSpPr>
        <p:spPr>
          <a:xfrm>
            <a:off x="1254918" y="1541233"/>
            <a:ext cx="9889331" cy="2062103"/>
          </a:xfrm>
          <a:prstGeom prst="rect">
            <a:avLst/>
          </a:prstGeom>
          <a:noFill/>
        </p:spPr>
        <p:txBody>
          <a:bodyPr wrap="square">
            <a:spAutoFit/>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The Gas filled container is detached from the vehicle. The gas from the container is inserted in the EGC machine (EXHAUST GAS CONVERTER) which converts gas into liquid form under internal cooling</a:t>
            </a:r>
            <a:r>
              <a:rPr lang="en-IN" sz="3200" dirty="0">
                <a:latin typeface="Calibri" panose="020F0502020204030204" pitchFamily="34" charset="0"/>
                <a:ea typeface="Calibri" panose="020F0502020204030204" pitchFamily="34" charset="0"/>
                <a:cs typeface="Times New Roman" panose="02020603050405020304" pitchFamily="18" charset="0"/>
              </a:rPr>
              <a:t>.</a:t>
            </a:r>
            <a:endParaRPr lang="en-IN" sz="3200" dirty="0"/>
          </a:p>
        </p:txBody>
      </p:sp>
      <p:pic>
        <p:nvPicPr>
          <p:cNvPr id="6" name="Picture 5" descr="Graphical user interface&#10;&#10;Description automatically generated">
            <a:extLst>
              <a:ext uri="{FF2B5EF4-FFF2-40B4-BE49-F238E27FC236}">
                <a16:creationId xmlns:a16="http://schemas.microsoft.com/office/drawing/2014/main" id="{CED30E23-8B60-4222-BA8D-60973B6C4C6F}"/>
              </a:ext>
            </a:extLst>
          </p:cNvPr>
          <p:cNvPicPr>
            <a:picLocks noChangeAspect="1"/>
          </p:cNvPicPr>
          <p:nvPr/>
        </p:nvPicPr>
        <p:blipFill rotWithShape="1">
          <a:blip r:embed="rId3">
            <a:extLst>
              <a:ext uri="{28A0092B-C50C-407E-A947-70E740481C1C}">
                <a14:useLocalDpi xmlns:a14="http://schemas.microsoft.com/office/drawing/2010/main" val="0"/>
              </a:ext>
            </a:extLst>
          </a:blip>
          <a:srcRect l="1381" t="42288" r="74285"/>
          <a:stretch/>
        </p:blipFill>
        <p:spPr>
          <a:xfrm>
            <a:off x="1674522" y="3821481"/>
            <a:ext cx="2054472" cy="2554009"/>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90D58CC5-83A3-4C79-882B-8676AE6AFCF5}"/>
                  </a:ext>
                </a:extLst>
              </p14:cNvPr>
              <p14:cNvContentPartPr/>
              <p14:nvPr/>
            </p14:nvContentPartPr>
            <p14:xfrm>
              <a:off x="5259677" y="3821481"/>
              <a:ext cx="360" cy="360"/>
            </p14:xfrm>
          </p:contentPart>
        </mc:Choice>
        <mc:Fallback xmlns="">
          <p:pic>
            <p:nvPicPr>
              <p:cNvPr id="7" name="Ink 6">
                <a:extLst>
                  <a:ext uri="{FF2B5EF4-FFF2-40B4-BE49-F238E27FC236}">
                    <a16:creationId xmlns:a16="http://schemas.microsoft.com/office/drawing/2014/main" id="{90D58CC5-83A3-4C79-882B-8676AE6AFCF5}"/>
                  </a:ext>
                </a:extLst>
              </p:cNvPr>
              <p:cNvPicPr/>
              <p:nvPr/>
            </p:nvPicPr>
            <p:blipFill>
              <a:blip r:embed="rId5"/>
              <a:stretch>
                <a:fillRect/>
              </a:stretch>
            </p:blipFill>
            <p:spPr>
              <a:xfrm>
                <a:off x="5223677" y="3785481"/>
                <a:ext cx="7200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8" name="Ink 7">
                <a:extLst>
                  <a:ext uri="{FF2B5EF4-FFF2-40B4-BE49-F238E27FC236}">
                    <a16:creationId xmlns:a16="http://schemas.microsoft.com/office/drawing/2014/main" id="{AF215E83-A5CA-4238-B3D7-724C31059376}"/>
                  </a:ext>
                </a:extLst>
              </p14:cNvPr>
              <p14:cNvContentPartPr/>
              <p14:nvPr/>
            </p14:nvContentPartPr>
            <p14:xfrm>
              <a:off x="7736117" y="4510161"/>
              <a:ext cx="360" cy="360"/>
            </p14:xfrm>
          </p:contentPart>
        </mc:Choice>
        <mc:Fallback xmlns="">
          <p:pic>
            <p:nvPicPr>
              <p:cNvPr id="8" name="Ink 7">
                <a:extLst>
                  <a:ext uri="{FF2B5EF4-FFF2-40B4-BE49-F238E27FC236}">
                    <a16:creationId xmlns:a16="http://schemas.microsoft.com/office/drawing/2014/main" id="{AF215E83-A5CA-4238-B3D7-724C31059376}"/>
                  </a:ext>
                </a:extLst>
              </p:cNvPr>
              <p:cNvPicPr/>
              <p:nvPr/>
            </p:nvPicPr>
            <p:blipFill>
              <a:blip r:embed="rId7"/>
              <a:stretch>
                <a:fillRect/>
              </a:stretch>
            </p:blipFill>
            <p:spPr>
              <a:xfrm>
                <a:off x="7700117" y="4474161"/>
                <a:ext cx="72000" cy="72000"/>
              </a:xfrm>
              <a:prstGeom prst="rect">
                <a:avLst/>
              </a:prstGeom>
            </p:spPr>
          </p:pic>
        </mc:Fallback>
      </mc:AlternateContent>
      <p:sp>
        <p:nvSpPr>
          <p:cNvPr id="12" name="AutoShape 2">
            <a:extLst>
              <a:ext uri="{FF2B5EF4-FFF2-40B4-BE49-F238E27FC236}">
                <a16:creationId xmlns:a16="http://schemas.microsoft.com/office/drawing/2014/main" id="{EA6DAB9B-7A84-4CE9-A6DF-C2C7CACEE1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EC3336E1-4B32-410B-AF5C-E99487400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044" y="3750808"/>
            <a:ext cx="5154146" cy="2695353"/>
          </a:xfrm>
          <a:prstGeom prst="rect">
            <a:avLst/>
          </a:prstGeom>
        </p:spPr>
      </p:pic>
    </p:spTree>
    <p:extLst>
      <p:ext uri="{BB962C8B-B14F-4D97-AF65-F5344CB8AC3E}">
        <p14:creationId xmlns:p14="http://schemas.microsoft.com/office/powerpoint/2010/main" val="371853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FF15-1659-4D6C-98AC-5503FC016776}"/>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FD9B5EF3-C7BA-4C99-8590-4BED9E8FC17D}"/>
              </a:ext>
            </a:extLst>
          </p:cNvPr>
          <p:cNvPicPr>
            <a:picLocks noGrp="1" noChangeAspect="1"/>
          </p:cNvPicPr>
          <p:nvPr>
            <p:ph idx="1"/>
          </p:nvPr>
        </p:nvPicPr>
        <p:blipFill rotWithShape="1">
          <a:blip r:embed="rId2"/>
          <a:srcRect l="36466" t="29885" r="21810" b="13103"/>
          <a:stretch/>
        </p:blipFill>
        <p:spPr>
          <a:xfrm>
            <a:off x="21460" y="-236638"/>
            <a:ext cx="12354559" cy="7331276"/>
          </a:xfrm>
          <a:prstGeom prst="rect">
            <a:avLst/>
          </a:prstGeom>
        </p:spPr>
      </p:pic>
      <p:pic>
        <p:nvPicPr>
          <p:cNvPr id="18" name="Picture 17" descr="A picture containing diagram&#10;&#10;Description automatically generated">
            <a:extLst>
              <a:ext uri="{FF2B5EF4-FFF2-40B4-BE49-F238E27FC236}">
                <a16:creationId xmlns:a16="http://schemas.microsoft.com/office/drawing/2014/main" id="{B18E9C4A-FCF4-4D12-899A-87A2E5C92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937" y="1957407"/>
            <a:ext cx="6978123" cy="4731605"/>
          </a:xfrm>
          <a:prstGeom prst="rect">
            <a:avLst/>
          </a:prstGeom>
        </p:spPr>
      </p:pic>
      <p:sp>
        <p:nvSpPr>
          <p:cNvPr id="3" name="TextBox 2">
            <a:extLst>
              <a:ext uri="{FF2B5EF4-FFF2-40B4-BE49-F238E27FC236}">
                <a16:creationId xmlns:a16="http://schemas.microsoft.com/office/drawing/2014/main" id="{FA46F3B3-EDC5-430F-BFC7-8571AECF0AAB}"/>
              </a:ext>
            </a:extLst>
          </p:cNvPr>
          <p:cNvSpPr txBox="1"/>
          <p:nvPr/>
        </p:nvSpPr>
        <p:spPr>
          <a:xfrm>
            <a:off x="624477" y="155261"/>
            <a:ext cx="6067425" cy="584775"/>
          </a:xfrm>
          <a:prstGeom prst="rect">
            <a:avLst/>
          </a:prstGeom>
          <a:noFill/>
        </p:spPr>
        <p:txBody>
          <a:bodyPr wrap="square" rtlCol="0">
            <a:spAutoFit/>
          </a:bodyPr>
          <a:lstStyle/>
          <a:p>
            <a:r>
              <a:rPr lang="en-IN" sz="3200" dirty="0">
                <a:solidFill>
                  <a:srgbClr val="FF0000"/>
                </a:solidFill>
              </a:rPr>
              <a:t>WORKING PRINCIPLE (EGC):</a:t>
            </a:r>
          </a:p>
        </p:txBody>
      </p:sp>
      <p:sp>
        <p:nvSpPr>
          <p:cNvPr id="5" name="TextBox 4">
            <a:extLst>
              <a:ext uri="{FF2B5EF4-FFF2-40B4-BE49-F238E27FC236}">
                <a16:creationId xmlns:a16="http://schemas.microsoft.com/office/drawing/2014/main" id="{F4364DA5-3667-4B2B-A97B-34949B93389A}"/>
              </a:ext>
            </a:extLst>
          </p:cNvPr>
          <p:cNvSpPr txBox="1"/>
          <p:nvPr/>
        </p:nvSpPr>
        <p:spPr>
          <a:xfrm>
            <a:off x="4161033" y="1367930"/>
            <a:ext cx="6863137" cy="461665"/>
          </a:xfrm>
          <a:prstGeom prst="rect">
            <a:avLst/>
          </a:prstGeom>
          <a:noFill/>
        </p:spPr>
        <p:txBody>
          <a:bodyPr wrap="square" rtlCol="0">
            <a:spAutoFit/>
          </a:bodyPr>
          <a:lstStyle/>
          <a:p>
            <a:r>
              <a:rPr lang="en-IN" sz="2400" dirty="0"/>
              <a:t>INBUILD  STRUCTURE OF EGC</a:t>
            </a:r>
          </a:p>
        </p:txBody>
      </p:sp>
      <p:pic>
        <p:nvPicPr>
          <p:cNvPr id="8" name="Picture 7" descr="A picture containing diagram&#10;&#10;Description automatically generated">
            <a:extLst>
              <a:ext uri="{FF2B5EF4-FFF2-40B4-BE49-F238E27FC236}">
                <a16:creationId xmlns:a16="http://schemas.microsoft.com/office/drawing/2014/main" id="{D85B1921-33F8-458A-BD4A-2A4955850F96}"/>
              </a:ext>
            </a:extLst>
          </p:cNvPr>
          <p:cNvPicPr>
            <a:picLocks noChangeAspect="1"/>
          </p:cNvPicPr>
          <p:nvPr/>
        </p:nvPicPr>
        <p:blipFill rotWithShape="1">
          <a:blip r:embed="rId3">
            <a:extLst>
              <a:ext uri="{28A0092B-C50C-407E-A947-70E740481C1C}">
                <a14:useLocalDpi xmlns:a14="http://schemas.microsoft.com/office/drawing/2010/main" val="0"/>
              </a:ext>
            </a:extLst>
          </a:blip>
          <a:srcRect l="-849" t="27114" r="93316" b="43076"/>
          <a:stretch/>
        </p:blipFill>
        <p:spPr>
          <a:xfrm rot="5400000">
            <a:off x="6718699" y="1636945"/>
            <a:ext cx="2352935" cy="2565400"/>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9DC4D02A-F553-4C98-BBD9-29AAF26BEC58}"/>
              </a:ext>
            </a:extLst>
          </p:cNvPr>
          <p:cNvPicPr>
            <a:picLocks noChangeAspect="1"/>
          </p:cNvPicPr>
          <p:nvPr/>
        </p:nvPicPr>
        <p:blipFill rotWithShape="1">
          <a:blip r:embed="rId3">
            <a:extLst>
              <a:ext uri="{28A0092B-C50C-407E-A947-70E740481C1C}">
                <a14:useLocalDpi xmlns:a14="http://schemas.microsoft.com/office/drawing/2010/main" val="0"/>
              </a:ext>
            </a:extLst>
          </a:blip>
          <a:srcRect l="-849" t="27114" r="93316" b="43076"/>
          <a:stretch/>
        </p:blipFill>
        <p:spPr>
          <a:xfrm rot="5400000">
            <a:off x="2201732" y="4864678"/>
            <a:ext cx="2352935" cy="1270000"/>
          </a:xfrm>
          <a:prstGeom prst="rect">
            <a:avLst/>
          </a:prstGeom>
        </p:spPr>
      </p:pic>
      <p:pic>
        <p:nvPicPr>
          <p:cNvPr id="10" name="Picture 14" descr="Manual Industrial RO Water Purifier System, Rs 50000 /set Asian Aqua Park |  ID: 10964887797">
            <a:extLst>
              <a:ext uri="{FF2B5EF4-FFF2-40B4-BE49-F238E27FC236}">
                <a16:creationId xmlns:a16="http://schemas.microsoft.com/office/drawing/2014/main" id="{9EFAEF7E-E9C9-4123-9CC4-1BA0E5B86D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48"/>
          <a:stretch/>
        </p:blipFill>
        <p:spPr bwMode="auto">
          <a:xfrm>
            <a:off x="6883032" y="4475845"/>
            <a:ext cx="2315383" cy="22268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B52A8A-321A-4811-B66D-6A70E7D5EBC3}"/>
              </a:ext>
            </a:extLst>
          </p:cNvPr>
          <p:cNvSpPr txBox="1"/>
          <p:nvPr/>
        </p:nvSpPr>
        <p:spPr>
          <a:xfrm>
            <a:off x="7459038" y="2424701"/>
            <a:ext cx="45719"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1E18AA76-B51B-4294-9EEE-D1BC1D2165B6}"/>
              </a:ext>
            </a:extLst>
          </p:cNvPr>
          <p:cNvSpPr txBox="1"/>
          <p:nvPr/>
        </p:nvSpPr>
        <p:spPr>
          <a:xfrm>
            <a:off x="6626834" y="2157573"/>
            <a:ext cx="2321959" cy="646331"/>
          </a:xfrm>
          <a:prstGeom prst="rect">
            <a:avLst/>
          </a:prstGeom>
          <a:noFill/>
        </p:spPr>
        <p:txBody>
          <a:bodyPr wrap="square" rtlCol="0">
            <a:spAutoFit/>
          </a:bodyPr>
          <a:lstStyle/>
          <a:p>
            <a:r>
              <a:rPr lang="en-IN" b="1" dirty="0">
                <a:latin typeface="Abadi" panose="020B0604020202020204" pitchFamily="34" charset="0"/>
              </a:rPr>
              <a:t>COOLING COMPARTMENT</a:t>
            </a:r>
          </a:p>
        </p:txBody>
      </p:sp>
      <p:sp>
        <p:nvSpPr>
          <p:cNvPr id="13" name="TextBox 12">
            <a:extLst>
              <a:ext uri="{FF2B5EF4-FFF2-40B4-BE49-F238E27FC236}">
                <a16:creationId xmlns:a16="http://schemas.microsoft.com/office/drawing/2014/main" id="{63F2C755-7E75-4EE9-9CA3-CBF136544801}"/>
              </a:ext>
            </a:extLst>
          </p:cNvPr>
          <p:cNvSpPr txBox="1"/>
          <p:nvPr/>
        </p:nvSpPr>
        <p:spPr>
          <a:xfrm>
            <a:off x="2555589" y="3917584"/>
            <a:ext cx="1695237" cy="584775"/>
          </a:xfrm>
          <a:prstGeom prst="rect">
            <a:avLst/>
          </a:prstGeom>
          <a:noFill/>
        </p:spPr>
        <p:txBody>
          <a:bodyPr wrap="square" rtlCol="0">
            <a:spAutoFit/>
          </a:bodyPr>
          <a:lstStyle/>
          <a:p>
            <a:r>
              <a:rPr lang="en-IN" sz="1600" b="1" dirty="0">
                <a:latin typeface="Abadi" panose="020B0604020104020204" pitchFamily="34" charset="0"/>
              </a:rPr>
              <a:t>HEATING COMPARTMENT</a:t>
            </a:r>
          </a:p>
        </p:txBody>
      </p:sp>
      <p:sp>
        <p:nvSpPr>
          <p:cNvPr id="16" name="TextBox 15">
            <a:extLst>
              <a:ext uri="{FF2B5EF4-FFF2-40B4-BE49-F238E27FC236}">
                <a16:creationId xmlns:a16="http://schemas.microsoft.com/office/drawing/2014/main" id="{53CB2121-5033-409D-996D-E52495B0A965}"/>
              </a:ext>
            </a:extLst>
          </p:cNvPr>
          <p:cNvSpPr txBox="1"/>
          <p:nvPr/>
        </p:nvSpPr>
        <p:spPr>
          <a:xfrm>
            <a:off x="2555590" y="5589291"/>
            <a:ext cx="1965040" cy="584775"/>
          </a:xfrm>
          <a:prstGeom prst="rect">
            <a:avLst/>
          </a:prstGeom>
          <a:noFill/>
        </p:spPr>
        <p:txBody>
          <a:bodyPr wrap="square">
            <a:spAutoFit/>
          </a:bodyPr>
          <a:lstStyle/>
          <a:p>
            <a:r>
              <a:rPr lang="en-IN" sz="1600" b="1" dirty="0">
                <a:latin typeface="Abadi" panose="020B0604020202020204" pitchFamily="34" charset="0"/>
              </a:rPr>
              <a:t>COOLING COMPARTMENT</a:t>
            </a:r>
          </a:p>
        </p:txBody>
      </p:sp>
      <p:sp>
        <p:nvSpPr>
          <p:cNvPr id="15" name="TextBox 14">
            <a:extLst>
              <a:ext uri="{FF2B5EF4-FFF2-40B4-BE49-F238E27FC236}">
                <a16:creationId xmlns:a16="http://schemas.microsoft.com/office/drawing/2014/main" id="{1DB277D2-B25F-47CB-BBC8-3AC64EEB132C}"/>
              </a:ext>
            </a:extLst>
          </p:cNvPr>
          <p:cNvSpPr txBox="1"/>
          <p:nvPr/>
        </p:nvSpPr>
        <p:spPr>
          <a:xfrm>
            <a:off x="7212461" y="3996648"/>
            <a:ext cx="1448656" cy="369332"/>
          </a:xfrm>
          <a:prstGeom prst="rect">
            <a:avLst/>
          </a:prstGeom>
          <a:noFill/>
        </p:spPr>
        <p:txBody>
          <a:bodyPr wrap="square" rtlCol="0">
            <a:spAutoFit/>
          </a:bodyPr>
          <a:lstStyle/>
          <a:p>
            <a:r>
              <a:rPr lang="en-IN" dirty="0"/>
              <a:t> Gas pipe</a:t>
            </a:r>
          </a:p>
        </p:txBody>
      </p:sp>
      <p:sp>
        <p:nvSpPr>
          <p:cNvPr id="20" name="TextBox 19">
            <a:extLst>
              <a:ext uri="{FF2B5EF4-FFF2-40B4-BE49-F238E27FC236}">
                <a16:creationId xmlns:a16="http://schemas.microsoft.com/office/drawing/2014/main" id="{0DA0A19F-4A36-4B9D-A643-11A65C8CB3AD}"/>
              </a:ext>
            </a:extLst>
          </p:cNvPr>
          <p:cNvSpPr txBox="1"/>
          <p:nvPr/>
        </p:nvSpPr>
        <p:spPr>
          <a:xfrm>
            <a:off x="7088371" y="6255459"/>
            <a:ext cx="1318374" cy="369332"/>
          </a:xfrm>
          <a:prstGeom prst="rect">
            <a:avLst/>
          </a:prstGeom>
          <a:noFill/>
        </p:spPr>
        <p:txBody>
          <a:bodyPr wrap="none" rtlCol="0">
            <a:spAutoFit/>
          </a:bodyPr>
          <a:lstStyle/>
          <a:p>
            <a:r>
              <a:rPr lang="en-IN" dirty="0"/>
              <a:t>Ro PROCESS</a:t>
            </a:r>
          </a:p>
        </p:txBody>
      </p:sp>
      <p:pic>
        <p:nvPicPr>
          <p:cNvPr id="1026" name="Picture 2" descr="Wet Scrubber">
            <a:extLst>
              <a:ext uri="{FF2B5EF4-FFF2-40B4-BE49-F238E27FC236}">
                <a16:creationId xmlns:a16="http://schemas.microsoft.com/office/drawing/2014/main" id="{F655E235-45A2-48C3-9DD4-8669124A3F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512" t="19789" r="47395" b="57607"/>
          <a:stretch/>
        </p:blipFill>
        <p:spPr bwMode="auto">
          <a:xfrm>
            <a:off x="4004250" y="3676686"/>
            <a:ext cx="2315383" cy="646523"/>
          </a:xfrm>
          <a:prstGeom prst="rect">
            <a:avLst/>
          </a:prstGeom>
          <a:noFill/>
          <a:effectLst>
            <a:glow rad="177800">
              <a:schemeClr val="accent1">
                <a:alpha val="0"/>
              </a:schemeClr>
            </a:glow>
            <a:outerShdw blurRad="50800" dist="50800" dir="5400000" algn="ctr" rotWithShape="0">
              <a:schemeClr val="tx1">
                <a:alpha val="81000"/>
              </a:schemeClr>
            </a:outerShdw>
            <a:reflection stA="89000" endPos="65000" dist="889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12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8316F-44D2-48B5-93E3-EE662E4FED05}"/>
              </a:ext>
            </a:extLst>
          </p:cNvPr>
          <p:cNvPicPr>
            <a:picLocks noChangeAspect="1"/>
          </p:cNvPicPr>
          <p:nvPr/>
        </p:nvPicPr>
        <p:blipFill rotWithShape="1">
          <a:blip r:embed="rId2"/>
          <a:srcRect l="36466" t="29885" r="21810" b="13103"/>
          <a:stretch/>
        </p:blipFill>
        <p:spPr>
          <a:xfrm>
            <a:off x="0" y="0"/>
            <a:ext cx="12251606" cy="7203099"/>
          </a:xfrm>
          <a:prstGeom prst="rect">
            <a:avLst/>
          </a:prstGeom>
        </p:spPr>
      </p:pic>
      <p:sp>
        <p:nvSpPr>
          <p:cNvPr id="2" name="TextBox 1">
            <a:extLst>
              <a:ext uri="{FF2B5EF4-FFF2-40B4-BE49-F238E27FC236}">
                <a16:creationId xmlns:a16="http://schemas.microsoft.com/office/drawing/2014/main" id="{E5CA6BCC-73AB-4D8E-A59B-69D583E492A3}"/>
              </a:ext>
            </a:extLst>
          </p:cNvPr>
          <p:cNvSpPr txBox="1"/>
          <p:nvPr/>
        </p:nvSpPr>
        <p:spPr>
          <a:xfrm>
            <a:off x="1882659" y="1309251"/>
            <a:ext cx="3769360" cy="369332"/>
          </a:xfrm>
          <a:prstGeom prst="rect">
            <a:avLst/>
          </a:prstGeom>
          <a:noFill/>
        </p:spPr>
        <p:txBody>
          <a:bodyPr wrap="square" rtlCol="0">
            <a:spAutoFit/>
          </a:bodyPr>
          <a:lstStyle/>
          <a:p>
            <a:r>
              <a:rPr lang="en-US" dirty="0"/>
              <a:t>REFRIGERANT</a:t>
            </a:r>
            <a:endParaRPr lang="en-IN" dirty="0"/>
          </a:p>
        </p:txBody>
      </p:sp>
      <p:sp>
        <p:nvSpPr>
          <p:cNvPr id="3" name="TextBox 2">
            <a:extLst>
              <a:ext uri="{FF2B5EF4-FFF2-40B4-BE49-F238E27FC236}">
                <a16:creationId xmlns:a16="http://schemas.microsoft.com/office/drawing/2014/main" id="{0FE23C64-6F97-4613-814F-5B304611E67C}"/>
              </a:ext>
            </a:extLst>
          </p:cNvPr>
          <p:cNvSpPr txBox="1"/>
          <p:nvPr/>
        </p:nvSpPr>
        <p:spPr>
          <a:xfrm>
            <a:off x="2915920" y="294640"/>
            <a:ext cx="7680960" cy="523220"/>
          </a:xfrm>
          <a:prstGeom prst="rect">
            <a:avLst/>
          </a:prstGeom>
          <a:noFill/>
        </p:spPr>
        <p:txBody>
          <a:bodyPr wrap="square" rtlCol="0">
            <a:spAutoFit/>
          </a:bodyPr>
          <a:lstStyle/>
          <a:p>
            <a:r>
              <a:rPr lang="en-US" sz="2800" dirty="0">
                <a:solidFill>
                  <a:srgbClr val="FF0000"/>
                </a:solidFill>
                <a:latin typeface="Yu Gothic UI Semibold" panose="020B0700000000000000" pitchFamily="34" charset="-128"/>
                <a:ea typeface="Yu Gothic UI Semibold" panose="020B0700000000000000" pitchFamily="34" charset="-128"/>
              </a:rPr>
              <a:t>INNER PART OF THE  EGC MACHINE</a:t>
            </a:r>
            <a:endParaRPr lang="en-IN" sz="2800" dirty="0">
              <a:solidFill>
                <a:srgbClr val="FF0000"/>
              </a:solidFill>
              <a:latin typeface="Yu Gothic UI Semibold" panose="020B0700000000000000" pitchFamily="34" charset="-128"/>
              <a:ea typeface="Yu Gothic UI Semibold" panose="020B0700000000000000" pitchFamily="34" charset="-128"/>
            </a:endParaRPr>
          </a:p>
        </p:txBody>
      </p:sp>
      <p:pic>
        <p:nvPicPr>
          <p:cNvPr id="1026" name="Picture 2" descr="Fridge Condenser Coil at Rs 170/piece | Condensing Coil | ID: 20299545112">
            <a:extLst>
              <a:ext uri="{FF2B5EF4-FFF2-40B4-BE49-F238E27FC236}">
                <a16:creationId xmlns:a16="http://schemas.microsoft.com/office/drawing/2014/main" id="{CDD0B9C0-DC79-4CE0-ADD0-0362D8028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841360"/>
            <a:ext cx="2381250" cy="1435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cold Instant Water Heater Coil, Packaging Type: Bag, Rs 950 /piece | ID:  17058238962">
            <a:extLst>
              <a:ext uri="{FF2B5EF4-FFF2-40B4-BE49-F238E27FC236}">
                <a16:creationId xmlns:a16="http://schemas.microsoft.com/office/drawing/2014/main" id="{1BA89E1F-2689-43BA-BF94-AFD222825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7597" y="1819274"/>
            <a:ext cx="2381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27BB9E-B83F-41FE-B002-935A923C8C79}"/>
              </a:ext>
            </a:extLst>
          </p:cNvPr>
          <p:cNvSpPr txBox="1"/>
          <p:nvPr/>
        </p:nvSpPr>
        <p:spPr>
          <a:xfrm>
            <a:off x="7332133" y="1313819"/>
            <a:ext cx="2048933" cy="369332"/>
          </a:xfrm>
          <a:prstGeom prst="rect">
            <a:avLst/>
          </a:prstGeom>
          <a:noFill/>
        </p:spPr>
        <p:txBody>
          <a:bodyPr wrap="square" rtlCol="0">
            <a:spAutoFit/>
          </a:bodyPr>
          <a:lstStyle/>
          <a:p>
            <a:r>
              <a:rPr lang="en-IN" dirty="0"/>
              <a:t>HEATER</a:t>
            </a:r>
          </a:p>
        </p:txBody>
      </p:sp>
      <p:sp>
        <p:nvSpPr>
          <p:cNvPr id="8" name="TextBox 7">
            <a:extLst>
              <a:ext uri="{FF2B5EF4-FFF2-40B4-BE49-F238E27FC236}">
                <a16:creationId xmlns:a16="http://schemas.microsoft.com/office/drawing/2014/main" id="{1F61C76E-DA51-4B12-9005-74F251586029}"/>
              </a:ext>
            </a:extLst>
          </p:cNvPr>
          <p:cNvSpPr txBox="1"/>
          <p:nvPr/>
        </p:nvSpPr>
        <p:spPr>
          <a:xfrm>
            <a:off x="1261351" y="3962400"/>
            <a:ext cx="2227597" cy="369332"/>
          </a:xfrm>
          <a:prstGeom prst="rect">
            <a:avLst/>
          </a:prstGeom>
          <a:noFill/>
        </p:spPr>
        <p:txBody>
          <a:bodyPr wrap="none" rtlCol="0">
            <a:spAutoFit/>
          </a:bodyPr>
          <a:lstStyle/>
          <a:p>
            <a:r>
              <a:rPr lang="en-IN" dirty="0"/>
              <a:t>ULTRA SONIC SENSOR</a:t>
            </a:r>
          </a:p>
        </p:txBody>
      </p:sp>
      <p:sp>
        <p:nvSpPr>
          <p:cNvPr id="10" name="TextBox 9">
            <a:extLst>
              <a:ext uri="{FF2B5EF4-FFF2-40B4-BE49-F238E27FC236}">
                <a16:creationId xmlns:a16="http://schemas.microsoft.com/office/drawing/2014/main" id="{16F34A6E-A6D6-41E8-BD63-6DF65511EF84}"/>
              </a:ext>
            </a:extLst>
          </p:cNvPr>
          <p:cNvSpPr txBox="1"/>
          <p:nvPr/>
        </p:nvSpPr>
        <p:spPr>
          <a:xfrm>
            <a:off x="4365702" y="3962400"/>
            <a:ext cx="4443790" cy="369332"/>
          </a:xfrm>
          <a:prstGeom prst="rect">
            <a:avLst/>
          </a:prstGeom>
          <a:noFill/>
        </p:spPr>
        <p:txBody>
          <a:bodyPr wrap="square" rtlCol="0">
            <a:spAutoFit/>
          </a:bodyPr>
          <a:lstStyle/>
          <a:p>
            <a:r>
              <a:rPr lang="en-IN" dirty="0"/>
              <a:t>NODE  MCU ESP8266 WIFI MODULE</a:t>
            </a:r>
          </a:p>
        </p:txBody>
      </p:sp>
      <p:sp>
        <p:nvSpPr>
          <p:cNvPr id="11" name="TextBox 10">
            <a:extLst>
              <a:ext uri="{FF2B5EF4-FFF2-40B4-BE49-F238E27FC236}">
                <a16:creationId xmlns:a16="http://schemas.microsoft.com/office/drawing/2014/main" id="{40680226-7A81-4AF3-9758-13A6F10EE102}"/>
              </a:ext>
            </a:extLst>
          </p:cNvPr>
          <p:cNvSpPr txBox="1"/>
          <p:nvPr/>
        </p:nvSpPr>
        <p:spPr>
          <a:xfrm>
            <a:off x="9556978" y="3962400"/>
            <a:ext cx="2048933" cy="369332"/>
          </a:xfrm>
          <a:prstGeom prst="rect">
            <a:avLst/>
          </a:prstGeom>
          <a:noFill/>
        </p:spPr>
        <p:txBody>
          <a:bodyPr wrap="square" rtlCol="0">
            <a:spAutoFit/>
          </a:bodyPr>
          <a:lstStyle/>
          <a:p>
            <a:r>
              <a:rPr lang="en-IN" dirty="0"/>
              <a:t>RO SYSTEM</a:t>
            </a:r>
          </a:p>
        </p:txBody>
      </p:sp>
      <p:pic>
        <p:nvPicPr>
          <p:cNvPr id="1032" name="Picture 8" descr="NodeMCU ESP8266 Pinout, Specifications, Features &amp;amp; Datasheet">
            <a:extLst>
              <a:ext uri="{FF2B5EF4-FFF2-40B4-BE49-F238E27FC236}">
                <a16:creationId xmlns:a16="http://schemas.microsoft.com/office/drawing/2014/main" id="{AD6F784C-C31D-4E7B-B3EA-B0DE58CA7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296506" y="4494998"/>
            <a:ext cx="2035626" cy="11489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troduction to HC-SR04 (Ultrasonic Sensor) - The Engineering Projects">
            <a:extLst>
              <a:ext uri="{FF2B5EF4-FFF2-40B4-BE49-F238E27FC236}">
                <a16:creationId xmlns:a16="http://schemas.microsoft.com/office/drawing/2014/main" id="{1756EF87-95AF-45FA-A750-BBD092712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4510505"/>
            <a:ext cx="2323194" cy="11464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nual Industrial RO Water Purifier System, Rs 50000 /set Asian Aqua Park |  ID: 10964887797">
            <a:extLst>
              <a:ext uri="{FF2B5EF4-FFF2-40B4-BE49-F238E27FC236}">
                <a16:creationId xmlns:a16="http://schemas.microsoft.com/office/drawing/2014/main" id="{73BC7556-07BE-47E7-9802-16B2267164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24975" y="4410075"/>
            <a:ext cx="1724025" cy="132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76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621</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Yu Gothic UI Semibold</vt:lpstr>
      <vt:lpstr>Abadi</vt:lpstr>
      <vt:lpstr>Arial</vt:lpstr>
      <vt:lpstr>Calibri</vt:lpstr>
      <vt:lpstr>Calibri Light</vt:lpstr>
      <vt:lpstr>Roboto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T</dc:creator>
  <cp:lastModifiedBy>kishore T</cp:lastModifiedBy>
  <cp:revision>51</cp:revision>
  <dcterms:created xsi:type="dcterms:W3CDTF">2021-06-07T05:46:08Z</dcterms:created>
  <dcterms:modified xsi:type="dcterms:W3CDTF">2021-06-11T18:42:55Z</dcterms:modified>
</cp:coreProperties>
</file>