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100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64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401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4438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5257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681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9483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9478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5619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645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538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79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5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306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231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27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353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49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4/23/2022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55634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916D-10E0-40A1-BDBF-53EA0F5DFEF2}"/>
              </a:ext>
            </a:extLst>
          </p:cNvPr>
          <p:cNvSpPr>
            <a:spLocks noGrp="1"/>
          </p:cNvSpPr>
          <p:nvPr>
            <p:ph type="ctrTitle"/>
          </p:nvPr>
        </p:nvSpPr>
        <p:spPr>
          <a:xfrm>
            <a:off x="1876424" y="111319"/>
            <a:ext cx="8791575" cy="870137"/>
          </a:xfrm>
        </p:spPr>
        <p:txBody>
          <a:bodyPr>
            <a:normAutofit fontScale="90000"/>
          </a:bodyPr>
          <a:lstStyle/>
          <a:p>
            <a:r>
              <a:rPr lang="en-US" sz="3200" dirty="0"/>
              <a:t>MACHINE LEARNING BASED AUTISM PREDICTION IN         CHILDREN </a:t>
            </a:r>
            <a:endParaRPr lang="en-IN" sz="3200" dirty="0"/>
          </a:p>
        </p:txBody>
      </p:sp>
      <p:sp>
        <p:nvSpPr>
          <p:cNvPr id="3" name="Subtitle 2">
            <a:extLst>
              <a:ext uri="{FF2B5EF4-FFF2-40B4-BE49-F238E27FC236}">
                <a16:creationId xmlns:a16="http://schemas.microsoft.com/office/drawing/2014/main" id="{8814C423-1AC3-40C1-9850-41BEFAA56CD4}"/>
              </a:ext>
            </a:extLst>
          </p:cNvPr>
          <p:cNvSpPr>
            <a:spLocks noGrp="1"/>
          </p:cNvSpPr>
          <p:nvPr>
            <p:ph type="subTitle" idx="1"/>
          </p:nvPr>
        </p:nvSpPr>
        <p:spPr>
          <a:xfrm>
            <a:off x="1876424" y="2395728"/>
            <a:ext cx="8791575" cy="2862072"/>
          </a:xfrm>
        </p:spPr>
        <p:txBody>
          <a:bodyPr/>
          <a:lstStyle/>
          <a:p>
            <a:r>
              <a:rPr lang="en-US" dirty="0"/>
              <a:t>                                                DONE BY</a:t>
            </a:r>
          </a:p>
          <a:p>
            <a:r>
              <a:rPr lang="en-US" dirty="0"/>
              <a:t>                                    2019202027-S.KISHORE</a:t>
            </a:r>
          </a:p>
          <a:p>
            <a:endParaRPr lang="en-US" dirty="0"/>
          </a:p>
          <a:p>
            <a:r>
              <a:rPr lang="en-US" dirty="0"/>
              <a:t>                                            </a:t>
            </a:r>
            <a:r>
              <a:rPr lang="en-US" sz="1400" dirty="0"/>
              <a:t>UNDER A GUIDANCE OF     </a:t>
            </a:r>
          </a:p>
          <a:p>
            <a:r>
              <a:rPr lang="en-US" sz="1400" dirty="0"/>
              <a:t>                                                                       DR.P.GEETHA</a:t>
            </a:r>
          </a:p>
          <a:p>
            <a:endParaRPr lang="en-US" dirty="0"/>
          </a:p>
          <a:p>
            <a:endParaRPr lang="en-IN" dirty="0"/>
          </a:p>
        </p:txBody>
      </p:sp>
    </p:spTree>
    <p:extLst>
      <p:ext uri="{BB962C8B-B14F-4D97-AF65-F5344CB8AC3E}">
        <p14:creationId xmlns:p14="http://schemas.microsoft.com/office/powerpoint/2010/main" val="11948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CABB8C-DF8E-4201-9A42-D0A78D245BE1}"/>
              </a:ext>
            </a:extLst>
          </p:cNvPr>
          <p:cNvPicPr>
            <a:picLocks noGrp="1" noChangeAspect="1"/>
          </p:cNvPicPr>
          <p:nvPr>
            <p:ph idx="1"/>
          </p:nvPr>
        </p:nvPicPr>
        <p:blipFill>
          <a:blip r:embed="rId2"/>
          <a:stretch>
            <a:fillRect/>
          </a:stretch>
        </p:blipFill>
        <p:spPr>
          <a:xfrm>
            <a:off x="388938" y="517502"/>
            <a:ext cx="11641137" cy="5967459"/>
          </a:xfrm>
        </p:spPr>
      </p:pic>
    </p:spTree>
    <p:extLst>
      <p:ext uri="{BB962C8B-B14F-4D97-AF65-F5344CB8AC3E}">
        <p14:creationId xmlns:p14="http://schemas.microsoft.com/office/powerpoint/2010/main" val="60472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BA075-CAF7-40A8-A162-0A8248A5D5A2}"/>
              </a:ext>
            </a:extLst>
          </p:cNvPr>
          <p:cNvSpPr>
            <a:spLocks noGrp="1"/>
          </p:cNvSpPr>
          <p:nvPr>
            <p:ph idx="1"/>
          </p:nvPr>
        </p:nvSpPr>
        <p:spPr>
          <a:xfrm>
            <a:off x="1188720" y="201168"/>
            <a:ext cx="9858691" cy="5590033"/>
          </a:xfrm>
        </p:spPr>
        <p:txBody>
          <a:bodyPr>
            <a:normAutofit fontScale="92500" lnSpcReduction="20000"/>
          </a:bodyPr>
          <a:lstStyle/>
          <a:p>
            <a:pPr marL="0" indent="0">
              <a:buNone/>
            </a:pPr>
            <a:r>
              <a:rPr lang="en-US" sz="1800" dirty="0"/>
              <a:t>ABSTRACT:</a:t>
            </a:r>
          </a:p>
          <a:p>
            <a:pPr algn="just"/>
            <a:r>
              <a:rPr lang="en-US" sz="2000" dirty="0">
                <a:latin typeface="Times New Roman" pitchFamily="18" charset="0"/>
                <a:cs typeface="Times New Roman" pitchFamily="18" charset="0"/>
              </a:rPr>
              <a:t>Recent Studies indicate that autism is a brain growth related disorder. </a:t>
            </a:r>
          </a:p>
          <a:p>
            <a:pPr algn="just"/>
            <a:r>
              <a:rPr lang="en-US" sz="2000" dirty="0">
                <a:latin typeface="Times New Roman" pitchFamily="18" charset="0"/>
                <a:cs typeface="Times New Roman" pitchFamily="18" charset="0"/>
              </a:rPr>
              <a:t>Due to the structural and functional connectivity issues, the persons with ASD has impact in making relationship and communication with others. </a:t>
            </a:r>
          </a:p>
          <a:p>
            <a:pPr algn="just"/>
            <a:r>
              <a:rPr lang="en-US" sz="2000" dirty="0">
                <a:latin typeface="Times New Roman" pitchFamily="18" charset="0"/>
                <a:cs typeface="Times New Roman" pitchFamily="18" charset="0"/>
              </a:rPr>
              <a:t>Small and repeated conduct patterns are also seen in the disorder. </a:t>
            </a:r>
          </a:p>
          <a:p>
            <a:pPr algn="just"/>
            <a:r>
              <a:rPr lang="en-US" sz="2000" dirty="0">
                <a:latin typeface="Times New Roman" pitchFamily="18" charset="0"/>
                <a:cs typeface="Times New Roman" pitchFamily="18" charset="0"/>
              </a:rPr>
              <a:t>machine neural network efficiency is strong in many applications. In this project, we propose a convolutional neural network (CNN) to detect the autism children in earlier life cycle stage. </a:t>
            </a:r>
          </a:p>
          <a:p>
            <a:pPr algn="just"/>
            <a:r>
              <a:rPr lang="en-US" sz="2000" dirty="0">
                <a:latin typeface="Times New Roman" pitchFamily="18" charset="0"/>
                <a:cs typeface="Times New Roman" pitchFamily="18" charset="0"/>
              </a:rPr>
              <a:t>In this work the face images from normal controls and ASD controls. These images are processed using Gray level co-occurrence (GLCM) and CNN . </a:t>
            </a:r>
          </a:p>
          <a:p>
            <a:pPr algn="just"/>
            <a:r>
              <a:rPr lang="en-US" sz="2000" dirty="0">
                <a:latin typeface="Times New Roman" pitchFamily="18" charset="0"/>
                <a:cs typeface="Times New Roman" pitchFamily="18" charset="0"/>
              </a:rPr>
              <a:t>The Classification Accuracy are analyzed and compared and finally CNN is proven as best method.</a:t>
            </a:r>
          </a:p>
          <a:p>
            <a:pPr marL="0" indent="0">
              <a:buNone/>
            </a:pPr>
            <a:endParaRPr lang="en-IN" sz="1800" dirty="0"/>
          </a:p>
        </p:txBody>
      </p:sp>
    </p:spTree>
    <p:extLst>
      <p:ext uri="{BB962C8B-B14F-4D97-AF65-F5344CB8AC3E}">
        <p14:creationId xmlns:p14="http://schemas.microsoft.com/office/powerpoint/2010/main" val="398121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08F7B-89E6-4B3F-ACD7-9FFA71940B7D}"/>
              </a:ext>
            </a:extLst>
          </p:cNvPr>
          <p:cNvSpPr>
            <a:spLocks noGrp="1"/>
          </p:cNvSpPr>
          <p:nvPr>
            <p:ph idx="1"/>
          </p:nvPr>
        </p:nvSpPr>
        <p:spPr>
          <a:xfrm>
            <a:off x="1141412" y="284085"/>
            <a:ext cx="9905999" cy="5507116"/>
          </a:xfrm>
        </p:spPr>
        <p:txBody>
          <a:bodyPr/>
          <a:lstStyle/>
          <a:p>
            <a:pPr marL="0" indent="0">
              <a:buNone/>
            </a:pPr>
            <a:r>
              <a:rPr lang="en-US" dirty="0"/>
              <a:t>PROBLEM STATEMENT:</a:t>
            </a:r>
          </a:p>
          <a:p>
            <a:pPr algn="just"/>
            <a:r>
              <a:rPr lang="en-US" dirty="0">
                <a:latin typeface="Times New Roman" pitchFamily="18" charset="0"/>
                <a:cs typeface="Times New Roman" pitchFamily="18" charset="0"/>
              </a:rPr>
              <a:t>ASD is one of the prevalent diseases influencing the language and also the social actions of individuals. </a:t>
            </a:r>
          </a:p>
          <a:p>
            <a:pPr algn="just"/>
            <a:r>
              <a:rPr lang="en-US" dirty="0">
                <a:latin typeface="Times New Roman" pitchFamily="18" charset="0"/>
                <a:cs typeface="Times New Roman" pitchFamily="18" charset="0"/>
              </a:rPr>
              <a:t>Accurate medical diagnosis of autism is a complicated as it has a wide spectrum of variations in signs and severities and each type of autism has its own comorbidities. </a:t>
            </a:r>
          </a:p>
          <a:p>
            <a:pPr algn="just"/>
            <a:r>
              <a:rPr lang="en-US" dirty="0">
                <a:latin typeface="Times New Roman" pitchFamily="18" charset="0"/>
                <a:cs typeface="Times New Roman" pitchFamily="18" charset="0"/>
              </a:rPr>
              <a:t>machine neural networks have been witnessed in several separate implementations of visual data processing and achieved strong efficiency. </a:t>
            </a:r>
          </a:p>
          <a:p>
            <a:pPr marL="0" indent="0">
              <a:buNone/>
            </a:pPr>
            <a:endParaRPr lang="en-IN" dirty="0"/>
          </a:p>
        </p:txBody>
      </p:sp>
    </p:spTree>
    <p:extLst>
      <p:ext uri="{BB962C8B-B14F-4D97-AF65-F5344CB8AC3E}">
        <p14:creationId xmlns:p14="http://schemas.microsoft.com/office/powerpoint/2010/main" val="361451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9CDBA-7026-4F6C-9242-08A717DBB8FA}"/>
              </a:ext>
            </a:extLst>
          </p:cNvPr>
          <p:cNvSpPr>
            <a:spLocks noGrp="1"/>
          </p:cNvSpPr>
          <p:nvPr>
            <p:ph idx="1"/>
          </p:nvPr>
        </p:nvSpPr>
        <p:spPr>
          <a:xfrm>
            <a:off x="1141412" y="142042"/>
            <a:ext cx="9905999" cy="6537053"/>
          </a:xfrm>
        </p:spPr>
        <p:txBody>
          <a:bodyPr/>
          <a:lstStyle/>
          <a:p>
            <a:pPr marL="0" indent="0">
              <a:buNone/>
            </a:pPr>
            <a:r>
              <a:rPr lang="en-US" dirty="0"/>
              <a:t>TOOLS:</a:t>
            </a:r>
          </a:p>
          <a:p>
            <a:pPr marL="0" indent="0">
              <a:buNone/>
            </a:pPr>
            <a:r>
              <a:rPr lang="en-US" dirty="0"/>
              <a:t>PYTHON,JUPYTER NOTEBOOK</a:t>
            </a:r>
          </a:p>
          <a:p>
            <a:pPr marL="0" indent="0">
              <a:buNone/>
            </a:pPr>
            <a:r>
              <a:rPr lang="en-US" dirty="0"/>
              <a:t>ALGORITHM USED:</a:t>
            </a:r>
          </a:p>
          <a:p>
            <a:pPr marL="0" indent="0">
              <a:buNone/>
            </a:pPr>
            <a:r>
              <a:rPr lang="en-US" dirty="0"/>
              <a:t>CONVOLUTIONAL NEURAL NETWORK:</a:t>
            </a:r>
          </a:p>
          <a:p>
            <a:pPr marL="0" indent="0">
              <a:buNone/>
            </a:pPr>
            <a:r>
              <a:rPr lang="en-US" dirty="0"/>
              <a:t>A Convolutional Neural Network (</a:t>
            </a:r>
            <a:r>
              <a:rPr lang="en-US" dirty="0" err="1"/>
              <a:t>ConvNet</a:t>
            </a:r>
            <a:r>
              <a:rPr lang="en-US" dirty="0"/>
              <a:t>/CNN) is a Deep Learning algorithm which can take in an input image, assign importance (learnable weights and biases) to various aspects/objects in the image and be able to differentiate one from the other.</a:t>
            </a:r>
          </a:p>
          <a:p>
            <a:pPr marL="0" indent="0">
              <a:buNone/>
            </a:pPr>
            <a:r>
              <a:rPr lang="en-US" dirty="0"/>
              <a:t>GRAY LEVEL COOCCURENCE MATRIX:</a:t>
            </a:r>
          </a:p>
          <a:p>
            <a:pPr marL="0" indent="0">
              <a:buNone/>
            </a:pPr>
            <a:r>
              <a:rPr lang="en-US" dirty="0"/>
              <a:t>The GLCM functions characterize the texture of an image by calculating how often pairs of pixel with specific values and in a specified spatial relationship occur in an image, creating a GLCM, and then extracting statistical measures from this matrix.</a:t>
            </a:r>
          </a:p>
        </p:txBody>
      </p:sp>
    </p:spTree>
    <p:extLst>
      <p:ext uri="{BB962C8B-B14F-4D97-AF65-F5344CB8AC3E}">
        <p14:creationId xmlns:p14="http://schemas.microsoft.com/office/powerpoint/2010/main" val="13034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F4F6A-27DE-47D3-B6B3-CE98519A988A}"/>
              </a:ext>
            </a:extLst>
          </p:cNvPr>
          <p:cNvSpPr>
            <a:spLocks noGrp="1"/>
          </p:cNvSpPr>
          <p:nvPr>
            <p:ph idx="1"/>
          </p:nvPr>
        </p:nvSpPr>
        <p:spPr>
          <a:xfrm>
            <a:off x="1141412" y="182880"/>
            <a:ext cx="9905999" cy="5528808"/>
          </a:xfrm>
        </p:spPr>
        <p:txBody>
          <a:bodyPr>
            <a:normAutofit fontScale="92500" lnSpcReduction="10000"/>
          </a:bodyPr>
          <a:lstStyle/>
          <a:p>
            <a:pPr marL="0" indent="0">
              <a:buNone/>
            </a:pPr>
            <a:r>
              <a:rPr lang="en-IN" dirty="0"/>
              <a:t>PROPOSED SYSTEM:</a:t>
            </a:r>
          </a:p>
          <a:p>
            <a:pPr algn="just">
              <a:lnSpc>
                <a:spcPct val="160000"/>
              </a:lnSpc>
            </a:pPr>
            <a:r>
              <a:rPr lang="en-US" dirty="0">
                <a:latin typeface="Times New Roman" pitchFamily="18" charset="0"/>
                <a:cs typeface="Times New Roman" pitchFamily="18" charset="0"/>
              </a:rPr>
              <a:t>In this method CNN classifier is used for detection of autism from thermal images. The result of CNN shows higher classification performance than other classifier. And CNN technology  will be used in feature extraction and training.</a:t>
            </a:r>
          </a:p>
          <a:p>
            <a:pPr algn="just">
              <a:lnSpc>
                <a:spcPct val="160000"/>
              </a:lnSpc>
            </a:pPr>
            <a:r>
              <a:rPr lang="en-US" dirty="0">
                <a:latin typeface="Times New Roman" pitchFamily="18" charset="0"/>
                <a:cs typeface="Times New Roman" pitchFamily="18" charset="0"/>
              </a:rPr>
              <a:t>The steps involved are </a:t>
            </a:r>
          </a:p>
          <a:p>
            <a:pPr algn="just">
              <a:lnSpc>
                <a:spcPct val="160000"/>
              </a:lnSpc>
            </a:pP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Training</a:t>
            </a:r>
            <a:r>
              <a:rPr lang="en-US" dirty="0">
                <a:latin typeface="Times New Roman" pitchFamily="18" charset="0"/>
                <a:cs typeface="Times New Roman" pitchFamily="18" charset="0"/>
              </a:rPr>
              <a:t> – In training all the collected images are trained to the model and all  necessary features are extracted and stored in the database. </a:t>
            </a:r>
          </a:p>
          <a:p>
            <a:pPr algn="just">
              <a:lnSpc>
                <a:spcPct val="160000"/>
              </a:lnSpc>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Classification</a:t>
            </a:r>
            <a:r>
              <a:rPr lang="en-US" dirty="0">
                <a:latin typeface="Times New Roman" pitchFamily="18" charset="0"/>
                <a:cs typeface="Times New Roman" pitchFamily="18" charset="0"/>
              </a:rPr>
              <a:t> – After training, the  CNN will classify the given new input as either normal child  or abnormal child. </a:t>
            </a:r>
          </a:p>
          <a:p>
            <a:endParaRPr lang="en-IN" dirty="0"/>
          </a:p>
        </p:txBody>
      </p:sp>
    </p:spTree>
    <p:extLst>
      <p:ext uri="{BB962C8B-B14F-4D97-AF65-F5344CB8AC3E}">
        <p14:creationId xmlns:p14="http://schemas.microsoft.com/office/powerpoint/2010/main" val="231131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DEDBF-B435-4E73-AF7A-262FDB6B7FC6}"/>
              </a:ext>
            </a:extLst>
          </p:cNvPr>
          <p:cNvSpPr>
            <a:spLocks noGrp="1"/>
          </p:cNvSpPr>
          <p:nvPr>
            <p:ph idx="1"/>
          </p:nvPr>
        </p:nvSpPr>
        <p:spPr>
          <a:xfrm>
            <a:off x="1141412" y="500932"/>
            <a:ext cx="9905999" cy="6289482"/>
          </a:xfrm>
        </p:spPr>
        <p:txBody>
          <a:bodyPr>
            <a:normAutofit fontScale="70000" lnSpcReduction="20000"/>
          </a:bodyPr>
          <a:lstStyle/>
          <a:p>
            <a:pPr marL="0" indent="0">
              <a:buNone/>
            </a:pPr>
            <a:r>
              <a:rPr lang="en-IN" dirty="0"/>
              <a:t>MODULES:</a:t>
            </a:r>
          </a:p>
          <a:p>
            <a:pPr marL="0" indent="0">
              <a:buNone/>
            </a:pPr>
            <a:r>
              <a:rPr lang="en-IN" sz="2000" dirty="0"/>
              <a:t>1.IMAGE ACQUISITION:</a:t>
            </a:r>
          </a:p>
          <a:p>
            <a:r>
              <a:rPr lang="en-US" sz="2000" dirty="0"/>
              <a:t>Image acquisition is the action of retrieving an image from a source, usually hardware systems like cameras, sensors, etc.</a:t>
            </a:r>
          </a:p>
          <a:p>
            <a:r>
              <a:rPr lang="en-US" sz="2000" dirty="0"/>
              <a:t>Here we are loading </a:t>
            </a:r>
            <a:r>
              <a:rPr lang="en-US" dirty="0"/>
              <a:t>children</a:t>
            </a:r>
            <a:r>
              <a:rPr lang="en-US" sz="2000" dirty="0"/>
              <a:t> image as a dataset for the process.</a:t>
            </a:r>
          </a:p>
          <a:p>
            <a:pPr marL="0" indent="0">
              <a:buNone/>
            </a:pPr>
            <a:endParaRPr lang="en-US" sz="2000" dirty="0"/>
          </a:p>
          <a:p>
            <a:pPr marL="0" indent="0">
              <a:buNone/>
            </a:pPr>
            <a:r>
              <a:rPr lang="en-US" sz="2000" dirty="0"/>
              <a:t>2.PREPROCESSING:</a:t>
            </a:r>
          </a:p>
          <a:p>
            <a:pPr marL="0" indent="0">
              <a:buNone/>
            </a:pPr>
            <a:r>
              <a:rPr lang="en-US" sz="2000" dirty="0"/>
              <a:t>Preprocessing are the steps taken to format images before they are used by model training and inference. This includes, but is not limited to, resizing, orienting, and color corrections.</a:t>
            </a:r>
          </a:p>
          <a:p>
            <a:pPr marL="0" indent="0">
              <a:buNone/>
            </a:pPr>
            <a:r>
              <a:rPr lang="en-US" sz="2000" dirty="0"/>
              <a:t>In this module the given input image is converted into grey format.</a:t>
            </a:r>
          </a:p>
          <a:p>
            <a:pPr marL="0" indent="0">
              <a:buNone/>
            </a:pPr>
            <a:r>
              <a:rPr lang="en-US" sz="2000" dirty="0"/>
              <a:t>We need to check any external noise is present. </a:t>
            </a:r>
          </a:p>
          <a:p>
            <a:pPr marL="0" indent="0">
              <a:buNone/>
            </a:pPr>
            <a:r>
              <a:rPr lang="en-US" sz="2000" dirty="0"/>
              <a:t>If its present that noise has to be removed by median filter.</a:t>
            </a:r>
          </a:p>
          <a:p>
            <a:pPr marL="0" indent="0">
              <a:buNone/>
            </a:pPr>
            <a:r>
              <a:rPr lang="en-US" sz="2000" dirty="0"/>
              <a:t>Then the Image is enhanced and sent for segmentation</a:t>
            </a:r>
          </a:p>
          <a:p>
            <a:pPr marL="0" indent="0">
              <a:buNone/>
            </a:pPr>
            <a:r>
              <a:rPr lang="en-US" sz="2000" dirty="0"/>
              <a:t>3.SEGMENTATION:</a:t>
            </a:r>
          </a:p>
          <a:p>
            <a:pPr marL="0" indent="0">
              <a:buNone/>
            </a:pPr>
            <a:r>
              <a:rPr lang="en-US" sz="2000" dirty="0"/>
              <a:t>Segmentation is the division of an image into regions or categories, which correspond to different objects or parts of objects. Every pixel in an image is allocated to one of a number of these categories. Here GLCM algorithm is used. In this module the given image is been segmented.</a:t>
            </a:r>
          </a:p>
          <a:p>
            <a:pPr marL="0" indent="0">
              <a:buNone/>
            </a:pPr>
            <a:r>
              <a:rPr lang="en-US" sz="2000" dirty="0"/>
              <a:t>We will segment the image as high and low clusters based on density and threshold.</a:t>
            </a:r>
          </a:p>
          <a:p>
            <a:pPr marL="0" indent="0">
              <a:buNone/>
            </a:pPr>
            <a:r>
              <a:rPr lang="en-US" sz="2000" dirty="0"/>
              <a:t>This is done by Fuzzy C means Clustering algorithm process.</a:t>
            </a:r>
          </a:p>
          <a:p>
            <a:pPr marL="0" indent="0">
              <a:buNone/>
            </a:pPr>
            <a:endParaRPr lang="en-US" dirty="0"/>
          </a:p>
          <a:p>
            <a:pPr marL="0" indent="0">
              <a:buNone/>
            </a:pPr>
            <a:endParaRPr lang="en-US" sz="2000" dirty="0"/>
          </a:p>
          <a:p>
            <a:pPr marL="0" indent="0">
              <a:buNone/>
            </a:pPr>
            <a:endParaRPr lang="en-US" dirty="0"/>
          </a:p>
          <a:p>
            <a:pPr marL="0" indent="0">
              <a:buNone/>
            </a:pPr>
            <a:endParaRPr lang="en-US"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02932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141EF-E454-4EA2-8662-EC59060E4095}"/>
              </a:ext>
            </a:extLst>
          </p:cNvPr>
          <p:cNvSpPr>
            <a:spLocks noGrp="1"/>
          </p:cNvSpPr>
          <p:nvPr>
            <p:ph idx="1"/>
          </p:nvPr>
        </p:nvSpPr>
        <p:spPr>
          <a:xfrm>
            <a:off x="1141412" y="485030"/>
            <a:ext cx="9905999" cy="5732890"/>
          </a:xfrm>
        </p:spPr>
        <p:txBody>
          <a:bodyPr>
            <a:normAutofit/>
          </a:bodyPr>
          <a:lstStyle/>
          <a:p>
            <a:pPr marL="0" indent="0">
              <a:buNone/>
            </a:pPr>
            <a:r>
              <a:rPr lang="en-US" dirty="0"/>
              <a:t>Feature Extraction:</a:t>
            </a:r>
          </a:p>
          <a:p>
            <a:pPr marL="0" indent="0">
              <a:buNone/>
            </a:pPr>
            <a:r>
              <a:rPr lang="en-US" dirty="0"/>
              <a:t>In this module the features such as amplitude, contract, brightness, entropy, mean, median </a:t>
            </a:r>
            <a:r>
              <a:rPr lang="en-US" dirty="0" err="1"/>
              <a:t>etc</a:t>
            </a:r>
            <a:r>
              <a:rPr lang="en-US" dirty="0"/>
              <a:t> are been extracted and analyzed.</a:t>
            </a:r>
          </a:p>
          <a:p>
            <a:pPr marL="0" indent="0">
              <a:buNone/>
            </a:pPr>
            <a:r>
              <a:rPr lang="en-IN" dirty="0"/>
              <a:t>CLASSIFICATION:</a:t>
            </a:r>
          </a:p>
          <a:p>
            <a:pPr marL="0" indent="0">
              <a:buNone/>
            </a:pPr>
            <a:r>
              <a:rPr lang="en-US" dirty="0"/>
              <a:t>The process of categorizing and labeling groups of pixels or vectors within an image based on specific rules. The categorization law can be devised using one or more spectral or textural characteristics. Two general methods of classification are 'supervised' and 'unsupervised’.</a:t>
            </a:r>
          </a:p>
          <a:p>
            <a:pPr marL="0" indent="0">
              <a:buNone/>
            </a:pPr>
            <a:r>
              <a:rPr lang="en-US" dirty="0"/>
              <a:t>Here we are using </a:t>
            </a:r>
            <a:r>
              <a:rPr lang="en-US" dirty="0" err="1"/>
              <a:t>convoulutional</a:t>
            </a:r>
            <a:r>
              <a:rPr lang="en-US" dirty="0"/>
              <a:t> neural network(CNN) algorithm . This algorithm will help in finding out whether the child is normal child or autism child.</a:t>
            </a:r>
          </a:p>
          <a:p>
            <a:pPr marL="0" indent="0">
              <a:buNone/>
            </a:pPr>
            <a:endParaRPr lang="en-IN" dirty="0"/>
          </a:p>
        </p:txBody>
      </p:sp>
    </p:spTree>
    <p:extLst>
      <p:ext uri="{BB962C8B-B14F-4D97-AF65-F5344CB8AC3E}">
        <p14:creationId xmlns:p14="http://schemas.microsoft.com/office/powerpoint/2010/main" val="69016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10E6F-0977-4048-8F82-68274FC63CAB}"/>
              </a:ext>
            </a:extLst>
          </p:cNvPr>
          <p:cNvSpPr>
            <a:spLocks noGrp="1"/>
          </p:cNvSpPr>
          <p:nvPr>
            <p:ph idx="1"/>
          </p:nvPr>
        </p:nvSpPr>
        <p:spPr>
          <a:xfrm>
            <a:off x="913775" y="381663"/>
            <a:ext cx="10364452" cy="5409537"/>
          </a:xfrm>
        </p:spPr>
        <p:txBody>
          <a:bodyPr/>
          <a:lstStyle/>
          <a:p>
            <a:pPr marL="0" indent="0">
              <a:buNone/>
            </a:pPr>
            <a:r>
              <a:rPr lang="en-IN" dirty="0" err="1"/>
              <a:t>Architechture</a:t>
            </a:r>
            <a:r>
              <a:rPr lang="en-IN" dirty="0"/>
              <a:t> diagram:</a:t>
            </a:r>
          </a:p>
          <a:p>
            <a:pPr marL="0" indent="0">
              <a:buNone/>
            </a:pPr>
            <a:endParaRPr lang="en-IN" dirty="0"/>
          </a:p>
          <a:p>
            <a:endParaRPr lang="en-IN" dirty="0"/>
          </a:p>
        </p:txBody>
      </p:sp>
      <p:pic>
        <p:nvPicPr>
          <p:cNvPr id="4" name="Picture 3">
            <a:extLst>
              <a:ext uri="{FF2B5EF4-FFF2-40B4-BE49-F238E27FC236}">
                <a16:creationId xmlns:a16="http://schemas.microsoft.com/office/drawing/2014/main" id="{20A4E884-B05A-40E7-9A44-B3BBE3A73ACC}"/>
              </a:ext>
            </a:extLst>
          </p:cNvPr>
          <p:cNvPicPr>
            <a:picLocks noChangeAspect="1"/>
          </p:cNvPicPr>
          <p:nvPr/>
        </p:nvPicPr>
        <p:blipFill>
          <a:blip r:embed="rId2"/>
          <a:stretch>
            <a:fillRect/>
          </a:stretch>
        </p:blipFill>
        <p:spPr>
          <a:xfrm>
            <a:off x="933002" y="1066799"/>
            <a:ext cx="10325995" cy="5071345"/>
          </a:xfrm>
          <a:prstGeom prst="rect">
            <a:avLst/>
          </a:prstGeom>
        </p:spPr>
      </p:pic>
    </p:spTree>
    <p:extLst>
      <p:ext uri="{BB962C8B-B14F-4D97-AF65-F5344CB8AC3E}">
        <p14:creationId xmlns:p14="http://schemas.microsoft.com/office/powerpoint/2010/main" val="99677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F1F53-6366-4631-B363-E4AF8C50C92A}"/>
              </a:ext>
            </a:extLst>
          </p:cNvPr>
          <p:cNvSpPr>
            <a:spLocks noGrp="1"/>
          </p:cNvSpPr>
          <p:nvPr>
            <p:ph idx="1"/>
          </p:nvPr>
        </p:nvSpPr>
        <p:spPr>
          <a:xfrm>
            <a:off x="810407" y="363364"/>
            <a:ext cx="11037035" cy="6379342"/>
          </a:xfrm>
        </p:spPr>
        <p:txBody>
          <a:bodyPr/>
          <a:lstStyle/>
          <a:p>
            <a:pPr marL="0" indent="0">
              <a:buNone/>
            </a:pPr>
            <a:r>
              <a:rPr lang="en-IN" dirty="0"/>
              <a:t>Dataset:</a:t>
            </a:r>
          </a:p>
          <a:p>
            <a:pPr marL="0" indent="0">
              <a:buNone/>
            </a:pPr>
            <a:r>
              <a:rPr lang="en-IN" dirty="0"/>
              <a:t>Children images from Kaggle</a:t>
            </a:r>
          </a:p>
          <a:p>
            <a:pPr marL="0" indent="0">
              <a:buNone/>
            </a:pPr>
            <a:endParaRPr lang="en-IN" dirty="0"/>
          </a:p>
        </p:txBody>
      </p:sp>
      <p:pic>
        <p:nvPicPr>
          <p:cNvPr id="5" name="Picture 4">
            <a:extLst>
              <a:ext uri="{FF2B5EF4-FFF2-40B4-BE49-F238E27FC236}">
                <a16:creationId xmlns:a16="http://schemas.microsoft.com/office/drawing/2014/main" id="{2CE08C30-26E3-46D4-9923-E149A9629352}"/>
              </a:ext>
            </a:extLst>
          </p:cNvPr>
          <p:cNvPicPr>
            <a:picLocks noChangeAspect="1"/>
          </p:cNvPicPr>
          <p:nvPr/>
        </p:nvPicPr>
        <p:blipFill>
          <a:blip r:embed="rId2"/>
          <a:stretch>
            <a:fillRect/>
          </a:stretch>
        </p:blipFill>
        <p:spPr>
          <a:xfrm>
            <a:off x="508883" y="1489378"/>
            <a:ext cx="11683117" cy="5368622"/>
          </a:xfrm>
          <a:prstGeom prst="rect">
            <a:avLst/>
          </a:prstGeom>
        </p:spPr>
      </p:pic>
    </p:spTree>
    <p:extLst>
      <p:ext uri="{BB962C8B-B14F-4D97-AF65-F5344CB8AC3E}">
        <p14:creationId xmlns:p14="http://schemas.microsoft.com/office/powerpoint/2010/main" val="19424616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321</TotalTime>
  <Words>751</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Tw Cen MT</vt:lpstr>
      <vt:lpstr>Droplet</vt:lpstr>
      <vt:lpstr>MACHINE LEARNING BASED AUTISM PREDICTION IN         CHILDREN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AUTISM PREDICTION IN         CHILDREN USING THERMAL IMAGES</dc:title>
  <dc:creator>KISHORE S</dc:creator>
  <cp:lastModifiedBy>KISHORE S</cp:lastModifiedBy>
  <cp:revision>6</cp:revision>
  <dcterms:created xsi:type="dcterms:W3CDTF">2022-03-27T14:23:16Z</dcterms:created>
  <dcterms:modified xsi:type="dcterms:W3CDTF">2022-04-23T14:20:07Z</dcterms:modified>
</cp:coreProperties>
</file>