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0" r:id="rId6"/>
    <p:sldId id="281" r:id="rId7"/>
    <p:sldId id="286" r:id="rId8"/>
    <p:sldId id="260" r:id="rId9"/>
    <p:sldId id="261" r:id="rId10"/>
    <p:sldId id="262" r:id="rId11"/>
    <p:sldId id="263" r:id="rId12"/>
    <p:sldId id="264" r:id="rId13"/>
    <p:sldId id="265" r:id="rId14"/>
    <p:sldId id="266" r:id="rId15"/>
    <p:sldId id="283" r:id="rId16"/>
    <p:sldId id="284" r:id="rId17"/>
    <p:sldId id="285" r:id="rId18"/>
    <p:sldId id="277" r:id="rId19"/>
    <p:sldId id="278" r:id="rId20"/>
    <p:sldId id="279" r:id="rId21"/>
    <p:sldId id="282" r:id="rId22"/>
    <p:sldId id="287" r:id="rId23"/>
    <p:sldId id="270" r:id="rId24"/>
    <p:sldId id="271" r:id="rId25"/>
    <p:sldId id="272" r:id="rId26"/>
    <p:sldId id="273" r:id="rId27"/>
    <p:sldId id="274" r:id="rId28"/>
    <p:sldId id="275"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98" d="100"/>
          <a:sy n="98"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7/7/2022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7/7/2022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39FB-3F7B-4D05-B8C2-BD962B65A17E}"/>
              </a:ext>
            </a:extLst>
          </p:cNvPr>
          <p:cNvSpPr>
            <a:spLocks noGrp="1"/>
          </p:cNvSpPr>
          <p:nvPr>
            <p:ph type="ctrTitle"/>
          </p:nvPr>
        </p:nvSpPr>
        <p:spPr/>
        <p:txBody>
          <a:bodyPr/>
          <a:lstStyle/>
          <a:p>
            <a:r>
              <a:rPr lang="en-IN" dirty="0"/>
              <a:t>Machine learning based autism prediction</a:t>
            </a:r>
          </a:p>
        </p:txBody>
      </p:sp>
      <p:sp>
        <p:nvSpPr>
          <p:cNvPr id="3" name="Subtitle 2">
            <a:extLst>
              <a:ext uri="{FF2B5EF4-FFF2-40B4-BE49-F238E27FC236}">
                <a16:creationId xmlns:a16="http://schemas.microsoft.com/office/drawing/2014/main" id="{E40513BB-B1ED-4B0E-8E2B-1DBB3D7F79E5}"/>
              </a:ext>
            </a:extLst>
          </p:cNvPr>
          <p:cNvSpPr>
            <a:spLocks noGrp="1"/>
          </p:cNvSpPr>
          <p:nvPr>
            <p:ph type="subTitle" idx="1"/>
          </p:nvPr>
        </p:nvSpPr>
        <p:spPr>
          <a:xfrm>
            <a:off x="0" y="4516341"/>
            <a:ext cx="12117787" cy="1536587"/>
          </a:xfrm>
        </p:spPr>
        <p:txBody>
          <a:bodyPr>
            <a:normAutofit fontScale="92500" lnSpcReduction="20000"/>
          </a:bodyPr>
          <a:lstStyle/>
          <a:p>
            <a:r>
              <a:rPr lang="en-IN" dirty="0"/>
              <a:t>                                                                                                                                                                                                                           </a:t>
            </a:r>
          </a:p>
          <a:p>
            <a:r>
              <a:rPr lang="en-IN" dirty="0"/>
              <a:t>  GUIDE DETAILS                                                                                                                                                                            NAME:S.KISHORE                                                                                                          </a:t>
            </a:r>
          </a:p>
          <a:p>
            <a:r>
              <a:rPr lang="en-IN" dirty="0"/>
              <a:t>                      DR.P.GEETHA                                                                                                                                                          MCA-FINAL YEAR</a:t>
            </a:r>
          </a:p>
          <a:p>
            <a:r>
              <a:rPr lang="en-IN" dirty="0"/>
              <a:t>                                                                                                                                                                                                     ROLL NO:2019202027</a:t>
            </a:r>
          </a:p>
        </p:txBody>
      </p:sp>
    </p:spTree>
    <p:extLst>
      <p:ext uri="{BB962C8B-B14F-4D97-AF65-F5344CB8AC3E}">
        <p14:creationId xmlns:p14="http://schemas.microsoft.com/office/powerpoint/2010/main" val="386620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79BD-91E8-460B-A786-BA322D660AB6}"/>
              </a:ext>
            </a:extLst>
          </p:cNvPr>
          <p:cNvSpPr>
            <a:spLocks noGrp="1"/>
          </p:cNvSpPr>
          <p:nvPr>
            <p:ph type="title"/>
          </p:nvPr>
        </p:nvSpPr>
        <p:spPr/>
        <p:txBody>
          <a:bodyPr/>
          <a:lstStyle/>
          <a:p>
            <a:r>
              <a:rPr lang="en-IN" dirty="0"/>
              <a:t>IMPLEMENTATION PLATFORM / FRAMEWORK</a:t>
            </a:r>
          </a:p>
        </p:txBody>
      </p:sp>
      <p:sp>
        <p:nvSpPr>
          <p:cNvPr id="3" name="Content Placeholder 2">
            <a:extLst>
              <a:ext uri="{FF2B5EF4-FFF2-40B4-BE49-F238E27FC236}">
                <a16:creationId xmlns:a16="http://schemas.microsoft.com/office/drawing/2014/main" id="{D023FDFD-B8E8-4EAE-9549-DB864F78F924}"/>
              </a:ext>
            </a:extLst>
          </p:cNvPr>
          <p:cNvSpPr>
            <a:spLocks noGrp="1"/>
          </p:cNvSpPr>
          <p:nvPr>
            <p:ph idx="1"/>
          </p:nvPr>
        </p:nvSpPr>
        <p:spPr/>
        <p:txBody>
          <a:bodyPr/>
          <a:lstStyle/>
          <a:p>
            <a:pPr marL="0" indent="0">
              <a:buNone/>
            </a:pPr>
            <a:r>
              <a:rPr lang="en-IN" dirty="0"/>
              <a:t>SOFTWARE USED:JUPYTER NOTEBOOK</a:t>
            </a:r>
          </a:p>
          <a:p>
            <a:pPr marL="0" indent="0">
              <a:buNone/>
            </a:pPr>
            <a:r>
              <a:rPr lang="en-IN" dirty="0"/>
              <a:t>LANGUAGE:PYTHON </a:t>
            </a:r>
          </a:p>
          <a:p>
            <a:pPr marL="0" indent="0">
              <a:buNone/>
            </a:pPr>
            <a:r>
              <a:rPr lang="en-IN" dirty="0"/>
              <a:t>FRAMEWORK:OPENCV,TENSORFLOW</a:t>
            </a:r>
          </a:p>
          <a:p>
            <a:pPr marL="0" indent="0">
              <a:buNone/>
            </a:pPr>
            <a:r>
              <a:rPr lang="en-IN" dirty="0"/>
              <a:t>DATASET:IMAGE DATASET OF CHILDREN</a:t>
            </a:r>
          </a:p>
        </p:txBody>
      </p:sp>
    </p:spTree>
    <p:extLst>
      <p:ext uri="{BB962C8B-B14F-4D97-AF65-F5344CB8AC3E}">
        <p14:creationId xmlns:p14="http://schemas.microsoft.com/office/powerpoint/2010/main" val="47706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918D-4667-4CE7-AF8C-689FC4464C45}"/>
              </a:ext>
            </a:extLst>
          </p:cNvPr>
          <p:cNvSpPr>
            <a:spLocks noGrp="1"/>
          </p:cNvSpPr>
          <p:nvPr>
            <p:ph type="title"/>
          </p:nvPr>
        </p:nvSpPr>
        <p:spPr/>
        <p:txBody>
          <a:bodyPr/>
          <a:lstStyle/>
          <a:p>
            <a:r>
              <a:rPr lang="en-IN" dirty="0"/>
              <a:t>OVERALL ARCHITECTURE DIAGRAM</a:t>
            </a:r>
          </a:p>
        </p:txBody>
      </p:sp>
      <p:pic>
        <p:nvPicPr>
          <p:cNvPr id="5" name="Content Placeholder 4">
            <a:extLst>
              <a:ext uri="{FF2B5EF4-FFF2-40B4-BE49-F238E27FC236}">
                <a16:creationId xmlns:a16="http://schemas.microsoft.com/office/drawing/2014/main" id="{715E5C6B-DB12-4836-A611-04AB5C9DE3D0}"/>
              </a:ext>
            </a:extLst>
          </p:cNvPr>
          <p:cNvPicPr>
            <a:picLocks noGrp="1" noChangeAspect="1"/>
          </p:cNvPicPr>
          <p:nvPr>
            <p:ph idx="1"/>
          </p:nvPr>
        </p:nvPicPr>
        <p:blipFill>
          <a:blip r:embed="rId2"/>
          <a:stretch>
            <a:fillRect/>
          </a:stretch>
        </p:blipFill>
        <p:spPr>
          <a:xfrm>
            <a:off x="1586260" y="2011363"/>
            <a:ext cx="9017892" cy="4770437"/>
          </a:xfrm>
        </p:spPr>
      </p:pic>
    </p:spTree>
    <p:extLst>
      <p:ext uri="{BB962C8B-B14F-4D97-AF65-F5344CB8AC3E}">
        <p14:creationId xmlns:p14="http://schemas.microsoft.com/office/powerpoint/2010/main" val="3366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1C98-6624-42A9-9C87-ED040EC7FE26}"/>
              </a:ext>
            </a:extLst>
          </p:cNvPr>
          <p:cNvSpPr>
            <a:spLocks noGrp="1"/>
          </p:cNvSpPr>
          <p:nvPr>
            <p:ph type="title"/>
          </p:nvPr>
        </p:nvSpPr>
        <p:spPr/>
        <p:txBody>
          <a:bodyPr/>
          <a:lstStyle/>
          <a:p>
            <a:r>
              <a:rPr lang="en-IN" dirty="0"/>
              <a:t>LIST OF MODULES</a:t>
            </a:r>
          </a:p>
        </p:txBody>
      </p:sp>
      <p:sp>
        <p:nvSpPr>
          <p:cNvPr id="7" name="Content Placeholder 6">
            <a:extLst>
              <a:ext uri="{FF2B5EF4-FFF2-40B4-BE49-F238E27FC236}">
                <a16:creationId xmlns:a16="http://schemas.microsoft.com/office/drawing/2014/main" id="{B2075256-294E-471B-B7A0-DF45FAF9B5D0}"/>
              </a:ext>
            </a:extLst>
          </p:cNvPr>
          <p:cNvSpPr>
            <a:spLocks noGrp="1"/>
          </p:cNvSpPr>
          <p:nvPr>
            <p:ph idx="1"/>
          </p:nvPr>
        </p:nvSpPr>
        <p:spPr>
          <a:xfrm>
            <a:off x="1202919" y="2011679"/>
            <a:ext cx="9784080" cy="4627659"/>
          </a:xfrm>
        </p:spPr>
        <p:txBody>
          <a:bodyPr/>
          <a:lstStyle/>
          <a:p>
            <a:pPr marL="0" lvl="0" indent="0">
              <a:buNone/>
            </a:pPr>
            <a:r>
              <a:rPr lang="en-US" sz="1800" kern="1200" dirty="0">
                <a:effectLst/>
                <a:latin typeface="+mj-lt"/>
                <a:ea typeface="+mn-ea"/>
              </a:rPr>
              <a:t>1.Preprocessing.</a:t>
            </a:r>
            <a:endParaRPr lang="en-IN" sz="1800" dirty="0">
              <a:effectLst/>
              <a:latin typeface="+mj-lt"/>
              <a:ea typeface="Times New Roman" panose="02020603050405020304" pitchFamily="18" charset="0"/>
            </a:endParaRPr>
          </a:p>
          <a:p>
            <a:pPr marL="0" lvl="0" indent="0">
              <a:buNone/>
            </a:pPr>
            <a:r>
              <a:rPr lang="en-US" sz="1800" kern="1200" dirty="0">
                <a:effectLst/>
                <a:latin typeface="+mj-lt"/>
                <a:ea typeface="+mn-ea"/>
              </a:rPr>
              <a:t>2.Segmentation.</a:t>
            </a:r>
            <a:endParaRPr lang="en-IN" sz="1800" dirty="0">
              <a:effectLst/>
              <a:latin typeface="+mj-lt"/>
              <a:ea typeface="Times New Roman" panose="02020603050405020304" pitchFamily="18" charset="0"/>
            </a:endParaRPr>
          </a:p>
          <a:p>
            <a:pPr marL="0" lvl="0" indent="0">
              <a:buNone/>
            </a:pPr>
            <a:r>
              <a:rPr lang="en-US" sz="1800" kern="1200" dirty="0">
                <a:effectLst/>
                <a:latin typeface="+mj-lt"/>
                <a:ea typeface="+mn-ea"/>
              </a:rPr>
              <a:t>3.Feature Extraction.</a:t>
            </a:r>
            <a:endParaRPr lang="en-IN" sz="1800" dirty="0">
              <a:effectLst/>
              <a:latin typeface="+mj-lt"/>
              <a:ea typeface="Times New Roman" panose="02020603050405020304" pitchFamily="18" charset="0"/>
            </a:endParaRPr>
          </a:p>
          <a:p>
            <a:pPr marL="0" lvl="0" indent="0">
              <a:buNone/>
            </a:pPr>
            <a:r>
              <a:rPr lang="en-US" sz="1800" kern="1200" dirty="0">
                <a:effectLst/>
                <a:latin typeface="+mj-lt"/>
                <a:ea typeface="+mn-ea"/>
              </a:rPr>
              <a:t>4.Classification.</a:t>
            </a:r>
            <a:endParaRPr lang="en-IN" sz="1800" dirty="0">
              <a:effectLst/>
              <a:latin typeface="+mj-lt"/>
              <a:ea typeface="Times New Roman" panose="02020603050405020304" pitchFamily="18" charset="0"/>
            </a:endParaRPr>
          </a:p>
          <a:p>
            <a:pPr marL="0" lvl="0" indent="0">
              <a:buNone/>
            </a:pPr>
            <a:r>
              <a:rPr lang="en-IN" sz="1800" b="1" kern="1200" dirty="0">
                <a:effectLst/>
                <a:latin typeface="Corbel "/>
              </a:rPr>
              <a:t>PREPROCESSING:</a:t>
            </a:r>
            <a:endParaRPr lang="en-IN" sz="1800" b="1" dirty="0">
              <a:latin typeface="Corbel "/>
            </a:endParaRPr>
          </a:p>
          <a:p>
            <a:pPr marL="0" lvl="0" indent="0">
              <a:buNone/>
            </a:pPr>
            <a:r>
              <a:rPr lang="en-US" sz="1800" kern="1200" dirty="0">
                <a:effectLst/>
                <a:latin typeface="Corbel "/>
              </a:rPr>
              <a:t>In this module the given input image is converted into grey </a:t>
            </a:r>
            <a:r>
              <a:rPr lang="en-US" sz="1800" kern="1200" dirty="0" err="1">
                <a:effectLst/>
                <a:latin typeface="Corbel "/>
              </a:rPr>
              <a:t>format.We</a:t>
            </a:r>
            <a:r>
              <a:rPr lang="en-US" sz="1800" kern="1200" dirty="0">
                <a:effectLst/>
                <a:latin typeface="Corbel "/>
              </a:rPr>
              <a:t> need to check any external noise is </a:t>
            </a:r>
            <a:r>
              <a:rPr lang="en-US" sz="1800" kern="1200" dirty="0" err="1">
                <a:effectLst/>
                <a:latin typeface="Corbel "/>
              </a:rPr>
              <a:t>present.If</a:t>
            </a:r>
            <a:r>
              <a:rPr lang="en-US" sz="1800" kern="1200" dirty="0">
                <a:effectLst/>
                <a:latin typeface="Corbel "/>
              </a:rPr>
              <a:t> its present that noise has to be removed by median </a:t>
            </a:r>
            <a:r>
              <a:rPr lang="en-US" sz="1800" kern="1200" dirty="0" err="1">
                <a:effectLst/>
                <a:latin typeface="Corbel "/>
              </a:rPr>
              <a:t>filter.Then</a:t>
            </a:r>
            <a:r>
              <a:rPr lang="en-US" sz="1800" kern="1200" dirty="0">
                <a:effectLst/>
                <a:latin typeface="Corbel "/>
              </a:rPr>
              <a:t> the Image is enhanced and sent for segmentation.</a:t>
            </a:r>
            <a:endParaRPr lang="en-IN" sz="1800" dirty="0">
              <a:effectLst/>
              <a:latin typeface="Corbel "/>
              <a:ea typeface="Times New Roman" panose="02020603050405020304" pitchFamily="18" charset="0"/>
            </a:endParaRPr>
          </a:p>
          <a:p>
            <a:pPr marL="8890" indent="0">
              <a:lnSpc>
                <a:spcPct val="103000"/>
              </a:lnSpc>
              <a:spcAft>
                <a:spcPts val="2070"/>
              </a:spcAft>
              <a:buNone/>
            </a:pPr>
            <a:endParaRPr lang="en-IN" sz="1800" dirty="0">
              <a:effectLst/>
              <a:latin typeface="Corbel "/>
              <a:ea typeface="Times New Roman" panose="02020603050405020304" pitchFamily="18" charset="0"/>
            </a:endParaRPr>
          </a:p>
          <a:p>
            <a:pPr marL="8890" indent="0">
              <a:lnSpc>
                <a:spcPct val="103000"/>
              </a:lnSpc>
              <a:spcAft>
                <a:spcPts val="2070"/>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7592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B7205-1A69-4708-8CED-5F94DE880D20}"/>
              </a:ext>
            </a:extLst>
          </p:cNvPr>
          <p:cNvSpPr>
            <a:spLocks noGrp="1"/>
          </p:cNvSpPr>
          <p:nvPr>
            <p:ph idx="1"/>
          </p:nvPr>
        </p:nvSpPr>
        <p:spPr>
          <a:xfrm>
            <a:off x="804335" y="1894449"/>
            <a:ext cx="9784080" cy="4691270"/>
          </a:xfrm>
        </p:spPr>
        <p:txBody>
          <a:bodyPr>
            <a:normAutofit fontScale="77500" lnSpcReduction="20000"/>
          </a:bodyPr>
          <a:lstStyle/>
          <a:p>
            <a:pPr marL="0" indent="0">
              <a:buNone/>
            </a:pPr>
            <a:r>
              <a:rPr lang="en-IN" dirty="0"/>
              <a:t>SEGMENTATION:</a:t>
            </a:r>
          </a:p>
          <a:p>
            <a:pPr marL="0" indent="0">
              <a:buNone/>
            </a:pPr>
            <a:r>
              <a:rPr lang="en-US" dirty="0"/>
              <a:t>In this module the given image is been segmented. We will segment the image as high and low clusters based on density and threshold. This is done by GLCM algorithm process.</a:t>
            </a:r>
          </a:p>
          <a:p>
            <a:pPr marL="0" indent="0">
              <a:buNone/>
            </a:pPr>
            <a:r>
              <a:rPr lang="en-US" dirty="0"/>
              <a:t>GLCM(GRAY LEVEL COOCCURENCE MATRIX):</a:t>
            </a:r>
          </a:p>
          <a:p>
            <a:pPr marL="0" indent="0">
              <a:buNone/>
            </a:pPr>
            <a:r>
              <a:rPr lang="en-US" dirty="0"/>
              <a:t>A co-occurrence matrix measures the probability of appearance of pairs of pixel values located at a distance in the image. This algorithm is known as GLCM. The matrix defines the probability of joining two pixels , ( , ) that have values </a:t>
            </a:r>
            <a:r>
              <a:rPr lang="en-US" dirty="0" err="1"/>
              <a:t>i</a:t>
            </a:r>
            <a:r>
              <a:rPr lang="en-US" dirty="0"/>
              <a:t> and j with distance d and as an orientation angular.</a:t>
            </a:r>
          </a:p>
          <a:p>
            <a:pPr marL="0" indent="0" algn="l">
              <a:buNone/>
            </a:pPr>
            <a:endParaRPr lang="en-US" b="0" i="0" dirty="0">
              <a:solidFill>
                <a:srgbClr val="202124"/>
              </a:solidFill>
              <a:effectLst/>
              <a:latin typeface="arial" panose="020B0604020202020204" pitchFamily="34" charset="0"/>
            </a:endParaRPr>
          </a:p>
          <a:p>
            <a:pPr marL="0" indent="0">
              <a:buNone/>
            </a:pPr>
            <a:endParaRPr lang="en-US" dirty="0"/>
          </a:p>
          <a:p>
            <a:pPr marL="0" lvl="0" indent="0">
              <a:buNone/>
            </a:pPr>
            <a:r>
              <a:rPr lang="en-US" sz="1800" b="1" kern="1200" dirty="0">
                <a:effectLst/>
                <a:latin typeface="Times New Roman" panose="02020603050405020304" pitchFamily="18" charset="0"/>
                <a:ea typeface="+mn-ea"/>
              </a:rPr>
              <a:t>FEATURE EXTRACTION:</a:t>
            </a:r>
            <a:endParaRPr lang="en-IN" sz="1800" dirty="0">
              <a:effectLst/>
              <a:latin typeface="Times New Roman" panose="02020603050405020304" pitchFamily="18" charset="0"/>
              <a:ea typeface="Times New Roman" panose="02020603050405020304" pitchFamily="18" charset="0"/>
            </a:endParaRPr>
          </a:p>
          <a:p>
            <a:pPr marL="8890" indent="0" algn="just">
              <a:lnSpc>
                <a:spcPct val="103000"/>
              </a:lnSpc>
              <a:spcAft>
                <a:spcPts val="2070"/>
              </a:spcAft>
              <a:buNone/>
            </a:pPr>
            <a:r>
              <a:rPr lang="en-US" sz="1800" kern="1200" dirty="0">
                <a:effectLst/>
                <a:latin typeface="+mj-lt"/>
                <a:ea typeface="+mn-ea"/>
              </a:rPr>
              <a:t>In this module the features such as amplitude, contract, brightness, entropy, mean, median </a:t>
            </a:r>
            <a:r>
              <a:rPr lang="en-US" sz="1800" kern="1200" dirty="0" err="1">
                <a:effectLst/>
                <a:latin typeface="+mj-lt"/>
                <a:ea typeface="+mn-ea"/>
              </a:rPr>
              <a:t>etc</a:t>
            </a:r>
            <a:r>
              <a:rPr lang="en-US" sz="1800" kern="1200" dirty="0">
                <a:effectLst/>
                <a:latin typeface="+mj-lt"/>
                <a:ea typeface="+mn-ea"/>
              </a:rPr>
              <a:t> are been extracted and analyzed</a:t>
            </a:r>
            <a:r>
              <a:rPr lang="en-US" sz="1800" kern="1200" dirty="0">
                <a:effectLst/>
                <a:latin typeface="Times New Roman" panose="02020603050405020304" pitchFamily="18" charset="0"/>
                <a:ea typeface="+mn-ea"/>
              </a:rPr>
              <a:t>.</a:t>
            </a:r>
          </a:p>
          <a:p>
            <a:pPr marL="0" lvl="0" indent="0" algn="just">
              <a:buNone/>
            </a:pPr>
            <a:r>
              <a:rPr lang="en-US" sz="1800" b="1" kern="1200" dirty="0">
                <a:effectLst/>
                <a:latin typeface="Times New Roman" panose="02020603050405020304" pitchFamily="18" charset="0"/>
                <a:ea typeface="+mn-ea"/>
              </a:rPr>
              <a:t>CLASSIFICATION:</a:t>
            </a:r>
            <a:endParaRPr lang="en-IN" sz="1800" dirty="0">
              <a:effectLst/>
              <a:latin typeface="Times New Roman" panose="02020603050405020304" pitchFamily="18" charset="0"/>
              <a:ea typeface="Times New Roman" panose="02020603050405020304" pitchFamily="18" charset="0"/>
            </a:endParaRPr>
          </a:p>
          <a:p>
            <a:pPr marL="8890" indent="0" algn="just">
              <a:lnSpc>
                <a:spcPct val="103000"/>
              </a:lnSpc>
              <a:spcAft>
                <a:spcPts val="2070"/>
              </a:spcAft>
              <a:buNone/>
            </a:pPr>
            <a:r>
              <a:rPr lang="en-US" sz="1800" kern="1200" dirty="0">
                <a:effectLst/>
                <a:latin typeface="+mj-lt"/>
                <a:ea typeface="+mn-ea"/>
              </a:rPr>
              <a:t>In this module the image is been classified using Convolutional Neural Network (CNN) algorithm. This algorithm will help in finding out whether the child is normal child or autism child.</a:t>
            </a:r>
            <a:endParaRPr lang="en-IN" sz="1800" dirty="0">
              <a:effectLst/>
              <a:latin typeface="+mj-lt"/>
              <a:ea typeface="Times New Roman" panose="02020603050405020304" pitchFamily="18" charset="0"/>
            </a:endParaRPr>
          </a:p>
          <a:p>
            <a:pPr marL="8890" indent="0" algn="just">
              <a:lnSpc>
                <a:spcPct val="103000"/>
              </a:lnSpc>
              <a:spcAft>
                <a:spcPts val="207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40030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B440-8D8C-401D-BDED-B8B0AA40BD83}"/>
              </a:ext>
            </a:extLst>
          </p:cNvPr>
          <p:cNvSpPr>
            <a:spLocks noGrp="1"/>
          </p:cNvSpPr>
          <p:nvPr>
            <p:ph type="title"/>
          </p:nvPr>
        </p:nvSpPr>
        <p:spPr>
          <a:xfrm>
            <a:off x="1258578" y="389614"/>
            <a:ext cx="9784080" cy="699716"/>
          </a:xfrm>
        </p:spPr>
        <p:txBody>
          <a:bodyPr/>
          <a:lstStyle/>
          <a:p>
            <a:r>
              <a:rPr lang="en-IN" dirty="0"/>
              <a:t>Detailed design of module</a:t>
            </a:r>
          </a:p>
        </p:txBody>
      </p:sp>
      <p:sp>
        <p:nvSpPr>
          <p:cNvPr id="3" name="Content Placeholder 2">
            <a:extLst>
              <a:ext uri="{FF2B5EF4-FFF2-40B4-BE49-F238E27FC236}">
                <a16:creationId xmlns:a16="http://schemas.microsoft.com/office/drawing/2014/main" id="{4C6DFA25-A4F3-453C-8242-A72A9CF9593F}"/>
              </a:ext>
            </a:extLst>
          </p:cNvPr>
          <p:cNvSpPr>
            <a:spLocks noGrp="1"/>
          </p:cNvSpPr>
          <p:nvPr>
            <p:ph idx="1"/>
          </p:nvPr>
        </p:nvSpPr>
        <p:spPr>
          <a:xfrm>
            <a:off x="1202919" y="2011679"/>
            <a:ext cx="9784080" cy="4762831"/>
          </a:xfrm>
        </p:spPr>
        <p:txBody>
          <a:bodyPr/>
          <a:lstStyle/>
          <a:p>
            <a:pPr marL="0" indent="0">
              <a:buNone/>
            </a:pPr>
            <a:r>
              <a:rPr lang="en-IN" sz="1800" dirty="0"/>
              <a:t>PREPROCESSING:</a:t>
            </a:r>
          </a:p>
          <a:p>
            <a:pPr marL="0" indent="0">
              <a:buNone/>
            </a:pPr>
            <a:r>
              <a:rPr lang="en-IN" sz="1800" dirty="0"/>
              <a:t>Step1:The images are converted from </a:t>
            </a:r>
            <a:r>
              <a:rPr lang="en-IN" sz="1800" dirty="0" err="1"/>
              <a:t>rgb</a:t>
            </a:r>
            <a:r>
              <a:rPr lang="en-IN" sz="1800" dirty="0"/>
              <a:t> to grey scale image</a:t>
            </a:r>
          </a:p>
          <a:p>
            <a:pPr marL="0" indent="0">
              <a:buNone/>
            </a:pPr>
            <a:endParaRPr lang="en-IN" dirty="0"/>
          </a:p>
          <a:p>
            <a:pPr marL="0" indent="0">
              <a:buNone/>
            </a:pPr>
            <a:endParaRPr lang="en-IN" sz="1600" dirty="0"/>
          </a:p>
          <a:p>
            <a:pPr marL="0" indent="0">
              <a:buNone/>
            </a:pPr>
            <a:endParaRPr lang="en-IN" dirty="0"/>
          </a:p>
          <a:p>
            <a:pPr marL="0" indent="0">
              <a:buNone/>
            </a:pPr>
            <a:endParaRPr lang="en-IN" dirty="0"/>
          </a:p>
          <a:p>
            <a:pPr marL="0" indent="0">
              <a:buNone/>
            </a:pPr>
            <a:r>
              <a:rPr lang="en-IN" dirty="0"/>
              <a:t>SEGMENTATION:</a:t>
            </a:r>
          </a:p>
          <a:p>
            <a:pPr marL="0" indent="0">
              <a:buNone/>
            </a:pPr>
            <a:r>
              <a:rPr lang="en-IN" dirty="0"/>
              <a:t>Step1:Using </a:t>
            </a:r>
            <a:r>
              <a:rPr lang="en-IN" dirty="0" err="1"/>
              <a:t>glcm</a:t>
            </a:r>
            <a:r>
              <a:rPr lang="en-IN" dirty="0"/>
              <a:t> </a:t>
            </a:r>
            <a:r>
              <a:rPr lang="en-IN" dirty="0" err="1"/>
              <a:t>algorithm,high</a:t>
            </a:r>
            <a:r>
              <a:rPr lang="en-IN" dirty="0"/>
              <a:t> clustering or low clustering is been calculated </a:t>
            </a:r>
          </a:p>
          <a:p>
            <a:pPr marL="0" indent="0">
              <a:buNone/>
            </a:pPr>
            <a:endParaRPr lang="en-IN"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3F46DFA4-9FAE-4EBF-811B-22F7906AF9E0}"/>
              </a:ext>
            </a:extLst>
          </p:cNvPr>
          <p:cNvPicPr>
            <a:picLocks noChangeAspect="1"/>
          </p:cNvPicPr>
          <p:nvPr/>
        </p:nvPicPr>
        <p:blipFill>
          <a:blip r:embed="rId2"/>
          <a:stretch>
            <a:fillRect/>
          </a:stretch>
        </p:blipFill>
        <p:spPr>
          <a:xfrm>
            <a:off x="1899361" y="2830664"/>
            <a:ext cx="5128704" cy="1307992"/>
          </a:xfrm>
          <a:prstGeom prst="rect">
            <a:avLst/>
          </a:prstGeom>
        </p:spPr>
      </p:pic>
    </p:spTree>
    <p:extLst>
      <p:ext uri="{BB962C8B-B14F-4D97-AF65-F5344CB8AC3E}">
        <p14:creationId xmlns:p14="http://schemas.microsoft.com/office/powerpoint/2010/main" val="263649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1406E-3FC1-4564-AD60-E34320029CFB}"/>
              </a:ext>
            </a:extLst>
          </p:cNvPr>
          <p:cNvSpPr>
            <a:spLocks noGrp="1"/>
          </p:cNvSpPr>
          <p:nvPr>
            <p:ph idx="1"/>
          </p:nvPr>
        </p:nvSpPr>
        <p:spPr/>
        <p:txBody>
          <a:bodyPr>
            <a:normAutofit/>
          </a:bodyPr>
          <a:lstStyle/>
          <a:p>
            <a:pPr marL="0" indent="0">
              <a:buNone/>
            </a:pPr>
            <a:r>
              <a:rPr lang="en-IN" sz="1800" dirty="0"/>
              <a:t>BLOCK DIAGRAM:</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FEATURE EXTRACTION:</a:t>
            </a:r>
          </a:p>
          <a:p>
            <a:pPr marL="0" indent="0">
              <a:buNone/>
            </a:pPr>
            <a:r>
              <a:rPr lang="en-IN" sz="1800" dirty="0"/>
              <a:t>Step1:Using feature </a:t>
            </a:r>
            <a:r>
              <a:rPr lang="en-IN" sz="1800" dirty="0" err="1"/>
              <a:t>extraction,mean,variance,entropy</a:t>
            </a:r>
            <a:r>
              <a:rPr lang="en-IN" sz="1800" dirty="0"/>
              <a:t>, </a:t>
            </a:r>
            <a:r>
              <a:rPr lang="en-IN" sz="1800" dirty="0" err="1"/>
              <a:t>brightness,contrast</a:t>
            </a:r>
            <a:r>
              <a:rPr lang="en-IN" sz="1800" dirty="0"/>
              <a:t> is been calculated by PCA algorithm.</a:t>
            </a:r>
          </a:p>
        </p:txBody>
      </p:sp>
      <p:pic>
        <p:nvPicPr>
          <p:cNvPr id="4" name="Picture 3">
            <a:extLst>
              <a:ext uri="{FF2B5EF4-FFF2-40B4-BE49-F238E27FC236}">
                <a16:creationId xmlns:a16="http://schemas.microsoft.com/office/drawing/2014/main" id="{A2E50309-C5CA-B2E0-78F8-0D485867B292}"/>
              </a:ext>
            </a:extLst>
          </p:cNvPr>
          <p:cNvPicPr>
            <a:picLocks noChangeAspect="1"/>
          </p:cNvPicPr>
          <p:nvPr/>
        </p:nvPicPr>
        <p:blipFill>
          <a:blip r:embed="rId2"/>
          <a:stretch>
            <a:fillRect/>
          </a:stretch>
        </p:blipFill>
        <p:spPr>
          <a:xfrm>
            <a:off x="3230245" y="2556827"/>
            <a:ext cx="5731510" cy="1744345"/>
          </a:xfrm>
          <a:prstGeom prst="rect">
            <a:avLst/>
          </a:prstGeom>
        </p:spPr>
      </p:pic>
    </p:spTree>
    <p:extLst>
      <p:ext uri="{BB962C8B-B14F-4D97-AF65-F5344CB8AC3E}">
        <p14:creationId xmlns:p14="http://schemas.microsoft.com/office/powerpoint/2010/main" val="187917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C7168-72B9-463F-A326-5C71BB0FF59D}"/>
              </a:ext>
            </a:extLst>
          </p:cNvPr>
          <p:cNvSpPr>
            <a:spLocks noGrp="1"/>
          </p:cNvSpPr>
          <p:nvPr>
            <p:ph idx="1"/>
          </p:nvPr>
        </p:nvSpPr>
        <p:spPr/>
        <p:txBody>
          <a:bodyPr/>
          <a:lstStyle/>
          <a:p>
            <a:pPr marL="0" indent="0">
              <a:buNone/>
            </a:pPr>
            <a:r>
              <a:rPr lang="en-IN" dirty="0"/>
              <a:t>BLOCK DIAGRAM:</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CLASSIFICATION:</a:t>
            </a:r>
          </a:p>
          <a:p>
            <a:pPr marL="0" indent="0">
              <a:buNone/>
            </a:pPr>
            <a:r>
              <a:rPr lang="en-IN" dirty="0"/>
              <a:t>Step1:using </a:t>
            </a:r>
            <a:r>
              <a:rPr lang="en-IN" dirty="0" err="1"/>
              <a:t>cnn</a:t>
            </a:r>
            <a:r>
              <a:rPr lang="en-IN" dirty="0"/>
              <a:t> algorithm, testing dataset of children image is taken and threshold value is calculated and we are predicting the child is autistic or non-autistic child</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F325A41E-DFF8-4B48-87D6-747E3EC4C456}"/>
              </a:ext>
            </a:extLst>
          </p:cNvPr>
          <p:cNvPicPr>
            <a:picLocks noChangeAspect="1"/>
          </p:cNvPicPr>
          <p:nvPr/>
        </p:nvPicPr>
        <p:blipFill>
          <a:blip r:embed="rId2"/>
          <a:stretch>
            <a:fillRect/>
          </a:stretch>
        </p:blipFill>
        <p:spPr>
          <a:xfrm>
            <a:off x="2101894" y="2448544"/>
            <a:ext cx="5380186" cy="1455546"/>
          </a:xfrm>
          <a:prstGeom prst="rect">
            <a:avLst/>
          </a:prstGeom>
        </p:spPr>
      </p:pic>
    </p:spTree>
    <p:extLst>
      <p:ext uri="{BB962C8B-B14F-4D97-AF65-F5344CB8AC3E}">
        <p14:creationId xmlns:p14="http://schemas.microsoft.com/office/powerpoint/2010/main" val="142330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99651-EB81-4F56-8CC4-E40D3E1B6677}"/>
              </a:ext>
            </a:extLst>
          </p:cNvPr>
          <p:cNvSpPr>
            <a:spLocks noGrp="1"/>
          </p:cNvSpPr>
          <p:nvPr>
            <p:ph idx="1"/>
          </p:nvPr>
        </p:nvSpPr>
        <p:spPr/>
        <p:txBody>
          <a:bodyPr/>
          <a:lstStyle/>
          <a:p>
            <a:pPr marL="0" indent="0">
              <a:buNone/>
            </a:pPr>
            <a:r>
              <a:rPr lang="en-IN" dirty="0"/>
              <a:t>BLOCK DIAGRAM:</a:t>
            </a:r>
          </a:p>
          <a:p>
            <a:pPr marL="0" indent="0">
              <a:buNone/>
            </a:pPr>
            <a:endParaRPr lang="en-IN" dirty="0"/>
          </a:p>
        </p:txBody>
      </p:sp>
      <p:pic>
        <p:nvPicPr>
          <p:cNvPr id="4" name="Picture 3">
            <a:extLst>
              <a:ext uri="{FF2B5EF4-FFF2-40B4-BE49-F238E27FC236}">
                <a16:creationId xmlns:a16="http://schemas.microsoft.com/office/drawing/2014/main" id="{B7EA6684-3FC7-47F8-AE6B-CA075A1240D0}"/>
              </a:ext>
            </a:extLst>
          </p:cNvPr>
          <p:cNvPicPr>
            <a:picLocks noChangeAspect="1"/>
          </p:cNvPicPr>
          <p:nvPr/>
        </p:nvPicPr>
        <p:blipFill>
          <a:blip r:embed="rId2"/>
          <a:stretch>
            <a:fillRect/>
          </a:stretch>
        </p:blipFill>
        <p:spPr>
          <a:xfrm>
            <a:off x="2810740" y="2537323"/>
            <a:ext cx="4884843" cy="1577477"/>
          </a:xfrm>
          <a:prstGeom prst="rect">
            <a:avLst/>
          </a:prstGeom>
        </p:spPr>
      </p:pic>
    </p:spTree>
    <p:extLst>
      <p:ext uri="{BB962C8B-B14F-4D97-AF65-F5344CB8AC3E}">
        <p14:creationId xmlns:p14="http://schemas.microsoft.com/office/powerpoint/2010/main" val="415084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186-698E-435C-8544-8C311640BD5D}"/>
              </a:ext>
            </a:extLst>
          </p:cNvPr>
          <p:cNvSpPr>
            <a:spLocks noGrp="1"/>
          </p:cNvSpPr>
          <p:nvPr>
            <p:ph type="title"/>
          </p:nvPr>
        </p:nvSpPr>
        <p:spPr/>
        <p:txBody>
          <a:bodyPr/>
          <a:lstStyle/>
          <a:p>
            <a:r>
              <a:rPr lang="en-IN" dirty="0"/>
              <a:t>ALGORITHM STEPS</a:t>
            </a:r>
          </a:p>
        </p:txBody>
      </p:sp>
      <p:sp>
        <p:nvSpPr>
          <p:cNvPr id="3" name="Content Placeholder 2">
            <a:extLst>
              <a:ext uri="{FF2B5EF4-FFF2-40B4-BE49-F238E27FC236}">
                <a16:creationId xmlns:a16="http://schemas.microsoft.com/office/drawing/2014/main" id="{8BEBE291-2377-42D0-B5A1-E19491AA0D96}"/>
              </a:ext>
            </a:extLst>
          </p:cNvPr>
          <p:cNvSpPr>
            <a:spLocks noGrp="1"/>
          </p:cNvSpPr>
          <p:nvPr>
            <p:ph idx="1"/>
          </p:nvPr>
        </p:nvSpPr>
        <p:spPr>
          <a:xfrm>
            <a:off x="1207008" y="2120054"/>
            <a:ext cx="3714849" cy="4114800"/>
          </a:xfrm>
        </p:spPr>
        <p:txBody>
          <a:bodyPr>
            <a:normAutofit fontScale="55000" lnSpcReduction="20000"/>
          </a:bodyPr>
          <a:lstStyle/>
          <a:p>
            <a:pPr marL="0" indent="0">
              <a:buNone/>
            </a:pPr>
            <a:r>
              <a:rPr lang="en-IN" dirty="0"/>
              <a:t>PREPROCESSING:</a:t>
            </a:r>
          </a:p>
          <a:p>
            <a:pPr marL="0" indent="0">
              <a:buNone/>
            </a:pPr>
            <a:r>
              <a:rPr lang="en-IN" dirty="0"/>
              <a:t>Step1:Start</a:t>
            </a:r>
          </a:p>
          <a:p>
            <a:pPr marL="0" indent="0">
              <a:buNone/>
            </a:pPr>
            <a:r>
              <a:rPr lang="en-IN" dirty="0"/>
              <a:t>Step2:Read the images non autistic as zero and autistic as one</a:t>
            </a:r>
          </a:p>
          <a:p>
            <a:pPr marL="0" indent="0">
              <a:buNone/>
            </a:pPr>
            <a:r>
              <a:rPr lang="en-IN" dirty="0"/>
              <a:t>Stpe3:Divide the images into categories </a:t>
            </a:r>
          </a:p>
          <a:p>
            <a:pPr marL="0" indent="0">
              <a:buNone/>
            </a:pPr>
            <a:r>
              <a:rPr lang="en-IN" dirty="0"/>
              <a:t>Step4:Convert the images from </a:t>
            </a:r>
            <a:r>
              <a:rPr lang="en-IN" dirty="0" err="1"/>
              <a:t>rgb</a:t>
            </a:r>
            <a:r>
              <a:rPr lang="en-IN" dirty="0"/>
              <a:t> to grey scale image using the formula</a:t>
            </a:r>
          </a:p>
          <a:p>
            <a:pPr marL="0" indent="0">
              <a:buNone/>
            </a:pPr>
            <a:r>
              <a:rPr lang="pt-BR" dirty="0"/>
              <a:t>imgGray = 0.2989 * R + 0.5870 * G + 0.1140 * B</a:t>
            </a:r>
          </a:p>
          <a:p>
            <a:pPr marL="0" indent="0">
              <a:buNone/>
            </a:pPr>
            <a:r>
              <a:rPr lang="pt-BR" dirty="0"/>
              <a:t>Step5:plot the image as grey scale format</a:t>
            </a:r>
            <a:endParaRPr lang="en-IN" dirty="0"/>
          </a:p>
          <a:p>
            <a:pPr marL="0" indent="0">
              <a:buNone/>
            </a:pPr>
            <a:endParaRPr lang="en-IN" dirty="0"/>
          </a:p>
        </p:txBody>
      </p:sp>
      <p:sp>
        <p:nvSpPr>
          <p:cNvPr id="4" name="Text Placeholder 3">
            <a:extLst>
              <a:ext uri="{FF2B5EF4-FFF2-40B4-BE49-F238E27FC236}">
                <a16:creationId xmlns:a16="http://schemas.microsoft.com/office/drawing/2014/main" id="{1418E3F6-CF0B-4357-853E-119678EE7EE7}"/>
              </a:ext>
            </a:extLst>
          </p:cNvPr>
          <p:cNvSpPr>
            <a:spLocks noGrp="1"/>
          </p:cNvSpPr>
          <p:nvPr>
            <p:ph type="body" sz="half" idx="2"/>
          </p:nvPr>
        </p:nvSpPr>
        <p:spPr>
          <a:xfrm>
            <a:off x="6957391" y="2120054"/>
            <a:ext cx="4707172" cy="4114800"/>
          </a:xfrm>
        </p:spPr>
        <p:txBody>
          <a:bodyPr/>
          <a:lstStyle/>
          <a:p>
            <a:r>
              <a:rPr lang="en-IN" dirty="0"/>
              <a:t>FLOWCHART FOR PREPROCESSING:</a:t>
            </a:r>
          </a:p>
          <a:p>
            <a:endParaRPr lang="en-IN" dirty="0"/>
          </a:p>
        </p:txBody>
      </p:sp>
      <p:pic>
        <p:nvPicPr>
          <p:cNvPr id="5" name="Picture 4">
            <a:extLst>
              <a:ext uri="{FF2B5EF4-FFF2-40B4-BE49-F238E27FC236}">
                <a16:creationId xmlns:a16="http://schemas.microsoft.com/office/drawing/2014/main" id="{3B55567A-84CC-4513-BDF5-BF1CDE9A09CC}"/>
              </a:ext>
            </a:extLst>
          </p:cNvPr>
          <p:cNvPicPr>
            <a:picLocks noChangeAspect="1"/>
          </p:cNvPicPr>
          <p:nvPr/>
        </p:nvPicPr>
        <p:blipFill>
          <a:blip r:embed="rId2"/>
          <a:stretch>
            <a:fillRect/>
          </a:stretch>
        </p:blipFill>
        <p:spPr>
          <a:xfrm>
            <a:off x="7710732" y="2520563"/>
            <a:ext cx="1791078" cy="3912041"/>
          </a:xfrm>
          <a:prstGeom prst="rect">
            <a:avLst/>
          </a:prstGeom>
        </p:spPr>
      </p:pic>
    </p:spTree>
    <p:extLst>
      <p:ext uri="{BB962C8B-B14F-4D97-AF65-F5344CB8AC3E}">
        <p14:creationId xmlns:p14="http://schemas.microsoft.com/office/powerpoint/2010/main" val="180631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298C5-7570-4DD2-8F14-71BC033568E6}"/>
              </a:ext>
            </a:extLst>
          </p:cNvPr>
          <p:cNvSpPr>
            <a:spLocks noGrp="1"/>
          </p:cNvSpPr>
          <p:nvPr>
            <p:ph idx="1"/>
          </p:nvPr>
        </p:nvSpPr>
        <p:spPr>
          <a:xfrm>
            <a:off x="1202919" y="2011680"/>
            <a:ext cx="10716086" cy="4846320"/>
          </a:xfrm>
        </p:spPr>
        <p:txBody>
          <a:bodyPr>
            <a:normAutofit/>
          </a:bodyPr>
          <a:lstStyle/>
          <a:p>
            <a:pPr marL="0" indent="0">
              <a:buNone/>
            </a:pPr>
            <a:r>
              <a:rPr lang="en-IN" sz="1600" dirty="0"/>
              <a:t>SEGMENTATION:                                                                                                                                FLOWCHART FOR SEGMENTATION:</a:t>
            </a:r>
          </a:p>
          <a:p>
            <a:pPr marL="0" indent="0">
              <a:buNone/>
            </a:pPr>
            <a:r>
              <a:rPr lang="en-IN" sz="1600" dirty="0"/>
              <a:t>                                                                                                                                                                                                                                                              Step1:start                                                                                                                                              </a:t>
            </a:r>
          </a:p>
          <a:p>
            <a:pPr marL="0" indent="0">
              <a:buNone/>
            </a:pPr>
            <a:r>
              <a:rPr lang="en-IN" sz="1600" dirty="0"/>
              <a:t>Step2:Input:image dataset of children</a:t>
            </a:r>
          </a:p>
          <a:p>
            <a:pPr marL="0" indent="0">
              <a:buNone/>
            </a:pPr>
            <a:r>
              <a:rPr lang="en-IN" sz="1600" dirty="0"/>
              <a:t>             </a:t>
            </a:r>
            <a:r>
              <a:rPr lang="en-IN" sz="1600" dirty="0" err="1"/>
              <a:t>output:matrix</a:t>
            </a:r>
            <a:r>
              <a:rPr lang="en-IN" sz="1600" dirty="0"/>
              <a:t> format</a:t>
            </a:r>
          </a:p>
          <a:p>
            <a:pPr marL="0" indent="0">
              <a:buNone/>
            </a:pPr>
            <a:r>
              <a:rPr lang="en-IN" sz="1600" dirty="0"/>
              <a:t>Step3:image is converted to grey image using </a:t>
            </a:r>
            <a:r>
              <a:rPr lang="en-IN" sz="1600" dirty="0" err="1"/>
              <a:t>greycomatrix</a:t>
            </a:r>
            <a:endParaRPr lang="en-IN" sz="1600" dirty="0"/>
          </a:p>
          <a:p>
            <a:pPr marL="0" indent="0">
              <a:buNone/>
            </a:pPr>
            <a:r>
              <a:rPr lang="en-IN" sz="1600" dirty="0"/>
              <a:t>Step4:using </a:t>
            </a:r>
            <a:r>
              <a:rPr lang="en-IN" sz="1600" dirty="0" err="1"/>
              <a:t>glcm</a:t>
            </a:r>
            <a:r>
              <a:rPr lang="en-IN" sz="1600" dirty="0"/>
              <a:t> algorithm we are calculating high clustering or low clustering.</a:t>
            </a:r>
          </a:p>
          <a:p>
            <a:pPr marL="0" indent="0">
              <a:buNone/>
            </a:pPr>
            <a:r>
              <a:rPr lang="en-IN" sz="1600" dirty="0"/>
              <a:t>Step5:stop</a:t>
            </a:r>
          </a:p>
          <a:p>
            <a:pPr marL="0" indent="0">
              <a:buNone/>
            </a:pPr>
            <a:endParaRPr lang="en-IN" sz="1600"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CD6599F4-F6D8-DA08-D3B8-169C9EC876CC}"/>
              </a:ext>
            </a:extLst>
          </p:cNvPr>
          <p:cNvPicPr>
            <a:picLocks noChangeAspect="1"/>
          </p:cNvPicPr>
          <p:nvPr/>
        </p:nvPicPr>
        <p:blipFill>
          <a:blip r:embed="rId2"/>
          <a:stretch>
            <a:fillRect/>
          </a:stretch>
        </p:blipFill>
        <p:spPr>
          <a:xfrm>
            <a:off x="8528842" y="2383692"/>
            <a:ext cx="2011854" cy="3957848"/>
          </a:xfrm>
          <a:prstGeom prst="rect">
            <a:avLst/>
          </a:prstGeom>
        </p:spPr>
      </p:pic>
    </p:spTree>
    <p:extLst>
      <p:ext uri="{BB962C8B-B14F-4D97-AF65-F5344CB8AC3E}">
        <p14:creationId xmlns:p14="http://schemas.microsoft.com/office/powerpoint/2010/main" val="422196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BBD6-820B-428F-B5CC-3043472D1922}"/>
              </a:ext>
            </a:extLst>
          </p:cNvPr>
          <p:cNvSpPr>
            <a:spLocks noGrp="1"/>
          </p:cNvSpPr>
          <p:nvPr>
            <p:ph type="title"/>
          </p:nvPr>
        </p:nvSpPr>
        <p:spPr/>
        <p:txBody>
          <a:bodyPr/>
          <a:lstStyle/>
          <a:p>
            <a:r>
              <a:rPr lang="en-IN" dirty="0"/>
              <a:t>MOTIVATION &amp; OBJECTIVE</a:t>
            </a:r>
          </a:p>
        </p:txBody>
      </p:sp>
      <p:sp>
        <p:nvSpPr>
          <p:cNvPr id="3" name="Content Placeholder 2">
            <a:extLst>
              <a:ext uri="{FF2B5EF4-FFF2-40B4-BE49-F238E27FC236}">
                <a16:creationId xmlns:a16="http://schemas.microsoft.com/office/drawing/2014/main" id="{91AD0596-76A6-4937-B799-CDB36904F659}"/>
              </a:ext>
            </a:extLst>
          </p:cNvPr>
          <p:cNvSpPr>
            <a:spLocks noGrp="1"/>
          </p:cNvSpPr>
          <p:nvPr>
            <p:ph idx="1"/>
          </p:nvPr>
        </p:nvSpPr>
        <p:spPr/>
        <p:txBody>
          <a:bodyPr>
            <a:normAutofit fontScale="92500" lnSpcReduction="10000"/>
          </a:bodyPr>
          <a:lstStyle/>
          <a:p>
            <a:pPr marL="0" indent="0">
              <a:buNone/>
            </a:pPr>
            <a:r>
              <a:rPr lang="en-IN" dirty="0"/>
              <a:t>MOTIVATION:</a:t>
            </a:r>
          </a:p>
          <a:p>
            <a:pPr marL="0" indent="0">
              <a:buNone/>
            </a:pPr>
            <a:r>
              <a:rPr lang="en-US" dirty="0"/>
              <a:t>The motivation is to find the child is autistic or non-autistic by using image dataset of children.</a:t>
            </a:r>
          </a:p>
          <a:p>
            <a:pPr marL="0" indent="0">
              <a:buNone/>
            </a:pPr>
            <a:endParaRPr lang="en-US" dirty="0"/>
          </a:p>
          <a:p>
            <a:pPr marL="0" indent="0">
              <a:buNone/>
            </a:pPr>
            <a:r>
              <a:rPr lang="en-US" dirty="0"/>
              <a:t>OBJECTIVE:</a:t>
            </a:r>
          </a:p>
          <a:p>
            <a:pPr marL="0" indent="0">
              <a:buNone/>
            </a:pPr>
            <a:r>
              <a:rPr lang="en-US" dirty="0"/>
              <a:t>(</a:t>
            </a:r>
            <a:r>
              <a:rPr lang="en-US" dirty="0" err="1"/>
              <a:t>i</a:t>
            </a:r>
            <a:r>
              <a:rPr lang="en-US" dirty="0"/>
              <a:t>)To make the image clear, we are using preprocessing method</a:t>
            </a:r>
          </a:p>
          <a:p>
            <a:pPr marL="0" indent="0">
              <a:buNone/>
            </a:pPr>
            <a:r>
              <a:rPr lang="en-US" dirty="0"/>
              <a:t> (ii)To calculate whether it is high clustering or low clustering, we are using GLCM algorithm. </a:t>
            </a:r>
          </a:p>
          <a:p>
            <a:pPr marL="0" indent="0">
              <a:buNone/>
            </a:pPr>
            <a:r>
              <a:rPr lang="en-US" dirty="0"/>
              <a:t>(iii)To extract featurization by means of calculating image brightness, contrast, entropy, mean, variance. </a:t>
            </a:r>
          </a:p>
          <a:p>
            <a:pPr marL="0" indent="0">
              <a:buNone/>
            </a:pPr>
            <a:r>
              <a:rPr lang="en-US" dirty="0"/>
              <a:t>(iv)Finally we are predicting whether the child is autistic or non-autistic by using CNN algorithm.</a:t>
            </a:r>
          </a:p>
          <a:p>
            <a:endParaRPr lang="en-US" dirty="0"/>
          </a:p>
          <a:p>
            <a:pPr marL="0" indent="0">
              <a:buNone/>
            </a:pPr>
            <a:endParaRPr lang="en-IN" dirty="0"/>
          </a:p>
        </p:txBody>
      </p:sp>
    </p:spTree>
    <p:extLst>
      <p:ext uri="{BB962C8B-B14F-4D97-AF65-F5344CB8AC3E}">
        <p14:creationId xmlns:p14="http://schemas.microsoft.com/office/powerpoint/2010/main" val="3513772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EF8D7-68FC-4FA1-A37E-83D7193C60C5}"/>
              </a:ext>
            </a:extLst>
          </p:cNvPr>
          <p:cNvSpPr>
            <a:spLocks noGrp="1"/>
          </p:cNvSpPr>
          <p:nvPr>
            <p:ph idx="1"/>
          </p:nvPr>
        </p:nvSpPr>
        <p:spPr>
          <a:xfrm>
            <a:off x="1202918" y="2011680"/>
            <a:ext cx="10803551" cy="4206240"/>
          </a:xfrm>
        </p:spPr>
        <p:txBody>
          <a:bodyPr/>
          <a:lstStyle/>
          <a:p>
            <a:pPr marL="0" indent="0">
              <a:buNone/>
            </a:pPr>
            <a:r>
              <a:rPr lang="en-IN" sz="1800" dirty="0"/>
              <a:t>FEATURE EXTRACTION:                                                                                           FLOW CHART FOR FEATURE EXTRACTION</a:t>
            </a:r>
          </a:p>
          <a:p>
            <a:pPr marL="0" indent="0">
              <a:buNone/>
            </a:pPr>
            <a:r>
              <a:rPr lang="en-IN" sz="1800" dirty="0"/>
              <a:t>Step1: Start                                                                                                                                 </a:t>
            </a:r>
          </a:p>
          <a:p>
            <a:pPr marL="0" indent="0">
              <a:buNone/>
            </a:pPr>
            <a:r>
              <a:rPr lang="en-IN" sz="1800" dirty="0"/>
              <a:t>Step2:Input:image dataset of children</a:t>
            </a:r>
          </a:p>
          <a:p>
            <a:pPr marL="0" indent="0">
              <a:buNone/>
            </a:pPr>
            <a:r>
              <a:rPr lang="en-IN" sz="1800" dirty="0"/>
              <a:t> </a:t>
            </a:r>
            <a:r>
              <a:rPr lang="en-IN" sz="1800" dirty="0" err="1"/>
              <a:t>output:Brightness,mean</a:t>
            </a:r>
            <a:r>
              <a:rPr lang="en-IN" sz="1800" dirty="0"/>
              <a:t> ,</a:t>
            </a:r>
            <a:r>
              <a:rPr lang="en-IN" sz="1800" dirty="0" err="1"/>
              <a:t>variance,entropy</a:t>
            </a:r>
            <a:r>
              <a:rPr lang="en-IN" sz="1800" dirty="0"/>
              <a:t> values are calculated</a:t>
            </a:r>
          </a:p>
          <a:p>
            <a:pPr marL="0" indent="0">
              <a:buNone/>
            </a:pPr>
            <a:r>
              <a:rPr lang="en-IN" sz="1800" dirty="0"/>
              <a:t>Step3:using principle component analysis(PCA) algorithm brightness </a:t>
            </a:r>
          </a:p>
          <a:p>
            <a:pPr marL="0" indent="0">
              <a:buNone/>
            </a:pPr>
            <a:r>
              <a:rPr lang="en-IN" sz="1800" dirty="0" err="1"/>
              <a:t>mean,variance,entropy</a:t>
            </a:r>
            <a:r>
              <a:rPr lang="en-IN" sz="1800" dirty="0"/>
              <a:t> is been calculated</a:t>
            </a:r>
          </a:p>
          <a:p>
            <a:pPr marL="0" indent="0">
              <a:buNone/>
            </a:pPr>
            <a:r>
              <a:rPr lang="en-IN" sz="1800" dirty="0"/>
              <a:t>Step4:stop</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23414C2-3A90-4BFD-96B8-AA6DA5A29AB4}"/>
              </a:ext>
            </a:extLst>
          </p:cNvPr>
          <p:cNvPicPr>
            <a:picLocks noChangeAspect="1"/>
          </p:cNvPicPr>
          <p:nvPr/>
        </p:nvPicPr>
        <p:blipFill>
          <a:blip r:embed="rId2"/>
          <a:stretch>
            <a:fillRect/>
          </a:stretch>
        </p:blipFill>
        <p:spPr>
          <a:xfrm>
            <a:off x="8739233" y="2376057"/>
            <a:ext cx="1806097" cy="4206240"/>
          </a:xfrm>
          <a:prstGeom prst="rect">
            <a:avLst/>
          </a:prstGeom>
        </p:spPr>
      </p:pic>
    </p:spTree>
    <p:extLst>
      <p:ext uri="{BB962C8B-B14F-4D97-AF65-F5344CB8AC3E}">
        <p14:creationId xmlns:p14="http://schemas.microsoft.com/office/powerpoint/2010/main" val="279357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CD0A-274F-4452-B35E-6BC91320E4B0}"/>
              </a:ext>
            </a:extLst>
          </p:cNvPr>
          <p:cNvSpPr>
            <a:spLocks noGrp="1"/>
          </p:cNvSpPr>
          <p:nvPr>
            <p:ph idx="1"/>
          </p:nvPr>
        </p:nvSpPr>
        <p:spPr>
          <a:xfrm>
            <a:off x="1202919" y="2011680"/>
            <a:ext cx="7003235" cy="4217182"/>
          </a:xfrm>
        </p:spPr>
        <p:txBody>
          <a:bodyPr/>
          <a:lstStyle/>
          <a:p>
            <a:pPr marL="0" indent="0">
              <a:buNone/>
            </a:pPr>
            <a:r>
              <a:rPr lang="en-IN" sz="1400" dirty="0"/>
              <a:t>CLASSIFICATION:                                                                                                                                                                                                                                                                                                                               </a:t>
            </a:r>
          </a:p>
          <a:p>
            <a:pPr marL="0" indent="0">
              <a:buNone/>
            </a:pPr>
            <a:r>
              <a:rPr lang="en-IN" sz="1400" dirty="0"/>
              <a:t>Step1:Start</a:t>
            </a:r>
          </a:p>
          <a:p>
            <a:pPr marL="0" indent="0">
              <a:buNone/>
            </a:pPr>
            <a:r>
              <a:rPr lang="en-IN" sz="1400" dirty="0"/>
              <a:t>Step2:using </a:t>
            </a:r>
            <a:r>
              <a:rPr lang="en-IN" sz="1400" dirty="0" err="1"/>
              <a:t>cnn</a:t>
            </a:r>
            <a:r>
              <a:rPr lang="en-IN" sz="1400" dirty="0"/>
              <a:t> algorithm, testing dataset of children image is taken and threshold value is calculated and we are predicting the child is autistic or non-autistic child</a:t>
            </a:r>
          </a:p>
          <a:p>
            <a:pPr marL="0" indent="0">
              <a:buNone/>
            </a:pPr>
            <a:r>
              <a:rPr lang="en-IN" sz="1400" dirty="0"/>
              <a:t>Step3:Input:Testing image dataset of children</a:t>
            </a:r>
          </a:p>
          <a:p>
            <a:pPr marL="0" indent="0">
              <a:buNone/>
            </a:pPr>
            <a:r>
              <a:rPr lang="en-IN" sz="1400" dirty="0"/>
              <a:t>             </a:t>
            </a:r>
            <a:r>
              <a:rPr lang="en-IN" sz="1400" dirty="0" err="1"/>
              <a:t>Output:Threshold</a:t>
            </a:r>
            <a:r>
              <a:rPr lang="en-IN" sz="1400" dirty="0"/>
              <a:t> value</a:t>
            </a:r>
          </a:p>
          <a:p>
            <a:pPr marL="0" indent="0">
              <a:buNone/>
            </a:pPr>
            <a:r>
              <a:rPr lang="en-IN" sz="1400" dirty="0"/>
              <a:t>Step4:If threshold value &gt; 1 it is said to be autistic and if the threshold value &lt; 1 it is said to be non-autistic.</a:t>
            </a:r>
          </a:p>
          <a:p>
            <a:pPr marL="0" indent="0">
              <a:buNone/>
            </a:pPr>
            <a:r>
              <a:rPr lang="en-IN" sz="1400" dirty="0"/>
              <a:t>Step5:Stop</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018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4F06-7D0E-FB21-E6F2-3CF812DCDF4C}"/>
              </a:ext>
            </a:extLst>
          </p:cNvPr>
          <p:cNvSpPr>
            <a:spLocks noGrp="1"/>
          </p:cNvSpPr>
          <p:nvPr>
            <p:ph idx="1"/>
          </p:nvPr>
        </p:nvSpPr>
        <p:spPr/>
        <p:txBody>
          <a:bodyPr>
            <a:normAutofit/>
          </a:bodyPr>
          <a:lstStyle/>
          <a:p>
            <a:pPr marL="0" indent="0">
              <a:buNone/>
            </a:pPr>
            <a:r>
              <a:rPr lang="en-IN" sz="1400" dirty="0"/>
              <a:t>FLOWCHART FOR CLASSIFICATION:</a:t>
            </a:r>
          </a:p>
          <a:p>
            <a:pPr marL="0" indent="0">
              <a:buNone/>
            </a:pPr>
            <a:endParaRPr lang="en-IN" sz="1400" dirty="0"/>
          </a:p>
        </p:txBody>
      </p:sp>
      <p:pic>
        <p:nvPicPr>
          <p:cNvPr id="5" name="Picture 4">
            <a:extLst>
              <a:ext uri="{FF2B5EF4-FFF2-40B4-BE49-F238E27FC236}">
                <a16:creationId xmlns:a16="http://schemas.microsoft.com/office/drawing/2014/main" id="{04DB86A7-9FBD-D01B-B9F5-5A696FA809C4}"/>
              </a:ext>
            </a:extLst>
          </p:cNvPr>
          <p:cNvPicPr>
            <a:picLocks noChangeAspect="1"/>
          </p:cNvPicPr>
          <p:nvPr/>
        </p:nvPicPr>
        <p:blipFill>
          <a:blip r:embed="rId2"/>
          <a:stretch>
            <a:fillRect/>
          </a:stretch>
        </p:blipFill>
        <p:spPr>
          <a:xfrm>
            <a:off x="4396702" y="2164862"/>
            <a:ext cx="3101609" cy="4599903"/>
          </a:xfrm>
          <a:prstGeom prst="rect">
            <a:avLst/>
          </a:prstGeom>
        </p:spPr>
      </p:pic>
    </p:spTree>
    <p:extLst>
      <p:ext uri="{BB962C8B-B14F-4D97-AF65-F5344CB8AC3E}">
        <p14:creationId xmlns:p14="http://schemas.microsoft.com/office/powerpoint/2010/main" val="49537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9182-1ED0-4A85-9DEB-8F817A39F7D4}"/>
              </a:ext>
            </a:extLst>
          </p:cNvPr>
          <p:cNvSpPr>
            <a:spLocks noGrp="1"/>
          </p:cNvSpPr>
          <p:nvPr>
            <p:ph type="title"/>
          </p:nvPr>
        </p:nvSpPr>
        <p:spPr/>
        <p:txBody>
          <a:bodyPr/>
          <a:lstStyle/>
          <a:p>
            <a:r>
              <a:rPr lang="en-IN" dirty="0"/>
              <a:t>MODULE BASED OUTPUT SCREENSHOT</a:t>
            </a:r>
          </a:p>
        </p:txBody>
      </p:sp>
      <p:sp>
        <p:nvSpPr>
          <p:cNvPr id="3" name="Content Placeholder 2">
            <a:extLst>
              <a:ext uri="{FF2B5EF4-FFF2-40B4-BE49-F238E27FC236}">
                <a16:creationId xmlns:a16="http://schemas.microsoft.com/office/drawing/2014/main" id="{3008E244-512A-4D92-9E46-DE50549EBC05}"/>
              </a:ext>
            </a:extLst>
          </p:cNvPr>
          <p:cNvSpPr>
            <a:spLocks noGrp="1"/>
          </p:cNvSpPr>
          <p:nvPr>
            <p:ph idx="1"/>
          </p:nvPr>
        </p:nvSpPr>
        <p:spPr/>
        <p:txBody>
          <a:bodyPr/>
          <a:lstStyle/>
          <a:p>
            <a:pPr marL="0" indent="0">
              <a:buNone/>
            </a:pPr>
            <a:r>
              <a:rPr lang="en-IN" dirty="0"/>
              <a:t>PREPROCESSING OUTPUT:</a:t>
            </a:r>
          </a:p>
          <a:p>
            <a:pPr marL="0" indent="0">
              <a:buNone/>
            </a:pPr>
            <a:r>
              <a:rPr lang="en-IN" dirty="0"/>
              <a:t>PACKAGE INSTALLATION:</a:t>
            </a:r>
          </a:p>
          <a:p>
            <a:pPr marL="0" indent="0">
              <a:buNone/>
            </a:pPr>
            <a:endParaRPr lang="en-IN" dirty="0"/>
          </a:p>
          <a:p>
            <a:endParaRPr lang="en-IN" dirty="0"/>
          </a:p>
        </p:txBody>
      </p:sp>
      <p:pic>
        <p:nvPicPr>
          <p:cNvPr id="4" name="Picture 3">
            <a:extLst>
              <a:ext uri="{FF2B5EF4-FFF2-40B4-BE49-F238E27FC236}">
                <a16:creationId xmlns:a16="http://schemas.microsoft.com/office/drawing/2014/main" id="{A5F038B3-A25C-4782-BDFC-37CE29B211F5}"/>
              </a:ext>
            </a:extLst>
          </p:cNvPr>
          <p:cNvPicPr/>
          <p:nvPr/>
        </p:nvPicPr>
        <p:blipFill>
          <a:blip r:embed="rId2"/>
          <a:stretch>
            <a:fillRect/>
          </a:stretch>
        </p:blipFill>
        <p:spPr>
          <a:xfrm>
            <a:off x="1892410" y="2994024"/>
            <a:ext cx="7005735" cy="3579799"/>
          </a:xfrm>
          <a:prstGeom prst="rect">
            <a:avLst/>
          </a:prstGeom>
        </p:spPr>
      </p:pic>
    </p:spTree>
    <p:extLst>
      <p:ext uri="{BB962C8B-B14F-4D97-AF65-F5344CB8AC3E}">
        <p14:creationId xmlns:p14="http://schemas.microsoft.com/office/powerpoint/2010/main" val="399507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C52C7-6A42-4486-983E-DBEE99484D84}"/>
              </a:ext>
            </a:extLst>
          </p:cNvPr>
          <p:cNvSpPr>
            <a:spLocks noGrp="1"/>
          </p:cNvSpPr>
          <p:nvPr>
            <p:ph idx="1"/>
          </p:nvPr>
        </p:nvSpPr>
        <p:spPr/>
        <p:txBody>
          <a:bodyPr/>
          <a:lstStyle/>
          <a:p>
            <a:pPr marL="0" indent="0">
              <a:buNone/>
            </a:pPr>
            <a:r>
              <a:rPr lang="en-IN" dirty="0"/>
              <a:t>INSERTING DATASET:</a:t>
            </a:r>
          </a:p>
          <a:p>
            <a:endParaRPr lang="en-IN" dirty="0"/>
          </a:p>
        </p:txBody>
      </p:sp>
      <p:pic>
        <p:nvPicPr>
          <p:cNvPr id="4" name="Picture 3">
            <a:extLst>
              <a:ext uri="{FF2B5EF4-FFF2-40B4-BE49-F238E27FC236}">
                <a16:creationId xmlns:a16="http://schemas.microsoft.com/office/drawing/2014/main" id="{DA2465C2-39EC-4408-8DB6-632AB87983A4}"/>
              </a:ext>
            </a:extLst>
          </p:cNvPr>
          <p:cNvPicPr/>
          <p:nvPr/>
        </p:nvPicPr>
        <p:blipFill>
          <a:blip r:embed="rId2"/>
          <a:stretch>
            <a:fillRect/>
          </a:stretch>
        </p:blipFill>
        <p:spPr>
          <a:xfrm>
            <a:off x="2258170" y="2441051"/>
            <a:ext cx="6663193" cy="4126726"/>
          </a:xfrm>
          <a:prstGeom prst="rect">
            <a:avLst/>
          </a:prstGeom>
        </p:spPr>
      </p:pic>
    </p:spTree>
    <p:extLst>
      <p:ext uri="{BB962C8B-B14F-4D97-AF65-F5344CB8AC3E}">
        <p14:creationId xmlns:p14="http://schemas.microsoft.com/office/powerpoint/2010/main" val="198679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9D454A-8C45-4C4D-AED1-0945464C4177}"/>
              </a:ext>
            </a:extLst>
          </p:cNvPr>
          <p:cNvPicPr>
            <a:picLocks noGrp="1"/>
          </p:cNvPicPr>
          <p:nvPr>
            <p:ph idx="1"/>
          </p:nvPr>
        </p:nvPicPr>
        <p:blipFill>
          <a:blip r:embed="rId2"/>
          <a:stretch>
            <a:fillRect/>
          </a:stretch>
        </p:blipFill>
        <p:spPr>
          <a:xfrm>
            <a:off x="2356757" y="2011363"/>
            <a:ext cx="7476899" cy="4206875"/>
          </a:xfrm>
          <a:prstGeom prst="rect">
            <a:avLst/>
          </a:prstGeom>
        </p:spPr>
      </p:pic>
    </p:spTree>
    <p:extLst>
      <p:ext uri="{BB962C8B-B14F-4D97-AF65-F5344CB8AC3E}">
        <p14:creationId xmlns:p14="http://schemas.microsoft.com/office/powerpoint/2010/main" val="2643083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B7F7C-096A-4A02-9908-2FFF019DD1C1}"/>
              </a:ext>
            </a:extLst>
          </p:cNvPr>
          <p:cNvSpPr>
            <a:spLocks noGrp="1"/>
          </p:cNvSpPr>
          <p:nvPr>
            <p:ph idx="1"/>
          </p:nvPr>
        </p:nvSpPr>
        <p:spPr>
          <a:xfrm>
            <a:off x="1202919" y="1916264"/>
            <a:ext cx="9784080" cy="4301656"/>
          </a:xfrm>
        </p:spPr>
        <p:txBody>
          <a:bodyPr/>
          <a:lstStyle/>
          <a:p>
            <a:pPr marL="0" indent="0">
              <a:buNone/>
            </a:pPr>
            <a:r>
              <a:rPr lang="en-IN" dirty="0"/>
              <a:t>CATEGORYWISE SPLITTING:</a:t>
            </a:r>
          </a:p>
          <a:p>
            <a:pPr marL="0" indent="0">
              <a:buNone/>
            </a:pPr>
            <a:endParaRPr lang="en-IN" dirty="0"/>
          </a:p>
        </p:txBody>
      </p:sp>
      <p:pic>
        <p:nvPicPr>
          <p:cNvPr id="4" name="Picture 3">
            <a:extLst>
              <a:ext uri="{FF2B5EF4-FFF2-40B4-BE49-F238E27FC236}">
                <a16:creationId xmlns:a16="http://schemas.microsoft.com/office/drawing/2014/main" id="{5A1A7A6E-C42F-427C-A225-3BCBF2A69718}"/>
              </a:ext>
            </a:extLst>
          </p:cNvPr>
          <p:cNvPicPr/>
          <p:nvPr/>
        </p:nvPicPr>
        <p:blipFill>
          <a:blip r:embed="rId2"/>
          <a:stretch>
            <a:fillRect/>
          </a:stretch>
        </p:blipFill>
        <p:spPr>
          <a:xfrm>
            <a:off x="2878372" y="2548571"/>
            <a:ext cx="7021002" cy="3828375"/>
          </a:xfrm>
          <a:prstGeom prst="rect">
            <a:avLst/>
          </a:prstGeom>
        </p:spPr>
      </p:pic>
    </p:spTree>
    <p:extLst>
      <p:ext uri="{BB962C8B-B14F-4D97-AF65-F5344CB8AC3E}">
        <p14:creationId xmlns:p14="http://schemas.microsoft.com/office/powerpoint/2010/main" val="3717451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BC25CB-E033-423A-939E-D36688231BF3}"/>
              </a:ext>
            </a:extLst>
          </p:cNvPr>
          <p:cNvPicPr>
            <a:picLocks noGrp="1"/>
          </p:cNvPicPr>
          <p:nvPr>
            <p:ph idx="1"/>
          </p:nvPr>
        </p:nvPicPr>
        <p:blipFill>
          <a:blip r:embed="rId2"/>
          <a:stretch>
            <a:fillRect/>
          </a:stretch>
        </p:blipFill>
        <p:spPr>
          <a:xfrm>
            <a:off x="2357550" y="2138584"/>
            <a:ext cx="7476899" cy="4206875"/>
          </a:xfrm>
          <a:prstGeom prst="rect">
            <a:avLst/>
          </a:prstGeom>
        </p:spPr>
      </p:pic>
    </p:spTree>
    <p:extLst>
      <p:ext uri="{BB962C8B-B14F-4D97-AF65-F5344CB8AC3E}">
        <p14:creationId xmlns:p14="http://schemas.microsoft.com/office/powerpoint/2010/main" val="207117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F3353-F752-4A1C-AC83-C81F660FA777}"/>
              </a:ext>
            </a:extLst>
          </p:cNvPr>
          <p:cNvSpPr>
            <a:spLocks noGrp="1"/>
          </p:cNvSpPr>
          <p:nvPr>
            <p:ph idx="1"/>
          </p:nvPr>
        </p:nvSpPr>
        <p:spPr/>
        <p:txBody>
          <a:bodyPr/>
          <a:lstStyle/>
          <a:p>
            <a:pPr marL="0" indent="0">
              <a:buNone/>
            </a:pPr>
            <a:r>
              <a:rPr lang="en-IN" dirty="0"/>
              <a:t>GRAY SCALE IMAGE:</a:t>
            </a:r>
          </a:p>
          <a:p>
            <a:pPr marL="0" indent="0">
              <a:buNone/>
            </a:pPr>
            <a:endParaRPr lang="en-IN" dirty="0"/>
          </a:p>
        </p:txBody>
      </p:sp>
      <p:pic>
        <p:nvPicPr>
          <p:cNvPr id="4" name="Picture 3">
            <a:extLst>
              <a:ext uri="{FF2B5EF4-FFF2-40B4-BE49-F238E27FC236}">
                <a16:creationId xmlns:a16="http://schemas.microsoft.com/office/drawing/2014/main" id="{40F63AA5-4B7D-43F1-9C5E-7B73CE912C14}"/>
              </a:ext>
            </a:extLst>
          </p:cNvPr>
          <p:cNvPicPr/>
          <p:nvPr/>
        </p:nvPicPr>
        <p:blipFill>
          <a:blip r:embed="rId2"/>
          <a:stretch>
            <a:fillRect/>
          </a:stretch>
        </p:blipFill>
        <p:spPr>
          <a:xfrm>
            <a:off x="1717482" y="2755306"/>
            <a:ext cx="6663828" cy="3868131"/>
          </a:xfrm>
          <a:prstGeom prst="rect">
            <a:avLst/>
          </a:prstGeom>
        </p:spPr>
      </p:pic>
    </p:spTree>
    <p:extLst>
      <p:ext uri="{BB962C8B-B14F-4D97-AF65-F5344CB8AC3E}">
        <p14:creationId xmlns:p14="http://schemas.microsoft.com/office/powerpoint/2010/main" val="2438599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7FAF-7DC6-4BED-8575-8DFA4003413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91EA559-2748-4734-A393-15C7AF03F3F3}"/>
              </a:ext>
            </a:extLst>
          </p:cNvPr>
          <p:cNvSpPr>
            <a:spLocks noGrp="1"/>
          </p:cNvSpPr>
          <p:nvPr>
            <p:ph idx="1"/>
          </p:nvPr>
        </p:nvSpPr>
        <p:spPr/>
        <p:txBody>
          <a:bodyPr>
            <a:normAutofit fontScale="92500"/>
          </a:bodyPr>
          <a:lstStyle/>
          <a:p>
            <a:pPr marL="109855" indent="0" algn="just">
              <a:spcBef>
                <a:spcPts val="400"/>
              </a:spcBef>
              <a:buNone/>
            </a:pPr>
            <a:r>
              <a:rPr lang="en-US" sz="1800" kern="1200" dirty="0">
                <a:effectLst/>
                <a:latin typeface="+mj-lt"/>
                <a:ea typeface="+mn-ea"/>
              </a:rPr>
              <a:t>1.   </a:t>
            </a:r>
            <a:r>
              <a:rPr lang="en-US" sz="1800" kern="1200" dirty="0" err="1">
                <a:effectLst/>
                <a:latin typeface="+mj-lt"/>
                <a:ea typeface="+mn-ea"/>
              </a:rPr>
              <a:t>Heinsfeld</a:t>
            </a:r>
            <a:r>
              <a:rPr lang="en-US" sz="1800" kern="1200" dirty="0">
                <a:effectLst/>
                <a:latin typeface="+mj-lt"/>
                <a:ea typeface="+mn-ea"/>
              </a:rPr>
              <a:t>, A. S., Franco, A. R., Craddock, R. C., </a:t>
            </a:r>
            <a:r>
              <a:rPr lang="en-US" sz="1800" kern="1200" dirty="0" err="1">
                <a:effectLst/>
                <a:latin typeface="+mj-lt"/>
                <a:ea typeface="+mn-ea"/>
              </a:rPr>
              <a:t>Buchweitz</a:t>
            </a:r>
            <a:r>
              <a:rPr lang="en-US" sz="1800" kern="1200" dirty="0">
                <a:effectLst/>
                <a:latin typeface="+mj-lt"/>
                <a:ea typeface="+mn-ea"/>
              </a:rPr>
              <a:t>, A., &amp; </a:t>
            </a:r>
            <a:r>
              <a:rPr lang="en-US" sz="1800" kern="1200" dirty="0" err="1">
                <a:effectLst/>
                <a:latin typeface="+mj-lt"/>
                <a:ea typeface="+mn-ea"/>
              </a:rPr>
              <a:t>Meneguzzi</a:t>
            </a:r>
            <a:r>
              <a:rPr lang="en-US" sz="1800" kern="1200" dirty="0">
                <a:effectLst/>
                <a:latin typeface="+mj-lt"/>
                <a:ea typeface="+mn-ea"/>
              </a:rPr>
              <a:t>, F. (2020). Identification of autism spectrum disorder using deep learning and the ABIDE dataset. </a:t>
            </a:r>
            <a:r>
              <a:rPr lang="en-US" sz="1800" kern="1200" dirty="0" err="1">
                <a:effectLst/>
                <a:latin typeface="+mj-lt"/>
                <a:ea typeface="+mn-ea"/>
              </a:rPr>
              <a:t>NeuroImage</a:t>
            </a:r>
            <a:r>
              <a:rPr lang="en-US" sz="1800" kern="1200" dirty="0">
                <a:effectLst/>
                <a:latin typeface="+mj-lt"/>
                <a:ea typeface="+mn-ea"/>
              </a:rPr>
              <a:t>: Clinical, 17, 16-23. </a:t>
            </a:r>
            <a:endParaRPr lang="en-IN" sz="1800" dirty="0">
              <a:effectLst/>
              <a:latin typeface="+mj-lt"/>
              <a:ea typeface="Times New Roman" panose="02020603050405020304" pitchFamily="18" charset="0"/>
            </a:endParaRPr>
          </a:p>
          <a:p>
            <a:pPr marL="109855" indent="0" algn="just">
              <a:spcBef>
                <a:spcPts val="400"/>
              </a:spcBef>
              <a:buNone/>
            </a:pPr>
            <a:r>
              <a:rPr lang="en-US" sz="1800" kern="1200" dirty="0">
                <a:effectLst/>
                <a:latin typeface="+mj-lt"/>
                <a:ea typeface="+mn-ea"/>
              </a:rPr>
              <a:t>2.    Nair, B. B., &amp;,Rahul Raghunath (2020). Coding and functional defect region prediction of placental protein in an embryo cell of first trimester using ANN approach. In Recent Findings in Intelligent Computing Techniques (pp. 167-170). Springer, Singapore. </a:t>
            </a:r>
            <a:endParaRPr lang="en-IN" sz="1800" dirty="0">
              <a:effectLst/>
              <a:latin typeface="+mj-lt"/>
              <a:ea typeface="Times New Roman" panose="02020603050405020304" pitchFamily="18" charset="0"/>
            </a:endParaRPr>
          </a:p>
          <a:p>
            <a:pPr marL="109855" indent="0" algn="just">
              <a:spcBef>
                <a:spcPts val="400"/>
              </a:spcBef>
              <a:buNone/>
            </a:pPr>
            <a:r>
              <a:rPr lang="en-US" sz="1800" kern="1200" dirty="0">
                <a:effectLst/>
                <a:latin typeface="+mj-lt"/>
                <a:ea typeface="+mn-ea"/>
              </a:rPr>
              <a:t>3.  Rani, N. S., &amp;Vasudev, T. (2021). A Comparative Study on Efficiency of Classification Techniques with Zone Level Gabor Features towards Handwritten Telugu Character Recognition. International Journal of Computer Applications, 148(1). </a:t>
            </a:r>
            <a:endParaRPr lang="en-IN" sz="1800" dirty="0">
              <a:effectLst/>
              <a:latin typeface="+mj-lt"/>
              <a:ea typeface="Times New Roman" panose="02020603050405020304" pitchFamily="18" charset="0"/>
            </a:endParaRPr>
          </a:p>
          <a:p>
            <a:pPr marL="109855" indent="0" algn="just">
              <a:spcBef>
                <a:spcPts val="400"/>
              </a:spcBef>
              <a:buNone/>
            </a:pPr>
            <a:r>
              <a:rPr lang="en-US" sz="1800" kern="1200" dirty="0">
                <a:effectLst/>
                <a:latin typeface="+mj-lt"/>
                <a:ea typeface="+mn-ea"/>
              </a:rPr>
              <a:t>4.  Chanel, G., Pichon, S., </a:t>
            </a:r>
            <a:r>
              <a:rPr lang="en-US" sz="1800" kern="1200" dirty="0" err="1">
                <a:effectLst/>
                <a:latin typeface="+mj-lt"/>
                <a:ea typeface="+mn-ea"/>
              </a:rPr>
              <a:t>Conty</a:t>
            </a:r>
            <a:r>
              <a:rPr lang="en-US" sz="1800" kern="1200" dirty="0">
                <a:effectLst/>
                <a:latin typeface="+mj-lt"/>
                <a:ea typeface="+mn-ea"/>
              </a:rPr>
              <a:t>, L., </a:t>
            </a:r>
            <a:r>
              <a:rPr lang="en-US" sz="1800" kern="1200" dirty="0" err="1">
                <a:effectLst/>
                <a:latin typeface="+mj-lt"/>
                <a:ea typeface="+mn-ea"/>
              </a:rPr>
              <a:t>Berthoz</a:t>
            </a:r>
            <a:r>
              <a:rPr lang="en-US" sz="1800" kern="1200" dirty="0">
                <a:effectLst/>
                <a:latin typeface="+mj-lt"/>
                <a:ea typeface="+mn-ea"/>
              </a:rPr>
              <a:t>, S., </a:t>
            </a:r>
            <a:r>
              <a:rPr lang="en-US" sz="1800" kern="1200" dirty="0" err="1">
                <a:effectLst/>
                <a:latin typeface="+mj-lt"/>
                <a:ea typeface="+mn-ea"/>
              </a:rPr>
              <a:t>Chevallier</a:t>
            </a:r>
            <a:r>
              <a:rPr lang="en-US" sz="1800" kern="1200" dirty="0">
                <a:effectLst/>
                <a:latin typeface="+mj-lt"/>
                <a:ea typeface="+mn-ea"/>
              </a:rPr>
              <a:t>, C., &amp;</a:t>
            </a:r>
            <a:r>
              <a:rPr lang="en-US" sz="1800" kern="1200" dirty="0" err="1">
                <a:effectLst/>
                <a:latin typeface="+mj-lt"/>
                <a:ea typeface="+mn-ea"/>
              </a:rPr>
              <a:t>Grèzes</a:t>
            </a:r>
            <a:r>
              <a:rPr lang="en-US" sz="1800" kern="1200" dirty="0">
                <a:effectLst/>
                <a:latin typeface="+mj-lt"/>
                <a:ea typeface="+mn-ea"/>
              </a:rPr>
              <a:t>, J. (2020). Classification of autistic individuals and controls using cross-task characterization of fMRI activity. </a:t>
            </a:r>
            <a:r>
              <a:rPr lang="en-US" sz="1800" kern="1200" dirty="0" err="1">
                <a:effectLst/>
                <a:latin typeface="+mj-lt"/>
                <a:ea typeface="+mn-ea"/>
              </a:rPr>
              <a:t>NeuroI</a:t>
            </a:r>
            <a:r>
              <a:rPr lang="en-US" sz="1800" kern="1200" dirty="0">
                <a:effectLst/>
                <a:latin typeface="+mj-lt"/>
                <a:ea typeface="+mn-ea"/>
              </a:rPr>
              <a:t>	mage: Clinical, 10, 78-88. </a:t>
            </a:r>
            <a:endParaRPr lang="en-IN" sz="1800" dirty="0">
              <a:effectLst/>
              <a:latin typeface="+mj-lt"/>
              <a:ea typeface="Times New Roman" panose="02020603050405020304" pitchFamily="18" charset="0"/>
            </a:endParaRPr>
          </a:p>
          <a:p>
            <a:pPr marL="109855" indent="0" algn="just">
              <a:spcBef>
                <a:spcPts val="400"/>
              </a:spcBef>
              <a:buNone/>
            </a:pPr>
            <a:r>
              <a:rPr lang="en-US" sz="1800" kern="1200" dirty="0">
                <a:effectLst/>
                <a:latin typeface="+mj-lt"/>
                <a:ea typeface="+mn-ea"/>
              </a:rPr>
              <a:t>5.   Qureshi, M. N. I., Min, B., Jo, H. J., &amp; Lee, B. (2021). Multiclass classification for the differential diagnosis on the ADHD subtypes using recursive feature elimination and hierarchical extreme learning machine: structural MRI study. </a:t>
            </a:r>
            <a:r>
              <a:rPr lang="en-US" sz="1800" kern="1200" dirty="0" err="1">
                <a:effectLst/>
                <a:latin typeface="+mj-lt"/>
                <a:ea typeface="+mn-ea"/>
              </a:rPr>
              <a:t>PloS</a:t>
            </a:r>
            <a:r>
              <a:rPr lang="en-US" sz="1800" kern="1200" dirty="0">
                <a:effectLst/>
                <a:latin typeface="+mj-lt"/>
                <a:ea typeface="+mn-ea"/>
              </a:rPr>
              <a:t> one, 11(8), e0160697.</a:t>
            </a:r>
            <a:endParaRPr lang="en-IN" sz="1800" dirty="0">
              <a:effectLst/>
              <a:latin typeface="+mj-lt"/>
              <a:ea typeface="Times New Roman" panose="02020603050405020304" pitchFamily="18" charset="0"/>
            </a:endParaRPr>
          </a:p>
          <a:p>
            <a:pPr marL="15240" indent="-6350" algn="just">
              <a:lnSpc>
                <a:spcPct val="103000"/>
              </a:lnSpc>
              <a:spcAft>
                <a:spcPts val="2070"/>
              </a:spcAft>
            </a:pPr>
            <a:r>
              <a:rPr lang="en-IN" sz="1800" b="1" dirty="0">
                <a:solidFill>
                  <a:srgbClr val="2DA2BF"/>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3761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3C9C-936A-4C6B-8219-A5D966885ED7}"/>
              </a:ext>
            </a:extLst>
          </p:cNvPr>
          <p:cNvSpPr>
            <a:spLocks noGrp="1"/>
          </p:cNvSpPr>
          <p:nvPr>
            <p:ph type="title"/>
          </p:nvPr>
        </p:nvSpPr>
        <p:spPr>
          <a:xfrm>
            <a:off x="1202919" y="284176"/>
            <a:ext cx="9784080" cy="1019838"/>
          </a:xfrm>
        </p:spPr>
        <p:txBody>
          <a:bodyPr/>
          <a:lstStyle/>
          <a:p>
            <a:r>
              <a:rPr lang="en-IN" dirty="0"/>
              <a:t>DOMAIN INTRODUCTION</a:t>
            </a:r>
          </a:p>
        </p:txBody>
      </p:sp>
      <p:sp>
        <p:nvSpPr>
          <p:cNvPr id="3" name="Content Placeholder 2">
            <a:extLst>
              <a:ext uri="{FF2B5EF4-FFF2-40B4-BE49-F238E27FC236}">
                <a16:creationId xmlns:a16="http://schemas.microsoft.com/office/drawing/2014/main" id="{73F8DE40-9E2B-4A86-B04C-750D6DD2F44C}"/>
              </a:ext>
            </a:extLst>
          </p:cNvPr>
          <p:cNvSpPr>
            <a:spLocks noGrp="1"/>
          </p:cNvSpPr>
          <p:nvPr>
            <p:ph idx="1"/>
          </p:nvPr>
        </p:nvSpPr>
        <p:spPr>
          <a:xfrm>
            <a:off x="1202919" y="2011679"/>
            <a:ext cx="9784080" cy="4562145"/>
          </a:xfrm>
        </p:spPr>
        <p:txBody>
          <a:bodyPr>
            <a:normAutofit fontScale="70000" lnSpcReduction="20000"/>
          </a:bodyPr>
          <a:lstStyle/>
          <a:p>
            <a:pPr marL="0" indent="0">
              <a:buNone/>
            </a:pPr>
            <a:r>
              <a:rPr lang="en-US" dirty="0"/>
              <a:t>MACHINE LEARNING:</a:t>
            </a:r>
          </a:p>
          <a:p>
            <a:pPr marL="0" indent="0">
              <a:buNone/>
            </a:pPr>
            <a:r>
              <a:rPr lang="en-US" dirty="0"/>
              <a:t>(</a:t>
            </a:r>
            <a:r>
              <a:rPr lang="en-US" dirty="0" err="1"/>
              <a:t>i</a:t>
            </a:r>
            <a:r>
              <a:rPr lang="en-US" dirty="0"/>
              <a:t>)In the statistical context, Machine Learning is defined as an application of artificial intelligence where available information is used through algorithms to process or assist the processing of statistical data. </a:t>
            </a:r>
          </a:p>
          <a:p>
            <a:pPr marL="0" indent="0">
              <a:buNone/>
            </a:pPr>
            <a:r>
              <a:rPr lang="en-US" dirty="0"/>
              <a:t>(ii)While Machine Learning involves concepts of automation, it requires human guidance. Machine learning is a relatively new discipline within Computer Science that provides a collection of data analysis techniques. </a:t>
            </a:r>
          </a:p>
          <a:p>
            <a:pPr marL="0" indent="0">
              <a:buNone/>
            </a:pPr>
            <a:r>
              <a:rPr lang="en-US" dirty="0"/>
              <a:t>(iii)Some of these techniques are based on well established statistical methods (e.g. logistic regression and principal component analysis) while many others are not.</a:t>
            </a:r>
          </a:p>
          <a:p>
            <a:pPr marL="0" indent="0">
              <a:buNone/>
            </a:pPr>
            <a:r>
              <a:rPr lang="en-US" dirty="0"/>
              <a:t>SIGNIFICANCE OF MACHINE LEARNING:</a:t>
            </a:r>
          </a:p>
          <a:p>
            <a:pPr marL="0" indent="0">
              <a:buNone/>
            </a:pPr>
            <a:r>
              <a:rPr lang="en-US" dirty="0"/>
              <a:t>(</a:t>
            </a:r>
            <a:r>
              <a:rPr lang="en-US" dirty="0" err="1"/>
              <a:t>i</a:t>
            </a:r>
            <a:r>
              <a:rPr lang="en-US" dirty="0"/>
              <a:t>)Machine Learning is one of the most popular sub-fields of Artificial Intelligence. Machine learning concepts are used almost everywhere, such as Healthcare, Finance, Infrastructure, Marketing, Self-driving cars, recommendation systems, chatbots, social sites, gaming, cyber security, and many more.</a:t>
            </a:r>
          </a:p>
          <a:p>
            <a:pPr marL="0" indent="0">
              <a:buNone/>
            </a:pPr>
            <a:r>
              <a:rPr lang="en-US" dirty="0"/>
              <a:t>(ii)Training is the most important part of Machine Learning. Choose your features and hyper parameters carefully. Machines don't take decisions, people do. Data cleaning is the most important part of Machine Learning.</a:t>
            </a:r>
          </a:p>
          <a:p>
            <a:pPr marL="0" indent="0">
              <a:buNone/>
            </a:pPr>
            <a:r>
              <a:rPr lang="en-US" dirty="0"/>
              <a:t>IMPACT OF MACHINE LEARNING:</a:t>
            </a:r>
          </a:p>
          <a:p>
            <a:pPr marL="0" indent="0">
              <a:buNone/>
            </a:pPr>
            <a:r>
              <a:rPr lang="en-US" dirty="0"/>
              <a:t>As ML algorithms gain experience, they keep improving in accuracy and efficiency. This lets them make better decisions. Say you need to make a weather forecast model. As the amount of data you have keeps growing, your algorithms learn to make more accurate predictions faster.</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57910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448D-CC74-4E79-B6DB-2C5621E69DAE}"/>
              </a:ext>
            </a:extLst>
          </p:cNvPr>
          <p:cNvSpPr>
            <a:spLocks noGrp="1"/>
          </p:cNvSpPr>
          <p:nvPr>
            <p:ph type="title"/>
          </p:nvPr>
        </p:nvSpPr>
        <p:spPr>
          <a:xfrm>
            <a:off x="1202919" y="284176"/>
            <a:ext cx="9784080" cy="693834"/>
          </a:xfrm>
        </p:spPr>
        <p:txBody>
          <a:bodyPr/>
          <a:lstStyle/>
          <a:p>
            <a:r>
              <a:rPr lang="en-IN" dirty="0"/>
              <a:t>Literature review</a:t>
            </a:r>
          </a:p>
        </p:txBody>
      </p:sp>
      <p:graphicFrame>
        <p:nvGraphicFramePr>
          <p:cNvPr id="12" name="Table 12">
            <a:extLst>
              <a:ext uri="{FF2B5EF4-FFF2-40B4-BE49-F238E27FC236}">
                <a16:creationId xmlns:a16="http://schemas.microsoft.com/office/drawing/2014/main" id="{4B7A135C-3EF8-41A2-B7AE-CA5DA6E50346}"/>
              </a:ext>
            </a:extLst>
          </p:cNvPr>
          <p:cNvGraphicFramePr>
            <a:graphicFrameLocks noGrp="1"/>
          </p:cNvGraphicFramePr>
          <p:nvPr>
            <p:ph idx="1"/>
            <p:extLst>
              <p:ext uri="{D42A27DB-BD31-4B8C-83A1-F6EECF244321}">
                <p14:modId xmlns:p14="http://schemas.microsoft.com/office/powerpoint/2010/main" val="2861699996"/>
              </p:ext>
            </p:extLst>
          </p:nvPr>
        </p:nvGraphicFramePr>
        <p:xfrm>
          <a:off x="1144986" y="1971923"/>
          <a:ext cx="9708544" cy="4674926"/>
        </p:xfrm>
        <a:graphic>
          <a:graphicData uri="http://schemas.openxmlformats.org/drawingml/2006/table">
            <a:tbl>
              <a:tblPr firstRow="1" bandRow="1">
                <a:tableStyleId>{5C22544A-7EE6-4342-B048-85BDC9FD1C3A}</a:tableStyleId>
              </a:tblPr>
              <a:tblGrid>
                <a:gridCol w="2427136">
                  <a:extLst>
                    <a:ext uri="{9D8B030D-6E8A-4147-A177-3AD203B41FA5}">
                      <a16:colId xmlns:a16="http://schemas.microsoft.com/office/drawing/2014/main" val="609255945"/>
                    </a:ext>
                  </a:extLst>
                </a:gridCol>
                <a:gridCol w="2427136">
                  <a:extLst>
                    <a:ext uri="{9D8B030D-6E8A-4147-A177-3AD203B41FA5}">
                      <a16:colId xmlns:a16="http://schemas.microsoft.com/office/drawing/2014/main" val="2471428952"/>
                    </a:ext>
                  </a:extLst>
                </a:gridCol>
                <a:gridCol w="2427136">
                  <a:extLst>
                    <a:ext uri="{9D8B030D-6E8A-4147-A177-3AD203B41FA5}">
                      <a16:colId xmlns:a16="http://schemas.microsoft.com/office/drawing/2014/main" val="1019094730"/>
                    </a:ext>
                  </a:extLst>
                </a:gridCol>
                <a:gridCol w="2427136">
                  <a:extLst>
                    <a:ext uri="{9D8B030D-6E8A-4147-A177-3AD203B41FA5}">
                      <a16:colId xmlns:a16="http://schemas.microsoft.com/office/drawing/2014/main" val="1878719951"/>
                    </a:ext>
                  </a:extLst>
                </a:gridCol>
              </a:tblGrid>
              <a:tr h="258859">
                <a:tc>
                  <a:txBody>
                    <a:bodyPr/>
                    <a:lstStyle/>
                    <a:p>
                      <a:r>
                        <a:rPr lang="en-IN" sz="1200" dirty="0"/>
                        <a:t>S.NO</a:t>
                      </a:r>
                    </a:p>
                  </a:txBody>
                  <a:tcPr/>
                </a:tc>
                <a:tc>
                  <a:txBody>
                    <a:bodyPr/>
                    <a:lstStyle/>
                    <a:p>
                      <a:r>
                        <a:rPr lang="en-IN" sz="1200" dirty="0"/>
                        <a:t>AUTHOR NAME &amp; PAPER</a:t>
                      </a:r>
                    </a:p>
                  </a:txBody>
                  <a:tcPr/>
                </a:tc>
                <a:tc>
                  <a:txBody>
                    <a:bodyPr/>
                    <a:lstStyle/>
                    <a:p>
                      <a:r>
                        <a:rPr lang="en-IN" sz="1200" dirty="0"/>
                        <a:t>CONCEPT IN THE PAPER</a:t>
                      </a:r>
                    </a:p>
                  </a:txBody>
                  <a:tcPr/>
                </a:tc>
                <a:tc>
                  <a:txBody>
                    <a:bodyPr/>
                    <a:lstStyle/>
                    <a:p>
                      <a:r>
                        <a:rPr lang="en-IN" sz="1200" dirty="0"/>
                        <a:t>PAPER DETAILS</a:t>
                      </a:r>
                    </a:p>
                  </a:txBody>
                  <a:tcPr/>
                </a:tc>
                <a:extLst>
                  <a:ext uri="{0D108BD9-81ED-4DB2-BD59-A6C34878D82A}">
                    <a16:rowId xmlns:a16="http://schemas.microsoft.com/office/drawing/2014/main" val="2834474267"/>
                  </a:ext>
                </a:extLst>
              </a:tr>
              <a:tr h="4400606">
                <a:tc>
                  <a:txBody>
                    <a:bodyPr/>
                    <a:lstStyle/>
                    <a:p>
                      <a:r>
                        <a:rPr lang="en-IN" sz="1200" dirty="0"/>
                        <a:t>1.</a:t>
                      </a:r>
                    </a:p>
                  </a:txBody>
                  <a:tcPr/>
                </a:tc>
                <a:tc>
                  <a:txBody>
                    <a:bodyPr/>
                    <a:lstStyle/>
                    <a:p>
                      <a:r>
                        <a:rPr lang="en-US" sz="1200" dirty="0"/>
                        <a:t>Cognitive Load Measurement in a Virtual Reality-Based Driving System for Autism Intervention Lian Zhang; Joshua Wade </a:t>
                      </a:r>
                      <a:endParaRPr lang="en-IN" sz="1200" dirty="0"/>
                    </a:p>
                  </a:txBody>
                  <a:tcPr/>
                </a:tc>
                <a:tc>
                  <a:txBody>
                    <a:bodyPr/>
                    <a:lstStyle/>
                    <a:p>
                      <a:r>
                        <a:rPr lang="en-IN" sz="1200" dirty="0"/>
                        <a:t>Algorithm </a:t>
                      </a:r>
                      <a:r>
                        <a:rPr lang="en-IN" sz="1200" dirty="0" err="1"/>
                        <a:t>used:svm,knn</a:t>
                      </a:r>
                      <a:r>
                        <a:rPr lang="en-IN" sz="1200" dirty="0"/>
                        <a:t>, Decision Tree, Discriminant analysis, ANN</a:t>
                      </a:r>
                    </a:p>
                    <a:p>
                      <a:r>
                        <a:rPr lang="en-IN" sz="1200" dirty="0"/>
                        <a:t>LIMITATIONS:</a:t>
                      </a:r>
                    </a:p>
                    <a:p>
                      <a:r>
                        <a:rPr lang="en-US" sz="1200" dirty="0"/>
                        <a:t>we lost a relatively large quantity of data (20.56 percent of all the data). The data were lost primarily due to participants’ movements during driving, which was inevitable in the VR-based driving system aiming at training driving skills of adolescents with ASD in naturalistic conditions.</a:t>
                      </a:r>
                      <a:endParaRPr lang="en-IN" sz="1200" dirty="0"/>
                    </a:p>
                    <a:p>
                      <a:r>
                        <a:rPr lang="en-US" sz="1200" dirty="0"/>
                        <a:t>FUTURE WORK:</a:t>
                      </a:r>
                    </a:p>
                    <a:p>
                      <a:r>
                        <a:rPr lang="en-US" sz="1200" dirty="0"/>
                        <a:t>(</a:t>
                      </a:r>
                      <a:r>
                        <a:rPr lang="en-US" sz="1200" dirty="0" err="1"/>
                        <a:t>i</a:t>
                      </a:r>
                      <a:r>
                        <a:rPr lang="en-US" sz="1200" dirty="0"/>
                        <a:t>)The extant literature supports the usefulness of driving simulators. </a:t>
                      </a:r>
                    </a:p>
                    <a:p>
                      <a:r>
                        <a:rPr lang="en-US" sz="1200" dirty="0"/>
                        <a:t>(ii)Evaluating the usefulness of training using our VR-based driving system for real world driving, in terms of speed-maintenance and error-reduction, will be carried out in future work.</a:t>
                      </a:r>
                      <a:endParaRPr lang="en-IN" sz="1200" dirty="0"/>
                    </a:p>
                  </a:txBody>
                  <a:tcPr/>
                </a:tc>
                <a:tc>
                  <a:txBody>
                    <a:bodyPr/>
                    <a:lstStyle/>
                    <a:p>
                      <a:r>
                        <a:rPr lang="en-IN" sz="1200" dirty="0" err="1"/>
                        <a:t>Issue:APRIL-JUNE</a:t>
                      </a:r>
                      <a:r>
                        <a:rPr lang="en-IN" sz="1200" dirty="0"/>
                        <a:t> 2019</a:t>
                      </a:r>
                    </a:p>
                    <a:p>
                      <a:r>
                        <a:rPr lang="en-IN" sz="1200" dirty="0"/>
                        <a:t>PUBLISH:IEEE</a:t>
                      </a:r>
                    </a:p>
                  </a:txBody>
                  <a:tcPr/>
                </a:tc>
                <a:extLst>
                  <a:ext uri="{0D108BD9-81ED-4DB2-BD59-A6C34878D82A}">
                    <a16:rowId xmlns:a16="http://schemas.microsoft.com/office/drawing/2014/main" val="976033813"/>
                  </a:ext>
                </a:extLst>
              </a:tr>
            </a:tbl>
          </a:graphicData>
        </a:graphic>
      </p:graphicFrame>
    </p:spTree>
    <p:extLst>
      <p:ext uri="{BB962C8B-B14F-4D97-AF65-F5344CB8AC3E}">
        <p14:creationId xmlns:p14="http://schemas.microsoft.com/office/powerpoint/2010/main" val="294829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761D4088-163F-4B90-9827-5DC69FA9E1A4}"/>
              </a:ext>
            </a:extLst>
          </p:cNvPr>
          <p:cNvGraphicFramePr>
            <a:graphicFrameLocks noGrp="1"/>
          </p:cNvGraphicFramePr>
          <p:nvPr>
            <p:ph idx="1"/>
            <p:extLst>
              <p:ext uri="{D42A27DB-BD31-4B8C-83A1-F6EECF244321}">
                <p14:modId xmlns:p14="http://schemas.microsoft.com/office/powerpoint/2010/main" val="4139141675"/>
              </p:ext>
            </p:extLst>
          </p:nvPr>
        </p:nvGraphicFramePr>
        <p:xfrm>
          <a:off x="930302" y="1868557"/>
          <a:ext cx="10797871" cy="4685371"/>
        </p:xfrm>
        <a:graphic>
          <a:graphicData uri="http://schemas.openxmlformats.org/drawingml/2006/table">
            <a:tbl>
              <a:tblPr firstRow="1" bandRow="1">
                <a:tableStyleId>{5C22544A-7EE6-4342-B048-85BDC9FD1C3A}</a:tableStyleId>
              </a:tblPr>
              <a:tblGrid>
                <a:gridCol w="772559">
                  <a:extLst>
                    <a:ext uri="{9D8B030D-6E8A-4147-A177-3AD203B41FA5}">
                      <a16:colId xmlns:a16="http://schemas.microsoft.com/office/drawing/2014/main" val="123384428"/>
                    </a:ext>
                  </a:extLst>
                </a:gridCol>
                <a:gridCol w="4192000">
                  <a:extLst>
                    <a:ext uri="{9D8B030D-6E8A-4147-A177-3AD203B41FA5}">
                      <a16:colId xmlns:a16="http://schemas.microsoft.com/office/drawing/2014/main" val="498977574"/>
                    </a:ext>
                  </a:extLst>
                </a:gridCol>
                <a:gridCol w="4304014">
                  <a:extLst>
                    <a:ext uri="{9D8B030D-6E8A-4147-A177-3AD203B41FA5}">
                      <a16:colId xmlns:a16="http://schemas.microsoft.com/office/drawing/2014/main" val="3111622988"/>
                    </a:ext>
                  </a:extLst>
                </a:gridCol>
                <a:gridCol w="1529298">
                  <a:extLst>
                    <a:ext uri="{9D8B030D-6E8A-4147-A177-3AD203B41FA5}">
                      <a16:colId xmlns:a16="http://schemas.microsoft.com/office/drawing/2014/main" val="119470618"/>
                    </a:ext>
                  </a:extLst>
                </a:gridCol>
              </a:tblGrid>
              <a:tr h="670817">
                <a:tc>
                  <a:txBody>
                    <a:bodyPr/>
                    <a:lstStyle/>
                    <a:p>
                      <a:r>
                        <a:rPr lang="en-IN" dirty="0"/>
                        <a:t>S.NO</a:t>
                      </a:r>
                    </a:p>
                  </a:txBody>
                  <a:tcPr/>
                </a:tc>
                <a:tc>
                  <a:txBody>
                    <a:bodyPr/>
                    <a:lstStyle/>
                    <a:p>
                      <a:r>
                        <a:rPr lang="en-IN" sz="1200" dirty="0"/>
                        <a:t>AUTHOR NAME AND</a:t>
                      </a:r>
                    </a:p>
                    <a:p>
                      <a:r>
                        <a:rPr lang="en-IN" sz="1200" dirty="0"/>
                        <a:t>PAPER</a:t>
                      </a:r>
                    </a:p>
                  </a:txBody>
                  <a:tcPr/>
                </a:tc>
                <a:tc>
                  <a:txBody>
                    <a:bodyPr/>
                    <a:lstStyle/>
                    <a:p>
                      <a:r>
                        <a:rPr lang="en-IN" dirty="0"/>
                        <a:t>CONCEPT IN THE PAPER</a:t>
                      </a:r>
                    </a:p>
                  </a:txBody>
                  <a:tcPr/>
                </a:tc>
                <a:tc>
                  <a:txBody>
                    <a:bodyPr/>
                    <a:lstStyle/>
                    <a:p>
                      <a:r>
                        <a:rPr lang="en-IN" dirty="0"/>
                        <a:t>PAPER DETAILS</a:t>
                      </a:r>
                    </a:p>
                  </a:txBody>
                  <a:tcPr/>
                </a:tc>
                <a:extLst>
                  <a:ext uri="{0D108BD9-81ED-4DB2-BD59-A6C34878D82A}">
                    <a16:rowId xmlns:a16="http://schemas.microsoft.com/office/drawing/2014/main" val="4147584275"/>
                  </a:ext>
                </a:extLst>
              </a:tr>
              <a:tr h="4014554">
                <a:tc>
                  <a:txBody>
                    <a:bodyPr/>
                    <a:lstStyle/>
                    <a:p>
                      <a:r>
                        <a:rPr lang="en-IN" dirty="0"/>
                        <a:t>2.</a:t>
                      </a:r>
                    </a:p>
                  </a:txBody>
                  <a:tcPr/>
                </a:tc>
                <a:tc>
                  <a:txBody>
                    <a:bodyPr/>
                    <a:lstStyle/>
                    <a:p>
                      <a:r>
                        <a:rPr lang="en-US" sz="1200" dirty="0"/>
                        <a:t>Identification of Autism Based on SVM-RFE and Stacked Sparse Auto-Encoder </a:t>
                      </a:r>
                      <a:r>
                        <a:rPr lang="en-US" sz="1200" dirty="0" err="1"/>
                        <a:t>Canhua</a:t>
                      </a:r>
                      <a:r>
                        <a:rPr lang="en-US" sz="1200" dirty="0"/>
                        <a:t> Wang; </a:t>
                      </a:r>
                      <a:r>
                        <a:rPr lang="en-US" sz="1200" dirty="0" err="1"/>
                        <a:t>Zhiyong</a:t>
                      </a:r>
                      <a:r>
                        <a:rPr lang="en-US" sz="1200" dirty="0"/>
                        <a:t> Xiao</a:t>
                      </a:r>
                      <a:endParaRPr lang="en-IN" sz="1200" dirty="0"/>
                    </a:p>
                  </a:txBody>
                  <a:tcPr/>
                </a:tc>
                <a:tc>
                  <a:txBody>
                    <a:bodyPr/>
                    <a:lstStyle/>
                    <a:p>
                      <a:r>
                        <a:rPr lang="en-IN" sz="1200" dirty="0">
                          <a:latin typeface="+mj-lt"/>
                          <a:cs typeface="Times New Roman" panose="02020603050405020304" pitchFamily="18" charset="0"/>
                        </a:rPr>
                        <a:t>ALGORITHM:SVM-RFE</a:t>
                      </a:r>
                    </a:p>
                    <a:p>
                      <a:r>
                        <a:rPr lang="en-IN" sz="1200" dirty="0">
                          <a:latin typeface="+mj-lt"/>
                          <a:cs typeface="Times New Roman" panose="02020603050405020304" pitchFamily="18" charset="0"/>
                        </a:rPr>
                        <a:t>LIMITATIONS:</a:t>
                      </a:r>
                      <a:r>
                        <a:rPr lang="en-US" sz="1200" dirty="0">
                          <a:latin typeface="+mj-lt"/>
                          <a:cs typeface="Times New Roman" panose="02020603050405020304" pitchFamily="18" charset="0"/>
                        </a:rPr>
                        <a:t>In this study, a deep learning method combined with SVM-RFE was proposed to improve the classification accuracy of ASD based on the whole ABIDE dataset. The proposed method used SVM-RFE to pre-eliminate some meaningless features in order to enable the SSAE to extract well the sophisticated features in the case of ‘‘high dimensions, small samples’’.</a:t>
                      </a:r>
                    </a:p>
                    <a:p>
                      <a:r>
                        <a:rPr lang="en-US" sz="1200" dirty="0">
                          <a:latin typeface="+mj-lt"/>
                          <a:cs typeface="Times New Roman" panose="02020603050405020304" pitchFamily="18" charset="0"/>
                        </a:rPr>
                        <a:t>FUTURE WORK:</a:t>
                      </a:r>
                    </a:p>
                    <a:p>
                      <a:r>
                        <a:rPr lang="en-US" sz="1200" dirty="0"/>
                        <a:t>Further research is necessary to combine multiple indices of brain imaging such as grey matter volume and cortex thickness with the FC, which might lead to better results of identification.</a:t>
                      </a:r>
                      <a:endParaRPr lang="en-IN" sz="1200" dirty="0">
                        <a:latin typeface="+mj-lt"/>
                        <a:cs typeface="Times New Roman" panose="02020603050405020304" pitchFamily="18" charset="0"/>
                      </a:endParaRPr>
                    </a:p>
                  </a:txBody>
                  <a:tcPr/>
                </a:tc>
                <a:tc>
                  <a:txBody>
                    <a:bodyPr/>
                    <a:lstStyle/>
                    <a:p>
                      <a:r>
                        <a:rPr lang="en-IN" sz="1200" dirty="0" err="1">
                          <a:latin typeface="+mj-lt"/>
                        </a:rPr>
                        <a:t>Issue:AUGUST-SEPTEMEBER</a:t>
                      </a:r>
                      <a:r>
                        <a:rPr lang="en-IN" sz="1200" dirty="0">
                          <a:latin typeface="+mj-lt"/>
                        </a:rPr>
                        <a:t> 2020</a:t>
                      </a:r>
                    </a:p>
                    <a:p>
                      <a:r>
                        <a:rPr lang="en-IN" sz="1200" dirty="0" err="1">
                          <a:latin typeface="+mj-lt"/>
                        </a:rPr>
                        <a:t>Publish:ieee</a:t>
                      </a:r>
                      <a:endParaRPr lang="en-IN" sz="1200" dirty="0">
                        <a:latin typeface="+mj-lt"/>
                      </a:endParaRPr>
                    </a:p>
                  </a:txBody>
                  <a:tcPr/>
                </a:tc>
                <a:extLst>
                  <a:ext uri="{0D108BD9-81ED-4DB2-BD59-A6C34878D82A}">
                    <a16:rowId xmlns:a16="http://schemas.microsoft.com/office/drawing/2014/main" val="1108428788"/>
                  </a:ext>
                </a:extLst>
              </a:tr>
            </a:tbl>
          </a:graphicData>
        </a:graphic>
      </p:graphicFrame>
    </p:spTree>
    <p:extLst>
      <p:ext uri="{BB962C8B-B14F-4D97-AF65-F5344CB8AC3E}">
        <p14:creationId xmlns:p14="http://schemas.microsoft.com/office/powerpoint/2010/main" val="59628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8B09483-4F17-4410-BC1E-55F60096BEEB}"/>
              </a:ext>
            </a:extLst>
          </p:cNvPr>
          <p:cNvGraphicFramePr>
            <a:graphicFrameLocks noGrp="1"/>
          </p:cNvGraphicFramePr>
          <p:nvPr>
            <p:ph idx="1"/>
            <p:extLst>
              <p:ext uri="{D42A27DB-BD31-4B8C-83A1-F6EECF244321}">
                <p14:modId xmlns:p14="http://schemas.microsoft.com/office/powerpoint/2010/main" val="603564196"/>
              </p:ext>
            </p:extLst>
          </p:nvPr>
        </p:nvGraphicFramePr>
        <p:xfrm>
          <a:off x="548640" y="508884"/>
          <a:ext cx="11346512" cy="6288932"/>
        </p:xfrm>
        <a:graphic>
          <a:graphicData uri="http://schemas.openxmlformats.org/drawingml/2006/table">
            <a:tbl>
              <a:tblPr firstRow="1" bandRow="1">
                <a:tableStyleId>{5C22544A-7EE6-4342-B048-85BDC9FD1C3A}</a:tableStyleId>
              </a:tblPr>
              <a:tblGrid>
                <a:gridCol w="2759910">
                  <a:extLst>
                    <a:ext uri="{9D8B030D-6E8A-4147-A177-3AD203B41FA5}">
                      <a16:colId xmlns:a16="http://schemas.microsoft.com/office/drawing/2014/main" val="3754498560"/>
                    </a:ext>
                  </a:extLst>
                </a:gridCol>
                <a:gridCol w="2759910">
                  <a:extLst>
                    <a:ext uri="{9D8B030D-6E8A-4147-A177-3AD203B41FA5}">
                      <a16:colId xmlns:a16="http://schemas.microsoft.com/office/drawing/2014/main" val="3360569712"/>
                    </a:ext>
                  </a:extLst>
                </a:gridCol>
                <a:gridCol w="2759910">
                  <a:extLst>
                    <a:ext uri="{9D8B030D-6E8A-4147-A177-3AD203B41FA5}">
                      <a16:colId xmlns:a16="http://schemas.microsoft.com/office/drawing/2014/main" val="814060211"/>
                    </a:ext>
                  </a:extLst>
                </a:gridCol>
                <a:gridCol w="3066782">
                  <a:extLst>
                    <a:ext uri="{9D8B030D-6E8A-4147-A177-3AD203B41FA5}">
                      <a16:colId xmlns:a16="http://schemas.microsoft.com/office/drawing/2014/main" val="3182488428"/>
                    </a:ext>
                  </a:extLst>
                </a:gridCol>
              </a:tblGrid>
              <a:tr h="289550">
                <a:tc>
                  <a:txBody>
                    <a:bodyPr/>
                    <a:lstStyle/>
                    <a:p>
                      <a:r>
                        <a:rPr lang="en-IN" sz="1200" dirty="0"/>
                        <a:t>S.NO</a:t>
                      </a:r>
                    </a:p>
                  </a:txBody>
                  <a:tcPr/>
                </a:tc>
                <a:tc>
                  <a:txBody>
                    <a:bodyPr/>
                    <a:lstStyle/>
                    <a:p>
                      <a:r>
                        <a:rPr lang="en-IN" sz="1200" dirty="0"/>
                        <a:t>AUTHOR NAME &amp; PAPER</a:t>
                      </a:r>
                    </a:p>
                  </a:txBody>
                  <a:tcPr/>
                </a:tc>
                <a:tc>
                  <a:txBody>
                    <a:bodyPr/>
                    <a:lstStyle/>
                    <a:p>
                      <a:r>
                        <a:rPr lang="en-IN" sz="1200" dirty="0"/>
                        <a:t>CONCEPT IN THE PAPER</a:t>
                      </a:r>
                    </a:p>
                  </a:txBody>
                  <a:tcPr/>
                </a:tc>
                <a:tc>
                  <a:txBody>
                    <a:bodyPr/>
                    <a:lstStyle/>
                    <a:p>
                      <a:r>
                        <a:rPr lang="en-IN" sz="1200" dirty="0"/>
                        <a:t>PAPER DETAILS</a:t>
                      </a:r>
                    </a:p>
                  </a:txBody>
                  <a:tcPr/>
                </a:tc>
                <a:extLst>
                  <a:ext uri="{0D108BD9-81ED-4DB2-BD59-A6C34878D82A}">
                    <a16:rowId xmlns:a16="http://schemas.microsoft.com/office/drawing/2014/main" val="1523485381"/>
                  </a:ext>
                </a:extLst>
              </a:tr>
              <a:tr h="3185048">
                <a:tc>
                  <a:txBody>
                    <a:bodyPr/>
                    <a:lstStyle/>
                    <a:p>
                      <a:r>
                        <a:rPr lang="en-IN" sz="1200" dirty="0"/>
                        <a:t>3.</a:t>
                      </a:r>
                    </a:p>
                  </a:txBody>
                  <a:tcPr/>
                </a:tc>
                <a:tc>
                  <a:txBody>
                    <a:bodyPr/>
                    <a:lstStyle/>
                    <a:p>
                      <a:r>
                        <a:rPr lang="en-IN" sz="1200" b="0" i="0" kern="1200" dirty="0">
                          <a:solidFill>
                            <a:schemeClr val="dk1"/>
                          </a:solidFill>
                          <a:effectLst/>
                          <a:latin typeface="+mn-lt"/>
                          <a:ea typeface="+mn-ea"/>
                          <a:cs typeface="+mn-cs"/>
                        </a:rPr>
                        <a:t>Computer Aided Autism Diagnosis Using Diffusion Tensor Imaging </a:t>
                      </a:r>
                      <a:r>
                        <a:rPr lang="en-IN" sz="1200" b="0" i="0" kern="1200" dirty="0" err="1">
                          <a:solidFill>
                            <a:schemeClr val="dk1"/>
                          </a:solidFill>
                          <a:effectLst/>
                          <a:latin typeface="+mn-lt"/>
                          <a:ea typeface="+mn-ea"/>
                          <a:cs typeface="+mn-cs"/>
                        </a:rPr>
                        <a:t>Yaser</a:t>
                      </a:r>
                      <a:r>
                        <a:rPr lang="en-IN" sz="1200" b="0" i="0" kern="1200" dirty="0">
                          <a:solidFill>
                            <a:schemeClr val="dk1"/>
                          </a:solidFill>
                          <a:effectLst/>
                          <a:latin typeface="+mn-lt"/>
                          <a:ea typeface="+mn-ea"/>
                          <a:cs typeface="+mn-cs"/>
                        </a:rPr>
                        <a:t> A. </a:t>
                      </a:r>
                      <a:r>
                        <a:rPr lang="en-IN" sz="1200" b="0" i="0" kern="1200" dirty="0" err="1">
                          <a:solidFill>
                            <a:schemeClr val="dk1"/>
                          </a:solidFill>
                          <a:effectLst/>
                          <a:latin typeface="+mn-lt"/>
                          <a:ea typeface="+mn-ea"/>
                          <a:cs typeface="+mn-cs"/>
                        </a:rPr>
                        <a:t>Elnakieb</a:t>
                      </a:r>
                      <a:r>
                        <a:rPr lang="en-IN" sz="1200" b="0" i="0" kern="1200" dirty="0">
                          <a:solidFill>
                            <a:schemeClr val="dk1"/>
                          </a:solidFill>
                          <a:effectLst/>
                          <a:latin typeface="+mn-lt"/>
                          <a:ea typeface="+mn-ea"/>
                          <a:cs typeface="+mn-cs"/>
                        </a:rPr>
                        <a:t>; Mohamed T. Ali</a:t>
                      </a:r>
                      <a:endParaRPr lang="en-IN" sz="1200" dirty="0"/>
                    </a:p>
                  </a:txBody>
                  <a:tcPr/>
                </a:tc>
                <a:tc>
                  <a:txBody>
                    <a:bodyPr/>
                    <a:lstStyle/>
                    <a:p>
                      <a:r>
                        <a:rPr lang="en-IN" sz="1200" dirty="0"/>
                        <a:t>ALGORITHM USED:DTI-Based ASD Diagnosis System</a:t>
                      </a:r>
                    </a:p>
                    <a:p>
                      <a:r>
                        <a:rPr lang="en-IN" sz="1200" dirty="0"/>
                        <a:t>LIMITATIONS:</a:t>
                      </a:r>
                      <a:r>
                        <a:rPr lang="en-US" sz="1200" dirty="0"/>
                        <a:t>In summary, the proposed diagnosis framework achieved various goals. The classifier’s performance, with a moderately large sample size of 263 subjects, is in the upper range of those DTI-based studies reported in the literature. </a:t>
                      </a:r>
                    </a:p>
                    <a:p>
                      <a:r>
                        <a:rPr lang="en-US" sz="1200" dirty="0"/>
                        <a:t>FUTURE WORK:</a:t>
                      </a:r>
                    </a:p>
                    <a:p>
                      <a:r>
                        <a:rPr lang="en-US" sz="1200" dirty="0"/>
                        <a:t>The feature selection approach used in our system is scalable, in that additional imaging modalities or even non-image data could be incorporated into the feature space, and their contribution to the classification could be considered separately or jointly</a:t>
                      </a:r>
                      <a:endParaRPr lang="en-IN" sz="1200" dirty="0"/>
                    </a:p>
                  </a:txBody>
                  <a:tcPr/>
                </a:tc>
                <a:tc>
                  <a:txBody>
                    <a:bodyPr/>
                    <a:lstStyle/>
                    <a:p>
                      <a:r>
                        <a:rPr lang="en-IN" sz="1200" dirty="0"/>
                        <a:t>ISSSUE:APRIL2020</a:t>
                      </a:r>
                    </a:p>
                    <a:p>
                      <a:r>
                        <a:rPr lang="en-IN" sz="1200" dirty="0" err="1"/>
                        <a:t>Publish:ieee</a:t>
                      </a:r>
                      <a:endParaRPr lang="en-IN" sz="1200" dirty="0"/>
                    </a:p>
                  </a:txBody>
                  <a:tcPr/>
                </a:tc>
                <a:extLst>
                  <a:ext uri="{0D108BD9-81ED-4DB2-BD59-A6C34878D82A}">
                    <a16:rowId xmlns:a16="http://schemas.microsoft.com/office/drawing/2014/main" val="227865494"/>
                  </a:ext>
                </a:extLst>
              </a:tr>
              <a:tr h="2798982">
                <a:tc>
                  <a:txBody>
                    <a:bodyPr/>
                    <a:lstStyle/>
                    <a:p>
                      <a:r>
                        <a:rPr lang="en-IN" sz="1200" dirty="0"/>
                        <a:t>4.</a:t>
                      </a:r>
                    </a:p>
                  </a:txBody>
                  <a:tcPr/>
                </a:tc>
                <a:tc>
                  <a:txBody>
                    <a:bodyPr/>
                    <a:lstStyle/>
                    <a:p>
                      <a:r>
                        <a:rPr lang="en-US" sz="1200" b="0" i="0" kern="1200" dirty="0">
                          <a:solidFill>
                            <a:schemeClr val="dk1"/>
                          </a:solidFill>
                          <a:effectLst/>
                          <a:latin typeface="+mn-lt"/>
                          <a:ea typeface="+mn-ea"/>
                          <a:cs typeface="+mn-cs"/>
                        </a:rPr>
                        <a:t>Classification and Biomarker Exploration of Autism Spectrum Disorders Based on Recurrent Attention Model </a:t>
                      </a:r>
                      <a:endParaRPr lang="en-IN" sz="1200" dirty="0"/>
                    </a:p>
                  </a:txBody>
                  <a:tcPr/>
                </a:tc>
                <a:tc>
                  <a:txBody>
                    <a:bodyPr/>
                    <a:lstStyle/>
                    <a:p>
                      <a:r>
                        <a:rPr lang="en-IN" sz="1200" dirty="0"/>
                        <a:t>ALGORITHM USED:CNN,RNN</a:t>
                      </a:r>
                    </a:p>
                    <a:p>
                      <a:r>
                        <a:rPr lang="en-IN" sz="1200" dirty="0"/>
                        <a:t>LIMITATIONS:</a:t>
                      </a:r>
                      <a:r>
                        <a:rPr lang="en-US" sz="1200" dirty="0"/>
                        <a:t>In this article, we use the RAM and </a:t>
                      </a:r>
                      <a:r>
                        <a:rPr lang="en-US" sz="1200" dirty="0" err="1"/>
                        <a:t>sMRI</a:t>
                      </a:r>
                      <a:r>
                        <a:rPr lang="en-US" sz="1200" dirty="0"/>
                        <a:t> in deep learning to classify autism and visualize the classification evidence. We replace the PG algorithm with DDPG algorithm in RAM, and propose prioritized experience replay algorithm based on Gaussian sampling method.</a:t>
                      </a:r>
                    </a:p>
                    <a:p>
                      <a:r>
                        <a:rPr lang="en-US" sz="1200" dirty="0"/>
                        <a:t>FUTURE WORK:</a:t>
                      </a:r>
                    </a:p>
                    <a:p>
                      <a:r>
                        <a:rPr lang="en-US" sz="1200" dirty="0"/>
                        <a:t>The future research will be carried out in other visualization models to further mine the relevant information of lesions in the autistic brain.</a:t>
                      </a:r>
                      <a:endParaRPr lang="en-IN" sz="1200" dirty="0"/>
                    </a:p>
                  </a:txBody>
                  <a:tcPr/>
                </a:tc>
                <a:tc>
                  <a:txBody>
                    <a:bodyPr/>
                    <a:lstStyle/>
                    <a:p>
                      <a:r>
                        <a:rPr lang="en-IN" sz="1200" dirty="0"/>
                        <a:t>ISSUE:NOVEMBER 2020</a:t>
                      </a:r>
                    </a:p>
                    <a:p>
                      <a:r>
                        <a:rPr lang="en-IN" sz="1200" dirty="0" err="1"/>
                        <a:t>Publish:ieee</a:t>
                      </a:r>
                      <a:endParaRPr lang="en-IN" sz="1200" dirty="0"/>
                    </a:p>
                  </a:txBody>
                  <a:tcPr/>
                </a:tc>
                <a:extLst>
                  <a:ext uri="{0D108BD9-81ED-4DB2-BD59-A6C34878D82A}">
                    <a16:rowId xmlns:a16="http://schemas.microsoft.com/office/drawing/2014/main" val="293738922"/>
                  </a:ext>
                </a:extLst>
              </a:tr>
            </a:tbl>
          </a:graphicData>
        </a:graphic>
      </p:graphicFrame>
    </p:spTree>
    <p:extLst>
      <p:ext uri="{BB962C8B-B14F-4D97-AF65-F5344CB8AC3E}">
        <p14:creationId xmlns:p14="http://schemas.microsoft.com/office/powerpoint/2010/main" val="418304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BAEA15-2D37-4DAA-AC0F-0D2D2892808C}"/>
              </a:ext>
            </a:extLst>
          </p:cNvPr>
          <p:cNvGraphicFramePr>
            <a:graphicFrameLocks noGrp="1"/>
          </p:cNvGraphicFramePr>
          <p:nvPr>
            <p:ph idx="1"/>
            <p:extLst>
              <p:ext uri="{D42A27DB-BD31-4B8C-83A1-F6EECF244321}">
                <p14:modId xmlns:p14="http://schemas.microsoft.com/office/powerpoint/2010/main" val="1141389679"/>
              </p:ext>
            </p:extLst>
          </p:nvPr>
        </p:nvGraphicFramePr>
        <p:xfrm>
          <a:off x="1203325" y="2011362"/>
          <a:ext cx="9783760" cy="3320916"/>
        </p:xfrm>
        <a:graphic>
          <a:graphicData uri="http://schemas.openxmlformats.org/drawingml/2006/table">
            <a:tbl>
              <a:tblPr firstRow="1" bandRow="1">
                <a:tableStyleId>{5C22544A-7EE6-4342-B048-85BDC9FD1C3A}</a:tableStyleId>
              </a:tblPr>
              <a:tblGrid>
                <a:gridCol w="2445940">
                  <a:extLst>
                    <a:ext uri="{9D8B030D-6E8A-4147-A177-3AD203B41FA5}">
                      <a16:colId xmlns:a16="http://schemas.microsoft.com/office/drawing/2014/main" val="1443005411"/>
                    </a:ext>
                  </a:extLst>
                </a:gridCol>
                <a:gridCol w="2445940">
                  <a:extLst>
                    <a:ext uri="{9D8B030D-6E8A-4147-A177-3AD203B41FA5}">
                      <a16:colId xmlns:a16="http://schemas.microsoft.com/office/drawing/2014/main" val="1326954532"/>
                    </a:ext>
                  </a:extLst>
                </a:gridCol>
                <a:gridCol w="2445940">
                  <a:extLst>
                    <a:ext uri="{9D8B030D-6E8A-4147-A177-3AD203B41FA5}">
                      <a16:colId xmlns:a16="http://schemas.microsoft.com/office/drawing/2014/main" val="876056355"/>
                    </a:ext>
                  </a:extLst>
                </a:gridCol>
                <a:gridCol w="2445940">
                  <a:extLst>
                    <a:ext uri="{9D8B030D-6E8A-4147-A177-3AD203B41FA5}">
                      <a16:colId xmlns:a16="http://schemas.microsoft.com/office/drawing/2014/main" val="1106962303"/>
                    </a:ext>
                  </a:extLst>
                </a:gridCol>
              </a:tblGrid>
              <a:tr h="1217796">
                <a:tc>
                  <a:txBody>
                    <a:bodyPr/>
                    <a:lstStyle/>
                    <a:p>
                      <a:r>
                        <a:rPr lang="en-IN" sz="1200" dirty="0"/>
                        <a:t>S.NO</a:t>
                      </a:r>
                    </a:p>
                  </a:txBody>
                  <a:tcPr/>
                </a:tc>
                <a:tc>
                  <a:txBody>
                    <a:bodyPr/>
                    <a:lstStyle/>
                    <a:p>
                      <a:r>
                        <a:rPr lang="en-IN" sz="1200" dirty="0"/>
                        <a:t>AUTHOR NAME &amp; PAPER</a:t>
                      </a:r>
                    </a:p>
                  </a:txBody>
                  <a:tcPr/>
                </a:tc>
                <a:tc>
                  <a:txBody>
                    <a:bodyPr/>
                    <a:lstStyle/>
                    <a:p>
                      <a:r>
                        <a:rPr lang="en-IN" sz="1200" dirty="0"/>
                        <a:t>CONCEPT IN THE PAPER</a:t>
                      </a:r>
                    </a:p>
                  </a:txBody>
                  <a:tcPr/>
                </a:tc>
                <a:tc>
                  <a:txBody>
                    <a:bodyPr/>
                    <a:lstStyle/>
                    <a:p>
                      <a:r>
                        <a:rPr lang="en-IN" sz="1200" dirty="0"/>
                        <a:t>PAPER DETAILS</a:t>
                      </a:r>
                    </a:p>
                  </a:txBody>
                  <a:tcPr/>
                </a:tc>
                <a:extLst>
                  <a:ext uri="{0D108BD9-81ED-4DB2-BD59-A6C34878D82A}">
                    <a16:rowId xmlns:a16="http://schemas.microsoft.com/office/drawing/2014/main" val="108142240"/>
                  </a:ext>
                </a:extLst>
              </a:tr>
              <a:tr h="1217796">
                <a:tc>
                  <a:txBody>
                    <a:bodyPr/>
                    <a:lstStyle/>
                    <a:p>
                      <a:r>
                        <a:rPr lang="en-IN" sz="1200" dirty="0"/>
                        <a:t>5.</a:t>
                      </a:r>
                    </a:p>
                  </a:txBody>
                  <a:tcPr/>
                </a:tc>
                <a:tc>
                  <a:txBody>
                    <a:bodyPr/>
                    <a:lstStyle/>
                    <a:p>
                      <a:r>
                        <a:rPr lang="en-IN" sz="1200" dirty="0"/>
                        <a:t>Affective computing of children with autism based on feature transfer</a:t>
                      </a:r>
                    </a:p>
                    <a:p>
                      <a:r>
                        <a:rPr lang="en-IN" sz="1200" dirty="0"/>
                        <a:t>Author </a:t>
                      </a:r>
                      <a:r>
                        <a:rPr lang="en-IN" sz="1200" dirty="0" err="1"/>
                        <a:t>name:Jing</a:t>
                      </a:r>
                      <a:r>
                        <a:rPr lang="en-IN" sz="1200" dirty="0"/>
                        <a:t> </a:t>
                      </a:r>
                      <a:r>
                        <a:rPr lang="en-IN" sz="1200" dirty="0" err="1"/>
                        <a:t>han,xue</a:t>
                      </a:r>
                      <a:r>
                        <a:rPr lang="en-IN" sz="1200" dirty="0"/>
                        <a:t> li</a:t>
                      </a:r>
                    </a:p>
                  </a:txBody>
                  <a:tcPr/>
                </a:tc>
                <a:tc>
                  <a:txBody>
                    <a:bodyPr/>
                    <a:lstStyle/>
                    <a:p>
                      <a:r>
                        <a:rPr lang="en-IN" sz="1200" dirty="0"/>
                        <a:t>Algorithm </a:t>
                      </a:r>
                      <a:r>
                        <a:rPr lang="en-IN" sz="1200" dirty="0" err="1"/>
                        <a:t>used:sparse</a:t>
                      </a:r>
                      <a:r>
                        <a:rPr lang="en-IN" sz="1200" dirty="0"/>
                        <a:t> coding algorithm</a:t>
                      </a:r>
                    </a:p>
                    <a:p>
                      <a:r>
                        <a:rPr lang="en-IN" sz="1200" dirty="0" err="1"/>
                        <a:t>Limitations:The</a:t>
                      </a:r>
                      <a:r>
                        <a:rPr lang="en-IN" sz="1200" dirty="0"/>
                        <a:t> effect of emotion recognition is lower than that of algorithm in this paper it is superiority of the algorithm</a:t>
                      </a:r>
                    </a:p>
                    <a:p>
                      <a:r>
                        <a:rPr lang="en-IN" sz="1200" dirty="0"/>
                        <a:t>Future </a:t>
                      </a:r>
                      <a:r>
                        <a:rPr lang="en-IN" sz="1200" dirty="0" err="1"/>
                        <a:t>enhancements:The</a:t>
                      </a:r>
                      <a:r>
                        <a:rPr lang="en-IN" sz="1200" dirty="0"/>
                        <a:t> optimization analysis of the objective function realized by alternating iterations</a:t>
                      </a:r>
                    </a:p>
                    <a:p>
                      <a:endParaRPr lang="en-IN" sz="1200" dirty="0"/>
                    </a:p>
                  </a:txBody>
                  <a:tcPr/>
                </a:tc>
                <a:tc>
                  <a:txBody>
                    <a:bodyPr/>
                    <a:lstStyle/>
                    <a:p>
                      <a:r>
                        <a:rPr lang="en-IN" sz="1200" dirty="0" err="1"/>
                        <a:t>ISSUE:Decemeber</a:t>
                      </a:r>
                      <a:r>
                        <a:rPr lang="en-IN" sz="1200" dirty="0"/>
                        <a:t> 2020</a:t>
                      </a:r>
                    </a:p>
                    <a:p>
                      <a:r>
                        <a:rPr lang="en-IN" sz="1200" dirty="0"/>
                        <a:t>PUBLISH:CCIS</a:t>
                      </a:r>
                    </a:p>
                    <a:p>
                      <a:endParaRPr lang="en-IN" sz="1200" dirty="0"/>
                    </a:p>
                    <a:p>
                      <a:endParaRPr lang="en-IN" sz="1200" dirty="0"/>
                    </a:p>
                  </a:txBody>
                  <a:tcPr/>
                </a:tc>
                <a:extLst>
                  <a:ext uri="{0D108BD9-81ED-4DB2-BD59-A6C34878D82A}">
                    <a16:rowId xmlns:a16="http://schemas.microsoft.com/office/drawing/2014/main" val="1697146181"/>
                  </a:ext>
                </a:extLst>
              </a:tr>
            </a:tbl>
          </a:graphicData>
        </a:graphic>
      </p:graphicFrame>
    </p:spTree>
    <p:extLst>
      <p:ext uri="{BB962C8B-B14F-4D97-AF65-F5344CB8AC3E}">
        <p14:creationId xmlns:p14="http://schemas.microsoft.com/office/powerpoint/2010/main" val="101891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8146-F470-4AB6-B679-DA42CF094247}"/>
              </a:ext>
            </a:extLst>
          </p:cNvPr>
          <p:cNvSpPr>
            <a:spLocks noGrp="1"/>
          </p:cNvSpPr>
          <p:nvPr>
            <p:ph type="title"/>
          </p:nvPr>
        </p:nvSpPr>
        <p:spPr>
          <a:xfrm>
            <a:off x="1202919" y="284176"/>
            <a:ext cx="9784080" cy="797201"/>
          </a:xfrm>
        </p:spPr>
        <p:txBody>
          <a:bodyPr/>
          <a:lstStyle/>
          <a:p>
            <a:r>
              <a:rPr lang="en-IN" dirty="0"/>
              <a:t>DATASET DETAILS</a:t>
            </a:r>
          </a:p>
        </p:txBody>
      </p:sp>
      <p:sp>
        <p:nvSpPr>
          <p:cNvPr id="3" name="Content Placeholder 2">
            <a:extLst>
              <a:ext uri="{FF2B5EF4-FFF2-40B4-BE49-F238E27FC236}">
                <a16:creationId xmlns:a16="http://schemas.microsoft.com/office/drawing/2014/main" id="{3C2AB7AE-3326-4B5E-A7A3-FA3AEA74AB58}"/>
              </a:ext>
            </a:extLst>
          </p:cNvPr>
          <p:cNvSpPr>
            <a:spLocks noGrp="1"/>
          </p:cNvSpPr>
          <p:nvPr>
            <p:ph idx="1"/>
          </p:nvPr>
        </p:nvSpPr>
        <p:spPr/>
        <p:txBody>
          <a:bodyPr/>
          <a:lstStyle/>
          <a:p>
            <a:pPr marL="0" indent="0">
              <a:buNone/>
            </a:pPr>
            <a:r>
              <a:rPr lang="en-IN" dirty="0"/>
              <a:t>Children image dataset is taken from Kaggle</a:t>
            </a:r>
          </a:p>
          <a:p>
            <a:pPr marL="0" indent="0">
              <a:buNone/>
            </a:pPr>
            <a:endParaRPr lang="en-IN" dirty="0"/>
          </a:p>
          <a:p>
            <a:endParaRPr lang="en-IN" dirty="0"/>
          </a:p>
          <a:p>
            <a:endParaRPr lang="en-IN" dirty="0"/>
          </a:p>
        </p:txBody>
      </p:sp>
      <p:pic>
        <p:nvPicPr>
          <p:cNvPr id="4" name="Picture 3">
            <a:extLst>
              <a:ext uri="{FF2B5EF4-FFF2-40B4-BE49-F238E27FC236}">
                <a16:creationId xmlns:a16="http://schemas.microsoft.com/office/drawing/2014/main" id="{49945D87-2133-4480-99C2-F2E710D69D02}"/>
              </a:ext>
            </a:extLst>
          </p:cNvPr>
          <p:cNvPicPr>
            <a:picLocks noChangeAspect="1"/>
          </p:cNvPicPr>
          <p:nvPr/>
        </p:nvPicPr>
        <p:blipFill>
          <a:blip r:embed="rId2"/>
          <a:stretch>
            <a:fillRect/>
          </a:stretch>
        </p:blipFill>
        <p:spPr>
          <a:xfrm>
            <a:off x="1280160" y="2456953"/>
            <a:ext cx="7943353" cy="3872286"/>
          </a:xfrm>
          <a:prstGeom prst="rect">
            <a:avLst/>
          </a:prstGeom>
        </p:spPr>
      </p:pic>
    </p:spTree>
    <p:extLst>
      <p:ext uri="{BB962C8B-B14F-4D97-AF65-F5344CB8AC3E}">
        <p14:creationId xmlns:p14="http://schemas.microsoft.com/office/powerpoint/2010/main" val="402899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F742BBC5-A74D-4C5A-BC82-C1010FF382BA}"/>
              </a:ext>
            </a:extLst>
          </p:cNvPr>
          <p:cNvPicPr>
            <a:picLocks noGrp="1" noChangeAspect="1"/>
          </p:cNvPicPr>
          <p:nvPr>
            <p:ph idx="1"/>
          </p:nvPr>
        </p:nvPicPr>
        <p:blipFill>
          <a:blip r:embed="rId2"/>
          <a:stretch>
            <a:fillRect/>
          </a:stretch>
        </p:blipFill>
        <p:spPr>
          <a:xfrm>
            <a:off x="1992679" y="1860550"/>
            <a:ext cx="8206642" cy="4572055"/>
          </a:xfrm>
        </p:spPr>
      </p:pic>
    </p:spTree>
    <p:extLst>
      <p:ext uri="{BB962C8B-B14F-4D97-AF65-F5344CB8AC3E}">
        <p14:creationId xmlns:p14="http://schemas.microsoft.com/office/powerpoint/2010/main" val="41730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1110</TotalTime>
  <Words>1893</Words>
  <Application>Microsoft Office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Corbel</vt:lpstr>
      <vt:lpstr>Corbel </vt:lpstr>
      <vt:lpstr>Times New Roman</vt:lpstr>
      <vt:lpstr>Wingdings</vt:lpstr>
      <vt:lpstr>Banded</vt:lpstr>
      <vt:lpstr>Machine learning based autism prediction</vt:lpstr>
      <vt:lpstr>MOTIVATION &amp; OBJECTIVE</vt:lpstr>
      <vt:lpstr>DOMAIN INTRODUCTION</vt:lpstr>
      <vt:lpstr>Literature review</vt:lpstr>
      <vt:lpstr>PowerPoint Presentation</vt:lpstr>
      <vt:lpstr>PowerPoint Presentation</vt:lpstr>
      <vt:lpstr>PowerPoint Presentation</vt:lpstr>
      <vt:lpstr>DATASET DETAILS</vt:lpstr>
      <vt:lpstr>PowerPoint Presentation</vt:lpstr>
      <vt:lpstr>IMPLEMENTATION PLATFORM / FRAMEWORK</vt:lpstr>
      <vt:lpstr>OVERALL ARCHITECTURE DIAGRAM</vt:lpstr>
      <vt:lpstr>LIST OF MODULES</vt:lpstr>
      <vt:lpstr>PowerPoint Presentation</vt:lpstr>
      <vt:lpstr>Detailed design of module</vt:lpstr>
      <vt:lpstr>PowerPoint Presentation</vt:lpstr>
      <vt:lpstr>PowerPoint Presentation</vt:lpstr>
      <vt:lpstr>PowerPoint Presentation</vt:lpstr>
      <vt:lpstr>ALGORITHM STEPS</vt:lpstr>
      <vt:lpstr>PowerPoint Presentation</vt:lpstr>
      <vt:lpstr>PowerPoint Presentation</vt:lpstr>
      <vt:lpstr>PowerPoint Presentation</vt:lpstr>
      <vt:lpstr>PowerPoint Presentation</vt:lpstr>
      <vt:lpstr>MODULE BASED OUTPUT SCREENSHOT</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autism prediction</dc:title>
  <dc:creator>KISHORE S</dc:creator>
  <cp:lastModifiedBy>KISHORE S</cp:lastModifiedBy>
  <cp:revision>18</cp:revision>
  <dcterms:created xsi:type="dcterms:W3CDTF">2022-04-24T13:43:29Z</dcterms:created>
  <dcterms:modified xsi:type="dcterms:W3CDTF">2022-07-07T02:44:26Z</dcterms:modified>
</cp:coreProperties>
</file>