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80" r:id="rId9"/>
    <p:sldId id="266" r:id="rId10"/>
    <p:sldId id="268" r:id="rId11"/>
    <p:sldId id="270" r:id="rId12"/>
    <p:sldId id="271" r:id="rId13"/>
    <p:sldId id="273" r:id="rId14"/>
    <p:sldId id="275" r:id="rId15"/>
    <p:sldId id="281" r:id="rId16"/>
    <p:sldId id="282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9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6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0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22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7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5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7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5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CA0611-A893-4A79-8F56-9669DEFFB13A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B12975-910D-452F-8547-D401CC6AAE7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9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AD33-7A48-0DD3-E117-8E1975761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77" y="292447"/>
            <a:ext cx="12097212" cy="3183959"/>
          </a:xfrm>
        </p:spPr>
        <p:txBody>
          <a:bodyPr>
            <a:normAutofit/>
          </a:bodyPr>
          <a:lstStyle/>
          <a:p>
            <a:r>
              <a:rPr lang="en-IN" dirty="0"/>
              <a:t>MACHINE LEARNING BASED AUTISM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A3A35-C297-39DA-F88A-EA7A7BBEF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" y="4363452"/>
            <a:ext cx="10966837" cy="1917031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</a:rPr>
              <a:t>GUIDE</a:t>
            </a:r>
            <a:r>
              <a:rPr lang="en-IN" b="1" dirty="0"/>
              <a:t>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DETAILS                                                     NAME:S.KISHORE                         </a:t>
            </a:r>
          </a:p>
          <a:p>
            <a:pPr algn="l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DR.P.GEETHA                                                        ROLLNO:2019202027                                           </a:t>
            </a:r>
          </a:p>
          <a:p>
            <a:pPr algn="l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degree:MCA-FINAL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YEAR</a:t>
            </a:r>
            <a:r>
              <a:rPr lang="en-IN" dirty="0"/>
              <a:t>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836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B4F73E-77D7-3C88-08FF-98ED3F0C1A88}"/>
              </a:ext>
            </a:extLst>
          </p:cNvPr>
          <p:cNvSpPr txBox="1"/>
          <p:nvPr/>
        </p:nvSpPr>
        <p:spPr>
          <a:xfrm>
            <a:off x="341906" y="-21463"/>
            <a:ext cx="1110002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1" dirty="0"/>
          </a:p>
          <a:p>
            <a:r>
              <a:rPr lang="en-US" sz="2000" b="1" dirty="0"/>
              <a:t>TRAINING MODEL USING KNN: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knn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model can be trained and fitted using the following steps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Train the model 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knn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classifier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The trained model is fitted using </a:t>
            </a:r>
            <a:r>
              <a:rPr lang="en-US" altLang="en-US" sz="2000" dirty="0" err="1">
                <a:solidFill>
                  <a:srgbClr val="212121"/>
                </a:solidFill>
                <a:latin typeface="Roboto" panose="02000000000000000000" pitchFamily="2" charset="0"/>
              </a:rPr>
              <a:t>fitcknn</a:t>
            </a:r>
            <a:endParaRPr lang="en-US" altLang="en-U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Save the trained model</a:t>
            </a:r>
          </a:p>
          <a:p>
            <a:endParaRPr lang="en-IN" sz="2400" b="1" dirty="0"/>
          </a:p>
          <a:p>
            <a:r>
              <a:rPr lang="en-IN" sz="2400" b="1" dirty="0"/>
              <a:t>TRAINING MODEL USING SVM: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 </a:t>
            </a:r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the model using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SVM classifier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The trained model is fitted using </a:t>
            </a:r>
            <a:r>
              <a:rPr lang="en-US" sz="2000" dirty="0" err="1">
                <a:solidFill>
                  <a:srgbClr val="212121"/>
                </a:solidFill>
                <a:latin typeface="Roboto" panose="02000000000000000000" pitchFamily="2" charset="0"/>
              </a:rPr>
              <a:t>fitceoc</a:t>
            </a:r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Save the trained model.</a:t>
            </a:r>
          </a:p>
          <a:p>
            <a:endParaRPr lang="en-U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U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US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E69007-6D69-C4A6-62FE-A6BAA2588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15444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1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5BFE-C279-3EDB-810C-5BBD258D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56DB-054D-6AA3-9089-E37AC125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6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The dataset is taken from Kaggle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70% for training and 30% for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URL:</a:t>
            </a:r>
          </a:p>
          <a:p>
            <a:pPr marL="0" indent="0">
              <a:buNone/>
            </a:pPr>
            <a:r>
              <a:rPr lang="en-IN" sz="2400" dirty="0"/>
              <a:t> Kaggle.com/code/</a:t>
            </a:r>
            <a:r>
              <a:rPr lang="en-IN" sz="2400" dirty="0" err="1"/>
              <a:t>rafashrafjoy</a:t>
            </a:r>
            <a:r>
              <a:rPr lang="en-IN" sz="2400" dirty="0"/>
              <a:t>/autism-image-data-vgg19/data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The dataset consist of 3000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63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17FE-5A27-9D70-F18F-672125FA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6924"/>
          </a:xfrm>
        </p:spPr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667F-3725-D1D2-F6B3-C19B7A2EA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749289"/>
            <a:ext cx="4937760" cy="4659462"/>
          </a:xfrm>
        </p:spPr>
        <p:txBody>
          <a:bodyPr>
            <a:normAutofit fontScale="25000" lnSpcReduction="20000"/>
          </a:bodyPr>
          <a:lstStyle/>
          <a:p>
            <a:r>
              <a:rPr lang="en-IN" sz="6400" b="1" dirty="0"/>
              <a:t>PREPROCESSING:</a:t>
            </a:r>
          </a:p>
          <a:p>
            <a:pPr marL="99060" marR="760730" indent="0" algn="just">
              <a:lnSpc>
                <a:spcPct val="109000"/>
              </a:lnSpc>
              <a:spcAft>
                <a:spcPts val="470"/>
              </a:spcAft>
              <a:buNone/>
            </a:pPr>
            <a:r>
              <a:rPr lang="en-IN" sz="64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INPUT:</a:t>
            </a:r>
            <a:r>
              <a:rPr lang="en-IN" sz="6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Image</a:t>
            </a:r>
            <a:r>
              <a:rPr lang="en-IN" sz="6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is given as input</a:t>
            </a:r>
          </a:p>
          <a:p>
            <a:pPr marL="99060" marR="760730" indent="0" algn="just">
              <a:lnSpc>
                <a:spcPct val="109000"/>
              </a:lnSpc>
              <a:spcAft>
                <a:spcPts val="470"/>
              </a:spcAft>
              <a:buNone/>
            </a:pPr>
            <a:r>
              <a:rPr lang="en-IN" sz="6400" b="1" dirty="0" err="1"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r>
              <a:rPr lang="en-IN" sz="6400" dirty="0" err="1"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IN" sz="6400" dirty="0">
                <a:ea typeface="Calibri" panose="020F0502020204030204" pitchFamily="34" charset="0"/>
                <a:cs typeface="Arial" panose="020B0604020202020204" pitchFamily="34" charset="0"/>
              </a:rPr>
              <a:t> images are displayed in a grey scale format.</a:t>
            </a:r>
            <a:endParaRPr lang="en-IN" sz="6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9060" marR="760730" indent="0" algn="just">
              <a:lnSpc>
                <a:spcPct val="109000"/>
              </a:lnSpc>
              <a:spcAft>
                <a:spcPts val="470"/>
              </a:spcAft>
              <a:buNone/>
            </a:pPr>
            <a:r>
              <a:rPr lang="en-IN" sz="6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Step1:Start</a:t>
            </a:r>
          </a:p>
          <a:p>
            <a:pPr marL="99060" marR="760730" indent="0" algn="just">
              <a:lnSpc>
                <a:spcPct val="109000"/>
              </a:lnSpc>
              <a:spcAft>
                <a:spcPts val="470"/>
              </a:spcAft>
              <a:buNone/>
            </a:pPr>
            <a:r>
              <a:rPr lang="en-IN" sz="6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Step2:Read the images from the dataset</a:t>
            </a:r>
          </a:p>
          <a:p>
            <a:pPr marL="99060" marR="760730" indent="0" algn="just">
              <a:lnSpc>
                <a:spcPct val="109000"/>
              </a:lnSpc>
              <a:spcAft>
                <a:spcPts val="470"/>
              </a:spcAft>
              <a:buNone/>
            </a:pPr>
            <a:r>
              <a:rPr lang="en-IN" sz="6400" dirty="0">
                <a:ea typeface="Calibri" panose="020F0502020204030204" pitchFamily="34" charset="0"/>
                <a:cs typeface="Arial" panose="020B0604020202020204" pitchFamily="34" charset="0"/>
              </a:rPr>
              <a:t>Step3:</a:t>
            </a:r>
            <a:r>
              <a:rPr lang="en-IN" sz="6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Plot the images using histogram</a:t>
            </a:r>
          </a:p>
          <a:p>
            <a:pPr marL="99060" marR="760730" indent="0" algn="just">
              <a:lnSpc>
                <a:spcPct val="109000"/>
              </a:lnSpc>
              <a:spcAft>
                <a:spcPts val="470"/>
              </a:spcAft>
              <a:buNone/>
            </a:pPr>
            <a:r>
              <a:rPr lang="en-IN" sz="6400" dirty="0">
                <a:ea typeface="Calibri" panose="020F0502020204030204" pitchFamily="34" charset="0"/>
                <a:cs typeface="Arial" panose="020B0604020202020204" pitchFamily="34" charset="0"/>
              </a:rPr>
              <a:t>Step4:</a:t>
            </a:r>
            <a:r>
              <a:rPr lang="en-IN" sz="6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Convert the images from </a:t>
            </a:r>
            <a:r>
              <a:rPr lang="en-IN" sz="6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rgb</a:t>
            </a:r>
            <a:r>
              <a:rPr lang="en-IN" sz="6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to grey scale image using the formula </a:t>
            </a:r>
          </a:p>
          <a:p>
            <a:pPr marL="99060" marR="760730" indent="0" algn="just">
              <a:lnSpc>
                <a:spcPct val="109000"/>
              </a:lnSpc>
              <a:spcAft>
                <a:spcPts val="470"/>
              </a:spcAft>
              <a:buNone/>
            </a:pPr>
            <a:r>
              <a:rPr lang="en-IN" sz="6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C=rgb2gray(B)</a:t>
            </a:r>
          </a:p>
          <a:p>
            <a:pPr marL="99060" marR="760730" indent="0" algn="just">
              <a:lnSpc>
                <a:spcPct val="109000"/>
              </a:lnSpc>
              <a:spcAft>
                <a:spcPts val="470"/>
              </a:spcAft>
              <a:buNone/>
            </a:pPr>
            <a:r>
              <a:rPr lang="en-IN" sz="6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Step5:plot the image as grey scale format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968BD-3A30-F264-4950-A864CF69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749288"/>
            <a:ext cx="5899868" cy="5108712"/>
          </a:xfrm>
        </p:spPr>
        <p:txBody>
          <a:bodyPr>
            <a:noAutofit/>
          </a:bodyPr>
          <a:lstStyle/>
          <a:p>
            <a:r>
              <a:rPr lang="en-IN" sz="1400" b="1" dirty="0"/>
              <a:t>SEGMENTATION:</a:t>
            </a:r>
          </a:p>
          <a:p>
            <a:r>
              <a:rPr lang="en-US" sz="1600" b="1" dirty="0"/>
              <a:t>INPUT:</a:t>
            </a:r>
            <a:r>
              <a:rPr lang="en-IN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Image is given as input</a:t>
            </a:r>
          </a:p>
          <a:p>
            <a:r>
              <a:rPr lang="en-US" sz="1600" b="1" dirty="0" err="1"/>
              <a:t>OUTPUT</a:t>
            </a:r>
            <a:r>
              <a:rPr lang="en-US" sz="1600" dirty="0" err="1"/>
              <a:t>:The</a:t>
            </a:r>
            <a:r>
              <a:rPr lang="en-US" sz="1600" dirty="0"/>
              <a:t> values will be displayed as 0’s and 1’s</a:t>
            </a:r>
          </a:p>
          <a:p>
            <a:r>
              <a:rPr lang="en-US" sz="1600" dirty="0"/>
              <a:t>Step1: Start</a:t>
            </a:r>
            <a:br>
              <a:rPr lang="en-US" sz="1600" dirty="0"/>
            </a:br>
            <a:r>
              <a:rPr lang="en-US" sz="1600" dirty="0"/>
              <a:t>Step 2:</a:t>
            </a:r>
            <a:r>
              <a:rPr lang="en-US" sz="1600" i="0" dirty="0">
                <a:effectLst/>
              </a:rPr>
              <a:t> Read the images from the dataset</a:t>
            </a:r>
            <a:br>
              <a:rPr lang="en-US" sz="1600" dirty="0"/>
            </a:br>
            <a:r>
              <a:rPr lang="en-US" sz="1600" dirty="0"/>
              <a:t>Step 3:</a:t>
            </a:r>
            <a:r>
              <a:rPr lang="en-US" sz="1600" i="0" dirty="0">
                <a:effectLst/>
              </a:rPr>
              <a:t>Using </a:t>
            </a:r>
            <a:r>
              <a:rPr lang="en-US" sz="1600" i="0" dirty="0" err="1">
                <a:effectLst/>
              </a:rPr>
              <a:t>fcm</a:t>
            </a:r>
            <a:r>
              <a:rPr lang="en-US" sz="1600" i="0" dirty="0">
                <a:effectLst/>
              </a:rPr>
              <a:t> algorithm Threshold values are calculated</a:t>
            </a:r>
            <a:br>
              <a:rPr lang="en-US" sz="1600" dirty="0"/>
            </a:br>
            <a:r>
              <a:rPr lang="en-US" sz="1600" dirty="0"/>
              <a:t>Step 4</a:t>
            </a:r>
            <a:r>
              <a:rPr lang="en-US" sz="1600" i="0" dirty="0">
                <a:effectLst/>
              </a:rPr>
              <a:t>: Using below formula the images are converted from matrix to gray scale</a:t>
            </a:r>
            <a:br>
              <a:rPr lang="en-US" sz="1600" dirty="0"/>
            </a:br>
            <a:r>
              <a:rPr lang="en-US" sz="1600" i="0" dirty="0">
                <a:effectLst/>
              </a:rPr>
              <a:t>image.</a:t>
            </a:r>
            <a:br>
              <a:rPr lang="en-US" sz="1600" dirty="0"/>
            </a:br>
            <a:r>
              <a:rPr lang="en-US" sz="1600" dirty="0"/>
              <a:t>                   </a:t>
            </a:r>
            <a:r>
              <a:rPr lang="en-US" sz="1600" i="0" dirty="0" err="1">
                <a:effectLst/>
              </a:rPr>
              <a:t>fim</a:t>
            </a:r>
            <a:r>
              <a:rPr lang="en-US" sz="1600" i="0" dirty="0">
                <a:effectLst/>
              </a:rPr>
              <a:t> = mat2gray</a:t>
            </a:r>
            <a:br>
              <a:rPr lang="en-US" sz="1600" dirty="0"/>
            </a:br>
            <a:endParaRPr lang="en-US" sz="1600" dirty="0"/>
          </a:p>
          <a:p>
            <a:r>
              <a:rPr lang="en-US" sz="1600" i="0" dirty="0">
                <a:effectLst/>
              </a:rPr>
              <a:t>Step 5: Using the formula image levels are calculated</a:t>
            </a:r>
            <a:br>
              <a:rPr lang="en-US" sz="1600" dirty="0"/>
            </a:br>
            <a:r>
              <a:rPr lang="en-US" sz="1600" dirty="0"/>
              <a:t>               </a:t>
            </a:r>
            <a:r>
              <a:rPr lang="en-US" sz="1600" i="0" dirty="0">
                <a:effectLst/>
              </a:rPr>
              <a:t>level = </a:t>
            </a:r>
            <a:r>
              <a:rPr lang="en-US" sz="1600" i="0" dirty="0" err="1">
                <a:effectLst/>
              </a:rPr>
              <a:t>graythresh</a:t>
            </a:r>
            <a:r>
              <a:rPr lang="en-US" sz="1600" i="0" dirty="0">
                <a:effectLst/>
              </a:rPr>
              <a:t>( </a:t>
            </a:r>
            <a:r>
              <a:rPr lang="en-US" sz="1600" i="0" dirty="0" err="1">
                <a:effectLst/>
              </a:rPr>
              <a:t>fim</a:t>
            </a:r>
            <a:r>
              <a:rPr lang="en-US" sz="1600" i="0" dirty="0">
                <a:effectLst/>
              </a:rPr>
              <a:t>)</a:t>
            </a:r>
            <a:br>
              <a:rPr lang="en-US" sz="1600" dirty="0"/>
            </a:br>
            <a:r>
              <a:rPr lang="en-US" sz="1600" dirty="0"/>
              <a:t>               </a:t>
            </a:r>
            <a:r>
              <a:rPr lang="en-US" sz="1600" i="0" dirty="0" err="1">
                <a:effectLst/>
              </a:rPr>
              <a:t>bw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fim</a:t>
            </a:r>
            <a:r>
              <a:rPr lang="en-US" sz="1600" i="0" dirty="0">
                <a:effectLst/>
              </a:rPr>
              <a:t> = im2bw( </a:t>
            </a:r>
            <a:r>
              <a:rPr lang="en-US" sz="1600" i="0" dirty="0" err="1">
                <a:effectLst/>
              </a:rPr>
              <a:t>fim</a:t>
            </a:r>
            <a:r>
              <a:rPr lang="en-US" sz="1600" i="0" dirty="0">
                <a:effectLst/>
              </a:rPr>
              <a:t>, level)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Step 6</a:t>
            </a:r>
            <a:r>
              <a:rPr lang="en-US" sz="1600" i="0" dirty="0">
                <a:effectLst/>
              </a:rPr>
              <a:t>: The Threshold values are given as output.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0350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052DF-3AB2-F321-B9F4-BD9EB8B0BE7C}"/>
              </a:ext>
            </a:extLst>
          </p:cNvPr>
          <p:cNvSpPr txBox="1"/>
          <p:nvPr/>
        </p:nvSpPr>
        <p:spPr>
          <a:xfrm>
            <a:off x="636104" y="610857"/>
            <a:ext cx="1155589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/>
              <a:t>FEATURE EXTRACTION:</a:t>
            </a:r>
          </a:p>
          <a:p>
            <a:pPr marL="0" indent="0">
              <a:buNone/>
            </a:pPr>
            <a:r>
              <a:rPr lang="en-IN" dirty="0"/>
              <a:t>INPUT: Image is given as input </a:t>
            </a:r>
          </a:p>
          <a:p>
            <a:pPr marL="0" indent="0">
              <a:buNone/>
            </a:pPr>
            <a:r>
              <a:rPr lang="en-IN" dirty="0"/>
              <a:t>OUTPUT: The values will be displayed </a:t>
            </a:r>
          </a:p>
          <a:p>
            <a:pPr marL="0" indent="0">
              <a:buNone/>
            </a:pPr>
            <a:r>
              <a:rPr lang="en-IN" dirty="0"/>
              <a:t>Step 1: Start </a:t>
            </a:r>
          </a:p>
          <a:p>
            <a:pPr marL="0" indent="0">
              <a:buNone/>
            </a:pPr>
            <a:r>
              <a:rPr lang="en-IN" dirty="0"/>
              <a:t>Step 2: Read the images from the dataset </a:t>
            </a:r>
          </a:p>
          <a:p>
            <a:pPr marL="0" indent="0">
              <a:buNone/>
            </a:pPr>
            <a:r>
              <a:rPr lang="en-IN" dirty="0"/>
              <a:t>Step 3: Using dwt and </a:t>
            </a:r>
            <a:r>
              <a:rPr lang="en-IN" dirty="0" err="1"/>
              <a:t>glcm</a:t>
            </a:r>
            <a:r>
              <a:rPr lang="en-IN" dirty="0"/>
              <a:t> </a:t>
            </a:r>
            <a:r>
              <a:rPr lang="en-IN" dirty="0" err="1"/>
              <a:t>algorithm,calculating</a:t>
            </a:r>
            <a:r>
              <a:rPr lang="en-IN" dirty="0"/>
              <a:t> the values as </a:t>
            </a:r>
            <a:r>
              <a:rPr lang="en-IN" dirty="0" err="1"/>
              <a:t>cA</a:t>
            </a:r>
            <a:r>
              <a:rPr lang="en-IN" dirty="0"/>
              <a:t>, </a:t>
            </a:r>
            <a:r>
              <a:rPr lang="en-IN" dirty="0" err="1"/>
              <a:t>cH,cV,cD</a:t>
            </a:r>
            <a:r>
              <a:rPr lang="en-IN" dirty="0"/>
              <a:t>. </a:t>
            </a:r>
          </a:p>
          <a:p>
            <a:pPr marL="0" indent="0">
              <a:buNone/>
            </a:pPr>
            <a:r>
              <a:rPr lang="en-IN" dirty="0"/>
              <a:t>Step 4: Using the above algorithm </a:t>
            </a:r>
            <a:r>
              <a:rPr lang="en-IN" dirty="0" err="1"/>
              <a:t>Contrast,Correlation,Energy,Homogeneity</a:t>
            </a:r>
            <a:r>
              <a:rPr lang="en-IN" dirty="0"/>
              <a:t>, Mean, Standard Deviation, Entropy. </a:t>
            </a:r>
          </a:p>
          <a:p>
            <a:pPr marL="0" indent="0">
              <a:buNone/>
            </a:pPr>
            <a:r>
              <a:rPr lang="en-IN" dirty="0"/>
              <a:t>Step 5: The </a:t>
            </a:r>
            <a:r>
              <a:rPr lang="en-IN" dirty="0" err="1"/>
              <a:t>Variance,Smoothness,kurtosis,skewness,IDM</a:t>
            </a:r>
            <a:r>
              <a:rPr lang="en-IN" dirty="0"/>
              <a:t> Values were also calculated. </a:t>
            </a:r>
          </a:p>
          <a:p>
            <a:pPr marL="0" indent="0">
              <a:buNone/>
            </a:pPr>
            <a:r>
              <a:rPr lang="en-IN" dirty="0"/>
              <a:t>Step 6: Using the below formula the values are calculated.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sz="1600" dirty="0"/>
              <a:t>Contrast = </a:t>
            </a:r>
            <a:r>
              <a:rPr lang="nn-NO" sz="1600" dirty="0"/>
              <a:t>∑i,j ∣i−j∣ 2p(i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r>
              <a:rPr lang="en-IN" sz="1600" dirty="0"/>
              <a:t>       Correlation = ∑</a:t>
            </a:r>
            <a:r>
              <a:rPr lang="en-IN" sz="1600" dirty="0" err="1"/>
              <a:t>i,j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−</a:t>
            </a:r>
            <a:r>
              <a:rPr lang="el-GR" sz="1600" dirty="0"/>
              <a:t>μ</a:t>
            </a:r>
            <a:r>
              <a:rPr lang="en-IN" sz="1600" dirty="0" err="1"/>
              <a:t>i</a:t>
            </a:r>
            <a:r>
              <a:rPr lang="en-IN" sz="1600" dirty="0"/>
              <a:t>)(j−</a:t>
            </a:r>
            <a:r>
              <a:rPr lang="el-GR" sz="1600" dirty="0"/>
              <a:t>μ</a:t>
            </a:r>
            <a:r>
              <a:rPr lang="en-IN" sz="1600" dirty="0"/>
              <a:t>j)p(</a:t>
            </a:r>
            <a:r>
              <a:rPr lang="en-IN" sz="1600" dirty="0" err="1"/>
              <a:t>i,j</a:t>
            </a:r>
            <a:r>
              <a:rPr lang="en-IN" sz="1600" dirty="0"/>
              <a:t>)/</a:t>
            </a:r>
            <a:r>
              <a:rPr lang="el-GR" sz="1600" dirty="0"/>
              <a:t>σ</a:t>
            </a:r>
            <a:r>
              <a:rPr lang="en-IN" sz="1600" dirty="0" err="1"/>
              <a:t>i</a:t>
            </a:r>
            <a:r>
              <a:rPr lang="en-IN" sz="1600" dirty="0"/>
              <a:t> </a:t>
            </a:r>
            <a:r>
              <a:rPr lang="el-GR" sz="1600" dirty="0"/>
              <a:t>σ</a:t>
            </a:r>
            <a:r>
              <a:rPr lang="en-IN" sz="1600" dirty="0"/>
              <a:t>j</a:t>
            </a:r>
          </a:p>
          <a:p>
            <a:pPr marL="0" indent="0">
              <a:buNone/>
            </a:pPr>
            <a:r>
              <a:rPr lang="en-IN" sz="1600" dirty="0"/>
              <a:t>       Energy =∑</a:t>
            </a:r>
            <a:r>
              <a:rPr lang="en-IN" sz="1600" dirty="0" err="1"/>
              <a:t>i,j</a:t>
            </a:r>
            <a:r>
              <a:rPr lang="en-IN" sz="1600" dirty="0"/>
              <a:t> p(</a:t>
            </a:r>
            <a:r>
              <a:rPr lang="en-IN" sz="1600" dirty="0" err="1"/>
              <a:t>i,j</a:t>
            </a:r>
            <a:r>
              <a:rPr lang="en-IN" sz="1600" dirty="0"/>
              <a:t>)/2 </a:t>
            </a:r>
          </a:p>
          <a:p>
            <a:pPr marL="0" indent="0">
              <a:buNone/>
            </a:pPr>
            <a:r>
              <a:rPr lang="en-IN" sz="1600" dirty="0"/>
              <a:t>       Homogeneity = </a:t>
            </a:r>
            <a:r>
              <a:rPr lang="pl-PL" sz="1600" dirty="0"/>
              <a:t>∑i,jp(i,j)/1+∣i−j</a:t>
            </a:r>
            <a:r>
              <a:rPr lang="en-IN" sz="1600" dirty="0"/>
              <a:t>|</a:t>
            </a:r>
          </a:p>
          <a:p>
            <a:pPr marL="0" indent="0">
              <a:buNone/>
            </a:pPr>
            <a:r>
              <a:rPr lang="en-IN" sz="1600" dirty="0"/>
              <a:t>       mean = </a:t>
            </a:r>
            <a:r>
              <a:rPr lang="nl-NL" sz="1600" dirty="0"/>
              <a:t>∑i 1/m*P(i,j)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       variance = ∑</a:t>
            </a:r>
            <a:r>
              <a:rPr lang="en-IN" sz="1600" dirty="0" err="1"/>
              <a:t>i∑j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−</a:t>
            </a:r>
            <a:r>
              <a:rPr lang="el-GR" sz="1600" dirty="0"/>
              <a:t>μ)2</a:t>
            </a:r>
            <a:r>
              <a:rPr lang="en-IN" sz="1600" dirty="0"/>
              <a:t>p(</a:t>
            </a:r>
            <a:r>
              <a:rPr lang="en-IN" sz="1600" dirty="0" err="1"/>
              <a:t>i,j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r>
              <a:rPr lang="en-IN" sz="1600" dirty="0"/>
              <a:t>       Entropy = ∑</a:t>
            </a:r>
            <a:r>
              <a:rPr lang="en-IN" sz="1600" dirty="0" err="1"/>
              <a:t>i∑j</a:t>
            </a:r>
            <a:r>
              <a:rPr lang="en-IN" sz="1600" dirty="0"/>
              <a:t> p(</a:t>
            </a:r>
            <a:r>
              <a:rPr lang="en-IN" sz="1600" dirty="0" err="1"/>
              <a:t>i,j</a:t>
            </a:r>
            <a:r>
              <a:rPr lang="en-IN" sz="1600" dirty="0"/>
              <a:t>)log(p(</a:t>
            </a:r>
            <a:r>
              <a:rPr lang="en-IN" sz="1600" dirty="0" err="1"/>
              <a:t>i,j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IN" sz="1600" dirty="0"/>
              <a:t>       IDM = </a:t>
            </a:r>
            <a:r>
              <a:rPr lang="pl-PL" sz="1600" dirty="0"/>
              <a:t>∑</a:t>
            </a:r>
            <a:r>
              <a:rPr lang="en-IN" sz="1600" dirty="0" err="1"/>
              <a:t>i</a:t>
            </a:r>
            <a:r>
              <a:rPr lang="pl-PL" sz="1600" dirty="0"/>
              <a:t>∑j</a:t>
            </a:r>
            <a:r>
              <a:rPr lang="en-IN" sz="1600" dirty="0"/>
              <a:t>  </a:t>
            </a:r>
            <a:r>
              <a:rPr lang="pl-PL" sz="1600" dirty="0"/>
              <a:t>1/1+(i−j)2*p(i,j)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Skewness =</a:t>
            </a:r>
            <a:r>
              <a:rPr lang="nn-NO" sz="1600" dirty="0"/>
              <a:t>σ4 ∑ ((i - μ)4 .p(i))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Kurtosis = </a:t>
            </a:r>
            <a:r>
              <a:rPr lang="nn-NO" sz="1600" dirty="0"/>
              <a:t>∑((i - μ)P4 .p(i))P- 3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Standard deviation = </a:t>
            </a:r>
            <a:r>
              <a:rPr lang="nn-NO" sz="1600" dirty="0"/>
              <a:t>∑√(i - μ)2 .p(i)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Dissimilarity =  ∑</a:t>
            </a:r>
            <a:r>
              <a:rPr lang="en-IN" sz="1600" dirty="0" err="1"/>
              <a:t>Pij|i</a:t>
            </a:r>
            <a:r>
              <a:rPr lang="en-IN" sz="1600" dirty="0"/>
              <a:t> - j|</a:t>
            </a:r>
          </a:p>
          <a:p>
            <a:pPr marL="0" indent="0">
              <a:buNone/>
            </a:pPr>
            <a:r>
              <a:rPr lang="en-IN" sz="1600" dirty="0"/>
              <a:t>       Smoothness = 1−(1/(1+a)) </a:t>
            </a:r>
          </a:p>
        </p:txBody>
      </p:sp>
    </p:spTree>
    <p:extLst>
      <p:ext uri="{BB962C8B-B14F-4D97-AF65-F5344CB8AC3E}">
        <p14:creationId xmlns:p14="http://schemas.microsoft.com/office/powerpoint/2010/main" val="43212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523BFF-D81A-0427-681B-546AE8CE20C8}"/>
              </a:ext>
            </a:extLst>
          </p:cNvPr>
          <p:cNvSpPr txBox="1"/>
          <p:nvPr/>
        </p:nvSpPr>
        <p:spPr>
          <a:xfrm>
            <a:off x="310101" y="887856"/>
            <a:ext cx="117758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CLASSIFICATION:</a:t>
            </a:r>
          </a:p>
          <a:p>
            <a:r>
              <a:rPr lang="en-US" dirty="0"/>
              <a:t>INPUT: Image is given as input </a:t>
            </a:r>
          </a:p>
          <a:p>
            <a:r>
              <a:rPr lang="en-US" dirty="0"/>
              <a:t>OUTPUT: The values will be displayed </a:t>
            </a:r>
          </a:p>
          <a:p>
            <a:r>
              <a:rPr lang="en-US" dirty="0"/>
              <a:t>Step 1: Start</a:t>
            </a:r>
          </a:p>
          <a:p>
            <a:r>
              <a:rPr lang="en-US" dirty="0"/>
              <a:t>Step 2: using K-nearest </a:t>
            </a:r>
            <a:r>
              <a:rPr lang="en-US" dirty="0" err="1"/>
              <a:t>neighbour</a:t>
            </a:r>
            <a:r>
              <a:rPr lang="en-US" dirty="0"/>
              <a:t> algorithm accuracy value is predicted</a:t>
            </a:r>
          </a:p>
          <a:p>
            <a:r>
              <a:rPr lang="en-US" dirty="0"/>
              <a:t>Step 3: using Support vector machine </a:t>
            </a:r>
            <a:r>
              <a:rPr lang="en-US" dirty="0" err="1"/>
              <a:t>algorithm,accuracy</a:t>
            </a:r>
            <a:r>
              <a:rPr lang="en-US" dirty="0"/>
              <a:t> value is predicted</a:t>
            </a:r>
          </a:p>
          <a:p>
            <a:r>
              <a:rPr lang="en-US" dirty="0"/>
              <a:t>Step 4:In KNN the model is trained and fitted using </a:t>
            </a:r>
          </a:p>
          <a:p>
            <a:r>
              <a:rPr lang="en-US" dirty="0"/>
              <a:t>          </a:t>
            </a:r>
            <a:r>
              <a:rPr lang="en-US" dirty="0" err="1"/>
              <a:t>KNNMOdel</a:t>
            </a:r>
            <a:r>
              <a:rPr lang="en-US" dirty="0"/>
              <a:t> = </a:t>
            </a:r>
            <a:r>
              <a:rPr lang="en-US" dirty="0" err="1"/>
              <a:t>fitcknn</a:t>
            </a:r>
            <a:r>
              <a:rPr lang="en-US" dirty="0"/>
              <a:t>(</a:t>
            </a:r>
            <a:r>
              <a:rPr lang="en-US" dirty="0" err="1"/>
              <a:t>Trainfeattraining,label</a:t>
            </a:r>
            <a:r>
              <a:rPr lang="en-US" dirty="0"/>
              <a:t>) </a:t>
            </a:r>
          </a:p>
          <a:p>
            <a:r>
              <a:rPr lang="en-US" dirty="0"/>
              <a:t>Step 5: In SVM the model is trained and fitted using </a:t>
            </a:r>
          </a:p>
          <a:p>
            <a:r>
              <a:rPr lang="en-US" dirty="0"/>
              <a:t>          </a:t>
            </a:r>
            <a:r>
              <a:rPr lang="en-US" dirty="0" err="1"/>
              <a:t>SVMModel</a:t>
            </a:r>
            <a:r>
              <a:rPr lang="en-US" dirty="0"/>
              <a:t> = </a:t>
            </a:r>
            <a:r>
              <a:rPr lang="en-US" dirty="0" err="1"/>
              <a:t>fitcecoc</a:t>
            </a:r>
            <a:r>
              <a:rPr lang="en-US" dirty="0"/>
              <a:t>(</a:t>
            </a:r>
            <a:r>
              <a:rPr lang="en-US" dirty="0" err="1"/>
              <a:t>Trainfeattraining,label</a:t>
            </a:r>
            <a:r>
              <a:rPr lang="en-US" dirty="0"/>
              <a:t>) </a:t>
            </a:r>
          </a:p>
          <a:p>
            <a:r>
              <a:rPr lang="en-US" dirty="0"/>
              <a:t>Step 6: if l = 1 </a:t>
            </a:r>
          </a:p>
          <a:p>
            <a:r>
              <a:rPr lang="en-US" dirty="0"/>
              <a:t>          print(”autism child”) </a:t>
            </a:r>
          </a:p>
          <a:p>
            <a:r>
              <a:rPr lang="en-US" dirty="0"/>
              <a:t>Step 7: else l = 2</a:t>
            </a:r>
          </a:p>
          <a:p>
            <a:r>
              <a:rPr lang="en-US" dirty="0"/>
              <a:t>          print(”non-autism child”) </a:t>
            </a:r>
          </a:p>
          <a:p>
            <a:r>
              <a:rPr lang="en-US" dirty="0"/>
              <a:t>Step 8:By comparing both the algorithm KNN and SVM. KNN has the highest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29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10A3-5D81-6B11-73C6-88EA773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A7AE-DB06-EBA9-B865-225BA15E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PREPROCESSING: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2B199-5488-8272-7B9F-A6A5951C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9" y="2255418"/>
            <a:ext cx="7005098" cy="361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8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AE5D-682F-073F-85EA-D4ABAEFC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88111"/>
            <a:ext cx="10058400" cy="5001370"/>
          </a:xfrm>
        </p:spPr>
        <p:txBody>
          <a:bodyPr/>
          <a:lstStyle/>
          <a:p>
            <a:r>
              <a:rPr lang="en-IN" dirty="0"/>
              <a:t>SEGMENTATION AND FEATURE EXTRACTION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DEEEC-BDB0-77F7-053D-4C0D9189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35" y="1789043"/>
            <a:ext cx="8441636" cy="43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F95E-8238-D52F-451E-D03821F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8756-7196-AD80-43D4-DD7A89C8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52236-9468-33D2-2D68-2CE33B718A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1722" y="1845734"/>
            <a:ext cx="9324093" cy="428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1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34CF-DFCD-B1BE-C369-B7E0D25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3051AC-E72E-0893-D87A-19D263F51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20" y="1798555"/>
            <a:ext cx="6798365" cy="4292144"/>
          </a:xfrm>
        </p:spPr>
      </p:pic>
    </p:spTree>
    <p:extLst>
      <p:ext uri="{BB962C8B-B14F-4D97-AF65-F5344CB8AC3E}">
        <p14:creationId xmlns:p14="http://schemas.microsoft.com/office/powerpoint/2010/main" val="165239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E385-A105-CF61-1F96-747F5369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8270"/>
            <a:ext cx="10058400" cy="4023360"/>
          </a:xfrm>
        </p:spPr>
        <p:txBody>
          <a:bodyPr/>
          <a:lstStyle/>
          <a:p>
            <a:r>
              <a:rPr lang="en-IN" dirty="0"/>
              <a:t>CONCLUSION: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KNN and SVM is compared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KNN has the highest accuracy rate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 future the children videos are used to determine the child is autistic or non autistic child.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15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9B64-6258-B415-17EA-26912026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86603"/>
            <a:ext cx="10728960" cy="145075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DCFD-C68F-E7EE-82B0-F375CED2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737360"/>
            <a:ext cx="11168743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Autism is a neuro development disorder that affects a person’s communication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Machine learning algorithms are applied to diagnose </a:t>
            </a:r>
            <a:r>
              <a:rPr lang="en-US" sz="2400"/>
              <a:t>Autism problem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KNN and SVM – Machine learning algorithm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8578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31F7-2725-8804-3953-6BC5D6F6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D7E-F872-AB36-BC59-007AEFFCB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879727" cy="441194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[1] </a:t>
            </a:r>
            <a:r>
              <a:rPr lang="en-IN" dirty="0" err="1"/>
              <a:t>Moneeb</a:t>
            </a:r>
            <a:r>
              <a:rPr lang="en-IN" dirty="0"/>
              <a:t> Ahmed. Pliable algorithm </a:t>
            </a:r>
            <a:r>
              <a:rPr lang="en-IN" dirty="0" err="1"/>
              <a:t>rgb</a:t>
            </a:r>
            <a:r>
              <a:rPr lang="en-IN" dirty="0"/>
              <a:t> image convert in </a:t>
            </a:r>
            <a:r>
              <a:rPr lang="en-IN" dirty="0" err="1"/>
              <a:t>gray</a:t>
            </a:r>
            <a:r>
              <a:rPr lang="en-IN" dirty="0"/>
              <a:t> image using transformation equation. International journal of computer science and software. </a:t>
            </a:r>
          </a:p>
          <a:p>
            <a:r>
              <a:rPr lang="en-IN" dirty="0"/>
              <a:t>[2] Hayat-Al-</a:t>
            </a:r>
            <a:r>
              <a:rPr lang="en-IN" dirty="0" err="1"/>
              <a:t>Dmour</a:t>
            </a:r>
            <a:r>
              <a:rPr lang="en-IN" dirty="0"/>
              <a:t> and Ahmed-Al-Ani . Mr brain image segmentation based on unsupervised and semi-supervised fuzzy clustering methods. Elsevier, 2017. </a:t>
            </a:r>
          </a:p>
          <a:p>
            <a:r>
              <a:rPr lang="en-IN" dirty="0"/>
              <a:t>[3] Shijin Kumar P.S and </a:t>
            </a:r>
            <a:r>
              <a:rPr lang="en-IN" dirty="0" err="1"/>
              <a:t>Dharun</a:t>
            </a:r>
            <a:r>
              <a:rPr lang="en-IN" dirty="0"/>
              <a:t> V.S. Extraction of texture features using </a:t>
            </a:r>
            <a:r>
              <a:rPr lang="en-IN" dirty="0" err="1"/>
              <a:t>glcm</a:t>
            </a:r>
            <a:r>
              <a:rPr lang="en-IN" dirty="0"/>
              <a:t> and shape features using connected regions, International journal engineering and technology, 2018.</a:t>
            </a:r>
          </a:p>
          <a:p>
            <a:r>
              <a:rPr lang="en-IN" dirty="0"/>
              <a:t> [4] Gautham Sitaram </a:t>
            </a:r>
            <a:r>
              <a:rPr lang="en-IN" dirty="0" err="1"/>
              <a:t>Yajia</a:t>
            </a:r>
            <a:r>
              <a:rPr lang="en-IN" dirty="0"/>
              <a:t>, </a:t>
            </a:r>
            <a:r>
              <a:rPr lang="en-IN" dirty="0" err="1"/>
              <a:t>Sankhadeep</a:t>
            </a:r>
            <a:r>
              <a:rPr lang="en-IN" dirty="0"/>
              <a:t> </a:t>
            </a:r>
            <a:r>
              <a:rPr lang="en-IN" dirty="0" err="1"/>
              <a:t>Sarkara</a:t>
            </a:r>
            <a:r>
              <a:rPr lang="en-IN" dirty="0"/>
              <a:t>, and </a:t>
            </a:r>
            <a:r>
              <a:rPr lang="en-IN" dirty="0" err="1"/>
              <a:t>and</a:t>
            </a:r>
            <a:r>
              <a:rPr lang="en-IN" dirty="0"/>
              <a:t> S Ramachandran K </a:t>
            </a:r>
            <a:r>
              <a:rPr lang="en-IN" dirty="0" err="1"/>
              <a:t>Manikantana,dwt</a:t>
            </a:r>
            <a:r>
              <a:rPr lang="en-IN" dirty="0"/>
              <a:t> feature extraction based face recognition using intensity mapped unsharp masking and </a:t>
            </a:r>
            <a:r>
              <a:rPr lang="en-IN" dirty="0" err="1"/>
              <a:t>laplacian</a:t>
            </a:r>
            <a:r>
              <a:rPr lang="en-IN" dirty="0"/>
              <a:t> of gaussian filtering with scalar multiplier. 2nd International Conference on Communication, Computing Security [ICCCS], 2012.</a:t>
            </a:r>
          </a:p>
          <a:p>
            <a:r>
              <a:rPr lang="en-IN" dirty="0"/>
              <a:t> [5] Osman </a:t>
            </a:r>
            <a:r>
              <a:rPr lang="en-IN" dirty="0" err="1"/>
              <a:t>alay</a:t>
            </a:r>
            <a:r>
              <a:rPr lang="en-IN" dirty="0"/>
              <a:t> and Mustafa </a:t>
            </a:r>
            <a:r>
              <a:rPr lang="en-IN" dirty="0" err="1"/>
              <a:t>ulas</a:t>
            </a:r>
            <a:r>
              <a:rPr lang="en-IN" dirty="0"/>
              <a:t>. prediction of the autism spectrum disorder diagnosis with linear discriminant analysis classifier and k-nearest </a:t>
            </a:r>
            <a:r>
              <a:rPr lang="en-IN" dirty="0" err="1"/>
              <a:t>neighbor</a:t>
            </a:r>
            <a:r>
              <a:rPr lang="en-IN" dirty="0"/>
              <a:t> in children. IEEE EXPLORE. </a:t>
            </a:r>
          </a:p>
          <a:p>
            <a:r>
              <a:rPr lang="en-IN" dirty="0"/>
              <a:t>[6] F. Catherine </a:t>
            </a:r>
            <a:r>
              <a:rPr lang="en-IN" dirty="0" err="1"/>
              <a:t>Tamilarasi</a:t>
            </a:r>
            <a:r>
              <a:rPr lang="en-IN" dirty="0"/>
              <a:t> and </a:t>
            </a:r>
            <a:r>
              <a:rPr lang="en-IN" dirty="0" err="1"/>
              <a:t>Dr.J.Shanmugam</a:t>
            </a:r>
            <a:r>
              <a:rPr lang="en-IN" dirty="0"/>
              <a:t>. Evaluation of Autism Classification Using Machine Learning Techniques . IEEE EXPLORE, 2021.</a:t>
            </a:r>
          </a:p>
        </p:txBody>
      </p:sp>
    </p:spTree>
    <p:extLst>
      <p:ext uri="{BB962C8B-B14F-4D97-AF65-F5344CB8AC3E}">
        <p14:creationId xmlns:p14="http://schemas.microsoft.com/office/powerpoint/2010/main" val="230188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6675-F5D5-D74C-8C75-23382820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3E5E-C541-665A-34D9-0A8BA18F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6" y="1845734"/>
            <a:ext cx="10885004" cy="4364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000" b="1" dirty="0">
                <a:cs typeface="Times New Roman" panose="02020603050405020304" pitchFamily="18" charset="0"/>
              </a:rPr>
              <a:t>MOTIVATION:</a:t>
            </a:r>
          </a:p>
          <a:p>
            <a:pPr marL="0" indent="0">
              <a:buNone/>
            </a:pPr>
            <a:r>
              <a:rPr lang="en-US" sz="2400" dirty="0"/>
              <a:t>AIM – To find the child is autistic or non-autistic child using children 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To make the image clear using preprocessing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To calculate threshold value, using FCM algorithm.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To extract featurization using DWT and GLCM algorithm.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Finally we are predicting whether the child is autistic or non-autistic by using KNN and SVM algorithm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80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2C83-9D3C-3AE3-00DA-7EFA0837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3" y="358140"/>
            <a:ext cx="11620264" cy="61722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LITERATURE</a:t>
            </a:r>
            <a:r>
              <a:rPr lang="en-IN" dirty="0"/>
              <a:t> </a:t>
            </a:r>
            <a:r>
              <a:rPr lang="en-IN" sz="3600" dirty="0"/>
              <a:t>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E5BD95-0915-E75D-DD91-F58184F31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434510"/>
              </p:ext>
            </p:extLst>
          </p:nvPr>
        </p:nvGraphicFramePr>
        <p:xfrm>
          <a:off x="310102" y="861062"/>
          <a:ext cx="11707726" cy="53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93">
                  <a:extLst>
                    <a:ext uri="{9D8B030D-6E8A-4147-A177-3AD203B41FA5}">
                      <a16:colId xmlns:a16="http://schemas.microsoft.com/office/drawing/2014/main" val="3357802642"/>
                    </a:ext>
                  </a:extLst>
                </a:gridCol>
                <a:gridCol w="4240203">
                  <a:extLst>
                    <a:ext uri="{9D8B030D-6E8A-4147-A177-3AD203B41FA5}">
                      <a16:colId xmlns:a16="http://schemas.microsoft.com/office/drawing/2014/main" val="3969576824"/>
                    </a:ext>
                  </a:extLst>
                </a:gridCol>
                <a:gridCol w="5311784">
                  <a:extLst>
                    <a:ext uri="{9D8B030D-6E8A-4147-A177-3AD203B41FA5}">
                      <a16:colId xmlns:a16="http://schemas.microsoft.com/office/drawing/2014/main" val="2497453861"/>
                    </a:ext>
                  </a:extLst>
                </a:gridCol>
                <a:gridCol w="1696846">
                  <a:extLst>
                    <a:ext uri="{9D8B030D-6E8A-4147-A177-3AD203B41FA5}">
                      <a16:colId xmlns:a16="http://schemas.microsoft.com/office/drawing/2014/main" val="2033986754"/>
                    </a:ext>
                  </a:extLst>
                </a:gridCol>
              </a:tblGrid>
              <a:tr h="886963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NAME AND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CONCEPT IN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24378"/>
                  </a:ext>
                </a:extLst>
              </a:tr>
              <a:tr h="1271313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Title:Pliable</a:t>
                      </a:r>
                      <a:r>
                        <a:rPr lang="en-US" sz="1800" dirty="0"/>
                        <a:t> algorithm </a:t>
                      </a:r>
                      <a:r>
                        <a:rPr lang="en-US" sz="1800" dirty="0" err="1"/>
                        <a:t>rgb</a:t>
                      </a:r>
                      <a:r>
                        <a:rPr lang="en-US" sz="1800" dirty="0"/>
                        <a:t> image convert in gray image using transformation equation.</a:t>
                      </a:r>
                    </a:p>
                    <a:p>
                      <a:r>
                        <a:rPr lang="en-US" sz="1800" dirty="0"/>
                        <a:t>Author </a:t>
                      </a:r>
                      <a:r>
                        <a:rPr lang="en-US" sz="1800" dirty="0" err="1"/>
                        <a:t>name:Moneeb</a:t>
                      </a:r>
                      <a:r>
                        <a:rPr lang="en-US" sz="1800" dirty="0"/>
                        <a:t> Ahmed</a:t>
                      </a:r>
                      <a:endParaRPr lang="en-IN" sz="1800" dirty="0"/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ALGORITHM USED:RGB TO GREY SCALE IMAGE</a:t>
                      </a:r>
                    </a:p>
                    <a:p>
                      <a:r>
                        <a:rPr lang="en-IN" sz="1600" dirty="0"/>
                        <a:t>FORMULA IS USED.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ISSUE: 12 December 2019</a:t>
                      </a:r>
                    </a:p>
                    <a:p>
                      <a:r>
                        <a:rPr lang="en-IN" sz="1600" dirty="0"/>
                        <a:t>PUBLISH:IJCSSE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768806"/>
                  </a:ext>
                </a:extLst>
              </a:tr>
              <a:tr h="1368998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Title:MR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Brain Image Segmentation Based on Unsupervised and Semi-Supervised Fuzzy Clustering Methods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Author </a:t>
                      </a:r>
                      <a:r>
                        <a:rPr lang="en-IN" sz="1600" dirty="0" err="1"/>
                        <a:t>name:Hayat</a:t>
                      </a:r>
                      <a:r>
                        <a:rPr lang="en-IN" sz="1600" dirty="0"/>
                        <a:t> Al-</a:t>
                      </a:r>
                      <a:r>
                        <a:rPr lang="en-IN" sz="1600" dirty="0" err="1"/>
                        <a:t>Dmour</a:t>
                      </a:r>
                      <a:r>
                        <a:rPr lang="en-IN" sz="1600" dirty="0"/>
                        <a:t> , Ahmed Al-Ani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ALGORITHM USED:FCM,</a:t>
                      </a:r>
                    </a:p>
                    <a:p>
                      <a:r>
                        <a:rPr lang="en-IN" sz="1600" dirty="0"/>
                        <a:t>Semi supervised fuzzy clustering.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ISSUE:17 JUNE 2017</a:t>
                      </a:r>
                    </a:p>
                    <a:p>
                      <a:r>
                        <a:rPr lang="en-IN" sz="1600" dirty="0"/>
                        <a:t>PUBLISH:IEEE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82362"/>
                  </a:ext>
                </a:extLst>
              </a:tr>
              <a:tr h="1773925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Title:Dwt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feature extraction based face recognition using intensity mapped unsharp masking and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laplacian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gaussian filtering with scalar multiplier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</a:t>
                      </a:r>
                      <a:r>
                        <a:rPr lang="en-IN" sz="1600" dirty="0" err="1"/>
                        <a:t>Gautham</a:t>
                      </a:r>
                      <a:r>
                        <a:rPr lang="en-IN" sz="1600" dirty="0"/>
                        <a:t> Sitaram </a:t>
                      </a:r>
                      <a:r>
                        <a:rPr lang="en-IN" sz="1600" dirty="0" err="1"/>
                        <a:t>Yajia</a:t>
                      </a:r>
                      <a:r>
                        <a:rPr lang="en-IN" sz="1600" dirty="0"/>
                        <a:t>, </a:t>
                      </a:r>
                      <a:r>
                        <a:rPr lang="en-IN" sz="1600" dirty="0" err="1"/>
                        <a:t>Sankhadeep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Sarkara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ALGORITHM USED:DWT</a:t>
                      </a:r>
                    </a:p>
                    <a:p>
                      <a:r>
                        <a:rPr lang="en-IN" sz="1600" dirty="0"/>
                        <a:t>LIMITATION: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ISSUE:</a:t>
                      </a:r>
                      <a:r>
                        <a:rPr lang="en-US" sz="1400" dirty="0"/>
                        <a:t>2nd International Conference on Communication, Computing Security [ICCCS], 2012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99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46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0A9C04-98E8-5E3C-3FAB-575B1EEB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352402"/>
              </p:ext>
            </p:extLst>
          </p:nvPr>
        </p:nvGraphicFramePr>
        <p:xfrm>
          <a:off x="106680" y="130205"/>
          <a:ext cx="11742420" cy="598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33">
                  <a:extLst>
                    <a:ext uri="{9D8B030D-6E8A-4147-A177-3AD203B41FA5}">
                      <a16:colId xmlns:a16="http://schemas.microsoft.com/office/drawing/2014/main" val="1229063209"/>
                    </a:ext>
                  </a:extLst>
                </a:gridCol>
                <a:gridCol w="5342367">
                  <a:extLst>
                    <a:ext uri="{9D8B030D-6E8A-4147-A177-3AD203B41FA5}">
                      <a16:colId xmlns:a16="http://schemas.microsoft.com/office/drawing/2014/main" val="121643574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543613690"/>
                    </a:ext>
                  </a:extLst>
                </a:gridCol>
                <a:gridCol w="2598420">
                  <a:extLst>
                    <a:ext uri="{9D8B030D-6E8A-4147-A177-3AD203B41FA5}">
                      <a16:colId xmlns:a16="http://schemas.microsoft.com/office/drawing/2014/main" val="3881811642"/>
                    </a:ext>
                  </a:extLst>
                </a:gridCol>
              </a:tblGrid>
              <a:tr h="353336">
                <a:tc>
                  <a:txBody>
                    <a:bodyPr/>
                    <a:lstStyle/>
                    <a:p>
                      <a:r>
                        <a:rPr lang="en-IN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NAME AND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CONCEPT IN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96662"/>
                  </a:ext>
                </a:extLst>
              </a:tr>
              <a:tr h="253223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Extraction of Texture Features using GLCM and Shape Features using Connected Regions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dirty="0"/>
                        <a:t>Author </a:t>
                      </a:r>
                      <a:r>
                        <a:rPr lang="en-IN" sz="1600" dirty="0" err="1"/>
                        <a:t>name:Shijin</a:t>
                      </a:r>
                      <a:r>
                        <a:rPr lang="en-IN" sz="1600" dirty="0"/>
                        <a:t> Kumar P.S and </a:t>
                      </a:r>
                      <a:r>
                        <a:rPr lang="en-IN" sz="1600" dirty="0" err="1"/>
                        <a:t>Dharun</a:t>
                      </a:r>
                      <a:r>
                        <a:rPr lang="en-IN" sz="1600" dirty="0"/>
                        <a:t> V.S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ALGORITHM USED:GLCM</a:t>
                      </a:r>
                    </a:p>
                    <a:p>
                      <a:endParaRPr lang="en-IN" sz="1600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ISSUE:12 January 2017</a:t>
                      </a:r>
                    </a:p>
                    <a:p>
                      <a:r>
                        <a:rPr lang="en-US" dirty="0"/>
                        <a:t>International Journal of Engineering and Technology (IJET)</a:t>
                      </a:r>
                    </a:p>
                    <a:p>
                      <a:r>
                        <a:rPr lang="en-US" dirty="0"/>
                        <a:t>PUBLISH:IJET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33653"/>
                  </a:ext>
                </a:extLst>
              </a:tr>
              <a:tr h="178769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Prediction of the Autism Spectrum Disorder Diagnosis with Linear Discriminant Analysis Classifier and K-Nearest Neighbor in Children</a:t>
                      </a:r>
                    </a:p>
                    <a:p>
                      <a:r>
                        <a:rPr lang="en-US" sz="1600" dirty="0"/>
                        <a:t>Author </a:t>
                      </a:r>
                      <a:r>
                        <a:rPr lang="en-US" sz="1600" dirty="0" err="1"/>
                        <a:t>name:Osman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alay</a:t>
                      </a:r>
                      <a:r>
                        <a:rPr lang="en-US" sz="1600" dirty="0"/>
                        <a:t> and Mustafa </a:t>
                      </a:r>
                      <a:r>
                        <a:rPr lang="en-US" sz="1600" dirty="0" err="1"/>
                        <a:t>ulas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ALGORITHM USED:KNN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ISSUE:IEEE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7298"/>
                  </a:ext>
                </a:extLst>
              </a:tr>
              <a:tr h="1300144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Evaluation of Autism Classification Using Machine Learning Techniques</a:t>
                      </a:r>
                    </a:p>
                    <a:p>
                      <a:r>
                        <a:rPr lang="en-US" sz="1600" dirty="0"/>
                        <a:t>Author </a:t>
                      </a:r>
                      <a:r>
                        <a:rPr lang="en-US" sz="1600" dirty="0" err="1"/>
                        <a:t>name:F</a:t>
                      </a:r>
                      <a:r>
                        <a:rPr lang="en-US" sz="1600" dirty="0"/>
                        <a:t>. Catherine </a:t>
                      </a:r>
                      <a:r>
                        <a:rPr lang="en-US" sz="1600" dirty="0" err="1"/>
                        <a:t>Tamilarasi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dirty="0" err="1"/>
                        <a:t>Dr.J.Shanmugam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ALGORITHM USED:SVM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ISSUE:IEEE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0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2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0C52-73CF-8C74-42AF-764AAD41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757337"/>
          </a:xfrm>
        </p:spPr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5ACFD11-C55C-955E-788E-2CFCA2E3B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979" y="1846263"/>
            <a:ext cx="6941489" cy="4467073"/>
          </a:xfrm>
        </p:spPr>
      </p:pic>
    </p:spTree>
    <p:extLst>
      <p:ext uri="{BB962C8B-B14F-4D97-AF65-F5344CB8AC3E}">
        <p14:creationId xmlns:p14="http://schemas.microsoft.com/office/powerpoint/2010/main" val="354032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2B9-74AA-C46C-2ED4-8FF10DAA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70F7-1AE8-A501-D722-6E9E9A3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933043" cy="4252916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000" b="1" kern="1200" dirty="0">
                <a:effectLst/>
                <a:latin typeface="+mj-lt"/>
                <a:ea typeface="+mn-ea"/>
              </a:rPr>
              <a:t>PREPROCESSING</a:t>
            </a:r>
            <a:endParaRPr lang="en-IN" sz="20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kern="1200" dirty="0">
                <a:effectLst/>
                <a:latin typeface="+mj-lt"/>
                <a:ea typeface="+mn-ea"/>
              </a:rPr>
              <a:t>SEGMENTATION</a:t>
            </a:r>
            <a:endParaRPr lang="en-IN" sz="20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kern="1200" dirty="0">
                <a:effectLst/>
                <a:latin typeface="+mj-lt"/>
                <a:ea typeface="+mn-ea"/>
              </a:rPr>
              <a:t>FEATURE EXTRACTION</a:t>
            </a:r>
            <a:endParaRPr lang="en-IN" sz="20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kern="1200" dirty="0">
                <a:effectLst/>
                <a:latin typeface="+mj-lt"/>
                <a:ea typeface="+mn-ea"/>
              </a:rPr>
              <a:t>CLASSIFICATION</a:t>
            </a:r>
            <a:endParaRPr lang="en-IN" sz="20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2000" b="1" kern="1200" dirty="0">
                <a:effectLst/>
                <a:latin typeface="Corbel "/>
              </a:rPr>
              <a:t>PREPROCESSING:</a:t>
            </a:r>
            <a:endParaRPr lang="en-IN" sz="2000" b="1" dirty="0">
              <a:latin typeface="Corbel 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latin typeface="Corbel "/>
              </a:rPr>
              <a:t>I</a:t>
            </a:r>
            <a:r>
              <a:rPr lang="en-US" sz="2400" kern="1200" dirty="0">
                <a:effectLst/>
                <a:latin typeface="Corbel "/>
              </a:rPr>
              <a:t>mage is converted from </a:t>
            </a:r>
            <a:r>
              <a:rPr lang="en-US" sz="2400" kern="1200" dirty="0" err="1">
                <a:effectLst/>
                <a:latin typeface="Corbel "/>
              </a:rPr>
              <a:t>rgb</a:t>
            </a:r>
            <a:r>
              <a:rPr lang="en-US" sz="2400" kern="1200" dirty="0">
                <a:effectLst/>
                <a:latin typeface="Corbel "/>
              </a:rPr>
              <a:t> to grey scale format.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kern="1200" dirty="0">
                <a:effectLst/>
                <a:latin typeface="Corbel "/>
              </a:rPr>
              <a:t> </a:t>
            </a:r>
            <a:r>
              <a:rPr lang="en-US" sz="2400" dirty="0">
                <a:latin typeface="Corbel "/>
              </a:rPr>
              <a:t>C</a:t>
            </a:r>
            <a:r>
              <a:rPr lang="en-US" sz="2400" kern="1200" dirty="0">
                <a:effectLst/>
                <a:latin typeface="Corbel "/>
              </a:rPr>
              <a:t>heck any external noise is present.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kern="1200" dirty="0">
                <a:effectLst/>
                <a:latin typeface="Corbel "/>
              </a:rPr>
              <a:t>Remove the noise using filter.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latin typeface="Corbel "/>
              </a:rPr>
              <a:t>T</a:t>
            </a:r>
            <a:r>
              <a:rPr lang="en-US" sz="2400" kern="1200" dirty="0">
                <a:effectLst/>
                <a:latin typeface="Corbel "/>
              </a:rPr>
              <a:t>he Image is enhanced and sent for segmentation.</a:t>
            </a:r>
            <a:endParaRPr lang="en-IN" sz="2400" dirty="0">
              <a:effectLst/>
              <a:latin typeface="Corbel "/>
              <a:ea typeface="Times New Roman" panose="02020603050405020304" pitchFamily="18" charset="0"/>
            </a:endParaRPr>
          </a:p>
          <a:p>
            <a:pPr marL="8890" indent="0">
              <a:lnSpc>
                <a:spcPct val="103000"/>
              </a:lnSpc>
              <a:spcAft>
                <a:spcPts val="2070"/>
              </a:spcAft>
              <a:buNone/>
            </a:pPr>
            <a:endParaRPr lang="en-IN" sz="2000" dirty="0">
              <a:effectLst/>
              <a:latin typeface="Corbel 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8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B10B57-8641-AE6B-1396-E8081D10ADCA}"/>
              </a:ext>
            </a:extLst>
          </p:cNvPr>
          <p:cNvSpPr txBox="1"/>
          <p:nvPr/>
        </p:nvSpPr>
        <p:spPr>
          <a:xfrm>
            <a:off x="731520" y="471010"/>
            <a:ext cx="105061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/>
              <a:t>SEGMENTATION:</a:t>
            </a:r>
          </a:p>
          <a:p>
            <a:pPr marL="0" indent="0">
              <a:buNone/>
            </a:pPr>
            <a:r>
              <a:rPr lang="en-US" sz="2000" dirty="0"/>
              <a:t>Using FCM algorithm threshold values are calculated.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FUZZY C MEANS ALGORITHM: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Fuzzy c-means (FCM) is a clustering method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Ea</a:t>
            </a:r>
            <a:r>
              <a:rPr 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 data point to belong to multiple clusters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W</a:t>
            </a:r>
            <a:r>
              <a:rPr 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ith varying degrees of membership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N" sz="1800" b="1" dirty="0"/>
          </a:p>
          <a:p>
            <a:endParaRPr lang="en-IN" b="1" dirty="0"/>
          </a:p>
          <a:p>
            <a:r>
              <a:rPr lang="en-IN" sz="1800" b="1" dirty="0"/>
              <a:t>FEATURE EXTRACTION: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T</a:t>
            </a:r>
            <a:r>
              <a:rPr lang="en-US" sz="2000" b="1" kern="1200" dirty="0">
                <a:effectLst/>
                <a:latin typeface="+mj-lt"/>
                <a:ea typeface="+mn-ea"/>
              </a:rPr>
              <a:t>he features such as standard deviation, contract, brightness calculated using GLCM </a:t>
            </a:r>
            <a:r>
              <a:rPr lang="en-US" sz="2000" b="1" dirty="0">
                <a:latin typeface="+mj-lt"/>
              </a:rPr>
              <a:t>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200" dirty="0">
                <a:effectLst/>
                <a:latin typeface="+mj-lt"/>
                <a:ea typeface="+mn-ea"/>
              </a:rPr>
              <a:t>The entropy mean, </a:t>
            </a:r>
            <a:r>
              <a:rPr lang="en-US" sz="2000" b="1" kern="1200" dirty="0" err="1">
                <a:effectLst/>
                <a:latin typeface="+mj-lt"/>
                <a:ea typeface="+mn-ea"/>
              </a:rPr>
              <a:t>median,dissimilarity,energy</a:t>
            </a:r>
            <a:r>
              <a:rPr lang="en-US" sz="2000" b="1" kern="1200" dirty="0">
                <a:effectLst/>
                <a:latin typeface="+mj-lt"/>
                <a:ea typeface="+mn-ea"/>
              </a:rPr>
              <a:t> ,homogeneity</a:t>
            </a:r>
            <a:r>
              <a:rPr lang="en-US" sz="2000" b="1" dirty="0">
                <a:latin typeface="+mj-lt"/>
              </a:rPr>
              <a:t> calculated using GLCM algorithm</a:t>
            </a:r>
            <a:endParaRPr lang="en-US" sz="2000" b="1" kern="1200" dirty="0">
              <a:effectLst/>
              <a:latin typeface="+mj-lt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200" dirty="0">
                <a:effectLst/>
                <a:latin typeface="+mj-lt"/>
                <a:ea typeface="+mn-ea"/>
              </a:rPr>
              <a:t>The </a:t>
            </a:r>
            <a:r>
              <a:rPr lang="en-US" sz="2000" b="1" kern="1200" dirty="0" err="1">
                <a:effectLst/>
                <a:latin typeface="+mj-lt"/>
                <a:ea typeface="+mn-ea"/>
              </a:rPr>
              <a:t>cA,cV</a:t>
            </a:r>
            <a:r>
              <a:rPr lang="en-US" sz="2000" b="1" kern="1200" dirty="0">
                <a:effectLst/>
                <a:latin typeface="+mj-lt"/>
                <a:ea typeface="+mn-ea"/>
              </a:rPr>
              <a:t>, </a:t>
            </a:r>
            <a:r>
              <a:rPr lang="en-US" sz="2000" b="1" dirty="0" err="1">
                <a:latin typeface="+mj-lt"/>
              </a:rPr>
              <a:t>cD</a:t>
            </a:r>
            <a:r>
              <a:rPr lang="en-US" sz="2000" b="1" kern="1200" dirty="0">
                <a:effectLst/>
                <a:latin typeface="+mj-lt"/>
                <a:ea typeface="+mn-ea"/>
              </a:rPr>
              <a:t>, calculated using </a:t>
            </a:r>
            <a:r>
              <a:rPr lang="en-US" sz="2000" b="1" dirty="0">
                <a:latin typeface="+mj-lt"/>
              </a:rPr>
              <a:t>DWT algorithm.</a:t>
            </a:r>
          </a:p>
        </p:txBody>
      </p:sp>
    </p:spTree>
    <p:extLst>
      <p:ext uri="{BB962C8B-B14F-4D97-AF65-F5344CB8AC3E}">
        <p14:creationId xmlns:p14="http://schemas.microsoft.com/office/powerpoint/2010/main" val="268729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E1ABC7-9B91-E494-55F6-A861721AB6CC}"/>
              </a:ext>
            </a:extLst>
          </p:cNvPr>
          <p:cNvSpPr txBox="1"/>
          <p:nvPr/>
        </p:nvSpPr>
        <p:spPr>
          <a:xfrm>
            <a:off x="564543" y="1057133"/>
            <a:ext cx="1143397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DISCRETE WAVELET TRANSFORM(DWT):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DWT is a wavelet transform for which the wavelets are sampled at discrete intervals.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DWT provides a simultaneous spatial and frequency domain information of the image.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GRAY LEVEL COOCCURENCE MATRIX(GLCM):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GLCM functions characterize the texture of an image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B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 calculating how often pairs of pixel with specific values 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In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specified spatial relationship occur in an image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C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reating a GLCM, and then extracting statistical measures from this matrix.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IN" sz="1800" b="1" dirty="0"/>
              <a:t>CLASSIFICATION: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effectLst/>
                <a:ea typeface="+mn-ea"/>
              </a:rPr>
              <a:t> Using K-nearest </a:t>
            </a:r>
            <a:r>
              <a:rPr lang="en-US" sz="2000" kern="1200" dirty="0" err="1">
                <a:effectLst/>
                <a:ea typeface="+mn-ea"/>
              </a:rPr>
              <a:t>neighbour</a:t>
            </a:r>
            <a:r>
              <a:rPr lang="en-US" sz="2000" kern="1200" dirty="0">
                <a:effectLst/>
                <a:ea typeface="+mn-ea"/>
              </a:rPr>
              <a:t> (</a:t>
            </a:r>
            <a:r>
              <a:rPr lang="en-US" sz="2000" dirty="0"/>
              <a:t>K</a:t>
            </a:r>
            <a:r>
              <a:rPr lang="en-US" sz="2000" kern="1200" dirty="0">
                <a:effectLst/>
                <a:ea typeface="+mn-ea"/>
              </a:rPr>
              <a:t>NN) and Support vector machine algorithm(SVM)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kern="1200" dirty="0">
                <a:effectLst/>
                <a:ea typeface="+mn-ea"/>
              </a:rPr>
              <a:t>he aim is to find child is autistic child or </a:t>
            </a:r>
            <a:r>
              <a:rPr lang="en-US" sz="2000" dirty="0"/>
              <a:t>non-autistic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Comparison is also done in this classification.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976402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857</TotalTime>
  <Words>1610</Words>
  <Application>Microsoft Office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Corbel </vt:lpstr>
      <vt:lpstr>Courier New</vt:lpstr>
      <vt:lpstr>Roboto</vt:lpstr>
      <vt:lpstr>Wingdings</vt:lpstr>
      <vt:lpstr>Retrospect</vt:lpstr>
      <vt:lpstr>MACHINE LEARNING BASED AUTISM PREDICTION</vt:lpstr>
      <vt:lpstr>INTRODUCTION</vt:lpstr>
      <vt:lpstr>MOTIVATION AND OBJECTIVE</vt:lpstr>
      <vt:lpstr>LITERATURE REVIEW</vt:lpstr>
      <vt:lpstr>PowerPoint Presentation</vt:lpstr>
      <vt:lpstr>ARCHITECTURE DIAGRAM</vt:lpstr>
      <vt:lpstr>LIST OF MODULES</vt:lpstr>
      <vt:lpstr>PowerPoint Presentation</vt:lpstr>
      <vt:lpstr>PowerPoint Presentation</vt:lpstr>
      <vt:lpstr>PowerPoint Presentation</vt:lpstr>
      <vt:lpstr>DATASET</vt:lpstr>
      <vt:lpstr>ALGORITHM</vt:lpstr>
      <vt:lpstr>PowerPoint Presentation</vt:lpstr>
      <vt:lpstr>PowerPoint Presentation</vt:lpstr>
      <vt:lpstr>OUTPUT SCREENSHOT</vt:lpstr>
      <vt:lpstr>PowerPoint Presentation</vt:lpstr>
      <vt:lpstr>OUTPUT SCREENSHOT</vt:lpstr>
      <vt:lpstr>PERFORMANCE ANALYSIS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AUTISM PREDICTION</dc:title>
  <dc:creator>KISHORE S</dc:creator>
  <cp:lastModifiedBy>KISHORE S</cp:lastModifiedBy>
  <cp:revision>50</cp:revision>
  <dcterms:created xsi:type="dcterms:W3CDTF">2022-06-17T08:00:20Z</dcterms:created>
  <dcterms:modified xsi:type="dcterms:W3CDTF">2022-06-22T02:23:46Z</dcterms:modified>
</cp:coreProperties>
</file>