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258" r:id="rId5"/>
    <p:sldId id="259" r:id="rId6"/>
    <p:sldId id="260" r:id="rId7"/>
    <p:sldId id="261" r:id="rId8"/>
    <p:sldId id="262" r:id="rId9"/>
    <p:sldId id="274" r:id="rId10"/>
    <p:sldId id="275" r:id="rId11"/>
    <p:sldId id="276" r:id="rId12"/>
    <p:sldId id="264" r:id="rId13"/>
    <p:sldId id="277" r:id="rId14"/>
    <p:sldId id="278" r:id="rId15"/>
    <p:sldId id="27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7599" autoAdjust="0"/>
  </p:normalViewPr>
  <p:slideViewPr>
    <p:cSldViewPr showGuides="1">
      <p:cViewPr>
        <p:scale>
          <a:sx n="100" d="100"/>
          <a:sy n="100" d="100"/>
        </p:scale>
        <p:origin x="-110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45F7ED-678B-4B96-85BA-54B258BF2694}" type="datetimeFigureOut">
              <a:rPr lang="en-US"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C78FF8-4F15-4EE2-9F98-95DF7440178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0B1FE095-C4D4-40B5-B019-0967B5B8A82A}" type="datetime1">
              <a:rPr lang="en-US" smtClean="0"/>
            </a:fld>
            <a:endParaRPr lang="en-US"/>
          </a:p>
        </p:txBody>
      </p:sp>
      <p:sp>
        <p:nvSpPr>
          <p:cNvPr id="5" name="Footer Placeholder 4"/>
          <p:cNvSpPr>
            <a:spLocks noGrp="1"/>
          </p:cNvSpPr>
          <p:nvPr>
            <p:ph type="ftr" sz="quarter" idx="11"/>
          </p:nvPr>
        </p:nvSpPr>
        <p:spPr/>
        <p:txBody>
          <a:bodyPr/>
          <a:lstStyle/>
          <a:p>
            <a:r>
              <a:rPr lang="en-US"/>
              <a:t>SNS College of Technology/IV ECE A/ BATCH 9</a:t>
            </a:r>
            <a:endParaRPr lang="en-US"/>
          </a:p>
        </p:txBody>
      </p:sp>
      <p:sp>
        <p:nvSpPr>
          <p:cNvPr id="6" name="Slide Number Placeholder 5"/>
          <p:cNvSpPr>
            <a:spLocks noGrp="1"/>
          </p:cNvSpPr>
          <p:nvPr>
            <p:ph type="sldNum" sz="quarter" idx="12"/>
          </p:nvPr>
        </p:nvSpPr>
        <p:spPr/>
        <p:txBody>
          <a:bodyPr/>
          <a:lstStyle/>
          <a:p>
            <a:fld id="{E37433F4-0A81-4639-9194-3754E8D2CE9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415ED0B-7834-4A03-9647-E91F594DF423}" type="datetime1">
              <a:rPr lang="en-US" smtClean="0"/>
            </a:fld>
            <a:endParaRPr lang="en-US"/>
          </a:p>
        </p:txBody>
      </p:sp>
      <p:sp>
        <p:nvSpPr>
          <p:cNvPr id="5" name="Footer Placeholder 4"/>
          <p:cNvSpPr>
            <a:spLocks noGrp="1"/>
          </p:cNvSpPr>
          <p:nvPr>
            <p:ph type="ftr" sz="quarter" idx="11"/>
          </p:nvPr>
        </p:nvSpPr>
        <p:spPr/>
        <p:txBody>
          <a:bodyPr/>
          <a:lstStyle/>
          <a:p>
            <a:r>
              <a:rPr lang="en-US"/>
              <a:t>SNS College of Technology/IV ECE A/ BATCH 9</a:t>
            </a:r>
            <a:endParaRPr lang="en-US"/>
          </a:p>
        </p:txBody>
      </p:sp>
      <p:sp>
        <p:nvSpPr>
          <p:cNvPr id="6" name="Slide Number Placeholder 5"/>
          <p:cNvSpPr>
            <a:spLocks noGrp="1"/>
          </p:cNvSpPr>
          <p:nvPr>
            <p:ph type="sldNum" sz="quarter" idx="12"/>
          </p:nvPr>
        </p:nvSpPr>
        <p:spPr/>
        <p:txBody>
          <a:bodyPr/>
          <a:lstStyle/>
          <a:p>
            <a:fld id="{E37433F4-0A81-4639-9194-3754E8D2CE9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661A875-D7F5-4324-9918-833A17B5095E}" type="datetime1">
              <a:rPr lang="en-US" smtClean="0"/>
            </a:fld>
            <a:endParaRPr lang="en-US"/>
          </a:p>
        </p:txBody>
      </p:sp>
      <p:sp>
        <p:nvSpPr>
          <p:cNvPr id="5" name="Footer Placeholder 4"/>
          <p:cNvSpPr>
            <a:spLocks noGrp="1"/>
          </p:cNvSpPr>
          <p:nvPr>
            <p:ph type="ftr" sz="quarter" idx="11"/>
          </p:nvPr>
        </p:nvSpPr>
        <p:spPr/>
        <p:txBody>
          <a:bodyPr/>
          <a:lstStyle/>
          <a:p>
            <a:r>
              <a:rPr lang="en-US"/>
              <a:t>SNS College of Technology/IV ECE A/ BATCH 9</a:t>
            </a:r>
            <a:endParaRPr lang="en-US"/>
          </a:p>
        </p:txBody>
      </p:sp>
      <p:sp>
        <p:nvSpPr>
          <p:cNvPr id="6" name="Slide Number Placeholder 5"/>
          <p:cNvSpPr>
            <a:spLocks noGrp="1"/>
          </p:cNvSpPr>
          <p:nvPr>
            <p:ph type="sldNum" sz="quarter" idx="12"/>
          </p:nvPr>
        </p:nvSpPr>
        <p:spPr/>
        <p:txBody>
          <a:bodyPr/>
          <a:lstStyle/>
          <a:p>
            <a:fld id="{E37433F4-0A81-4639-9194-3754E8D2CE9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522000" y="1153054"/>
            <a:ext cx="8100000" cy="594000"/>
          </a:xfrm>
        </p:spPr>
        <p:txBody>
          <a:bodyPr lIns="0" tIns="0" rIns="0" bIns="0"/>
          <a:lstStyle>
            <a:lvl1pPr algn="l" fontAlgn="base">
              <a:defRPr sz="2400">
                <a:solidFill>
                  <a:schemeClr val="tx1">
                    <a:lumMod val="85000"/>
                    <a:lumOff val="15000"/>
                  </a:schemeClr>
                </a:solidFill>
                <a:latin typeface="+mj-lt"/>
              </a:defRPr>
            </a:lvl1pPr>
          </a:lstStyle>
          <a:p>
            <a:r>
              <a:rPr lang="en-US"/>
              <a:t>Click to add title</a:t>
            </a:r>
            <a:endParaRPr lang="en-US"/>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1692A0B-F401-47F2-BE58-C3F415EBD947}" type="datetime1">
              <a:rPr lang="en-US" smtClean="0"/>
            </a:fld>
            <a:endParaRPr lang="en-US"/>
          </a:p>
        </p:txBody>
      </p:sp>
      <p:sp>
        <p:nvSpPr>
          <p:cNvPr id="5" name="Footer Placeholder 4"/>
          <p:cNvSpPr>
            <a:spLocks noGrp="1"/>
          </p:cNvSpPr>
          <p:nvPr>
            <p:ph type="ftr" sz="quarter" idx="11"/>
          </p:nvPr>
        </p:nvSpPr>
        <p:spPr/>
        <p:txBody>
          <a:bodyPr/>
          <a:lstStyle/>
          <a:p>
            <a:r>
              <a:rPr lang="en-US"/>
              <a:t>SNS College of Technology/IV ECE A/ BATCH 9</a:t>
            </a:r>
            <a:endParaRPr lang="en-US"/>
          </a:p>
        </p:txBody>
      </p:sp>
      <p:sp>
        <p:nvSpPr>
          <p:cNvPr id="6" name="Slide Number Placeholder 5"/>
          <p:cNvSpPr>
            <a:spLocks noGrp="1"/>
          </p:cNvSpPr>
          <p:nvPr>
            <p:ph type="sldNum" sz="quarter" idx="12"/>
          </p:nvPr>
        </p:nvSpPr>
        <p:spPr/>
        <p:txBody>
          <a:bodyPr/>
          <a:lstStyle/>
          <a:p>
            <a:fld id="{E37433F4-0A81-4639-9194-3754E8D2CE9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39E748D-A798-40D5-AB15-8A9644EAEC17}" type="datetime1">
              <a:rPr lang="en-US" smtClean="0"/>
            </a:fld>
            <a:endParaRPr lang="en-US"/>
          </a:p>
        </p:txBody>
      </p:sp>
      <p:sp>
        <p:nvSpPr>
          <p:cNvPr id="5" name="Footer Placeholder 4"/>
          <p:cNvSpPr>
            <a:spLocks noGrp="1"/>
          </p:cNvSpPr>
          <p:nvPr>
            <p:ph type="ftr" sz="quarter" idx="11"/>
          </p:nvPr>
        </p:nvSpPr>
        <p:spPr/>
        <p:txBody>
          <a:bodyPr/>
          <a:lstStyle/>
          <a:p>
            <a:r>
              <a:rPr lang="en-US"/>
              <a:t>SNS College of Technology/IV ECE A/ BATCH 9</a:t>
            </a:r>
            <a:endParaRPr lang="en-US"/>
          </a:p>
        </p:txBody>
      </p:sp>
      <p:sp>
        <p:nvSpPr>
          <p:cNvPr id="6" name="Slide Number Placeholder 5"/>
          <p:cNvSpPr>
            <a:spLocks noGrp="1"/>
          </p:cNvSpPr>
          <p:nvPr>
            <p:ph type="sldNum" sz="quarter" idx="12"/>
          </p:nvPr>
        </p:nvSpPr>
        <p:spPr/>
        <p:txBody>
          <a:bodyPr/>
          <a:lstStyle/>
          <a:p>
            <a:fld id="{E37433F4-0A81-4639-9194-3754E8D2CE9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D502D72-2F66-4A42-A12F-600EB658A01F}" type="datetime1">
              <a:rPr lang="en-US" smtClean="0"/>
            </a:fld>
            <a:endParaRPr lang="en-US"/>
          </a:p>
        </p:txBody>
      </p:sp>
      <p:sp>
        <p:nvSpPr>
          <p:cNvPr id="6" name="Footer Placeholder 5"/>
          <p:cNvSpPr>
            <a:spLocks noGrp="1"/>
          </p:cNvSpPr>
          <p:nvPr>
            <p:ph type="ftr" sz="quarter" idx="11"/>
          </p:nvPr>
        </p:nvSpPr>
        <p:spPr/>
        <p:txBody>
          <a:bodyPr/>
          <a:lstStyle/>
          <a:p>
            <a:r>
              <a:rPr lang="en-US"/>
              <a:t>SNS College of Technology/IV ECE A/ BATCH 9</a:t>
            </a:r>
            <a:endParaRPr lang="en-US"/>
          </a:p>
        </p:txBody>
      </p:sp>
      <p:sp>
        <p:nvSpPr>
          <p:cNvPr id="7" name="Slide Number Placeholder 6"/>
          <p:cNvSpPr>
            <a:spLocks noGrp="1"/>
          </p:cNvSpPr>
          <p:nvPr>
            <p:ph type="sldNum" sz="quarter" idx="12"/>
          </p:nvPr>
        </p:nvSpPr>
        <p:spPr/>
        <p:txBody>
          <a:bodyPr/>
          <a:lstStyle/>
          <a:p>
            <a:fld id="{E37433F4-0A81-4639-9194-3754E8D2CE9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97771DA-4198-4C77-B0E2-AFAF3BC03B2E}" type="datetime1">
              <a:rPr lang="en-US" smtClean="0"/>
            </a:fld>
            <a:endParaRPr lang="en-US"/>
          </a:p>
        </p:txBody>
      </p:sp>
      <p:sp>
        <p:nvSpPr>
          <p:cNvPr id="8" name="Footer Placeholder 7"/>
          <p:cNvSpPr>
            <a:spLocks noGrp="1"/>
          </p:cNvSpPr>
          <p:nvPr>
            <p:ph type="ftr" sz="quarter" idx="11"/>
          </p:nvPr>
        </p:nvSpPr>
        <p:spPr/>
        <p:txBody>
          <a:bodyPr/>
          <a:lstStyle/>
          <a:p>
            <a:r>
              <a:rPr lang="en-US"/>
              <a:t>SNS College of Technology/IV ECE A/ BATCH 9</a:t>
            </a:r>
            <a:endParaRPr lang="en-US"/>
          </a:p>
        </p:txBody>
      </p:sp>
      <p:sp>
        <p:nvSpPr>
          <p:cNvPr id="9" name="Slide Number Placeholder 8"/>
          <p:cNvSpPr>
            <a:spLocks noGrp="1"/>
          </p:cNvSpPr>
          <p:nvPr>
            <p:ph type="sldNum" sz="quarter" idx="12"/>
          </p:nvPr>
        </p:nvSpPr>
        <p:spPr/>
        <p:txBody>
          <a:bodyPr/>
          <a:lstStyle/>
          <a:p>
            <a:fld id="{E37433F4-0A81-4639-9194-3754E8D2CE9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3DC6598-9DCB-471A-83B1-3714F0F5C520}" type="datetime1">
              <a:rPr lang="en-US" smtClean="0"/>
            </a:fld>
            <a:endParaRPr lang="en-US"/>
          </a:p>
        </p:txBody>
      </p:sp>
      <p:sp>
        <p:nvSpPr>
          <p:cNvPr id="4" name="Footer Placeholder 3"/>
          <p:cNvSpPr>
            <a:spLocks noGrp="1"/>
          </p:cNvSpPr>
          <p:nvPr>
            <p:ph type="ftr" sz="quarter" idx="11"/>
          </p:nvPr>
        </p:nvSpPr>
        <p:spPr/>
        <p:txBody>
          <a:bodyPr/>
          <a:lstStyle/>
          <a:p>
            <a:r>
              <a:rPr lang="en-US"/>
              <a:t>SNS College of Technology/IV ECE A/ BATCH 9</a:t>
            </a:r>
            <a:endParaRPr lang="en-US"/>
          </a:p>
        </p:txBody>
      </p:sp>
      <p:sp>
        <p:nvSpPr>
          <p:cNvPr id="5" name="Slide Number Placeholder 4"/>
          <p:cNvSpPr>
            <a:spLocks noGrp="1"/>
          </p:cNvSpPr>
          <p:nvPr>
            <p:ph type="sldNum" sz="quarter" idx="12"/>
          </p:nvPr>
        </p:nvSpPr>
        <p:spPr/>
        <p:txBody>
          <a:bodyPr/>
          <a:lstStyle/>
          <a:p>
            <a:fld id="{E37433F4-0A81-4639-9194-3754E8D2CE9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E5EE62-C054-47B8-8DB4-C9D8B2BFF696}" type="datetime1">
              <a:rPr lang="en-US" smtClean="0"/>
            </a:fld>
            <a:endParaRPr lang="en-US"/>
          </a:p>
        </p:txBody>
      </p:sp>
      <p:sp>
        <p:nvSpPr>
          <p:cNvPr id="3" name="Footer Placeholder 2"/>
          <p:cNvSpPr>
            <a:spLocks noGrp="1"/>
          </p:cNvSpPr>
          <p:nvPr>
            <p:ph type="ftr" sz="quarter" idx="11"/>
          </p:nvPr>
        </p:nvSpPr>
        <p:spPr/>
        <p:txBody>
          <a:bodyPr/>
          <a:lstStyle/>
          <a:p>
            <a:r>
              <a:rPr lang="en-US"/>
              <a:t>SNS College of Technology/IV ECE A/ BATCH 9</a:t>
            </a:r>
            <a:endParaRPr lang="en-US"/>
          </a:p>
        </p:txBody>
      </p:sp>
      <p:sp>
        <p:nvSpPr>
          <p:cNvPr id="4" name="Slide Number Placeholder 3"/>
          <p:cNvSpPr>
            <a:spLocks noGrp="1"/>
          </p:cNvSpPr>
          <p:nvPr>
            <p:ph type="sldNum" sz="quarter" idx="12"/>
          </p:nvPr>
        </p:nvSpPr>
        <p:spPr/>
        <p:txBody>
          <a:bodyPr/>
          <a:lstStyle/>
          <a:p>
            <a:fld id="{E37433F4-0A81-4639-9194-3754E8D2CE9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D5D7A82-2260-4D3A-ACB0-F7A68C9DA90C}" type="datetime1">
              <a:rPr lang="en-US" smtClean="0"/>
            </a:fld>
            <a:endParaRPr lang="en-US"/>
          </a:p>
        </p:txBody>
      </p:sp>
      <p:sp>
        <p:nvSpPr>
          <p:cNvPr id="6" name="Footer Placeholder 5"/>
          <p:cNvSpPr>
            <a:spLocks noGrp="1"/>
          </p:cNvSpPr>
          <p:nvPr>
            <p:ph type="ftr" sz="quarter" idx="11"/>
          </p:nvPr>
        </p:nvSpPr>
        <p:spPr/>
        <p:txBody>
          <a:bodyPr/>
          <a:lstStyle/>
          <a:p>
            <a:r>
              <a:rPr lang="en-US"/>
              <a:t>SNS College of Technology/IV ECE A/ BATCH 9</a:t>
            </a:r>
            <a:endParaRPr lang="en-US"/>
          </a:p>
        </p:txBody>
      </p:sp>
      <p:sp>
        <p:nvSpPr>
          <p:cNvPr id="7" name="Slide Number Placeholder 6"/>
          <p:cNvSpPr>
            <a:spLocks noGrp="1"/>
          </p:cNvSpPr>
          <p:nvPr>
            <p:ph type="sldNum" sz="quarter" idx="12"/>
          </p:nvPr>
        </p:nvSpPr>
        <p:spPr/>
        <p:txBody>
          <a:bodyPr/>
          <a:lstStyle/>
          <a:p>
            <a:fld id="{E37433F4-0A81-4639-9194-3754E8D2CE9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03A1C90-5BE9-4FF9-B40F-6DE74FF14D35}" type="datetime1">
              <a:rPr lang="en-US" smtClean="0"/>
            </a:fld>
            <a:endParaRPr lang="en-US"/>
          </a:p>
        </p:txBody>
      </p:sp>
      <p:sp>
        <p:nvSpPr>
          <p:cNvPr id="6" name="Footer Placeholder 5"/>
          <p:cNvSpPr>
            <a:spLocks noGrp="1"/>
          </p:cNvSpPr>
          <p:nvPr>
            <p:ph type="ftr" sz="quarter" idx="11"/>
          </p:nvPr>
        </p:nvSpPr>
        <p:spPr/>
        <p:txBody>
          <a:bodyPr/>
          <a:lstStyle/>
          <a:p>
            <a:r>
              <a:rPr lang="en-US"/>
              <a:t>SNS College of Technology/IV ECE A/ BATCH 9</a:t>
            </a:r>
            <a:endParaRPr lang="en-US"/>
          </a:p>
        </p:txBody>
      </p:sp>
      <p:sp>
        <p:nvSpPr>
          <p:cNvPr id="7" name="Slide Number Placeholder 6"/>
          <p:cNvSpPr>
            <a:spLocks noGrp="1"/>
          </p:cNvSpPr>
          <p:nvPr>
            <p:ph type="sldNum" sz="quarter" idx="12"/>
          </p:nvPr>
        </p:nvSpPr>
        <p:spPr/>
        <p:txBody>
          <a:bodyPr/>
          <a:lstStyle/>
          <a:p>
            <a:fld id="{E37433F4-0A81-4639-9194-3754E8D2CE9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05DC47-DEBB-4C4F-A40D-90425A7AB5C2}"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SNS College of Technology/IV ECE A/ BATCH 9</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7433F4-0A81-4639-9194-3754E8D2CE9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1219200"/>
          </a:xfrm>
        </p:spPr>
        <p:txBody>
          <a:bodyPr>
            <a:noAutofit/>
          </a:bodyPr>
          <a:lstStyle/>
          <a:p>
            <a:br>
              <a:rPr lang="en-US" sz="2800" dirty="0"/>
            </a:br>
            <a:br>
              <a:rPr lang="en-US" sz="2800" dirty="0"/>
            </a:br>
            <a:br>
              <a:rPr lang="en-US" sz="2800" dirty="0"/>
            </a:br>
            <a:r>
              <a:rPr lang="en-US" sz="2800" b="1" dirty="0">
                <a:latin typeface="Times New Roman" panose="02020603050405020304" pitchFamily="18" charset="0"/>
                <a:cs typeface="Times New Roman" panose="02020603050405020304" pitchFamily="18" charset="0"/>
              </a:rPr>
              <a:t>SNS COLLEGE OF TECHNOLOGY</a:t>
            </a:r>
            <a:br>
              <a:rPr lang="en-US" sz="24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(AN AUTONOMOUS INSTITUTION)</a:t>
            </a:r>
            <a:br>
              <a:rPr lang="en-US" sz="16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COIMBATORE-641 035.</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DEPARTMENT OF ECE</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1026" name="Picture 2" descr="E:\pics\Mi A1\file\images (1).jpeg"/>
          <p:cNvPicPr>
            <a:picLocks noChangeAspect="1" noChangeArrowheads="1"/>
          </p:cNvPicPr>
          <p:nvPr/>
        </p:nvPicPr>
        <p:blipFill>
          <a:blip r:embed="rId1" cstate="print"/>
          <a:srcRect/>
          <a:stretch>
            <a:fillRect/>
          </a:stretch>
        </p:blipFill>
        <p:spPr bwMode="auto">
          <a:xfrm>
            <a:off x="7551106" y="228600"/>
            <a:ext cx="1440493" cy="1371600"/>
          </a:xfrm>
          <a:prstGeom prst="rect">
            <a:avLst/>
          </a:prstGeom>
          <a:noFill/>
        </p:spPr>
      </p:pic>
      <p:pic>
        <p:nvPicPr>
          <p:cNvPr id="1027" name="Picture 3" descr="E:\pics\Mi A1\file\images (2).jpeg"/>
          <p:cNvPicPr>
            <a:picLocks noChangeAspect="1" noChangeArrowheads="1"/>
          </p:cNvPicPr>
          <p:nvPr/>
        </p:nvPicPr>
        <p:blipFill>
          <a:blip r:embed="rId2" cstate="print"/>
          <a:srcRect/>
          <a:stretch>
            <a:fillRect/>
          </a:stretch>
        </p:blipFill>
        <p:spPr bwMode="auto">
          <a:xfrm>
            <a:off x="381000" y="451306"/>
            <a:ext cx="1066800" cy="1072694"/>
          </a:xfrm>
          <a:prstGeom prst="rect">
            <a:avLst/>
          </a:prstGeom>
          <a:noFill/>
        </p:spPr>
      </p:pic>
      <p:sp>
        <p:nvSpPr>
          <p:cNvPr id="7" name="TextBox 6"/>
          <p:cNvSpPr txBox="1"/>
          <p:nvPr/>
        </p:nvSpPr>
        <p:spPr>
          <a:xfrm>
            <a:off x="457200" y="2521803"/>
            <a:ext cx="8001000" cy="46037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IOT BASED SMART BABY MONITERING SYSTEM</a:t>
            </a:r>
            <a:endParaRPr lang="en-US" sz="2400" b="1" dirty="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r>
              <a:rPr lang="en-US" b="1" dirty="0">
                <a:latin typeface="Times New Roman" panose="02020603050405020304" pitchFamily="18" charset="0"/>
                <a:cs typeface="Times New Roman" panose="02020603050405020304" pitchFamily="18" charset="0"/>
              </a:rPr>
              <a:t>22/10/2024</a:t>
            </a:r>
            <a:endParaRPr lang="en-US" b="1"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E37433F4-0A81-4639-9194-3754E8D2CE9B}"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3124200" y="6356350"/>
            <a:ext cx="3810000" cy="365125"/>
          </a:xfrm>
        </p:spPr>
        <p:txBody>
          <a:bodyPr/>
          <a:lstStyle/>
          <a:p>
            <a:r>
              <a:rPr lang="en-US" dirty="0">
                <a:latin typeface="Times New Roman" panose="02020603050405020304" pitchFamily="18" charset="0"/>
                <a:cs typeface="Times New Roman" panose="02020603050405020304" pitchFamily="18" charset="0"/>
              </a:rPr>
              <a:t>SNS College of Technology/IV ECE B/ BATCH 11</a:t>
            </a:r>
            <a:endParaRPr lang="en-US" dirty="0">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custDataLst>
              <p:tags r:id="rId3"/>
            </p:custDataLst>
          </p:nvPr>
        </p:nvGraphicFramePr>
        <p:xfrm>
          <a:off x="251460" y="3322320"/>
          <a:ext cx="8625205" cy="2658110"/>
        </p:xfrm>
        <a:graphic>
          <a:graphicData uri="http://schemas.openxmlformats.org/drawingml/2006/table">
            <a:tbl>
              <a:tblPr firstRow="1" bandRow="1">
                <a:tableStyleId>{5C22544A-7EE6-4342-B048-85BDC9FD1C3A}</a:tableStyleId>
              </a:tblPr>
              <a:tblGrid>
                <a:gridCol w="3498850"/>
                <a:gridCol w="1181100"/>
                <a:gridCol w="3945255"/>
              </a:tblGrid>
              <a:tr h="473710">
                <a:tc grid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400" b="1" dirty="0">
                          <a:solidFill>
                            <a:srgbClr val="00B050"/>
                          </a:solidFill>
                          <a:latin typeface="Times New Roman" panose="02020603050405020304" pitchFamily="18" charset="0"/>
                          <a:cs typeface="Times New Roman" panose="02020603050405020304" pitchFamily="18" charset="0"/>
                        </a:rPr>
                        <a:t>Batch No. : B11</a:t>
                      </a:r>
                      <a:endParaRPr lang="en-US" sz="2400" b="1" dirty="0">
                        <a:solidFill>
                          <a:srgbClr val="00B050"/>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hMerge="1">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hMerge="1">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937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b="1" kern="1200">
                          <a:solidFill>
                            <a:srgbClr val="FF0000"/>
                          </a:solidFill>
                          <a:latin typeface="Times New Roman" panose="02020603050405020304" pitchFamily="18" charset="0"/>
                          <a:ea typeface="+mn-ea"/>
                          <a:cs typeface="Times New Roman" panose="02020603050405020304" pitchFamily="18" charset="0"/>
                        </a:rPr>
                        <a:t>GUIDED BY</a:t>
                      </a:r>
                      <a:endParaRPr lang="en-US" sz="1800" b="1" kern="1200" dirty="0">
                        <a:solidFill>
                          <a:srgbClr val="FF0000"/>
                        </a:solidFill>
                        <a:latin typeface="Times New Roman" panose="02020603050405020304" pitchFamily="18" charset="0"/>
                        <a:ea typeface="+mn-ea"/>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endParaRPr lang="en-US" dirty="0">
                        <a:solidFill>
                          <a:srgbClr val="FF0000"/>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b="1" kern="1200" dirty="0">
                          <a:solidFill>
                            <a:srgbClr val="FF0000"/>
                          </a:solidFill>
                          <a:latin typeface="Times New Roman" panose="02020603050405020304" pitchFamily="18" charset="0"/>
                          <a:ea typeface="+mn-ea"/>
                          <a:cs typeface="Times New Roman" panose="02020603050405020304" pitchFamily="18" charset="0"/>
                        </a:rPr>
                        <a:t>PRESENTED BY</a:t>
                      </a:r>
                      <a:endParaRPr lang="en-US" sz="1800" b="1" kern="1200" dirty="0">
                        <a:solidFill>
                          <a:srgbClr val="FF0000"/>
                        </a:solidFill>
                        <a:latin typeface="Times New Roman" panose="02020603050405020304" pitchFamily="18" charset="0"/>
                        <a:ea typeface="+mn-ea"/>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443865">
                <a:tc>
                  <a:txBody>
                    <a:bodyPr/>
                    <a:lstStyle/>
                    <a:p>
                      <a:r>
                        <a:rPr lang="en-US" dirty="0" err="1" smtClean="0">
                          <a:solidFill>
                            <a:schemeClr val="tx1"/>
                          </a:solidFill>
                          <a:latin typeface="Times New Roman" panose="02020603050405020304" pitchFamily="18" charset="0"/>
                          <a:cs typeface="Times New Roman" panose="02020603050405020304" pitchFamily="18" charset="0"/>
                        </a:rPr>
                        <a:t>Dr.R.KANMANI</a:t>
                      </a:r>
                      <a:endParaRPr lang="en-US"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endParaRPr lang="en-US" dirty="0">
                        <a:solidFill>
                          <a:srgbClr val="FF0000"/>
                        </a:solidFill>
                        <a:latin typeface="Times New Roman" panose="02020603050405020304" pitchFamily="18" charset="0"/>
                        <a:cs typeface="Times New Roman" panose="02020603050405020304" pitchFamily="18" charset="0"/>
                      </a:endParaRPr>
                    </a:p>
                  </a:txBody>
                  <a:tcPr anchor="b" anchorCtr="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800" dirty="0" err="1" smtClean="0">
                          <a:latin typeface="Times New Roman" panose="02020603050405020304" pitchFamily="18" charset="0"/>
                          <a:cs typeface="Times New Roman" panose="02020603050405020304" pitchFamily="18" charset="0"/>
                        </a:rPr>
                        <a:t>Mr.KISHOREKUMAR.M </a:t>
                      </a:r>
                      <a:r>
                        <a:rPr lang="en-US" sz="1800" dirty="0" smtClean="0">
                          <a:latin typeface="Times New Roman" panose="02020603050405020304" pitchFamily="18" charset="0"/>
                          <a:cs typeface="Times New Roman" panose="02020603050405020304" pitchFamily="18" charset="0"/>
                        </a:rPr>
                        <a:t>(21EC055)</a:t>
                      </a:r>
                      <a:endParaRPr lang="en-US" sz="1800" b="1" kern="1200" dirty="0">
                        <a:solidFill>
                          <a:srgbClr val="FF0000"/>
                        </a:solidFill>
                        <a:latin typeface="Times New Roman" panose="02020603050405020304" pitchFamily="18" charset="0"/>
                        <a:ea typeface="+mn-ea"/>
                        <a:cs typeface="Times New Roman" panose="02020603050405020304" pitchFamily="18" charset="0"/>
                      </a:endParaRPr>
                    </a:p>
                  </a:txBody>
                  <a:tcPr anchor="b" anchorCtr="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457835">
                <a:tc>
                  <a:txBody>
                    <a:bodyPr/>
                    <a:lstStyle/>
                    <a:p>
                      <a:r>
                        <a:rPr lang="en-US" dirty="0">
                          <a:solidFill>
                            <a:schemeClr val="tx1"/>
                          </a:solidFill>
                          <a:latin typeface="Times New Roman" panose="02020603050405020304" pitchFamily="18" charset="0"/>
                          <a:cs typeface="Times New Roman" panose="02020603050405020304" pitchFamily="18" charset="0"/>
                        </a:rPr>
                        <a:t>Assistant Professor/ECE</a:t>
                      </a:r>
                      <a:endParaRPr lang="en-US"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endParaRPr lang="en-US" dirty="0">
                        <a:solidFill>
                          <a:srgbClr val="FF0000"/>
                        </a:solidFill>
                        <a:latin typeface="Times New Roman" panose="02020603050405020304" pitchFamily="18" charset="0"/>
                        <a:cs typeface="Times New Roman" panose="02020603050405020304" pitchFamily="18" charset="0"/>
                      </a:endParaRPr>
                    </a:p>
                  </a:txBody>
                  <a:tcPr anchor="b" anchorCtr="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Mr.MOHANRAJ.S             </a:t>
                      </a:r>
                      <a:r>
                        <a:rPr lang="en-US" sz="1800" dirty="0" smtClean="0">
                          <a:latin typeface="Times New Roman" panose="02020603050405020304" pitchFamily="18" charset="0"/>
                          <a:cs typeface="Times New Roman" panose="02020603050405020304" pitchFamily="18" charset="0"/>
                        </a:rPr>
                        <a:t>(21EC073)</a:t>
                      </a:r>
                      <a:endParaRPr lang="en-US" sz="1800" b="1" kern="1200" dirty="0">
                        <a:solidFill>
                          <a:srgbClr val="FF0000"/>
                        </a:solidFill>
                        <a:latin typeface="Times New Roman" panose="02020603050405020304" pitchFamily="18" charset="0"/>
                        <a:ea typeface="+mn-ea"/>
                        <a:cs typeface="Times New Roman" panose="02020603050405020304" pitchFamily="18" charset="0"/>
                      </a:endParaRPr>
                    </a:p>
                  </a:txBody>
                  <a:tcPr anchor="b" anchorCtr="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889000">
                <a:tc>
                  <a:txBody>
                    <a:bodyPr/>
                    <a:lstStyle/>
                    <a:p>
                      <a:endParaRPr lang="en-US" dirty="0">
                        <a:solidFill>
                          <a:srgbClr val="FF0000"/>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endParaRPr lang="en-US" dirty="0">
                        <a:solidFill>
                          <a:srgbClr val="FF0000"/>
                        </a:solidFill>
                        <a:latin typeface="Times New Roman" panose="02020603050405020304" pitchFamily="18" charset="0"/>
                        <a:cs typeface="Times New Roman" panose="02020603050405020304" pitchFamily="18" charset="0"/>
                      </a:endParaRPr>
                    </a:p>
                  </a:txBody>
                  <a:tcPr anchor="b" anchorCtr="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just" defTabSz="914400" rtl="0" eaLnBrk="1" fontAlgn="auto" latinLnBrk="0" hangingPunct="1">
                        <a:lnSpc>
                          <a:spcPct val="140000"/>
                        </a:lnSpc>
                        <a:spcBef>
                          <a:spcPts val="0"/>
                        </a:spcBef>
                        <a:spcAft>
                          <a:spcPts val="0"/>
                        </a:spcAft>
                        <a:buClrTx/>
                        <a:buSzTx/>
                        <a:buFontTx/>
                        <a:buNone/>
                        <a:defRPr/>
                      </a:pPr>
                      <a:r>
                        <a:rPr lang="en-US" sz="1800" dirty="0" smtClean="0">
                          <a:latin typeface="Times New Roman" panose="02020603050405020304" pitchFamily="18" charset="0"/>
                          <a:cs typeface="Times New Roman" panose="02020603050405020304" pitchFamily="18" charset="0"/>
                        </a:rPr>
                        <a:t>Mr.ARUN.P                        (21EC501)</a:t>
                      </a:r>
                      <a:endParaRPr lang="en-US" sz="1800" dirty="0" smtClean="0">
                        <a:latin typeface="Times New Roman" panose="02020603050405020304" pitchFamily="18" charset="0"/>
                        <a:cs typeface="Times New Roman" panose="02020603050405020304" pitchFamily="18" charset="0"/>
                      </a:endParaRPr>
                    </a:p>
                    <a:p>
                      <a:pPr marL="0" marR="0" indent="0" algn="just" defTabSz="914400" rtl="0" eaLnBrk="1" fontAlgn="auto" latinLnBrk="0" hangingPunct="1">
                        <a:lnSpc>
                          <a:spcPct val="140000"/>
                        </a:lnSpc>
                        <a:spcBef>
                          <a:spcPts val="0"/>
                        </a:spcBef>
                        <a:spcAft>
                          <a:spcPts val="0"/>
                        </a:spcAft>
                        <a:buClrTx/>
                        <a:buSzTx/>
                        <a:buFontTx/>
                        <a:buNone/>
                        <a:defRPr/>
                      </a:pPr>
                      <a:r>
                        <a:rPr lang="en-US" sz="1800" b="0" kern="1200" dirty="0">
                          <a:solidFill>
                            <a:schemeClr val="tx1"/>
                          </a:solidFill>
                          <a:latin typeface="Times New Roman" panose="02020603050405020304" pitchFamily="18" charset="0"/>
                          <a:ea typeface="+mn-ea"/>
                          <a:cs typeface="Times New Roman" panose="02020603050405020304" pitchFamily="18" charset="0"/>
                        </a:rPr>
                        <a:t>Mr.NAVEENKUMAR.G   (21EC509)</a:t>
                      </a:r>
                      <a:endParaRPr 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b" anchorCtr="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4370070"/>
            <a:ext cx="8839200" cy="1746250"/>
          </a:xfrm>
          <a:prstGeom prst="rect">
            <a:avLst/>
          </a:prstGeom>
        </p:spPr>
        <p:txBody>
          <a:bodyPr wrap="square">
            <a:noAutofit/>
          </a:bodyPr>
          <a:lstStyle/>
          <a:p>
            <a:endParaRPr lang="en-US" dirty="0"/>
          </a:p>
          <a:p>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l"/>
            <a:r>
              <a:rPr lang="en-US" dirty="0"/>
              <a:t>                                                                               </a:t>
            </a:r>
            <a:endParaRPr lang="en-US" dirty="0"/>
          </a:p>
        </p:txBody>
      </p:sp>
      <p:sp>
        <p:nvSpPr>
          <p:cNvPr id="8" name="Date Placeholder 7"/>
          <p:cNvSpPr>
            <a:spLocks noGrp="1"/>
          </p:cNvSpPr>
          <p:nvPr>
            <p:ph type="dt" sz="half" idx="10"/>
          </p:nvPr>
        </p:nvSpPr>
        <p:spPr/>
        <p:txBody>
          <a:bodyPr/>
          <a:lstStyle/>
          <a:p>
            <a:r>
              <a:rPr lang="en-US" b="1" dirty="0">
                <a:latin typeface="Times New Roman" panose="02020603050405020304" pitchFamily="18" charset="0"/>
                <a:cs typeface="Times New Roman" panose="02020603050405020304" pitchFamily="18" charset="0"/>
                <a:sym typeface="+mn-ea"/>
              </a:rPr>
              <a:t>22/10/2024</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E37433F4-0A81-4639-9194-3754E8D2CE9B}"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3124200" y="6356350"/>
            <a:ext cx="3810000" cy="365125"/>
          </a:xfrm>
        </p:spPr>
        <p:txBody>
          <a:bodyPr/>
          <a:lstStyle/>
          <a:p>
            <a:r>
              <a:rPr lang="en-US" dirty="0">
                <a:latin typeface="Times New Roman" panose="02020603050405020304" pitchFamily="18" charset="0"/>
                <a:cs typeface="Times New Roman" panose="02020603050405020304" pitchFamily="18" charset="0"/>
              </a:rPr>
              <a:t>SNS College of Technology/IV ECE B/ BATCH 11</a:t>
            </a:r>
            <a:endParaRPr lang="en-US" dirty="0">
              <a:latin typeface="Times New Roman" panose="02020603050405020304" pitchFamily="18" charset="0"/>
              <a:cs typeface="Times New Roman" panose="02020603050405020304" pitchFamily="18" charset="0"/>
            </a:endParaRPr>
          </a:p>
        </p:txBody>
      </p:sp>
      <p:sp>
        <p:nvSpPr>
          <p:cNvPr id="7" name="Title 1"/>
          <p:cNvSpPr txBox="1"/>
          <p:nvPr/>
        </p:nvSpPr>
        <p:spPr>
          <a:xfrm>
            <a:off x="457200" y="0"/>
            <a:ext cx="8229600" cy="944562"/>
          </a:xfrm>
          <a:prstGeom prst="rect">
            <a:avLst/>
          </a:prstGeom>
        </p:spPr>
        <p:txBody>
          <a:bodyPr vert="horz" lIns="91440" tIns="45720" rIns="91440" bIns="45720" rtlCol="0" anchor="ctr">
            <a:normAutofit/>
          </a:bodyPr>
          <a:lstStyle/>
          <a:p>
            <a:pPr marL="457200" indent="-457200" algn="ctr"/>
            <a:r>
              <a:rPr lang="en-US" sz="3600" b="1" dirty="0">
                <a:latin typeface="Times New Roman" panose="02020603050405020304" pitchFamily="18" charset="0"/>
                <a:cs typeface="Times New Roman" panose="02020603050405020304" pitchFamily="18" charset="0"/>
              </a:rPr>
              <a:t>RESULTS AND DISCUSSION</a:t>
            </a:r>
            <a:endParaRPr lang="en-US" sz="3600" b="1" dirty="0">
              <a:latin typeface="Times New Roman" panose="02020603050405020304" pitchFamily="18" charset="0"/>
              <a:cs typeface="Times New Roman" panose="02020603050405020304" pitchFamily="18" charset="0"/>
            </a:endParaRPr>
          </a:p>
        </p:txBody>
      </p:sp>
      <p:sp>
        <p:nvSpPr>
          <p:cNvPr id="11" name="Rectangle 10"/>
          <p:cNvSpPr/>
          <p:nvPr/>
        </p:nvSpPr>
        <p:spPr>
          <a:xfrm>
            <a:off x="304800" y="1295400"/>
            <a:ext cx="8610600" cy="829945"/>
          </a:xfrm>
          <a:prstGeom prst="rect">
            <a:avLst/>
          </a:prstGeom>
        </p:spPr>
        <p:txBody>
          <a:bodyPr wrap="square">
            <a:spAutoFit/>
          </a:bodyPr>
          <a:lstStyle/>
          <a:p>
            <a:pPr indent="0" algn="just">
              <a:buFont typeface="Wingdings" panose="05000000000000000000" pitchFamily="2" charset="2"/>
              <a:buNone/>
            </a:pPr>
            <a:endParaRPr lang="en-US" sz="2400" dirty="0">
              <a:solidFill>
                <a:srgbClr val="FF0000"/>
              </a:solidFill>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r>
              <a:rPr lang="en-US" b="1" dirty="0">
                <a:latin typeface="Times New Roman" panose="02020603050405020304" pitchFamily="18" charset="0"/>
                <a:cs typeface="Times New Roman" panose="02020603050405020304" pitchFamily="18" charset="0"/>
                <a:sym typeface="+mn-ea"/>
              </a:rPr>
              <a:t>22/10/2024</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E37433F4-0A81-4639-9194-3754E8D2CE9B}"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3124200" y="6356350"/>
            <a:ext cx="3810000" cy="365125"/>
          </a:xfrm>
        </p:spPr>
        <p:txBody>
          <a:bodyPr/>
          <a:lstStyle/>
          <a:p>
            <a:r>
              <a:rPr lang="en-US" dirty="0">
                <a:latin typeface="Times New Roman" panose="02020603050405020304" pitchFamily="18" charset="0"/>
                <a:cs typeface="Times New Roman" panose="02020603050405020304" pitchFamily="18" charset="0"/>
              </a:rPr>
              <a:t>SNS College of Technology/IV ECE B/ BATCH 11</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304800" y="0"/>
            <a:ext cx="8610600" cy="646331"/>
          </a:xfrm>
          <a:prstGeom prst="rect">
            <a:avLst/>
          </a:prstGeom>
        </p:spPr>
        <p:txBody>
          <a:bodyPr wrap="square">
            <a:spAutoFit/>
          </a:bodyPr>
          <a:lstStyle/>
          <a:p>
            <a:pPr marL="457200" indent="-457200" algn="ctr"/>
            <a:r>
              <a:rPr lang="en-US" sz="3600" b="1" dirty="0">
                <a:latin typeface="Times New Roman" panose="02020603050405020304" pitchFamily="18" charset="0"/>
                <a:cs typeface="Times New Roman" panose="02020603050405020304" pitchFamily="18" charset="0"/>
              </a:rPr>
              <a:t>CONCLUSION</a:t>
            </a:r>
            <a:endParaRPr lang="en-US" sz="3600" b="1" dirty="0">
              <a:latin typeface="Times New Roman" panose="02020603050405020304" pitchFamily="18" charset="0"/>
              <a:cs typeface="Times New Roman" panose="02020603050405020304" pitchFamily="18" charset="0"/>
            </a:endParaRPr>
          </a:p>
        </p:txBody>
      </p:sp>
      <p:sp>
        <p:nvSpPr>
          <p:cNvPr id="13" name="Rectangle 12"/>
          <p:cNvSpPr/>
          <p:nvPr/>
        </p:nvSpPr>
        <p:spPr>
          <a:xfrm>
            <a:off x="304800" y="1295400"/>
            <a:ext cx="8610600" cy="829945"/>
          </a:xfrm>
          <a:prstGeom prst="rect">
            <a:avLst/>
          </a:prstGeom>
        </p:spPr>
        <p:txBody>
          <a:bodyPr wrap="square">
            <a:spAutoFit/>
          </a:bodyPr>
          <a:lstStyle/>
          <a:p>
            <a:pPr algn="just">
              <a:buFont typeface="Wingdings" panose="05000000000000000000" pitchFamily="2" charset="2"/>
              <a:buChar char="Ø"/>
            </a:pPr>
            <a:endParaRPr lang="en-US" sz="2400" dirty="0">
              <a:solidFill>
                <a:srgbClr val="FF0000"/>
              </a:solidFill>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r>
              <a:rPr lang="en-US" b="1" dirty="0">
                <a:latin typeface="Times New Roman" panose="02020603050405020304" pitchFamily="18" charset="0"/>
                <a:cs typeface="Times New Roman" panose="02020603050405020304" pitchFamily="18" charset="0"/>
                <a:sym typeface="+mn-ea"/>
              </a:rPr>
              <a:t>22/10/2024</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E37433F4-0A81-4639-9194-3754E8D2CE9B}"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3124200" y="6356350"/>
            <a:ext cx="3810000" cy="365125"/>
          </a:xfrm>
        </p:spPr>
        <p:txBody>
          <a:bodyPr/>
          <a:lstStyle/>
          <a:p>
            <a:r>
              <a:rPr lang="en-US" dirty="0">
                <a:latin typeface="Times New Roman" panose="02020603050405020304" pitchFamily="18" charset="0"/>
                <a:cs typeface="Times New Roman" panose="02020603050405020304" pitchFamily="18" charset="0"/>
              </a:rPr>
              <a:t>SNS College of Technology/IV ECE B/ BATCH 11</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228600" y="0"/>
            <a:ext cx="8686800" cy="646331"/>
          </a:xfrm>
          <a:prstGeom prst="rect">
            <a:avLst/>
          </a:prstGeom>
        </p:spPr>
        <p:txBody>
          <a:bodyPr wrap="square">
            <a:spAutoFit/>
          </a:bodyPr>
          <a:lstStyle/>
          <a:p>
            <a:pPr marL="457200" indent="-457200" algn="ctr"/>
            <a:r>
              <a:rPr lang="en-US" sz="3600" b="1" dirty="0">
                <a:latin typeface="Times New Roman" panose="02020603050405020304" pitchFamily="18" charset="0"/>
                <a:cs typeface="Times New Roman" panose="02020603050405020304" pitchFamily="18" charset="0"/>
              </a:rPr>
              <a:t>FUTURE WORK</a:t>
            </a:r>
            <a:endParaRPr lang="en-US"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r>
              <a:rPr lang="en-US" b="1" dirty="0">
                <a:latin typeface="Times New Roman" panose="02020603050405020304" pitchFamily="18" charset="0"/>
                <a:cs typeface="Times New Roman" panose="02020603050405020304" pitchFamily="18" charset="0"/>
                <a:sym typeface="+mn-ea"/>
              </a:rPr>
              <a:t>22/10/2024</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E37433F4-0A81-4639-9194-3754E8D2CE9B}"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3124200" y="6356350"/>
            <a:ext cx="3810000" cy="365125"/>
          </a:xfrm>
        </p:spPr>
        <p:txBody>
          <a:bodyPr/>
          <a:lstStyle/>
          <a:p>
            <a:r>
              <a:rPr lang="en-US" dirty="0">
                <a:latin typeface="Times New Roman" panose="02020603050405020304" pitchFamily="18" charset="0"/>
                <a:cs typeface="Times New Roman" panose="02020603050405020304" pitchFamily="18" charset="0"/>
              </a:rPr>
              <a:t>SNS College of Technology/IV ECE B/ BATCH 11</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533400" y="0"/>
            <a:ext cx="8201476"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REFERENCES</a:t>
            </a:r>
            <a:endParaRPr lang="en-US" sz="3600" b="1" dirty="0">
              <a:latin typeface="Times New Roman" panose="02020603050405020304" pitchFamily="18" charset="0"/>
              <a:cs typeface="Times New Roman" panose="02020603050405020304" pitchFamily="18" charset="0"/>
            </a:endParaRPr>
          </a:p>
        </p:txBody>
      </p:sp>
      <p:sp>
        <p:nvSpPr>
          <p:cNvPr id="11" name="Rectangle 10"/>
          <p:cNvSpPr/>
          <p:nvPr/>
        </p:nvSpPr>
        <p:spPr>
          <a:xfrm>
            <a:off x="381000" y="1066800"/>
            <a:ext cx="8229600" cy="4150360"/>
          </a:xfrm>
          <a:prstGeom prst="rect">
            <a:avLst/>
          </a:prstGeom>
        </p:spPr>
        <p:txBody>
          <a:bodyPr wrap="square">
            <a:spAutoFit/>
          </a:bodyPr>
          <a:lstStyle/>
          <a:p>
            <a:pPr marL="228600" indent="-228600" algn="just">
              <a:lnSpc>
                <a:spcPct val="120000"/>
              </a:lnSpc>
              <a:buNone/>
            </a:pPr>
            <a:r>
              <a:rPr lang="en-IN" sz="2200" dirty="0">
                <a:latin typeface="Times New Roman" panose="02020603050405020304" pitchFamily="18" charset="0"/>
                <a:cs typeface="Times New Roman" panose="02020603050405020304" pitchFamily="18" charset="0"/>
              </a:rPr>
              <a:t>1.S. K. Ghosh and A. K. Mukherjee. "Development of an IoT-Based Smart Baby Monitoring System." 2021 International Conference on Innovative Computing, Intelligent Communication and Smart Electrical Systems (IC3SE), 2021.</a:t>
            </a:r>
            <a:endParaRPr lang="en-IN" sz="2200" dirty="0">
              <a:latin typeface="Times New Roman" panose="02020603050405020304" pitchFamily="18" charset="0"/>
              <a:cs typeface="Times New Roman" panose="02020603050405020304" pitchFamily="18" charset="0"/>
            </a:endParaRPr>
          </a:p>
          <a:p>
            <a:pPr marL="228600" indent="-228600" algn="just">
              <a:lnSpc>
                <a:spcPct val="120000"/>
              </a:lnSpc>
              <a:buNone/>
            </a:pPr>
            <a:r>
              <a:rPr lang="en-US" altLang="en-IN" sz="2200" dirty="0">
                <a:latin typeface="Times New Roman" panose="02020603050405020304" pitchFamily="18" charset="0"/>
                <a:cs typeface="Times New Roman" panose="02020603050405020304" pitchFamily="18" charset="0"/>
              </a:rPr>
              <a:t>2.M. G. H. Bhuiyan, et al. "Smart Baby Monitoring System Using IoT." 2019 International Conference on Computer, Communication, and Control Technology (I4CT), 2019.</a:t>
            </a:r>
            <a:endParaRPr lang="en-US" altLang="en-IN" sz="2200" dirty="0">
              <a:latin typeface="Times New Roman" panose="02020603050405020304" pitchFamily="18" charset="0"/>
              <a:cs typeface="Times New Roman" panose="02020603050405020304" pitchFamily="18" charset="0"/>
            </a:endParaRPr>
          </a:p>
          <a:p>
            <a:pPr marL="228600" indent="-228600" algn="just">
              <a:lnSpc>
                <a:spcPct val="120000"/>
              </a:lnSpc>
              <a:buNone/>
            </a:pPr>
            <a:r>
              <a:rPr lang="en-US" altLang="en-IN" sz="2200" dirty="0">
                <a:latin typeface="Times New Roman" panose="02020603050405020304" pitchFamily="18" charset="0"/>
                <a:cs typeface="Times New Roman" panose="02020603050405020304" pitchFamily="18" charset="0"/>
              </a:rPr>
              <a:t>3.V. Jain, et al. "A Survey on Smart Baby Monitoring System Using IoT." 2020 International Conference on Electronics and Sustainable Communication Systems (ICESC), 2020.</a:t>
            </a:r>
            <a:endParaRPr lang="en-US" alt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r>
              <a:rPr lang="en-US" b="1" dirty="0">
                <a:latin typeface="Times New Roman" panose="02020603050405020304" pitchFamily="18" charset="0"/>
                <a:cs typeface="Times New Roman" panose="02020603050405020304" pitchFamily="18" charset="0"/>
                <a:sym typeface="+mn-ea"/>
              </a:rPr>
              <a:t>22/10/2024</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E37433F4-0A81-4639-9194-3754E8D2CE9B}"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3124200" y="6356350"/>
            <a:ext cx="3810000" cy="365125"/>
          </a:xfrm>
        </p:spPr>
        <p:txBody>
          <a:bodyPr/>
          <a:lstStyle/>
          <a:p>
            <a:r>
              <a:rPr lang="en-US" dirty="0">
                <a:latin typeface="Times New Roman" panose="02020603050405020304" pitchFamily="18" charset="0"/>
                <a:cs typeface="Times New Roman" panose="02020603050405020304" pitchFamily="18" charset="0"/>
              </a:rPr>
              <a:t>SNS College of Technology/IV ECE B/ BATCH 11</a:t>
            </a: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2847745" y="2967335"/>
            <a:ext cx="344850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Thank You</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1172845"/>
            <a:ext cx="8839200" cy="4829810"/>
          </a:xfrm>
          <a:prstGeom prst="rect">
            <a:avLst/>
          </a:prstGeom>
        </p:spPr>
        <p:txBody>
          <a:bodyPr wrap="square">
            <a:noAutofit/>
          </a:bodyPr>
          <a:lstStyle/>
          <a:p>
            <a:endParaRPr lang="en-US" sz="2400" dirty="0">
              <a:latin typeface="Times New Roman" panose="02020603050405020304" pitchFamily="18" charset="0"/>
              <a:cs typeface="Times New Roman" panose="02020603050405020304" pitchFamily="18" charset="0"/>
            </a:endParaRPr>
          </a:p>
          <a:p>
            <a:pPr algn="l"/>
            <a:r>
              <a:rPr lang="en-US" dirty="0"/>
              <a:t>                                                                               </a:t>
            </a:r>
            <a:endParaRPr lang="en-US" dirty="0"/>
          </a:p>
        </p:txBody>
      </p:sp>
      <p:sp>
        <p:nvSpPr>
          <p:cNvPr id="8" name="Date Placeholder 7"/>
          <p:cNvSpPr>
            <a:spLocks noGrp="1"/>
          </p:cNvSpPr>
          <p:nvPr>
            <p:ph type="dt" sz="half" idx="10"/>
          </p:nvPr>
        </p:nvSpPr>
        <p:spPr/>
        <p:txBody>
          <a:bodyPr/>
          <a:lstStyle/>
          <a:p>
            <a:r>
              <a:rPr lang="en-US" b="1" dirty="0">
                <a:latin typeface="Times New Roman" panose="02020603050405020304" pitchFamily="18" charset="0"/>
                <a:cs typeface="Times New Roman" panose="02020603050405020304" pitchFamily="18" charset="0"/>
              </a:rPr>
              <a:t>22/10/2024</a:t>
            </a:r>
            <a:endParaRPr lang="en-US" b="1"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E37433F4-0A81-4639-9194-3754E8D2CE9B}"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3124200" y="6356350"/>
            <a:ext cx="3810000" cy="365125"/>
          </a:xfrm>
        </p:spPr>
        <p:txBody>
          <a:bodyPr/>
          <a:lstStyle/>
          <a:p>
            <a:r>
              <a:rPr lang="en-US" dirty="0">
                <a:latin typeface="Times New Roman" panose="02020603050405020304" pitchFamily="18" charset="0"/>
                <a:cs typeface="Times New Roman" panose="02020603050405020304" pitchFamily="18" charset="0"/>
              </a:rPr>
              <a:t>SNS College of Technology/IV ECE B/ BATCH 11</a:t>
            </a:r>
            <a:endParaRPr lang="en-US" dirty="0">
              <a:latin typeface="Times New Roman" panose="02020603050405020304" pitchFamily="18" charset="0"/>
              <a:cs typeface="Times New Roman" panose="02020603050405020304" pitchFamily="18" charset="0"/>
            </a:endParaRPr>
          </a:p>
        </p:txBody>
      </p:sp>
      <p:sp>
        <p:nvSpPr>
          <p:cNvPr id="14" name="Title 1"/>
          <p:cNvSpPr txBox="1"/>
          <p:nvPr/>
        </p:nvSpPr>
        <p:spPr>
          <a:xfrm>
            <a:off x="457200" y="0"/>
            <a:ext cx="8229600" cy="81915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OBJECTIVE</a:t>
            </a:r>
            <a:endParaRPr kumimoji="0" lang="en-US" sz="36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7" name="Text Box 6"/>
          <p:cNvSpPr txBox="1"/>
          <p:nvPr/>
        </p:nvSpPr>
        <p:spPr>
          <a:xfrm>
            <a:off x="486410" y="635635"/>
            <a:ext cx="7895590" cy="4728845"/>
          </a:xfrm>
          <a:prstGeom prst="rect">
            <a:avLst/>
          </a:prstGeom>
          <a:noFill/>
        </p:spPr>
        <p:txBody>
          <a:bodyPr wrap="square" rtlCol="0">
            <a:noAutofit/>
          </a:bodyPr>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An IoT-based Smart Baby Monitoring System is a technology-driven solution that utilizes Internet of Things (IoT) devices to monitor an infant's well-being in real-time. The system typically comprises sensors, cameras, and wireless communication technologies to track various parameters such as the baby's movement, temperature, humidity, breathing patterns, and audio (crying or other sounds). This data is transmitted to a smartphone or other connected device, allowing parents or caregivers to remotely monitor the baby’s health and environment.</a:t>
            </a:r>
            <a:endParaRPr 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The system aims to enhance child safety and provide peace of mind to parents by offering real-time alerts and continuous monitoring, ensuring that caregivers are immediately notified of any abnormal conditions. Features may also include two-way audio communication, sleep analysis, and integration with other smart home devices like thermostats or lights. This system can also store data for future reference, helping parents track their baby’s habits and health patterns over time.</a:t>
            </a:r>
            <a:endParaRPr 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By leveraging IoT technologies, the smart baby monitoring system promotes efficient, convenient, and reliable caregiving, offering advanced functionalities compared to traditional baby monitors.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r>
              <a:rPr lang="en-US" b="1" dirty="0">
                <a:latin typeface="Times New Roman" panose="02020603050405020304" pitchFamily="18" charset="0"/>
                <a:cs typeface="Times New Roman" panose="02020603050405020304" pitchFamily="18" charset="0"/>
              </a:rPr>
              <a:t>22/10/2024</a:t>
            </a:r>
            <a:endParaRPr lang="en-US" b="1"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E37433F4-0A81-4639-9194-3754E8D2CE9B}"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3124200" y="6356350"/>
            <a:ext cx="3810000" cy="365125"/>
          </a:xfrm>
        </p:spPr>
        <p:txBody>
          <a:bodyPr/>
          <a:lstStyle/>
          <a:p>
            <a:r>
              <a:rPr lang="en-US" dirty="0">
                <a:latin typeface="Times New Roman" panose="02020603050405020304" pitchFamily="18" charset="0"/>
                <a:cs typeface="Times New Roman" panose="02020603050405020304" pitchFamily="18" charset="0"/>
              </a:rPr>
              <a:t>SNS College of Technology/IV ECE B/ BATCH 11</a:t>
            </a:r>
            <a:endParaRPr lang="en-US" dirty="0">
              <a:latin typeface="Times New Roman" panose="02020603050405020304" pitchFamily="18" charset="0"/>
              <a:cs typeface="Times New Roman" panose="02020603050405020304" pitchFamily="18" charset="0"/>
            </a:endParaRPr>
          </a:p>
        </p:txBody>
      </p:sp>
      <p:sp>
        <p:nvSpPr>
          <p:cNvPr id="14" name="Title 1"/>
          <p:cNvSpPr txBox="1"/>
          <p:nvPr/>
        </p:nvSpPr>
        <p:spPr>
          <a:xfrm>
            <a:off x="4572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ORGANIZATION OF THE PRESENTATION</a:t>
            </a:r>
            <a:endPar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7" name="Rectangle 16"/>
          <p:cNvSpPr/>
          <p:nvPr/>
        </p:nvSpPr>
        <p:spPr>
          <a:xfrm>
            <a:off x="762000" y="1905000"/>
            <a:ext cx="7696200" cy="3046095"/>
          </a:xfrm>
          <a:prstGeom prst="rect">
            <a:avLst/>
          </a:prstGeom>
        </p:spPr>
        <p:txBody>
          <a:bodyPr wrap="square">
            <a:spAutoFit/>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Introduction</a:t>
            </a: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Literature Survey</a:t>
            </a: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Existing Method</a:t>
            </a: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Proposed Method </a:t>
            </a: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Results and Discussion</a:t>
            </a: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Conclusion &amp; Future work</a:t>
            </a: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List of Publications</a:t>
            </a: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References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r>
              <a:rPr lang="en-US" b="1" dirty="0">
                <a:latin typeface="Times New Roman" panose="02020603050405020304" pitchFamily="18" charset="0"/>
                <a:cs typeface="Times New Roman" panose="02020603050405020304" pitchFamily="18" charset="0"/>
              </a:rPr>
              <a:t>22/10/2024</a:t>
            </a:r>
            <a:endParaRPr lang="en-US" b="1"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E37433F4-0A81-4639-9194-3754E8D2CE9B}"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3124200" y="6356350"/>
            <a:ext cx="3810000" cy="365125"/>
          </a:xfrm>
        </p:spPr>
        <p:txBody>
          <a:bodyPr/>
          <a:lstStyle/>
          <a:p>
            <a:r>
              <a:rPr lang="en-US" dirty="0">
                <a:latin typeface="Times New Roman" panose="02020603050405020304" pitchFamily="18" charset="0"/>
                <a:cs typeface="Times New Roman" panose="02020603050405020304" pitchFamily="18" charset="0"/>
              </a:rPr>
              <a:t>SNS College of Technology/IV ECE B/ BATCH 11</a:t>
            </a:r>
            <a:endParaRPr lang="en-US" dirty="0">
              <a:latin typeface="Times New Roman" panose="02020603050405020304" pitchFamily="18" charset="0"/>
              <a:cs typeface="Times New Roman" panose="02020603050405020304" pitchFamily="18" charset="0"/>
            </a:endParaRPr>
          </a:p>
        </p:txBody>
      </p:sp>
      <p:sp>
        <p:nvSpPr>
          <p:cNvPr id="14" name="Title 1"/>
          <p:cNvSpPr txBox="1"/>
          <p:nvPr/>
        </p:nvSpPr>
        <p:spPr>
          <a:xfrm>
            <a:off x="457200" y="0"/>
            <a:ext cx="8229600" cy="724535"/>
          </a:xfrm>
          <a:prstGeom prst="rect">
            <a:avLst/>
          </a:prstGeom>
        </p:spPr>
        <p:txBody>
          <a:bodyPr vert="horz" lIns="91440" tIns="45720" rIns="91440" bIns="45720" rtlCol="0" anchor="ctr">
            <a:normAutofit/>
          </a:bodyPr>
          <a:lstStyle/>
          <a:p>
            <a:pPr marL="457200" indent="-457200" algn="ctr"/>
            <a:r>
              <a:rPr lang="en-US" sz="3600" b="1" dirty="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
        <p:nvSpPr>
          <p:cNvPr id="17" name="Rectangle 16"/>
          <p:cNvSpPr/>
          <p:nvPr/>
        </p:nvSpPr>
        <p:spPr>
          <a:xfrm>
            <a:off x="762000" y="1295400"/>
            <a:ext cx="7696200" cy="1198880"/>
          </a:xfrm>
          <a:prstGeom prst="rect">
            <a:avLst/>
          </a:prstGeom>
        </p:spPr>
        <p:txBody>
          <a:bodyPr wrap="square">
            <a:spAutoFit/>
          </a:bodyPr>
          <a:lstStyle/>
          <a:p>
            <a:pPr lvl="1" indent="0" algn="l">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475615" y="611505"/>
            <a:ext cx="8252460" cy="5581650"/>
          </a:xfrm>
          <a:prstGeom prst="rect">
            <a:avLst/>
          </a:prstGeom>
          <a:noFill/>
        </p:spPr>
        <p:txBody>
          <a:bodyPr wrap="square" rtlCol="0">
            <a:noAutofit/>
          </a:bodyPr>
          <a:p>
            <a:pPr marL="285750" indent="-285750" algn="just">
              <a:buFont typeface="Arial" panose="020B0604020202020204" pitchFamily="34" charset="0"/>
              <a:buChar char="•"/>
            </a:pPr>
            <a:r>
              <a:rPr lang="en-US"/>
              <a:t>The *IoT-based Smart Baby Monitoring System* is an innovative solution that leverages the Internet of Things (IoT) to enhance the safety, health, and well-being of infants. Traditional baby monitors have long been used to allow parents to keep an eye on their babies from a distance, but with advancements in technology, modern systems now offer much more than just audio or video feeds. The IoT-based system integrates sensors, cameras, and wireless communication technologies to monitor crucial parameters such as the baby’s body temperature, heart rate, breathing, movements, and room conditions (like temperature and humidity).</a:t>
            </a:r>
            <a:endParaRPr lang="en-US"/>
          </a:p>
          <a:p>
            <a:pPr marL="285750" indent="-285750" algn="just">
              <a:buFont typeface="Arial" panose="020B0604020202020204" pitchFamily="34" charset="0"/>
              <a:buChar char="•"/>
            </a:pPr>
            <a:endParaRPr lang="en-US"/>
          </a:p>
          <a:p>
            <a:pPr marL="285750" indent="-285750" algn="just">
              <a:buFont typeface="Arial" panose="020B0604020202020204" pitchFamily="34" charset="0"/>
              <a:buChar char="•"/>
            </a:pPr>
            <a:r>
              <a:rPr lang="en-US"/>
              <a:t>This system is designed to provide real-time data and alerts to caregivers through connected devices such as smartphones or tablets, allowing them to respond quickly to any irregularities. It can detect and notify parents about events like excessive crying, irregular sleep patterns, or environmental hazards. Many systems also support cloud storage, enabling caregivers to store and analyze data for long-term monitoring of the baby’s habits and health trends.</a:t>
            </a:r>
            <a:endParaRPr lang="en-US"/>
          </a:p>
          <a:p>
            <a:pPr marL="285750" indent="-285750" algn="just">
              <a:buFont typeface="Arial" panose="020B0604020202020204" pitchFamily="34" charset="0"/>
              <a:buChar char="•"/>
            </a:pPr>
            <a:endParaRPr lang="en-US"/>
          </a:p>
          <a:p>
            <a:pPr marL="285750" indent="-285750" algn="just">
              <a:buFont typeface="Arial" panose="020B0604020202020204" pitchFamily="34" charset="0"/>
              <a:buChar char="•"/>
            </a:pPr>
            <a:r>
              <a:rPr lang="en-US"/>
              <a:t>By incorporating IoT technology, these smart baby monitoring systems enhance traditional caregiving with automation, increased safety, and convenience, giving parents peace of mind with constant, real-time insight into their child’s well-being, even from a remote location.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a:xfrm>
            <a:off x="457200" y="6521450"/>
            <a:ext cx="2133600" cy="335280"/>
          </a:xfrm>
        </p:spPr>
        <p:txBody>
          <a:bodyPr/>
          <a:lstStyle/>
          <a:p>
            <a:r>
              <a:rPr lang="en-US" b="1" dirty="0">
                <a:latin typeface="Times New Roman" panose="02020603050405020304" pitchFamily="18" charset="0"/>
                <a:cs typeface="Times New Roman" panose="02020603050405020304" pitchFamily="18" charset="0"/>
              </a:rPr>
              <a:t>22/10/2024</a:t>
            </a:r>
            <a:endParaRPr lang="en-US" b="1"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a:xfrm>
            <a:off x="6553200" y="6569710"/>
            <a:ext cx="2133600" cy="287020"/>
          </a:xfrm>
        </p:spPr>
        <p:txBody>
          <a:bodyPr/>
          <a:lstStyle/>
          <a:p>
            <a:fld id="{E37433F4-0A81-4639-9194-3754E8D2CE9B}"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3124200" y="6522085"/>
            <a:ext cx="3810000" cy="286385"/>
          </a:xfrm>
        </p:spPr>
        <p:txBody>
          <a:bodyPr/>
          <a:lstStyle/>
          <a:p>
            <a:r>
              <a:rPr lang="en-US" dirty="0">
                <a:latin typeface="Times New Roman" panose="02020603050405020304" pitchFamily="18" charset="0"/>
                <a:cs typeface="Times New Roman" panose="02020603050405020304" pitchFamily="18" charset="0"/>
              </a:rPr>
              <a:t>SNS College of Technology/IV ECE B/ BATCH 11</a:t>
            </a:r>
            <a:endParaRPr lang="en-US" dirty="0">
              <a:latin typeface="Times New Roman" panose="02020603050405020304" pitchFamily="18" charset="0"/>
              <a:cs typeface="Times New Roman" panose="02020603050405020304" pitchFamily="18" charset="0"/>
            </a:endParaRPr>
          </a:p>
        </p:txBody>
      </p:sp>
      <p:sp>
        <p:nvSpPr>
          <p:cNvPr id="14" name="Title 1"/>
          <p:cNvSpPr txBox="1"/>
          <p:nvPr/>
        </p:nvSpPr>
        <p:spPr>
          <a:xfrm>
            <a:off x="457200" y="-76200"/>
            <a:ext cx="8229600" cy="762000"/>
          </a:xfrm>
          <a:prstGeom prst="rect">
            <a:avLst/>
          </a:prstGeom>
        </p:spPr>
        <p:txBody>
          <a:bodyPr vert="horz" lIns="91440" tIns="45720" rIns="91440" bIns="45720" rtlCol="0" anchor="ctr">
            <a:normAutofit/>
          </a:bodyPr>
          <a:lstStyle/>
          <a:p>
            <a:pPr lvl="0" algn="ctr">
              <a:spcBef>
                <a:spcPct val="0"/>
              </a:spcBef>
            </a:pPr>
            <a:r>
              <a:rPr lang="en-US" sz="3600" b="1" dirty="0">
                <a:latin typeface="Times New Roman" panose="02020603050405020304" pitchFamily="18" charset="0"/>
                <a:cs typeface="Times New Roman" panose="02020603050405020304" pitchFamily="18" charset="0"/>
              </a:rPr>
              <a:t>LITERATURE SURVEY</a:t>
            </a:r>
            <a:endParaRPr kumimoji="0" lang="en-US" sz="36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11" name="Content Placeholder 6"/>
          <p:cNvGraphicFramePr/>
          <p:nvPr>
            <p:custDataLst>
              <p:tags r:id="rId1"/>
            </p:custDataLst>
          </p:nvPr>
        </p:nvGraphicFramePr>
        <p:xfrm>
          <a:off x="228600" y="685800"/>
          <a:ext cx="8686800" cy="5784215"/>
        </p:xfrm>
        <a:graphic>
          <a:graphicData uri="http://schemas.openxmlformats.org/drawingml/2006/table">
            <a:tbl>
              <a:tblPr firstRow="1" bandRow="1">
                <a:tableStyleId>{5940675A-B579-460E-94D1-54222C63F5DA}</a:tableStyleId>
              </a:tblPr>
              <a:tblGrid>
                <a:gridCol w="563245"/>
                <a:gridCol w="3587750"/>
                <a:gridCol w="2016760"/>
                <a:gridCol w="2519045"/>
              </a:tblGrid>
              <a:tr h="579120">
                <a:tc>
                  <a:txBody>
                    <a:bodyPr/>
                    <a:lstStyle/>
                    <a:p>
                      <a:pPr algn="ctr"/>
                      <a:r>
                        <a:rPr lang="en-IN" sz="1600" b="1" kern="1200" baseline="0" dirty="0" err="1">
                          <a:solidFill>
                            <a:schemeClr val="tx1"/>
                          </a:solidFill>
                          <a:latin typeface="Times New Roman" panose="02020603050405020304" pitchFamily="18" charset="0"/>
                          <a:ea typeface="+mn-ea"/>
                          <a:cs typeface="Times New Roman" panose="02020603050405020304" pitchFamily="18" charset="0"/>
                        </a:rPr>
                        <a:t>SI.No</a:t>
                      </a:r>
                      <a:r>
                        <a:rPr lang="en-IN" sz="1600" b="1" kern="1200" baseline="0" dirty="0">
                          <a:solidFill>
                            <a:schemeClr val="tx1"/>
                          </a:solidFill>
                          <a:latin typeface="Times New Roman" panose="02020603050405020304" pitchFamily="18" charset="0"/>
                          <a:ea typeface="+mn-ea"/>
                          <a:cs typeface="Times New Roman" panose="02020603050405020304" pitchFamily="18" charset="0"/>
                        </a:rPr>
                        <a:t>.</a:t>
                      </a:r>
                      <a:endParaRPr lang="en-US" sz="1600" b="1"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1" kern="1200" baseline="0" dirty="0">
                          <a:solidFill>
                            <a:schemeClr val="tx1"/>
                          </a:solidFill>
                          <a:latin typeface="Times New Roman" panose="02020603050405020304" pitchFamily="18" charset="0"/>
                          <a:ea typeface="+mn-ea"/>
                          <a:cs typeface="Times New Roman" panose="02020603050405020304" pitchFamily="18" charset="0"/>
                        </a:rPr>
                        <a:t>TITLE AND AUTHOR</a:t>
                      </a:r>
                      <a:endParaRPr lang="en-US" sz="1600" b="1"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1" kern="1200" baseline="0" dirty="0">
                          <a:solidFill>
                            <a:schemeClr val="tx1"/>
                          </a:solidFill>
                          <a:latin typeface="Times New Roman" panose="02020603050405020304" pitchFamily="18" charset="0"/>
                          <a:ea typeface="+mn-ea"/>
                          <a:cs typeface="Times New Roman" panose="02020603050405020304" pitchFamily="18" charset="0"/>
                        </a:rPr>
                        <a:t>YEAR AND</a:t>
                      </a:r>
                      <a:endParaRPr lang="en-US" sz="1600" b="1" kern="1200" baseline="0" dirty="0">
                        <a:solidFill>
                          <a:schemeClr val="tx1"/>
                        </a:solidFill>
                        <a:latin typeface="Times New Roman" panose="02020603050405020304" pitchFamily="18" charset="0"/>
                        <a:ea typeface="+mn-ea"/>
                        <a:cs typeface="Times New Roman" panose="02020603050405020304" pitchFamily="18" charset="0"/>
                      </a:endParaRPr>
                    </a:p>
                    <a:p>
                      <a:pPr algn="ctr"/>
                      <a:r>
                        <a:rPr lang="en-IN" sz="1600" b="1" kern="1200" baseline="0" dirty="0">
                          <a:solidFill>
                            <a:schemeClr val="tx1"/>
                          </a:solidFill>
                          <a:latin typeface="Times New Roman" panose="02020603050405020304" pitchFamily="18" charset="0"/>
                          <a:ea typeface="+mn-ea"/>
                          <a:cs typeface="Times New Roman" panose="02020603050405020304" pitchFamily="18" charset="0"/>
                        </a:rPr>
                        <a:t>PUBLICATION</a:t>
                      </a:r>
                      <a:endParaRPr lang="en-US" sz="1600" b="1"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1600" b="1" kern="1200" baseline="0" dirty="0">
                          <a:solidFill>
                            <a:schemeClr val="tx1"/>
                          </a:solidFill>
                          <a:latin typeface="Times New Roman" panose="02020603050405020304" pitchFamily="18" charset="0"/>
                          <a:ea typeface="+mn-ea"/>
                          <a:cs typeface="Times New Roman" panose="02020603050405020304" pitchFamily="18" charset="0"/>
                        </a:rPr>
                        <a:t>INFERENCES</a:t>
                      </a:r>
                      <a:r>
                        <a:rPr lang="en-US" altLang="en-IN" sz="1600" b="1" kern="1200" baseline="0" dirty="0">
                          <a:solidFill>
                            <a:schemeClr val="tx1"/>
                          </a:solidFill>
                          <a:latin typeface="Times New Roman" panose="02020603050405020304" pitchFamily="18" charset="0"/>
                          <a:ea typeface="+mn-ea"/>
                          <a:cs typeface="Times New Roman" panose="02020603050405020304" pitchFamily="18" charset="0"/>
                        </a:rPr>
                        <a:t>21</a:t>
                      </a:r>
                      <a:endParaRPr lang="en-US" altLang="en-IN" sz="1600" b="1"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tc>
              </a:tr>
              <a:tr h="1554480">
                <a:tc>
                  <a:txBody>
                    <a:bodyPr/>
                    <a:lstStyle/>
                    <a:p>
                      <a:pPr algn="ctr"/>
                      <a:r>
                        <a:rPr lang="en-IN" sz="1600" b="1" dirty="0">
                          <a:latin typeface="Times New Roman" panose="02020603050405020304" pitchFamily="18" charset="0"/>
                          <a:cs typeface="Times New Roman" panose="02020603050405020304" pitchFamily="18" charset="0"/>
                        </a:rPr>
                        <a:t>1</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b="0" dirty="0">
                          <a:latin typeface="Times New Roman" panose="02020603050405020304" pitchFamily="18" charset="0"/>
                          <a:cs typeface="Times New Roman" panose="02020603050405020304" pitchFamily="18" charset="0"/>
                        </a:rPr>
                        <a:t>A Smart Baby Monitoring System Based on IoT and Cloud Computing</a:t>
                      </a:r>
                      <a:endParaRPr lang="en-US" sz="1600" b="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sz="1600" b="0" dirty="0">
                          <a:latin typeface="Times New Roman" panose="02020603050405020304" pitchFamily="18" charset="0"/>
                          <a:cs typeface="Times New Roman" panose="02020603050405020304" pitchFamily="18" charset="0"/>
                        </a:rPr>
                        <a:t>Authors: Faisal Saeed, Mohd Imran, Muhammad Anas Younus</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baseline="0" dirty="0">
                          <a:latin typeface="Times New Roman" panose="02020603050405020304" pitchFamily="18" charset="0"/>
                          <a:cs typeface="Times New Roman" panose="02020603050405020304" pitchFamily="18" charset="0"/>
                        </a:rPr>
                        <a:t>2021,International Journal of Computing and Digital Systems</a:t>
                      </a:r>
                      <a:endParaRPr lang="en-US" sz="1600" b="0" baseline="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The authors propose a system that leverages IoT and cloud computing to monitor a baby’s environment, such as temperature and noise levels.</a:t>
                      </a:r>
                      <a:endParaRPr lang="en-US" sz="1600" dirty="0">
                        <a:latin typeface="Times New Roman" panose="02020603050405020304" pitchFamily="18" charset="0"/>
                        <a:cs typeface="Times New Roman" panose="02020603050405020304" pitchFamily="18" charset="0"/>
                      </a:endParaRPr>
                    </a:p>
                  </a:txBody>
                  <a:tcPr/>
                </a:tc>
              </a:tr>
              <a:tr h="1554480">
                <a:tc>
                  <a:txBody>
                    <a:bodyPr/>
                    <a:lstStyle/>
                    <a:p>
                      <a:pPr algn="ctr"/>
                      <a:r>
                        <a:rPr lang="en-IN" sz="1600" b="1" dirty="0">
                          <a:latin typeface="Times New Roman" panose="02020603050405020304" pitchFamily="18" charset="0"/>
                          <a:cs typeface="Times New Roman" panose="02020603050405020304" pitchFamily="18" charset="0"/>
                        </a:rPr>
                        <a:t>2</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r>
                        <a:rPr lang="en-US" sz="1600" b="0" baseline="0" dirty="0">
                          <a:latin typeface="Times New Roman" panose="02020603050405020304" pitchFamily="18" charset="0"/>
                          <a:cs typeface="Times New Roman" panose="02020603050405020304" pitchFamily="18" charset="0"/>
                        </a:rPr>
                        <a:t>IoT-Based Infant Monitoring System</a:t>
                      </a:r>
                      <a:endParaRPr lang="en-US" sz="1600" b="0" baseline="0" dirty="0">
                        <a:latin typeface="Times New Roman" panose="02020603050405020304" pitchFamily="18" charset="0"/>
                        <a:cs typeface="Times New Roman" panose="02020603050405020304" pitchFamily="18" charset="0"/>
                      </a:endParaRPr>
                    </a:p>
                    <a:p>
                      <a:r>
                        <a:rPr lang="en-US" sz="1600" b="0" baseline="0" dirty="0">
                          <a:latin typeface="Times New Roman" panose="02020603050405020304" pitchFamily="18" charset="0"/>
                          <a:cs typeface="Times New Roman" panose="02020603050405020304" pitchFamily="18" charset="0"/>
                        </a:rPr>
                        <a:t>Authors: Swapnil Gokhale, Snehal Magar, Harshada Patil, Prachi Vhatkar</a:t>
                      </a:r>
                      <a:endParaRPr lang="en-US" sz="1600" b="0" baseline="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2020,International Research Journal of Engineering and Technology (IRJET)</a:t>
                      </a:r>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The paper focuses on a smart baby monitoring system using IoT technologies to track the baby's heart rate, temperature, and motion. </a:t>
                      </a:r>
                      <a:endParaRPr lang="en-US" sz="1600" dirty="0">
                        <a:latin typeface="Times New Roman" panose="02020603050405020304" pitchFamily="18" charset="0"/>
                        <a:cs typeface="Times New Roman" panose="02020603050405020304" pitchFamily="18" charset="0"/>
                      </a:endParaRPr>
                    </a:p>
                  </a:txBody>
                  <a:tcPr/>
                </a:tc>
              </a:tr>
              <a:tr h="2096135">
                <a:tc>
                  <a:txBody>
                    <a:bodyPr/>
                    <a:lstStyle/>
                    <a:p>
                      <a:pPr algn="ctr"/>
                      <a:r>
                        <a:rPr lang="en-US" sz="1600" b="1" dirty="0">
                          <a:latin typeface="Times New Roman" panose="02020603050405020304" pitchFamily="18" charset="0"/>
                          <a:cs typeface="Times New Roman" panose="02020603050405020304" pitchFamily="18" charset="0"/>
                        </a:rPr>
                        <a:t>3</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r>
                        <a:rPr lang="en-US" sz="1600" b="0" dirty="0">
                          <a:solidFill>
                            <a:schemeClr val="tx1"/>
                          </a:solidFill>
                          <a:latin typeface="Times New Roman" panose="02020603050405020304" pitchFamily="18" charset="0"/>
                          <a:cs typeface="Times New Roman" panose="02020603050405020304" pitchFamily="18" charset="0"/>
                        </a:rPr>
                        <a:t>A Real-Time IoT-Based Infant Monitoring System for the Detection of Sleep Apnea</a:t>
                      </a:r>
                      <a:endParaRPr lang="en-US" sz="1600" b="0" dirty="0">
                        <a:solidFill>
                          <a:schemeClr val="tx1"/>
                        </a:solidFill>
                        <a:latin typeface="Times New Roman" panose="02020603050405020304" pitchFamily="18" charset="0"/>
                        <a:cs typeface="Times New Roman" panose="02020603050405020304" pitchFamily="18" charset="0"/>
                      </a:endParaRPr>
                    </a:p>
                    <a:p>
                      <a:r>
                        <a:rPr lang="en-US" sz="1600" b="0" dirty="0">
                          <a:solidFill>
                            <a:schemeClr val="tx1"/>
                          </a:solidFill>
                          <a:latin typeface="Times New Roman" panose="02020603050405020304" pitchFamily="18" charset="0"/>
                          <a:cs typeface="Times New Roman" panose="02020603050405020304" pitchFamily="18" charset="0"/>
                        </a:rPr>
                        <a:t>Authors: Deepak Mishra, Lakshmi Narayana Sahu, and Rajesh Kumar</a:t>
                      </a:r>
                      <a:endParaRPr 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IEEE ACCESS 2021.</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The study presents an IoT-based system that detects sleep apnea in infants by monitoring breathing patterns and heart rate, providing real-time alerts for prompt parental intervention. </a:t>
                      </a:r>
                      <a:endParaRPr lang="en-US" sz="1600" b="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63650" y="3597275"/>
            <a:ext cx="6843395" cy="2024380"/>
          </a:xfrm>
          <a:prstGeom prst="rect">
            <a:avLst/>
          </a:prstGeom>
        </p:spPr>
        <p:txBody>
          <a:bodyPr wrap="square">
            <a:noAutofit/>
          </a:bodyPr>
          <a:lstStyle/>
          <a:p>
            <a:endParaRPr lang="en-US" dirty="0"/>
          </a:p>
          <a:p>
            <a:r>
              <a:rPr lang="en-US"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a:p>
            <a:pPr algn="l"/>
            <a:r>
              <a:rPr lang="en-US" dirty="0"/>
              <a:t>                                                                               </a:t>
            </a:r>
            <a:endParaRPr lang="en-US" dirty="0"/>
          </a:p>
        </p:txBody>
      </p:sp>
      <p:sp>
        <p:nvSpPr>
          <p:cNvPr id="8" name="Date Placeholder 7"/>
          <p:cNvSpPr>
            <a:spLocks noGrp="1"/>
          </p:cNvSpPr>
          <p:nvPr>
            <p:ph type="dt" sz="half" idx="10"/>
          </p:nvPr>
        </p:nvSpPr>
        <p:spPr>
          <a:xfrm>
            <a:off x="457200" y="6447155"/>
            <a:ext cx="2133600" cy="379730"/>
          </a:xfrm>
        </p:spPr>
        <p:txBody>
          <a:bodyPr/>
          <a:lstStyle/>
          <a:p>
            <a:r>
              <a:rPr lang="en-US" b="1" dirty="0">
                <a:latin typeface="Times New Roman" panose="02020603050405020304" pitchFamily="18" charset="0"/>
                <a:cs typeface="Times New Roman" panose="02020603050405020304" pitchFamily="18" charset="0"/>
                <a:sym typeface="+mn-ea"/>
              </a:rPr>
              <a:t>22/10/2024</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E37433F4-0A81-4639-9194-3754E8D2CE9B}"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3124200" y="6356350"/>
            <a:ext cx="3810000" cy="365125"/>
          </a:xfrm>
        </p:spPr>
        <p:txBody>
          <a:bodyPr/>
          <a:lstStyle/>
          <a:p>
            <a:r>
              <a:rPr lang="en-US" dirty="0">
                <a:latin typeface="Times New Roman" panose="02020603050405020304" pitchFamily="18" charset="0"/>
                <a:cs typeface="Times New Roman" panose="02020603050405020304" pitchFamily="18" charset="0"/>
              </a:rPr>
              <a:t>SNS College of Technology/IV ECE B/ BATCH 11</a:t>
            </a:r>
            <a:endParaRPr lang="en-US" dirty="0">
              <a:latin typeface="Times New Roman" panose="02020603050405020304" pitchFamily="18" charset="0"/>
              <a:cs typeface="Times New Roman" panose="02020603050405020304" pitchFamily="18" charset="0"/>
            </a:endParaRPr>
          </a:p>
        </p:txBody>
      </p:sp>
      <p:sp>
        <p:nvSpPr>
          <p:cNvPr id="11" name="Title 1"/>
          <p:cNvSpPr txBox="1"/>
          <p:nvPr/>
        </p:nvSpPr>
        <p:spPr>
          <a:xfrm>
            <a:off x="457200" y="0"/>
            <a:ext cx="8229600" cy="9445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EXISTING METHOD</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Content Placeholder 2"/>
          <p:cNvSpPr txBox="1"/>
          <p:nvPr/>
        </p:nvSpPr>
        <p:spPr>
          <a:xfrm>
            <a:off x="533400" y="1066800"/>
            <a:ext cx="8229600" cy="5257800"/>
          </a:xfrm>
          <a:prstGeom prst="rect">
            <a:avLst/>
          </a:prstGeom>
          <a:ln>
            <a:solidFill>
              <a:schemeClr val="tx1"/>
            </a:solidFill>
          </a:ln>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Title of the Existing Method</a:t>
            </a:r>
            <a:r>
              <a:rPr kumimoji="0" lang="en-US" sz="2400" b="1" i="0" u="none" strike="noStrike" kern="1200" cap="none" spc="0" normalizeH="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Functional Block diagram</a:t>
            </a:r>
            <a:endPar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6858000"/>
            <a:ext cx="8839200" cy="1014730"/>
          </a:xfrm>
          <a:prstGeom prst="rect">
            <a:avLst/>
          </a:prstGeom>
        </p:spPr>
        <p:txBody>
          <a:bodyPr wrap="square">
            <a:spAutoFit/>
          </a:bodyPr>
          <a:lstStyle/>
          <a:p>
            <a:endParaRPr lang="en-US" dirty="0"/>
          </a:p>
          <a:p>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l"/>
            <a:r>
              <a:rPr lang="en-US" dirty="0"/>
              <a:t>                                                                               </a:t>
            </a:r>
            <a:endParaRPr lang="en-US" dirty="0"/>
          </a:p>
        </p:txBody>
      </p:sp>
      <p:sp>
        <p:nvSpPr>
          <p:cNvPr id="8" name="Date Placeholder 7"/>
          <p:cNvSpPr>
            <a:spLocks noGrp="1"/>
          </p:cNvSpPr>
          <p:nvPr>
            <p:ph type="dt" sz="half" idx="10"/>
          </p:nvPr>
        </p:nvSpPr>
        <p:spPr/>
        <p:txBody>
          <a:bodyPr/>
          <a:lstStyle/>
          <a:p>
            <a:r>
              <a:rPr lang="en-US" b="1" dirty="0">
                <a:latin typeface="Times New Roman" panose="02020603050405020304" pitchFamily="18" charset="0"/>
                <a:cs typeface="Times New Roman" panose="02020603050405020304" pitchFamily="18" charset="0"/>
                <a:sym typeface="+mn-ea"/>
              </a:rPr>
              <a:t>22/10/2024</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E37433F4-0A81-4639-9194-3754E8D2CE9B}"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3124200" y="6356350"/>
            <a:ext cx="3810000" cy="365125"/>
          </a:xfrm>
        </p:spPr>
        <p:txBody>
          <a:bodyPr/>
          <a:lstStyle/>
          <a:p>
            <a:r>
              <a:rPr lang="en-US" dirty="0">
                <a:latin typeface="Times New Roman" panose="02020603050405020304" pitchFamily="18" charset="0"/>
                <a:cs typeface="Times New Roman" panose="02020603050405020304" pitchFamily="18" charset="0"/>
              </a:rPr>
              <a:t>SNS College of Technology/IV ECE B/ BATCH 11</a:t>
            </a:r>
            <a:endParaRPr lang="en-US" dirty="0">
              <a:latin typeface="Times New Roman" panose="02020603050405020304" pitchFamily="18" charset="0"/>
              <a:cs typeface="Times New Roman" panose="02020603050405020304" pitchFamily="18" charset="0"/>
            </a:endParaRPr>
          </a:p>
        </p:txBody>
      </p:sp>
      <p:sp>
        <p:nvSpPr>
          <p:cNvPr id="7" name="Title 1"/>
          <p:cNvSpPr txBox="1"/>
          <p:nvPr/>
        </p:nvSpPr>
        <p:spPr>
          <a:xfrm>
            <a:off x="457200" y="0"/>
            <a:ext cx="8229600" cy="944562"/>
          </a:xfrm>
          <a:prstGeom prst="rect">
            <a:avLst/>
          </a:prstGeom>
        </p:spPr>
        <p:txBody>
          <a:bodyPr vert="horz" lIns="91440" tIns="45720" rIns="91440" bIns="45720" rtlCol="0" anchor="ctr">
            <a:normAutofit/>
          </a:bodyPr>
          <a:lstStyle/>
          <a:p>
            <a:pPr marL="457200" indent="-457200" algn="ctr"/>
            <a:r>
              <a:rPr lang="en-US" sz="3600" b="1" dirty="0">
                <a:latin typeface="Times New Roman" panose="02020603050405020304" pitchFamily="18" charset="0"/>
                <a:cs typeface="Times New Roman" panose="02020603050405020304" pitchFamily="18" charset="0"/>
              </a:rPr>
              <a:t>EXISTING METHOD DESCRIPTION</a:t>
            </a:r>
            <a:endParaRPr lang="en-US" sz="3600" b="1" dirty="0">
              <a:latin typeface="Times New Roman" panose="02020603050405020304" pitchFamily="18" charset="0"/>
              <a:cs typeface="Times New Roman" panose="02020603050405020304" pitchFamily="18" charset="0"/>
            </a:endParaRPr>
          </a:p>
        </p:txBody>
      </p:sp>
      <p:sp>
        <p:nvSpPr>
          <p:cNvPr id="11" name="Rectangle 10"/>
          <p:cNvSpPr/>
          <p:nvPr/>
        </p:nvSpPr>
        <p:spPr>
          <a:xfrm>
            <a:off x="304800" y="1295400"/>
            <a:ext cx="8610600" cy="829945"/>
          </a:xfrm>
          <a:prstGeom prst="rect">
            <a:avLst/>
          </a:prstGeom>
        </p:spPr>
        <p:txBody>
          <a:bodyPr wrap="square">
            <a:spAutoFit/>
          </a:bodyPr>
          <a:lstStyle/>
          <a:p>
            <a:pPr algn="just">
              <a:buFont typeface="Wingdings" panose="05000000000000000000" pitchFamily="2" charset="2"/>
              <a:buChar char="Ø"/>
            </a:pPr>
            <a:endParaRPr lang="en-US" sz="2400" dirty="0">
              <a:solidFill>
                <a:srgbClr val="FF0000"/>
              </a:solidFill>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r>
              <a:rPr lang="en-US" b="1" dirty="0">
                <a:latin typeface="Times New Roman" panose="02020603050405020304" pitchFamily="18" charset="0"/>
                <a:cs typeface="Times New Roman" panose="02020603050405020304" pitchFamily="18" charset="0"/>
                <a:sym typeface="+mn-ea"/>
              </a:rPr>
              <a:t>22/10/2024</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E37433F4-0A81-4639-9194-3754E8D2CE9B}"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3124200" y="6356350"/>
            <a:ext cx="3810000" cy="365125"/>
          </a:xfrm>
        </p:spPr>
        <p:txBody>
          <a:bodyPr/>
          <a:lstStyle/>
          <a:p>
            <a:r>
              <a:rPr lang="en-US" dirty="0">
                <a:latin typeface="Times New Roman" panose="02020603050405020304" pitchFamily="18" charset="0"/>
                <a:cs typeface="Times New Roman" panose="02020603050405020304" pitchFamily="18" charset="0"/>
              </a:rPr>
              <a:t>SNS College of Technology/IV ECE B/ BATCH 11</a:t>
            </a:r>
            <a:endParaRPr lang="en-US" dirty="0">
              <a:latin typeface="Times New Roman" panose="02020603050405020304" pitchFamily="18" charset="0"/>
              <a:cs typeface="Times New Roman" panose="02020603050405020304" pitchFamily="18" charset="0"/>
            </a:endParaRPr>
          </a:p>
        </p:txBody>
      </p:sp>
      <p:sp>
        <p:nvSpPr>
          <p:cNvPr id="11" name="Title 1"/>
          <p:cNvSpPr txBox="1"/>
          <p:nvPr/>
        </p:nvSpPr>
        <p:spPr>
          <a:xfrm>
            <a:off x="457200" y="0"/>
            <a:ext cx="8229600" cy="9445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600" b="1" dirty="0">
                <a:latin typeface="Times New Roman" panose="02020603050405020304" pitchFamily="18" charset="0"/>
                <a:ea typeface="+mj-ea"/>
                <a:cs typeface="Times New Roman" panose="02020603050405020304" pitchFamily="18" charset="0"/>
              </a:rPr>
              <a:t>PROPOSED</a:t>
            </a:r>
            <a:r>
              <a:rPr kumimoji="0" lang="en-US" sz="36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METHOD</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Content Placeholder 2"/>
          <p:cNvSpPr txBox="1"/>
          <p:nvPr/>
        </p:nvSpPr>
        <p:spPr>
          <a:xfrm>
            <a:off x="533400" y="1066800"/>
            <a:ext cx="8229600" cy="5257800"/>
          </a:xfrm>
          <a:prstGeom prst="rect">
            <a:avLst/>
          </a:prstGeom>
          <a:ln>
            <a:solidFill>
              <a:schemeClr val="tx1"/>
            </a:solidFill>
          </a:ln>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Title of the Proposed Method</a:t>
            </a:r>
            <a:r>
              <a:rPr kumimoji="0" lang="en-US" sz="2400" b="1" i="0" u="none" strike="noStrike" kern="1200" cap="none" spc="0" normalizeH="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Functional Block diagram</a:t>
            </a:r>
            <a:endPar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r>
              <a:rPr lang="en-US" b="1" dirty="0">
                <a:latin typeface="Times New Roman" panose="02020603050405020304" pitchFamily="18" charset="0"/>
                <a:cs typeface="Times New Roman" panose="02020603050405020304" pitchFamily="18" charset="0"/>
                <a:sym typeface="+mn-ea"/>
              </a:rPr>
              <a:t>22/10/2024</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E37433F4-0A81-4639-9194-3754E8D2CE9B}"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3124200" y="6356350"/>
            <a:ext cx="3810000" cy="365125"/>
          </a:xfrm>
        </p:spPr>
        <p:txBody>
          <a:bodyPr/>
          <a:lstStyle/>
          <a:p>
            <a:r>
              <a:rPr lang="en-US" dirty="0">
                <a:latin typeface="Times New Roman" panose="02020603050405020304" pitchFamily="18" charset="0"/>
                <a:cs typeface="Times New Roman" panose="02020603050405020304" pitchFamily="18" charset="0"/>
              </a:rPr>
              <a:t>SNS College of Technology/IV ECE B/ BATCH 11</a:t>
            </a:r>
            <a:endParaRPr lang="en-US" dirty="0">
              <a:latin typeface="Times New Roman" panose="02020603050405020304" pitchFamily="18" charset="0"/>
              <a:cs typeface="Times New Roman" panose="02020603050405020304" pitchFamily="18" charset="0"/>
            </a:endParaRPr>
          </a:p>
        </p:txBody>
      </p:sp>
      <p:sp>
        <p:nvSpPr>
          <p:cNvPr id="7" name="Title 1"/>
          <p:cNvSpPr txBox="1"/>
          <p:nvPr/>
        </p:nvSpPr>
        <p:spPr>
          <a:xfrm>
            <a:off x="457200" y="0"/>
            <a:ext cx="8229600" cy="944562"/>
          </a:xfrm>
          <a:prstGeom prst="rect">
            <a:avLst/>
          </a:prstGeom>
        </p:spPr>
        <p:txBody>
          <a:bodyPr vert="horz" lIns="91440" tIns="45720" rIns="91440" bIns="45720" rtlCol="0" anchor="ctr">
            <a:normAutofit/>
          </a:bodyPr>
          <a:lstStyle/>
          <a:p>
            <a:pPr marL="457200" indent="-457200" algn="ctr"/>
            <a:r>
              <a:rPr lang="en-US" sz="3600" b="1" dirty="0">
                <a:latin typeface="Times New Roman" panose="02020603050405020304" pitchFamily="18" charset="0"/>
                <a:cs typeface="Times New Roman" panose="02020603050405020304" pitchFamily="18" charset="0"/>
              </a:rPr>
              <a:t>PROPOSED METHOD DESCRIPTION</a:t>
            </a:r>
            <a:endParaRPr lang="en-US" sz="3600" b="1" dirty="0">
              <a:latin typeface="Times New Roman" panose="02020603050405020304" pitchFamily="18" charset="0"/>
              <a:cs typeface="Times New Roman" panose="02020603050405020304" pitchFamily="18" charset="0"/>
            </a:endParaRPr>
          </a:p>
        </p:txBody>
      </p:sp>
      <p:sp>
        <p:nvSpPr>
          <p:cNvPr id="11" name="Rectangle 10"/>
          <p:cNvSpPr/>
          <p:nvPr/>
        </p:nvSpPr>
        <p:spPr>
          <a:xfrm>
            <a:off x="304800" y="1295400"/>
            <a:ext cx="8610600" cy="1198880"/>
          </a:xfrm>
          <a:prstGeom prst="rect">
            <a:avLst/>
          </a:prstGeom>
        </p:spPr>
        <p:txBody>
          <a:bodyPr wrap="square">
            <a:spAutoFit/>
          </a:bodyPr>
          <a:lstStyle/>
          <a:p>
            <a:pPr algn="just">
              <a:buFont typeface="Wingdings" panose="05000000000000000000" pitchFamily="2" charset="2"/>
              <a:buChar char="Ø"/>
            </a:pPr>
            <a:endParaRPr lang="en-US" sz="2400" dirty="0">
              <a:solidFill>
                <a:srgbClr val="FF0000"/>
              </a:solidFill>
              <a:latin typeface="Times New Roman" panose="02020603050405020304" pitchFamily="18" charset="0"/>
              <a:cs typeface="Times New Roman" panose="02020603050405020304" pitchFamily="18" charset="0"/>
            </a:endParaRPr>
          </a:p>
          <a:p>
            <a:pPr algn="just"/>
            <a:endParaRPr lang="en-US" sz="2400" dirty="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TABLE_ENDDRAG_ORIGIN_RECT" val="679*209"/>
  <p:tag name="TABLE_ENDDRAG_RECT" val="19*261*679*209"/>
</p:tagLst>
</file>

<file path=ppt/tags/tag6.xml><?xml version="1.0" encoding="utf-8"?>
<p:tagLst xmlns:p="http://schemas.openxmlformats.org/presentationml/2006/main">
  <p:tag name="TABLE_ENDDRAG_ORIGIN_RECT" val="684*443"/>
  <p:tag name="TABLE_ENDDRAG_RECT" val="18*54*684*44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6139</Words>
  <Application>WPS Presentation</Application>
  <PresentationFormat>On-screen Show (4:3)</PresentationFormat>
  <Paragraphs>233</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Times New Roman</vt:lpstr>
      <vt:lpstr>Calibri</vt:lpstr>
      <vt:lpstr>Microsoft YaHei</vt:lpstr>
      <vt:lpstr>Arial Unicode MS</vt:lpstr>
      <vt:lpstr>Office Theme</vt:lpstr>
      <vt:lpstr>   SNS COLLEGE OF TECHNOLOGY (AN AUTONOMOUS INSTITUTION) COIMBATORE-641 035.  DEPARTMENT OF ECE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HaRi</dc:creator>
  <cp:lastModifiedBy>Kishore Kumar</cp:lastModifiedBy>
  <cp:revision>339</cp:revision>
  <dcterms:created xsi:type="dcterms:W3CDTF">2018-07-18T16:39:00Z</dcterms:created>
  <dcterms:modified xsi:type="dcterms:W3CDTF">2024-10-22T01:58:47Z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1033-12.2.0.18607</vt:lpwstr>
  </property>
  <property fmtid="{D5CDD505-2E9C-101B-9397-08002B2CF9AE}" pid="3" name="ICV">
    <vt:lpwstr>295A7CC528C846D8848C6ADBE51FD6BD_12</vt:lpwstr>
  </property>
</Properties>
</file>