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9" r:id="rId12"/>
    <p:sldId id="280" r:id="rId13"/>
    <p:sldId id="281" r:id="rId14"/>
    <p:sldId id="282" r:id="rId15"/>
    <p:sldId id="283" r:id="rId16"/>
    <p:sldId id="285" r:id="rId17"/>
    <p:sldId id="286" r:id="rId18"/>
    <p:sldId id="287" r:id="rId19"/>
    <p:sldId id="288" r:id="rId20"/>
    <p:sldId id="289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saucedemo.com/" TargetMode="External"/><Relationship Id="rId1" Type="http://schemas.openxmlformats.org/officeDocument/2006/relationships/hyperlink" Target="https://github.com/Nandini-Kamireddy/Sauce-Demo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8496" y="785191"/>
            <a:ext cx="6399063" cy="861421"/>
          </a:xfrm>
        </p:spPr>
        <p:txBody>
          <a:bodyPr/>
          <a:lstStyle/>
          <a:p>
            <a:r>
              <a:rPr dirty="0"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IN" sz="4000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CAPSTONE PROJECT</a:t>
            </a:r>
            <a:endParaRPr lang="en-IN" sz="4000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690" y="2134235"/>
            <a:ext cx="8535035" cy="1295400"/>
          </a:xfrm>
        </p:spPr>
        <p:txBody>
          <a:bodyPr>
            <a:noAutofit/>
          </a:bodyPr>
          <a:lstStyle/>
          <a:p>
            <a:r>
              <a:rPr sz="4000">
                <a:latin typeface="Arial Black" panose="020B0A04020102020204" charset="0"/>
                <a:cs typeface="Arial Black" panose="020B0A04020102020204" charset="0"/>
                <a:sym typeface="+mn-ea"/>
              </a:rPr>
              <a:t>S</a:t>
            </a:r>
            <a:r>
              <a:rPr lang="en-IN" sz="4000">
                <a:latin typeface="Arial Black" panose="020B0A04020102020204" charset="0"/>
                <a:cs typeface="Arial Black" panose="020B0A04020102020204" charset="0"/>
                <a:sym typeface="+mn-ea"/>
              </a:rPr>
              <a:t>AUCEDEMO</a:t>
            </a:r>
            <a:r>
              <a:rPr sz="4000"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lang="en-IN" sz="4000">
                <a:latin typeface="Arial Black" panose="020B0A04020102020204" charset="0"/>
                <a:cs typeface="Arial Black" panose="020B0A04020102020204" charset="0"/>
                <a:sym typeface="+mn-ea"/>
              </a:rPr>
              <a:t>UTOMATION</a:t>
            </a:r>
            <a:r>
              <a:rPr sz="4000">
                <a:latin typeface="Arial Black" panose="020B0A04020102020204" charset="0"/>
                <a:cs typeface="Arial Black" panose="020B0A04020102020204" charset="0"/>
                <a:sym typeface="+mn-ea"/>
              </a:rPr>
              <a:t> T</a:t>
            </a:r>
            <a:r>
              <a:rPr lang="en-IN" sz="4000">
                <a:latin typeface="Arial Black" panose="020B0A04020102020204" charset="0"/>
                <a:cs typeface="Arial Black" panose="020B0A04020102020204" charset="0"/>
                <a:sym typeface="+mn-ea"/>
              </a:rPr>
              <a:t>ESTING</a:t>
            </a:r>
            <a:r>
              <a:rPr sz="4000">
                <a:latin typeface="Arial Black" panose="020B0A04020102020204" charset="0"/>
                <a:cs typeface="Arial Black" panose="020B0A04020102020204" charset="0"/>
                <a:sym typeface="+mn-ea"/>
              </a:rPr>
              <a:t> P</a:t>
            </a:r>
            <a:r>
              <a:rPr lang="en-IN" sz="4000">
                <a:latin typeface="Arial Black" panose="020B0A04020102020204" charset="0"/>
                <a:cs typeface="Arial Black" panose="020B0A04020102020204" charset="0"/>
                <a:sym typeface="+mn-ea"/>
              </a:rPr>
              <a:t>ROJECT</a:t>
            </a:r>
            <a:endParaRPr lang="en-IN" sz="4000" dirty="0">
              <a:solidFill>
                <a:schemeClr val="tx2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0110" y="5369560"/>
            <a:ext cx="6462395" cy="721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800" dirty="0">
                <a:latin typeface="Bodoni MT" panose="02070603080606020203" charset="0"/>
                <a:cs typeface="Bodoni MT" panose="02070603080606020203" charset="0"/>
              </a:rPr>
              <a:t>Submitted By : Uppala Venkata Kishore</a:t>
            </a:r>
            <a:endParaRPr lang="en-IN" sz="2800" dirty="0">
              <a:latin typeface="Bodoni MT" panose="02070603080606020203" charset="0"/>
              <a:cs typeface="Bodoni MT" panose="02070603080606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835"/>
            <a:ext cx="8229600" cy="784225"/>
          </a:xfrm>
        </p:spPr>
        <p:txBody>
          <a:bodyPr/>
          <a:p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Jenkins &amp; Git Implementation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1970"/>
            <a:ext cx="8229600" cy="4335780"/>
          </a:xfrm>
        </p:spPr>
        <p:txBody>
          <a:bodyPr/>
          <a:p>
            <a:pPr marL="494030" indent="-457200">
              <a:buFont typeface="Wingdings" panose="05000000000000000000"/>
              <a:buChar char="ü"/>
            </a:pPr>
            <a:r>
              <a:rPr lang="en-US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GitHub repository for project version control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494030" indent="-457200">
              <a:buFont typeface="Wingdings" panose="05000000000000000000"/>
              <a:buChar char="ü"/>
            </a:pPr>
            <a:r>
              <a:rPr lang="en-US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Jenkins integrated with Git for CI/CD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494030" indent="-457200">
              <a:buFont typeface="Wingdings" panose="05000000000000000000"/>
              <a:buChar char="ü"/>
            </a:pPr>
            <a:r>
              <a:rPr lang="en-US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Automated build trigger on commit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494030" indent="-457200">
              <a:buFont typeface="Wingdings" panose="05000000000000000000"/>
              <a:buChar char="ü"/>
            </a:pPr>
            <a:r>
              <a:rPr lang="en-US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Test execution (Selenium + TestNG + Allure)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494030" indent="-457200">
              <a:buFont typeface="Wingdings" panose="05000000000000000000"/>
              <a:buChar char="ü"/>
            </a:pPr>
            <a:r>
              <a:rPr lang="en-US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Report generation after each build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545"/>
            <a:ext cx="8229600" cy="532130"/>
          </a:xfrm>
        </p:spPr>
        <p:txBody>
          <a:bodyPr/>
          <a:p>
            <a:br>
              <a:rPr lang="en-IN" b="1" dirty="0">
                <a:solidFill>
                  <a:schemeClr val="accent1"/>
                </a:solidFill>
                <a:sym typeface="+mn-ea"/>
              </a:rPr>
            </a:br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Dependencies :</a:t>
            </a:r>
            <a:br>
              <a:rPr lang="en-IN" b="1" dirty="0">
                <a:solidFill>
                  <a:schemeClr val="accent1"/>
                </a:solidFill>
                <a:sym typeface="+mn-ea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8675"/>
            <a:ext cx="8229600" cy="5629275"/>
          </a:xfrm>
        </p:spPr>
        <p:txBody>
          <a:bodyPr/>
          <a:p>
            <a:r>
              <a:rPr lang="en-IN" sz="16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Selenium dependencies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&lt;dependency&gt;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&lt;groupId&gt;org.seleniumhq.selenium&lt;/groupId&gt;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&lt;artifactId&gt;selenium-java&lt;/artifactId&gt;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&lt;version&gt;4.25.0&lt;/version&gt;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&lt;/dependency&gt;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16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TestNG dependencies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&lt;dependency&gt;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&lt;groupId&gt;org.testng&lt;/groupId&gt;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&lt;artifactId&gt;testng&lt;/artifactId&gt;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&lt;version&gt;7.10.2&lt;/version&gt;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&lt;scope&gt;test&lt;/scope&gt;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&lt;/dependency&gt;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16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Allure dependencies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&lt;dependency&gt;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&lt;groupId&gt;io.qameta.allure&lt;/groupId&gt;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&lt;artifactId&gt;allure-testng&lt;/artifactId&gt;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&lt;version&gt;2.29.0&lt;/version&gt;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&lt;/dependency&gt;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Outcome :</a:t>
            </a:r>
            <a:endParaRPr lang="en-US"/>
          </a:p>
        </p:txBody>
      </p:sp>
      <p:pic>
        <p:nvPicPr>
          <p:cNvPr id="4" name="Content Placeholder 3" descr="Screenshot 2025-09-09 09102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37310"/>
            <a:ext cx="8229600" cy="46272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Test cases Screenshots :</a:t>
            </a:r>
            <a:endParaRPr lang="en-US"/>
          </a:p>
        </p:txBody>
      </p:sp>
      <p:pic>
        <p:nvPicPr>
          <p:cNvPr id="8" name="Content Placeholder 7" descr="A screenshot of a website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" y="688975"/>
            <a:ext cx="5566410" cy="2569210"/>
          </a:xfrm>
        </p:spPr>
      </p:pic>
      <p:pic>
        <p:nvPicPr>
          <p:cNvPr id="10" name="Content Placeholder 9" descr="A screenshot of a computer&#10;&#10;AI-generated content may be incorrect.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095" y="3429000"/>
            <a:ext cx="5708015" cy="29972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Picture 16" descr="A screenshot of a login box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756920"/>
            <a:ext cx="4398645" cy="2686685"/>
          </a:xfrm>
          <a:prstGeom prst="rect">
            <a:avLst/>
          </a:prstGeom>
        </p:spPr>
      </p:pic>
      <p:pic>
        <p:nvPicPr>
          <p:cNvPr id="8" name="Content Placeholder 7" descr="A screenshot of a website&#10;&#10;AI-generated content may be incorrect.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760" y="740410"/>
            <a:ext cx="3927475" cy="2688590"/>
          </a:xfrm>
        </p:spPr>
      </p:pic>
      <p:pic>
        <p:nvPicPr>
          <p:cNvPr id="11" name="Content Placeholder 9" descr="A screenshot of a computer&#10;&#10;AI-generated content may be incorrect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828415"/>
            <a:ext cx="4415155" cy="2649220"/>
          </a:xfrm>
          <a:prstGeom prst="rect">
            <a:avLst/>
          </a:prstGeom>
        </p:spPr>
      </p:pic>
      <p:pic>
        <p:nvPicPr>
          <p:cNvPr id="15" name="Content Placeholder 14" descr="A screenshot of a computer&#10;&#10;AI-generated content may be incorrect.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75" y="3828415"/>
            <a:ext cx="3890010" cy="267081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 descr="A screenshot of a computer&#10;&#10;AI-generated content may be incorrect.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5" y="1013460"/>
            <a:ext cx="7938135" cy="502348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Jenkins :</a:t>
            </a:r>
            <a:endParaRPr lang="en-US"/>
          </a:p>
        </p:txBody>
      </p:sp>
      <p:pic>
        <p:nvPicPr>
          <p:cNvPr id="4" name="Content Placeholder 3" descr="Screenshot 2025-09-09 08503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47470"/>
            <a:ext cx="8229600" cy="46069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5-09-09 0851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051560"/>
            <a:ext cx="8229600" cy="44729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5-09-09 08515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115060"/>
            <a:ext cx="8229600" cy="4859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345"/>
            <a:ext cx="8229600" cy="647065"/>
          </a:xfrm>
        </p:spPr>
        <p:txBody>
          <a:bodyPr/>
          <a:p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conclusion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1706245"/>
          </a:xfrm>
        </p:spPr>
        <p:txBody>
          <a:bodyPr/>
          <a:p>
            <a:r>
              <a:rPr lang="en-US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Project successfully automated Sauce Demo website.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Improved efficiency, reliability, and reusability.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Ready for integration into real-time pipelines.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 rot="10800000" flipV="1">
            <a:off x="456565" y="3622675"/>
            <a:ext cx="8229600" cy="179832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584200" y="2722880"/>
            <a:ext cx="8229600" cy="8540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60705" y="2912745"/>
            <a:ext cx="8126095" cy="709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IN" sz="3600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References &amp; links :</a:t>
            </a:r>
            <a:endParaRPr lang="en-IN" sz="3600" b="1" dirty="0">
              <a:solidFill>
                <a:schemeClr val="accent1"/>
              </a:solidFill>
              <a:latin typeface="Bell MT" panose="02020503060305020303" charset="0"/>
              <a:sym typeface="+mn-ea"/>
            </a:endParaRP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584200" y="3428365"/>
            <a:ext cx="8229600" cy="30670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GitHub : </a:t>
            </a:r>
            <a:r>
              <a:rPr lang="en-IN" sz="2000" dirty="0">
                <a:solidFill>
                  <a:schemeClr val="accent1"/>
                </a:solidFill>
                <a:sym typeface="+mn-ea"/>
              </a:rPr>
              <a:t> </a:t>
            </a:r>
            <a:r>
              <a:rPr lang="en-IN" sz="2400" dirty="0">
                <a:solidFill>
                  <a:schemeClr val="accent2"/>
                </a:solidFill>
                <a:latin typeface="Bell MT" panose="02020503060305020303" charset="0"/>
                <a:cs typeface="Bell MT" panose="02020503060305020303" charset="0"/>
                <a:sym typeface="+mn-ea"/>
                <a:hlinkClick r:id="rId1"/>
              </a:rPr>
              <a:t>https://github.com/kishore244/SauceDemo_capstone.git</a:t>
            </a:r>
            <a:endParaRPr lang="en-IN" altLang="en-US" sz="2400" b="1" dirty="0">
              <a:solidFill>
                <a:schemeClr val="accent2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  <a:p>
            <a:endParaRPr lang="en-US" altLang="en-US" sz="2400" b="1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Website : </a:t>
            </a:r>
            <a:endParaRPr lang="en-IN" sz="2400" b="1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  <a:p>
            <a:pPr marL="0" indent="457200">
              <a:buNone/>
            </a:pPr>
            <a:r>
              <a:rPr lang="en-IN" sz="2400" dirty="0"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  <a:hlinkClick r:id="rId2"/>
              </a:rPr>
              <a:t>https://www.saucedemo.com/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135"/>
            <a:ext cx="8229600" cy="786765"/>
          </a:xfrm>
        </p:spPr>
        <p:txBody>
          <a:bodyPr/>
          <a:p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Content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6345"/>
            <a:ext cx="4322445" cy="3730625"/>
          </a:xfrm>
        </p:spPr>
        <p:txBody>
          <a:bodyPr/>
          <a:p>
            <a:r>
              <a:rPr lang="en-IN" sz="2400" dirty="0">
                <a:solidFill>
                  <a:schemeClr val="tx1"/>
                </a:solidFill>
                <a:latin typeface="Bell MT" panose="02020503060305020303" charset="0"/>
                <a:sym typeface="+mn-ea"/>
              </a:rPr>
              <a:t>Overview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Bell MT" panose="02020503060305020303" charset="0"/>
                <a:sym typeface="+mn-ea"/>
              </a:rPr>
              <a:t>Features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Bell MT" panose="02020503060305020303" charset="0"/>
                <a:sym typeface="+mn-ea"/>
              </a:rPr>
              <a:t>Pre – Requisites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Bell MT" panose="02020503060305020303" charset="0"/>
                <a:sym typeface="+mn-ea"/>
              </a:rPr>
              <a:t>Work flow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Bell MT" panose="02020503060305020303" charset="0"/>
                <a:sym typeface="+mn-ea"/>
              </a:rPr>
              <a:t>Modules implemented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Bell MT" panose="02020503060305020303" charset="0"/>
                <a:cs typeface="Angsana New" panose="02020603050405020304" pitchFamily="18" charset="-34"/>
                <a:sym typeface="+mn-ea"/>
              </a:rPr>
              <a:t>Test Execution &amp; reports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  <a:cs typeface="Angsana New" panose="02020603050405020304" pitchFamily="18" charset="-34"/>
            </a:endParaRPr>
          </a:p>
          <a:p>
            <a:r>
              <a:rPr lang="en-IN" sz="2400" dirty="0">
                <a:solidFill>
                  <a:schemeClr val="tx1"/>
                </a:solidFill>
                <a:latin typeface="Bell MT" panose="02020503060305020303" charset="0"/>
                <a:sym typeface="+mn-ea"/>
              </a:rPr>
              <a:t>Future Enhancements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  <a:sym typeface="+mn-ea"/>
            </a:endParaRPr>
          </a:p>
          <a:p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sym typeface="+mn-ea"/>
              </a:rPr>
              <a:t>Jenkins &amp; Git Implementation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</a:endParaRPr>
          </a:p>
          <a:p>
            <a:endParaRPr lang="en-IN" sz="2400" dirty="0">
              <a:solidFill>
                <a:schemeClr val="tx1"/>
              </a:solidFill>
              <a:latin typeface="Bell MT" panose="020205030603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806315" y="1242060"/>
            <a:ext cx="4168140" cy="37382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sym typeface="+mn-ea"/>
              </a:rPr>
              <a:t>Dependencies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sym typeface="+mn-ea"/>
              </a:rPr>
              <a:t>Outcome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sym typeface="+mn-ea"/>
              </a:rPr>
              <a:t>Test Cases Screenshots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sym typeface="+mn-ea"/>
              </a:rPr>
              <a:t>Jenkins – Outcome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sym typeface="+mn-ea"/>
              </a:rPr>
              <a:t>Conclusion 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sym typeface="+mn-ea"/>
              </a:rPr>
              <a:t>References &amp; links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</a:endParaRPr>
          </a:p>
          <a:p>
            <a:endParaRPr lang="en-IN" sz="2400" dirty="0">
              <a:solidFill>
                <a:schemeClr val="tx2"/>
              </a:solidFill>
              <a:latin typeface="Bell MT" panose="02020503060305020303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665" y="2933700"/>
            <a:ext cx="5867400" cy="1426210"/>
          </a:xfrm>
        </p:spPr>
        <p:txBody>
          <a:bodyPr/>
          <a:p>
            <a:pPr marL="0" indent="0">
              <a:buNone/>
            </a:pPr>
            <a:r>
              <a:rPr lang="en-IN" altLang="en-US" sz="2400"/>
              <a:t>       </a:t>
            </a:r>
            <a:r>
              <a:rPr lang="en-IN" altLang="en-US" sz="4400"/>
              <a:t> </a:t>
            </a:r>
            <a:r>
              <a:rPr lang="en-IN" altLang="en-US" sz="4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IN" altLang="en-US" sz="6000">
                <a:latin typeface="Bell MT" panose="02020503060305020303" charset="0"/>
                <a:cs typeface="Bell MT" panose="02020503060305020303" charset="0"/>
              </a:rPr>
              <a:t>Thank You...</a:t>
            </a:r>
            <a:r>
              <a:rPr lang="en-IN" altLang="en-US" sz="4000"/>
              <a:t> </a:t>
            </a:r>
            <a:r>
              <a:rPr lang="en-IN" altLang="en-US" sz="2400"/>
              <a:t>                                              </a:t>
            </a:r>
            <a:endParaRPr lang="en-I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2015"/>
            <a:ext cx="8229600" cy="892175"/>
          </a:xfrm>
        </p:spPr>
        <p:txBody>
          <a:bodyPr/>
          <a:p>
            <a:r>
              <a:rPr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Project Overview</a:t>
            </a:r>
            <a:r>
              <a:rPr lang="en-IN"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:</a:t>
            </a:r>
            <a:endParaRPr lang="en-IN">
              <a:solidFill>
                <a:schemeClr val="accent1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8035"/>
            <a:ext cx="8229600" cy="4069715"/>
          </a:xfrm>
        </p:spPr>
        <p:txBody>
          <a:bodyPr/>
          <a:p>
            <a:r>
              <a:rPr sz="2400">
                <a:latin typeface="Bell MT" panose="02020503060305020303" charset="0"/>
                <a:cs typeface="Bell MT" panose="02020503060305020303" charset="0"/>
                <a:sym typeface="+mn-ea"/>
              </a:rPr>
              <a:t>This project automates the functionality of the SauceDemo.com website using Java, Selenium WebDriver, and TestNG. </a:t>
            </a:r>
            <a:endParaRPr sz="2400">
              <a:latin typeface="Bell MT" panose="02020503060305020303" charset="0"/>
              <a:cs typeface="Bell MT" panose="02020503060305020303" charset="0"/>
            </a:endParaRPr>
          </a:p>
          <a:p>
            <a:r>
              <a:rPr sz="2400">
                <a:latin typeface="Bell MT" panose="02020503060305020303" charset="0"/>
                <a:cs typeface="Bell MT" panose="02020503060305020303" charset="0"/>
                <a:sym typeface="+mn-ea"/>
              </a:rPr>
              <a:t>The automation suite covers login, add to cart, checkout, sorting, logout, locked-out scenarios, and cart badge count. </a:t>
            </a:r>
            <a:endParaRPr sz="2400">
              <a:latin typeface="Bell MT" panose="02020503060305020303" charset="0"/>
              <a:cs typeface="Bell MT" panose="02020503060305020303" charset="0"/>
            </a:endParaRPr>
          </a:p>
          <a:p>
            <a:r>
              <a:rPr sz="2400">
                <a:latin typeface="Bell MT" panose="02020503060305020303" charset="0"/>
                <a:cs typeface="Bell MT" panose="02020503060305020303" charset="0"/>
                <a:sym typeface="+mn-ea"/>
              </a:rPr>
              <a:t>Test results are captured using Allure and Surefire reports, ensuring smooth functionality and stability under various scenarios.</a:t>
            </a:r>
            <a:endParaRPr sz="2400">
              <a:latin typeface="Bell MT" panose="02020503060305020303" charset="0"/>
              <a:cs typeface="Bell MT" panose="02020503060305020303" charset="0"/>
            </a:endParaRPr>
          </a:p>
          <a:p>
            <a:endParaRPr lang="en-US" sz="2400">
              <a:latin typeface="Bell MT" panose="02020503060305020303" charset="0"/>
              <a:cs typeface="Bell MT" panose="020205030603050203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824230"/>
          </a:xfrm>
        </p:spPr>
        <p:txBody>
          <a:bodyPr/>
          <a:p>
            <a:r>
              <a:rPr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Features</a:t>
            </a:r>
            <a:r>
              <a:rPr lang="en-IN"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:</a:t>
            </a:r>
            <a:endParaRPr lang="en-IN">
              <a:solidFill>
                <a:schemeClr val="accent1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188585"/>
          </a:xfrm>
        </p:spPr>
        <p:txBody>
          <a:bodyPr/>
          <a:p>
            <a:r>
              <a:rPr lang="en-US" sz="20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Automated Login Test</a:t>
            </a:r>
            <a:r>
              <a:rPr lang="en-US" sz="20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 :Automated login Test with valid and invalid credentials.</a:t>
            </a:r>
            <a:endParaRPr lang="en-US" sz="20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Add to Cart</a:t>
            </a:r>
            <a:r>
              <a:rPr lang="en-US" sz="20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 : Automated add to cart functionalities with adding/removing product in cart.</a:t>
            </a:r>
            <a:endParaRPr lang="en-US" sz="20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Checkout Operation</a:t>
            </a:r>
            <a:r>
              <a:rPr lang="en-US" sz="20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 : Automates the entire checkout process with followed all steps like enter first name, last name zip code</a:t>
            </a:r>
            <a:endParaRPr lang="en-US" sz="20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Sorting Product Validation</a:t>
            </a:r>
            <a:r>
              <a:rPr lang="en-US" sz="20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 : Sort by dropdown a to z, z to a, by name and price low to high , high to low.</a:t>
            </a:r>
            <a:endParaRPr lang="en-US" sz="20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Automated Logout</a:t>
            </a:r>
            <a:r>
              <a:rPr lang="en-US" sz="20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 :click on menu bar and click on logout button.</a:t>
            </a:r>
            <a:endParaRPr lang="en-US" sz="20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Locked Out User</a:t>
            </a:r>
            <a:r>
              <a:rPr lang="en-US" sz="20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 : login with locked person user pass and verify properly pop a error massage.</a:t>
            </a:r>
            <a:endParaRPr lang="en-US" sz="20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Cart Badge Count</a:t>
            </a:r>
            <a:r>
              <a:rPr lang="en-US" sz="20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 : Adding multiple product and removing verify to cart badges are counted correctly.</a:t>
            </a:r>
            <a:endParaRPr lang="en-US" sz="20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Report Generate with Allure</a:t>
            </a:r>
            <a:r>
              <a:rPr lang="en-US" sz="20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 : Generates rich, visually appealing HTML reports of the test executions.</a:t>
            </a:r>
            <a:endParaRPr lang="en-US" sz="20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5830"/>
            <a:ext cx="8229600" cy="961390"/>
          </a:xfrm>
        </p:spPr>
        <p:txBody>
          <a:bodyPr/>
          <a:p>
            <a:r>
              <a:rPr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Pre-Requisites</a:t>
            </a:r>
            <a:r>
              <a:rPr lang="en-IN"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:</a:t>
            </a:r>
            <a:endParaRPr lang="en-IN">
              <a:solidFill>
                <a:schemeClr val="accent1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650"/>
            <a:ext cx="8229600" cy="3848100"/>
          </a:xfrm>
        </p:spPr>
        <p:txBody>
          <a:bodyPr/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Programming Language :</a:t>
            </a: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Java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Automation Tool :</a:t>
            </a: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Selenium WebDriver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Testing Framework :</a:t>
            </a: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TestNG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Build Tool :</a:t>
            </a: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Maven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Reporting :</a:t>
            </a: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Allure Reports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Version Control :</a:t>
            </a: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GitHub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Continuous Integration :</a:t>
            </a: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Jenkins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Workflow</a:t>
            </a:r>
            <a:r>
              <a:rPr lang="en-IN"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:</a:t>
            </a:r>
            <a:endParaRPr lang="en-IN">
              <a:solidFill>
                <a:schemeClr val="accent1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  <p:pic>
        <p:nvPicPr>
          <p:cNvPr id="4" name="Content Placeholder 3" descr="SauceDemo_UserFlow_Downwar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1735" y="1174750"/>
            <a:ext cx="169989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2015"/>
            <a:ext cx="8229600" cy="1008380"/>
          </a:xfrm>
        </p:spPr>
        <p:txBody>
          <a:bodyPr/>
          <a:p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Modules implemented :</a:t>
            </a:r>
            <a:br>
              <a:rPr lang="en-IN" b="1" dirty="0">
                <a:sym typeface="+mn-ea"/>
              </a:rPr>
            </a:br>
            <a:endParaRPr lang="en-IN">
              <a:solidFill>
                <a:srgbClr val="92D05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9645"/>
            <a:ext cx="8229600" cy="3888105"/>
          </a:xfrm>
        </p:spPr>
        <p:txBody>
          <a:bodyPr/>
          <a:p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Login Page Testing (valid &amp; invalid users)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Inventory Page (product listing &amp; selection)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Product Details Page Testing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Cart &amp; Checkout Flow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Negative Test Cases (e.g., locked user login)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9310"/>
            <a:ext cx="8229600" cy="1087755"/>
          </a:xfrm>
        </p:spPr>
        <p:txBody>
          <a:bodyPr/>
          <a:p>
            <a:r>
              <a:rPr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Test Execution &amp; Reports</a:t>
            </a:r>
            <a:r>
              <a:rPr lang="en-IN"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:</a:t>
            </a:r>
            <a:endParaRPr lang="en-IN">
              <a:solidFill>
                <a:schemeClr val="accent1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3920"/>
            <a:ext cx="8229600" cy="3973830"/>
          </a:xfrm>
        </p:spPr>
        <p:txBody>
          <a:bodyPr/>
          <a:p>
            <a:r>
              <a:rPr sz="2400">
                <a:latin typeface="Bell MT" panose="02020503060305020303" charset="0"/>
                <a:cs typeface="Bell MT" panose="02020503060305020303" charset="0"/>
                <a:sym typeface="+mn-ea"/>
              </a:rPr>
              <a:t>Automated test execution via TestNG</a:t>
            </a:r>
            <a:endParaRPr sz="2400">
              <a:latin typeface="Bell MT" panose="02020503060305020303" charset="0"/>
              <a:cs typeface="Bell MT" panose="02020503060305020303" charset="0"/>
            </a:endParaRPr>
          </a:p>
          <a:p>
            <a:r>
              <a:rPr sz="2400">
                <a:latin typeface="Bell MT" panose="02020503060305020303" charset="0"/>
                <a:cs typeface="Bell MT" panose="02020503060305020303" charset="0"/>
                <a:sym typeface="+mn-ea"/>
              </a:rPr>
              <a:t>Results captured by Allure Framework</a:t>
            </a:r>
            <a:endParaRPr sz="2400">
              <a:latin typeface="Bell MT" panose="02020503060305020303" charset="0"/>
              <a:cs typeface="Bell MT" panose="02020503060305020303" charset="0"/>
            </a:endParaRPr>
          </a:p>
          <a:p>
            <a:r>
              <a:rPr sz="2400">
                <a:latin typeface="Bell MT" panose="02020503060305020303" charset="0"/>
                <a:cs typeface="Bell MT" panose="02020503060305020303" charset="0"/>
                <a:sym typeface="+mn-ea"/>
              </a:rPr>
              <a:t>Interactive Allure HTML reports</a:t>
            </a:r>
            <a:endParaRPr sz="2400">
              <a:latin typeface="Bell MT" panose="02020503060305020303" charset="0"/>
              <a:cs typeface="Bell MT" panose="02020503060305020303" charset="0"/>
            </a:endParaRPr>
          </a:p>
          <a:p>
            <a:r>
              <a:rPr sz="2400">
                <a:latin typeface="Bell MT" panose="02020503060305020303" charset="0"/>
                <a:cs typeface="Bell MT" panose="02020503060305020303" charset="0"/>
                <a:sym typeface="+mn-ea"/>
              </a:rPr>
              <a:t>Screenshots captured for all test cases</a:t>
            </a:r>
            <a:endParaRPr sz="2400">
              <a:latin typeface="Bell MT" panose="02020503060305020303" charset="0"/>
              <a:cs typeface="Bell MT" panose="02020503060305020303" charset="0"/>
            </a:endParaRPr>
          </a:p>
          <a:p>
            <a:endParaRPr lang="en-US" sz="2400">
              <a:latin typeface="Bell MT" panose="02020503060305020303" charset="0"/>
              <a:cs typeface="Bell MT" panose="020205030603050203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0105"/>
            <a:ext cx="8229600" cy="1136015"/>
          </a:xfrm>
        </p:spPr>
        <p:txBody>
          <a:bodyPr/>
          <a:p>
            <a:r>
              <a:rPr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Future Enhancements</a:t>
            </a:r>
            <a:r>
              <a:rPr lang="en-IN"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:</a:t>
            </a:r>
            <a:endParaRPr lang="en-IN">
              <a:solidFill>
                <a:schemeClr val="accent1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4100"/>
            <a:ext cx="8229600" cy="3803650"/>
          </a:xfrm>
        </p:spPr>
        <p:txBody>
          <a:bodyPr/>
          <a:p>
            <a:r>
              <a:rPr sz="2400">
                <a:sym typeface="+mn-ea"/>
              </a:rPr>
              <a:t>Integrate with Jenkins for CI/CD pipeline</a:t>
            </a:r>
            <a:r>
              <a:rPr lang="en-IN" sz="2400">
                <a:sym typeface="+mn-ea"/>
              </a:rPr>
              <a:t>.</a:t>
            </a:r>
            <a:endParaRPr sz="2400"/>
          </a:p>
          <a:p>
            <a:r>
              <a:rPr sz="2400">
                <a:sym typeface="+mn-ea"/>
              </a:rPr>
              <a:t>Perform cross-browser testing on cloud platforms</a:t>
            </a:r>
            <a:r>
              <a:rPr lang="en-IN" sz="2400">
                <a:sym typeface="+mn-ea"/>
              </a:rPr>
              <a:t>.</a:t>
            </a:r>
            <a:endParaRPr sz="2400"/>
          </a:p>
          <a:p>
            <a:r>
              <a:rPr sz="2400">
                <a:sym typeface="+mn-ea"/>
              </a:rPr>
              <a:t>Expand coverage with complex scenarios</a:t>
            </a:r>
            <a:r>
              <a:rPr lang="en-IN" sz="2400">
                <a:sym typeface="+mn-ea"/>
              </a:rPr>
              <a:t>.</a:t>
            </a:r>
            <a:endParaRPr sz="2400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3322</Words>
  <Application>WPS Presentation</Application>
  <PresentationFormat>On-screen Show (4:3)</PresentationFormat>
  <Paragraphs>134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Arial Black</vt:lpstr>
      <vt:lpstr>Bodoni MT</vt:lpstr>
      <vt:lpstr>Bell MT</vt:lpstr>
      <vt:lpstr>Angsana New</vt:lpstr>
      <vt:lpstr>Microsoft Sans Serif</vt:lpstr>
      <vt:lpstr>Wingdings</vt:lpstr>
      <vt:lpstr>Microsoft YaHei</vt:lpstr>
      <vt:lpstr>Arial Unicode MS</vt:lpstr>
      <vt:lpstr>Calibri</vt:lpstr>
      <vt:lpstr>Blue Waves</vt:lpstr>
      <vt:lpstr> CAPSTONE PROJECT</vt:lpstr>
      <vt:lpstr>Content :</vt:lpstr>
      <vt:lpstr>Project Overview :</vt:lpstr>
      <vt:lpstr>Features :</vt:lpstr>
      <vt:lpstr>Pre-Requisites :</vt:lpstr>
      <vt:lpstr>Workflow :</vt:lpstr>
      <vt:lpstr>Modules implemented : </vt:lpstr>
      <vt:lpstr>Test Execution &amp; Reports :</vt:lpstr>
      <vt:lpstr>Future Enhancements :</vt:lpstr>
      <vt:lpstr>Jenkins &amp; Git Implementation :</vt:lpstr>
      <vt:lpstr> Dependencies : </vt:lpstr>
      <vt:lpstr>Outcome :</vt:lpstr>
      <vt:lpstr>Test cases Screenshots :</vt:lpstr>
      <vt:lpstr>PowerPoint 演示文稿</vt:lpstr>
      <vt:lpstr>PowerPoint 演示文稿</vt:lpstr>
      <vt:lpstr>Jenkins :</vt:lpstr>
      <vt:lpstr>PowerPoint 演示文稿</vt:lpstr>
      <vt:lpstr>PowerPoint 演示文稿</vt:lpstr>
      <vt:lpstr>conclusion 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Venkata Kishore Uppala</cp:lastModifiedBy>
  <cp:revision>9</cp:revision>
  <dcterms:created xsi:type="dcterms:W3CDTF">2013-01-27T09:14:00Z</dcterms:created>
  <dcterms:modified xsi:type="dcterms:W3CDTF">2025-09-09T07:31:38Z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1E3CAAEF7573430980A5CD8A537D3615_13</vt:lpwstr>
  </property>
  <property fmtid="{D5CDD505-2E9C-101B-9397-08002B2CF9AE}" pid="3" name="KSOProductBuildVer">
    <vt:lpwstr>1033-12.2.0.21931</vt:lpwstr>
  </property>
</Properties>
</file>