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9" r:id="rId12"/>
    <p:sldId id="280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89" r:id="rId21"/>
    <p:sldId id="274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saucedemo.com/" TargetMode="External"/><Relationship Id="rId1" Type="http://schemas.openxmlformats.org/officeDocument/2006/relationships/hyperlink" Target="https://github.com/Nandini-Kamireddy/Sauce-Demo.gi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8496" y="785191"/>
            <a:ext cx="6399063" cy="861421"/>
          </a:xfrm>
        </p:spPr>
        <p:txBody>
          <a:bodyPr/>
          <a:lstStyle/>
          <a:p>
            <a:r>
              <a:rPr dirty="0">
                <a:latin typeface="Arial Black" panose="020B0A04020102020204" charset="0"/>
                <a:cs typeface="Arial Black" panose="020B0A04020102020204" charset="0"/>
              </a:rPr>
              <a:t> </a:t>
            </a:r>
            <a:r>
              <a:rPr lang="en-IN" sz="4000" dirty="0"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CAPSTONE PROJECT</a:t>
            </a:r>
            <a:endParaRPr lang="en-IN" sz="4000" dirty="0"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3690" y="2134235"/>
            <a:ext cx="8535035" cy="1295400"/>
          </a:xfrm>
        </p:spPr>
        <p:txBody>
          <a:bodyPr>
            <a:noAutofit/>
          </a:bodyPr>
          <a:lstStyle/>
          <a:p>
            <a:r>
              <a:rPr sz="4000">
                <a:latin typeface="Arial Black" panose="020B0A04020102020204" charset="0"/>
                <a:cs typeface="Arial Black" panose="020B0A04020102020204" charset="0"/>
                <a:sym typeface="+mn-ea"/>
              </a:rPr>
              <a:t>S</a:t>
            </a:r>
            <a:r>
              <a:rPr lang="en-IN" sz="4000">
                <a:latin typeface="Arial Black" panose="020B0A04020102020204" charset="0"/>
                <a:cs typeface="Arial Black" panose="020B0A04020102020204" charset="0"/>
                <a:sym typeface="+mn-ea"/>
              </a:rPr>
              <a:t>AUCEDEMO</a:t>
            </a:r>
            <a:r>
              <a:rPr sz="4000">
                <a:latin typeface="Arial Black" panose="020B0A04020102020204" charset="0"/>
                <a:cs typeface="Arial Black" panose="020B0A04020102020204" charset="0"/>
                <a:sym typeface="+mn-ea"/>
              </a:rPr>
              <a:t> A</a:t>
            </a:r>
            <a:r>
              <a:rPr lang="en-IN" sz="4000">
                <a:latin typeface="Arial Black" panose="020B0A04020102020204" charset="0"/>
                <a:cs typeface="Arial Black" panose="020B0A04020102020204" charset="0"/>
                <a:sym typeface="+mn-ea"/>
              </a:rPr>
              <a:t>UTOMATION</a:t>
            </a:r>
            <a:r>
              <a:rPr sz="4000">
                <a:latin typeface="Arial Black" panose="020B0A04020102020204" charset="0"/>
                <a:cs typeface="Arial Black" panose="020B0A04020102020204" charset="0"/>
                <a:sym typeface="+mn-ea"/>
              </a:rPr>
              <a:t> T</a:t>
            </a:r>
            <a:r>
              <a:rPr lang="en-IN" sz="4000">
                <a:latin typeface="Arial Black" panose="020B0A04020102020204" charset="0"/>
                <a:cs typeface="Arial Black" panose="020B0A04020102020204" charset="0"/>
                <a:sym typeface="+mn-ea"/>
              </a:rPr>
              <a:t>ESTING</a:t>
            </a:r>
            <a:r>
              <a:rPr sz="4000">
                <a:latin typeface="Arial Black" panose="020B0A04020102020204" charset="0"/>
                <a:cs typeface="Arial Black" panose="020B0A04020102020204" charset="0"/>
                <a:sym typeface="+mn-ea"/>
              </a:rPr>
              <a:t> P</a:t>
            </a:r>
            <a:r>
              <a:rPr lang="en-IN" sz="4000">
                <a:latin typeface="Arial Black" panose="020B0A04020102020204" charset="0"/>
                <a:cs typeface="Arial Black" panose="020B0A04020102020204" charset="0"/>
                <a:sym typeface="+mn-ea"/>
              </a:rPr>
              <a:t>ROJECT</a:t>
            </a:r>
            <a:endParaRPr lang="en-IN" sz="4000" dirty="0">
              <a:solidFill>
                <a:schemeClr val="tx2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50110" y="5369560"/>
            <a:ext cx="6462395" cy="7213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IN" sz="2800" dirty="0">
                <a:latin typeface="Bodoni MT" panose="02070603080606020203" charset="0"/>
                <a:cs typeface="Bodoni MT" panose="02070603080606020203" charset="0"/>
              </a:rPr>
              <a:t>Submitted By : Uppala Venkata Kishore</a:t>
            </a:r>
            <a:endParaRPr lang="en-IN" sz="2800" dirty="0">
              <a:latin typeface="Bodoni MT" panose="02070603080606020203" charset="0"/>
              <a:cs typeface="Bodoni MT" panose="02070603080606020203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4835"/>
            <a:ext cx="8229600" cy="784225"/>
          </a:xfrm>
        </p:spPr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Jenkins &amp; Git Implementation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91970"/>
            <a:ext cx="8229600" cy="4335780"/>
          </a:xfrm>
        </p:spPr>
        <p:txBody>
          <a:bodyPr/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GitHub repository for project version control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Jenkins integrated with Git for CI/CD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Automated build trigger on commit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Test execution (Selenium + TestNG + Allure)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marL="494030" indent="-457200">
              <a:buFont typeface="Wingdings" panose="05000000000000000000"/>
              <a:buChar char="ü"/>
            </a:pPr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Report generation after each build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6545"/>
            <a:ext cx="8229600" cy="532130"/>
          </a:xfrm>
        </p:spPr>
        <p:txBody>
          <a:bodyPr/>
          <a:p>
            <a:br>
              <a:rPr lang="en-IN" b="1" dirty="0">
                <a:solidFill>
                  <a:schemeClr val="accent1"/>
                </a:solidFill>
                <a:sym typeface="+mn-ea"/>
              </a:rPr>
            </a:br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Dependencies :</a:t>
            </a:r>
            <a:br>
              <a:rPr lang="en-IN" b="1" dirty="0">
                <a:solidFill>
                  <a:schemeClr val="accent1"/>
                </a:solidFill>
                <a:sym typeface="+mn-ea"/>
              </a:rPr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28675"/>
            <a:ext cx="8229600" cy="5629275"/>
          </a:xfrm>
        </p:spPr>
        <p:txBody>
          <a:bodyPr/>
          <a:p>
            <a:r>
              <a:rPr lang="en-IN" sz="16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Selenium dependencies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&lt;groupId&gt;org.seleniumhq.selenium&lt;/groupId&gt;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&lt;artifactId&gt;selenium-java&lt;/artifactId&gt;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&lt;version&gt;4.25.0&lt;/version&gt;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&lt;/dependency&gt;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16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TestNG dependencies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&lt;groupId&gt;org.testng&lt;/groupId&gt;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&lt;artifactId&gt;testng&lt;/artifactId&gt;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&lt;version&gt;7.10.2&lt;/version&gt;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&lt;scope&gt;test&lt;/scope&gt;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&lt;/dependency&gt;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16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Allure dependencies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&lt;groupId&gt;io.qameta.allure&lt;/groupId&gt;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&lt;artifactId&gt;allure-testng&lt;/artifactId&gt;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     &lt;version&gt;2.29.0&lt;/version&gt;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pPr lvl="1"/>
            <a:r>
              <a:rPr lang="en-IN" sz="16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&lt;/dependency&gt;</a:t>
            </a:r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endParaRPr lang="en-IN" sz="16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Outcome :</a:t>
            </a:r>
            <a:endParaRPr lang="en-US"/>
          </a:p>
        </p:txBody>
      </p:sp>
      <p:pic>
        <p:nvPicPr>
          <p:cNvPr id="4" name="Content Placeholder 3" descr="Screenshot 2025-09-09 09102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37310"/>
            <a:ext cx="8229600" cy="46272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Test cases Screenshots :</a:t>
            </a:r>
            <a:endParaRPr lang="en-US"/>
          </a:p>
        </p:txBody>
      </p:sp>
      <p:pic>
        <p:nvPicPr>
          <p:cNvPr id="8" name="Content Placeholder 7" descr="A screenshot of a website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530" y="688975"/>
            <a:ext cx="5566410" cy="2569210"/>
          </a:xfrm>
        </p:spPr>
      </p:pic>
      <p:pic>
        <p:nvPicPr>
          <p:cNvPr id="10" name="Content Placeholder 9" descr="A screenshot of a computer&#10;&#10;AI-generated content may be incorrect.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0095" y="3429000"/>
            <a:ext cx="5708015" cy="29972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" name="Picture 16" descr="A screenshot of a login box&#10;&#10;AI-generated content may be incorrect.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756920"/>
            <a:ext cx="4398645" cy="2686685"/>
          </a:xfrm>
          <a:prstGeom prst="rect">
            <a:avLst/>
          </a:prstGeom>
        </p:spPr>
      </p:pic>
      <p:pic>
        <p:nvPicPr>
          <p:cNvPr id="8" name="Content Placeholder 7" descr="A screenshot of a website&#10;&#10;AI-generated content may be incorrect.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60" y="740410"/>
            <a:ext cx="3927475" cy="2688590"/>
          </a:xfrm>
        </p:spPr>
      </p:pic>
      <p:pic>
        <p:nvPicPr>
          <p:cNvPr id="11" name="Content Placeholder 9" descr="A screenshot of a computer&#10;&#10;AI-generated content may be incorrect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3828415"/>
            <a:ext cx="4415155" cy="2649220"/>
          </a:xfrm>
          <a:prstGeom prst="rect">
            <a:avLst/>
          </a:prstGeom>
        </p:spPr>
      </p:pic>
      <p:pic>
        <p:nvPicPr>
          <p:cNvPr id="15" name="Content Placeholder 14" descr="A screenshot of a computer&#10;&#10;AI-generated content may be incorrect."/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575" y="3828415"/>
            <a:ext cx="3890010" cy="267081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Content Placeholder 7" descr="A screenshot of a computer&#10;&#10;AI-generated content may be incorrect.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65" y="1013460"/>
            <a:ext cx="7938135" cy="502348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Jenkins :</a:t>
            </a:r>
            <a:endParaRPr lang="en-US"/>
          </a:p>
        </p:txBody>
      </p:sp>
      <p:pic>
        <p:nvPicPr>
          <p:cNvPr id="4" name="Content Placeholder 3" descr="Screenshot 2025-09-09 08503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347470"/>
            <a:ext cx="8229600" cy="46069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9-09 08511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051560"/>
            <a:ext cx="8229600" cy="44729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Screenshot 2025-09-09 08515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1115060"/>
            <a:ext cx="8229600" cy="485965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7345"/>
            <a:ext cx="8229600" cy="647065"/>
          </a:xfrm>
        </p:spPr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conclusion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4750"/>
            <a:ext cx="8229600" cy="1706245"/>
          </a:xfrm>
        </p:spPr>
        <p:txBody>
          <a:bodyPr/>
          <a:p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Project successfully automated Sauce Demo website.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Improved efficiency, reliability, and reusability.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Ready for integration into real-time pipelines.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 rot="10800000" flipV="1">
            <a:off x="456565" y="3622675"/>
            <a:ext cx="8229600" cy="179832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/>
        </p:nvSpPr>
        <p:spPr>
          <a:xfrm>
            <a:off x="584200" y="2722880"/>
            <a:ext cx="8229600" cy="8540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60705" y="2912745"/>
            <a:ext cx="8126095" cy="709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sz="3600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References &amp; links :</a:t>
            </a:r>
            <a:endParaRPr lang="en-IN" sz="3600" b="1" dirty="0">
              <a:solidFill>
                <a:schemeClr val="accent1"/>
              </a:solidFill>
              <a:latin typeface="Bell MT" panose="02020503060305020303" charset="0"/>
              <a:sym typeface="+mn-ea"/>
            </a:endParaRPr>
          </a:p>
        </p:txBody>
      </p:sp>
      <p:sp>
        <p:nvSpPr>
          <p:cNvPr id="11" name="Content Placeholder 2"/>
          <p:cNvSpPr>
            <a:spLocks noGrp="1"/>
          </p:cNvSpPr>
          <p:nvPr/>
        </p:nvSpPr>
        <p:spPr>
          <a:xfrm>
            <a:off x="584200" y="3428365"/>
            <a:ext cx="8229600" cy="30670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GitHub : </a:t>
            </a:r>
            <a:r>
              <a:rPr lang="en-IN" sz="2000" dirty="0">
                <a:solidFill>
                  <a:schemeClr val="accent1"/>
                </a:solidFill>
                <a:sym typeface="+mn-ea"/>
              </a:rPr>
              <a:t> </a:t>
            </a:r>
            <a:r>
              <a:rPr lang="en-IN" sz="2400" dirty="0">
                <a:solidFill>
                  <a:schemeClr val="accent2"/>
                </a:solidFill>
                <a:latin typeface="Bell MT" panose="02020503060305020303" charset="0"/>
                <a:cs typeface="Bell MT" panose="02020503060305020303" charset="0"/>
                <a:sym typeface="+mn-ea"/>
                <a:hlinkClick r:id="rId1"/>
              </a:rPr>
              <a:t>https://github.com/kishore244/SauceDemo_capstone.git</a:t>
            </a:r>
            <a:endParaRPr lang="en-IN" altLang="en-US" sz="2400" b="1" dirty="0">
              <a:solidFill>
                <a:schemeClr val="accent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endParaRPr lang="en-US" altLang="en-US" sz="2400" b="1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Website : </a:t>
            </a:r>
            <a:endParaRPr lang="en-IN" sz="2400" b="1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  <a:p>
            <a:pPr marL="0" indent="457200">
              <a:buNone/>
            </a:pPr>
            <a:r>
              <a:rPr lang="en-IN" sz="2400" dirty="0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  <a:hlinkClick r:id="rId2"/>
              </a:rPr>
              <a:t>https://www.saucedemo.com/</a:t>
            </a:r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endParaRPr lang="en-US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5135"/>
            <a:ext cx="8229600" cy="786765"/>
          </a:xfrm>
        </p:spPr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Content 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345"/>
            <a:ext cx="8229600" cy="5051425"/>
          </a:xfrm>
        </p:spPr>
        <p:txBody>
          <a:bodyPr/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Overview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Features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Pre – Requisites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Work flow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Modules implemented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cs typeface="Angsana New" panose="02020603050405020304" pitchFamily="18" charset="-34"/>
                <a:sym typeface="+mn-ea"/>
              </a:rPr>
              <a:t>Test Execution &amp; reports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  <a:cs typeface="Angsana New" panose="02020603050405020304" pitchFamily="18" charset="-34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Future Enhancements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Dependencies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Test cases Screenshots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Conclusion 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r>
              <a:rPr lang="en-IN" sz="2400" dirty="0">
                <a:solidFill>
                  <a:schemeClr val="tx1"/>
                </a:solidFill>
                <a:latin typeface="Bell MT" panose="02020503060305020303" charset="0"/>
                <a:sym typeface="+mn-ea"/>
              </a:rPr>
              <a:t>References &amp; links</a:t>
            </a:r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  <a:p>
            <a:endParaRPr lang="en-IN" sz="2400" dirty="0">
              <a:solidFill>
                <a:schemeClr val="tx1"/>
              </a:solidFill>
              <a:latin typeface="Bell MT" panose="02020503060305020303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665" y="2933700"/>
            <a:ext cx="5867400" cy="1426210"/>
          </a:xfrm>
        </p:spPr>
        <p:txBody>
          <a:bodyPr/>
          <a:p>
            <a:pPr marL="0" indent="0">
              <a:buNone/>
            </a:pPr>
            <a:r>
              <a:rPr lang="en-IN" altLang="en-US" sz="2400"/>
              <a:t>       </a:t>
            </a:r>
            <a:r>
              <a:rPr lang="en-IN" altLang="en-US" sz="4400"/>
              <a:t> </a:t>
            </a:r>
            <a:r>
              <a:rPr lang="en-IN" altLang="en-US" sz="4400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IN" altLang="en-US" sz="6000">
                <a:latin typeface="Bell MT" panose="02020503060305020303" charset="0"/>
                <a:cs typeface="Bell MT" panose="02020503060305020303" charset="0"/>
              </a:rPr>
              <a:t>Thank You...</a:t>
            </a:r>
            <a:r>
              <a:rPr lang="en-IN" altLang="en-US" sz="4000"/>
              <a:t> </a:t>
            </a:r>
            <a:r>
              <a:rPr lang="en-IN" altLang="en-US" sz="2400"/>
              <a:t>                                              </a:t>
            </a:r>
            <a:endParaRPr lang="en-I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2015"/>
            <a:ext cx="8229600" cy="892175"/>
          </a:xfrm>
        </p:spPr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Project Overview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8035"/>
            <a:ext cx="8229600" cy="4069715"/>
          </a:xfrm>
        </p:spPr>
        <p:txBody>
          <a:bodyPr/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This project automates the functionality of the SauceDemo.com website using Java, Selenium WebDriver, and TestNG. 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The automation suite covers login, add to cart, checkout, sorting, logout, locked-out scenarios, and cart badge count. 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Test results are captured using Allure and Surefire reports, ensuring smooth functionality and stability under various scenarios.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endParaRPr lang="en-US" sz="2400"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824230"/>
          </a:xfrm>
        </p:spPr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Features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8550"/>
            <a:ext cx="8229600" cy="5188585"/>
          </a:xfrm>
        </p:spPr>
        <p:txBody>
          <a:bodyPr/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Automated Login Test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:Automated login Test with valid and invalid credentials.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Add to Cart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Automated add to cart functionalities with adding/removing product in cart.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Checkout Operation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Automates the entire checkout process with followed all steps like enter first name, last name zip code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Sorting Product Validation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Sort by dropdown a to z, z to a, by name and price low to high , high to low.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Automated Logout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:click on menu bar and click on logout button.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Locked Out User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login with locked person user pass and verify properly pop a error massage.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Cart Badge Count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Adding multiple product and removing verify to cart badges are counted correctly.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US" sz="20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Report Generate with Allure</a:t>
            </a:r>
            <a:r>
              <a:rPr lang="en-US" sz="20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 : Generates rich, visually appealing HTML reports of the test executions.</a:t>
            </a:r>
            <a:endParaRPr lang="en-US" sz="20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5830"/>
            <a:ext cx="8229600" cy="961390"/>
          </a:xfrm>
        </p:spPr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Pre-Requisites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650"/>
            <a:ext cx="8229600" cy="3848100"/>
          </a:xfrm>
        </p:spPr>
        <p:txBody>
          <a:bodyPr/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Programming Language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Java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Automation Tool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Selenium WebDriver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Testing Framework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TestNG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Build Tool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Maven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Reporting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Allure Reports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Version Control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GitHub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b="1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Continuous Integration :</a:t>
            </a:r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Jenkins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Workflow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pic>
        <p:nvPicPr>
          <p:cNvPr id="4" name="Content Placeholder 3" descr="SauceDemo_UserFlow_Downwar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21735" y="1174750"/>
            <a:ext cx="1699895" cy="4953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2015"/>
            <a:ext cx="8229600" cy="1008380"/>
          </a:xfrm>
        </p:spPr>
        <p:txBody>
          <a:bodyPr/>
          <a:p>
            <a:r>
              <a:rPr lang="en-IN" b="1" dirty="0">
                <a:solidFill>
                  <a:schemeClr val="accent1"/>
                </a:solidFill>
                <a:latin typeface="Bell MT" panose="02020503060305020303" charset="0"/>
                <a:sym typeface="+mn-ea"/>
              </a:rPr>
              <a:t>Modules implemented :</a:t>
            </a:r>
            <a:br>
              <a:rPr lang="en-IN" b="1" dirty="0">
                <a:sym typeface="+mn-ea"/>
              </a:rPr>
            </a:br>
            <a:endParaRPr lang="en-IN">
              <a:solidFill>
                <a:srgbClr val="92D050"/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39645"/>
            <a:ext cx="8229600" cy="3888105"/>
          </a:xfrm>
        </p:spPr>
        <p:txBody>
          <a:bodyPr/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Login Page Testing (valid &amp; invalid users)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Inventory Page (product listing &amp; selection)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Product Details Page Testing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Cart &amp; Checkout Flow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</a:endParaRPr>
          </a:p>
          <a:p>
            <a:r>
              <a:rPr lang="en-IN" sz="2400" dirty="0">
                <a:solidFill>
                  <a:schemeClr val="tx2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Negative Test Cases (e.g., locked user login)</a:t>
            </a:r>
            <a:endParaRPr lang="en-IN" sz="2400" dirty="0">
              <a:solidFill>
                <a:schemeClr val="tx2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9310"/>
            <a:ext cx="8229600" cy="1087755"/>
          </a:xfrm>
        </p:spPr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Test Execution &amp; Reports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53920"/>
            <a:ext cx="8229600" cy="3973830"/>
          </a:xfrm>
        </p:spPr>
        <p:txBody>
          <a:bodyPr/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Automated test execution via TestNG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Results captured by Allure Framework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Interactive Allure HTML reports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r>
              <a:rPr sz="2400">
                <a:latin typeface="Bell MT" panose="02020503060305020303" charset="0"/>
                <a:cs typeface="Bell MT" panose="02020503060305020303" charset="0"/>
                <a:sym typeface="+mn-ea"/>
              </a:rPr>
              <a:t>Screenshots captured for all test cases</a:t>
            </a:r>
            <a:endParaRPr sz="2400">
              <a:latin typeface="Bell MT" panose="02020503060305020303" charset="0"/>
              <a:cs typeface="Bell MT" panose="02020503060305020303" charset="0"/>
            </a:endParaRPr>
          </a:p>
          <a:p>
            <a:endParaRPr lang="en-US" sz="2400">
              <a:latin typeface="Bell MT" panose="02020503060305020303" charset="0"/>
              <a:cs typeface="Bell MT" panose="02020503060305020303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0105"/>
            <a:ext cx="8229600" cy="1136015"/>
          </a:xfrm>
        </p:spPr>
        <p:txBody>
          <a:bodyPr/>
          <a:p>
            <a:r>
              <a:rPr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Future Enhancements</a:t>
            </a:r>
            <a:r>
              <a:rPr lang="en-IN">
                <a:solidFill>
                  <a:schemeClr val="accent1"/>
                </a:solidFill>
                <a:latin typeface="Bell MT" panose="02020503060305020303" charset="0"/>
                <a:cs typeface="Bell MT" panose="02020503060305020303" charset="0"/>
                <a:sym typeface="+mn-ea"/>
              </a:rPr>
              <a:t> :</a:t>
            </a:r>
            <a:endParaRPr lang="en-IN">
              <a:solidFill>
                <a:schemeClr val="accent1"/>
              </a:solidFill>
              <a:latin typeface="Bell MT" panose="02020503060305020303" charset="0"/>
              <a:cs typeface="Bell MT" panose="02020503060305020303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24100"/>
            <a:ext cx="8229600" cy="3803650"/>
          </a:xfrm>
        </p:spPr>
        <p:txBody>
          <a:bodyPr/>
          <a:p>
            <a:r>
              <a:rPr sz="2400">
                <a:sym typeface="+mn-ea"/>
              </a:rPr>
              <a:t>Integrate with Jenkins for CI/CD pipeline</a:t>
            </a:r>
            <a:r>
              <a:rPr lang="en-IN" sz="2400">
                <a:sym typeface="+mn-ea"/>
              </a:rPr>
              <a:t>.</a:t>
            </a:r>
            <a:endParaRPr sz="2400"/>
          </a:p>
          <a:p>
            <a:r>
              <a:rPr sz="2400">
                <a:sym typeface="+mn-ea"/>
              </a:rPr>
              <a:t>Perform cross-browser testing on cloud platforms</a:t>
            </a:r>
            <a:r>
              <a:rPr lang="en-IN" sz="2400">
                <a:sym typeface="+mn-ea"/>
              </a:rPr>
              <a:t>.</a:t>
            </a:r>
            <a:endParaRPr sz="2400"/>
          </a:p>
          <a:p>
            <a:r>
              <a:rPr sz="2400">
                <a:sym typeface="+mn-ea"/>
              </a:rPr>
              <a:t>Expand coverage with complex scenarios</a:t>
            </a:r>
            <a:r>
              <a:rPr lang="en-IN" sz="2400">
                <a:sym typeface="+mn-ea"/>
              </a:rPr>
              <a:t>.</a:t>
            </a:r>
            <a:endParaRPr sz="2400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3270</Words>
  <Application>WPS Presentation</Application>
  <PresentationFormat>On-screen Show (4:3)</PresentationFormat>
  <Paragraphs>129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SimSun</vt:lpstr>
      <vt:lpstr>Wingdings</vt:lpstr>
      <vt:lpstr>Arial Black</vt:lpstr>
      <vt:lpstr>Bodoni MT</vt:lpstr>
      <vt:lpstr>Bell MT</vt:lpstr>
      <vt:lpstr>Angsana New</vt:lpstr>
      <vt:lpstr>Microsoft Sans Serif</vt:lpstr>
      <vt:lpstr>Wingdings</vt:lpstr>
      <vt:lpstr>Microsoft YaHei</vt:lpstr>
      <vt:lpstr>Arial Unicode MS</vt:lpstr>
      <vt:lpstr>Calibri</vt:lpstr>
      <vt:lpstr>Blue Waves</vt:lpstr>
      <vt:lpstr> CAPSTONE PROJECT</vt:lpstr>
      <vt:lpstr>Content :</vt:lpstr>
      <vt:lpstr>Project Overview :</vt:lpstr>
      <vt:lpstr>Features :</vt:lpstr>
      <vt:lpstr>Pre-Requisites :</vt:lpstr>
      <vt:lpstr>Workflow :</vt:lpstr>
      <vt:lpstr>Modules implemented : </vt:lpstr>
      <vt:lpstr>Test Execution &amp; Reports :</vt:lpstr>
      <vt:lpstr>Future Enhancements :</vt:lpstr>
      <vt:lpstr>Jenkins &amp; Git Implementation :</vt:lpstr>
      <vt:lpstr> Dependencies : </vt:lpstr>
      <vt:lpstr>Outcome :</vt:lpstr>
      <vt:lpstr>Test cases Screenshots :</vt:lpstr>
      <vt:lpstr>PowerPoint 演示文稿</vt:lpstr>
      <vt:lpstr>PowerPoint 演示文稿</vt:lpstr>
      <vt:lpstr>Jenkins :</vt:lpstr>
      <vt:lpstr>PowerPoint 演示文稿</vt:lpstr>
      <vt:lpstr>PowerPoint 演示文稿</vt:lpstr>
      <vt:lpstr>conclusion 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description>generated using python-pptx</dc:description>
  <cp:lastModifiedBy>Kishore uppala</cp:lastModifiedBy>
  <cp:revision>7</cp:revision>
  <dcterms:created xsi:type="dcterms:W3CDTF">2013-01-27T09:14:00Z</dcterms:created>
  <dcterms:modified xsi:type="dcterms:W3CDTF">2025-09-09T03:52:40Z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C91E260687834744AD4693C9C018745E_13</vt:lpwstr>
  </property>
  <property fmtid="{D5CDD505-2E9C-101B-9397-08002B2CF9AE}" pid="3" name="KSOProductBuildVer">
    <vt:lpwstr>1033-12.2.0.21931</vt:lpwstr>
  </property>
</Properties>
</file>