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90" r:id="rId7"/>
    <p:sldId id="260" r:id="rId8"/>
    <p:sldId id="291" r:id="rId9"/>
    <p:sldId id="261" r:id="rId10"/>
    <p:sldId id="292" r:id="rId11"/>
    <p:sldId id="262" r:id="rId12"/>
    <p:sldId id="295" r:id="rId13"/>
    <p:sldId id="300" r:id="rId14"/>
    <p:sldId id="263" r:id="rId15"/>
    <p:sldId id="301" r:id="rId16"/>
    <p:sldId id="265" r:id="rId17"/>
    <p:sldId id="302" r:id="rId18"/>
    <p:sldId id="264" r:id="rId19"/>
    <p:sldId id="299" r:id="rId20"/>
    <p:sldId id="303" r:id="rId21"/>
    <p:sldId id="266" r:id="rId22"/>
    <p:sldId id="304" r:id="rId23"/>
    <p:sldId id="267" r:id="rId24"/>
    <p:sldId id="305" r:id="rId25"/>
    <p:sldId id="268" r:id="rId26"/>
    <p:sldId id="306" r:id="rId27"/>
    <p:sldId id="269" r:id="rId28"/>
    <p:sldId id="297" r:id="rId29"/>
    <p:sldId id="307" r:id="rId30"/>
    <p:sldId id="270" r:id="rId31"/>
    <p:sldId id="296" r:id="rId32"/>
    <p:sldId id="308" r:id="rId33"/>
    <p:sldId id="271" r:id="rId34"/>
    <p:sldId id="298" r:id="rId35"/>
    <p:sldId id="309" r:id="rId36"/>
    <p:sldId id="272" r:id="rId37"/>
    <p:sldId id="311" r:id="rId38"/>
    <p:sldId id="273" r:id="rId39"/>
    <p:sldId id="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hore balaji" initials="kb" lastIdx="1" clrIdx="0">
    <p:extLst>
      <p:ext uri="{19B8F6BF-5375-455C-9EA6-DF929625EA0E}">
        <p15:presenceInfo xmlns:p15="http://schemas.microsoft.com/office/powerpoint/2012/main" userId="3f0679deaf3b28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7707-99C7-FB6D-93CF-BE47F3E3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1E6B7-CC1D-A28D-ADD7-93E6E45C4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637E-18E3-6DE4-80D1-9EFC98E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D74D-2EA8-87A7-035B-FC6A527D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B89E-75D4-540C-B079-2D385FE2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9EFD-2D5B-6A5F-A798-1FEC91D8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FD528-49F7-AEBC-C3A3-4F1CCAC83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31F7-5B58-EBF3-A8F7-0DF97081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0406-BDCB-8306-DF07-23B52414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657D-2B76-E744-70F2-DFD289F6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96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DD952-8C52-8112-8E5F-D13D7987A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98A10-FCF3-8787-1F35-BC6E93EA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2447-01CA-6CF1-AC22-E6F9E9A9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4283-2E58-898F-A25B-77889B9C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7F0E-037B-7603-8865-18BFF245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5763-E413-CF99-E4B1-CA88B3B5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373C-A0B9-25D7-0A68-4BEBFA99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0E3D-DFD9-9726-E67C-51304D79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A654-9B98-02FD-4BE4-994A31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C66C-3331-25CB-EF3C-8B96EE36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DB2D-3275-49F4-7027-5F32E340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B2FF-A0C3-64E4-4D1B-26DDA701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DCD0-4AB6-313D-1FCC-0FFA0ABD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9D6D-E93F-F698-33AC-267F0500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A200-E571-A72C-ED15-F2E4C038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A8B4-0FF7-E415-4CEA-346767E4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5B6A-B90F-E28C-332F-B130E3A66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A5DAE-3464-6258-597A-621C8A44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2047-9005-982C-B478-9EF5EFC2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3CD8-AF62-700B-73FD-6A73173C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E7203-9F51-0461-788E-21233A0D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1F4E-28AF-18D6-1A64-D8F8363A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E264-E3C7-6E24-3430-05BC4FFE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ACD05-6F5F-9C17-E060-892AB994C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72D2-1DE4-BE9D-80B3-937B60CC5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B0759-639F-01FF-C340-C77D28C64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31DEC-1E45-EBE2-1DD3-398652BE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35692-71F7-5471-EE08-7B30B89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7ACEE-7BB9-5876-BC8C-C1D34D7E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D566-6EAD-F12B-9D4A-EC9D9720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B4B55-3E28-8340-3135-CDA50830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C036C-C645-77F2-7657-62BDEDD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AAD6E-8496-432E-F4C0-339A8CCB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6859D-B4F7-089C-05F5-2E476181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93979-89A3-0FBE-25C5-F4073C62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A269-9A5B-D247-E1EE-95F0C35F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7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C130-84F8-C819-2B95-9800FEC0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6F7E-B760-0D1F-2E9C-2F4C19F2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26F0C-0322-928F-48AA-F55322A2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CEE2-8724-4297-1219-82F975AE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B05D-2F75-EA8B-078F-3782457E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7A21-765B-2030-CD4A-5324B95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B4F4-5E70-2003-A902-7CCAD51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49D6-65C8-0C00-1F89-9FBAC5CED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3B385-A406-C6DD-8FC4-EABCB2E1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A0A9-5EB8-F9CA-A715-3371F8D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359D-B288-23BD-37A9-A64BBF6A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22FD-709C-B500-1B48-E941F4E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1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55239-3799-B2EE-E86A-D9D0A06C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B950-7320-C365-8476-E08C15E8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D5C5-ACB9-F5DD-80E9-B9D3CF57A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2525-AC07-498C-A9E8-E84B1BAE8FE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3B89-6735-CC13-C427-610747D7E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1415-EE6D-E605-CC81-92FC606E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ED3A-E93E-46A4-BE4C-44B649CBD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- </a:t>
            </a:r>
            <a:r>
              <a:rPr lang="en-IN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Business Case: </a:t>
            </a:r>
            <a:r>
              <a:rPr lang="en-IN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Target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117476"/>
            <a:ext cx="1138238" cy="1004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85" y="77823"/>
            <a:ext cx="1569664" cy="10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IN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 2017 The Number Of Orders Was 45101 But In 2018 The Order Was 54011    Which Is 19.77 Percent Hike .Therefore There Is A Growing Trend In Number Of Orders Placed Over Past Year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marL="0" indent="0" algn="just">
              <a:buNone/>
            </a:pPr>
            <a:r>
              <a:rPr lang="en-IN" sz="3200" b="1" dirty="0">
                <a:solidFill>
                  <a:srgbClr val="00B050"/>
                </a:solidFill>
              </a:rPr>
              <a:t>             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Target should analyse the monthly seasonality in the number of orders placed to identify patterns .By planning </a:t>
            </a:r>
            <a:r>
              <a:rPr lang="en-IN" sz="3200" b="1" u="sng" dirty="0">
                <a:solidFill>
                  <a:schemeClr val="accent6"/>
                </a:solidFill>
              </a:rPr>
              <a:t>targeted promotions and enhancing operational capacity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 during peak months, Target can maximize sales and improve customer satisfaction.</a:t>
            </a:r>
          </a:p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0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6077"/>
            <a:ext cx="8740588" cy="1419970"/>
          </a:xfrm>
        </p:spPr>
        <p:txBody>
          <a:bodyPr>
            <a:noAutofit/>
          </a:bodyPr>
          <a:lstStyle/>
          <a:p>
            <a:pPr algn="l"/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3.</a:t>
            </a:r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During what time of the day, do the Brazilian customers mostly place their orders? (Dawn, Morning, Afternoon or Night)</a:t>
            </a:r>
            <a:b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0-6 hrs : Dawn  , 7-12 hrs : Mornings</a:t>
            </a:r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</a:rPr>
              <a:t>  ,1</a:t>
            </a:r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3-18 hrs : Afternoon</a:t>
            </a:r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</a:rPr>
              <a:t>  ,</a:t>
            </a:r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19-23 hrs : Night</a:t>
            </a:r>
            <a:br>
              <a:rPr lang="en-IN" sz="11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b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1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35" y="1443317"/>
            <a:ext cx="11860306" cy="535192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b="1" i="1" dirty="0"/>
              <a:t>QUERY :  </a:t>
            </a:r>
          </a:p>
          <a:p>
            <a:pPr algn="l"/>
            <a:r>
              <a:rPr lang="en-IN" dirty="0"/>
              <a:t>         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CASE</a:t>
            </a: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WHEN EXTRACT(HOUR FROM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) BETWEEN 0 AND 6 THEN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"Dawn"</a:t>
            </a:r>
            <a:endParaRPr lang="en-IN" sz="19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pPr algn="l"/>
            <a:endParaRPr lang="en-I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WHEN EXTRACT(HOUR FROM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) BETWEEN 7 AND 12 THEN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"Morning"</a:t>
            </a:r>
            <a:r>
              <a:rPr lang="en-IN" sz="19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algn="l"/>
            <a:endParaRPr lang="en-I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WHEN EXTRACT(HOUR FROM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) BETWEEN 13 AND 18 THEN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"Afternoon"</a:t>
            </a:r>
            <a:endParaRPr lang="en-IN" sz="19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pPr algn="l"/>
            <a:endParaRPr lang="en-I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ELSE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"Night"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END AS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time_of_day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, COUNT(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order_id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num_orders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FROM`TARGET_RETAIL_STORE.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 GROUP BY </a:t>
            </a: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 CASE</a:t>
            </a: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WHEN EXTRACT(HOUR FROM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) BETWEEN 0 AND 6 THEN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"Dawn"</a:t>
            </a:r>
            <a:endParaRPr lang="en-IN" sz="19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pPr algn="l"/>
            <a:endParaRPr lang="en-I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WHEN EXTRACT(HOUR FROM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) BETWEEN 7 AND 12 THEN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"Morning"</a:t>
            </a:r>
            <a:r>
              <a:rPr lang="en-IN" sz="19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algn="l"/>
            <a:endParaRPr lang="en-I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WHEN EXTRACT(HOUR FROM </a:t>
            </a:r>
            <a:r>
              <a:rPr lang="en-IN" sz="1900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) BETWEEN 13 AND 18 THEN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"Afternoon"</a:t>
            </a:r>
            <a:endParaRPr lang="en-IN" sz="19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pPr algn="l"/>
            <a:endParaRPr lang="en-I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                    ELSE </a:t>
            </a:r>
            <a:r>
              <a:rPr lang="en-IN" sz="19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"Night" 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pPr algn="l"/>
            <a:r>
              <a:rPr lang="en-IN" sz="1200" dirty="0"/>
              <a:t>                              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" y="77823"/>
            <a:ext cx="815508" cy="719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35" y="77823"/>
            <a:ext cx="1156167" cy="7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0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accent1">
                    <a:lumMod val="75000"/>
                  </a:schemeClr>
                </a:solidFill>
              </a:rPr>
              <a:t>CODE IN BIGQUERY :                                         </a:t>
            </a: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accent1">
                    <a:lumMod val="75000"/>
                  </a:schemeClr>
                </a:solidFill>
              </a:rPr>
              <a:t>RESULT:</a:t>
            </a:r>
          </a:p>
          <a:p>
            <a:pPr marL="0" indent="0" algn="just">
              <a:buNone/>
            </a:pP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2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2960F-DC61-FF01-08E8-879B8580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4" y="1315906"/>
            <a:ext cx="7772400" cy="2317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8DFD90-E4E1-B2B1-8C77-F745F621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48" y="4435892"/>
            <a:ext cx="3070412" cy="14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Brazilian customers predominantly place their orders in the afternoon, followed by the morning and night, with fewer orders during dawn.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 optimize operations, Target should allocate resources accordingly during peak hours, ensuring </a:t>
            </a:r>
            <a:r>
              <a:rPr lang="en-IN" b="1" u="sng" dirty="0">
                <a:solidFill>
                  <a:schemeClr val="accent6"/>
                </a:solidFill>
              </a:rPr>
              <a:t>efficient order processing and timely customer support.</a:t>
            </a:r>
          </a:p>
          <a:p>
            <a:pPr marL="0" indent="0" algn="just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Additionally, Target should focus on  offering </a:t>
            </a:r>
            <a:r>
              <a:rPr lang="en-IN" b="1" u="sng" dirty="0">
                <a:solidFill>
                  <a:schemeClr val="accent6"/>
                </a:solidFill>
              </a:rPr>
              <a:t>promotions or discounts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during the </a:t>
            </a:r>
            <a:r>
              <a:rPr lang="en-IN" b="1" u="sng" dirty="0">
                <a:solidFill>
                  <a:schemeClr val="accent6"/>
                </a:solidFill>
              </a:rPr>
              <a:t>morning and night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 encourage more orders during those times and </a:t>
            </a:r>
            <a:r>
              <a:rPr lang="en-IN" b="1" u="sng" dirty="0">
                <a:solidFill>
                  <a:schemeClr val="accent6"/>
                </a:solidFill>
              </a:rPr>
              <a:t>running targeted campaigns</a:t>
            </a:r>
            <a:r>
              <a:rPr lang="en-IN" b="1" dirty="0">
                <a:solidFill>
                  <a:schemeClr val="accent6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N" sz="3200" b="1" dirty="0">
                <a:solidFill>
                  <a:srgbClr val="00B050"/>
                </a:solidFill>
              </a:rPr>
              <a:t>              </a:t>
            </a:r>
            <a:endParaRPr lang="en-IN" sz="2800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95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006" y="77823"/>
            <a:ext cx="10415993" cy="1777871"/>
          </a:xfrm>
        </p:spPr>
        <p:txBody>
          <a:bodyPr>
            <a:normAutofit fontScale="90000"/>
          </a:bodyPr>
          <a:lstStyle/>
          <a:p>
            <a:r>
              <a:rPr lang="en-IN" sz="27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3.Evolution of E-commerce orders in the Brazil region:</a:t>
            </a:r>
            <a:br>
              <a:rPr lang="en-IN" sz="27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br>
              <a:rPr lang="en-IN" sz="27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7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3</a:t>
            </a:r>
            <a:r>
              <a:rPr lang="en-IN" sz="27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1.</a:t>
            </a:r>
            <a:r>
              <a:rPr lang="en-IN" sz="27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Get the month on month no. of orders placed in each state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51" y="1407460"/>
            <a:ext cx="11922498" cy="5372718"/>
          </a:xfrm>
        </p:spPr>
        <p:txBody>
          <a:bodyPr/>
          <a:lstStyle/>
          <a:p>
            <a:pPr algn="l"/>
            <a:r>
              <a:rPr lang="en-IN" b="1" i="1" dirty="0"/>
              <a:t>QUERY:</a:t>
            </a:r>
          </a:p>
          <a:p>
            <a:pPr algn="l"/>
            <a:r>
              <a:rPr lang="en-IN" dirty="0"/>
              <a:t>            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month,customer_state,COUNT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(*) AS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order_count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              FROM(SELECT EXTRACT(MONTH FROM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o.order_purchase_timestamp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month,c.customer_state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              FROM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o JOIN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c </a:t>
            </a:r>
          </a:p>
          <a:p>
            <a:pPr algn="l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              ON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o.customer_id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c.customer_id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) AS t</a:t>
            </a:r>
          </a:p>
          <a:p>
            <a:pPr algn="l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              GROUP BY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month,customer_state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              ORDER BY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order_count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DESC </a:t>
            </a:r>
          </a:p>
          <a:p>
            <a:pPr algn="l"/>
            <a:r>
              <a:rPr lang="en-IN" b="1" i="1" dirty="0"/>
              <a:t>CODE IN BIGQUERY:                                                                       RESULT:                                                                                                     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6E93C-A429-7A1B-B2FC-90313CB11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0" y="4874279"/>
            <a:ext cx="7189414" cy="1382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D461E-599F-9D39-BFAB-50BB28E18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094" y="4561605"/>
            <a:ext cx="3585882" cy="17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Implement targeted </a:t>
            </a:r>
            <a:r>
              <a:rPr lang="en-IN" sz="3600" b="1" u="sng" dirty="0">
                <a:solidFill>
                  <a:schemeClr val="accent6"/>
                </a:solidFill>
              </a:rPr>
              <a:t>marketing campaigns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in São Paulo to maintain market dominance.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Focus on market expansion and localized strategies in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Rio de Janeiro and Minas Gerais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IN" sz="3600" b="1" u="sng" dirty="0">
                <a:solidFill>
                  <a:schemeClr val="accent6"/>
                </a:solidFill>
              </a:rPr>
              <a:t>local influencers, and targeted promotions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to increase brand awareness, attract new customers, which will higher order volumes in these states.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Offer </a:t>
            </a:r>
            <a:r>
              <a:rPr lang="en-IN" sz="3600" b="1" u="sng" dirty="0">
                <a:solidFill>
                  <a:schemeClr val="accent6"/>
                </a:solidFill>
              </a:rPr>
              <a:t>personalized rewards, exclusive </a:t>
            </a:r>
            <a:r>
              <a:rPr lang="en-IN" sz="3600" b="1" u="sng" dirty="0" err="1">
                <a:solidFill>
                  <a:schemeClr val="accent6"/>
                </a:solidFill>
              </a:rPr>
              <a:t>discounts</a:t>
            </a:r>
            <a:r>
              <a:rPr lang="en-IN" sz="3600" b="1" dirty="0" err="1">
                <a:solidFill>
                  <a:schemeClr val="accent1">
                    <a:lumMod val="75000"/>
                  </a:schemeClr>
                </a:solidFill>
              </a:rPr>
              <a:t>,to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customers in each state to foster long-term loyalty and increase order counts.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By capitalizing on peak seasons and specific events, Target can boost customer engagement and drive increased orders.  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200" b="1" dirty="0">
                <a:solidFill>
                  <a:srgbClr val="00B050"/>
                </a:solidFill>
              </a:rPr>
              <a:t>              </a:t>
            </a:r>
            <a:endParaRPr lang="en-IN" sz="2800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46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9295"/>
            <a:ext cx="9278471" cy="2214282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IN" sz="28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2.</a:t>
            </a: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How are the customers distributed across all the states?</a:t>
            </a:r>
            <a:b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br>
              <a:rPr lang="en-IN" dirty="0"/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68" y="1228165"/>
            <a:ext cx="11922781" cy="5450540"/>
          </a:xfrm>
        </p:spPr>
        <p:txBody>
          <a:bodyPr/>
          <a:lstStyle/>
          <a:p>
            <a:pPr algn="l"/>
            <a:r>
              <a:rPr lang="en-IN" b="1" i="1" dirty="0"/>
              <a:t>QUERY:   </a:t>
            </a:r>
          </a:p>
          <a:p>
            <a:pPr algn="l"/>
            <a:r>
              <a:rPr lang="en-IN" dirty="0"/>
              <a:t>          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customer_state,COUNT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(DISTINCT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customer_id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customer_count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    FROM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    GROUP BY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customer_state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         ORDER BY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customer_count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ASC    </a:t>
            </a:r>
          </a:p>
          <a:p>
            <a:pPr algn="l"/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BIGQUERY:                                                                               RESULT: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2569F-C24D-2E2F-C05A-A9D32064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5" y="4598893"/>
            <a:ext cx="6457950" cy="95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3C6698-AABF-19A1-BDCD-77D248A3F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129" y="4707314"/>
            <a:ext cx="3660120" cy="11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9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Target should continue to invest in strengthening its market presence in high-density states like </a:t>
            </a:r>
            <a:r>
              <a:rPr lang="en-IN" sz="3600" b="1" u="sng" dirty="0">
                <a:solidFill>
                  <a:schemeClr val="accent6"/>
                </a:solidFill>
              </a:rPr>
              <a:t>SP, RJ, and MG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Implement targeted marketing campaigns, enhance customer engagement to maintain and expand the customer base in these states.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Target should explore expansion opportunities in states with lower customer counts, such as </a:t>
            </a:r>
            <a:r>
              <a:rPr lang="en-IN" sz="3600" b="1" u="sng" dirty="0">
                <a:solidFill>
                  <a:schemeClr val="accent6"/>
                </a:solidFill>
              </a:rPr>
              <a:t>RR, AP, AC, and AM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. It will further increase </a:t>
            </a:r>
            <a:r>
              <a:rPr lang="en-IN" sz="3600" b="1" u="sng" dirty="0">
                <a:solidFill>
                  <a:schemeClr val="accent6"/>
                </a:solidFill>
              </a:rPr>
              <a:t>new customers</a:t>
            </a: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IN" sz="3200" b="1" dirty="0">
                <a:solidFill>
                  <a:srgbClr val="00B050"/>
                </a:solidFill>
              </a:rPr>
              <a:t> </a:t>
            </a:r>
            <a:endParaRPr lang="en-IN" sz="2800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04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564" y="376518"/>
            <a:ext cx="8202707" cy="2142564"/>
          </a:xfrm>
        </p:spPr>
        <p:txBody>
          <a:bodyPr>
            <a:normAutofit fontScale="90000"/>
          </a:bodyPr>
          <a:lstStyle/>
          <a:p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4. Impact on Economy: </a:t>
            </a:r>
            <a:r>
              <a:rPr lang="en-IN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Analyze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the money movement by e-commerce by looking at order prices, freight and others.</a:t>
            </a:r>
            <a:b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b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4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1.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Get the % increase in the cost of orders from year 2017 to 2018 (include months between Jan to Aug only).</a:t>
            </a:r>
            <a:b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You can use the "</a:t>
            </a:r>
            <a:r>
              <a:rPr lang="en-IN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payment_value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" column in the payments table to get the cost of orders.</a:t>
            </a:r>
            <a:b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87" y="2169459"/>
            <a:ext cx="11851061" cy="461071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IN" sz="6400" b="1" i="1" dirty="0"/>
              <a:t>QUERY: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WITH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cte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AS 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(SELECT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P.payment_value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,EXTRACT(YEAR FROM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O.order_purchase_timestamp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) AS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date_year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`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JOIN `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TARGET_RETAIL_STORE.payments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P ON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O.order_id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P.order_id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WHERE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O.order_purchase_timestamp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BETWEEN "2017-01-01" AND "2017-08-31"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UNION ALL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P.payment_value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, EXTRACT(YEAR FROM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O.order_purchase_timestamp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) AS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date_year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`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join `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TARGET_RETAIL_STORE.payments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P ON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O.order_id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P.order_id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WHERE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O.order_purchase_timestamp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BETWEEN "2018-01-01" AND "2018-08-31"),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cte2 AS (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SUM(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CASE WHEN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date_year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= 2017 THEN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ELSE 0 END) AS total_spend_2017,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SUM(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CASE WHEN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date_year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= 2018 THEN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ELSE 0 END) AS total_spend_2018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cte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ROUND(total_spend_2017,2) AS total_spend_2017,ROUND(total_spend_2018,2) AS total_spend_2018 ,</a:t>
            </a: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ROUND((total_spend_2018 - total_spend_2017)*100 / total_spend_2017,2) AS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percentage_increase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cte2</a:t>
            </a:r>
          </a:p>
          <a:p>
            <a:endParaRPr lang="en-IN" sz="37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8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 :                                         </a:t>
            </a: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3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RESULT:</a:t>
            </a:r>
          </a:p>
          <a:p>
            <a:pPr marL="0" indent="0" algn="just">
              <a:buNone/>
            </a:pP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2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32691-3CFC-9549-8871-E61E862A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0" y="1097335"/>
            <a:ext cx="9705975" cy="300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06A92-976A-6C2D-3BEC-CE805DC1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36" y="5015193"/>
            <a:ext cx="5133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FB1-D9E0-FF86-4CBE-1099C35C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164"/>
            <a:ext cx="10950388" cy="113165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1</a:t>
            </a:r>
            <a:r>
              <a:rPr lang="en-IN" sz="3600" dirty="0">
                <a:sym typeface="Wingdings" panose="05000000000000000000" pitchFamily="2" charset="2"/>
              </a:rPr>
              <a:t></a:t>
            </a:r>
            <a:r>
              <a:rPr lang="en-IN" sz="3600" dirty="0"/>
              <a:t>1.</a:t>
            </a:r>
            <a:r>
              <a:rPr lang="en-IN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N" sz="36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Import the dataset and do usual exploratory </a:t>
            </a:r>
            <a:br>
              <a:rPr lang="en-IN" sz="36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IN" sz="36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           analysis steps like checking the structure &amp; </a:t>
            </a:r>
            <a:br>
              <a:rPr lang="en-IN" sz="36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IN" sz="36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           characteristics of the dataset: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F2C0-74EC-FB02-4E96-3B65B9F7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600" b="1" i="1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1.Data type of all columns in the "customers" table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>
              <a:buNone/>
            </a:pPr>
            <a:endParaRPr lang="en-IN" b="1" i="1" dirty="0">
              <a:solidFill>
                <a:schemeClr val="accent6">
                  <a:lumMod val="7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IN" sz="4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The Data Type present in these columns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</a:rPr>
              <a:t>        </a:t>
            </a:r>
            <a:r>
              <a:rPr lang="en-IN" sz="3200" u="sng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</a:rPr>
              <a:t>customer_id</a:t>
            </a:r>
            <a:r>
              <a:rPr lang="en-IN" sz="3200" u="sng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</a:rPr>
              <a:t> 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</a:rPr>
              <a:t>---&gt;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</a:rPr>
              <a:t>      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</a:rPr>
              <a:t>customer_unique_id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</a:rPr>
              <a:t> -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--&gt;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     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customer_zip_code_prefix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---&gt; INTEGER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     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customer_city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  ---&gt; 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     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customer_state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---&gt;  STRING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b="0" i="0" u="sng" dirty="0">
              <a:solidFill>
                <a:schemeClr val="accent6">
                  <a:lumMod val="7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IN" dirty="0"/>
              <a:t>                    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3B600-159A-2BA6-A442-8365E77F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0" y="3202780"/>
            <a:ext cx="2952750" cy="2057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6179E3-FFEE-FDF5-9F47-4BC1739110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B877C-6017-F950-9F5D-7EE5C4CCB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62753"/>
            <a:ext cx="681318" cy="601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4E13B3-B543-F052-51A5-D61952415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383" y="98611"/>
            <a:ext cx="1113864" cy="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Segment the customers based on purchasing </a:t>
            </a:r>
            <a:r>
              <a:rPr lang="en-IN" sz="3600" b="1" dirty="0" err="1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to personalize marketing and promotions, enhancing customer satisfaction and loyalty.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Improve customer experience through streamlined processes, responsive support, and convenient delivery options.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33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823"/>
            <a:ext cx="9063318" cy="1522377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2.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Calculate the Total &amp; Average value of order price for each state.</a:t>
            </a:r>
            <a:br>
              <a:rPr lang="en-IN" sz="32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51" y="1335741"/>
            <a:ext cx="11782566" cy="5378824"/>
          </a:xfrm>
        </p:spPr>
        <p:txBody>
          <a:bodyPr/>
          <a:lstStyle/>
          <a:p>
            <a:pPr algn="l"/>
            <a:r>
              <a:rPr lang="en-IN" b="1" i="1" dirty="0"/>
              <a:t>QUERY: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t.customer_state,SUM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t.price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total_price,AVG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t.price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average_price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FROM(SELECT *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 AS c JOIN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 AS o ON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c.customer_id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o.customer_id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TARGET_RETAIL_STORE.order_items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os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o.order_id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os.order_id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) t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t.customer_state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BIGQUERY:                                                                             RESULT: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D71D4-DECE-1DE1-8C24-8668D6B9F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1" y="4854082"/>
            <a:ext cx="8080423" cy="1244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A00D9-71A0-5CE6-3A11-93FC855D3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823" y="4854082"/>
            <a:ext cx="3330247" cy="15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The Target should focus on </a:t>
            </a:r>
            <a:r>
              <a:rPr lang="en-IN" sz="3600" b="1" u="sng" dirty="0" err="1">
                <a:solidFill>
                  <a:schemeClr val="accent6"/>
                </a:solidFill>
              </a:rPr>
              <a:t>Paraíba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state to do targeted marketing campaigns to attract and </a:t>
            </a:r>
            <a:r>
              <a:rPr lang="en-IN" sz="3600" b="1" u="sng" dirty="0">
                <a:solidFill>
                  <a:schemeClr val="accent6"/>
                </a:solidFill>
              </a:rPr>
              <a:t>retain high-value customers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Offer </a:t>
            </a:r>
            <a:r>
              <a:rPr lang="en-IN" sz="3600" b="1" u="sng" dirty="0">
                <a:solidFill>
                  <a:schemeClr val="accent6"/>
                </a:solidFill>
              </a:rPr>
              <a:t>personalized recommendations, exclusive promotions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to further increase their spending.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Identify states with lower total order prices and focus on improving the conversion rate by enhancing the customer experience.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Develop localized marketing strategies for different states to cater to </a:t>
            </a:r>
            <a:r>
              <a:rPr lang="en-IN" sz="3600" b="1" u="sng" dirty="0">
                <a:solidFill>
                  <a:schemeClr val="accent6"/>
                </a:solidFill>
              </a:rPr>
              <a:t>regional preferences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IN" sz="3600" b="1" u="sng" dirty="0">
                <a:solidFill>
                  <a:schemeClr val="accent6"/>
                </a:solidFill>
              </a:rPr>
              <a:t>cultural nuances</a:t>
            </a:r>
            <a:endParaRPr lang="en-IN" b="1" u="sng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20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823"/>
            <a:ext cx="9144000" cy="845542"/>
          </a:xfrm>
        </p:spPr>
        <p:txBody>
          <a:bodyPr>
            <a:normAutofit fontScale="90000"/>
          </a:bodyPr>
          <a:lstStyle/>
          <a:p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Calculate the Total &amp; Average value of order freight for each state.</a:t>
            </a:r>
            <a:b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065260"/>
            <a:ext cx="11788308" cy="5290716"/>
          </a:xfrm>
        </p:spPr>
        <p:txBody>
          <a:bodyPr/>
          <a:lstStyle/>
          <a:p>
            <a:pPr algn="l"/>
            <a:r>
              <a:rPr lang="en-IN" dirty="0"/>
              <a:t>QUERY: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t.customer_state,SUM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t.freight_value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freight_sum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, AVG(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t.freight_value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freight_avg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FROM(SELECT *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c JOIN 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ON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o.customer_id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JOIN 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order_items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ON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os.order_id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t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GROUP BY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t.customer_state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latin typeface="Roboto Mono" panose="00000009000000000000" pitchFamily="49" charset="0"/>
            </a:endParaRPr>
          </a:p>
          <a:p>
            <a:pPr algn="l"/>
            <a:endParaRPr lang="en-IN" sz="1800" b="1" dirty="0">
              <a:solidFill>
                <a:schemeClr val="accent1">
                  <a:lumMod val="75000"/>
                </a:schemeClr>
              </a:solidFill>
              <a:latin typeface="Roboto Mono" panose="00000009000000000000" pitchFamily="49" charset="0"/>
            </a:endParaRPr>
          </a:p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anose="00000009000000000000" pitchFamily="49" charset="0"/>
              </a:rPr>
              <a:t>CODE IN BIGQUERY:                          RESULT:            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4C1D9-7A0F-83B8-929C-EB25C516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23" y="4564015"/>
            <a:ext cx="7924801" cy="1228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56F133-79C9-30D9-C0A3-CDB82D7DE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528" y="4400128"/>
            <a:ext cx="3369049" cy="15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Analyse the factors contributing to higher freight charges in states like Rondônia and identify opportunities to </a:t>
            </a:r>
            <a:r>
              <a:rPr lang="en-IN" sz="3600" b="1" u="sng" dirty="0">
                <a:solidFill>
                  <a:schemeClr val="accent6"/>
                </a:solidFill>
              </a:rPr>
              <a:t>optimize shipping strategies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Explore </a:t>
            </a:r>
            <a:r>
              <a:rPr lang="en-IN" sz="3600" b="1" u="sng" dirty="0">
                <a:solidFill>
                  <a:schemeClr val="accent6"/>
                </a:solidFill>
              </a:rPr>
              <a:t>partnerships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with </a:t>
            </a:r>
            <a:r>
              <a:rPr lang="en-IN" sz="3600" b="1" u="sng" dirty="0">
                <a:solidFill>
                  <a:schemeClr val="accent6"/>
                </a:solidFill>
              </a:rPr>
              <a:t>logistics providers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to negotiate better rates.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Consider establishing </a:t>
            </a:r>
            <a:r>
              <a:rPr lang="en-IN" sz="3600" b="1" u="sng" dirty="0">
                <a:solidFill>
                  <a:schemeClr val="accent6"/>
                </a:solidFill>
              </a:rPr>
              <a:t>regional warehouses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en-IN" sz="3600" b="1" u="sng" dirty="0">
                <a:solidFill>
                  <a:schemeClr val="accent6"/>
                </a:solidFill>
              </a:rPr>
              <a:t>distribution centres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strategically located in states with higher total freight values. This can reduce shipping distances and costs. 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034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694" y="77824"/>
            <a:ext cx="9278471" cy="2566764"/>
          </a:xfrm>
        </p:spPr>
        <p:txBody>
          <a:bodyPr>
            <a:normAutofit fontScale="90000"/>
          </a:bodyPr>
          <a:lstStyle/>
          <a:p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Analysis based on sales, freight and delivery time.</a:t>
            </a:r>
            <a:b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5</a:t>
            </a: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1.</a:t>
            </a: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Find the no. of days taken to deliver each order from the order’s purchase date as delivery time.</a:t>
            </a:r>
            <a:b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Also, calculate the difference (in days) between the estimated &amp; actual delivery date of an order.</a:t>
            </a:r>
            <a:b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Do this in a single query</a:t>
            </a:r>
            <a:r>
              <a:rPr lang="en-IN" sz="22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n-IN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4" y="1936376"/>
            <a:ext cx="11988055" cy="4921624"/>
          </a:xfrm>
        </p:spPr>
        <p:txBody>
          <a:bodyPr/>
          <a:lstStyle/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QUERY:</a:t>
            </a:r>
          </a:p>
          <a:p>
            <a:pPr algn="l"/>
            <a:r>
              <a:rPr lang="en-IN" dirty="0"/>
              <a:t>    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order_id,DATE_DIFF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order_delivered_customer_date,order_purchase_timestamp,DAY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)AS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delivery_time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DATE_DIFF(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order_delivered_customer_date,order_estimated_delivery_date,DAY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</a:p>
          <a:p>
            <a:pPr algn="l"/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</a:rPr>
              <a:t>Delivery_diff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</a:p>
          <a:p>
            <a:pPr algn="l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 BY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delivery_time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DESC,delivery_diff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 DESC</a:t>
            </a:r>
          </a:p>
          <a:p>
            <a:pPr algn="l"/>
            <a:endParaRPr lang="en-IN" sz="1800" b="1" dirty="0">
              <a:solidFill>
                <a:schemeClr val="accent1">
                  <a:lumMod val="75000"/>
                </a:schemeClr>
              </a:solidFill>
              <a:latin typeface="Roboto Mono" panose="00000009000000000000" pitchFamily="49" charset="0"/>
            </a:endParaRPr>
          </a:p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anose="00000009000000000000" pitchFamily="49" charset="0"/>
              </a:rPr>
              <a:t>CODE IN BIGQUERY:                          RESULT:               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76DE29-1AA4-E20D-C9D5-31895FDD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4" y="5253317"/>
            <a:ext cx="7602071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42BA0E-5C52-C8DC-6E89-18A8BE6B3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136" y="5123329"/>
            <a:ext cx="4045604" cy="11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6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marL="0" indent="0" algn="just">
              <a:buNone/>
            </a:pPr>
            <a:endParaRPr lang="en-IN" sz="3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Analyse the factors contributing to longer delivery times, such as </a:t>
            </a:r>
            <a:r>
              <a:rPr lang="en-IN" sz="3000" b="1" u="sng" dirty="0">
                <a:solidFill>
                  <a:schemeClr val="accent6"/>
                </a:solidFill>
              </a:rPr>
              <a:t>transportation issues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, or </a:t>
            </a:r>
            <a:r>
              <a:rPr lang="en-IN" sz="3000" b="1" u="sng" dirty="0">
                <a:solidFill>
                  <a:schemeClr val="accent6"/>
                </a:solidFill>
              </a:rPr>
              <a:t>order processing delays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en-IN" sz="3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Streamline the order full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</a:rPr>
              <a:t>fillment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process by optimizing </a:t>
            </a:r>
            <a:r>
              <a:rPr lang="en-IN" sz="3000" b="1" u="sng" dirty="0">
                <a:solidFill>
                  <a:schemeClr val="accent6"/>
                </a:solidFill>
              </a:rPr>
              <a:t>warehouse operations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, improving </a:t>
            </a:r>
            <a:r>
              <a:rPr lang="en-IN" sz="3000" b="1" u="sng" dirty="0">
                <a:solidFill>
                  <a:schemeClr val="accent6"/>
                </a:solidFill>
              </a:rPr>
              <a:t>inventory management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, and implementing efficient shipping and logistics practices to reduce delivery times.</a:t>
            </a:r>
          </a:p>
          <a:p>
            <a:pPr marL="0" indent="0" algn="just">
              <a:buNone/>
            </a:pPr>
            <a:endParaRPr lang="en-IN" sz="3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Maintain clear and transparent communication with customers regarding </a:t>
            </a:r>
            <a:r>
              <a:rPr lang="en-IN" sz="3000" b="1" u="sng" dirty="0">
                <a:solidFill>
                  <a:schemeClr val="accent6"/>
                </a:solidFill>
              </a:rPr>
              <a:t>estimated delivery dates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and any </a:t>
            </a:r>
            <a:r>
              <a:rPr lang="en-IN" sz="3000" b="1" u="sng" dirty="0">
                <a:solidFill>
                  <a:schemeClr val="accent6"/>
                </a:solidFill>
              </a:rPr>
              <a:t>potential delays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. Proactively provide </a:t>
            </a:r>
            <a:r>
              <a:rPr lang="en-IN" sz="3000" b="1" u="sng" dirty="0">
                <a:solidFill>
                  <a:schemeClr val="accent6"/>
                </a:solidFill>
              </a:rPr>
              <a:t>updates on order status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and notify customers of any changes to the expected delivery timeframe.</a:t>
            </a:r>
          </a:p>
          <a:p>
            <a:pPr marL="0" indent="0" algn="just">
              <a:buNone/>
            </a:pPr>
            <a:endParaRPr lang="en-IN" sz="3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Consider partnering with </a:t>
            </a:r>
            <a:r>
              <a:rPr lang="en-IN" sz="3000" b="1" u="sng" dirty="0">
                <a:solidFill>
                  <a:schemeClr val="accent6"/>
                </a:solidFill>
              </a:rPr>
              <a:t>reliable logistics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providers who can offer </a:t>
            </a:r>
            <a:r>
              <a:rPr lang="en-IN" sz="3000" b="1" u="sng" dirty="0">
                <a:solidFill>
                  <a:schemeClr val="accent6"/>
                </a:solidFill>
              </a:rPr>
              <a:t>faster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sz="3000" b="1" u="sng" dirty="0">
                <a:solidFill>
                  <a:schemeClr val="accent6"/>
                </a:solidFill>
              </a:rPr>
              <a:t>more efficient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delivery services.</a:t>
            </a:r>
          </a:p>
          <a:p>
            <a:pPr marL="0" indent="0" algn="just">
              <a:buNone/>
            </a:pPr>
            <a:endParaRPr lang="en-IN" sz="3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Provide customers with a </a:t>
            </a:r>
            <a:r>
              <a:rPr lang="en-IN" sz="3000" b="1" u="sng" dirty="0">
                <a:solidFill>
                  <a:schemeClr val="accent6"/>
                </a:solidFill>
              </a:rPr>
              <a:t>tracking system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that allows them to monitor the progress of their orders in real-time.</a:t>
            </a:r>
            <a:endParaRPr lang="en-IN" sz="3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046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259"/>
            <a:ext cx="9144000" cy="95025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n-IN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2</a:t>
            </a: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</a:rPr>
              <a:t>Find out the top 5 states with the highest &amp; lowest average freight value</a:t>
            </a:r>
            <a:endParaRPr lang="en-IN" sz="3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1521807"/>
            <a:ext cx="11295529" cy="514793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4400" b="1" i="1" dirty="0"/>
              <a:t>QUERY:</a:t>
            </a: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sz="22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DENSE_RANK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highest_freight_average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sz="22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os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TARGET_RETAIL_STORE.order_items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os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sz="22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DENSE_RANK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ASC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lowest_freight_average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IN" sz="22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os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TARGET_RETAIL_STORE.order_items</a:t>
            </a:r>
            <a:r>
              <a:rPr lang="en-IN" sz="22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os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freight_average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highest_freight_average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IN" sz="22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lowest_freight_average</a:t>
            </a:r>
            <a:r>
              <a:rPr lang="en-IN" sz="22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lowest_freight_average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2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IN" sz="22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sz="22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IN" sz="22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pPr algn="l"/>
            <a:endParaRPr lang="en-IN" b="1" i="1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82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BIGQUERY:</a:t>
            </a: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RESULT:</a:t>
            </a: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F64E-8FC3-7F8C-1417-0459178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586815"/>
            <a:ext cx="11223811" cy="2842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2FF74-BED8-3716-29E2-96BF6E0C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1" y="4291041"/>
            <a:ext cx="8498541" cy="11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Analyse the factors contributing to the high average freight values in states like </a:t>
            </a:r>
            <a:r>
              <a:rPr lang="en-IN" sz="3000" b="1" u="sng" dirty="0">
                <a:solidFill>
                  <a:schemeClr val="accent6"/>
                </a:solidFill>
              </a:rPr>
              <a:t>RR, PB, RO, AC, and PI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. Identify any </a:t>
            </a:r>
            <a:r>
              <a:rPr lang="en-IN" sz="3000" b="1" u="sng" dirty="0">
                <a:solidFill>
                  <a:schemeClr val="accent6"/>
                </a:solidFill>
              </a:rPr>
              <a:t>inefficiencies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IN" sz="3000" b="1" u="sng" dirty="0">
                <a:solidFill>
                  <a:schemeClr val="accent6"/>
                </a:solidFill>
              </a:rPr>
              <a:t>transportation networks, logistics processes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, or </a:t>
            </a:r>
            <a:r>
              <a:rPr lang="en-IN" sz="3000" b="1" u="sng" dirty="0">
                <a:solidFill>
                  <a:schemeClr val="accent6"/>
                </a:solidFill>
              </a:rPr>
              <a:t>shipping routes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that may be causing </a:t>
            </a:r>
            <a:r>
              <a:rPr lang="en-IN" sz="3000" b="1" u="sng" dirty="0">
                <a:solidFill>
                  <a:schemeClr val="accent6"/>
                </a:solidFill>
              </a:rPr>
              <a:t>higher freight costs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Review the contracts with shipping providers in states like </a:t>
            </a:r>
            <a:r>
              <a:rPr lang="en-IN" sz="3000" b="1" u="sng" dirty="0">
                <a:solidFill>
                  <a:schemeClr val="accent6"/>
                </a:solidFill>
              </a:rPr>
              <a:t>SP, PR, MG, RJ, and DF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, where the average freight values are </a:t>
            </a:r>
            <a:r>
              <a:rPr lang="en-IN" sz="3000" b="1" u="sng" dirty="0">
                <a:solidFill>
                  <a:schemeClr val="accent6"/>
                </a:solidFill>
              </a:rPr>
              <a:t>comparatively lower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Look for opportunities to </a:t>
            </a:r>
            <a:r>
              <a:rPr lang="en-IN" sz="3000" b="1" u="sng" dirty="0">
                <a:solidFill>
                  <a:schemeClr val="accent6"/>
                </a:solidFill>
              </a:rPr>
              <a:t>optimize routes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, negotiate better contracts with shipping providers, or explore alternative transportation methods to reduce freight expenses.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IN" sz="3000" b="1" u="sng" dirty="0">
                <a:solidFill>
                  <a:schemeClr val="accent6"/>
                </a:solidFill>
              </a:rPr>
              <a:t>combining multiple orders into a single shipment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whenever possible, you can minimize the number of individual shipments and reduce overall freight costs.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9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093"/>
            <a:ext cx="9144000" cy="1359927"/>
          </a:xfrm>
        </p:spPr>
        <p:txBody>
          <a:bodyPr>
            <a:no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Get the time range between which the orders were placed.</a:t>
            </a:r>
            <a:b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8" y="1443318"/>
            <a:ext cx="11985530" cy="533685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                          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The Time Range Between The Orders Placed Where</a:t>
            </a:r>
            <a:r>
              <a:rPr lang="en-IN" dirty="0"/>
              <a:t>                                                                         </a:t>
            </a:r>
          </a:p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QUERY: </a:t>
            </a:r>
          </a:p>
          <a:p>
            <a:r>
              <a:rPr lang="en-IN" sz="1400" b="0" dirty="0">
                <a:solidFill>
                  <a:schemeClr val="accent6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MIN(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first_order_date,MAX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last_order_date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ABS(DATETIME_DIFF(MIN(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),MAX(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),DAY)) AS 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number_of_days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Roboto Mono" panose="00000009000000000000" pitchFamily="49" charset="0"/>
            </a:endParaRPr>
          </a:p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`</a:t>
            </a:r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</a:p>
          <a:p>
            <a:pPr algn="l"/>
            <a:endParaRPr lang="en-IN" sz="1700" b="1" dirty="0">
              <a:solidFill>
                <a:schemeClr val="accent1">
                  <a:lumMod val="75000"/>
                </a:schemeClr>
              </a:solidFill>
              <a:effectLst/>
              <a:latin typeface="Roboto Mono" panose="020F0502020204030204" pitchFamily="49" charset="0"/>
            </a:endParaRPr>
          </a:p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 :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</a:t>
            </a:r>
          </a:p>
          <a:p>
            <a:pPr algn="l"/>
            <a:r>
              <a:rPr lang="en-IN" dirty="0"/>
              <a:t>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RESULT:</a:t>
            </a:r>
          </a:p>
          <a:p>
            <a:pPr algn="l"/>
            <a:r>
              <a:rPr lang="en-IN" dirty="0">
                <a:solidFill>
                  <a:schemeClr val="accent6"/>
                </a:solidFill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117476"/>
            <a:ext cx="506657" cy="44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99" y="77823"/>
            <a:ext cx="779649" cy="518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8D064-28A9-6F50-6891-FC11C5152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1" y="4111747"/>
            <a:ext cx="11399463" cy="682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922F7-2B7C-1178-0C2C-B98C1546D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953" y="5556313"/>
            <a:ext cx="7067550" cy="6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6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824"/>
            <a:ext cx="9144000" cy="1562718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3.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Find out the top 5 states with the highest &amp; lowest average delivery time.</a:t>
            </a:r>
            <a:b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1521807"/>
            <a:ext cx="11295529" cy="514793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5100" b="1" i="1" dirty="0"/>
              <a:t>QUERY:</a:t>
            </a: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* FROM( (SELECT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t.customer_state,t.average_diff,RANK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()OVER(ORDER BY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t.average_diff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DESC) AS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highest_day_diff</a:t>
            </a:r>
            <a:endParaRPr lang="en-IN" sz="25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FROM( SELECT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c.customer_state,AVG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(DATE_DIFF(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o.order_delivered_customer_date,o.order_purchase_timestamp,DAY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)) AS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average_diff</a:t>
            </a:r>
            <a:endParaRPr lang="en-IN" sz="25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`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c JOIN `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ON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c.customer_id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o.customer_id</a:t>
            </a:r>
            <a:endParaRPr lang="en-IN" sz="25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GROUP BY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c.customer_state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t) AS H</a:t>
            </a:r>
          </a:p>
          <a:p>
            <a:b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</a:b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JOIN</a:t>
            </a:r>
          </a:p>
          <a:p>
            <a:b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</a:b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</a:t>
            </a: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u.customer_state,u.average_diff,RANK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()OVER(ORDER BY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u.average_diff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ASC) AS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lowest_day_diff</a:t>
            </a:r>
            <a:endParaRPr lang="en-IN" sz="25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FROM( SELECT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c.customer_state,AVG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(DATE_DIFF(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o.order_delivered_customer_date,o.order_purchase_timestamp,DAY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)) AS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average_diff</a:t>
            </a:r>
            <a:endParaRPr lang="en-IN" sz="25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`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c JOIN `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ON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c.customer_id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o.customer_id</a:t>
            </a:r>
            <a:endParaRPr lang="en-IN" sz="25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GROUP BY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c.customer_state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u) AS L</a:t>
            </a: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ON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H.highest_day_diff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L.lowest_day_diff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</a:t>
            </a: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ORDER BY </a:t>
            </a:r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lowest_day_diff</a:t>
            </a:r>
            <a:endParaRPr lang="en-IN" sz="25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25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LIMIT 5</a:t>
            </a:r>
          </a:p>
          <a:p>
            <a:pPr algn="l"/>
            <a:endParaRPr lang="en-IN" b="1" i="1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13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BIGQUERY:</a:t>
            </a: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RESULT:</a:t>
            </a: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F4D950-E391-FC93-7F1F-0AB2923B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707838"/>
            <a:ext cx="11223811" cy="284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94692F-D760-88D1-7122-21450BF2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28" y="4307169"/>
            <a:ext cx="8806703" cy="14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marL="0" indent="0" algn="just">
              <a:buNone/>
            </a:pPr>
            <a:endParaRPr lang="en-IN" sz="3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Evaluate the logistics processes in states with higher average delivery times, such as </a:t>
            </a:r>
            <a:r>
              <a:rPr lang="en-IN" sz="3000" b="1" u="sng" dirty="0">
                <a:solidFill>
                  <a:schemeClr val="accent6"/>
                </a:solidFill>
              </a:rPr>
              <a:t>RR, AP, AM, AL, and PA.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optimize </a:t>
            </a:r>
            <a:r>
              <a:rPr lang="en-IN" sz="3000" b="1" u="sng" dirty="0">
                <a:solidFill>
                  <a:schemeClr val="accent6"/>
                </a:solidFill>
              </a:rPr>
              <a:t>transportation routes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, and explore partnerships with </a:t>
            </a:r>
            <a:r>
              <a:rPr lang="en-IN" sz="3000" b="1" u="sng" dirty="0">
                <a:solidFill>
                  <a:schemeClr val="accent6"/>
                </a:solidFill>
              </a:rPr>
              <a:t>reliable local logistics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providers to reduce delivery times.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Optimize warehouse operations to minimize processing and handling times for orders and improve coordination between warehouses and distribution centres.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Collaborate closely with shipping carriers and logistics partners to ensure timely and reliable delivery.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Consider establishing </a:t>
            </a:r>
            <a:r>
              <a:rPr lang="en-IN" sz="3000" b="1" u="sng" dirty="0">
                <a:solidFill>
                  <a:schemeClr val="accent6"/>
                </a:solidFill>
              </a:rPr>
              <a:t>regional </a:t>
            </a:r>
            <a:r>
              <a:rPr lang="en-IN" sz="3000" b="1" u="sng" dirty="0" err="1">
                <a:solidFill>
                  <a:schemeClr val="accent6"/>
                </a:solidFill>
              </a:rPr>
              <a:t>fullfillments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centres or warehouses in states with high average delivery times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0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649"/>
            <a:ext cx="9036424" cy="2214280"/>
          </a:xfrm>
        </p:spPr>
        <p:txBody>
          <a:bodyPr>
            <a:normAutofit/>
          </a:bodyPr>
          <a:lstStyle/>
          <a:p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4.</a:t>
            </a: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Find out the top 5 states where the order delivery is really fast as compared to the estimated date of delivery.</a:t>
            </a:r>
            <a:b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You can use the difference between the averages of actual &amp; estimated delivery date to figure out how fast the delivery was for each state</a:t>
            </a:r>
            <a:r>
              <a:rPr lang="en-IN" sz="2200" b="1" i="1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n-IN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1515035"/>
            <a:ext cx="11295529" cy="5154705"/>
          </a:xfrm>
        </p:spPr>
        <p:txBody>
          <a:bodyPr/>
          <a:lstStyle/>
          <a:p>
            <a:pPr algn="l"/>
            <a:r>
              <a:rPr lang="en-IN" b="1" i="1" dirty="0"/>
              <a:t>QUERY:</a:t>
            </a:r>
          </a:p>
          <a:p>
            <a:pPr algn="l"/>
            <a:endParaRPr lang="en-IN" b="1" i="1" dirty="0"/>
          </a:p>
          <a:p>
            <a:pPr algn="l"/>
            <a:endParaRPr lang="en-IN" b="1" i="1" dirty="0"/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t.customer_state,t.average_diff,RANK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()OVER(ORDER BY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t.average_diff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DESC) 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rank_number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FROM( SELECT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c.customer_state,AVG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(DATE_DIFF(o.order_estimated_delivery_date,o.order_delivered_customer_date,DAY))AS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average_diff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 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TARGET_RETAIL_STORE.customers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c JOIN `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ON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c.customer_id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o.customer_id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GROUP BY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c.customer_state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t</a:t>
            </a:r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ORDER BY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rank_number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LIMIT 5</a:t>
            </a:r>
          </a:p>
          <a:p>
            <a:pPr algn="l"/>
            <a:endParaRPr lang="en-IN" sz="16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BIGQUERY:</a:t>
            </a: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RESULT:</a:t>
            </a: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6951-BCF0-D82C-0072-E12ECFE7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075765"/>
            <a:ext cx="11706225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C90F0-A588-3AE8-410C-64A0F9AD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00" y="4182269"/>
            <a:ext cx="6019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80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Analyse the delivery operations and processes in states with </a:t>
            </a:r>
            <a:r>
              <a:rPr lang="en-IN" sz="3200" b="1" u="sng" dirty="0">
                <a:solidFill>
                  <a:schemeClr val="accent6"/>
                </a:solidFill>
              </a:rPr>
              <a:t>faster delivery times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, such as </a:t>
            </a:r>
            <a:r>
              <a:rPr lang="en-IN" sz="3200" b="1" u="sng" dirty="0">
                <a:solidFill>
                  <a:schemeClr val="accent6"/>
                </a:solidFill>
              </a:rPr>
              <a:t>AC, RO, AP, AM, and RR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Identify the factors contributing to their success, such as efficient logistics networks, effective coordination between stakeholders, optimized transportation routes.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Invest in improving logistics infrastructure in states where delivery times are slower.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Evaluate the transportation network, road conditions, and warehouse facilities in these states.</a:t>
            </a:r>
          </a:p>
        </p:txBody>
      </p:sp>
    </p:spTree>
    <p:extLst>
      <p:ext uri="{BB962C8B-B14F-4D97-AF65-F5344CB8AC3E}">
        <p14:creationId xmlns:p14="http://schemas.microsoft.com/office/powerpoint/2010/main" val="404004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007" y="77822"/>
            <a:ext cx="9653993" cy="1616507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1.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Find the month on month no. of orders placed using different payment types.</a:t>
            </a:r>
            <a:b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1521807"/>
            <a:ext cx="11295529" cy="5147934"/>
          </a:xfrm>
        </p:spPr>
        <p:txBody>
          <a:bodyPr>
            <a:normAutofit/>
          </a:bodyPr>
          <a:lstStyle/>
          <a:p>
            <a:pPr algn="l"/>
            <a:r>
              <a:rPr lang="en-IN" b="1" i="1" dirty="0"/>
              <a:t>QUERY:</a:t>
            </a: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SELECT EXTRACT(MONTH FROM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o.order_purchase_timestamp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) AS month_ ,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p.payment_type,COUNT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o.order_id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num_count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JOIN `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payments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p ON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o.order_id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p.order_id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GROUP BY month_,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payment_type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ORDER BY month_</a:t>
            </a:r>
          </a:p>
          <a:p>
            <a:pPr algn="l"/>
            <a:endParaRPr lang="en-IN" dirty="0"/>
          </a:p>
          <a:p>
            <a:pPr algn="l"/>
            <a:r>
              <a:rPr lang="en-IN" b="1" i="1" dirty="0"/>
              <a:t>CODE IN BIGQUERY:                                                                    RESULT: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3F6EB-FE10-97D8-0987-E36BED1D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1" y="5209227"/>
            <a:ext cx="6917111" cy="88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58538-4DD0-EA07-5957-EB1025D9A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839" y="5302527"/>
            <a:ext cx="3903290" cy="9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Ensure that there are diverse range of payment options to customer preferences.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Consider integrating popular payment methods such as </a:t>
            </a:r>
            <a:r>
              <a:rPr lang="en-IN" b="1" u="sng" dirty="0">
                <a:solidFill>
                  <a:schemeClr val="accent6"/>
                </a:solidFill>
              </a:rPr>
              <a:t>credit cards, UPI , debit cards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IN" b="1" u="sng" dirty="0">
                <a:solidFill>
                  <a:schemeClr val="accent6"/>
                </a:solidFill>
              </a:rPr>
              <a:t>vouchers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Offering a variety of payment choices can enhance the customer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Highlight the </a:t>
            </a:r>
            <a:r>
              <a:rPr lang="en-IN" b="1" u="sng" dirty="0">
                <a:solidFill>
                  <a:schemeClr val="accent6"/>
                </a:solidFill>
              </a:rPr>
              <a:t>benefits, convenience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IN" b="1" u="sng" dirty="0">
                <a:solidFill>
                  <a:schemeClr val="accent6"/>
                </a:solidFill>
              </a:rPr>
              <a:t>security features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of these payment options to encourage more customers to adopt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Ensure that the payment options are clearly displayed and easily accessible.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Stay updated with </a:t>
            </a:r>
            <a:r>
              <a:rPr lang="en-IN" b="1" u="sng" dirty="0">
                <a:solidFill>
                  <a:schemeClr val="accent6"/>
                </a:solidFill>
              </a:rPr>
              <a:t>emerging payment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48904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045388" cy="1936376"/>
          </a:xfrm>
        </p:spPr>
        <p:txBody>
          <a:bodyPr>
            <a:normAutofit fontScale="90000"/>
          </a:bodyPr>
          <a:lstStyle/>
          <a:p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2.</a:t>
            </a: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Find the no. of orders placed on the basis of the payment </a:t>
            </a:r>
            <a:r>
              <a:rPr lang="en-IN" sz="36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installments</a:t>
            </a: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that have been paid.</a:t>
            </a:r>
            <a:b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1521807"/>
            <a:ext cx="11295529" cy="5147934"/>
          </a:xfrm>
        </p:spPr>
        <p:txBody>
          <a:bodyPr/>
          <a:lstStyle/>
          <a:p>
            <a:pPr algn="l"/>
            <a:r>
              <a:rPr lang="en-IN" b="1" dirty="0"/>
              <a:t>QUERY:</a:t>
            </a:r>
          </a:p>
          <a:p>
            <a:pPr algn="l"/>
            <a:r>
              <a:rPr lang="en-IN" dirty="0"/>
              <a:t>   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p.payment_installments,COUNT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o.order_id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num_count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  FROM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o JOIN `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TARGET_RETAIL_STORE.payments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 AS p ON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o.order_id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p.order_id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GROUP BY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payment_installments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IN" dirty="0"/>
          </a:p>
          <a:p>
            <a:pPr algn="l"/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BIGQUERY:                                                                      RESULT:</a:t>
            </a:r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77823"/>
            <a:ext cx="744505" cy="657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29" y="77823"/>
            <a:ext cx="987720" cy="657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2E8B3-F516-EA9A-BF84-CFE805AD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40" y="4583487"/>
            <a:ext cx="7214907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29C5F-513C-C96D-01F4-AD04F1092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895" y="4583487"/>
            <a:ext cx="2967318" cy="13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85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marL="0" indent="0" algn="just">
              <a:buNone/>
            </a:pPr>
            <a:endParaRPr lang="en-IN" sz="3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Ensure that customers have </a:t>
            </a:r>
            <a:r>
              <a:rPr lang="en-IN" sz="3000" b="1" u="sng" dirty="0">
                <a:solidFill>
                  <a:schemeClr val="accent6"/>
                </a:solidFill>
              </a:rPr>
              <a:t>clear and transparent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information about the available payment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</a:rPr>
              <a:t>installment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options.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Highlight the availability of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</a:rPr>
              <a:t>installment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payment plans to customers.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Clearly communicate the benefits, such as spreading out payments over time or making larger purchases more affordable.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Keep track of </a:t>
            </a:r>
            <a:r>
              <a:rPr lang="en-IN" sz="3000" b="1" u="sng" dirty="0">
                <a:solidFill>
                  <a:schemeClr val="accent6"/>
                </a:solidFill>
              </a:rPr>
              <a:t>customer feedback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and preferences to identify any areas for improvement or adjustments to your payment offerings.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Regularly evaluate the performance of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</a:rPr>
              <a:t>installment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 plans and make necessary updates to optimize customer satisfaction and conversion rates.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77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Therefore: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        The First Order Was Made On  ----&gt; “2016-09-04”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        The Second Order Was Made On  ----&gt; “2018-10-17”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       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Time Range Between Orders Placed Was --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--&gt; 772 Days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50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083"/>
            <a:ext cx="8828834" cy="1367118"/>
          </a:xfrm>
        </p:spPr>
        <p:txBody>
          <a:bodyPr>
            <a:normAutofit fontScale="90000"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3.Count the Cities &amp; States of customers who ordered during the given period.</a:t>
            </a:r>
            <a:b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8" y="1355445"/>
            <a:ext cx="11672047" cy="5269471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96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</a:t>
            </a:r>
            <a:r>
              <a:rPr lang="en-IN" sz="9600" b="1" dirty="0">
                <a:solidFill>
                  <a:schemeClr val="accent1">
                    <a:lumMod val="75000"/>
                  </a:schemeClr>
                </a:solidFill>
              </a:rPr>
              <a:t>The Count Of Cities And States Was</a:t>
            </a:r>
          </a:p>
          <a:p>
            <a:pPr algn="just"/>
            <a:r>
              <a:rPr lang="en-IN" sz="9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QUERY:</a:t>
            </a:r>
          </a:p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SELECT COUNT(DISTINCT </a:t>
            </a:r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c.customer_city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</a:t>
            </a:r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city_count,COUNT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(DISTINCT </a:t>
            </a:r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c.customer_state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) AS </a:t>
            </a:r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state_count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Roboto Mono" panose="00000009000000000000" pitchFamily="49" charset="0"/>
            </a:endParaRPr>
          </a:p>
          <a:p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FROM`TARGET_RETAIL_STORE.customers`AS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c JOIN `</a:t>
            </a:r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TARGET_RETAIL_STORE.orders`AS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o ON        </a:t>
            </a:r>
          </a:p>
          <a:p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c.customer_id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o.customer_id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WHERE </a:t>
            </a:r>
            <a:r>
              <a:rPr lang="en-IN" sz="4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 BETWEEN "2016-09-04 21:15:19 UTC" AND "2018-10-17 17:30:18 UTC"</a:t>
            </a:r>
          </a:p>
          <a:p>
            <a:br>
              <a:rPr lang="en-IN" sz="44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endParaRPr lang="en-IN" sz="44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pPr algn="just"/>
            <a:r>
              <a:rPr lang="en-IN" sz="9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IN BIGQUERY:</a:t>
            </a: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IN" sz="9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sz="9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RESULT:</a:t>
            </a: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3100" dirty="0">
              <a:solidFill>
                <a:schemeClr val="accent4"/>
              </a:solidFill>
            </a:endParaRPr>
          </a:p>
          <a:p>
            <a:pPr algn="just"/>
            <a:endParaRPr lang="en-IN" sz="31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117476"/>
            <a:ext cx="636214" cy="561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869" y="77823"/>
            <a:ext cx="951380" cy="63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AE973-424C-DCAA-A73A-CF91B9351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3798233"/>
            <a:ext cx="10210800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D1D13C-3EC6-BAEA-7141-4F178A253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01" y="5502555"/>
            <a:ext cx="3762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sz="2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IN" sz="2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Therefore: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The Count Of Cities Of Customers Was  --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--&gt; 4119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          The Count Of States Of Customers Was ---- &gt;27         </a:t>
            </a:r>
          </a:p>
          <a:p>
            <a:pPr marL="0" indent="0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11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910" y="117476"/>
            <a:ext cx="8444753" cy="2061882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2.In-depth Exploration</a:t>
            </a:r>
            <a:br>
              <a:rPr lang="en-IN" sz="32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1.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 Is there a growing trend in the no. of orders placed over the past years?</a:t>
            </a:r>
            <a:b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51" y="3810000"/>
            <a:ext cx="11922498" cy="2474259"/>
          </a:xfrm>
        </p:spPr>
        <p:txBody>
          <a:bodyPr>
            <a:normAutofit/>
          </a:bodyPr>
          <a:lstStyle/>
          <a:p>
            <a:pPr algn="l"/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CODE IN BIGQUERY:                                               RESULT:</a:t>
            </a:r>
          </a:p>
          <a:p>
            <a:pPr algn="l"/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sz="3200" b="1" i="1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1" y="117476"/>
            <a:ext cx="618284" cy="545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987" y="77823"/>
            <a:ext cx="971262" cy="646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A75E4-2C06-9578-0332-84EDC0191040}"/>
              </a:ext>
            </a:extLst>
          </p:cNvPr>
          <p:cNvSpPr txBox="1"/>
          <p:nvPr/>
        </p:nvSpPr>
        <p:spPr>
          <a:xfrm>
            <a:off x="134751" y="1888384"/>
            <a:ext cx="119224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QUERY:</a:t>
            </a:r>
          </a:p>
          <a:p>
            <a:r>
              <a:rPr lang="en-IN" dirty="0"/>
              <a:t>  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t.year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, COUNT(*) AS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num_count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FROM (SELECT * ,EXTRACT (YEAR FROM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) AS year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FROM`TARGET_RETAIL_STORE.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`) t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     GROUP BY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t.year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Roboto Mono" panose="00000009000000000000" pitchFamily="49" charset="0"/>
            </a:endParaRP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     ORDER BY year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87A18-5294-CE1F-23F7-678B18FD5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93" y="5133094"/>
            <a:ext cx="5924550" cy="980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A0854C-2BD4-3681-706A-9DFEA91D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378" y="4899273"/>
            <a:ext cx="3648075" cy="13049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D01A5D8-B026-2426-92B9-10CBB9F07DB0}"/>
              </a:ext>
            </a:extLst>
          </p:cNvPr>
          <p:cNvSpPr/>
          <p:nvPr/>
        </p:nvSpPr>
        <p:spPr>
          <a:xfrm>
            <a:off x="2949388" y="569258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3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A4D9-49F0-5BC3-4716-75F503DA0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B79C01F-2B65-FDB1-9857-84C6760ABE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718" y="71438"/>
            <a:ext cx="12015507" cy="6651625"/>
          </a:xfrm>
        </p:spPr>
        <p:txBody>
          <a:bodyPr/>
          <a:lstStyle/>
          <a:p>
            <a:pPr marL="0" indent="0" algn="just">
              <a:buNone/>
            </a:pP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IN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 2017 The Number Of Orders Was 45101 But In 2018 The Order Was 54011    Which Is 19.77 Percent Hike .Therefore There Is A Growing Trend In Number Of Orders Placed Over Past Year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RECOMMENDATION:</a:t>
            </a:r>
          </a:p>
          <a:p>
            <a:pPr marL="0" indent="0" algn="just">
              <a:buNone/>
            </a:pP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en-IN" sz="2800" b="1" dirty="0">
                <a:solidFill>
                  <a:srgbClr val="00B050"/>
                </a:solidFill>
              </a:rPr>
              <a:t>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Target retail store has experienced a significant growth in the number of orders placed, with a notable increase from </a:t>
            </a:r>
            <a:r>
              <a:rPr lang="en-IN" sz="2800" b="1" u="sng" dirty="0">
                <a:solidFill>
                  <a:schemeClr val="accent6"/>
                </a:solidFill>
              </a:rPr>
              <a:t>329 orders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IN" sz="2800" b="1" u="sng" dirty="0">
                <a:solidFill>
                  <a:schemeClr val="accent6"/>
                </a:solidFill>
              </a:rPr>
              <a:t>2016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IN" sz="2800" b="1" u="sng" dirty="0">
                <a:solidFill>
                  <a:schemeClr val="accent6"/>
                </a:solidFill>
              </a:rPr>
              <a:t>54,011</a:t>
            </a:r>
            <a:r>
              <a:rPr lang="en-IN" sz="2800" b="1" dirty="0">
                <a:solidFill>
                  <a:schemeClr val="accent6"/>
                </a:solidFill>
              </a:rPr>
              <a:t> </a:t>
            </a:r>
            <a:r>
              <a:rPr lang="en-IN" b="1" u="sng" dirty="0">
                <a:solidFill>
                  <a:schemeClr val="accent6"/>
                </a:solidFill>
              </a:rPr>
              <a:t>orders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IN" sz="2800" b="1" u="sng" dirty="0">
                <a:solidFill>
                  <a:schemeClr val="accent6"/>
                </a:solidFill>
              </a:rPr>
              <a:t>2018</a:t>
            </a:r>
            <a:r>
              <a:rPr lang="en-IN" sz="2800" b="1" dirty="0">
                <a:solidFill>
                  <a:schemeClr val="accent6"/>
                </a:solidFill>
              </a:rPr>
              <a:t>.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To maximize this upward trend , Target retail store should prioritize </a:t>
            </a:r>
            <a:r>
              <a:rPr lang="en-IN" sz="2800" b="1" u="sng" dirty="0">
                <a:solidFill>
                  <a:schemeClr val="accent6"/>
                </a:solidFill>
              </a:rPr>
              <a:t>improving the online shopping experience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F5-FA5B-86DF-AA88-00784E97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224"/>
            <a:ext cx="8828834" cy="1470211"/>
          </a:xfrm>
        </p:spPr>
        <p:txBody>
          <a:bodyPr>
            <a:normAutofit fontScale="90000"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2.</a:t>
            </a:r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Can we see some kind of monthly seasonality in terms of the no. of orders being placed?</a:t>
            </a:r>
            <a:b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</a:br>
            <a:endParaRPr lang="en-IN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985-649A-F7C5-62B2-A898A6E3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9" y="1586753"/>
            <a:ext cx="11412070" cy="4993341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IN" sz="6000" b="1" i="1" dirty="0"/>
              <a:t>QUERY:</a:t>
            </a:r>
          </a:p>
          <a:p>
            <a:pPr lvl="1" algn="l"/>
            <a:r>
              <a:rPr lang="en-IN" dirty="0"/>
              <a:t>                            </a:t>
            </a:r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sz="5000" b="1" dirty="0" err="1">
                <a:solidFill>
                  <a:schemeClr val="accent1">
                    <a:lumMod val="75000"/>
                  </a:schemeClr>
                </a:solidFill>
              </a:rPr>
              <a:t>t.month,COUNT</a:t>
            </a:r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(*) AS </a:t>
            </a:r>
            <a:r>
              <a:rPr lang="en-IN" sz="5000" b="1" dirty="0" err="1">
                <a:solidFill>
                  <a:schemeClr val="accent1">
                    <a:lumMod val="75000"/>
                  </a:schemeClr>
                </a:solidFill>
              </a:rPr>
              <a:t>num_count</a:t>
            </a:r>
            <a:endParaRPr lang="en-IN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l"/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           FROM (SELECT *, EXTRACT (MONTH FROM </a:t>
            </a:r>
            <a:r>
              <a:rPr lang="en-IN" sz="5000" b="1" dirty="0" err="1">
                <a:solidFill>
                  <a:schemeClr val="accent1">
                    <a:lumMod val="75000"/>
                  </a:schemeClr>
                </a:solidFill>
              </a:rPr>
              <a:t>order_purchase_timestamp</a:t>
            </a:r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) AS month</a:t>
            </a:r>
          </a:p>
          <a:p>
            <a:pPr lvl="1" algn="l"/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IN" sz="5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FROM`TARGET_RETAIL_STORE.</a:t>
            </a:r>
            <a:r>
              <a:rPr lang="en-IN" sz="5000" b="1" dirty="0" err="1">
                <a:solidFill>
                  <a:schemeClr val="accent1">
                    <a:lumMod val="75000"/>
                  </a:schemeClr>
                </a:solidFill>
                <a:latin typeface="Roboto Mono" panose="00000009000000000000" pitchFamily="49" charset="0"/>
              </a:rPr>
              <a:t>orders</a:t>
            </a:r>
            <a:r>
              <a:rPr lang="en-IN" sz="5000" b="1" dirty="0">
                <a:solidFill>
                  <a:schemeClr val="accent1">
                    <a:lumMod val="75000"/>
                  </a:schemeClr>
                </a:solidFill>
                <a:effectLst/>
                <a:latin typeface="Roboto Mono" panose="00000009000000000000" pitchFamily="49" charset="0"/>
              </a:rPr>
              <a:t>`)t</a:t>
            </a:r>
          </a:p>
          <a:p>
            <a:pPr lvl="1" algn="l"/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           GROUP BY </a:t>
            </a:r>
            <a:r>
              <a:rPr lang="en-IN" sz="5000" b="1" dirty="0" err="1">
                <a:solidFill>
                  <a:schemeClr val="accent1">
                    <a:lumMod val="75000"/>
                  </a:schemeClr>
                </a:solidFill>
              </a:rPr>
              <a:t>t.month</a:t>
            </a:r>
            <a:endParaRPr lang="en-IN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l"/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           ORDER BY </a:t>
            </a:r>
            <a:r>
              <a:rPr lang="en-IN" sz="5000" b="1" dirty="0" err="1">
                <a:solidFill>
                  <a:schemeClr val="accent1">
                    <a:lumMod val="75000"/>
                  </a:schemeClr>
                </a:solidFill>
              </a:rPr>
              <a:t>num_count</a:t>
            </a:r>
            <a:r>
              <a:rPr lang="en-IN" sz="5000" b="1" dirty="0">
                <a:solidFill>
                  <a:schemeClr val="accent1">
                    <a:lumMod val="75000"/>
                  </a:schemeClr>
                </a:solidFill>
              </a:rPr>
              <a:t> DESC</a:t>
            </a:r>
          </a:p>
          <a:p>
            <a:pPr algn="l"/>
            <a:endParaRPr lang="en-IN" dirty="0"/>
          </a:p>
          <a:p>
            <a:pPr algn="l">
              <a:buFont typeface="+mj-lt"/>
              <a:buAutoNum type="arabicPeriod"/>
            </a:pPr>
            <a:endParaRPr lang="en-IN" b="0" i="0" dirty="0">
              <a:solidFill>
                <a:srgbClr val="515151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N" dirty="0">
                <a:solidFill>
                  <a:srgbClr val="515151"/>
                </a:solidFill>
                <a:latin typeface="Source Sans Pro" panose="020B0503030403020204" pitchFamily="34" charset="0"/>
              </a:rPr>
              <a:t>  </a:t>
            </a:r>
            <a:r>
              <a:rPr lang="en-IN" sz="6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</a:rPr>
              <a:t>QUERY :                                                                                                             RESULT:     </a:t>
            </a:r>
            <a:r>
              <a:rPr lang="en-IN" b="1" i="1" dirty="0">
                <a:solidFill>
                  <a:srgbClr val="515151"/>
                </a:solidFill>
                <a:latin typeface="Source Sans Pro" panose="020B0503030403020204" pitchFamily="34" charset="0"/>
              </a:rPr>
              <a:t>                                                                                                           </a:t>
            </a:r>
          </a:p>
          <a:p>
            <a:pPr algn="l"/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N" dirty="0">
                <a:solidFill>
                  <a:srgbClr val="515151"/>
                </a:solidFill>
                <a:latin typeface="Source Sans Pro" panose="020B0503030403020204" pitchFamily="34" charset="0"/>
              </a:rPr>
              <a:t>                                                                                                                                                            Result:</a:t>
            </a:r>
          </a:p>
          <a:p>
            <a:pPr algn="l"/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endParaRPr lang="en-IN" dirty="0">
              <a:solidFill>
                <a:srgbClr val="515151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N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3DAFD-D65A-02A9-49A4-37072AEAA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2F0CF-0929-E881-469F-98E053B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" y="77823"/>
            <a:ext cx="690283" cy="609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79AB-02DB-EC98-4DBE-BC19F8A5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622" y="95544"/>
            <a:ext cx="942415" cy="627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F6846-7A37-9FD4-BD12-65FA6EF1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58" y="4690782"/>
            <a:ext cx="603885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C6B802-6E20-98CC-9CCD-21605305A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297" y="4486834"/>
            <a:ext cx="2992532" cy="12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- Business Case</Template>
  <TotalTime>1</TotalTime>
  <Words>3935</Words>
  <Application>Microsoft Office PowerPoint</Application>
  <PresentationFormat>Widescreen</PresentationFormat>
  <Paragraphs>389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Roboto Mono</vt:lpstr>
      <vt:lpstr>Söhne</vt:lpstr>
      <vt:lpstr>Source Sans Pro</vt:lpstr>
      <vt:lpstr>Wingdings</vt:lpstr>
      <vt:lpstr>Office Theme</vt:lpstr>
      <vt:lpstr>SQL - Business Case: Target </vt:lpstr>
      <vt:lpstr>11. Import the dataset and do usual exploratory              analysis steps like checking the structure &amp;              characteristics of the dataset:</vt:lpstr>
      <vt:lpstr>1 2. Get the time range between which the orders were placed. </vt:lpstr>
      <vt:lpstr>PowerPoint Presentation</vt:lpstr>
      <vt:lpstr>1 3.Count the Cities &amp; States of customers who ordered during the given period. </vt:lpstr>
      <vt:lpstr>PowerPoint Presentation</vt:lpstr>
      <vt:lpstr>2.In-depth Exploration 21. Is there a growing trend in the no. of orders placed over the past years? </vt:lpstr>
      <vt:lpstr>PowerPoint Presentation</vt:lpstr>
      <vt:lpstr>22.Can we see some kind of monthly seasonality in terms of the no. of orders being placed? </vt:lpstr>
      <vt:lpstr>PowerPoint Presentation</vt:lpstr>
      <vt:lpstr>23. During what time of the day, do the Brazilian customers mostly place their orders? (Dawn, Morning, Afternoon or Night) 0-6 hrs : Dawn  , 7-12 hrs : Mornings  ,13-18 hrs : Afternoon  ,19-23 hrs : Night  </vt:lpstr>
      <vt:lpstr>PowerPoint Presentation</vt:lpstr>
      <vt:lpstr>PowerPoint Presentation</vt:lpstr>
      <vt:lpstr>3.Evolution of E-commerce orders in the Brazil region:  31.Get the month on month no. of orders placed in each state </vt:lpstr>
      <vt:lpstr>PowerPoint Presentation</vt:lpstr>
      <vt:lpstr>32.How are the customers distributed across all the states?  </vt:lpstr>
      <vt:lpstr>PowerPoint Presentation</vt:lpstr>
      <vt:lpstr>4. Impact on Economy: Analyze the money movement by e-commerce by looking at order prices, freight and others.  41.Get the % increase in the cost of orders from year 2017 to 2018 (include months between Jan to Aug only). You can use the "payment_value" column in the payments table to get the cost of orders. </vt:lpstr>
      <vt:lpstr>PowerPoint Presentation</vt:lpstr>
      <vt:lpstr>PowerPoint Presentation</vt:lpstr>
      <vt:lpstr>42. Calculate the Total &amp; Average value of order price for each state. </vt:lpstr>
      <vt:lpstr>PowerPoint Presentation</vt:lpstr>
      <vt:lpstr>43. Calculate the Total &amp; Average value of order freight for each state. </vt:lpstr>
      <vt:lpstr>PowerPoint Presentation</vt:lpstr>
      <vt:lpstr>5. Analysis based on sales, freight and delivery time. 51.Find the no. of days taken to deliver each order from the order’s purchase date as delivery time. Also, calculate the difference (in days) between the estimated &amp; actual delivery date of an order. Do this in a single query. </vt:lpstr>
      <vt:lpstr>PowerPoint Presentation</vt:lpstr>
      <vt:lpstr>. 52Find out the top 5 states with the highest &amp; lowest average freight value</vt:lpstr>
      <vt:lpstr>PowerPoint Presentation</vt:lpstr>
      <vt:lpstr>PowerPoint Presentation</vt:lpstr>
      <vt:lpstr>53. Find out the top 5 states with the highest &amp; lowest average delivery time. </vt:lpstr>
      <vt:lpstr>PowerPoint Presentation</vt:lpstr>
      <vt:lpstr>PowerPoint Presentation</vt:lpstr>
      <vt:lpstr>54. Find out the top 5 states where the order delivery is really fast as compared to the estimated date of delivery. You can use the difference between the averages of actual &amp; estimated delivery date to figure out how fast the delivery was for each state. </vt:lpstr>
      <vt:lpstr>PowerPoint Presentation</vt:lpstr>
      <vt:lpstr>PowerPoint Presentation</vt:lpstr>
      <vt:lpstr>61. Find the month on month no. of orders placed using different payment types. </vt:lpstr>
      <vt:lpstr>PowerPoint Presentation</vt:lpstr>
      <vt:lpstr>62. Find the no. of orders placed on the basis of the payment installments that have been paid.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Business Case: Target </dc:title>
  <dc:creator>kishore balaji</dc:creator>
  <cp:lastModifiedBy>kishore balaji</cp:lastModifiedBy>
  <cp:revision>1</cp:revision>
  <dcterms:created xsi:type="dcterms:W3CDTF">2023-10-25T06:43:16Z</dcterms:created>
  <dcterms:modified xsi:type="dcterms:W3CDTF">2023-10-25T06:45:02Z</dcterms:modified>
</cp:coreProperties>
</file>