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2" r:id="rId4"/>
    <p:sldId id="258" r:id="rId5"/>
    <p:sldId id="273" r:id="rId6"/>
    <p:sldId id="274" r:id="rId7"/>
    <p:sldId id="275" r:id="rId8"/>
    <p:sldId id="276" r:id="rId9"/>
    <p:sldId id="277" r:id="rId10"/>
    <p:sldId id="278" r:id="rId11"/>
    <p:sldId id="281" r:id="rId12"/>
    <p:sldId id="282" r:id="rId13"/>
    <p:sldId id="259" r:id="rId14"/>
    <p:sldId id="260" r:id="rId15"/>
    <p:sldId id="267" r:id="rId16"/>
    <p:sldId id="262" r:id="rId17"/>
    <p:sldId id="268" r:id="rId18"/>
    <p:sldId id="269" r:id="rId19"/>
    <p:sldId id="271" r:id="rId20"/>
    <p:sldId id="270"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528AD-6E07-234B-A82B-5A25BFC150FC}"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66BF4A86-ADC5-0842-B0E2-A67611B65122}">
      <dgm:prSet phldrT="[Text]"/>
      <dgm:spPr/>
      <dgm:t>
        <a:bodyPr/>
        <a:lstStyle/>
        <a:p>
          <a:r>
            <a:rPr lang="en-US" dirty="0"/>
            <a:t>Format Clean Up</a:t>
          </a:r>
        </a:p>
      </dgm:t>
    </dgm:pt>
    <dgm:pt modelId="{66E5A37A-F226-9E4D-9D73-B0EBBAC98FA2}" type="parTrans" cxnId="{34612CE7-8F2D-054D-BC23-6C61E76C58EB}">
      <dgm:prSet/>
      <dgm:spPr/>
      <dgm:t>
        <a:bodyPr/>
        <a:lstStyle/>
        <a:p>
          <a:endParaRPr lang="en-US"/>
        </a:p>
      </dgm:t>
    </dgm:pt>
    <dgm:pt modelId="{128B5737-FFE6-974D-A355-949B42A8FC8F}" type="sibTrans" cxnId="{34612CE7-8F2D-054D-BC23-6C61E76C58EB}">
      <dgm:prSet/>
      <dgm:spPr/>
      <dgm:t>
        <a:bodyPr/>
        <a:lstStyle/>
        <a:p>
          <a:endParaRPr lang="en-US"/>
        </a:p>
      </dgm:t>
    </dgm:pt>
    <dgm:pt modelId="{1918134F-1B79-BC48-A2AB-0918A5BA9AC8}">
      <dgm:prSet phldrT="[Text]"/>
      <dgm:spPr/>
      <dgm:t>
        <a:bodyPr/>
        <a:lstStyle/>
        <a:p>
          <a:r>
            <a:rPr lang="en-US" dirty="0"/>
            <a:t>Ensure Valid Data format</a:t>
          </a:r>
        </a:p>
      </dgm:t>
    </dgm:pt>
    <dgm:pt modelId="{9E312A18-5AB7-694F-90AE-D2E4D22C8EF1}" type="parTrans" cxnId="{766F8922-88D5-954C-A2BD-00E5B9A1D3BB}">
      <dgm:prSet/>
      <dgm:spPr/>
      <dgm:t>
        <a:bodyPr/>
        <a:lstStyle/>
        <a:p>
          <a:endParaRPr lang="en-US"/>
        </a:p>
      </dgm:t>
    </dgm:pt>
    <dgm:pt modelId="{8D7CE763-B4BE-B944-B65F-B1C5F5EFF767}" type="sibTrans" cxnId="{766F8922-88D5-954C-A2BD-00E5B9A1D3BB}">
      <dgm:prSet/>
      <dgm:spPr/>
      <dgm:t>
        <a:bodyPr/>
        <a:lstStyle/>
        <a:p>
          <a:endParaRPr lang="en-US"/>
        </a:p>
      </dgm:t>
    </dgm:pt>
    <dgm:pt modelId="{806AB2C6-BC09-D04D-95FE-219BF0C1C407}">
      <dgm:prSet phldrT="[Text]"/>
      <dgm:spPr/>
      <dgm:t>
        <a:bodyPr/>
        <a:lstStyle/>
        <a:p>
          <a:r>
            <a:rPr lang="en-US" dirty="0"/>
            <a:t>Clean data to enhance quality and format of Data</a:t>
          </a:r>
        </a:p>
      </dgm:t>
    </dgm:pt>
    <dgm:pt modelId="{7B2ADD55-30C8-6943-A10F-FD1D069B841A}" type="parTrans" cxnId="{C52D49D7-9DE0-FC43-80C4-35851B8F2743}">
      <dgm:prSet/>
      <dgm:spPr/>
      <dgm:t>
        <a:bodyPr/>
        <a:lstStyle/>
        <a:p>
          <a:endParaRPr lang="en-US"/>
        </a:p>
      </dgm:t>
    </dgm:pt>
    <dgm:pt modelId="{D7E6FACE-25CB-BA49-83AA-9560B7812A37}" type="sibTrans" cxnId="{C52D49D7-9DE0-FC43-80C4-35851B8F2743}">
      <dgm:prSet/>
      <dgm:spPr/>
      <dgm:t>
        <a:bodyPr/>
        <a:lstStyle/>
        <a:p>
          <a:endParaRPr lang="en-US"/>
        </a:p>
      </dgm:t>
    </dgm:pt>
    <dgm:pt modelId="{986C90C0-291B-7441-8B7A-93075CF62B7A}">
      <dgm:prSet phldrT="[Text]"/>
      <dgm:spPr/>
      <dgm:t>
        <a:bodyPr/>
        <a:lstStyle/>
        <a:p>
          <a:r>
            <a:rPr lang="en-US" dirty="0"/>
            <a:t>Extraction and Transformation</a:t>
          </a:r>
        </a:p>
      </dgm:t>
    </dgm:pt>
    <dgm:pt modelId="{B7566F9B-30C6-1A47-B736-889A905CE0AA}" type="parTrans" cxnId="{A197FA13-09A7-2449-8443-C106C13EA528}">
      <dgm:prSet/>
      <dgm:spPr/>
      <dgm:t>
        <a:bodyPr/>
        <a:lstStyle/>
        <a:p>
          <a:endParaRPr lang="en-US"/>
        </a:p>
      </dgm:t>
    </dgm:pt>
    <dgm:pt modelId="{608CC0EB-7232-DA4E-B967-2A048C97C244}" type="sibTrans" cxnId="{A197FA13-09A7-2449-8443-C106C13EA528}">
      <dgm:prSet/>
      <dgm:spPr/>
      <dgm:t>
        <a:bodyPr/>
        <a:lstStyle/>
        <a:p>
          <a:endParaRPr lang="en-US"/>
        </a:p>
      </dgm:t>
    </dgm:pt>
    <dgm:pt modelId="{78E557F0-8EDB-3649-AD67-395EFC3E1E3A}">
      <dgm:prSet phldrT="[Text]"/>
      <dgm:spPr/>
      <dgm:t>
        <a:bodyPr/>
        <a:lstStyle/>
        <a:p>
          <a:r>
            <a:rPr lang="en-US" dirty="0"/>
            <a:t>Transformed raw Data into Analytical form</a:t>
          </a:r>
        </a:p>
      </dgm:t>
    </dgm:pt>
    <dgm:pt modelId="{3CDD5E5E-6234-7949-9151-C9229AB6DB0B}" type="parTrans" cxnId="{57C8B560-CB1E-724B-B9B5-BE7E13916FF6}">
      <dgm:prSet/>
      <dgm:spPr/>
      <dgm:t>
        <a:bodyPr/>
        <a:lstStyle/>
        <a:p>
          <a:endParaRPr lang="en-US"/>
        </a:p>
      </dgm:t>
    </dgm:pt>
    <dgm:pt modelId="{5A80A195-409E-8141-BD19-C94A95056EE2}" type="sibTrans" cxnId="{57C8B560-CB1E-724B-B9B5-BE7E13916FF6}">
      <dgm:prSet/>
      <dgm:spPr/>
      <dgm:t>
        <a:bodyPr/>
        <a:lstStyle/>
        <a:p>
          <a:endParaRPr lang="en-US"/>
        </a:p>
      </dgm:t>
    </dgm:pt>
    <dgm:pt modelId="{DE3AA966-2DA1-DC4B-84A1-1710AB7E2F60}">
      <dgm:prSet phldrT="[Text]"/>
      <dgm:spPr/>
      <dgm:t>
        <a:bodyPr/>
        <a:lstStyle/>
        <a:p>
          <a:r>
            <a:rPr lang="en-US" dirty="0"/>
            <a:t>Extracted valid accurate data for Analysis</a:t>
          </a:r>
        </a:p>
      </dgm:t>
    </dgm:pt>
    <dgm:pt modelId="{D6AD44A5-E511-6840-B276-01C9BD58F39D}" type="parTrans" cxnId="{1B0DCAB8-149A-0442-9A6B-1AFCCDF9EF82}">
      <dgm:prSet/>
      <dgm:spPr/>
      <dgm:t>
        <a:bodyPr/>
        <a:lstStyle/>
        <a:p>
          <a:endParaRPr lang="en-US"/>
        </a:p>
      </dgm:t>
    </dgm:pt>
    <dgm:pt modelId="{4FDBC9EE-73D2-C94B-99E0-8159B48FA9BC}" type="sibTrans" cxnId="{1B0DCAB8-149A-0442-9A6B-1AFCCDF9EF82}">
      <dgm:prSet/>
      <dgm:spPr/>
      <dgm:t>
        <a:bodyPr/>
        <a:lstStyle/>
        <a:p>
          <a:endParaRPr lang="en-US"/>
        </a:p>
      </dgm:t>
    </dgm:pt>
    <dgm:pt modelId="{32D67575-8F86-3E4C-9360-AE849F079C16}">
      <dgm:prSet phldrT="[Text]"/>
      <dgm:spPr/>
      <dgm:t>
        <a:bodyPr/>
        <a:lstStyle/>
        <a:p>
          <a:r>
            <a:rPr lang="en-US" dirty="0"/>
            <a:t>Analysis and Decision making </a:t>
          </a:r>
        </a:p>
      </dgm:t>
    </dgm:pt>
    <dgm:pt modelId="{C7870527-05B1-854A-9F4A-8E8EEFB8F98E}" type="parTrans" cxnId="{08FFF819-5B47-854E-9CDF-C50855F4484B}">
      <dgm:prSet/>
      <dgm:spPr/>
      <dgm:t>
        <a:bodyPr/>
        <a:lstStyle/>
        <a:p>
          <a:endParaRPr lang="en-US"/>
        </a:p>
      </dgm:t>
    </dgm:pt>
    <dgm:pt modelId="{7E335CB6-5DCC-1545-8139-5FD9B6B9F587}" type="sibTrans" cxnId="{08FFF819-5B47-854E-9CDF-C50855F4484B}">
      <dgm:prSet/>
      <dgm:spPr/>
      <dgm:t>
        <a:bodyPr/>
        <a:lstStyle/>
        <a:p>
          <a:endParaRPr lang="en-US"/>
        </a:p>
      </dgm:t>
    </dgm:pt>
    <dgm:pt modelId="{B3C67FCC-2ED2-9C40-945D-D044855C3BF4}">
      <dgm:prSet phldrT="[Text]"/>
      <dgm:spPr/>
      <dgm:t>
        <a:bodyPr/>
        <a:lstStyle/>
        <a:p>
          <a:r>
            <a:rPr lang="en-US" dirty="0"/>
            <a:t>Performed Analysis on Data</a:t>
          </a:r>
        </a:p>
      </dgm:t>
    </dgm:pt>
    <dgm:pt modelId="{A2ED5C98-EC10-5348-81CD-BBCEAC74F2A7}" type="parTrans" cxnId="{B68BE901-A626-E74E-A24E-DD1FA493C0B6}">
      <dgm:prSet/>
      <dgm:spPr/>
      <dgm:t>
        <a:bodyPr/>
        <a:lstStyle/>
        <a:p>
          <a:endParaRPr lang="en-US"/>
        </a:p>
      </dgm:t>
    </dgm:pt>
    <dgm:pt modelId="{DD0107EE-5CCD-B24B-A251-2199E3A66517}" type="sibTrans" cxnId="{B68BE901-A626-E74E-A24E-DD1FA493C0B6}">
      <dgm:prSet/>
      <dgm:spPr/>
      <dgm:t>
        <a:bodyPr/>
        <a:lstStyle/>
        <a:p>
          <a:endParaRPr lang="en-US"/>
        </a:p>
      </dgm:t>
    </dgm:pt>
    <dgm:pt modelId="{FB350B18-9C74-3141-A65C-5491773BA035}">
      <dgm:prSet phldrT="[Text]"/>
      <dgm:spPr/>
      <dgm:t>
        <a:bodyPr/>
        <a:lstStyle/>
        <a:p>
          <a:r>
            <a:rPr lang="en-US" dirty="0"/>
            <a:t>Transformed Data into Visual Plots to facilitate decision making</a:t>
          </a:r>
        </a:p>
      </dgm:t>
    </dgm:pt>
    <dgm:pt modelId="{B5449BCF-CBE0-6D4E-A330-8482165D15D0}" type="parTrans" cxnId="{BC106796-0A3C-AF47-B555-9C9205CB36F3}">
      <dgm:prSet/>
      <dgm:spPr/>
      <dgm:t>
        <a:bodyPr/>
        <a:lstStyle/>
        <a:p>
          <a:endParaRPr lang="en-US"/>
        </a:p>
      </dgm:t>
    </dgm:pt>
    <dgm:pt modelId="{A1B52942-3FAE-3F40-A235-D34CCE45DA69}" type="sibTrans" cxnId="{BC106796-0A3C-AF47-B555-9C9205CB36F3}">
      <dgm:prSet/>
      <dgm:spPr/>
      <dgm:t>
        <a:bodyPr/>
        <a:lstStyle/>
        <a:p>
          <a:endParaRPr lang="en-US"/>
        </a:p>
      </dgm:t>
    </dgm:pt>
    <dgm:pt modelId="{7A69F224-EB1E-2640-8B56-6B432EC7B5BC}" type="pres">
      <dgm:prSet presAssocID="{7F0528AD-6E07-234B-A82B-5A25BFC150FC}" presName="linearFlow" presStyleCnt="0">
        <dgm:presLayoutVars>
          <dgm:dir/>
          <dgm:animLvl val="lvl"/>
          <dgm:resizeHandles val="exact"/>
        </dgm:presLayoutVars>
      </dgm:prSet>
      <dgm:spPr/>
    </dgm:pt>
    <dgm:pt modelId="{D7B76A91-1B2E-9342-8767-35174B410B14}" type="pres">
      <dgm:prSet presAssocID="{66BF4A86-ADC5-0842-B0E2-A67611B65122}" presName="composite" presStyleCnt="0"/>
      <dgm:spPr/>
    </dgm:pt>
    <dgm:pt modelId="{AF8CD905-806A-DE4C-ABA4-C1EB9B318514}" type="pres">
      <dgm:prSet presAssocID="{66BF4A86-ADC5-0842-B0E2-A67611B65122}" presName="parentText" presStyleLbl="alignNode1" presStyleIdx="0" presStyleCnt="3">
        <dgm:presLayoutVars>
          <dgm:chMax val="1"/>
          <dgm:bulletEnabled val="1"/>
        </dgm:presLayoutVars>
      </dgm:prSet>
      <dgm:spPr/>
    </dgm:pt>
    <dgm:pt modelId="{B0D01977-95D3-3F41-A132-D2BC0E83F433}" type="pres">
      <dgm:prSet presAssocID="{66BF4A86-ADC5-0842-B0E2-A67611B65122}" presName="descendantText" presStyleLbl="alignAcc1" presStyleIdx="0" presStyleCnt="3">
        <dgm:presLayoutVars>
          <dgm:bulletEnabled val="1"/>
        </dgm:presLayoutVars>
      </dgm:prSet>
      <dgm:spPr/>
    </dgm:pt>
    <dgm:pt modelId="{4CB8C252-1470-B34F-9069-8F17BB0571A7}" type="pres">
      <dgm:prSet presAssocID="{128B5737-FFE6-974D-A355-949B42A8FC8F}" presName="sp" presStyleCnt="0"/>
      <dgm:spPr/>
    </dgm:pt>
    <dgm:pt modelId="{B7845224-E9D2-1643-9C96-DA7AD3E78DA6}" type="pres">
      <dgm:prSet presAssocID="{986C90C0-291B-7441-8B7A-93075CF62B7A}" presName="composite" presStyleCnt="0"/>
      <dgm:spPr/>
    </dgm:pt>
    <dgm:pt modelId="{A31C249E-79EA-004B-92FB-9439B49F4AF7}" type="pres">
      <dgm:prSet presAssocID="{986C90C0-291B-7441-8B7A-93075CF62B7A}" presName="parentText" presStyleLbl="alignNode1" presStyleIdx="1" presStyleCnt="3">
        <dgm:presLayoutVars>
          <dgm:chMax val="1"/>
          <dgm:bulletEnabled val="1"/>
        </dgm:presLayoutVars>
      </dgm:prSet>
      <dgm:spPr/>
    </dgm:pt>
    <dgm:pt modelId="{BD5F47EB-E299-FB4A-97BB-3B36BC90398C}" type="pres">
      <dgm:prSet presAssocID="{986C90C0-291B-7441-8B7A-93075CF62B7A}" presName="descendantText" presStyleLbl="alignAcc1" presStyleIdx="1" presStyleCnt="3">
        <dgm:presLayoutVars>
          <dgm:bulletEnabled val="1"/>
        </dgm:presLayoutVars>
      </dgm:prSet>
      <dgm:spPr/>
    </dgm:pt>
    <dgm:pt modelId="{6A8AEEA7-5A78-6140-A742-5ABF02446A03}" type="pres">
      <dgm:prSet presAssocID="{608CC0EB-7232-DA4E-B967-2A048C97C244}" presName="sp" presStyleCnt="0"/>
      <dgm:spPr/>
    </dgm:pt>
    <dgm:pt modelId="{7EE323F6-2381-2F4C-AABB-2658866D6179}" type="pres">
      <dgm:prSet presAssocID="{32D67575-8F86-3E4C-9360-AE849F079C16}" presName="composite" presStyleCnt="0"/>
      <dgm:spPr/>
    </dgm:pt>
    <dgm:pt modelId="{07F26FBA-B020-FD44-A9E1-4A797FD83C27}" type="pres">
      <dgm:prSet presAssocID="{32D67575-8F86-3E4C-9360-AE849F079C16}" presName="parentText" presStyleLbl="alignNode1" presStyleIdx="2" presStyleCnt="3">
        <dgm:presLayoutVars>
          <dgm:chMax val="1"/>
          <dgm:bulletEnabled val="1"/>
        </dgm:presLayoutVars>
      </dgm:prSet>
      <dgm:spPr/>
    </dgm:pt>
    <dgm:pt modelId="{87FCB719-77DF-EC4B-B1D4-57800C8E6740}" type="pres">
      <dgm:prSet presAssocID="{32D67575-8F86-3E4C-9360-AE849F079C16}" presName="descendantText" presStyleLbl="alignAcc1" presStyleIdx="2" presStyleCnt="3">
        <dgm:presLayoutVars>
          <dgm:bulletEnabled val="1"/>
        </dgm:presLayoutVars>
      </dgm:prSet>
      <dgm:spPr/>
    </dgm:pt>
  </dgm:ptLst>
  <dgm:cxnLst>
    <dgm:cxn modelId="{B68BE901-A626-E74E-A24E-DD1FA493C0B6}" srcId="{32D67575-8F86-3E4C-9360-AE849F079C16}" destId="{B3C67FCC-2ED2-9C40-945D-D044855C3BF4}" srcOrd="0" destOrd="0" parTransId="{A2ED5C98-EC10-5348-81CD-BBCEAC74F2A7}" sibTransId="{DD0107EE-5CCD-B24B-A251-2199E3A66517}"/>
    <dgm:cxn modelId="{18461E0C-EB32-3140-8440-91F36DBDFD88}" type="presOf" srcId="{FB350B18-9C74-3141-A65C-5491773BA035}" destId="{87FCB719-77DF-EC4B-B1D4-57800C8E6740}" srcOrd="0" destOrd="1" presId="urn:microsoft.com/office/officeart/2005/8/layout/chevron2"/>
    <dgm:cxn modelId="{A197FA13-09A7-2449-8443-C106C13EA528}" srcId="{7F0528AD-6E07-234B-A82B-5A25BFC150FC}" destId="{986C90C0-291B-7441-8B7A-93075CF62B7A}" srcOrd="1" destOrd="0" parTransId="{B7566F9B-30C6-1A47-B736-889A905CE0AA}" sibTransId="{608CC0EB-7232-DA4E-B967-2A048C97C244}"/>
    <dgm:cxn modelId="{08FFF819-5B47-854E-9CDF-C50855F4484B}" srcId="{7F0528AD-6E07-234B-A82B-5A25BFC150FC}" destId="{32D67575-8F86-3E4C-9360-AE849F079C16}" srcOrd="2" destOrd="0" parTransId="{C7870527-05B1-854A-9F4A-8E8EEFB8F98E}" sibTransId="{7E335CB6-5DCC-1545-8139-5FD9B6B9F587}"/>
    <dgm:cxn modelId="{5065EC1E-FC78-404B-A6E7-199980A25814}" type="presOf" srcId="{1918134F-1B79-BC48-A2AB-0918A5BA9AC8}" destId="{B0D01977-95D3-3F41-A132-D2BC0E83F433}" srcOrd="0" destOrd="0" presId="urn:microsoft.com/office/officeart/2005/8/layout/chevron2"/>
    <dgm:cxn modelId="{766F8922-88D5-954C-A2BD-00E5B9A1D3BB}" srcId="{66BF4A86-ADC5-0842-B0E2-A67611B65122}" destId="{1918134F-1B79-BC48-A2AB-0918A5BA9AC8}" srcOrd="0" destOrd="0" parTransId="{9E312A18-5AB7-694F-90AE-D2E4D22C8EF1}" sibTransId="{8D7CE763-B4BE-B944-B65F-B1C5F5EFF767}"/>
    <dgm:cxn modelId="{57C8B560-CB1E-724B-B9B5-BE7E13916FF6}" srcId="{986C90C0-291B-7441-8B7A-93075CF62B7A}" destId="{78E557F0-8EDB-3649-AD67-395EFC3E1E3A}" srcOrd="0" destOrd="0" parTransId="{3CDD5E5E-6234-7949-9151-C9229AB6DB0B}" sibTransId="{5A80A195-409E-8141-BD19-C94A95056EE2}"/>
    <dgm:cxn modelId="{5EB9BF42-1359-4740-B8F8-4ED2DFE1AFFC}" type="presOf" srcId="{DE3AA966-2DA1-DC4B-84A1-1710AB7E2F60}" destId="{BD5F47EB-E299-FB4A-97BB-3B36BC90398C}" srcOrd="0" destOrd="1" presId="urn:microsoft.com/office/officeart/2005/8/layout/chevron2"/>
    <dgm:cxn modelId="{1FA41F64-8906-A049-8F5E-4FEF95CA008E}" type="presOf" srcId="{806AB2C6-BC09-D04D-95FE-219BF0C1C407}" destId="{B0D01977-95D3-3F41-A132-D2BC0E83F433}" srcOrd="0" destOrd="1" presId="urn:microsoft.com/office/officeart/2005/8/layout/chevron2"/>
    <dgm:cxn modelId="{E4300E53-014D-0845-846D-837DA35636AE}" type="presOf" srcId="{986C90C0-291B-7441-8B7A-93075CF62B7A}" destId="{A31C249E-79EA-004B-92FB-9439B49F4AF7}" srcOrd="0" destOrd="0" presId="urn:microsoft.com/office/officeart/2005/8/layout/chevron2"/>
    <dgm:cxn modelId="{8B40687D-424A-4948-824C-4A2ABD2BF650}" type="presOf" srcId="{7F0528AD-6E07-234B-A82B-5A25BFC150FC}" destId="{7A69F224-EB1E-2640-8B56-6B432EC7B5BC}" srcOrd="0" destOrd="0" presId="urn:microsoft.com/office/officeart/2005/8/layout/chevron2"/>
    <dgm:cxn modelId="{8A979383-C342-E449-AB2A-6FC8E88CABDA}" type="presOf" srcId="{32D67575-8F86-3E4C-9360-AE849F079C16}" destId="{07F26FBA-B020-FD44-A9E1-4A797FD83C27}" srcOrd="0" destOrd="0" presId="urn:microsoft.com/office/officeart/2005/8/layout/chevron2"/>
    <dgm:cxn modelId="{97F4AF95-FA11-9545-B20C-F92E3D48DBCD}" type="presOf" srcId="{78E557F0-8EDB-3649-AD67-395EFC3E1E3A}" destId="{BD5F47EB-E299-FB4A-97BB-3B36BC90398C}" srcOrd="0" destOrd="0" presId="urn:microsoft.com/office/officeart/2005/8/layout/chevron2"/>
    <dgm:cxn modelId="{BC106796-0A3C-AF47-B555-9C9205CB36F3}" srcId="{32D67575-8F86-3E4C-9360-AE849F079C16}" destId="{FB350B18-9C74-3141-A65C-5491773BA035}" srcOrd="1" destOrd="0" parTransId="{B5449BCF-CBE0-6D4E-A330-8482165D15D0}" sibTransId="{A1B52942-3FAE-3F40-A235-D34CCE45DA69}"/>
    <dgm:cxn modelId="{1B0DCAB8-149A-0442-9A6B-1AFCCDF9EF82}" srcId="{986C90C0-291B-7441-8B7A-93075CF62B7A}" destId="{DE3AA966-2DA1-DC4B-84A1-1710AB7E2F60}" srcOrd="1" destOrd="0" parTransId="{D6AD44A5-E511-6840-B276-01C9BD58F39D}" sibTransId="{4FDBC9EE-73D2-C94B-99E0-8159B48FA9BC}"/>
    <dgm:cxn modelId="{C52D49D7-9DE0-FC43-80C4-35851B8F2743}" srcId="{66BF4A86-ADC5-0842-B0E2-A67611B65122}" destId="{806AB2C6-BC09-D04D-95FE-219BF0C1C407}" srcOrd="1" destOrd="0" parTransId="{7B2ADD55-30C8-6943-A10F-FD1D069B841A}" sibTransId="{D7E6FACE-25CB-BA49-83AA-9560B7812A37}"/>
    <dgm:cxn modelId="{058487D8-B76E-ED4E-8781-EAAB8001A562}" type="presOf" srcId="{B3C67FCC-2ED2-9C40-945D-D044855C3BF4}" destId="{87FCB719-77DF-EC4B-B1D4-57800C8E6740}" srcOrd="0" destOrd="0" presId="urn:microsoft.com/office/officeart/2005/8/layout/chevron2"/>
    <dgm:cxn modelId="{B91B5CE0-2F70-7345-AAD0-345798D40355}" type="presOf" srcId="{66BF4A86-ADC5-0842-B0E2-A67611B65122}" destId="{AF8CD905-806A-DE4C-ABA4-C1EB9B318514}" srcOrd="0" destOrd="0" presId="urn:microsoft.com/office/officeart/2005/8/layout/chevron2"/>
    <dgm:cxn modelId="{34612CE7-8F2D-054D-BC23-6C61E76C58EB}" srcId="{7F0528AD-6E07-234B-A82B-5A25BFC150FC}" destId="{66BF4A86-ADC5-0842-B0E2-A67611B65122}" srcOrd="0" destOrd="0" parTransId="{66E5A37A-F226-9E4D-9D73-B0EBBAC98FA2}" sibTransId="{128B5737-FFE6-974D-A355-949B42A8FC8F}"/>
    <dgm:cxn modelId="{595579EF-11AD-744C-A8E9-8EB21B8659B0}" type="presParOf" srcId="{7A69F224-EB1E-2640-8B56-6B432EC7B5BC}" destId="{D7B76A91-1B2E-9342-8767-35174B410B14}" srcOrd="0" destOrd="0" presId="urn:microsoft.com/office/officeart/2005/8/layout/chevron2"/>
    <dgm:cxn modelId="{A9849E49-090F-9347-AE25-73355CA37676}" type="presParOf" srcId="{D7B76A91-1B2E-9342-8767-35174B410B14}" destId="{AF8CD905-806A-DE4C-ABA4-C1EB9B318514}" srcOrd="0" destOrd="0" presId="urn:microsoft.com/office/officeart/2005/8/layout/chevron2"/>
    <dgm:cxn modelId="{BA55CB09-4FA0-9644-BE78-C97EA253A7DE}" type="presParOf" srcId="{D7B76A91-1B2E-9342-8767-35174B410B14}" destId="{B0D01977-95D3-3F41-A132-D2BC0E83F433}" srcOrd="1" destOrd="0" presId="urn:microsoft.com/office/officeart/2005/8/layout/chevron2"/>
    <dgm:cxn modelId="{D0556226-8B66-DB46-83E5-4EB9A7B10E15}" type="presParOf" srcId="{7A69F224-EB1E-2640-8B56-6B432EC7B5BC}" destId="{4CB8C252-1470-B34F-9069-8F17BB0571A7}" srcOrd="1" destOrd="0" presId="urn:microsoft.com/office/officeart/2005/8/layout/chevron2"/>
    <dgm:cxn modelId="{FF463395-BF37-D044-953F-E7E5E4A7D69B}" type="presParOf" srcId="{7A69F224-EB1E-2640-8B56-6B432EC7B5BC}" destId="{B7845224-E9D2-1643-9C96-DA7AD3E78DA6}" srcOrd="2" destOrd="0" presId="urn:microsoft.com/office/officeart/2005/8/layout/chevron2"/>
    <dgm:cxn modelId="{B1AD4D55-C5C4-C842-8BE3-840EC7CB7B74}" type="presParOf" srcId="{B7845224-E9D2-1643-9C96-DA7AD3E78DA6}" destId="{A31C249E-79EA-004B-92FB-9439B49F4AF7}" srcOrd="0" destOrd="0" presId="urn:microsoft.com/office/officeart/2005/8/layout/chevron2"/>
    <dgm:cxn modelId="{D5F11B59-1C9F-864F-91B6-C5D9F97BBEE9}" type="presParOf" srcId="{B7845224-E9D2-1643-9C96-DA7AD3E78DA6}" destId="{BD5F47EB-E299-FB4A-97BB-3B36BC90398C}" srcOrd="1" destOrd="0" presId="urn:microsoft.com/office/officeart/2005/8/layout/chevron2"/>
    <dgm:cxn modelId="{F41C3881-2D64-354F-8A76-68D54CA755A3}" type="presParOf" srcId="{7A69F224-EB1E-2640-8B56-6B432EC7B5BC}" destId="{6A8AEEA7-5A78-6140-A742-5ABF02446A03}" srcOrd="3" destOrd="0" presId="urn:microsoft.com/office/officeart/2005/8/layout/chevron2"/>
    <dgm:cxn modelId="{05EA5DDF-8FE6-C746-97AE-BFB886186A33}" type="presParOf" srcId="{7A69F224-EB1E-2640-8B56-6B432EC7B5BC}" destId="{7EE323F6-2381-2F4C-AABB-2658866D6179}" srcOrd="4" destOrd="0" presId="urn:microsoft.com/office/officeart/2005/8/layout/chevron2"/>
    <dgm:cxn modelId="{BC4BBB7D-6CB1-C94E-9B17-53E0E750E1F2}" type="presParOf" srcId="{7EE323F6-2381-2F4C-AABB-2658866D6179}" destId="{07F26FBA-B020-FD44-A9E1-4A797FD83C27}" srcOrd="0" destOrd="0" presId="urn:microsoft.com/office/officeart/2005/8/layout/chevron2"/>
    <dgm:cxn modelId="{BCEB9A68-3D79-F945-891A-D2C7603C196C}" type="presParOf" srcId="{7EE323F6-2381-2F4C-AABB-2658866D6179}" destId="{87FCB719-77DF-EC4B-B1D4-57800C8E674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CD905-806A-DE4C-ABA4-C1EB9B318514}">
      <dsp:nvSpPr>
        <dsp:cNvPr id="0" name=""/>
        <dsp:cNvSpPr/>
      </dsp:nvSpPr>
      <dsp:spPr>
        <a:xfrm rot="5400000">
          <a:off x="-236449" y="238787"/>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Format Clean Up</a:t>
          </a:r>
        </a:p>
      </dsp:txBody>
      <dsp:txXfrm rot="-5400000">
        <a:off x="2" y="554053"/>
        <a:ext cx="1103431" cy="472900"/>
      </dsp:txXfrm>
    </dsp:sp>
    <dsp:sp modelId="{B0D01977-95D3-3F41-A132-D2BC0E83F433}">
      <dsp:nvSpPr>
        <dsp:cNvPr id="0" name=""/>
        <dsp:cNvSpPr/>
      </dsp:nvSpPr>
      <dsp:spPr>
        <a:xfrm rot="5400000">
          <a:off x="5624233" y="-4518463"/>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Ensure Valid Data format</a:t>
          </a:r>
        </a:p>
        <a:p>
          <a:pPr marL="285750" lvl="1" indent="-285750" algn="l" defTabSz="1289050">
            <a:lnSpc>
              <a:spcPct val="90000"/>
            </a:lnSpc>
            <a:spcBef>
              <a:spcPct val="0"/>
            </a:spcBef>
            <a:spcAft>
              <a:spcPct val="15000"/>
            </a:spcAft>
            <a:buChar char="•"/>
          </a:pPr>
          <a:r>
            <a:rPr lang="en-US" sz="2900" kern="1200" dirty="0"/>
            <a:t>Clean data to enhance quality and format of Data</a:t>
          </a:r>
        </a:p>
      </dsp:txBody>
      <dsp:txXfrm rot="-5400000">
        <a:off x="1103432" y="52356"/>
        <a:ext cx="10016200" cy="924579"/>
      </dsp:txXfrm>
    </dsp:sp>
    <dsp:sp modelId="{A31C249E-79EA-004B-92FB-9439B49F4AF7}">
      <dsp:nvSpPr>
        <dsp:cNvPr id="0" name=""/>
        <dsp:cNvSpPr/>
      </dsp:nvSpPr>
      <dsp:spPr>
        <a:xfrm rot="5400000">
          <a:off x="-236449" y="1620778"/>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Extraction and Transformation</a:t>
          </a:r>
        </a:p>
      </dsp:txBody>
      <dsp:txXfrm rot="-5400000">
        <a:off x="2" y="1936044"/>
        <a:ext cx="1103431" cy="472900"/>
      </dsp:txXfrm>
    </dsp:sp>
    <dsp:sp modelId="{BD5F47EB-E299-FB4A-97BB-3B36BC90398C}">
      <dsp:nvSpPr>
        <dsp:cNvPr id="0" name=""/>
        <dsp:cNvSpPr/>
      </dsp:nvSpPr>
      <dsp:spPr>
        <a:xfrm rot="5400000">
          <a:off x="5624233" y="-3136473"/>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Transformed raw Data into Analytical form</a:t>
          </a:r>
        </a:p>
        <a:p>
          <a:pPr marL="285750" lvl="1" indent="-285750" algn="l" defTabSz="1289050">
            <a:lnSpc>
              <a:spcPct val="90000"/>
            </a:lnSpc>
            <a:spcBef>
              <a:spcPct val="0"/>
            </a:spcBef>
            <a:spcAft>
              <a:spcPct val="15000"/>
            </a:spcAft>
            <a:buChar char="•"/>
          </a:pPr>
          <a:r>
            <a:rPr lang="en-US" sz="2900" kern="1200" dirty="0"/>
            <a:t>Extracted valid accurate data for Analysis</a:t>
          </a:r>
        </a:p>
      </dsp:txBody>
      <dsp:txXfrm rot="-5400000">
        <a:off x="1103432" y="1434346"/>
        <a:ext cx="10016200" cy="924579"/>
      </dsp:txXfrm>
    </dsp:sp>
    <dsp:sp modelId="{07F26FBA-B020-FD44-A9E1-4A797FD83C27}">
      <dsp:nvSpPr>
        <dsp:cNvPr id="0" name=""/>
        <dsp:cNvSpPr/>
      </dsp:nvSpPr>
      <dsp:spPr>
        <a:xfrm rot="5400000">
          <a:off x="-236449" y="3002768"/>
          <a:ext cx="1576331" cy="11034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Analysis and Decision making </a:t>
          </a:r>
        </a:p>
      </dsp:txBody>
      <dsp:txXfrm rot="-5400000">
        <a:off x="2" y="3318034"/>
        <a:ext cx="1103431" cy="472900"/>
      </dsp:txXfrm>
    </dsp:sp>
    <dsp:sp modelId="{87FCB719-77DF-EC4B-B1D4-57800C8E6740}">
      <dsp:nvSpPr>
        <dsp:cNvPr id="0" name=""/>
        <dsp:cNvSpPr/>
      </dsp:nvSpPr>
      <dsp:spPr>
        <a:xfrm rot="5400000">
          <a:off x="5624233" y="-1754482"/>
          <a:ext cx="1024615" cy="1006621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Performed Analysis on Data</a:t>
          </a:r>
        </a:p>
        <a:p>
          <a:pPr marL="285750" lvl="1" indent="-285750" algn="l" defTabSz="1289050">
            <a:lnSpc>
              <a:spcPct val="90000"/>
            </a:lnSpc>
            <a:spcBef>
              <a:spcPct val="0"/>
            </a:spcBef>
            <a:spcAft>
              <a:spcPct val="15000"/>
            </a:spcAft>
            <a:buChar char="•"/>
          </a:pPr>
          <a:r>
            <a:rPr lang="en-US" sz="2900" kern="1200" dirty="0"/>
            <a:t>Transformed Data into Visual Plots to facilitate decision making</a:t>
          </a:r>
        </a:p>
      </dsp:txBody>
      <dsp:txXfrm rot="-5400000">
        <a:off x="1103432" y="2816337"/>
        <a:ext cx="10016200" cy="9245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25-06-2017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25-06-2017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RISK MANAGEMENT CASE STUDY </a:t>
            </a:r>
            <a:br>
              <a:rPr lang="en-IN" sz="2800" dirty="0"/>
            </a:br>
            <a:r>
              <a:rPr lang="en-US" sz="2800" b="1" dirty="0" err="1"/>
              <a:t>Gramener</a:t>
            </a:r>
            <a:r>
              <a:rPr lang="en-US" sz="2800" b="1" dirty="0"/>
              <a:t> Case Study</a:t>
            </a:r>
            <a:br>
              <a:rPr lang="en-US" sz="2800" b="1"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Hoshedar Mody</a:t>
            </a:r>
          </a:p>
          <a:p>
            <a:pPr marL="457200" indent="-457200" algn="l">
              <a:buFont typeface="+mj-lt"/>
              <a:buAutoNum type="arabicPeriod"/>
            </a:pPr>
            <a:r>
              <a:rPr lang="en-IN" sz="1800" dirty="0"/>
              <a:t> Kishore Kumar Poosa</a:t>
            </a:r>
          </a:p>
          <a:p>
            <a:pPr marL="457200" indent="-457200" algn="l">
              <a:buFont typeface="+mj-lt"/>
              <a:buAutoNum type="arabicPeriod"/>
            </a:pPr>
            <a:r>
              <a:rPr lang="en-IN" sz="1800" dirty="0"/>
              <a:t> Vivek Mohan Singh</a:t>
            </a:r>
          </a:p>
          <a:p>
            <a:pPr marL="457200" indent="-457200" algn="l">
              <a:buFont typeface="+mj-lt"/>
              <a:buAutoNum type="arabicPeriod"/>
            </a:pPr>
            <a:r>
              <a:rPr lang="en-IN" sz="1800" dirty="0"/>
              <a:t> Krishna Teja ( no contact and participation )</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65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object, thing&#10;&#10;Description generated with high confidence">
            <a:extLst>
              <a:ext uri="{FF2B5EF4-FFF2-40B4-BE49-F238E27FC236}">
                <a16:creationId xmlns:a16="http://schemas.microsoft.com/office/drawing/2014/main" id="{4177C525-BA30-43AB-B3CD-AA206503D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61" y="803049"/>
            <a:ext cx="2547086" cy="2470743"/>
          </a:xfrm>
          <a:prstGeom prst="rect">
            <a:avLst/>
          </a:prstGeom>
          <a:effectLst/>
        </p:spPr>
      </p:pic>
      <p:pic>
        <p:nvPicPr>
          <p:cNvPr id="13" name="Content Placeholder 7" descr="A close up of a device&#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132" y="3461344"/>
            <a:ext cx="2513743" cy="2438400"/>
          </a:xfrm>
          <a:prstGeom prst="rect">
            <a:avLst/>
          </a:prstGeom>
        </p:spPr>
      </p:pic>
      <p:sp>
        <p:nvSpPr>
          <p:cNvPr id="2" name="Title 1">
            <a:extLst>
              <a:ext uri="{FF2B5EF4-FFF2-40B4-BE49-F238E27FC236}">
                <a16:creationId xmlns:a16="http://schemas.microsoft.com/office/drawing/2014/main" id="{D5BBDA85-B8AE-40AC-95A1-6FD6D5A8256F}"/>
              </a:ext>
            </a:extLst>
          </p:cNvPr>
          <p:cNvSpPr>
            <a:spLocks noGrp="1"/>
          </p:cNvSpPr>
          <p:nvPr>
            <p:ph type="title"/>
          </p:nvPr>
        </p:nvSpPr>
        <p:spPr>
          <a:xfrm>
            <a:off x="5116878" y="629266"/>
            <a:ext cx="6422849" cy="1676603"/>
          </a:xfrm>
        </p:spPr>
        <p:txBody>
          <a:bodyPr>
            <a:normAutofit/>
          </a:bodyPr>
          <a:lstStyle/>
          <a:p>
            <a:endParaRPr lang="en-US" dirty="0"/>
          </a:p>
        </p:txBody>
      </p:sp>
      <p:sp>
        <p:nvSpPr>
          <p:cNvPr id="15" name="Content Placeholder 14"/>
          <p:cNvSpPr>
            <a:spLocks noGrp="1"/>
          </p:cNvSpPr>
          <p:nvPr>
            <p:ph idx="1"/>
          </p:nvPr>
        </p:nvSpPr>
        <p:spPr>
          <a:xfrm>
            <a:off x="5116880" y="2438400"/>
            <a:ext cx="6422848" cy="3785419"/>
          </a:xfrm>
        </p:spPr>
        <p:txBody>
          <a:bodyPr>
            <a:normAutofit/>
          </a:bodyPr>
          <a:lstStyle/>
          <a:p>
            <a:r>
              <a:rPr lang="en-US" sz="2000" dirty="0"/>
              <a:t>A higher income borrower can get higher loan as the risk is not high as a low income borrower.</a:t>
            </a:r>
          </a:p>
          <a:p>
            <a:r>
              <a:rPr lang="en-US" sz="2000" dirty="0"/>
              <a:t>There seems to be a definite trend that high income borrower can get a loan amount which is higher than the loan amount secured  by a low income borrower.</a:t>
            </a:r>
          </a:p>
          <a:p>
            <a:r>
              <a:rPr lang="en-US" sz="2000" dirty="0"/>
              <a:t>There is a higher/potential risk as lower revolving balances for charged-off loans with higher loan amounts show even more risk</a:t>
            </a:r>
          </a:p>
        </p:txBody>
      </p:sp>
    </p:spTree>
    <p:extLst>
      <p:ext uri="{BB962C8B-B14F-4D97-AF65-F5344CB8AC3E}">
        <p14:creationId xmlns:p14="http://schemas.microsoft.com/office/powerpoint/2010/main" val="290019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generated with high confidence">
            <a:extLst>
              <a:ext uri="{FF2B5EF4-FFF2-40B4-BE49-F238E27FC236}">
                <a16:creationId xmlns:a16="http://schemas.microsoft.com/office/drawing/2014/main" id="{77048BAF-8FCC-4D01-A590-9919DE2B3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61" y="803049"/>
            <a:ext cx="2547086" cy="2470743"/>
          </a:xfrm>
          <a:prstGeom prst="rect">
            <a:avLst/>
          </a:prstGeom>
          <a:effectLst/>
        </p:spPr>
      </p:pic>
      <p:pic>
        <p:nvPicPr>
          <p:cNvPr id="10" name="Content Placeholder 4" descr="A screenshot of a cell phone&#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132" y="3461344"/>
            <a:ext cx="2513743" cy="2438400"/>
          </a:xfrm>
          <a:prstGeom prst="rect">
            <a:avLst/>
          </a:prstGeom>
        </p:spPr>
      </p:pic>
      <p:sp>
        <p:nvSpPr>
          <p:cNvPr id="2" name="Title 1">
            <a:extLst>
              <a:ext uri="{FF2B5EF4-FFF2-40B4-BE49-F238E27FC236}">
                <a16:creationId xmlns:a16="http://schemas.microsoft.com/office/drawing/2014/main" id="{42C3CEEF-8B05-407A-BC64-3DAC5D7A6E41}"/>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endParaRPr lang="en-US" sz="2000"/>
          </a:p>
        </p:txBody>
      </p:sp>
    </p:spTree>
    <p:extLst>
      <p:ext uri="{BB962C8B-B14F-4D97-AF65-F5344CB8AC3E}">
        <p14:creationId xmlns:p14="http://schemas.microsoft.com/office/powerpoint/2010/main" val="690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B5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A picture containing tex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82" y="803049"/>
            <a:ext cx="1643044" cy="2470743"/>
          </a:xfrm>
          <a:prstGeom prst="rect">
            <a:avLst/>
          </a:prstGeom>
          <a:effectLst/>
        </p:spPr>
      </p:pic>
      <p:pic>
        <p:nvPicPr>
          <p:cNvPr id="7" name="Picture 6">
            <a:extLst>
              <a:ext uri="{FF2B5EF4-FFF2-40B4-BE49-F238E27FC236}">
                <a16:creationId xmlns:a16="http://schemas.microsoft.com/office/drawing/2014/main" id="{22A8DBAD-12AA-41D1-8D2F-6FD38FED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35" y="3461344"/>
            <a:ext cx="1621536" cy="2438400"/>
          </a:xfrm>
          <a:prstGeom prst="rect">
            <a:avLst/>
          </a:prstGeom>
        </p:spPr>
      </p:pic>
      <p:sp>
        <p:nvSpPr>
          <p:cNvPr id="2" name="Title 1">
            <a:extLst>
              <a:ext uri="{FF2B5EF4-FFF2-40B4-BE49-F238E27FC236}">
                <a16:creationId xmlns:a16="http://schemas.microsoft.com/office/drawing/2014/main" id="{365DF9E6-65F7-40B1-83FB-EBEC938E7659}"/>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a:bodyPr>
          <a:lstStyle/>
          <a:p>
            <a:endParaRPr lang="en-US" sz="2000"/>
          </a:p>
        </p:txBody>
      </p:sp>
    </p:spTree>
    <p:extLst>
      <p:ext uri="{BB962C8B-B14F-4D97-AF65-F5344CB8AC3E}">
        <p14:creationId xmlns:p14="http://schemas.microsoft.com/office/powerpoint/2010/main" val="124545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856138"/>
          </a:xfrm>
        </p:spPr>
        <p:txBody>
          <a:bodyPr/>
          <a:lstStyle/>
          <a:p>
            <a:r>
              <a:rPr lang="en-IN" b="1"/>
              <a:t> </a:t>
            </a:r>
            <a:r>
              <a:rPr lang="en-IN" sz="2800"/>
              <a:t>Charged Loans Univariate Risk Analysis – Funded Amount</a:t>
            </a:r>
            <a:endParaRPr lang="en-IN" sz="2800" dirty="0"/>
          </a:p>
        </p:txBody>
      </p:sp>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IN" sz="1400" dirty="0"/>
              <a:t> </a:t>
            </a:r>
          </a:p>
          <a:p>
            <a:pPr marL="0" indent="0">
              <a:buNone/>
            </a:pPr>
            <a:r>
              <a:rPr lang="en-IN" sz="1100" dirty="0"/>
              <a:t>In fully paid there are lots of high value loans and there is no problem </a:t>
            </a:r>
            <a:r>
              <a:rPr lang="en-IN" sz="1100" dirty="0" err="1"/>
              <a:t>fro</a:t>
            </a:r>
            <a:r>
              <a:rPr lang="en-IN" sz="1100" dirty="0"/>
              <a:t> the re-payment of the loan but the  charged-off Loans and the ones which are not high-value loans</a:t>
            </a:r>
          </a:p>
          <a:p>
            <a:pPr marL="0" indent="0">
              <a:buNone/>
            </a:pPr>
            <a:r>
              <a:rPr lang="en-IN" sz="1100" dirty="0"/>
              <a:t>There is a correlation between Loan Amount and Funded-amount </a:t>
            </a:r>
          </a:p>
          <a:p>
            <a:pPr marL="0" indent="0">
              <a:buNone/>
            </a:pPr>
            <a:endParaRPr lang="en-IN" sz="14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Risk Analysis</a:t>
            </a:r>
            <a:endParaRPr lang="en-IN" sz="2800" dirty="0"/>
          </a:p>
        </p:txBody>
      </p:sp>
      <p:graphicFrame>
        <p:nvGraphicFramePr>
          <p:cNvPr id="4" name="Content Placeholder 3"/>
          <p:cNvGraphicFramePr>
            <a:graphicFrameLocks noGrp="1"/>
          </p:cNvGraphicFramePr>
          <p:nvPr>
            <p:ph idx="1"/>
          </p:nvPr>
        </p:nvGraphicFramePr>
        <p:xfrm>
          <a:off x="404813" y="1854200"/>
          <a:ext cx="11169650" cy="4988560"/>
        </p:xfrm>
        <a:graphic>
          <a:graphicData uri="http://schemas.openxmlformats.org/drawingml/2006/table">
            <a:tbl>
              <a:tblPr firstRow="1" bandRow="1">
                <a:tableStyleId>{5C22544A-7EE6-4342-B048-85BDC9FD1C3A}</a:tableStyleId>
              </a:tblPr>
              <a:tblGrid>
                <a:gridCol w="2233930">
                  <a:extLst>
                    <a:ext uri="{9D8B030D-6E8A-4147-A177-3AD203B41FA5}">
                      <a16:colId xmlns:a16="http://schemas.microsoft.com/office/drawing/2014/main" val="20000"/>
                    </a:ext>
                  </a:extLst>
                </a:gridCol>
                <a:gridCol w="2233930">
                  <a:extLst>
                    <a:ext uri="{9D8B030D-6E8A-4147-A177-3AD203B41FA5}">
                      <a16:colId xmlns:a16="http://schemas.microsoft.com/office/drawing/2014/main" val="20001"/>
                    </a:ext>
                  </a:extLst>
                </a:gridCol>
                <a:gridCol w="2233930">
                  <a:extLst>
                    <a:ext uri="{9D8B030D-6E8A-4147-A177-3AD203B41FA5}">
                      <a16:colId xmlns:a16="http://schemas.microsoft.com/office/drawing/2014/main" val="20002"/>
                    </a:ext>
                  </a:extLst>
                </a:gridCol>
                <a:gridCol w="2233930">
                  <a:extLst>
                    <a:ext uri="{9D8B030D-6E8A-4147-A177-3AD203B41FA5}">
                      <a16:colId xmlns:a16="http://schemas.microsoft.com/office/drawing/2014/main" val="20003"/>
                    </a:ext>
                  </a:extLst>
                </a:gridCol>
                <a:gridCol w="223393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Total Data Set</a:t>
                      </a:r>
                    </a:p>
                  </a:txBody>
                  <a:tcPr/>
                </a:tc>
                <a:tc>
                  <a:txBody>
                    <a:bodyPr/>
                    <a:lstStyle/>
                    <a:p>
                      <a:r>
                        <a:rPr lang="en-US" dirty="0"/>
                        <a:t>Charged</a:t>
                      </a:r>
                    </a:p>
                  </a:txBody>
                  <a:tcPr/>
                </a:tc>
                <a:tc>
                  <a:txBody>
                    <a:bodyPr/>
                    <a:lstStyle/>
                    <a:p>
                      <a:r>
                        <a:rPr lang="en-US" dirty="0"/>
                        <a:t>Fully Paid</a:t>
                      </a:r>
                    </a:p>
                  </a:txBody>
                  <a:tcPr/>
                </a:tc>
                <a:tc>
                  <a:txBody>
                    <a:bodyPr/>
                    <a:lstStyle/>
                    <a:p>
                      <a:r>
                        <a:rPr lang="en-US" dirty="0"/>
                        <a:t>Current</a:t>
                      </a:r>
                    </a:p>
                  </a:txBody>
                  <a:tcPr/>
                </a:tc>
                <a:extLst>
                  <a:ext uri="{0D108BD9-81ED-4DB2-BD59-A6C34878D82A}">
                    <a16:rowId xmlns:a16="http://schemas.microsoft.com/office/drawing/2014/main" val="10000"/>
                  </a:ext>
                </a:extLst>
              </a:tr>
              <a:tr h="370840">
                <a:tc>
                  <a:txBody>
                    <a:bodyPr/>
                    <a:lstStyle/>
                    <a:p>
                      <a:r>
                        <a:rPr lang="en-US" dirty="0"/>
                        <a:t>1. Total number of  (count)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2. Average</a:t>
                      </a:r>
                      <a:r>
                        <a:rPr lang="en-US" baseline="0" dirty="0"/>
                        <a:t> ( Mean )</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 Median</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 SD ( Standard Deviation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5. 25 %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6. 50%</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7. 75%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a:t>8. 100%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dirty="0"/>
                        <a:t> 9. </a:t>
                      </a:r>
                    </a:p>
                  </a:txBody>
                  <a:tcPr/>
                </a:tc>
                <a:tc>
                  <a:txBody>
                    <a:bodyPr/>
                    <a:lstStyle/>
                    <a:p>
                      <a:endParaRPr lang="en-US" dirty="0"/>
                    </a:p>
                  </a:txBody>
                  <a:tcPr/>
                </a:tc>
                <a:tc>
                  <a:txBody>
                    <a:bodyPr/>
                    <a:lstStyle/>
                    <a:p>
                      <a:r>
                        <a:rPr lang="en-US" dirty="0"/>
                        <a:t> </a:t>
                      </a:r>
                    </a:p>
                  </a:txBody>
                  <a:tcPr/>
                </a:tc>
                <a:tc>
                  <a:txBody>
                    <a:bodyPr/>
                    <a:lstStyle/>
                    <a:p>
                      <a:r>
                        <a:rPr lang="en-US" dirty="0"/>
                        <a:t> </a:t>
                      </a:r>
                    </a:p>
                  </a:txBody>
                  <a:tcPr/>
                </a:tc>
                <a:tc>
                  <a:txBody>
                    <a:bodyPr/>
                    <a:lstStyle/>
                    <a:p>
                      <a:r>
                        <a:rPr lang="en-US" dirty="0"/>
                        <a:t> </a:t>
                      </a:r>
                    </a:p>
                  </a:txBody>
                  <a:tcPr/>
                </a:tc>
                <a:extLst>
                  <a:ext uri="{0D108BD9-81ED-4DB2-BD59-A6C34878D82A}">
                    <a16:rowId xmlns:a16="http://schemas.microsoft.com/office/drawing/2014/main" val="10009"/>
                  </a:ext>
                </a:extLst>
              </a:tr>
              <a:tr h="370840">
                <a:tc>
                  <a:txBody>
                    <a:bodyPr/>
                    <a:lstStyle/>
                    <a:p>
                      <a:r>
                        <a:rPr lang="en-US" dirty="0"/>
                        <a:t>10. </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Risk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600" b="1" dirty="0">
                <a:latin typeface="Arial"/>
                <a:cs typeface="Arial"/>
              </a:rPr>
              <a:t>Annual Income Plots</a:t>
            </a:r>
          </a:p>
          <a:p>
            <a:pPr marL="0" indent="0">
              <a:buNone/>
            </a:pPr>
            <a:endParaRPr lang="en-US" sz="2211" dirty="0">
              <a:latin typeface="Arial"/>
              <a:cs typeface="Arial"/>
            </a:endParaRPr>
          </a:p>
          <a:p>
            <a:pPr marL="0" indent="0">
              <a:buNone/>
            </a:pPr>
            <a:endParaRPr lang="en-US" sz="12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Emp Title , </a:t>
            </a:r>
            <a:r>
              <a:rPr lang="en-US" sz="1800" dirty="0" err="1"/>
              <a:t>home_ownership</a:t>
            </a:r>
            <a:r>
              <a:rPr lang="en-US" sz="1800" dirty="0"/>
              <a:t> , </a:t>
            </a:r>
            <a:r>
              <a:rPr lang="en-US" sz="1800" dirty="0" err="1"/>
              <a:t>annual_inc</a:t>
            </a:r>
            <a:r>
              <a:rPr lang="en-US" sz="1800" dirty="0"/>
              <a:t>  --- most important one .. we must prove it suing correlation , </a:t>
            </a:r>
            <a:r>
              <a:rPr lang="en-US" sz="1800" dirty="0" err="1"/>
              <a:t>Verification_status</a:t>
            </a:r>
            <a:r>
              <a:rPr lang="en-US" sz="1800" dirty="0"/>
              <a:t>, </a:t>
            </a:r>
            <a:r>
              <a:rPr lang="en-US" sz="1800" dirty="0" err="1"/>
              <a:t>purpose,loan_amnt</a:t>
            </a:r>
            <a:r>
              <a:rPr lang="en-US" sz="1800" dirty="0"/>
              <a:t>, </a:t>
            </a:r>
            <a:r>
              <a:rPr lang="en-US" sz="1800" dirty="0" err="1"/>
              <a:t>funded_amnt</a:t>
            </a:r>
            <a:endParaRPr lang="en-IN" sz="1800" dirty="0"/>
          </a:p>
        </p:txBody>
      </p:sp>
      <p:sp>
        <p:nvSpPr>
          <p:cNvPr id="6" name="Title 1"/>
          <p:cNvSpPr>
            <a:spLocks noGrp="1"/>
          </p:cNvSpPr>
          <p:nvPr>
            <p:ph type="title"/>
          </p:nvPr>
        </p:nvSpPr>
        <p:spPr>
          <a:xfrm>
            <a:off x="1136469" y="640080"/>
            <a:ext cx="9313817" cy="605131"/>
          </a:xfrm>
        </p:spPr>
        <p:txBody>
          <a:bodyPr>
            <a:normAutofit fontScale="90000"/>
          </a:bodyPr>
          <a:lstStyle/>
          <a:p>
            <a:r>
              <a:rPr lang="en-IN" b="1" dirty="0"/>
              <a:t>Driving Factors</a:t>
            </a:r>
            <a:endParaRPr lang="en-IN" sz="2800" dirty="0"/>
          </a:p>
        </p:txBody>
      </p:sp>
      <p:sp>
        <p:nvSpPr>
          <p:cNvPr id="4" name="TextBox 3"/>
          <p:cNvSpPr txBox="1"/>
          <p:nvPr/>
        </p:nvSpPr>
        <p:spPr>
          <a:xfrm>
            <a:off x="1145431" y="2054597"/>
            <a:ext cx="10657495"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3985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a:bodyPr>
          <a:lstStyle/>
          <a:p>
            <a:r>
              <a:rPr lang="en-IN" sz="2400" b="1" dirty="0"/>
              <a:t> </a:t>
            </a:r>
            <a:r>
              <a:rPr lang="en-IN" sz="2400" dirty="0"/>
              <a:t>Results through Plots</a:t>
            </a:r>
          </a:p>
        </p:txBody>
      </p:sp>
    </p:spTree>
    <p:extLst>
      <p:ext uri="{BB962C8B-B14F-4D97-AF65-F5344CB8AC3E}">
        <p14:creationId xmlns:p14="http://schemas.microsoft.com/office/powerpoint/2010/main" val="373355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Visalization </a:t>
            </a:r>
            <a:endParaRPr lang="en-IN" sz="2800" dirty="0"/>
          </a:p>
        </p:txBody>
      </p:sp>
    </p:spTree>
    <p:extLst>
      <p:ext uri="{BB962C8B-B14F-4D97-AF65-F5344CB8AC3E}">
        <p14:creationId xmlns:p14="http://schemas.microsoft.com/office/powerpoint/2010/main" val="105781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0578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000" b="1" dirty="0"/>
              <a:t>Why did you start? –  To Minimize Risk of Lending</a:t>
            </a:r>
          </a:p>
          <a:p>
            <a:r>
              <a:rPr lang="en-US" sz="1000" dirty="0"/>
              <a:t>Two </a:t>
            </a:r>
            <a:r>
              <a:rPr lang="en-US" sz="1000" b="1" dirty="0"/>
              <a:t>types of risks</a:t>
            </a:r>
            <a:r>
              <a:rPr lang="en-US" sz="1000" dirty="0"/>
              <a:t> are associated with the bank’s decision:</a:t>
            </a:r>
          </a:p>
          <a:p>
            <a:r>
              <a:rPr lang="en-US" sz="1000" dirty="0"/>
              <a:t>If the applicant is</a:t>
            </a:r>
            <a:r>
              <a:rPr lang="en-US" sz="1000" b="1" dirty="0"/>
              <a:t> likely to repay the loan</a:t>
            </a:r>
            <a:r>
              <a:rPr lang="en-US" sz="1000" dirty="0"/>
              <a:t>, then not approving the loan results in a </a:t>
            </a:r>
            <a:r>
              <a:rPr lang="en-US" sz="1000" b="1" dirty="0"/>
              <a:t>loss of business</a:t>
            </a:r>
            <a:r>
              <a:rPr lang="en-US" sz="1000" dirty="0"/>
              <a:t> to the company</a:t>
            </a:r>
          </a:p>
          <a:p>
            <a:r>
              <a:rPr lang="en-US" sz="1000" dirty="0"/>
              <a:t>If the applicant is </a:t>
            </a:r>
            <a:r>
              <a:rPr lang="en-US" sz="1000" b="1" dirty="0"/>
              <a:t>not likely to repay the loan,</a:t>
            </a:r>
            <a:r>
              <a:rPr lang="en-US" sz="1000" dirty="0"/>
              <a:t> i.e. he/she is likely to default, then approving the loan may lead to a </a:t>
            </a:r>
            <a:r>
              <a:rPr lang="en-US" sz="1000" b="1" dirty="0"/>
              <a:t>financial loss</a:t>
            </a:r>
            <a:r>
              <a:rPr lang="en-US" sz="1000" dirty="0"/>
              <a:t> for the company</a:t>
            </a:r>
          </a:p>
          <a:p>
            <a:pPr marL="0" indent="0">
              <a:buNone/>
            </a:pPr>
            <a:r>
              <a:rPr lang="en-US" sz="1000" b="1" dirty="0"/>
              <a:t>What did you do? – Analyses and Analytics – Helping to make risk free or minimal risk Decisions</a:t>
            </a:r>
          </a:p>
          <a:p>
            <a:pPr marL="0" indent="0">
              <a:buNone/>
            </a:pPr>
            <a:r>
              <a:rPr lang="en-US" sz="1000" dirty="0"/>
              <a:t>Analyzed and cleaned data to formulate the edifice of Lending Risk Management </a:t>
            </a:r>
          </a:p>
          <a:p>
            <a:r>
              <a:rPr lang="en-US" sz="1000" dirty="0"/>
              <a:t>The data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r>
              <a:rPr lang="en-US" sz="1000" dirty="0"/>
              <a:t>In this case study, we use EDA to understand how </a:t>
            </a:r>
            <a:r>
              <a:rPr lang="en-US" sz="1000" b="1" dirty="0"/>
              <a:t>consumer attributes</a:t>
            </a:r>
            <a:r>
              <a:rPr lang="en-US" sz="1000" dirty="0"/>
              <a:t> and </a:t>
            </a:r>
            <a:r>
              <a:rPr lang="en-US" sz="1000" b="1" dirty="0"/>
              <a:t>loan attributes</a:t>
            </a:r>
            <a:r>
              <a:rPr lang="en-US" sz="1000" dirty="0"/>
              <a:t> influence the tendency of default.</a:t>
            </a:r>
          </a:p>
          <a:p>
            <a:pPr marL="0" indent="0">
              <a:buNone/>
            </a:pPr>
            <a:r>
              <a:rPr lang="en-US" sz="1000" b="1" dirty="0"/>
              <a:t>Plotted Graphs and isolated the Potential Risk bearing prospective borrowers of the Loans </a:t>
            </a:r>
          </a:p>
          <a:p>
            <a:r>
              <a:rPr lang="en-US" sz="1000" dirty="0"/>
              <a:t>In other words, borrowers who </a:t>
            </a:r>
            <a:r>
              <a:rPr lang="en-US" sz="1000" b="1" dirty="0"/>
              <a:t>default</a:t>
            </a:r>
            <a:r>
              <a:rPr lang="en-US" sz="1000" dirty="0"/>
              <a:t> cause the largest amount of loss to the lenders. In this case, the customers </a:t>
            </a:r>
            <a:r>
              <a:rPr lang="en-US" sz="1000" dirty="0" err="1"/>
              <a:t>labelled</a:t>
            </a:r>
            <a:r>
              <a:rPr lang="en-US" sz="1000" dirty="0"/>
              <a:t> as 'charged-off' are the 'defaulters'. </a:t>
            </a:r>
          </a:p>
          <a:p>
            <a:r>
              <a:rPr lang="en-US" sz="1000" dirty="0"/>
              <a:t>If one is able to identify these risky loan applicants, then such loans can be reduced thereby cutting down the amount of credit loss. Identification of such applicants using EDA is the aim of this case study.</a:t>
            </a:r>
          </a:p>
          <a:p>
            <a:r>
              <a:rPr lang="en-US" sz="1000" dirty="0"/>
              <a:t>In other words, the company wants to understand the </a:t>
            </a:r>
            <a:r>
              <a:rPr lang="en-US" sz="1000" b="1" dirty="0"/>
              <a:t>driving factors (or driver variables) </a:t>
            </a:r>
            <a:r>
              <a:rPr lang="en-US" sz="1000" dirty="0"/>
              <a:t>behind loan default, i.e. the variables which are strong indicators of default.  The company can </a:t>
            </a:r>
            <a:r>
              <a:rPr lang="en-US" sz="1000" dirty="0" err="1"/>
              <a:t>utilise</a:t>
            </a:r>
            <a:r>
              <a:rPr lang="en-US" sz="1000" dirty="0"/>
              <a:t> this knowledge for its portfolio and risk assessment. </a:t>
            </a:r>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endParaRPr lang="en-US" sz="1000" b="1" dirty="0"/>
          </a:p>
          <a:p>
            <a:pPr marL="0" indent="0">
              <a:buNone/>
            </a:pPr>
            <a:r>
              <a:rPr lang="en-US" sz="1000" b="1" dirty="0"/>
              <a:t>What did you find?</a:t>
            </a:r>
          </a:p>
          <a:p>
            <a:pPr marL="0" indent="0">
              <a:buNone/>
            </a:pPr>
            <a:r>
              <a:rPr lang="en-US" sz="1000" dirty="0"/>
              <a:t>  Considering that Spark Funds wants to invest between 5 to 15 million USD per investment round, the investment type most suitable is Venture Funds</a:t>
            </a:r>
            <a:endParaRPr lang="en-IN" sz="1000" dirty="0"/>
          </a:p>
          <a:p>
            <a:pPr marL="0" indent="0">
              <a:buNone/>
            </a:pPr>
            <a:r>
              <a:rPr lang="en-US" sz="1000" dirty="0"/>
              <a:t>  Top English speaking country is USA followed by Great Britain and India</a:t>
            </a:r>
          </a:p>
          <a:p>
            <a:pPr marL="0" indent="0">
              <a:buNone/>
            </a:pPr>
            <a:endParaRPr lang="en-US" sz="1000" dirty="0"/>
          </a:p>
          <a:p>
            <a:pPr marL="0" indent="0">
              <a:buNone/>
            </a:pPr>
            <a:r>
              <a:rPr lang="en-US" sz="1000" dirty="0"/>
              <a:t> </a:t>
            </a:r>
          </a:p>
          <a:p>
            <a:pPr marL="0" indent="0">
              <a:buNone/>
            </a:pPr>
            <a:endParaRPr lang="en-IN" sz="10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b="1" dirty="0"/>
              <a:t> </a:t>
            </a:r>
            <a:r>
              <a:rPr lang="en-IN" sz="2800" dirty="0"/>
              <a:t>Abstract- For Lending Risk Management and Decision Support System</a:t>
            </a:r>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1400" dirty="0"/>
          </a:p>
          <a:p>
            <a:pPr marL="0" indent="0">
              <a:buNone/>
            </a:pPr>
            <a:r>
              <a:rPr lang="en-US" sz="1400" dirty="0"/>
              <a:t>If the applicant is likely to repay the loan, then not approving the loan results in a loss of business to the company</a:t>
            </a:r>
          </a:p>
          <a:p>
            <a:pPr marL="0" indent="0">
              <a:buNone/>
            </a:pPr>
            <a:r>
              <a:rPr lang="en-US" sz="1400" dirty="0"/>
              <a:t>If the applicant is not likely to repay the loan, i.e. he/she is likely to default, then approving the loan may lead to a financial loss for the company. </a:t>
            </a:r>
          </a:p>
          <a:p>
            <a:pPr marL="0" indent="0">
              <a:buNone/>
            </a:pPr>
            <a:r>
              <a:rPr lang="en-US" sz="1400" dirty="0"/>
              <a:t>Risk of default is to weed out the potentially risky and prospective defaulters from the ones who are not that great a risk for defaults and delayed payments resulting in Charged-Off Loans.</a:t>
            </a:r>
          </a:p>
          <a:p>
            <a:pPr marL="0" indent="0">
              <a:buNone/>
            </a:pPr>
            <a:r>
              <a:rPr lang="en-US" sz="1400" dirty="0"/>
              <a:t>As per the Data Dictionary numerous factors are affecting the decision to lend – Annual Income, Demographics , Revolving Balances, Charged-Off Loans , Home ownership and other which will help ascertain the creditworthiness and low risk borrowers.</a:t>
            </a:r>
          </a:p>
          <a:p>
            <a:pPr marL="0" indent="0">
              <a:buNone/>
            </a:pPr>
            <a:endParaRPr lang="en-US" sz="1400" dirty="0"/>
          </a:p>
          <a:p>
            <a:pPr marL="0" indent="0">
              <a:buNone/>
            </a:pPr>
            <a:r>
              <a:rPr lang="en-US" sz="1400" dirty="0"/>
              <a:t>Critical analysis using EDA and visualizations</a:t>
            </a:r>
            <a:endParaRPr lang="en-IN" sz="1400" dirty="0"/>
          </a:p>
        </p:txBody>
      </p:sp>
      <p:sp>
        <p:nvSpPr>
          <p:cNvPr id="5" name="Title 1"/>
          <p:cNvSpPr>
            <a:spLocks noGrp="1"/>
          </p:cNvSpPr>
          <p:nvPr>
            <p:ph type="title"/>
          </p:nvPr>
        </p:nvSpPr>
        <p:spPr>
          <a:xfrm>
            <a:off x="1136469" y="640080"/>
            <a:ext cx="9313817" cy="856138"/>
          </a:xfrm>
        </p:spPr>
        <p:txBody>
          <a:bodyPr>
            <a:normAutofit/>
          </a:bodyPr>
          <a:lstStyle/>
          <a:p>
            <a:r>
              <a:rPr lang="en-IN" b="1" dirty="0"/>
              <a:t> </a:t>
            </a:r>
            <a:r>
              <a:rPr lang="en-IN" sz="2800" dirty="0"/>
              <a:t>For Lending Risk Management and Decision Support System</a:t>
            </a:r>
          </a:p>
        </p:txBody>
      </p:sp>
    </p:spTree>
    <p:extLst>
      <p:ext uri="{BB962C8B-B14F-4D97-AF65-F5344CB8AC3E}">
        <p14:creationId xmlns:p14="http://schemas.microsoft.com/office/powerpoint/2010/main" val="38697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Lending Risk Decision Support Methodology</a:t>
            </a:r>
          </a:p>
        </p:txBody>
      </p:sp>
    </p:spTree>
    <p:extLst>
      <p:ext uri="{BB962C8B-B14F-4D97-AF65-F5344CB8AC3E}">
        <p14:creationId xmlns:p14="http://schemas.microsoft.com/office/powerpoint/2010/main" val="211859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484632"/>
            <a:ext cx="3666744" cy="5739187"/>
          </a:xfrm>
          <a:prstGeom prst="roundRect">
            <a:avLst>
              <a:gd name="adj" fmla="val 0"/>
            </a:avLst>
          </a:prstGeom>
          <a:solidFill>
            <a:schemeClr val="bg1"/>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generated with very high confidence">
            <a:extLst>
              <a:ext uri="{FF2B5EF4-FFF2-40B4-BE49-F238E27FC236}">
                <a16:creationId xmlns:a16="http://schemas.microsoft.com/office/drawing/2014/main" id="{B6FADA69-8B4B-4ED3-94DF-6E7F9CB7F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082" y="2151126"/>
            <a:ext cx="3026664" cy="2406197"/>
          </a:xfrm>
          <a:prstGeom prst="rect">
            <a:avLst/>
          </a:prstGeom>
          <a:effectLst/>
        </p:spPr>
      </p:pic>
      <p:sp>
        <p:nvSpPr>
          <p:cNvPr id="4" name="TextBox 3"/>
          <p:cNvSpPr txBox="1"/>
          <p:nvPr/>
        </p:nvSpPr>
        <p:spPr>
          <a:xfrm>
            <a:off x="9337758" y="3685825"/>
            <a:ext cx="184666" cy="646331"/>
          </a:xfrm>
          <a:prstGeom prst="rect">
            <a:avLst/>
          </a:prstGeom>
          <a:noFill/>
        </p:spPr>
        <p:txBody>
          <a:bodyPr wrap="none" rtlCol="0">
            <a:spAutoFit/>
          </a:bodyPr>
          <a:lstStyle/>
          <a:p>
            <a:endParaRPr lang="en-US" dirty="0"/>
          </a:p>
          <a:p>
            <a:endParaRPr lang="en-US" dirty="0"/>
          </a:p>
        </p:txBody>
      </p:sp>
      <p:sp>
        <p:nvSpPr>
          <p:cNvPr id="2" name="Title 1"/>
          <p:cNvSpPr>
            <a:spLocks noGrp="1"/>
          </p:cNvSpPr>
          <p:nvPr>
            <p:ph type="title"/>
          </p:nvPr>
        </p:nvSpPr>
        <p:spPr>
          <a:xfrm>
            <a:off x="648929" y="629266"/>
            <a:ext cx="6422849" cy="1676603"/>
          </a:xfrm>
        </p:spPr>
        <p:txBody>
          <a:bodyPr>
            <a:normAutofit/>
          </a:bodyPr>
          <a:lstStyle/>
          <a:p>
            <a:r>
              <a:rPr lang="en-US" dirty="0"/>
              <a:t>Data Cleaning and Enhancing</a:t>
            </a:r>
          </a:p>
        </p:txBody>
      </p:sp>
      <p:sp>
        <p:nvSpPr>
          <p:cNvPr id="3" name="Content Placeholder 2"/>
          <p:cNvSpPr>
            <a:spLocks noGrp="1"/>
          </p:cNvSpPr>
          <p:nvPr>
            <p:ph idx="1"/>
          </p:nvPr>
        </p:nvSpPr>
        <p:spPr>
          <a:xfrm>
            <a:off x="648931" y="2438400"/>
            <a:ext cx="6422848" cy="3785419"/>
          </a:xfrm>
        </p:spPr>
        <p:txBody>
          <a:bodyPr>
            <a:normAutofit/>
          </a:bodyPr>
          <a:lstStyle/>
          <a:p>
            <a:r>
              <a:rPr lang="en-US" sz="2000" dirty="0"/>
              <a:t>Removed columns with more than 90% NAs</a:t>
            </a:r>
          </a:p>
          <a:p>
            <a:r>
              <a:rPr lang="en-US" sz="2000" dirty="0"/>
              <a:t>48 Columns used in the Study</a:t>
            </a:r>
          </a:p>
          <a:p>
            <a:r>
              <a:rPr lang="en-US" sz="2000" dirty="0"/>
              <a:t>Annual Income bucket slot - </a:t>
            </a:r>
            <a:r>
              <a:rPr lang="en-US" sz="2000" dirty="0" err="1"/>
              <a:t>annual_income_slot</a:t>
            </a:r>
            <a:endParaRPr lang="en-US" sz="2000" dirty="0"/>
          </a:p>
          <a:p>
            <a:r>
              <a:rPr lang="en-US" sz="2000" dirty="0"/>
              <a:t>Interest Rate is a % which is converted to numeric  absolute</a:t>
            </a:r>
          </a:p>
          <a:p>
            <a:r>
              <a:rPr lang="en-US" sz="2000" dirty="0"/>
              <a:t>Blanks in Employee Title were populated with ‘other’</a:t>
            </a:r>
          </a:p>
          <a:p>
            <a:r>
              <a:rPr lang="en-US" sz="2000" dirty="0"/>
              <a:t>Duplicates Checked ( id and </a:t>
            </a:r>
            <a:r>
              <a:rPr lang="en-US" sz="2000" dirty="0" err="1"/>
              <a:t>member_id</a:t>
            </a:r>
            <a:r>
              <a:rPr lang="en-US" sz="2000" dirty="0"/>
              <a:t>)</a:t>
            </a:r>
          </a:p>
          <a:p>
            <a:r>
              <a:rPr lang="en-US" sz="2000" dirty="0"/>
              <a:t>Removed Outliers based on Annual Income </a:t>
            </a:r>
          </a:p>
          <a:p>
            <a:r>
              <a:rPr lang="en-US" sz="2000" dirty="0"/>
              <a:t>Segmented Data based on </a:t>
            </a:r>
            <a:r>
              <a:rPr lang="en-US" sz="2000" dirty="0" err="1"/>
              <a:t>loan_status</a:t>
            </a:r>
            <a:endParaRPr lang="en-US" sz="2000" dirty="0"/>
          </a:p>
          <a:p>
            <a:endParaRPr lang="en-US" sz="2000" dirty="0"/>
          </a:p>
          <a:p>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37FDB9-9154-4F82-8477-EBBB920EC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923" y="803049"/>
            <a:ext cx="1956161" cy="1635351"/>
          </a:xfrm>
          <a:prstGeom prst="rect">
            <a:avLst/>
          </a:prstGeom>
          <a:effectLst/>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119" y="4313208"/>
            <a:ext cx="1897769" cy="1586535"/>
          </a:xfrm>
          <a:prstGeom prst="rect">
            <a:avLst/>
          </a:prstGeom>
        </p:spPr>
      </p:pic>
      <p:pic>
        <p:nvPicPr>
          <p:cNvPr id="5" name="Picture 4">
            <a:extLst>
              <a:ext uri="{FF2B5EF4-FFF2-40B4-BE49-F238E27FC236}">
                <a16:creationId xmlns:a16="http://schemas.microsoft.com/office/drawing/2014/main" id="{88D5CF5C-D701-4752-80AD-5A28E2AC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527" y="2558128"/>
            <a:ext cx="1906954" cy="1594214"/>
          </a:xfrm>
          <a:prstGeom prst="rect">
            <a:avLst/>
          </a:prstGeom>
        </p:spPr>
      </p:pic>
      <p:sp>
        <p:nvSpPr>
          <p:cNvPr id="2" name="Title 1">
            <a:extLst>
              <a:ext uri="{FF2B5EF4-FFF2-40B4-BE49-F238E27FC236}">
                <a16:creationId xmlns:a16="http://schemas.microsoft.com/office/drawing/2014/main" id="{3E42C21E-90D8-4064-93B6-A15AA5A8D406}"/>
              </a:ext>
            </a:extLst>
          </p:cNvPr>
          <p:cNvSpPr>
            <a:spLocks noGrp="1"/>
          </p:cNvSpPr>
          <p:nvPr>
            <p:ph type="title"/>
          </p:nvPr>
        </p:nvSpPr>
        <p:spPr>
          <a:xfrm>
            <a:off x="5116878" y="629266"/>
            <a:ext cx="6422849" cy="1676603"/>
          </a:xfrm>
        </p:spPr>
        <p:txBody>
          <a:bodyPr>
            <a:normAutofit/>
          </a:bodyPr>
          <a:lstStyle/>
          <a:p>
            <a:r>
              <a:rPr lang="en-US" dirty="0"/>
              <a:t>Annual Income range for each loan status</a:t>
            </a:r>
          </a:p>
        </p:txBody>
      </p:sp>
      <p:sp>
        <p:nvSpPr>
          <p:cNvPr id="10" name="Content Placeholder 9"/>
          <p:cNvSpPr>
            <a:spLocks noGrp="1"/>
          </p:cNvSpPr>
          <p:nvPr>
            <p:ph idx="1"/>
          </p:nvPr>
        </p:nvSpPr>
        <p:spPr>
          <a:xfrm>
            <a:off x="5116880" y="2438400"/>
            <a:ext cx="6422848" cy="3785419"/>
          </a:xfrm>
        </p:spPr>
        <p:txBody>
          <a:bodyPr>
            <a:normAutofit/>
          </a:bodyPr>
          <a:lstStyle/>
          <a:p>
            <a:r>
              <a:rPr lang="en-US" sz="2000" dirty="0"/>
              <a:t>Annual income 30000 to 80000 is more frequent for both Charged-Off and fully-paid Loans</a:t>
            </a:r>
          </a:p>
          <a:p>
            <a:r>
              <a:rPr lang="en-US" sz="2000" dirty="0"/>
              <a:t>63% of the Charged-Off and 75% fully paid customers are concentrated in this region.</a:t>
            </a:r>
          </a:p>
          <a:p>
            <a:r>
              <a:rPr lang="en-US" sz="2000" dirty="0"/>
              <a:t>As the both are in the same region , we need to focus on other factors for risk</a:t>
            </a:r>
          </a:p>
          <a:p>
            <a:r>
              <a:rPr lang="en-US" sz="2000" dirty="0"/>
              <a:t>Current loan status customers are concentrated between 40000 to 100000 ( Annual Income Range)</a:t>
            </a:r>
          </a:p>
          <a:p>
            <a:r>
              <a:rPr lang="en-US" sz="2000" dirty="0"/>
              <a:t>This indicates investor showing interest to invest on customers in this annual income range</a:t>
            </a:r>
          </a:p>
        </p:txBody>
      </p:sp>
    </p:spTree>
    <p:extLst>
      <p:ext uri="{BB962C8B-B14F-4D97-AF65-F5344CB8AC3E}">
        <p14:creationId xmlns:p14="http://schemas.microsoft.com/office/powerpoint/2010/main" val="349318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36406C-9281-49BE-8432-3B543A425B31}"/>
              </a:ext>
            </a:extLst>
          </p:cNvPr>
          <p:cNvPicPr>
            <a:picLocks noChangeAspect="1"/>
          </p:cNvPicPr>
          <p:nvPr/>
        </p:nvPicPr>
        <p:blipFill rotWithShape="1">
          <a:blip r:embed="rId2">
            <a:extLst>
              <a:ext uri="{28A0092B-C50C-407E-A947-70E740481C1C}">
                <a14:useLocalDpi xmlns:a14="http://schemas.microsoft.com/office/drawing/2010/main" val="0"/>
              </a:ext>
            </a:extLst>
          </a:blip>
          <a:srcRect t="8083" r="6" b="8922"/>
          <a:stretch/>
        </p:blipFill>
        <p:spPr>
          <a:xfrm>
            <a:off x="804672" y="803049"/>
            <a:ext cx="3026664" cy="2470743"/>
          </a:xfrm>
          <a:prstGeom prst="rect">
            <a:avLst/>
          </a:prstGeom>
          <a:effectLst/>
        </p:spPr>
      </p:pic>
      <p:pic>
        <p:nvPicPr>
          <p:cNvPr id="10"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412" r="-5" b="3214"/>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077F5AC8-7111-446D-8F74-FA8B5C6AF525}"/>
              </a:ext>
            </a:extLst>
          </p:cNvPr>
          <p:cNvSpPr>
            <a:spLocks noGrp="1"/>
          </p:cNvSpPr>
          <p:nvPr>
            <p:ph type="title"/>
          </p:nvPr>
        </p:nvSpPr>
        <p:spPr>
          <a:xfrm>
            <a:off x="5116878" y="629266"/>
            <a:ext cx="6422849" cy="1676603"/>
          </a:xfrm>
        </p:spPr>
        <p:txBody>
          <a:bodyPr>
            <a:normAutofit/>
          </a:bodyPr>
          <a:lstStyle/>
          <a:p>
            <a:r>
              <a:rPr lang="en-US" dirty="0"/>
              <a:t>Funded Amount and Annual Income</a:t>
            </a:r>
          </a:p>
        </p:txBody>
      </p:sp>
      <p:sp>
        <p:nvSpPr>
          <p:cNvPr id="12" name="Content Placeholder 11"/>
          <p:cNvSpPr>
            <a:spLocks noGrp="1"/>
          </p:cNvSpPr>
          <p:nvPr>
            <p:ph idx="1"/>
          </p:nvPr>
        </p:nvSpPr>
        <p:spPr>
          <a:xfrm>
            <a:off x="5116880" y="2438400"/>
            <a:ext cx="6422848" cy="3785419"/>
          </a:xfrm>
        </p:spPr>
        <p:txBody>
          <a:bodyPr>
            <a:normAutofit/>
          </a:bodyPr>
          <a:lstStyle/>
          <a:p>
            <a:r>
              <a:rPr lang="en-US" sz="2000" dirty="0"/>
              <a:t>The Median for Loan Status - Charged-Off and Fully-Paid is 10,000</a:t>
            </a:r>
          </a:p>
          <a:p>
            <a:r>
              <a:rPr lang="en-US" sz="2000" dirty="0"/>
              <a:t>But the Median for Current Loan Status is considerably higher( Bank has aggressive standards for approving Loans – which seems safe )</a:t>
            </a:r>
          </a:p>
          <a:p>
            <a:r>
              <a:rPr lang="en-US" sz="2000" dirty="0"/>
              <a:t>The Median Annual Income is higher for Current and Fully Paid Loans and Bank is trying to Mitigate Risk of Lending. </a:t>
            </a:r>
          </a:p>
          <a:p>
            <a:endParaRPr lang="en-US" sz="2000" dirty="0"/>
          </a:p>
          <a:p>
            <a:endParaRPr lang="en-US" sz="2000" dirty="0"/>
          </a:p>
          <a:p>
            <a:endParaRPr lang="en-US" sz="2000" dirty="0"/>
          </a:p>
        </p:txBody>
      </p:sp>
    </p:spTree>
    <p:extLst>
      <p:ext uri="{BB962C8B-B14F-4D97-AF65-F5344CB8AC3E}">
        <p14:creationId xmlns:p14="http://schemas.microsoft.com/office/powerpoint/2010/main" val="258489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6" b="17005"/>
          <a:stretch/>
        </p:blipFill>
        <p:spPr>
          <a:xfrm>
            <a:off x="804672" y="534641"/>
            <a:ext cx="2967782" cy="2857108"/>
          </a:xfrm>
          <a:prstGeom prst="rect">
            <a:avLst/>
          </a:prstGeom>
          <a:effectLst/>
        </p:spPr>
      </p:pic>
      <p:pic>
        <p:nvPicPr>
          <p:cNvPr id="7" name="Picture 6">
            <a:extLst>
              <a:ext uri="{FF2B5EF4-FFF2-40B4-BE49-F238E27FC236}">
                <a16:creationId xmlns:a16="http://schemas.microsoft.com/office/drawing/2014/main" id="{C0275DEC-035F-4CE2-880A-E1E0C579BF89}"/>
              </a:ext>
            </a:extLst>
          </p:cNvPr>
          <p:cNvPicPr>
            <a:picLocks noChangeAspect="1"/>
          </p:cNvPicPr>
          <p:nvPr/>
        </p:nvPicPr>
        <p:blipFill rotWithShape="1">
          <a:blip r:embed="rId3">
            <a:extLst>
              <a:ext uri="{28A0092B-C50C-407E-A947-70E740481C1C}">
                <a14:useLocalDpi xmlns:a14="http://schemas.microsoft.com/office/drawing/2010/main" val="0"/>
              </a:ext>
            </a:extLst>
          </a:blip>
          <a:srcRect t="1295" r="6" b="16797"/>
          <a:stretch/>
        </p:blipFill>
        <p:spPr>
          <a:xfrm>
            <a:off x="717520" y="3575356"/>
            <a:ext cx="2992683" cy="2696395"/>
          </a:xfrm>
          <a:prstGeom prst="rect">
            <a:avLst/>
          </a:prstGeom>
        </p:spPr>
      </p:pic>
      <p:sp>
        <p:nvSpPr>
          <p:cNvPr id="2" name="Title 1">
            <a:extLst>
              <a:ext uri="{FF2B5EF4-FFF2-40B4-BE49-F238E27FC236}">
                <a16:creationId xmlns:a16="http://schemas.microsoft.com/office/drawing/2014/main" id="{9F8050A6-4797-4585-ABC4-65E6DFD0825C}"/>
              </a:ext>
            </a:extLst>
          </p:cNvPr>
          <p:cNvSpPr>
            <a:spLocks noGrp="1"/>
          </p:cNvSpPr>
          <p:nvPr>
            <p:ph type="title"/>
          </p:nvPr>
        </p:nvSpPr>
        <p:spPr>
          <a:xfrm>
            <a:off x="5116878" y="629266"/>
            <a:ext cx="6422849" cy="1676603"/>
          </a:xfrm>
        </p:spPr>
        <p:txBody>
          <a:bodyPr>
            <a:normAutofit/>
          </a:bodyPr>
          <a:lstStyle/>
          <a:p>
            <a:r>
              <a:rPr lang="en-US" dirty="0"/>
              <a:t>Histogram-Income Slot Analysis</a:t>
            </a:r>
          </a:p>
        </p:txBody>
      </p:sp>
      <p:sp>
        <p:nvSpPr>
          <p:cNvPr id="12" name="Content Placeholder 11"/>
          <p:cNvSpPr>
            <a:spLocks noGrp="1"/>
          </p:cNvSpPr>
          <p:nvPr>
            <p:ph idx="1"/>
          </p:nvPr>
        </p:nvSpPr>
        <p:spPr>
          <a:xfrm>
            <a:off x="5116880" y="2438400"/>
            <a:ext cx="6422848" cy="3785419"/>
          </a:xfrm>
        </p:spPr>
        <p:txBody>
          <a:bodyPr>
            <a:normAutofit/>
          </a:bodyPr>
          <a:lstStyle/>
          <a:p>
            <a:r>
              <a:rPr lang="en-US" sz="2000" dirty="0"/>
              <a:t>Fully Paid Loans have higher income to loan ratio which shows high income borrowers are low business risk</a:t>
            </a:r>
          </a:p>
          <a:p>
            <a:r>
              <a:rPr lang="en-US" sz="2000" dirty="0"/>
              <a:t>75% of the customers for Full paid is from 30000 to 80,000</a:t>
            </a:r>
          </a:p>
          <a:p>
            <a:r>
              <a:rPr lang="en-US" sz="2000" dirty="0"/>
              <a:t>63% of the customers for Charged-Off is from 30000 to 80,000</a:t>
            </a:r>
          </a:p>
        </p:txBody>
      </p:sp>
    </p:spTree>
    <p:extLst>
      <p:ext uri="{BB962C8B-B14F-4D97-AF65-F5344CB8AC3E}">
        <p14:creationId xmlns:p14="http://schemas.microsoft.com/office/powerpoint/2010/main" val="375703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8A24D1E-A345-42D4-8DC8-99B23FDA986B}"/>
              </a:ext>
            </a:extLst>
          </p:cNvPr>
          <p:cNvPicPr>
            <a:picLocks noChangeAspect="1"/>
          </p:cNvPicPr>
          <p:nvPr/>
        </p:nvPicPr>
        <p:blipFill rotWithShape="1">
          <a:blip r:embed="rId2">
            <a:extLst>
              <a:ext uri="{28A0092B-C50C-407E-A947-70E740481C1C}">
                <a14:useLocalDpi xmlns:a14="http://schemas.microsoft.com/office/drawing/2010/main" val="0"/>
              </a:ext>
            </a:extLst>
          </a:blip>
          <a:srcRect r="-5" b="2348"/>
          <a:stretch/>
        </p:blipFill>
        <p:spPr>
          <a:xfrm>
            <a:off x="804672" y="803049"/>
            <a:ext cx="3026664" cy="2470743"/>
          </a:xfrm>
          <a:prstGeom prst="rect">
            <a:avLst/>
          </a:prstGeom>
          <a:effectLst/>
        </p:spPr>
      </p:pic>
      <p:pic>
        <p:nvPicPr>
          <p:cNvPr id="10"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192" r="-5" b="3434"/>
          <a:stretch/>
        </p:blipFill>
        <p:spPr>
          <a:xfrm>
            <a:off x="804672" y="3461344"/>
            <a:ext cx="3026663" cy="2438400"/>
          </a:xfrm>
          <a:prstGeom prst="rect">
            <a:avLst/>
          </a:prstGeom>
        </p:spPr>
      </p:pic>
      <p:sp>
        <p:nvSpPr>
          <p:cNvPr id="2" name="Title 1">
            <a:extLst>
              <a:ext uri="{FF2B5EF4-FFF2-40B4-BE49-F238E27FC236}">
                <a16:creationId xmlns:a16="http://schemas.microsoft.com/office/drawing/2014/main" id="{F677DC89-6684-4F35-AA29-0C394C0E8D5E}"/>
              </a:ext>
            </a:extLst>
          </p:cNvPr>
          <p:cNvSpPr>
            <a:spLocks noGrp="1"/>
          </p:cNvSpPr>
          <p:nvPr>
            <p:ph type="title"/>
          </p:nvPr>
        </p:nvSpPr>
        <p:spPr>
          <a:xfrm>
            <a:off x="5116878" y="629266"/>
            <a:ext cx="6422849" cy="1676603"/>
          </a:xfrm>
        </p:spPr>
        <p:txBody>
          <a:bodyPr>
            <a:normAutofit/>
          </a:bodyPr>
          <a:lstStyle/>
          <a:p>
            <a:endParaRPr lang="en-US"/>
          </a:p>
        </p:txBody>
      </p:sp>
      <p:sp>
        <p:nvSpPr>
          <p:cNvPr id="12" name="Content Placeholder 11"/>
          <p:cNvSpPr>
            <a:spLocks noGrp="1"/>
          </p:cNvSpPr>
          <p:nvPr>
            <p:ph idx="1"/>
          </p:nvPr>
        </p:nvSpPr>
        <p:spPr>
          <a:xfrm>
            <a:off x="5116880" y="2438400"/>
            <a:ext cx="6422848" cy="3785419"/>
          </a:xfrm>
        </p:spPr>
        <p:txBody>
          <a:bodyPr>
            <a:normAutofit lnSpcReduction="10000"/>
          </a:bodyPr>
          <a:lstStyle/>
          <a:p>
            <a:r>
              <a:rPr lang="en-US" sz="2000" dirty="0"/>
              <a:t>Higher the interest rate,  higher the number of  Charged-Off loans but we cannot generalize this conclusion. </a:t>
            </a:r>
          </a:p>
          <a:p>
            <a:r>
              <a:rPr lang="en-US" sz="2000" dirty="0"/>
              <a:t>Interest rate  between 10% to 14 % more charged off's exist than other interest rates making these interest rate for Loans and Borrowings Risky</a:t>
            </a:r>
          </a:p>
          <a:p>
            <a:r>
              <a:rPr lang="en-US" sz="2000" dirty="0"/>
              <a:t>There is a remarkable trend where lower the interest rates charged to loans make people  pay the loan with minimum risk and default</a:t>
            </a:r>
          </a:p>
          <a:p>
            <a:r>
              <a:rPr lang="en-US" sz="2000" dirty="0"/>
              <a:t>Univariate analysis is giving us an idea on data but it is not driving us to conclusion.</a:t>
            </a:r>
          </a:p>
          <a:p>
            <a:r>
              <a:rPr lang="en-US" sz="2000" dirty="0"/>
              <a:t>Lets draw plots with multiple variables to understand the pattern</a:t>
            </a:r>
          </a:p>
        </p:txBody>
      </p:sp>
    </p:spTree>
    <p:extLst>
      <p:ext uri="{BB962C8B-B14F-4D97-AF65-F5344CB8AC3E}">
        <p14:creationId xmlns:p14="http://schemas.microsoft.com/office/powerpoint/2010/main" val="344075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5824</TotalTime>
  <Words>951</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LENDING RISK MANAGEMENT CASE STUDY  Gramener Case Study  SUBMISSION </vt:lpstr>
      <vt:lpstr> Abstract- For Lending Risk Management and Decision Support System</vt:lpstr>
      <vt:lpstr> For Lending Risk Management and Decision Support System</vt:lpstr>
      <vt:lpstr> Lending Risk Decision Support Methodology</vt:lpstr>
      <vt:lpstr>Data Cleaning and Enhancing</vt:lpstr>
      <vt:lpstr>Annual Income range for each loan status</vt:lpstr>
      <vt:lpstr>Funded Amount and Annual Income</vt:lpstr>
      <vt:lpstr>Histogram-Income Slot Analysis</vt:lpstr>
      <vt:lpstr>PowerPoint Presentation</vt:lpstr>
      <vt:lpstr>PowerPoint Presentation</vt:lpstr>
      <vt:lpstr>PowerPoint Presentation</vt:lpstr>
      <vt:lpstr>PowerPoint Presentation</vt:lpstr>
      <vt:lpstr> Charged Loans Univariate Risk Analysis – Funded Amount</vt:lpstr>
      <vt:lpstr>Risk Analysis</vt:lpstr>
      <vt:lpstr>Univariate Risk Analysis</vt:lpstr>
      <vt:lpstr>Driving Factors</vt:lpstr>
      <vt:lpstr> Results through Plots</vt:lpstr>
      <vt:lpstr>Visalization </vt:lpstr>
      <vt:lpstr> &lt;Results&gt;</vt:lpstr>
      <vt:lpstr>Results</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kishore kumar</cp:lastModifiedBy>
  <cp:revision>92</cp:revision>
  <dcterms:created xsi:type="dcterms:W3CDTF">2017-06-25T14:50:44Z</dcterms:created>
  <dcterms:modified xsi:type="dcterms:W3CDTF">2017-06-25T17:18:08Z</dcterms:modified>
</cp:coreProperties>
</file>