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72" r:id="rId4"/>
    <p:sldId id="258" r:id="rId5"/>
    <p:sldId id="273" r:id="rId6"/>
    <p:sldId id="274" r:id="rId7"/>
    <p:sldId id="275" r:id="rId8"/>
    <p:sldId id="276" r:id="rId9"/>
    <p:sldId id="277" r:id="rId10"/>
    <p:sldId id="278" r:id="rId11"/>
    <p:sldId id="259" r:id="rId12"/>
    <p:sldId id="260" r:id="rId13"/>
    <p:sldId id="267" r:id="rId14"/>
    <p:sldId id="262" r:id="rId15"/>
    <p:sldId id="268" r:id="rId16"/>
    <p:sldId id="269" r:id="rId17"/>
    <p:sldId id="271" r:id="rId18"/>
    <p:sldId id="270" r:id="rId19"/>
    <p:sldId id="26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0" autoAdjust="0"/>
    <p:restoredTop sz="94660"/>
  </p:normalViewPr>
  <p:slideViewPr>
    <p:cSldViewPr snapToGrid="0">
      <p:cViewPr varScale="1">
        <p:scale>
          <a:sx n="68" d="100"/>
          <a:sy n="68" d="100"/>
        </p:scale>
        <p:origin x="84" y="162"/>
      </p:cViewPr>
      <p:guideLst>
        <p:guide orient="horz" pos="2160"/>
        <p:guide pos="3840"/>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0528AD-6E07-234B-A82B-5A25BFC150FC}" type="doc">
      <dgm:prSet loTypeId="urn:microsoft.com/office/officeart/2005/8/layout/chevron2" loCatId="process" qsTypeId="urn:microsoft.com/office/officeart/2005/8/quickstyle/simple4" qsCatId="simple" csTypeId="urn:microsoft.com/office/officeart/2005/8/colors/accent1_2" csCatId="accent1" phldr="1"/>
      <dgm:spPr/>
      <dgm:t>
        <a:bodyPr/>
        <a:lstStyle/>
        <a:p>
          <a:endParaRPr lang="en-US"/>
        </a:p>
      </dgm:t>
    </dgm:pt>
    <dgm:pt modelId="{66BF4A86-ADC5-0842-B0E2-A67611B65122}">
      <dgm:prSet phldrT="[Text]"/>
      <dgm:spPr/>
      <dgm:t>
        <a:bodyPr/>
        <a:lstStyle/>
        <a:p>
          <a:r>
            <a:rPr lang="en-US" dirty="0"/>
            <a:t>Format Clean Up</a:t>
          </a:r>
        </a:p>
      </dgm:t>
    </dgm:pt>
    <dgm:pt modelId="{66E5A37A-F226-9E4D-9D73-B0EBBAC98FA2}" type="parTrans" cxnId="{34612CE7-8F2D-054D-BC23-6C61E76C58EB}">
      <dgm:prSet/>
      <dgm:spPr/>
      <dgm:t>
        <a:bodyPr/>
        <a:lstStyle/>
        <a:p>
          <a:endParaRPr lang="en-US"/>
        </a:p>
      </dgm:t>
    </dgm:pt>
    <dgm:pt modelId="{128B5737-FFE6-974D-A355-949B42A8FC8F}" type="sibTrans" cxnId="{34612CE7-8F2D-054D-BC23-6C61E76C58EB}">
      <dgm:prSet/>
      <dgm:spPr/>
      <dgm:t>
        <a:bodyPr/>
        <a:lstStyle/>
        <a:p>
          <a:endParaRPr lang="en-US"/>
        </a:p>
      </dgm:t>
    </dgm:pt>
    <dgm:pt modelId="{1918134F-1B79-BC48-A2AB-0918A5BA9AC8}">
      <dgm:prSet phldrT="[Text]"/>
      <dgm:spPr/>
      <dgm:t>
        <a:bodyPr/>
        <a:lstStyle/>
        <a:p>
          <a:r>
            <a:rPr lang="en-US" dirty="0"/>
            <a:t>Ensure Valid Data format</a:t>
          </a:r>
        </a:p>
      </dgm:t>
    </dgm:pt>
    <dgm:pt modelId="{9E312A18-5AB7-694F-90AE-D2E4D22C8EF1}" type="parTrans" cxnId="{766F8922-88D5-954C-A2BD-00E5B9A1D3BB}">
      <dgm:prSet/>
      <dgm:spPr/>
      <dgm:t>
        <a:bodyPr/>
        <a:lstStyle/>
        <a:p>
          <a:endParaRPr lang="en-US"/>
        </a:p>
      </dgm:t>
    </dgm:pt>
    <dgm:pt modelId="{8D7CE763-B4BE-B944-B65F-B1C5F5EFF767}" type="sibTrans" cxnId="{766F8922-88D5-954C-A2BD-00E5B9A1D3BB}">
      <dgm:prSet/>
      <dgm:spPr/>
      <dgm:t>
        <a:bodyPr/>
        <a:lstStyle/>
        <a:p>
          <a:endParaRPr lang="en-US"/>
        </a:p>
      </dgm:t>
    </dgm:pt>
    <dgm:pt modelId="{806AB2C6-BC09-D04D-95FE-219BF0C1C407}">
      <dgm:prSet phldrT="[Text]"/>
      <dgm:spPr/>
      <dgm:t>
        <a:bodyPr/>
        <a:lstStyle/>
        <a:p>
          <a:r>
            <a:rPr lang="en-US" dirty="0"/>
            <a:t>Clean data to enhance quality and format of Data</a:t>
          </a:r>
        </a:p>
      </dgm:t>
    </dgm:pt>
    <dgm:pt modelId="{7B2ADD55-30C8-6943-A10F-FD1D069B841A}" type="parTrans" cxnId="{C52D49D7-9DE0-FC43-80C4-35851B8F2743}">
      <dgm:prSet/>
      <dgm:spPr/>
      <dgm:t>
        <a:bodyPr/>
        <a:lstStyle/>
        <a:p>
          <a:endParaRPr lang="en-US"/>
        </a:p>
      </dgm:t>
    </dgm:pt>
    <dgm:pt modelId="{D7E6FACE-25CB-BA49-83AA-9560B7812A37}" type="sibTrans" cxnId="{C52D49D7-9DE0-FC43-80C4-35851B8F2743}">
      <dgm:prSet/>
      <dgm:spPr/>
      <dgm:t>
        <a:bodyPr/>
        <a:lstStyle/>
        <a:p>
          <a:endParaRPr lang="en-US"/>
        </a:p>
      </dgm:t>
    </dgm:pt>
    <dgm:pt modelId="{986C90C0-291B-7441-8B7A-93075CF62B7A}">
      <dgm:prSet phldrT="[Text]"/>
      <dgm:spPr/>
      <dgm:t>
        <a:bodyPr/>
        <a:lstStyle/>
        <a:p>
          <a:r>
            <a:rPr lang="en-US" dirty="0"/>
            <a:t>Extraction and Transformation</a:t>
          </a:r>
        </a:p>
      </dgm:t>
    </dgm:pt>
    <dgm:pt modelId="{B7566F9B-30C6-1A47-B736-889A905CE0AA}" type="parTrans" cxnId="{A197FA13-09A7-2449-8443-C106C13EA528}">
      <dgm:prSet/>
      <dgm:spPr/>
      <dgm:t>
        <a:bodyPr/>
        <a:lstStyle/>
        <a:p>
          <a:endParaRPr lang="en-US"/>
        </a:p>
      </dgm:t>
    </dgm:pt>
    <dgm:pt modelId="{608CC0EB-7232-DA4E-B967-2A048C97C244}" type="sibTrans" cxnId="{A197FA13-09A7-2449-8443-C106C13EA528}">
      <dgm:prSet/>
      <dgm:spPr/>
      <dgm:t>
        <a:bodyPr/>
        <a:lstStyle/>
        <a:p>
          <a:endParaRPr lang="en-US"/>
        </a:p>
      </dgm:t>
    </dgm:pt>
    <dgm:pt modelId="{78E557F0-8EDB-3649-AD67-395EFC3E1E3A}">
      <dgm:prSet phldrT="[Text]"/>
      <dgm:spPr/>
      <dgm:t>
        <a:bodyPr/>
        <a:lstStyle/>
        <a:p>
          <a:r>
            <a:rPr lang="en-US" dirty="0"/>
            <a:t>Transformed raw Data into Analytical form</a:t>
          </a:r>
        </a:p>
      </dgm:t>
    </dgm:pt>
    <dgm:pt modelId="{3CDD5E5E-6234-7949-9151-C9229AB6DB0B}" type="parTrans" cxnId="{57C8B560-CB1E-724B-B9B5-BE7E13916FF6}">
      <dgm:prSet/>
      <dgm:spPr/>
      <dgm:t>
        <a:bodyPr/>
        <a:lstStyle/>
        <a:p>
          <a:endParaRPr lang="en-US"/>
        </a:p>
      </dgm:t>
    </dgm:pt>
    <dgm:pt modelId="{5A80A195-409E-8141-BD19-C94A95056EE2}" type="sibTrans" cxnId="{57C8B560-CB1E-724B-B9B5-BE7E13916FF6}">
      <dgm:prSet/>
      <dgm:spPr/>
      <dgm:t>
        <a:bodyPr/>
        <a:lstStyle/>
        <a:p>
          <a:endParaRPr lang="en-US"/>
        </a:p>
      </dgm:t>
    </dgm:pt>
    <dgm:pt modelId="{DE3AA966-2DA1-DC4B-84A1-1710AB7E2F60}">
      <dgm:prSet phldrT="[Text]"/>
      <dgm:spPr/>
      <dgm:t>
        <a:bodyPr/>
        <a:lstStyle/>
        <a:p>
          <a:r>
            <a:rPr lang="en-US" dirty="0"/>
            <a:t>Extracted valid accurate data for Analysis</a:t>
          </a:r>
        </a:p>
      </dgm:t>
    </dgm:pt>
    <dgm:pt modelId="{D6AD44A5-E511-6840-B276-01C9BD58F39D}" type="parTrans" cxnId="{1B0DCAB8-149A-0442-9A6B-1AFCCDF9EF82}">
      <dgm:prSet/>
      <dgm:spPr/>
      <dgm:t>
        <a:bodyPr/>
        <a:lstStyle/>
        <a:p>
          <a:endParaRPr lang="en-US"/>
        </a:p>
      </dgm:t>
    </dgm:pt>
    <dgm:pt modelId="{4FDBC9EE-73D2-C94B-99E0-8159B48FA9BC}" type="sibTrans" cxnId="{1B0DCAB8-149A-0442-9A6B-1AFCCDF9EF82}">
      <dgm:prSet/>
      <dgm:spPr/>
      <dgm:t>
        <a:bodyPr/>
        <a:lstStyle/>
        <a:p>
          <a:endParaRPr lang="en-US"/>
        </a:p>
      </dgm:t>
    </dgm:pt>
    <dgm:pt modelId="{32D67575-8F86-3E4C-9360-AE849F079C16}">
      <dgm:prSet phldrT="[Text]"/>
      <dgm:spPr/>
      <dgm:t>
        <a:bodyPr/>
        <a:lstStyle/>
        <a:p>
          <a:r>
            <a:rPr lang="en-US" dirty="0"/>
            <a:t>Analysis and Decision making </a:t>
          </a:r>
        </a:p>
      </dgm:t>
    </dgm:pt>
    <dgm:pt modelId="{C7870527-05B1-854A-9F4A-8E8EEFB8F98E}" type="parTrans" cxnId="{08FFF819-5B47-854E-9CDF-C50855F4484B}">
      <dgm:prSet/>
      <dgm:spPr/>
      <dgm:t>
        <a:bodyPr/>
        <a:lstStyle/>
        <a:p>
          <a:endParaRPr lang="en-US"/>
        </a:p>
      </dgm:t>
    </dgm:pt>
    <dgm:pt modelId="{7E335CB6-5DCC-1545-8139-5FD9B6B9F587}" type="sibTrans" cxnId="{08FFF819-5B47-854E-9CDF-C50855F4484B}">
      <dgm:prSet/>
      <dgm:spPr/>
      <dgm:t>
        <a:bodyPr/>
        <a:lstStyle/>
        <a:p>
          <a:endParaRPr lang="en-US"/>
        </a:p>
      </dgm:t>
    </dgm:pt>
    <dgm:pt modelId="{B3C67FCC-2ED2-9C40-945D-D044855C3BF4}">
      <dgm:prSet phldrT="[Text]"/>
      <dgm:spPr/>
      <dgm:t>
        <a:bodyPr/>
        <a:lstStyle/>
        <a:p>
          <a:r>
            <a:rPr lang="en-US" dirty="0"/>
            <a:t>Performed Analysis on Data</a:t>
          </a:r>
        </a:p>
      </dgm:t>
    </dgm:pt>
    <dgm:pt modelId="{A2ED5C98-EC10-5348-81CD-BBCEAC74F2A7}" type="parTrans" cxnId="{B68BE901-A626-E74E-A24E-DD1FA493C0B6}">
      <dgm:prSet/>
      <dgm:spPr/>
      <dgm:t>
        <a:bodyPr/>
        <a:lstStyle/>
        <a:p>
          <a:endParaRPr lang="en-US"/>
        </a:p>
      </dgm:t>
    </dgm:pt>
    <dgm:pt modelId="{DD0107EE-5CCD-B24B-A251-2199E3A66517}" type="sibTrans" cxnId="{B68BE901-A626-E74E-A24E-DD1FA493C0B6}">
      <dgm:prSet/>
      <dgm:spPr/>
      <dgm:t>
        <a:bodyPr/>
        <a:lstStyle/>
        <a:p>
          <a:endParaRPr lang="en-US"/>
        </a:p>
      </dgm:t>
    </dgm:pt>
    <dgm:pt modelId="{FB350B18-9C74-3141-A65C-5491773BA035}">
      <dgm:prSet phldrT="[Text]"/>
      <dgm:spPr/>
      <dgm:t>
        <a:bodyPr/>
        <a:lstStyle/>
        <a:p>
          <a:r>
            <a:rPr lang="en-US" dirty="0"/>
            <a:t>Transformed Data into Visual Plots to facilitate decision making</a:t>
          </a:r>
        </a:p>
      </dgm:t>
    </dgm:pt>
    <dgm:pt modelId="{B5449BCF-CBE0-6D4E-A330-8482165D15D0}" type="parTrans" cxnId="{BC106796-0A3C-AF47-B555-9C9205CB36F3}">
      <dgm:prSet/>
      <dgm:spPr/>
      <dgm:t>
        <a:bodyPr/>
        <a:lstStyle/>
        <a:p>
          <a:endParaRPr lang="en-US"/>
        </a:p>
      </dgm:t>
    </dgm:pt>
    <dgm:pt modelId="{A1B52942-3FAE-3F40-A235-D34CCE45DA69}" type="sibTrans" cxnId="{BC106796-0A3C-AF47-B555-9C9205CB36F3}">
      <dgm:prSet/>
      <dgm:spPr/>
      <dgm:t>
        <a:bodyPr/>
        <a:lstStyle/>
        <a:p>
          <a:endParaRPr lang="en-US"/>
        </a:p>
      </dgm:t>
    </dgm:pt>
    <dgm:pt modelId="{7A69F224-EB1E-2640-8B56-6B432EC7B5BC}" type="pres">
      <dgm:prSet presAssocID="{7F0528AD-6E07-234B-A82B-5A25BFC150FC}" presName="linearFlow" presStyleCnt="0">
        <dgm:presLayoutVars>
          <dgm:dir/>
          <dgm:animLvl val="lvl"/>
          <dgm:resizeHandles val="exact"/>
        </dgm:presLayoutVars>
      </dgm:prSet>
      <dgm:spPr/>
    </dgm:pt>
    <dgm:pt modelId="{D7B76A91-1B2E-9342-8767-35174B410B14}" type="pres">
      <dgm:prSet presAssocID="{66BF4A86-ADC5-0842-B0E2-A67611B65122}" presName="composite" presStyleCnt="0"/>
      <dgm:spPr/>
    </dgm:pt>
    <dgm:pt modelId="{AF8CD905-806A-DE4C-ABA4-C1EB9B318514}" type="pres">
      <dgm:prSet presAssocID="{66BF4A86-ADC5-0842-B0E2-A67611B65122}" presName="parentText" presStyleLbl="alignNode1" presStyleIdx="0" presStyleCnt="3">
        <dgm:presLayoutVars>
          <dgm:chMax val="1"/>
          <dgm:bulletEnabled val="1"/>
        </dgm:presLayoutVars>
      </dgm:prSet>
      <dgm:spPr/>
    </dgm:pt>
    <dgm:pt modelId="{B0D01977-95D3-3F41-A132-D2BC0E83F433}" type="pres">
      <dgm:prSet presAssocID="{66BF4A86-ADC5-0842-B0E2-A67611B65122}" presName="descendantText" presStyleLbl="alignAcc1" presStyleIdx="0" presStyleCnt="3">
        <dgm:presLayoutVars>
          <dgm:bulletEnabled val="1"/>
        </dgm:presLayoutVars>
      </dgm:prSet>
      <dgm:spPr/>
    </dgm:pt>
    <dgm:pt modelId="{4CB8C252-1470-B34F-9069-8F17BB0571A7}" type="pres">
      <dgm:prSet presAssocID="{128B5737-FFE6-974D-A355-949B42A8FC8F}" presName="sp" presStyleCnt="0"/>
      <dgm:spPr/>
    </dgm:pt>
    <dgm:pt modelId="{B7845224-E9D2-1643-9C96-DA7AD3E78DA6}" type="pres">
      <dgm:prSet presAssocID="{986C90C0-291B-7441-8B7A-93075CF62B7A}" presName="composite" presStyleCnt="0"/>
      <dgm:spPr/>
    </dgm:pt>
    <dgm:pt modelId="{A31C249E-79EA-004B-92FB-9439B49F4AF7}" type="pres">
      <dgm:prSet presAssocID="{986C90C0-291B-7441-8B7A-93075CF62B7A}" presName="parentText" presStyleLbl="alignNode1" presStyleIdx="1" presStyleCnt="3">
        <dgm:presLayoutVars>
          <dgm:chMax val="1"/>
          <dgm:bulletEnabled val="1"/>
        </dgm:presLayoutVars>
      </dgm:prSet>
      <dgm:spPr/>
    </dgm:pt>
    <dgm:pt modelId="{BD5F47EB-E299-FB4A-97BB-3B36BC90398C}" type="pres">
      <dgm:prSet presAssocID="{986C90C0-291B-7441-8B7A-93075CF62B7A}" presName="descendantText" presStyleLbl="alignAcc1" presStyleIdx="1" presStyleCnt="3">
        <dgm:presLayoutVars>
          <dgm:bulletEnabled val="1"/>
        </dgm:presLayoutVars>
      </dgm:prSet>
      <dgm:spPr/>
    </dgm:pt>
    <dgm:pt modelId="{6A8AEEA7-5A78-6140-A742-5ABF02446A03}" type="pres">
      <dgm:prSet presAssocID="{608CC0EB-7232-DA4E-B967-2A048C97C244}" presName="sp" presStyleCnt="0"/>
      <dgm:spPr/>
    </dgm:pt>
    <dgm:pt modelId="{7EE323F6-2381-2F4C-AABB-2658866D6179}" type="pres">
      <dgm:prSet presAssocID="{32D67575-8F86-3E4C-9360-AE849F079C16}" presName="composite" presStyleCnt="0"/>
      <dgm:spPr/>
    </dgm:pt>
    <dgm:pt modelId="{07F26FBA-B020-FD44-A9E1-4A797FD83C27}" type="pres">
      <dgm:prSet presAssocID="{32D67575-8F86-3E4C-9360-AE849F079C16}" presName="parentText" presStyleLbl="alignNode1" presStyleIdx="2" presStyleCnt="3">
        <dgm:presLayoutVars>
          <dgm:chMax val="1"/>
          <dgm:bulletEnabled val="1"/>
        </dgm:presLayoutVars>
      </dgm:prSet>
      <dgm:spPr/>
    </dgm:pt>
    <dgm:pt modelId="{87FCB719-77DF-EC4B-B1D4-57800C8E6740}" type="pres">
      <dgm:prSet presAssocID="{32D67575-8F86-3E4C-9360-AE849F079C16}" presName="descendantText" presStyleLbl="alignAcc1" presStyleIdx="2" presStyleCnt="3">
        <dgm:presLayoutVars>
          <dgm:bulletEnabled val="1"/>
        </dgm:presLayoutVars>
      </dgm:prSet>
      <dgm:spPr/>
    </dgm:pt>
  </dgm:ptLst>
  <dgm:cxnLst>
    <dgm:cxn modelId="{B68BE901-A626-E74E-A24E-DD1FA493C0B6}" srcId="{32D67575-8F86-3E4C-9360-AE849F079C16}" destId="{B3C67FCC-2ED2-9C40-945D-D044855C3BF4}" srcOrd="0" destOrd="0" parTransId="{A2ED5C98-EC10-5348-81CD-BBCEAC74F2A7}" sibTransId="{DD0107EE-5CCD-B24B-A251-2199E3A66517}"/>
    <dgm:cxn modelId="{18461E0C-EB32-3140-8440-91F36DBDFD88}" type="presOf" srcId="{FB350B18-9C74-3141-A65C-5491773BA035}" destId="{87FCB719-77DF-EC4B-B1D4-57800C8E6740}" srcOrd="0" destOrd="1" presId="urn:microsoft.com/office/officeart/2005/8/layout/chevron2"/>
    <dgm:cxn modelId="{A197FA13-09A7-2449-8443-C106C13EA528}" srcId="{7F0528AD-6E07-234B-A82B-5A25BFC150FC}" destId="{986C90C0-291B-7441-8B7A-93075CF62B7A}" srcOrd="1" destOrd="0" parTransId="{B7566F9B-30C6-1A47-B736-889A905CE0AA}" sibTransId="{608CC0EB-7232-DA4E-B967-2A048C97C244}"/>
    <dgm:cxn modelId="{08FFF819-5B47-854E-9CDF-C50855F4484B}" srcId="{7F0528AD-6E07-234B-A82B-5A25BFC150FC}" destId="{32D67575-8F86-3E4C-9360-AE849F079C16}" srcOrd="2" destOrd="0" parTransId="{C7870527-05B1-854A-9F4A-8E8EEFB8F98E}" sibTransId="{7E335CB6-5DCC-1545-8139-5FD9B6B9F587}"/>
    <dgm:cxn modelId="{5065EC1E-FC78-404B-A6E7-199980A25814}" type="presOf" srcId="{1918134F-1B79-BC48-A2AB-0918A5BA9AC8}" destId="{B0D01977-95D3-3F41-A132-D2BC0E83F433}" srcOrd="0" destOrd="0" presId="urn:microsoft.com/office/officeart/2005/8/layout/chevron2"/>
    <dgm:cxn modelId="{766F8922-88D5-954C-A2BD-00E5B9A1D3BB}" srcId="{66BF4A86-ADC5-0842-B0E2-A67611B65122}" destId="{1918134F-1B79-BC48-A2AB-0918A5BA9AC8}" srcOrd="0" destOrd="0" parTransId="{9E312A18-5AB7-694F-90AE-D2E4D22C8EF1}" sibTransId="{8D7CE763-B4BE-B944-B65F-B1C5F5EFF767}"/>
    <dgm:cxn modelId="{57C8B560-CB1E-724B-B9B5-BE7E13916FF6}" srcId="{986C90C0-291B-7441-8B7A-93075CF62B7A}" destId="{78E557F0-8EDB-3649-AD67-395EFC3E1E3A}" srcOrd="0" destOrd="0" parTransId="{3CDD5E5E-6234-7949-9151-C9229AB6DB0B}" sibTransId="{5A80A195-409E-8141-BD19-C94A95056EE2}"/>
    <dgm:cxn modelId="{5EB9BF42-1359-4740-B8F8-4ED2DFE1AFFC}" type="presOf" srcId="{DE3AA966-2DA1-DC4B-84A1-1710AB7E2F60}" destId="{BD5F47EB-E299-FB4A-97BB-3B36BC90398C}" srcOrd="0" destOrd="1" presId="urn:microsoft.com/office/officeart/2005/8/layout/chevron2"/>
    <dgm:cxn modelId="{1FA41F64-8906-A049-8F5E-4FEF95CA008E}" type="presOf" srcId="{806AB2C6-BC09-D04D-95FE-219BF0C1C407}" destId="{B0D01977-95D3-3F41-A132-D2BC0E83F433}" srcOrd="0" destOrd="1" presId="urn:microsoft.com/office/officeart/2005/8/layout/chevron2"/>
    <dgm:cxn modelId="{E4300E53-014D-0845-846D-837DA35636AE}" type="presOf" srcId="{986C90C0-291B-7441-8B7A-93075CF62B7A}" destId="{A31C249E-79EA-004B-92FB-9439B49F4AF7}" srcOrd="0" destOrd="0" presId="urn:microsoft.com/office/officeart/2005/8/layout/chevron2"/>
    <dgm:cxn modelId="{8B40687D-424A-4948-824C-4A2ABD2BF650}" type="presOf" srcId="{7F0528AD-6E07-234B-A82B-5A25BFC150FC}" destId="{7A69F224-EB1E-2640-8B56-6B432EC7B5BC}" srcOrd="0" destOrd="0" presId="urn:microsoft.com/office/officeart/2005/8/layout/chevron2"/>
    <dgm:cxn modelId="{8A979383-C342-E449-AB2A-6FC8E88CABDA}" type="presOf" srcId="{32D67575-8F86-3E4C-9360-AE849F079C16}" destId="{07F26FBA-B020-FD44-A9E1-4A797FD83C27}" srcOrd="0" destOrd="0" presId="urn:microsoft.com/office/officeart/2005/8/layout/chevron2"/>
    <dgm:cxn modelId="{97F4AF95-FA11-9545-B20C-F92E3D48DBCD}" type="presOf" srcId="{78E557F0-8EDB-3649-AD67-395EFC3E1E3A}" destId="{BD5F47EB-E299-FB4A-97BB-3B36BC90398C}" srcOrd="0" destOrd="0" presId="urn:microsoft.com/office/officeart/2005/8/layout/chevron2"/>
    <dgm:cxn modelId="{BC106796-0A3C-AF47-B555-9C9205CB36F3}" srcId="{32D67575-8F86-3E4C-9360-AE849F079C16}" destId="{FB350B18-9C74-3141-A65C-5491773BA035}" srcOrd="1" destOrd="0" parTransId="{B5449BCF-CBE0-6D4E-A330-8482165D15D0}" sibTransId="{A1B52942-3FAE-3F40-A235-D34CCE45DA69}"/>
    <dgm:cxn modelId="{1B0DCAB8-149A-0442-9A6B-1AFCCDF9EF82}" srcId="{986C90C0-291B-7441-8B7A-93075CF62B7A}" destId="{DE3AA966-2DA1-DC4B-84A1-1710AB7E2F60}" srcOrd="1" destOrd="0" parTransId="{D6AD44A5-E511-6840-B276-01C9BD58F39D}" sibTransId="{4FDBC9EE-73D2-C94B-99E0-8159B48FA9BC}"/>
    <dgm:cxn modelId="{C52D49D7-9DE0-FC43-80C4-35851B8F2743}" srcId="{66BF4A86-ADC5-0842-B0E2-A67611B65122}" destId="{806AB2C6-BC09-D04D-95FE-219BF0C1C407}" srcOrd="1" destOrd="0" parTransId="{7B2ADD55-30C8-6943-A10F-FD1D069B841A}" sibTransId="{D7E6FACE-25CB-BA49-83AA-9560B7812A37}"/>
    <dgm:cxn modelId="{058487D8-B76E-ED4E-8781-EAAB8001A562}" type="presOf" srcId="{B3C67FCC-2ED2-9C40-945D-D044855C3BF4}" destId="{87FCB719-77DF-EC4B-B1D4-57800C8E6740}" srcOrd="0" destOrd="0" presId="urn:microsoft.com/office/officeart/2005/8/layout/chevron2"/>
    <dgm:cxn modelId="{B91B5CE0-2F70-7345-AAD0-345798D40355}" type="presOf" srcId="{66BF4A86-ADC5-0842-B0E2-A67611B65122}" destId="{AF8CD905-806A-DE4C-ABA4-C1EB9B318514}" srcOrd="0" destOrd="0" presId="urn:microsoft.com/office/officeart/2005/8/layout/chevron2"/>
    <dgm:cxn modelId="{34612CE7-8F2D-054D-BC23-6C61E76C58EB}" srcId="{7F0528AD-6E07-234B-A82B-5A25BFC150FC}" destId="{66BF4A86-ADC5-0842-B0E2-A67611B65122}" srcOrd="0" destOrd="0" parTransId="{66E5A37A-F226-9E4D-9D73-B0EBBAC98FA2}" sibTransId="{128B5737-FFE6-974D-A355-949B42A8FC8F}"/>
    <dgm:cxn modelId="{595579EF-11AD-744C-A8E9-8EB21B8659B0}" type="presParOf" srcId="{7A69F224-EB1E-2640-8B56-6B432EC7B5BC}" destId="{D7B76A91-1B2E-9342-8767-35174B410B14}" srcOrd="0" destOrd="0" presId="urn:microsoft.com/office/officeart/2005/8/layout/chevron2"/>
    <dgm:cxn modelId="{A9849E49-090F-9347-AE25-73355CA37676}" type="presParOf" srcId="{D7B76A91-1B2E-9342-8767-35174B410B14}" destId="{AF8CD905-806A-DE4C-ABA4-C1EB9B318514}" srcOrd="0" destOrd="0" presId="urn:microsoft.com/office/officeart/2005/8/layout/chevron2"/>
    <dgm:cxn modelId="{BA55CB09-4FA0-9644-BE78-C97EA253A7DE}" type="presParOf" srcId="{D7B76A91-1B2E-9342-8767-35174B410B14}" destId="{B0D01977-95D3-3F41-A132-D2BC0E83F433}" srcOrd="1" destOrd="0" presId="urn:microsoft.com/office/officeart/2005/8/layout/chevron2"/>
    <dgm:cxn modelId="{D0556226-8B66-DB46-83E5-4EB9A7B10E15}" type="presParOf" srcId="{7A69F224-EB1E-2640-8B56-6B432EC7B5BC}" destId="{4CB8C252-1470-B34F-9069-8F17BB0571A7}" srcOrd="1" destOrd="0" presId="urn:microsoft.com/office/officeart/2005/8/layout/chevron2"/>
    <dgm:cxn modelId="{FF463395-BF37-D044-953F-E7E5E4A7D69B}" type="presParOf" srcId="{7A69F224-EB1E-2640-8B56-6B432EC7B5BC}" destId="{B7845224-E9D2-1643-9C96-DA7AD3E78DA6}" srcOrd="2" destOrd="0" presId="urn:microsoft.com/office/officeart/2005/8/layout/chevron2"/>
    <dgm:cxn modelId="{B1AD4D55-C5C4-C842-8BE3-840EC7CB7B74}" type="presParOf" srcId="{B7845224-E9D2-1643-9C96-DA7AD3E78DA6}" destId="{A31C249E-79EA-004B-92FB-9439B49F4AF7}" srcOrd="0" destOrd="0" presId="urn:microsoft.com/office/officeart/2005/8/layout/chevron2"/>
    <dgm:cxn modelId="{D5F11B59-1C9F-864F-91B6-C5D9F97BBEE9}" type="presParOf" srcId="{B7845224-E9D2-1643-9C96-DA7AD3E78DA6}" destId="{BD5F47EB-E299-FB4A-97BB-3B36BC90398C}" srcOrd="1" destOrd="0" presId="urn:microsoft.com/office/officeart/2005/8/layout/chevron2"/>
    <dgm:cxn modelId="{F41C3881-2D64-354F-8A76-68D54CA755A3}" type="presParOf" srcId="{7A69F224-EB1E-2640-8B56-6B432EC7B5BC}" destId="{6A8AEEA7-5A78-6140-A742-5ABF02446A03}" srcOrd="3" destOrd="0" presId="urn:microsoft.com/office/officeart/2005/8/layout/chevron2"/>
    <dgm:cxn modelId="{05EA5DDF-8FE6-C746-97AE-BFB886186A33}" type="presParOf" srcId="{7A69F224-EB1E-2640-8B56-6B432EC7B5BC}" destId="{7EE323F6-2381-2F4C-AABB-2658866D6179}" srcOrd="4" destOrd="0" presId="urn:microsoft.com/office/officeart/2005/8/layout/chevron2"/>
    <dgm:cxn modelId="{BC4BBB7D-6CB1-C94E-9B17-53E0E750E1F2}" type="presParOf" srcId="{7EE323F6-2381-2F4C-AABB-2658866D6179}" destId="{07F26FBA-B020-FD44-A9E1-4A797FD83C27}" srcOrd="0" destOrd="0" presId="urn:microsoft.com/office/officeart/2005/8/layout/chevron2"/>
    <dgm:cxn modelId="{BCEB9A68-3D79-F945-891A-D2C7603C196C}" type="presParOf" srcId="{7EE323F6-2381-2F4C-AABB-2658866D6179}" destId="{87FCB719-77DF-EC4B-B1D4-57800C8E674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8CD905-806A-DE4C-ABA4-C1EB9B318514}">
      <dsp:nvSpPr>
        <dsp:cNvPr id="0" name=""/>
        <dsp:cNvSpPr/>
      </dsp:nvSpPr>
      <dsp:spPr>
        <a:xfrm rot="5400000">
          <a:off x="-236449" y="238787"/>
          <a:ext cx="1576331" cy="1103431"/>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Format Clean Up</a:t>
          </a:r>
        </a:p>
      </dsp:txBody>
      <dsp:txXfrm rot="-5400000">
        <a:off x="2" y="554053"/>
        <a:ext cx="1103431" cy="472900"/>
      </dsp:txXfrm>
    </dsp:sp>
    <dsp:sp modelId="{B0D01977-95D3-3F41-A132-D2BC0E83F433}">
      <dsp:nvSpPr>
        <dsp:cNvPr id="0" name=""/>
        <dsp:cNvSpPr/>
      </dsp:nvSpPr>
      <dsp:spPr>
        <a:xfrm rot="5400000">
          <a:off x="5624233" y="-4518463"/>
          <a:ext cx="1024615" cy="10066218"/>
        </a:xfrm>
        <a:prstGeom prst="round2Same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Ensure Valid Data format</a:t>
          </a:r>
        </a:p>
        <a:p>
          <a:pPr marL="285750" lvl="1" indent="-285750" algn="l" defTabSz="1289050">
            <a:lnSpc>
              <a:spcPct val="90000"/>
            </a:lnSpc>
            <a:spcBef>
              <a:spcPct val="0"/>
            </a:spcBef>
            <a:spcAft>
              <a:spcPct val="15000"/>
            </a:spcAft>
            <a:buChar char="•"/>
          </a:pPr>
          <a:r>
            <a:rPr lang="en-US" sz="2900" kern="1200" dirty="0"/>
            <a:t>Clean data to enhance quality and format of Data</a:t>
          </a:r>
        </a:p>
      </dsp:txBody>
      <dsp:txXfrm rot="-5400000">
        <a:off x="1103432" y="52356"/>
        <a:ext cx="10016200" cy="924579"/>
      </dsp:txXfrm>
    </dsp:sp>
    <dsp:sp modelId="{A31C249E-79EA-004B-92FB-9439B49F4AF7}">
      <dsp:nvSpPr>
        <dsp:cNvPr id="0" name=""/>
        <dsp:cNvSpPr/>
      </dsp:nvSpPr>
      <dsp:spPr>
        <a:xfrm rot="5400000">
          <a:off x="-236449" y="1620778"/>
          <a:ext cx="1576331" cy="1103431"/>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Extraction and Transformation</a:t>
          </a:r>
        </a:p>
      </dsp:txBody>
      <dsp:txXfrm rot="-5400000">
        <a:off x="2" y="1936044"/>
        <a:ext cx="1103431" cy="472900"/>
      </dsp:txXfrm>
    </dsp:sp>
    <dsp:sp modelId="{BD5F47EB-E299-FB4A-97BB-3B36BC90398C}">
      <dsp:nvSpPr>
        <dsp:cNvPr id="0" name=""/>
        <dsp:cNvSpPr/>
      </dsp:nvSpPr>
      <dsp:spPr>
        <a:xfrm rot="5400000">
          <a:off x="5624233" y="-3136473"/>
          <a:ext cx="1024615" cy="10066218"/>
        </a:xfrm>
        <a:prstGeom prst="round2Same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Transformed raw Data into Analytical form</a:t>
          </a:r>
        </a:p>
        <a:p>
          <a:pPr marL="285750" lvl="1" indent="-285750" algn="l" defTabSz="1289050">
            <a:lnSpc>
              <a:spcPct val="90000"/>
            </a:lnSpc>
            <a:spcBef>
              <a:spcPct val="0"/>
            </a:spcBef>
            <a:spcAft>
              <a:spcPct val="15000"/>
            </a:spcAft>
            <a:buChar char="•"/>
          </a:pPr>
          <a:r>
            <a:rPr lang="en-US" sz="2900" kern="1200" dirty="0"/>
            <a:t>Extracted valid accurate data for Analysis</a:t>
          </a:r>
        </a:p>
      </dsp:txBody>
      <dsp:txXfrm rot="-5400000">
        <a:off x="1103432" y="1434346"/>
        <a:ext cx="10016200" cy="924579"/>
      </dsp:txXfrm>
    </dsp:sp>
    <dsp:sp modelId="{07F26FBA-B020-FD44-A9E1-4A797FD83C27}">
      <dsp:nvSpPr>
        <dsp:cNvPr id="0" name=""/>
        <dsp:cNvSpPr/>
      </dsp:nvSpPr>
      <dsp:spPr>
        <a:xfrm rot="5400000">
          <a:off x="-236449" y="3002768"/>
          <a:ext cx="1576331" cy="1103431"/>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Analysis and Decision making </a:t>
          </a:r>
        </a:p>
      </dsp:txBody>
      <dsp:txXfrm rot="-5400000">
        <a:off x="2" y="3318034"/>
        <a:ext cx="1103431" cy="472900"/>
      </dsp:txXfrm>
    </dsp:sp>
    <dsp:sp modelId="{87FCB719-77DF-EC4B-B1D4-57800C8E6740}">
      <dsp:nvSpPr>
        <dsp:cNvPr id="0" name=""/>
        <dsp:cNvSpPr/>
      </dsp:nvSpPr>
      <dsp:spPr>
        <a:xfrm rot="5400000">
          <a:off x="5624233" y="-1754482"/>
          <a:ext cx="1024615" cy="10066218"/>
        </a:xfrm>
        <a:prstGeom prst="round2Same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Performed Analysis on Data</a:t>
          </a:r>
        </a:p>
        <a:p>
          <a:pPr marL="285750" lvl="1" indent="-285750" algn="l" defTabSz="1289050">
            <a:lnSpc>
              <a:spcPct val="90000"/>
            </a:lnSpc>
            <a:spcBef>
              <a:spcPct val="0"/>
            </a:spcBef>
            <a:spcAft>
              <a:spcPct val="15000"/>
            </a:spcAft>
            <a:buChar char="•"/>
          </a:pPr>
          <a:r>
            <a:rPr lang="en-US" sz="2900" kern="1200" dirty="0"/>
            <a:t>Transformed Data into Visual Plots to facilitate decision making</a:t>
          </a:r>
        </a:p>
      </dsp:txBody>
      <dsp:txXfrm rot="-5400000">
        <a:off x="1103432" y="2816337"/>
        <a:ext cx="10016200" cy="92457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pPr/>
              <a:t>25-06-2017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pPr/>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pPr/>
              <a:t>25-06-2017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pPr/>
              <a:t>25-06-2017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pPr/>
              <a:t>25-06-2017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pPr/>
              <a:t>25-06-2017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pPr/>
              <a:t>25-06-2017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pPr/>
              <a:t>25-06-2017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pPr/>
              <a:t>25-06-2017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pPr/>
              <a:t>25-06-2017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pPr/>
              <a:t>25-06-2017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pPr/>
              <a:t>25-06-2017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pPr/>
              <a:t>25-06-2017</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a:t>LENDING RISK MANAGEMENT CASE STUDY </a:t>
            </a:r>
            <a:br>
              <a:rPr lang="en-IN" sz="2800" dirty="0"/>
            </a:br>
            <a:r>
              <a:rPr lang="en-US" sz="2800" b="1" dirty="0" err="1"/>
              <a:t>Gramener</a:t>
            </a:r>
            <a:r>
              <a:rPr lang="en-US" sz="2800" b="1" dirty="0"/>
              <a:t> Case Study</a:t>
            </a:r>
            <a:br>
              <a:rPr lang="en-US" sz="2800" b="1" dirty="0"/>
            </a:br>
            <a:br>
              <a:rPr lang="en-IN" sz="2800" dirty="0"/>
            </a:br>
            <a:r>
              <a:rPr lang="en-IN" sz="2800" dirty="0"/>
              <a:t>SUBMISSION </a:t>
            </a:r>
          </a:p>
        </p:txBody>
      </p:sp>
      <p:sp>
        <p:nvSpPr>
          <p:cNvPr id="3" name="Subtitle 2"/>
          <p:cNvSpPr>
            <a:spLocks noGrp="1"/>
          </p:cNvSpPr>
          <p:nvPr>
            <p:ph type="subTitle" idx="1"/>
          </p:nvPr>
        </p:nvSpPr>
        <p:spPr>
          <a:xfrm>
            <a:off x="388442" y="4793845"/>
            <a:ext cx="6138856" cy="1531917"/>
          </a:xfrm>
        </p:spPr>
        <p:txBody>
          <a:bodyPr>
            <a:normAutofit fontScale="92500" lnSpcReduction="20000"/>
          </a:bodyPr>
          <a:lstStyle/>
          <a:p>
            <a:pPr algn="l"/>
            <a:r>
              <a:rPr lang="en-IN" sz="1200" dirty="0"/>
              <a:t> </a:t>
            </a:r>
            <a:r>
              <a:rPr lang="en-IN" sz="1800" dirty="0"/>
              <a:t>Group Name:</a:t>
            </a:r>
          </a:p>
          <a:p>
            <a:pPr marL="457200" indent="-457200" algn="l">
              <a:buFont typeface="+mj-lt"/>
              <a:buAutoNum type="arabicPeriod"/>
            </a:pPr>
            <a:r>
              <a:rPr lang="en-IN" sz="1800" dirty="0"/>
              <a:t> Hoshedar Mody</a:t>
            </a:r>
          </a:p>
          <a:p>
            <a:pPr marL="457200" indent="-457200" algn="l">
              <a:buFont typeface="+mj-lt"/>
              <a:buAutoNum type="arabicPeriod"/>
            </a:pPr>
            <a:r>
              <a:rPr lang="en-IN" sz="1800" dirty="0"/>
              <a:t> Kishore Kumar Poosa</a:t>
            </a:r>
          </a:p>
          <a:p>
            <a:pPr marL="457200" indent="-457200" algn="l">
              <a:buFont typeface="+mj-lt"/>
              <a:buAutoNum type="arabicPeriod"/>
            </a:pPr>
            <a:r>
              <a:rPr lang="en-IN" sz="1800" dirty="0"/>
              <a:t> Vivek Mohan Singh</a:t>
            </a:r>
          </a:p>
          <a:p>
            <a:pPr marL="457200" indent="-457200" algn="l">
              <a:buFont typeface="+mj-lt"/>
              <a:buAutoNum type="arabicPeriod"/>
            </a:pPr>
            <a:r>
              <a:rPr lang="en-IN" sz="1800" dirty="0"/>
              <a:t> Krishna Teja ( no contact and participation )</a:t>
            </a:r>
          </a:p>
          <a:p>
            <a:pPr marL="457200" indent="-457200" algn="l">
              <a:buFont typeface="+mj-lt"/>
              <a:buAutoNum type="arabicPeriod"/>
            </a:pPr>
            <a:endParaRPr lang="en-IN" sz="1800" dirty="0"/>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rgbClr val="4B5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484632"/>
            <a:ext cx="3666744" cy="5739187"/>
          </a:xfrm>
          <a:prstGeom prst="roundRect">
            <a:avLst>
              <a:gd name="adj" fmla="val 0"/>
            </a:avLst>
          </a:prstGeom>
          <a:solidFill>
            <a:srgbClr val="FFFFFF"/>
          </a:solidFill>
          <a:ln w="9525">
            <a:solidFill>
              <a:schemeClr val="bg2"/>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4" descr="A picture containing text&#10;&#10;Description generated with high confiden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482" y="803049"/>
            <a:ext cx="1643044" cy="2470743"/>
          </a:xfrm>
          <a:prstGeom prst="rect">
            <a:avLst/>
          </a:prstGeom>
          <a:effectLst/>
        </p:spPr>
      </p:pic>
      <p:pic>
        <p:nvPicPr>
          <p:cNvPr id="7" name="Picture 6">
            <a:extLst>
              <a:ext uri="{FF2B5EF4-FFF2-40B4-BE49-F238E27FC236}">
                <a16:creationId xmlns:a16="http://schemas.microsoft.com/office/drawing/2014/main" id="{3773DD0A-658C-400D-B11A-81EBA8A333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7235" y="3461344"/>
            <a:ext cx="1621536" cy="2438400"/>
          </a:xfrm>
          <a:prstGeom prst="rect">
            <a:avLst/>
          </a:prstGeom>
        </p:spPr>
      </p:pic>
      <p:sp>
        <p:nvSpPr>
          <p:cNvPr id="2" name="Title 1">
            <a:extLst>
              <a:ext uri="{FF2B5EF4-FFF2-40B4-BE49-F238E27FC236}">
                <a16:creationId xmlns:a16="http://schemas.microsoft.com/office/drawing/2014/main" id="{D5BBDA85-B8AE-40AC-95A1-6FD6D5A8256F}"/>
              </a:ext>
            </a:extLst>
          </p:cNvPr>
          <p:cNvSpPr>
            <a:spLocks noGrp="1"/>
          </p:cNvSpPr>
          <p:nvPr>
            <p:ph type="title"/>
          </p:nvPr>
        </p:nvSpPr>
        <p:spPr>
          <a:xfrm>
            <a:off x="5116878" y="629266"/>
            <a:ext cx="6422849" cy="1676603"/>
          </a:xfrm>
        </p:spPr>
        <p:txBody>
          <a:bodyPr>
            <a:normAutofit/>
          </a:bodyPr>
          <a:lstStyle/>
          <a:p>
            <a:endParaRPr lang="en-US"/>
          </a:p>
        </p:txBody>
      </p:sp>
      <p:sp>
        <p:nvSpPr>
          <p:cNvPr id="12" name="Content Placeholder 11"/>
          <p:cNvSpPr>
            <a:spLocks noGrp="1"/>
          </p:cNvSpPr>
          <p:nvPr>
            <p:ph idx="1"/>
          </p:nvPr>
        </p:nvSpPr>
        <p:spPr>
          <a:xfrm>
            <a:off x="5116880" y="2438400"/>
            <a:ext cx="6422848" cy="3785419"/>
          </a:xfrm>
        </p:spPr>
        <p:txBody>
          <a:bodyPr>
            <a:normAutofit/>
          </a:bodyPr>
          <a:lstStyle/>
          <a:p>
            <a:endParaRPr lang="en-US" sz="2000"/>
          </a:p>
        </p:txBody>
      </p:sp>
    </p:spTree>
    <p:extLst>
      <p:ext uri="{BB962C8B-B14F-4D97-AF65-F5344CB8AC3E}">
        <p14:creationId xmlns:p14="http://schemas.microsoft.com/office/powerpoint/2010/main" val="2900193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69" y="640080"/>
            <a:ext cx="9313817" cy="856138"/>
          </a:xfrm>
        </p:spPr>
        <p:txBody>
          <a:bodyPr/>
          <a:lstStyle/>
          <a:p>
            <a:r>
              <a:rPr lang="en-IN" b="1"/>
              <a:t> </a:t>
            </a:r>
            <a:r>
              <a:rPr lang="en-IN" sz="2800"/>
              <a:t>Charged Loans Univariate Risk Analysis – Funded Amount</a:t>
            </a:r>
            <a:endParaRPr lang="en-IN" sz="2800" dirty="0"/>
          </a:p>
        </p:txBody>
      </p:sp>
      <p:sp>
        <p:nvSpPr>
          <p:cNvPr id="3" name="Content Placeholder 2"/>
          <p:cNvSpPr>
            <a:spLocks noGrp="1"/>
          </p:cNvSpPr>
          <p:nvPr>
            <p:ph idx="1"/>
          </p:nvPr>
        </p:nvSpPr>
        <p:spPr>
          <a:xfrm>
            <a:off x="404949" y="1854926"/>
            <a:ext cx="11168742" cy="4344261"/>
          </a:xfrm>
        </p:spPr>
        <p:txBody>
          <a:bodyPr>
            <a:normAutofit/>
          </a:bodyPr>
          <a:lstStyle/>
          <a:p>
            <a:pPr marL="0" indent="0">
              <a:buNone/>
            </a:pPr>
            <a:r>
              <a:rPr lang="en-IN" sz="1400"/>
              <a:t> </a:t>
            </a:r>
          </a:p>
          <a:p>
            <a:pPr marL="0" indent="0">
              <a:buNone/>
            </a:pPr>
            <a:r>
              <a:rPr lang="en-IN" sz="1100"/>
              <a:t>In fully paid there are lots of high value loans and there is no problem fro the re-payment of the loan but the  charged-off Loans and the ones which are not high-value loans</a:t>
            </a:r>
          </a:p>
          <a:p>
            <a:pPr marL="0" indent="0">
              <a:buNone/>
            </a:pPr>
            <a:r>
              <a:rPr lang="en-IN" sz="1100"/>
              <a:t>There is a correlation between Loan Amount and Funded-amount </a:t>
            </a:r>
          </a:p>
          <a:p>
            <a:pPr marL="0" indent="0">
              <a:buNone/>
            </a:pPr>
            <a:endParaRPr lang="en-IN" sz="1400"/>
          </a:p>
          <a:p>
            <a:pPr marL="0" indent="0">
              <a:buNone/>
            </a:pPr>
            <a:endParaRPr lang="en-IN" sz="1400"/>
          </a:p>
          <a:p>
            <a:pPr marL="0" indent="0">
              <a:buNone/>
            </a:pPr>
            <a:endParaRPr lang="en-IN" sz="1400" dirty="0"/>
          </a:p>
        </p:txBody>
      </p:sp>
    </p:spTree>
    <p:extLst>
      <p:ext uri="{BB962C8B-B14F-4D97-AF65-F5344CB8AC3E}">
        <p14:creationId xmlns:p14="http://schemas.microsoft.com/office/powerpoint/2010/main" val="3095347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Risk Analysis</a:t>
            </a:r>
            <a:endParaRPr lang="en-IN" sz="2800" dirty="0"/>
          </a:p>
        </p:txBody>
      </p:sp>
      <p:graphicFrame>
        <p:nvGraphicFramePr>
          <p:cNvPr id="4" name="Content Placeholder 3"/>
          <p:cNvGraphicFramePr>
            <a:graphicFrameLocks noGrp="1"/>
          </p:cNvGraphicFramePr>
          <p:nvPr>
            <p:ph idx="1"/>
          </p:nvPr>
        </p:nvGraphicFramePr>
        <p:xfrm>
          <a:off x="404813" y="1854200"/>
          <a:ext cx="11169650" cy="4988560"/>
        </p:xfrm>
        <a:graphic>
          <a:graphicData uri="http://schemas.openxmlformats.org/drawingml/2006/table">
            <a:tbl>
              <a:tblPr firstRow="1" bandRow="1">
                <a:tableStyleId>{5C22544A-7EE6-4342-B048-85BDC9FD1C3A}</a:tableStyleId>
              </a:tblPr>
              <a:tblGrid>
                <a:gridCol w="2233930">
                  <a:extLst>
                    <a:ext uri="{9D8B030D-6E8A-4147-A177-3AD203B41FA5}">
                      <a16:colId xmlns:a16="http://schemas.microsoft.com/office/drawing/2014/main" val="20000"/>
                    </a:ext>
                  </a:extLst>
                </a:gridCol>
                <a:gridCol w="2233930">
                  <a:extLst>
                    <a:ext uri="{9D8B030D-6E8A-4147-A177-3AD203B41FA5}">
                      <a16:colId xmlns:a16="http://schemas.microsoft.com/office/drawing/2014/main" val="20001"/>
                    </a:ext>
                  </a:extLst>
                </a:gridCol>
                <a:gridCol w="2233930">
                  <a:extLst>
                    <a:ext uri="{9D8B030D-6E8A-4147-A177-3AD203B41FA5}">
                      <a16:colId xmlns:a16="http://schemas.microsoft.com/office/drawing/2014/main" val="20002"/>
                    </a:ext>
                  </a:extLst>
                </a:gridCol>
                <a:gridCol w="2233930">
                  <a:extLst>
                    <a:ext uri="{9D8B030D-6E8A-4147-A177-3AD203B41FA5}">
                      <a16:colId xmlns:a16="http://schemas.microsoft.com/office/drawing/2014/main" val="20003"/>
                    </a:ext>
                  </a:extLst>
                </a:gridCol>
                <a:gridCol w="2233930">
                  <a:extLst>
                    <a:ext uri="{9D8B030D-6E8A-4147-A177-3AD203B41FA5}">
                      <a16:colId xmlns:a16="http://schemas.microsoft.com/office/drawing/2014/main" val="20004"/>
                    </a:ext>
                  </a:extLst>
                </a:gridCol>
              </a:tblGrid>
              <a:tr h="370840">
                <a:tc>
                  <a:txBody>
                    <a:bodyPr/>
                    <a:lstStyle/>
                    <a:p>
                      <a:endParaRPr lang="en-US" dirty="0"/>
                    </a:p>
                  </a:txBody>
                  <a:tcPr/>
                </a:tc>
                <a:tc>
                  <a:txBody>
                    <a:bodyPr/>
                    <a:lstStyle/>
                    <a:p>
                      <a:r>
                        <a:rPr lang="en-US" dirty="0"/>
                        <a:t>Total Data Set</a:t>
                      </a:r>
                    </a:p>
                  </a:txBody>
                  <a:tcPr/>
                </a:tc>
                <a:tc>
                  <a:txBody>
                    <a:bodyPr/>
                    <a:lstStyle/>
                    <a:p>
                      <a:r>
                        <a:rPr lang="en-US" dirty="0"/>
                        <a:t>Charged</a:t>
                      </a:r>
                    </a:p>
                  </a:txBody>
                  <a:tcPr/>
                </a:tc>
                <a:tc>
                  <a:txBody>
                    <a:bodyPr/>
                    <a:lstStyle/>
                    <a:p>
                      <a:r>
                        <a:rPr lang="en-US" dirty="0"/>
                        <a:t>Fully Paid</a:t>
                      </a:r>
                    </a:p>
                  </a:txBody>
                  <a:tcPr/>
                </a:tc>
                <a:tc>
                  <a:txBody>
                    <a:bodyPr/>
                    <a:lstStyle/>
                    <a:p>
                      <a:r>
                        <a:rPr lang="en-US" dirty="0"/>
                        <a:t>Current</a:t>
                      </a:r>
                    </a:p>
                  </a:txBody>
                  <a:tcPr/>
                </a:tc>
                <a:extLst>
                  <a:ext uri="{0D108BD9-81ED-4DB2-BD59-A6C34878D82A}">
                    <a16:rowId xmlns:a16="http://schemas.microsoft.com/office/drawing/2014/main" val="10000"/>
                  </a:ext>
                </a:extLst>
              </a:tr>
              <a:tr h="370840">
                <a:tc>
                  <a:txBody>
                    <a:bodyPr/>
                    <a:lstStyle/>
                    <a:p>
                      <a:r>
                        <a:rPr lang="en-US" dirty="0"/>
                        <a:t>1. Total number of  (count)</a:t>
                      </a:r>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r>
                        <a:rPr lang="en-US" dirty="0"/>
                        <a:t>2. Average</a:t>
                      </a:r>
                      <a:r>
                        <a:rPr lang="en-US" baseline="0" dirty="0"/>
                        <a:t> ( Mean )</a:t>
                      </a:r>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3. Median</a:t>
                      </a:r>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r h="370840">
                <a:tc>
                  <a:txBody>
                    <a:bodyPr/>
                    <a:lstStyle/>
                    <a:p>
                      <a:r>
                        <a:rPr lang="en-US" dirty="0"/>
                        <a:t>4. SD ( Standard Deviation )</a:t>
                      </a:r>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4"/>
                  </a:ext>
                </a:extLst>
              </a:tr>
              <a:tr h="370840">
                <a:tc>
                  <a:txBody>
                    <a:bodyPr/>
                    <a:lstStyle/>
                    <a:p>
                      <a:r>
                        <a:rPr lang="en-US" dirty="0"/>
                        <a:t> 5. 25 % </a:t>
                      </a:r>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5"/>
                  </a:ext>
                </a:extLst>
              </a:tr>
              <a:tr h="370840">
                <a:tc>
                  <a:txBody>
                    <a:bodyPr/>
                    <a:lstStyle/>
                    <a:p>
                      <a:r>
                        <a:rPr lang="en-US" dirty="0"/>
                        <a:t>6. 50%</a:t>
                      </a:r>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6"/>
                  </a:ext>
                </a:extLst>
              </a:tr>
              <a:tr h="370840">
                <a:tc>
                  <a:txBody>
                    <a:bodyPr/>
                    <a:lstStyle/>
                    <a:p>
                      <a:r>
                        <a:rPr lang="en-US" dirty="0"/>
                        <a:t>7. 75%</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7"/>
                  </a:ext>
                </a:extLst>
              </a:tr>
              <a:tr h="370840">
                <a:tc>
                  <a:txBody>
                    <a:bodyPr/>
                    <a:lstStyle/>
                    <a:p>
                      <a:r>
                        <a:rPr lang="en-US" dirty="0"/>
                        <a:t>8. 100%</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8"/>
                  </a:ext>
                </a:extLst>
              </a:tr>
              <a:tr h="370840">
                <a:tc>
                  <a:txBody>
                    <a:bodyPr/>
                    <a:lstStyle/>
                    <a:p>
                      <a:r>
                        <a:rPr lang="en-US" dirty="0"/>
                        <a:t> 9. </a:t>
                      </a:r>
                    </a:p>
                  </a:txBody>
                  <a:tcPr/>
                </a:tc>
                <a:tc>
                  <a:txBody>
                    <a:bodyPr/>
                    <a:lstStyle/>
                    <a:p>
                      <a:endParaRPr lang="en-US" dirty="0"/>
                    </a:p>
                  </a:txBody>
                  <a:tcPr/>
                </a:tc>
                <a:tc>
                  <a:txBody>
                    <a:bodyPr/>
                    <a:lstStyle/>
                    <a:p>
                      <a:r>
                        <a:rPr lang="en-US" dirty="0"/>
                        <a:t> </a:t>
                      </a:r>
                    </a:p>
                  </a:txBody>
                  <a:tcPr/>
                </a:tc>
                <a:tc>
                  <a:txBody>
                    <a:bodyPr/>
                    <a:lstStyle/>
                    <a:p>
                      <a:r>
                        <a:rPr lang="en-US" dirty="0"/>
                        <a:t> </a:t>
                      </a:r>
                    </a:p>
                  </a:txBody>
                  <a:tcPr/>
                </a:tc>
                <a:tc>
                  <a:txBody>
                    <a:bodyPr/>
                    <a:lstStyle/>
                    <a:p>
                      <a:r>
                        <a:rPr lang="en-US" dirty="0"/>
                        <a:t> </a:t>
                      </a:r>
                    </a:p>
                  </a:txBody>
                  <a:tcPr/>
                </a:tc>
                <a:extLst>
                  <a:ext uri="{0D108BD9-81ED-4DB2-BD59-A6C34878D82A}">
                    <a16:rowId xmlns:a16="http://schemas.microsoft.com/office/drawing/2014/main" val="10009"/>
                  </a:ext>
                </a:extLst>
              </a:tr>
              <a:tr h="370840">
                <a:tc>
                  <a:txBody>
                    <a:bodyPr/>
                    <a:lstStyle/>
                    <a:p>
                      <a:r>
                        <a:rPr lang="en-US" dirty="0"/>
                        <a:t>10. </a:t>
                      </a:r>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10"/>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302983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Univariate Risk Analysis</a:t>
            </a:r>
            <a:endParaRPr lang="en-IN" sz="2800" dirty="0"/>
          </a:p>
        </p:txBody>
      </p:sp>
      <p:sp>
        <p:nvSpPr>
          <p:cNvPr id="3" name="Content Placeholder 2"/>
          <p:cNvSpPr>
            <a:spLocks noGrp="1"/>
          </p:cNvSpPr>
          <p:nvPr>
            <p:ph idx="1"/>
          </p:nvPr>
        </p:nvSpPr>
        <p:spPr/>
        <p:txBody>
          <a:bodyPr>
            <a:normAutofit/>
          </a:bodyPr>
          <a:lstStyle/>
          <a:p>
            <a:pPr marL="0" indent="0">
              <a:buNone/>
            </a:pPr>
            <a:r>
              <a:rPr lang="en-US" sz="1600" b="1" dirty="0">
                <a:latin typeface="Arial"/>
                <a:cs typeface="Arial"/>
              </a:rPr>
              <a:t>Annual </a:t>
            </a:r>
            <a:r>
              <a:rPr lang="en-US" sz="1600" b="1">
                <a:latin typeface="Arial"/>
                <a:cs typeface="Arial"/>
              </a:rPr>
              <a:t>Income Plots</a:t>
            </a:r>
          </a:p>
          <a:p>
            <a:pPr marL="0" indent="0">
              <a:buNone/>
            </a:pPr>
            <a:endParaRPr lang="en-US" sz="2211" dirty="0">
              <a:latin typeface="Arial"/>
              <a:cs typeface="Arial"/>
            </a:endParaRPr>
          </a:p>
          <a:p>
            <a:pPr marL="0" indent="0">
              <a:buNone/>
            </a:pPr>
            <a:endParaRPr lang="en-US" sz="1200" dirty="0"/>
          </a:p>
          <a:p>
            <a:pPr marL="0" indent="0">
              <a:buNone/>
            </a:pPr>
            <a:endParaRPr lang="en-US" sz="1400" dirty="0"/>
          </a:p>
          <a:p>
            <a:pPr marL="0" indent="0">
              <a:buNone/>
            </a:pPr>
            <a:endParaRPr lang="en-US" sz="1400" dirty="0"/>
          </a:p>
          <a:p>
            <a:pPr marL="0" indent="0">
              <a:buNone/>
            </a:pPr>
            <a:endParaRPr lang="en-US" sz="1400" dirty="0"/>
          </a:p>
          <a:p>
            <a:pPr marL="0" indent="0">
              <a:buNone/>
            </a:pPr>
            <a:r>
              <a:rPr lang="en-US" sz="1400" dirty="0"/>
              <a:t> </a:t>
            </a:r>
          </a:p>
          <a:p>
            <a:pPr marL="0" indent="0">
              <a:buNone/>
            </a:pPr>
            <a:endParaRPr lang="en-US" sz="1400" dirty="0"/>
          </a:p>
          <a:p>
            <a:pPr marL="0" indent="0">
              <a:buNone/>
            </a:pPr>
            <a:endParaRPr lang="en-US" sz="1400" dirty="0"/>
          </a:p>
          <a:p>
            <a:pPr marL="0" indent="0">
              <a:buNone/>
            </a:pPr>
            <a:endParaRPr lang="en-IN" sz="1400" dirty="0"/>
          </a:p>
        </p:txBody>
      </p:sp>
    </p:spTree>
    <p:extLst>
      <p:ext uri="{BB962C8B-B14F-4D97-AF65-F5344CB8AC3E}">
        <p14:creationId xmlns:p14="http://schemas.microsoft.com/office/powerpoint/2010/main" val="567511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1800" dirty="0"/>
              <a:t>Emp Title , </a:t>
            </a:r>
            <a:r>
              <a:rPr lang="en-US" sz="1800" dirty="0" err="1"/>
              <a:t>home_ownership</a:t>
            </a:r>
            <a:r>
              <a:rPr lang="en-US" sz="1800" dirty="0"/>
              <a:t> , </a:t>
            </a:r>
            <a:r>
              <a:rPr lang="en-US" sz="1800" dirty="0" err="1"/>
              <a:t>annual_inc</a:t>
            </a:r>
            <a:r>
              <a:rPr lang="en-US" sz="1800" dirty="0"/>
              <a:t>  --- most important one .. we must prove it suing correlation , </a:t>
            </a:r>
            <a:r>
              <a:rPr lang="en-US" sz="1800" dirty="0" err="1"/>
              <a:t>Verification_status</a:t>
            </a:r>
            <a:r>
              <a:rPr lang="en-US" sz="1800" dirty="0"/>
              <a:t>, </a:t>
            </a:r>
            <a:r>
              <a:rPr lang="en-US" sz="1800" dirty="0" err="1"/>
              <a:t>purpose,loan_amnt</a:t>
            </a:r>
            <a:r>
              <a:rPr lang="en-US" sz="1800" dirty="0"/>
              <a:t>, </a:t>
            </a:r>
            <a:r>
              <a:rPr lang="en-US" sz="1800" dirty="0" err="1"/>
              <a:t>funded_amnt</a:t>
            </a:r>
            <a:endParaRPr lang="en-IN" sz="1800" dirty="0"/>
          </a:p>
        </p:txBody>
      </p:sp>
      <p:sp>
        <p:nvSpPr>
          <p:cNvPr id="6" name="Title 1"/>
          <p:cNvSpPr>
            <a:spLocks noGrp="1"/>
          </p:cNvSpPr>
          <p:nvPr>
            <p:ph type="title"/>
          </p:nvPr>
        </p:nvSpPr>
        <p:spPr>
          <a:xfrm>
            <a:off x="1136469" y="640080"/>
            <a:ext cx="9313817" cy="605131"/>
          </a:xfrm>
        </p:spPr>
        <p:txBody>
          <a:bodyPr>
            <a:normAutofit fontScale="90000"/>
          </a:bodyPr>
          <a:lstStyle/>
          <a:p>
            <a:r>
              <a:rPr lang="en-IN" b="1" dirty="0"/>
              <a:t>Driving Factors</a:t>
            </a:r>
            <a:endParaRPr lang="en-IN" sz="2800" dirty="0"/>
          </a:p>
        </p:txBody>
      </p:sp>
      <p:sp>
        <p:nvSpPr>
          <p:cNvPr id="4" name="TextBox 3"/>
          <p:cNvSpPr txBox="1"/>
          <p:nvPr/>
        </p:nvSpPr>
        <p:spPr>
          <a:xfrm>
            <a:off x="1145431" y="2054597"/>
            <a:ext cx="10657495" cy="1477328"/>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739856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IN" sz="1800" dirty="0"/>
          </a:p>
        </p:txBody>
      </p:sp>
      <p:sp>
        <p:nvSpPr>
          <p:cNvPr id="6" name="Title 1"/>
          <p:cNvSpPr>
            <a:spLocks noGrp="1"/>
          </p:cNvSpPr>
          <p:nvPr>
            <p:ph type="title"/>
          </p:nvPr>
        </p:nvSpPr>
        <p:spPr>
          <a:xfrm>
            <a:off x="1136469" y="640080"/>
            <a:ext cx="9313817" cy="856138"/>
          </a:xfrm>
        </p:spPr>
        <p:txBody>
          <a:bodyPr>
            <a:normAutofit/>
          </a:bodyPr>
          <a:lstStyle/>
          <a:p>
            <a:r>
              <a:rPr lang="en-IN" sz="2400" b="1" dirty="0"/>
              <a:t> </a:t>
            </a:r>
            <a:r>
              <a:rPr lang="en-IN" sz="2400" dirty="0"/>
              <a:t>Results through Plots</a:t>
            </a:r>
          </a:p>
        </p:txBody>
      </p:sp>
    </p:spTree>
    <p:extLst>
      <p:ext uri="{BB962C8B-B14F-4D97-AF65-F5344CB8AC3E}">
        <p14:creationId xmlns:p14="http://schemas.microsoft.com/office/powerpoint/2010/main" val="3733554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IN" sz="1800" dirty="0"/>
          </a:p>
        </p:txBody>
      </p:sp>
      <p:sp>
        <p:nvSpPr>
          <p:cNvPr id="6" name="Title 1"/>
          <p:cNvSpPr>
            <a:spLocks noGrp="1"/>
          </p:cNvSpPr>
          <p:nvPr>
            <p:ph type="title"/>
          </p:nvPr>
        </p:nvSpPr>
        <p:spPr>
          <a:xfrm>
            <a:off x="1136469" y="640080"/>
            <a:ext cx="9313817" cy="856138"/>
          </a:xfrm>
        </p:spPr>
        <p:txBody>
          <a:bodyPr/>
          <a:lstStyle/>
          <a:p>
            <a:r>
              <a:rPr lang="en-IN" b="1" dirty="0"/>
              <a:t>Visalization </a:t>
            </a:r>
            <a:endParaRPr lang="en-IN" sz="2800" dirty="0"/>
          </a:p>
        </p:txBody>
      </p:sp>
    </p:spTree>
    <p:extLst>
      <p:ext uri="{BB962C8B-B14F-4D97-AF65-F5344CB8AC3E}">
        <p14:creationId xmlns:p14="http://schemas.microsoft.com/office/powerpoint/2010/main" val="1057818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IN" sz="1800" dirty="0"/>
          </a:p>
        </p:txBody>
      </p:sp>
      <p:sp>
        <p:nvSpPr>
          <p:cNvPr id="6" name="Title 1"/>
          <p:cNvSpPr>
            <a:spLocks noGrp="1"/>
          </p:cNvSpPr>
          <p:nvPr>
            <p:ph type="title"/>
          </p:nvPr>
        </p:nvSpPr>
        <p:spPr>
          <a:xfrm>
            <a:off x="1136469" y="640080"/>
            <a:ext cx="9313817" cy="856138"/>
          </a:xfrm>
        </p:spPr>
        <p:txBody>
          <a:bodyPr/>
          <a:lstStyle/>
          <a:p>
            <a:r>
              <a:rPr lang="en-IN" b="1" dirty="0"/>
              <a:t> </a:t>
            </a:r>
            <a:r>
              <a:rPr lang="en-IN" sz="2800" dirty="0"/>
              <a:t>&lt;Results&gt;</a:t>
            </a:r>
          </a:p>
        </p:txBody>
      </p:sp>
    </p:spTree>
    <p:extLst>
      <p:ext uri="{BB962C8B-B14F-4D97-AF65-F5344CB8AC3E}">
        <p14:creationId xmlns:p14="http://schemas.microsoft.com/office/powerpoint/2010/main" val="1057818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IN" sz="1400" dirty="0"/>
          </a:p>
        </p:txBody>
      </p:sp>
      <p:sp>
        <p:nvSpPr>
          <p:cNvPr id="5" name="Title 1"/>
          <p:cNvSpPr>
            <a:spLocks noGrp="1"/>
          </p:cNvSpPr>
          <p:nvPr>
            <p:ph type="title"/>
          </p:nvPr>
        </p:nvSpPr>
        <p:spPr>
          <a:xfrm>
            <a:off x="1136469" y="640080"/>
            <a:ext cx="9313817" cy="856138"/>
          </a:xfrm>
        </p:spPr>
        <p:txBody>
          <a:bodyPr/>
          <a:lstStyle/>
          <a:p>
            <a:r>
              <a:rPr lang="en-IN" b="1" dirty="0"/>
              <a:t> </a:t>
            </a:r>
            <a:r>
              <a:rPr lang="en-IN" sz="2800" dirty="0"/>
              <a:t>&lt;Conclusions&gt;</a:t>
            </a:r>
          </a:p>
        </p:txBody>
      </p:sp>
    </p:spTree>
    <p:extLst>
      <p:ext uri="{BB962C8B-B14F-4D97-AF65-F5344CB8AC3E}">
        <p14:creationId xmlns:p14="http://schemas.microsoft.com/office/powerpoint/2010/main" val="1399706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buNone/>
            </a:pPr>
            <a:r>
              <a:rPr lang="en-US" sz="1000" b="1" dirty="0"/>
              <a:t>Why did you start? –  To Minimize Risk of Lending</a:t>
            </a:r>
          </a:p>
          <a:p>
            <a:r>
              <a:rPr lang="en-US" sz="1000" dirty="0"/>
              <a:t>Two </a:t>
            </a:r>
            <a:r>
              <a:rPr lang="en-US" sz="1000" b="1" dirty="0"/>
              <a:t>types of risks</a:t>
            </a:r>
            <a:r>
              <a:rPr lang="en-US" sz="1000" dirty="0"/>
              <a:t> are associated with the bank’s decision:</a:t>
            </a:r>
          </a:p>
          <a:p>
            <a:r>
              <a:rPr lang="en-US" sz="1000" dirty="0"/>
              <a:t>If the applicant is</a:t>
            </a:r>
            <a:r>
              <a:rPr lang="en-US" sz="1000" b="1" dirty="0"/>
              <a:t> likely to repay the loan</a:t>
            </a:r>
            <a:r>
              <a:rPr lang="en-US" sz="1000" dirty="0"/>
              <a:t>, then not approving the loan results in a </a:t>
            </a:r>
            <a:r>
              <a:rPr lang="en-US" sz="1000" b="1" dirty="0"/>
              <a:t>loss of business</a:t>
            </a:r>
            <a:r>
              <a:rPr lang="en-US" sz="1000" dirty="0"/>
              <a:t> to the company</a:t>
            </a:r>
          </a:p>
          <a:p>
            <a:r>
              <a:rPr lang="en-US" sz="1000" dirty="0"/>
              <a:t>If the applicant is </a:t>
            </a:r>
            <a:r>
              <a:rPr lang="en-US" sz="1000" b="1" dirty="0"/>
              <a:t>not likely to repay the loan,</a:t>
            </a:r>
            <a:r>
              <a:rPr lang="en-US" sz="1000" dirty="0"/>
              <a:t> i.e. he/she is likely to default, then approving the loan may lead to a </a:t>
            </a:r>
            <a:r>
              <a:rPr lang="en-US" sz="1000" b="1" dirty="0"/>
              <a:t>financial loss</a:t>
            </a:r>
            <a:r>
              <a:rPr lang="en-US" sz="1000" dirty="0"/>
              <a:t> for the company</a:t>
            </a:r>
          </a:p>
          <a:p>
            <a:pPr marL="0" indent="0">
              <a:buNone/>
            </a:pPr>
            <a:r>
              <a:rPr lang="en-US" sz="1000" b="1" dirty="0"/>
              <a:t>What did you do? – Analyses and Analytics – Helping to make risk free or minimal risk Decisions</a:t>
            </a:r>
          </a:p>
          <a:p>
            <a:pPr marL="0" indent="0">
              <a:buNone/>
            </a:pPr>
            <a:r>
              <a:rPr lang="en-US" sz="1000" dirty="0"/>
              <a:t>Analyzed and cleaned data to formulate the edifice of Lending Risk Management </a:t>
            </a:r>
          </a:p>
          <a:p>
            <a:r>
              <a:rPr lang="en-US" sz="1000" dirty="0"/>
              <a:t>The data contains the information about past loan applicants and whether they ‘defaulted’ or not. The aim is to identify patterns which indicate if a person is likely to default, which may be used for taking actions such as denying the loan, reducing the amount of loan, lending (to risky applicants) at a higher interest rate, etc.</a:t>
            </a:r>
          </a:p>
          <a:p>
            <a:r>
              <a:rPr lang="en-US" sz="1000" dirty="0"/>
              <a:t>In this case study, we use EDA to understand how </a:t>
            </a:r>
            <a:r>
              <a:rPr lang="en-US" sz="1000" b="1" dirty="0"/>
              <a:t>consumer attributes</a:t>
            </a:r>
            <a:r>
              <a:rPr lang="en-US" sz="1000" dirty="0"/>
              <a:t> and </a:t>
            </a:r>
            <a:r>
              <a:rPr lang="en-US" sz="1000" b="1" dirty="0"/>
              <a:t>loan attributes</a:t>
            </a:r>
            <a:r>
              <a:rPr lang="en-US" sz="1000" dirty="0"/>
              <a:t> influence the tendency of default.</a:t>
            </a:r>
          </a:p>
          <a:p>
            <a:pPr marL="0" indent="0">
              <a:buNone/>
            </a:pPr>
            <a:r>
              <a:rPr lang="en-US" sz="1000" b="1" dirty="0"/>
              <a:t>Plotted Graphs and isolated the Potential Risk bearing prospective borrowers of the Loans </a:t>
            </a:r>
          </a:p>
          <a:p>
            <a:r>
              <a:rPr lang="en-US" sz="1000" dirty="0"/>
              <a:t>In other words, borrowers who </a:t>
            </a:r>
            <a:r>
              <a:rPr lang="en-US" sz="1000" b="1" dirty="0"/>
              <a:t>default</a:t>
            </a:r>
            <a:r>
              <a:rPr lang="en-US" sz="1000" dirty="0"/>
              <a:t> cause the largest amount of loss to the lenders. In this case, the customers </a:t>
            </a:r>
            <a:r>
              <a:rPr lang="en-US" sz="1000" dirty="0" err="1"/>
              <a:t>labelled</a:t>
            </a:r>
            <a:r>
              <a:rPr lang="en-US" sz="1000" dirty="0"/>
              <a:t> as 'charged-off' are the 'defaulters'. </a:t>
            </a:r>
          </a:p>
          <a:p>
            <a:r>
              <a:rPr lang="en-US" sz="1000" dirty="0"/>
              <a:t>If one is able to identify these risky loan applicants, then such loans can be reduced thereby cutting down the amount of credit loss. Identification of such applicants using EDA is the aim of this case study.</a:t>
            </a:r>
          </a:p>
          <a:p>
            <a:r>
              <a:rPr lang="en-US" sz="1000" dirty="0"/>
              <a:t>In other words, the company wants to understand the </a:t>
            </a:r>
            <a:r>
              <a:rPr lang="en-US" sz="1000" b="1" dirty="0"/>
              <a:t>driving factors (or driver variables) </a:t>
            </a:r>
            <a:r>
              <a:rPr lang="en-US" sz="1000" dirty="0"/>
              <a:t>behind loan default, i.e. the variables which are strong indicators of default.  The company can </a:t>
            </a:r>
            <a:r>
              <a:rPr lang="en-US" sz="1000" dirty="0" err="1"/>
              <a:t>utilise</a:t>
            </a:r>
            <a:r>
              <a:rPr lang="en-US" sz="1000" dirty="0"/>
              <a:t> this knowledge for its portfolio and risk assessment. </a:t>
            </a:r>
          </a:p>
          <a:p>
            <a:pPr marL="0" indent="0">
              <a:buNone/>
            </a:pPr>
            <a:endParaRPr lang="en-US" sz="1000" b="1" dirty="0"/>
          </a:p>
          <a:p>
            <a:pPr marL="0" indent="0">
              <a:buNone/>
            </a:pPr>
            <a:endParaRPr lang="en-US" sz="1000" b="1" dirty="0"/>
          </a:p>
          <a:p>
            <a:pPr marL="0" indent="0">
              <a:buNone/>
            </a:pPr>
            <a:endParaRPr lang="en-US" sz="1000" b="1" dirty="0"/>
          </a:p>
          <a:p>
            <a:pPr marL="0" indent="0">
              <a:buNone/>
            </a:pPr>
            <a:endParaRPr lang="en-US" sz="1000" b="1" dirty="0"/>
          </a:p>
          <a:p>
            <a:pPr marL="0" indent="0">
              <a:buNone/>
            </a:pPr>
            <a:endParaRPr lang="en-US" sz="1000" b="1" dirty="0"/>
          </a:p>
          <a:p>
            <a:pPr marL="0" indent="0">
              <a:buNone/>
            </a:pPr>
            <a:endParaRPr lang="en-US" sz="1000" b="1" dirty="0"/>
          </a:p>
          <a:p>
            <a:pPr marL="0" indent="0">
              <a:buNone/>
            </a:pPr>
            <a:endParaRPr lang="en-US" sz="1000" b="1" dirty="0"/>
          </a:p>
          <a:p>
            <a:pPr marL="0" indent="0">
              <a:buNone/>
            </a:pPr>
            <a:endParaRPr lang="en-US" sz="1000" b="1" dirty="0"/>
          </a:p>
          <a:p>
            <a:pPr marL="0" indent="0">
              <a:buNone/>
            </a:pPr>
            <a:endParaRPr lang="en-US" sz="1000" b="1" dirty="0"/>
          </a:p>
          <a:p>
            <a:pPr marL="0" indent="0">
              <a:buNone/>
            </a:pPr>
            <a:endParaRPr lang="en-US" sz="1000" b="1" dirty="0"/>
          </a:p>
          <a:p>
            <a:pPr marL="0" indent="0">
              <a:buNone/>
            </a:pPr>
            <a:endParaRPr lang="en-US" sz="1000" b="1" dirty="0"/>
          </a:p>
          <a:p>
            <a:pPr marL="0" indent="0">
              <a:buNone/>
            </a:pPr>
            <a:r>
              <a:rPr lang="en-US" sz="1000" b="1" dirty="0"/>
              <a:t>What did you find?</a:t>
            </a:r>
          </a:p>
          <a:p>
            <a:pPr marL="0" indent="0">
              <a:buNone/>
            </a:pPr>
            <a:r>
              <a:rPr lang="en-US" sz="1000" dirty="0"/>
              <a:t>  Considering that Spark Funds wants to invest between 5 to 15 million USD per investment round, the investment type most suitable is Venture Funds</a:t>
            </a:r>
            <a:endParaRPr lang="en-IN" sz="1000" dirty="0"/>
          </a:p>
          <a:p>
            <a:pPr marL="0" indent="0">
              <a:buNone/>
            </a:pPr>
            <a:r>
              <a:rPr lang="en-US" sz="1000" dirty="0"/>
              <a:t>  Top English speaking country is USA followed by Great Britain and India</a:t>
            </a:r>
          </a:p>
          <a:p>
            <a:pPr marL="0" indent="0">
              <a:buNone/>
            </a:pPr>
            <a:endParaRPr lang="en-US" sz="1000" dirty="0"/>
          </a:p>
          <a:p>
            <a:pPr marL="0" indent="0">
              <a:buNone/>
            </a:pPr>
            <a:r>
              <a:rPr lang="en-US" sz="1000" dirty="0"/>
              <a:t> </a:t>
            </a:r>
          </a:p>
          <a:p>
            <a:pPr marL="0" indent="0">
              <a:buNone/>
            </a:pPr>
            <a:endParaRPr lang="en-IN" sz="1000" dirty="0"/>
          </a:p>
        </p:txBody>
      </p:sp>
      <p:sp>
        <p:nvSpPr>
          <p:cNvPr id="5" name="Title 1"/>
          <p:cNvSpPr>
            <a:spLocks noGrp="1"/>
          </p:cNvSpPr>
          <p:nvPr>
            <p:ph type="title"/>
          </p:nvPr>
        </p:nvSpPr>
        <p:spPr>
          <a:xfrm>
            <a:off x="1136469" y="640080"/>
            <a:ext cx="9313817" cy="856138"/>
          </a:xfrm>
        </p:spPr>
        <p:txBody>
          <a:bodyPr>
            <a:normAutofit fontScale="90000"/>
          </a:bodyPr>
          <a:lstStyle/>
          <a:p>
            <a:r>
              <a:rPr lang="en-IN" b="1" dirty="0"/>
              <a:t> </a:t>
            </a:r>
            <a:r>
              <a:rPr lang="en-IN" sz="2800" dirty="0"/>
              <a:t>Abstract- For Lending Risk Management and Decision Support System</a:t>
            </a:r>
          </a:p>
        </p:txBody>
      </p:sp>
    </p:spTree>
    <p:extLst>
      <p:ext uri="{BB962C8B-B14F-4D97-AF65-F5344CB8AC3E}">
        <p14:creationId xmlns:p14="http://schemas.microsoft.com/office/powerpoint/2010/main"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US" sz="1400" dirty="0"/>
          </a:p>
          <a:p>
            <a:pPr marL="0" indent="0">
              <a:buNone/>
            </a:pPr>
            <a:r>
              <a:rPr lang="en-US" sz="1400" dirty="0"/>
              <a:t>What does it mean? </a:t>
            </a:r>
          </a:p>
          <a:p>
            <a:pPr marL="0" indent="0">
              <a:buNone/>
            </a:pPr>
            <a:r>
              <a:rPr lang="en-IN" sz="1400" dirty="0"/>
              <a:t> </a:t>
            </a:r>
          </a:p>
          <a:p>
            <a:pPr marL="0" indent="0">
              <a:buNone/>
            </a:pPr>
            <a:r>
              <a:rPr lang="en-US" sz="1400" dirty="0"/>
              <a:t>If the applicant is likely to repay the loan, then not approving the loan results in a loss of business to the company</a:t>
            </a:r>
          </a:p>
          <a:p>
            <a:pPr marL="0" indent="0">
              <a:buNone/>
            </a:pPr>
            <a:r>
              <a:rPr lang="en-US" sz="1400" dirty="0"/>
              <a:t>If the applicant is not likely to repay the loan, i.e. he/she is likely to default, then approving the loan may lead to a financial loss for the company.</a:t>
            </a:r>
          </a:p>
          <a:p>
            <a:pPr marL="0" indent="0">
              <a:buNone/>
            </a:pPr>
            <a:endParaRPr lang="en-US" sz="1400" dirty="0"/>
          </a:p>
          <a:p>
            <a:pPr marL="0" indent="0">
              <a:buNone/>
            </a:pPr>
            <a:r>
              <a:rPr lang="en-US" sz="1400" dirty="0"/>
              <a:t>Critical analysis using EDA and visualizations</a:t>
            </a:r>
            <a:endParaRPr lang="en-IN" sz="1400" dirty="0"/>
          </a:p>
        </p:txBody>
      </p:sp>
      <p:sp>
        <p:nvSpPr>
          <p:cNvPr id="5" name="Title 1"/>
          <p:cNvSpPr>
            <a:spLocks noGrp="1"/>
          </p:cNvSpPr>
          <p:nvPr>
            <p:ph type="title"/>
          </p:nvPr>
        </p:nvSpPr>
        <p:spPr>
          <a:xfrm>
            <a:off x="1136469" y="640080"/>
            <a:ext cx="9313817" cy="856138"/>
          </a:xfrm>
        </p:spPr>
        <p:txBody>
          <a:bodyPr>
            <a:normAutofit/>
          </a:bodyPr>
          <a:lstStyle/>
          <a:p>
            <a:r>
              <a:rPr lang="en-IN" b="1" dirty="0"/>
              <a:t> </a:t>
            </a:r>
            <a:r>
              <a:rPr lang="en-IN" sz="2800" dirty="0"/>
              <a:t>For Lending Risk Management and Decision Support System</a:t>
            </a:r>
          </a:p>
        </p:txBody>
      </p:sp>
    </p:spTree>
    <p:extLst>
      <p:ext uri="{BB962C8B-B14F-4D97-AF65-F5344CB8AC3E}">
        <p14:creationId xmlns:p14="http://schemas.microsoft.com/office/powerpoint/2010/main" val="3869754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04813" y="1854200"/>
          <a:ext cx="11169650" cy="43449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p:cNvSpPr>
            <a:spLocks noGrp="1"/>
          </p:cNvSpPr>
          <p:nvPr>
            <p:ph type="title"/>
          </p:nvPr>
        </p:nvSpPr>
        <p:spPr>
          <a:xfrm>
            <a:off x="1136469" y="640080"/>
            <a:ext cx="9313817" cy="856138"/>
          </a:xfrm>
        </p:spPr>
        <p:txBody>
          <a:bodyPr/>
          <a:lstStyle/>
          <a:p>
            <a:r>
              <a:rPr lang="en-IN" b="1" dirty="0"/>
              <a:t> </a:t>
            </a:r>
            <a:r>
              <a:rPr lang="en-IN" sz="2800" dirty="0"/>
              <a:t>Lending Risk Decision Support Methodology</a:t>
            </a:r>
          </a:p>
        </p:txBody>
      </p:sp>
    </p:spTree>
    <p:extLst>
      <p:ext uri="{BB962C8B-B14F-4D97-AF65-F5344CB8AC3E}">
        <p14:creationId xmlns:p14="http://schemas.microsoft.com/office/powerpoint/2010/main" val="2118598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Cleaning and Enhancing</a:t>
            </a:r>
          </a:p>
        </p:txBody>
      </p:sp>
      <p:sp>
        <p:nvSpPr>
          <p:cNvPr id="3" name="Content Placeholder 2"/>
          <p:cNvSpPr>
            <a:spLocks noGrp="1"/>
          </p:cNvSpPr>
          <p:nvPr>
            <p:ph idx="1"/>
          </p:nvPr>
        </p:nvSpPr>
        <p:spPr/>
        <p:txBody>
          <a:bodyPr/>
          <a:lstStyle/>
          <a:p>
            <a:r>
              <a:rPr lang="en-US" dirty="0"/>
              <a:t>Removed columns with more than 90% NAs</a:t>
            </a:r>
          </a:p>
          <a:p>
            <a:r>
              <a:rPr lang="en-US" dirty="0"/>
              <a:t>48 Columns used in the Study</a:t>
            </a:r>
          </a:p>
          <a:p>
            <a:r>
              <a:rPr lang="en-US" dirty="0"/>
              <a:t>Annual Income bucket slot - </a:t>
            </a:r>
            <a:r>
              <a:rPr lang="en-US" dirty="0" err="1"/>
              <a:t>annual_income_slot</a:t>
            </a:r>
            <a:endParaRPr lang="en-US" dirty="0"/>
          </a:p>
          <a:p>
            <a:r>
              <a:rPr lang="en-US" dirty="0"/>
              <a:t>Interest Rate is a % which is converted to numeric  absolute</a:t>
            </a:r>
          </a:p>
          <a:p>
            <a:r>
              <a:rPr lang="en-US" dirty="0"/>
              <a:t>Blanks in Employee Title were populated with ‘other’</a:t>
            </a:r>
          </a:p>
          <a:p>
            <a:r>
              <a:rPr lang="en-US" dirty="0"/>
              <a:t>Duplicates Checked ( id and </a:t>
            </a:r>
            <a:r>
              <a:rPr lang="en-US" dirty="0" err="1"/>
              <a:t>member_id</a:t>
            </a:r>
            <a:r>
              <a:rPr lang="en-US" dirty="0"/>
              <a:t>)</a:t>
            </a:r>
          </a:p>
          <a:p>
            <a:r>
              <a:rPr lang="en-US" dirty="0"/>
              <a:t>Removed Outliers based on Annual Income </a:t>
            </a:r>
          </a:p>
          <a:p>
            <a:r>
              <a:rPr lang="en-US" dirty="0"/>
              <a:t>Segmented Data based on </a:t>
            </a:r>
            <a:r>
              <a:rPr lang="en-US" dirty="0" err="1"/>
              <a:t>loan_status</a:t>
            </a:r>
            <a:endParaRPr lang="en-US" dirty="0"/>
          </a:p>
          <a:p>
            <a:endParaRPr lang="en-US" dirty="0"/>
          </a:p>
          <a:p>
            <a:endParaRPr lang="en-US" dirty="0"/>
          </a:p>
          <a:p>
            <a:endParaRPr lang="en-US" dirty="0"/>
          </a:p>
        </p:txBody>
      </p:sp>
      <p:sp>
        <p:nvSpPr>
          <p:cNvPr id="4" name="TextBox 3"/>
          <p:cNvSpPr txBox="1"/>
          <p:nvPr/>
        </p:nvSpPr>
        <p:spPr>
          <a:xfrm>
            <a:off x="9337758" y="3685825"/>
            <a:ext cx="184666" cy="646331"/>
          </a:xfrm>
          <a:prstGeom prst="rect">
            <a:avLst/>
          </a:prstGeom>
          <a:noFill/>
        </p:spPr>
        <p:txBody>
          <a:bodyPr wrap="none" rtlCol="0">
            <a:spAutoFit/>
          </a:bodyPr>
          <a:lstStyle/>
          <a:p>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484632"/>
            <a:ext cx="3666744" cy="5739187"/>
          </a:xfrm>
          <a:prstGeom prst="roundRect">
            <a:avLst>
              <a:gd name="adj" fmla="val 0"/>
            </a:avLst>
          </a:prstGeom>
          <a:solidFill>
            <a:srgbClr val="FFFFFF"/>
          </a:solidFill>
          <a:ln w="9525">
            <a:solidFill>
              <a:schemeClr val="bg2"/>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F37FDB9-9154-4F82-8477-EBBB920EC9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9923" y="803049"/>
            <a:ext cx="1956161" cy="1635351"/>
          </a:xfrm>
          <a:prstGeom prst="rect">
            <a:avLst/>
          </a:prstGeom>
          <a:effectLst/>
        </p:spPr>
      </p:pic>
      <p:pic>
        <p:nvPicPr>
          <p:cNvPr id="8"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9119" y="4313208"/>
            <a:ext cx="1897769" cy="1586535"/>
          </a:xfrm>
          <a:prstGeom prst="rect">
            <a:avLst/>
          </a:prstGeom>
        </p:spPr>
      </p:pic>
      <p:pic>
        <p:nvPicPr>
          <p:cNvPr id="5" name="Picture 4">
            <a:extLst>
              <a:ext uri="{FF2B5EF4-FFF2-40B4-BE49-F238E27FC236}">
                <a16:creationId xmlns:a16="http://schemas.microsoft.com/office/drawing/2014/main" id="{88D5CF5C-D701-4752-80AD-5A28E2AC21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4527" y="2558128"/>
            <a:ext cx="1906954" cy="1594214"/>
          </a:xfrm>
          <a:prstGeom prst="rect">
            <a:avLst/>
          </a:prstGeom>
        </p:spPr>
      </p:pic>
      <p:sp>
        <p:nvSpPr>
          <p:cNvPr id="2" name="Title 1">
            <a:extLst>
              <a:ext uri="{FF2B5EF4-FFF2-40B4-BE49-F238E27FC236}">
                <a16:creationId xmlns:a16="http://schemas.microsoft.com/office/drawing/2014/main" id="{3E42C21E-90D8-4064-93B6-A15AA5A8D406}"/>
              </a:ext>
            </a:extLst>
          </p:cNvPr>
          <p:cNvSpPr>
            <a:spLocks noGrp="1"/>
          </p:cNvSpPr>
          <p:nvPr>
            <p:ph type="title"/>
          </p:nvPr>
        </p:nvSpPr>
        <p:spPr>
          <a:xfrm>
            <a:off x="5116878" y="629266"/>
            <a:ext cx="6422849" cy="1676603"/>
          </a:xfrm>
        </p:spPr>
        <p:txBody>
          <a:bodyPr>
            <a:normAutofit/>
          </a:bodyPr>
          <a:lstStyle/>
          <a:p>
            <a:r>
              <a:rPr lang="en-US" dirty="0"/>
              <a:t>Annual Income range for each loan status</a:t>
            </a:r>
          </a:p>
        </p:txBody>
      </p:sp>
      <p:sp>
        <p:nvSpPr>
          <p:cNvPr id="10" name="Content Placeholder 9"/>
          <p:cNvSpPr>
            <a:spLocks noGrp="1"/>
          </p:cNvSpPr>
          <p:nvPr>
            <p:ph idx="1"/>
          </p:nvPr>
        </p:nvSpPr>
        <p:spPr>
          <a:xfrm>
            <a:off x="5116880" y="2438400"/>
            <a:ext cx="6422848" cy="3785419"/>
          </a:xfrm>
        </p:spPr>
        <p:txBody>
          <a:bodyPr>
            <a:normAutofit/>
          </a:bodyPr>
          <a:lstStyle/>
          <a:p>
            <a:r>
              <a:rPr lang="en-US" sz="2000" dirty="0"/>
              <a:t>Annual income 30000 to 80000 are more number in terms of charge-Off and fully paid</a:t>
            </a:r>
          </a:p>
          <a:p>
            <a:r>
              <a:rPr lang="en-US" sz="2000" dirty="0"/>
              <a:t>63% of the charge off and 75% fully paid customers are concentrated in this region.</a:t>
            </a:r>
          </a:p>
          <a:p>
            <a:r>
              <a:rPr lang="en-US" sz="2000" dirty="0"/>
              <a:t>As the both are in the same region , we can’t conclude anything in this region</a:t>
            </a:r>
          </a:p>
          <a:p>
            <a:r>
              <a:rPr lang="en-US" sz="2000" dirty="0"/>
              <a:t>Current loan status customers are much concentrated between 40000 to 100000</a:t>
            </a:r>
          </a:p>
          <a:p>
            <a:r>
              <a:rPr lang="en-US" sz="2000" dirty="0"/>
              <a:t>This indicates investor showing interest to invest on customers in this annual income range</a:t>
            </a:r>
          </a:p>
        </p:txBody>
      </p:sp>
    </p:spTree>
    <p:extLst>
      <p:ext uri="{BB962C8B-B14F-4D97-AF65-F5344CB8AC3E}">
        <p14:creationId xmlns:p14="http://schemas.microsoft.com/office/powerpoint/2010/main" val="3493185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2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484632"/>
            <a:ext cx="3666744" cy="5739187"/>
          </a:xfrm>
          <a:prstGeom prst="roundRect">
            <a:avLst>
              <a:gd name="adj" fmla="val 0"/>
            </a:avLst>
          </a:prstGeom>
          <a:solidFill>
            <a:srgbClr val="FFFFFF"/>
          </a:solidFill>
          <a:ln w="9525">
            <a:solidFill>
              <a:schemeClr val="bg2"/>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CB36406C-9281-49BE-8432-3B543A425B31}"/>
              </a:ext>
            </a:extLst>
          </p:cNvPr>
          <p:cNvPicPr>
            <a:picLocks noChangeAspect="1"/>
          </p:cNvPicPr>
          <p:nvPr/>
        </p:nvPicPr>
        <p:blipFill rotWithShape="1">
          <a:blip r:embed="rId2">
            <a:extLst>
              <a:ext uri="{28A0092B-C50C-407E-A947-70E740481C1C}">
                <a14:useLocalDpi xmlns:a14="http://schemas.microsoft.com/office/drawing/2010/main" val="0"/>
              </a:ext>
            </a:extLst>
          </a:blip>
          <a:srcRect t="8083" r="6" b="8922"/>
          <a:stretch/>
        </p:blipFill>
        <p:spPr>
          <a:xfrm>
            <a:off x="804672" y="803049"/>
            <a:ext cx="3026664" cy="2470743"/>
          </a:xfrm>
          <a:prstGeom prst="rect">
            <a:avLst/>
          </a:prstGeom>
          <a:effectLst/>
        </p:spPr>
      </p:pic>
      <p:pic>
        <p:nvPicPr>
          <p:cNvPr id="10" name="Content Placeholder 4"/>
          <p:cNvPicPr>
            <a:picLocks noChangeAspect="1"/>
          </p:cNvPicPr>
          <p:nvPr/>
        </p:nvPicPr>
        <p:blipFill rotWithShape="1">
          <a:blip r:embed="rId3">
            <a:extLst>
              <a:ext uri="{28A0092B-C50C-407E-A947-70E740481C1C}">
                <a14:useLocalDpi xmlns:a14="http://schemas.microsoft.com/office/drawing/2010/main" val="0"/>
              </a:ext>
            </a:extLst>
          </a:blip>
          <a:srcRect t="412" r="-5" b="3214"/>
          <a:stretch/>
        </p:blipFill>
        <p:spPr>
          <a:xfrm>
            <a:off x="804672" y="3461344"/>
            <a:ext cx="3026663" cy="2438400"/>
          </a:xfrm>
          <a:prstGeom prst="rect">
            <a:avLst/>
          </a:prstGeom>
        </p:spPr>
      </p:pic>
      <p:sp>
        <p:nvSpPr>
          <p:cNvPr id="2" name="Title 1">
            <a:extLst>
              <a:ext uri="{FF2B5EF4-FFF2-40B4-BE49-F238E27FC236}">
                <a16:creationId xmlns:a16="http://schemas.microsoft.com/office/drawing/2014/main" id="{077F5AC8-7111-446D-8F74-FA8B5C6AF525}"/>
              </a:ext>
            </a:extLst>
          </p:cNvPr>
          <p:cNvSpPr>
            <a:spLocks noGrp="1"/>
          </p:cNvSpPr>
          <p:nvPr>
            <p:ph type="title"/>
          </p:nvPr>
        </p:nvSpPr>
        <p:spPr>
          <a:xfrm>
            <a:off x="5116878" y="629266"/>
            <a:ext cx="6422849" cy="1676603"/>
          </a:xfrm>
        </p:spPr>
        <p:txBody>
          <a:bodyPr>
            <a:normAutofit/>
          </a:bodyPr>
          <a:lstStyle/>
          <a:p>
            <a:endParaRPr lang="en-US"/>
          </a:p>
        </p:txBody>
      </p:sp>
      <p:sp>
        <p:nvSpPr>
          <p:cNvPr id="12" name="Content Placeholder 11"/>
          <p:cNvSpPr>
            <a:spLocks noGrp="1"/>
          </p:cNvSpPr>
          <p:nvPr>
            <p:ph idx="1"/>
          </p:nvPr>
        </p:nvSpPr>
        <p:spPr>
          <a:xfrm>
            <a:off x="5116880" y="2438400"/>
            <a:ext cx="6422848" cy="3785419"/>
          </a:xfrm>
        </p:spPr>
        <p:txBody>
          <a:bodyPr>
            <a:normAutofit/>
          </a:bodyPr>
          <a:lstStyle/>
          <a:p>
            <a:endParaRPr lang="en-US" sz="2000"/>
          </a:p>
        </p:txBody>
      </p:sp>
    </p:spTree>
    <p:extLst>
      <p:ext uri="{BB962C8B-B14F-4D97-AF65-F5344CB8AC3E}">
        <p14:creationId xmlns:p14="http://schemas.microsoft.com/office/powerpoint/2010/main" val="2584894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484632"/>
            <a:ext cx="3666744" cy="5739187"/>
          </a:xfrm>
          <a:prstGeom prst="roundRect">
            <a:avLst>
              <a:gd name="adj" fmla="val 0"/>
            </a:avLst>
          </a:prstGeom>
          <a:solidFill>
            <a:srgbClr val="FFFFFF"/>
          </a:solidFill>
          <a:ln w="9525">
            <a:solidFill>
              <a:schemeClr val="bg2"/>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4"/>
          <p:cNvPicPr>
            <a:picLocks noChangeAspect="1"/>
          </p:cNvPicPr>
          <p:nvPr/>
        </p:nvPicPr>
        <p:blipFill rotWithShape="1">
          <a:blip r:embed="rId2">
            <a:extLst>
              <a:ext uri="{28A0092B-C50C-407E-A947-70E740481C1C}">
                <a14:useLocalDpi xmlns:a14="http://schemas.microsoft.com/office/drawing/2010/main" val="0"/>
              </a:ext>
            </a:extLst>
          </a:blip>
          <a:srcRect r="6" b="17005"/>
          <a:stretch/>
        </p:blipFill>
        <p:spPr>
          <a:xfrm>
            <a:off x="804672" y="803049"/>
            <a:ext cx="3026664" cy="2470743"/>
          </a:xfrm>
          <a:prstGeom prst="rect">
            <a:avLst/>
          </a:prstGeom>
          <a:effectLst/>
        </p:spPr>
      </p:pic>
      <p:pic>
        <p:nvPicPr>
          <p:cNvPr id="7" name="Picture 6">
            <a:extLst>
              <a:ext uri="{FF2B5EF4-FFF2-40B4-BE49-F238E27FC236}">
                <a16:creationId xmlns:a16="http://schemas.microsoft.com/office/drawing/2014/main" id="{C0275DEC-035F-4CE2-880A-E1E0C579BF89}"/>
              </a:ext>
            </a:extLst>
          </p:cNvPr>
          <p:cNvPicPr>
            <a:picLocks noChangeAspect="1"/>
          </p:cNvPicPr>
          <p:nvPr/>
        </p:nvPicPr>
        <p:blipFill rotWithShape="1">
          <a:blip r:embed="rId3">
            <a:extLst>
              <a:ext uri="{28A0092B-C50C-407E-A947-70E740481C1C}">
                <a14:useLocalDpi xmlns:a14="http://schemas.microsoft.com/office/drawing/2010/main" val="0"/>
              </a:ext>
            </a:extLst>
          </a:blip>
          <a:srcRect t="1295" r="6" b="16797"/>
          <a:stretch/>
        </p:blipFill>
        <p:spPr>
          <a:xfrm>
            <a:off x="804672" y="3461344"/>
            <a:ext cx="3026663" cy="2438400"/>
          </a:xfrm>
          <a:prstGeom prst="rect">
            <a:avLst/>
          </a:prstGeom>
        </p:spPr>
      </p:pic>
      <p:sp>
        <p:nvSpPr>
          <p:cNvPr id="2" name="Title 1">
            <a:extLst>
              <a:ext uri="{FF2B5EF4-FFF2-40B4-BE49-F238E27FC236}">
                <a16:creationId xmlns:a16="http://schemas.microsoft.com/office/drawing/2014/main" id="{9F8050A6-4797-4585-ABC4-65E6DFD0825C}"/>
              </a:ext>
            </a:extLst>
          </p:cNvPr>
          <p:cNvSpPr>
            <a:spLocks noGrp="1"/>
          </p:cNvSpPr>
          <p:nvPr>
            <p:ph type="title"/>
          </p:nvPr>
        </p:nvSpPr>
        <p:spPr>
          <a:xfrm>
            <a:off x="5116878" y="629266"/>
            <a:ext cx="6422849" cy="1676603"/>
          </a:xfrm>
        </p:spPr>
        <p:txBody>
          <a:bodyPr>
            <a:normAutofit/>
          </a:bodyPr>
          <a:lstStyle/>
          <a:p>
            <a:endParaRPr lang="en-US"/>
          </a:p>
        </p:txBody>
      </p:sp>
      <p:sp>
        <p:nvSpPr>
          <p:cNvPr id="12" name="Content Placeholder 11"/>
          <p:cNvSpPr>
            <a:spLocks noGrp="1"/>
          </p:cNvSpPr>
          <p:nvPr>
            <p:ph idx="1"/>
          </p:nvPr>
        </p:nvSpPr>
        <p:spPr>
          <a:xfrm>
            <a:off x="5116880" y="2438400"/>
            <a:ext cx="6422848" cy="3785419"/>
          </a:xfrm>
        </p:spPr>
        <p:txBody>
          <a:bodyPr>
            <a:normAutofit/>
          </a:bodyPr>
          <a:lstStyle/>
          <a:p>
            <a:endParaRPr lang="en-US" sz="2000"/>
          </a:p>
        </p:txBody>
      </p:sp>
    </p:spTree>
    <p:extLst>
      <p:ext uri="{BB962C8B-B14F-4D97-AF65-F5344CB8AC3E}">
        <p14:creationId xmlns:p14="http://schemas.microsoft.com/office/powerpoint/2010/main" val="3757030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484632"/>
            <a:ext cx="3666744" cy="5739187"/>
          </a:xfrm>
          <a:prstGeom prst="roundRect">
            <a:avLst>
              <a:gd name="adj" fmla="val 0"/>
            </a:avLst>
          </a:prstGeom>
          <a:solidFill>
            <a:srgbClr val="FFFFFF"/>
          </a:solidFill>
          <a:ln w="9525">
            <a:solidFill>
              <a:schemeClr val="bg2"/>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8A24D1E-A345-42D4-8DC8-99B23FDA986B}"/>
              </a:ext>
            </a:extLst>
          </p:cNvPr>
          <p:cNvPicPr>
            <a:picLocks noChangeAspect="1"/>
          </p:cNvPicPr>
          <p:nvPr/>
        </p:nvPicPr>
        <p:blipFill rotWithShape="1">
          <a:blip r:embed="rId2">
            <a:extLst>
              <a:ext uri="{28A0092B-C50C-407E-A947-70E740481C1C}">
                <a14:useLocalDpi xmlns:a14="http://schemas.microsoft.com/office/drawing/2010/main" val="0"/>
              </a:ext>
            </a:extLst>
          </a:blip>
          <a:srcRect r="-5" b="2348"/>
          <a:stretch/>
        </p:blipFill>
        <p:spPr>
          <a:xfrm>
            <a:off x="804672" y="803049"/>
            <a:ext cx="3026664" cy="2470743"/>
          </a:xfrm>
          <a:prstGeom prst="rect">
            <a:avLst/>
          </a:prstGeom>
          <a:effectLst/>
        </p:spPr>
      </p:pic>
      <p:pic>
        <p:nvPicPr>
          <p:cNvPr id="10" name="Content Placeholder 4"/>
          <p:cNvPicPr>
            <a:picLocks noChangeAspect="1"/>
          </p:cNvPicPr>
          <p:nvPr/>
        </p:nvPicPr>
        <p:blipFill rotWithShape="1">
          <a:blip r:embed="rId3">
            <a:extLst>
              <a:ext uri="{28A0092B-C50C-407E-A947-70E740481C1C}">
                <a14:useLocalDpi xmlns:a14="http://schemas.microsoft.com/office/drawing/2010/main" val="0"/>
              </a:ext>
            </a:extLst>
          </a:blip>
          <a:srcRect t="192" r="-5" b="3434"/>
          <a:stretch/>
        </p:blipFill>
        <p:spPr>
          <a:xfrm>
            <a:off x="804672" y="3461344"/>
            <a:ext cx="3026663" cy="2438400"/>
          </a:xfrm>
          <a:prstGeom prst="rect">
            <a:avLst/>
          </a:prstGeom>
        </p:spPr>
      </p:pic>
      <p:sp>
        <p:nvSpPr>
          <p:cNvPr id="2" name="Title 1">
            <a:extLst>
              <a:ext uri="{FF2B5EF4-FFF2-40B4-BE49-F238E27FC236}">
                <a16:creationId xmlns:a16="http://schemas.microsoft.com/office/drawing/2014/main" id="{F677DC89-6684-4F35-AA29-0C394C0E8D5E}"/>
              </a:ext>
            </a:extLst>
          </p:cNvPr>
          <p:cNvSpPr>
            <a:spLocks noGrp="1"/>
          </p:cNvSpPr>
          <p:nvPr>
            <p:ph type="title"/>
          </p:nvPr>
        </p:nvSpPr>
        <p:spPr>
          <a:xfrm>
            <a:off x="5116878" y="629266"/>
            <a:ext cx="6422849" cy="1676603"/>
          </a:xfrm>
        </p:spPr>
        <p:txBody>
          <a:bodyPr>
            <a:normAutofit/>
          </a:bodyPr>
          <a:lstStyle/>
          <a:p>
            <a:endParaRPr lang="en-US"/>
          </a:p>
        </p:txBody>
      </p:sp>
      <p:sp>
        <p:nvSpPr>
          <p:cNvPr id="12" name="Content Placeholder 11"/>
          <p:cNvSpPr>
            <a:spLocks noGrp="1"/>
          </p:cNvSpPr>
          <p:nvPr>
            <p:ph idx="1"/>
          </p:nvPr>
        </p:nvSpPr>
        <p:spPr>
          <a:xfrm>
            <a:off x="5116880" y="2438400"/>
            <a:ext cx="6422848" cy="3785419"/>
          </a:xfrm>
        </p:spPr>
        <p:txBody>
          <a:bodyPr>
            <a:normAutofit/>
          </a:bodyPr>
          <a:lstStyle/>
          <a:p>
            <a:r>
              <a:rPr lang="en-US" sz="2000" dirty="0"/>
              <a:t>#Higher the interest rates higher the people </a:t>
            </a:r>
            <a:r>
              <a:rPr lang="en-US" sz="2000" dirty="0" err="1"/>
              <a:t>chargeoff</a:t>
            </a:r>
            <a:r>
              <a:rPr lang="en-US" sz="2000" dirty="0"/>
              <a:t> but we can't conclude this because we could see a </a:t>
            </a:r>
            <a:r>
              <a:rPr lang="en-US" sz="2000" dirty="0" err="1"/>
              <a:t>mix.This</a:t>
            </a:r>
            <a:r>
              <a:rPr lang="en-US" sz="2000" dirty="0"/>
              <a:t> could a catalyst.</a:t>
            </a:r>
          </a:p>
          <a:p>
            <a:r>
              <a:rPr lang="en-US" sz="2000" dirty="0"/>
              <a:t>Interest rate  between 10 to 14 more charged off's exist</a:t>
            </a:r>
          </a:p>
          <a:p>
            <a:r>
              <a:rPr lang="en-US" sz="2000" dirty="0"/>
              <a:t>lower the interest rates people are tending to pay</a:t>
            </a:r>
          </a:p>
          <a:p>
            <a:r>
              <a:rPr lang="en-US" sz="2000" dirty="0"/>
              <a:t>Univariate analysis is giving us an idea on data but it is not driving us to conclusion.</a:t>
            </a:r>
          </a:p>
          <a:p>
            <a:r>
              <a:rPr lang="en-US" sz="2000" dirty="0"/>
              <a:t>Lets draw plots with multiple variables to understand the pattern</a:t>
            </a:r>
          </a:p>
        </p:txBody>
      </p:sp>
    </p:spTree>
    <p:extLst>
      <p:ext uri="{BB962C8B-B14F-4D97-AF65-F5344CB8AC3E}">
        <p14:creationId xmlns:p14="http://schemas.microsoft.com/office/powerpoint/2010/main" val="34407535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5786</TotalTime>
  <Words>680</Words>
  <Application>Microsoft Office PowerPoint</Application>
  <PresentationFormat>Widescreen</PresentationFormat>
  <Paragraphs>116</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Times New Roman</vt:lpstr>
      <vt:lpstr>Office Theme</vt:lpstr>
      <vt:lpstr>LENDING RISK MANAGEMENT CASE STUDY  Gramener Case Study  SUBMISSION </vt:lpstr>
      <vt:lpstr> Abstract- For Lending Risk Management and Decision Support System</vt:lpstr>
      <vt:lpstr> For Lending Risk Management and Decision Support System</vt:lpstr>
      <vt:lpstr> Lending Risk Decision Support Methodology</vt:lpstr>
      <vt:lpstr>Data Cleaning and Enhancing</vt:lpstr>
      <vt:lpstr>Annual Income range for each loan status</vt:lpstr>
      <vt:lpstr>PowerPoint Presentation</vt:lpstr>
      <vt:lpstr>PowerPoint Presentation</vt:lpstr>
      <vt:lpstr>PowerPoint Presentation</vt:lpstr>
      <vt:lpstr>PowerPoint Presentation</vt:lpstr>
      <vt:lpstr> Charged Loans Univariate Risk Analysis – Funded Amount</vt:lpstr>
      <vt:lpstr>Risk Analysis</vt:lpstr>
      <vt:lpstr>Univariate Risk Analysis</vt:lpstr>
      <vt:lpstr>Driving Factors</vt:lpstr>
      <vt:lpstr> Results through Plots</vt:lpstr>
      <vt:lpstr>Visalization </vt:lpstr>
      <vt:lpstr> &lt;Results&gt;</vt:lpstr>
      <vt:lpstr>Results</vt:lpstr>
      <vt:lpstr> &lt;Conclusions&gt;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kishore kumar</cp:lastModifiedBy>
  <cp:revision>72</cp:revision>
  <dcterms:created xsi:type="dcterms:W3CDTF">2017-06-24T15:51:55Z</dcterms:created>
  <dcterms:modified xsi:type="dcterms:W3CDTF">2017-06-25T16:26:10Z</dcterms:modified>
</cp:coreProperties>
</file>