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59" r:id="rId8"/>
    <p:sldId id="260"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6E8CCC-7280-4132-AE57-1409706BC87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411046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6E8CCC-7280-4132-AE57-1409706BC87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399674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6E8CCC-7280-4132-AE57-1409706BC87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185708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6E8CCC-7280-4132-AE57-1409706BC87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246275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6E8CCC-7280-4132-AE57-1409706BC87E}" type="datetimeFigureOut">
              <a:rPr lang="en-US" smtClean="0"/>
              <a:t>6/4/2017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428317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6E8CCC-7280-4132-AE57-1409706BC87E}"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334986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6E8CCC-7280-4132-AE57-1409706BC87E}" type="datetimeFigureOut">
              <a:rPr lang="en-US" smtClean="0"/>
              <a:t>6/4/2017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18370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6E8CCC-7280-4132-AE57-1409706BC87E}" type="datetimeFigureOut">
              <a:rPr lang="en-US" smtClean="0"/>
              <a:t>6/4/2017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130593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E8CCC-7280-4132-AE57-1409706BC87E}" type="datetimeFigureOut">
              <a:rPr lang="en-US" smtClean="0"/>
              <a:t>6/4/2017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204731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6E8CCC-7280-4132-AE57-1409706BC87E}"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31761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6E8CCC-7280-4132-AE57-1409706BC87E}" type="datetimeFigureOut">
              <a:rPr lang="en-US" smtClean="0"/>
              <a:t>6/4/2017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6D3C2-D97F-4049-B391-4869C5CD8211}" type="slidenum">
              <a:rPr lang="en-US" smtClean="0"/>
              <a:t>‹#›</a:t>
            </a:fld>
            <a:endParaRPr lang="en-US"/>
          </a:p>
        </p:txBody>
      </p:sp>
    </p:spTree>
    <p:extLst>
      <p:ext uri="{BB962C8B-B14F-4D97-AF65-F5344CB8AC3E}">
        <p14:creationId xmlns:p14="http://schemas.microsoft.com/office/powerpoint/2010/main" val="260740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E8CCC-7280-4132-AE57-1409706BC87E}" type="datetimeFigureOut">
              <a:rPr lang="en-US" smtClean="0"/>
              <a:t>6/4/2017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6D3C2-D97F-4049-B391-4869C5CD8211}" type="slidenum">
              <a:rPr lang="en-US" smtClean="0"/>
              <a:t>‹#›</a:t>
            </a:fld>
            <a:endParaRPr lang="en-US"/>
          </a:p>
        </p:txBody>
      </p:sp>
    </p:spTree>
    <p:extLst>
      <p:ext uri="{BB962C8B-B14F-4D97-AF65-F5344CB8AC3E}">
        <p14:creationId xmlns:p14="http://schemas.microsoft.com/office/powerpoint/2010/main" val="45456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Uber Cases </a:t>
            </a:r>
            <a:r>
              <a:rPr lang="en-US" dirty="0" err="1"/>
              <a:t>tudy</a:t>
            </a:r>
            <a:endParaRPr lang="en-US" dirty="0"/>
          </a:p>
        </p:txBody>
      </p:sp>
      <p:sp>
        <p:nvSpPr>
          <p:cNvPr id="3" name="Subtitle 2"/>
          <p:cNvSpPr>
            <a:spLocks noGrp="1"/>
          </p:cNvSpPr>
          <p:nvPr>
            <p:ph type="subTitle" idx="1"/>
          </p:nvPr>
        </p:nvSpPr>
        <p:spPr/>
        <p:txBody>
          <a:bodyPr/>
          <a:lstStyle/>
          <a:p>
            <a:r>
              <a:rPr lang="en-US" dirty="0"/>
              <a:t>By Kishore Kumar </a:t>
            </a:r>
            <a:r>
              <a:rPr lang="en-US" dirty="0" err="1"/>
              <a:t>Poosa</a:t>
            </a:r>
            <a:endParaRPr lang="en-US" dirty="0"/>
          </a:p>
        </p:txBody>
      </p:sp>
    </p:spTree>
    <p:extLst>
      <p:ext uri="{BB962C8B-B14F-4D97-AF65-F5344CB8AC3E}">
        <p14:creationId xmlns:p14="http://schemas.microsoft.com/office/powerpoint/2010/main" val="347572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 analysis and Improvement suggestions</a:t>
            </a:r>
          </a:p>
        </p:txBody>
      </p:sp>
      <p:sp>
        <p:nvSpPr>
          <p:cNvPr id="3" name="Content Placeholder 2"/>
          <p:cNvSpPr>
            <a:spLocks noGrp="1"/>
          </p:cNvSpPr>
          <p:nvPr>
            <p:ph idx="1"/>
          </p:nvPr>
        </p:nvSpPr>
        <p:spPr/>
        <p:txBody>
          <a:bodyPr>
            <a:normAutofit fontScale="92500" lnSpcReduction="20000"/>
          </a:bodyPr>
          <a:lstStyle/>
          <a:p>
            <a:r>
              <a:rPr lang="en-US" dirty="0">
                <a:solidFill>
                  <a:schemeClr val="accent4">
                    <a:lumMod val="75000"/>
                  </a:schemeClr>
                </a:solidFill>
              </a:rPr>
              <a:t>Reasons for Demand supply gap :</a:t>
            </a:r>
          </a:p>
          <a:p>
            <a:r>
              <a:rPr lang="en-US" dirty="0"/>
              <a:t>This is happening during evenings and nights, during which all schools , colleges and office closing time. </a:t>
            </a:r>
          </a:p>
          <a:p>
            <a:r>
              <a:rPr lang="en-US" dirty="0"/>
              <a:t>So drivers may get many short trips which gives them more profit. Hence no one going towards airport, which is creating a demand supply gap.</a:t>
            </a:r>
          </a:p>
          <a:p>
            <a:r>
              <a:rPr lang="en-US" dirty="0"/>
              <a:t>The </a:t>
            </a:r>
            <a:r>
              <a:rPr lang="en-US" dirty="0" err="1"/>
              <a:t>uber</a:t>
            </a:r>
            <a:r>
              <a:rPr lang="en-US" dirty="0"/>
              <a:t> drivers may be late in the city and the long waits by prospective passengers and second time or more passengers may result in cancellations</a:t>
            </a:r>
          </a:p>
          <a:p>
            <a:r>
              <a:rPr lang="en-US" dirty="0"/>
              <a:t>There could be traffic and rush hours during the day time and lack of drivers for night shifts at night resulting in short supply at night</a:t>
            </a:r>
          </a:p>
          <a:p>
            <a:r>
              <a:rPr lang="en-US" dirty="0"/>
              <a:t>Long wait times could result in more cancellations in the morning</a:t>
            </a:r>
          </a:p>
          <a:p>
            <a:r>
              <a:rPr lang="en-US" dirty="0"/>
              <a:t>If driver pickups the ride in the mornings and goes to airport, there may not be any pick ups, which consisted long wait times for drivers.</a:t>
            </a:r>
          </a:p>
          <a:p>
            <a:endParaRPr lang="en-US" dirty="0"/>
          </a:p>
        </p:txBody>
      </p:sp>
    </p:spTree>
    <p:extLst>
      <p:ext uri="{BB962C8B-B14F-4D97-AF65-F5344CB8AC3E}">
        <p14:creationId xmlns:p14="http://schemas.microsoft.com/office/powerpoint/2010/main" val="353491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solidFill>
                  <a:schemeClr val="accent4">
                    <a:lumMod val="75000"/>
                  </a:schemeClr>
                </a:solidFill>
              </a:rPr>
              <a:t>Proposed Solutions:</a:t>
            </a:r>
          </a:p>
          <a:p>
            <a:r>
              <a:rPr lang="en-US" dirty="0"/>
              <a:t>Divert the cars to airports during late nights by giving more offers to driver during evenings for air port pickups may reduce demand supply gap.</a:t>
            </a:r>
          </a:p>
          <a:p>
            <a:r>
              <a:rPr lang="en-US" dirty="0"/>
              <a:t>Planning and Scheduling should be resorted to with the help or operations research and critical path for the rides from the  city to the Airport</a:t>
            </a:r>
          </a:p>
          <a:p>
            <a:r>
              <a:rPr lang="en-US" dirty="0"/>
              <a:t>Monthly Weekly and hourly stats for cancellations should be tracked and these callers should be given less priority</a:t>
            </a:r>
          </a:p>
          <a:p>
            <a:r>
              <a:rPr lang="en-US" dirty="0"/>
              <a:t>Ensure more drivers are available at night and realistic wait times are given to city and airport customers to avoid cancellations in cities and longer wait times and demand at the airport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4206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t="901" r="3" b="3"/>
          <a:stretch/>
        </p:blipFill>
        <p:spPr>
          <a:xfrm>
            <a:off x="6090613" y="640082"/>
            <a:ext cx="5461724" cy="5577837"/>
          </a:xfrm>
          <a:prstGeom prst="rect">
            <a:avLst/>
          </a:prstGeom>
          <a:effectLst/>
        </p:spPr>
      </p:pic>
      <p:sp>
        <p:nvSpPr>
          <p:cNvPr id="2" name="Title 1"/>
          <p:cNvSpPr>
            <a:spLocks noGrp="1"/>
          </p:cNvSpPr>
          <p:nvPr>
            <p:ph type="title"/>
          </p:nvPr>
        </p:nvSpPr>
        <p:spPr>
          <a:xfrm>
            <a:off x="648929" y="629266"/>
            <a:ext cx="5127031" cy="1676603"/>
          </a:xfrm>
        </p:spPr>
        <p:txBody>
          <a:bodyPr>
            <a:normAutofit/>
          </a:bodyPr>
          <a:lstStyle/>
          <a:p>
            <a:r>
              <a:rPr lang="en-US" dirty="0"/>
              <a:t>Analysis of Plots - Airport v/s City</a:t>
            </a:r>
          </a:p>
        </p:txBody>
      </p:sp>
      <p:sp>
        <p:nvSpPr>
          <p:cNvPr id="13" name="Content Placeholder 8"/>
          <p:cNvSpPr>
            <a:spLocks noGrp="1"/>
          </p:cNvSpPr>
          <p:nvPr>
            <p:ph idx="1"/>
          </p:nvPr>
        </p:nvSpPr>
        <p:spPr>
          <a:xfrm>
            <a:off x="648930" y="2438400"/>
            <a:ext cx="5127029" cy="3785419"/>
          </a:xfrm>
        </p:spPr>
        <p:txBody>
          <a:bodyPr>
            <a:normAutofit/>
          </a:bodyPr>
          <a:lstStyle/>
          <a:p>
            <a:pPr>
              <a:lnSpc>
                <a:spcPct val="70000"/>
              </a:lnSpc>
            </a:pPr>
            <a:r>
              <a:rPr lang="en-US" sz="2400" dirty="0"/>
              <a:t>Airport pickups are showing a large “No cars available” status</a:t>
            </a:r>
          </a:p>
          <a:p>
            <a:pPr>
              <a:lnSpc>
                <a:spcPct val="70000"/>
              </a:lnSpc>
            </a:pPr>
            <a:endParaRPr lang="en-US" sz="2400" dirty="0"/>
          </a:p>
          <a:p>
            <a:pPr>
              <a:lnSpc>
                <a:spcPct val="70000"/>
              </a:lnSpc>
            </a:pPr>
            <a:r>
              <a:rPr lang="en-US" sz="2400" dirty="0"/>
              <a:t>Secondly major portion City pick ups  are getting cancelled</a:t>
            </a:r>
          </a:p>
          <a:p>
            <a:pPr>
              <a:lnSpc>
                <a:spcPct val="70000"/>
              </a:lnSpc>
            </a:pPr>
            <a:r>
              <a:rPr lang="en-US" sz="2400" dirty="0"/>
              <a:t>City to airport are getting cancelled and is almost 4.7 times compared to airport pickups.</a:t>
            </a:r>
          </a:p>
          <a:p>
            <a:pPr>
              <a:lnSpc>
                <a:spcPct val="70000"/>
              </a:lnSpc>
            </a:pPr>
            <a:r>
              <a:rPr lang="en-US" sz="2400" dirty="0"/>
              <a:t>Let us analyze this further to find out during what time this is happening.</a:t>
            </a:r>
          </a:p>
        </p:txBody>
      </p:sp>
    </p:spTree>
    <p:extLst>
      <p:ext uri="{BB962C8B-B14F-4D97-AF65-F5344CB8AC3E}">
        <p14:creationId xmlns:p14="http://schemas.microsoft.com/office/powerpoint/2010/main" val="237310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6"/>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8"/>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9"/>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0"/>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21"/>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2"/>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6"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picture containing text, map&#10;&#10;Description generated with very high confidence"/>
          <p:cNvPicPr>
            <a:picLocks noChangeAspect="1"/>
          </p:cNvPicPr>
          <p:nvPr/>
        </p:nvPicPr>
        <p:blipFill rotWithShape="1">
          <a:blip r:embed="rId2"/>
          <a:srcRect/>
          <a:stretch/>
        </p:blipFill>
        <p:spPr>
          <a:xfrm>
            <a:off x="7866658" y="523645"/>
            <a:ext cx="4005608" cy="2543561"/>
          </a:xfrm>
          <a:prstGeom prst="rect">
            <a:avLst/>
          </a:prstGeom>
          <a:ln>
            <a:solidFill>
              <a:schemeClr val="bg1"/>
            </a:solidFill>
          </a:ln>
        </p:spPr>
      </p:pic>
      <p:pic>
        <p:nvPicPr>
          <p:cNvPr id="5" name="Picture 4" descr="A close up of a map&#10;&#10;Description generated with high confidence"/>
          <p:cNvPicPr>
            <a:picLocks noChangeAspect="1"/>
          </p:cNvPicPr>
          <p:nvPr/>
        </p:nvPicPr>
        <p:blipFill rotWithShape="1">
          <a:blip r:embed="rId3"/>
          <a:srcRect/>
          <a:stretch/>
        </p:blipFill>
        <p:spPr>
          <a:xfrm>
            <a:off x="7866657" y="3737874"/>
            <a:ext cx="4005303" cy="2653512"/>
          </a:xfrm>
          <a:prstGeom prst="rect">
            <a:avLst/>
          </a:prstGeom>
          <a:ln>
            <a:solidFill>
              <a:schemeClr val="bg1"/>
            </a:solidFill>
          </a:ln>
        </p:spPr>
      </p:pic>
      <p:sp>
        <p:nvSpPr>
          <p:cNvPr id="48"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3978" y="1718735"/>
            <a:ext cx="5767566" cy="1072378"/>
          </a:xfrm>
        </p:spPr>
        <p:txBody>
          <a:bodyPr anchor="ctr">
            <a:normAutofit/>
          </a:bodyPr>
          <a:lstStyle/>
          <a:p>
            <a:pPr algn="ctr"/>
            <a:r>
              <a:rPr lang="en-US" sz="3600" dirty="0">
                <a:solidFill>
                  <a:srgbClr val="FFFFFF"/>
                </a:solidFill>
              </a:rPr>
              <a:t>Hourly Analysis</a:t>
            </a:r>
          </a:p>
        </p:txBody>
      </p:sp>
      <p:sp>
        <p:nvSpPr>
          <p:cNvPr id="3" name="Content Placeholder 2"/>
          <p:cNvSpPr>
            <a:spLocks noGrp="1"/>
          </p:cNvSpPr>
          <p:nvPr>
            <p:ph idx="1"/>
          </p:nvPr>
        </p:nvSpPr>
        <p:spPr>
          <a:xfrm>
            <a:off x="873102" y="2789239"/>
            <a:ext cx="5768442" cy="2683606"/>
          </a:xfrm>
        </p:spPr>
        <p:txBody>
          <a:bodyPr anchor="ctr">
            <a:normAutofit lnSpcReduction="10000"/>
          </a:bodyPr>
          <a:lstStyle/>
          <a:p>
            <a:pPr>
              <a:lnSpc>
                <a:spcPct val="70000"/>
              </a:lnSpc>
            </a:pPr>
            <a:r>
              <a:rPr lang="en-US" sz="1400" dirty="0">
                <a:solidFill>
                  <a:srgbClr val="FFFFFE"/>
                </a:solidFill>
              </a:rPr>
              <a:t>This figure shows along the time axis , the number of bookings and cancellations done</a:t>
            </a:r>
          </a:p>
          <a:p>
            <a:pPr>
              <a:lnSpc>
                <a:spcPct val="70000"/>
              </a:lnSpc>
            </a:pPr>
            <a:r>
              <a:rPr lang="en-US" sz="1400" dirty="0">
                <a:solidFill>
                  <a:srgbClr val="FFFFFE"/>
                </a:solidFill>
              </a:rPr>
              <a:t>It is evident that during </a:t>
            </a:r>
            <a:r>
              <a:rPr lang="en-US" sz="1400" b="1" dirty="0">
                <a:solidFill>
                  <a:srgbClr val="FFFFFE"/>
                </a:solidFill>
              </a:rPr>
              <a:t>15 to 24 hours</a:t>
            </a:r>
            <a:r>
              <a:rPr lang="en-US" sz="1400" dirty="0">
                <a:solidFill>
                  <a:srgbClr val="FFFFFE"/>
                </a:solidFill>
              </a:rPr>
              <a:t> more Airport pickups are showing “</a:t>
            </a:r>
            <a:r>
              <a:rPr lang="en-US" sz="1400" b="1" dirty="0">
                <a:solidFill>
                  <a:srgbClr val="FFFFFE"/>
                </a:solidFill>
              </a:rPr>
              <a:t>No Cars Available</a:t>
            </a:r>
            <a:r>
              <a:rPr lang="en-US" sz="1400" dirty="0">
                <a:solidFill>
                  <a:srgbClr val="FFFFFE"/>
                </a:solidFill>
              </a:rPr>
              <a:t>” and during 4 to 20 city pickups are getting </a:t>
            </a:r>
            <a:r>
              <a:rPr lang="en-US" sz="1400" b="1" dirty="0">
                <a:solidFill>
                  <a:srgbClr val="FFFFFE"/>
                </a:solidFill>
              </a:rPr>
              <a:t>cancelled</a:t>
            </a:r>
            <a:r>
              <a:rPr lang="en-US" sz="1400" dirty="0">
                <a:solidFill>
                  <a:srgbClr val="FFFFFE"/>
                </a:solidFill>
              </a:rPr>
              <a:t>.</a:t>
            </a:r>
          </a:p>
          <a:p>
            <a:pPr>
              <a:lnSpc>
                <a:spcPct val="70000"/>
              </a:lnSpc>
            </a:pPr>
            <a:r>
              <a:rPr lang="en-US" sz="1400" dirty="0">
                <a:solidFill>
                  <a:srgbClr val="FFFFFE"/>
                </a:solidFill>
              </a:rPr>
              <a:t>To make this much clear, I have divided time axis into time slots</a:t>
            </a:r>
          </a:p>
          <a:p>
            <a:pPr>
              <a:lnSpc>
                <a:spcPct val="70000"/>
              </a:lnSpc>
            </a:pPr>
            <a:r>
              <a:rPr lang="en-US" sz="1400" dirty="0">
                <a:solidFill>
                  <a:srgbClr val="FFFFFE"/>
                </a:solidFill>
              </a:rPr>
              <a:t>01 to 04 - Late Nights</a:t>
            </a:r>
          </a:p>
          <a:p>
            <a:pPr>
              <a:lnSpc>
                <a:spcPct val="70000"/>
              </a:lnSpc>
            </a:pPr>
            <a:r>
              <a:rPr lang="en-US" sz="1400" dirty="0">
                <a:solidFill>
                  <a:srgbClr val="FFFFFE"/>
                </a:solidFill>
              </a:rPr>
              <a:t>04 to 08 – Early Mornings</a:t>
            </a:r>
          </a:p>
          <a:p>
            <a:pPr>
              <a:lnSpc>
                <a:spcPct val="70000"/>
              </a:lnSpc>
            </a:pPr>
            <a:r>
              <a:rPr lang="en-US" sz="1400" dirty="0">
                <a:solidFill>
                  <a:srgbClr val="FFFFFE"/>
                </a:solidFill>
              </a:rPr>
              <a:t>08 to 12 – Mornings</a:t>
            </a:r>
          </a:p>
          <a:p>
            <a:pPr>
              <a:lnSpc>
                <a:spcPct val="70000"/>
              </a:lnSpc>
            </a:pPr>
            <a:r>
              <a:rPr lang="en-US" sz="1400" dirty="0">
                <a:solidFill>
                  <a:srgbClr val="FFFFFE"/>
                </a:solidFill>
              </a:rPr>
              <a:t>12 to 15 – Afternoon</a:t>
            </a:r>
          </a:p>
          <a:p>
            <a:pPr>
              <a:lnSpc>
                <a:spcPct val="70000"/>
              </a:lnSpc>
            </a:pPr>
            <a:r>
              <a:rPr lang="en-US" sz="1400" dirty="0">
                <a:solidFill>
                  <a:srgbClr val="FFFFFE"/>
                </a:solidFill>
              </a:rPr>
              <a:t>15 to 20 – Evenings</a:t>
            </a:r>
          </a:p>
          <a:p>
            <a:pPr>
              <a:lnSpc>
                <a:spcPct val="70000"/>
              </a:lnSpc>
            </a:pPr>
            <a:r>
              <a:rPr lang="en-US" sz="1400" dirty="0">
                <a:solidFill>
                  <a:srgbClr val="FFFFFE"/>
                </a:solidFill>
              </a:rPr>
              <a:t>20 to 24 - Nights</a:t>
            </a:r>
          </a:p>
        </p:txBody>
      </p:sp>
    </p:spTree>
    <p:extLst>
      <p:ext uri="{BB962C8B-B14F-4D97-AF65-F5344CB8AC3E}">
        <p14:creationId xmlns:p14="http://schemas.microsoft.com/office/powerpoint/2010/main" val="101522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Time slot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8607779"/>
              </p:ext>
            </p:extLst>
          </p:nvPr>
        </p:nvGraphicFramePr>
        <p:xfrm>
          <a:off x="838201" y="1825624"/>
          <a:ext cx="10515603" cy="322468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1510851678"/>
                    </a:ext>
                  </a:extLst>
                </a:gridCol>
                <a:gridCol w="1502229">
                  <a:extLst>
                    <a:ext uri="{9D8B030D-6E8A-4147-A177-3AD203B41FA5}">
                      <a16:colId xmlns:a16="http://schemas.microsoft.com/office/drawing/2014/main" val="3063476913"/>
                    </a:ext>
                  </a:extLst>
                </a:gridCol>
                <a:gridCol w="1502229">
                  <a:extLst>
                    <a:ext uri="{9D8B030D-6E8A-4147-A177-3AD203B41FA5}">
                      <a16:colId xmlns:a16="http://schemas.microsoft.com/office/drawing/2014/main" val="2931147245"/>
                    </a:ext>
                  </a:extLst>
                </a:gridCol>
                <a:gridCol w="1502229">
                  <a:extLst>
                    <a:ext uri="{9D8B030D-6E8A-4147-A177-3AD203B41FA5}">
                      <a16:colId xmlns:a16="http://schemas.microsoft.com/office/drawing/2014/main" val="1554279953"/>
                    </a:ext>
                  </a:extLst>
                </a:gridCol>
                <a:gridCol w="1502229">
                  <a:extLst>
                    <a:ext uri="{9D8B030D-6E8A-4147-A177-3AD203B41FA5}">
                      <a16:colId xmlns:a16="http://schemas.microsoft.com/office/drawing/2014/main" val="3220485898"/>
                    </a:ext>
                  </a:extLst>
                </a:gridCol>
                <a:gridCol w="1502229">
                  <a:extLst>
                    <a:ext uri="{9D8B030D-6E8A-4147-A177-3AD203B41FA5}">
                      <a16:colId xmlns:a16="http://schemas.microsoft.com/office/drawing/2014/main" val="758802746"/>
                    </a:ext>
                  </a:extLst>
                </a:gridCol>
                <a:gridCol w="1502229">
                  <a:extLst>
                    <a:ext uri="{9D8B030D-6E8A-4147-A177-3AD203B41FA5}">
                      <a16:colId xmlns:a16="http://schemas.microsoft.com/office/drawing/2014/main" val="3348275151"/>
                    </a:ext>
                  </a:extLst>
                </a:gridCol>
              </a:tblGrid>
              <a:tr h="806170">
                <a:tc>
                  <a:txBody>
                    <a:bodyPr/>
                    <a:lstStyle/>
                    <a:p>
                      <a:r>
                        <a:rPr lang="en-US" dirty="0"/>
                        <a:t>Totals for</a:t>
                      </a:r>
                    </a:p>
                  </a:txBody>
                  <a:tcPr/>
                </a:tc>
                <a:tc>
                  <a:txBody>
                    <a:bodyPr/>
                    <a:lstStyle/>
                    <a:p>
                      <a:r>
                        <a:rPr lang="en-US" dirty="0"/>
                        <a:t>Early Mornings</a:t>
                      </a:r>
                    </a:p>
                  </a:txBody>
                  <a:tcPr/>
                </a:tc>
                <a:tc>
                  <a:txBody>
                    <a:bodyPr/>
                    <a:lstStyle/>
                    <a:p>
                      <a:r>
                        <a:rPr lang="en-US" dirty="0"/>
                        <a:t>Morning</a:t>
                      </a:r>
                    </a:p>
                  </a:txBody>
                  <a:tcPr/>
                </a:tc>
                <a:tc>
                  <a:txBody>
                    <a:bodyPr/>
                    <a:lstStyle/>
                    <a:p>
                      <a:r>
                        <a:rPr lang="en-US" dirty="0" err="1"/>
                        <a:t>AfterNoon</a:t>
                      </a:r>
                      <a:endParaRPr lang="en-US" dirty="0"/>
                    </a:p>
                  </a:txBody>
                  <a:tcPr/>
                </a:tc>
                <a:tc>
                  <a:txBody>
                    <a:bodyPr/>
                    <a:lstStyle/>
                    <a:p>
                      <a:r>
                        <a:rPr lang="en-US" dirty="0"/>
                        <a:t>Evening</a:t>
                      </a:r>
                    </a:p>
                  </a:txBody>
                  <a:tcPr/>
                </a:tc>
                <a:tc>
                  <a:txBody>
                    <a:bodyPr/>
                    <a:lstStyle/>
                    <a:p>
                      <a:r>
                        <a:rPr lang="en-US" dirty="0"/>
                        <a:t>Night</a:t>
                      </a:r>
                    </a:p>
                  </a:txBody>
                  <a:tcPr/>
                </a:tc>
                <a:tc>
                  <a:txBody>
                    <a:bodyPr/>
                    <a:lstStyle/>
                    <a:p>
                      <a:r>
                        <a:rPr lang="en-US" dirty="0"/>
                        <a:t>Late Night</a:t>
                      </a:r>
                    </a:p>
                  </a:txBody>
                  <a:tcPr/>
                </a:tc>
                <a:extLst>
                  <a:ext uri="{0D108BD9-81ED-4DB2-BD59-A6C34878D82A}">
                    <a16:rowId xmlns:a16="http://schemas.microsoft.com/office/drawing/2014/main" val="2905529627"/>
                  </a:ext>
                </a:extLst>
              </a:tr>
              <a:tr h="806170">
                <a:tc>
                  <a:txBody>
                    <a:bodyPr/>
                    <a:lstStyle/>
                    <a:p>
                      <a:r>
                        <a:rPr lang="en-US" dirty="0"/>
                        <a:t>Completed Trips</a:t>
                      </a:r>
                    </a:p>
                  </a:txBody>
                  <a:tcPr/>
                </a:tc>
                <a:tc>
                  <a:txBody>
                    <a:bodyPr/>
                    <a:lstStyle/>
                    <a:p>
                      <a:r>
                        <a:rPr lang="en-US" dirty="0"/>
                        <a:t>604</a:t>
                      </a:r>
                    </a:p>
                  </a:txBody>
                  <a:tcPr/>
                </a:tc>
                <a:tc>
                  <a:txBody>
                    <a:bodyPr/>
                    <a:lstStyle/>
                    <a:p>
                      <a:r>
                        <a:rPr lang="en-US" dirty="0"/>
                        <a:t>559</a:t>
                      </a:r>
                    </a:p>
                  </a:txBody>
                  <a:tcPr/>
                </a:tc>
                <a:tc>
                  <a:txBody>
                    <a:bodyPr/>
                    <a:lstStyle/>
                    <a:p>
                      <a:r>
                        <a:rPr lang="en-US" dirty="0"/>
                        <a:t>400</a:t>
                      </a:r>
                    </a:p>
                  </a:txBody>
                  <a:tcPr/>
                </a:tc>
                <a:tc>
                  <a:txBody>
                    <a:bodyPr/>
                    <a:lstStyle/>
                    <a:p>
                      <a:r>
                        <a:rPr lang="en-US" dirty="0"/>
                        <a:t>572</a:t>
                      </a:r>
                    </a:p>
                  </a:txBody>
                  <a:tcPr/>
                </a:tc>
                <a:tc>
                  <a:txBody>
                    <a:bodyPr/>
                    <a:lstStyle/>
                    <a:p>
                      <a:r>
                        <a:rPr lang="en-US" dirty="0"/>
                        <a:t>560</a:t>
                      </a:r>
                    </a:p>
                  </a:txBody>
                  <a:tcPr/>
                </a:tc>
                <a:tc>
                  <a:txBody>
                    <a:bodyPr/>
                    <a:lstStyle/>
                    <a:p>
                      <a:r>
                        <a:rPr lang="en-US" dirty="0"/>
                        <a:t>136</a:t>
                      </a:r>
                    </a:p>
                  </a:txBody>
                  <a:tcPr/>
                </a:tc>
                <a:extLst>
                  <a:ext uri="{0D108BD9-81ED-4DB2-BD59-A6C34878D82A}">
                    <a16:rowId xmlns:a16="http://schemas.microsoft.com/office/drawing/2014/main" val="2112317925"/>
                  </a:ext>
                </a:extLst>
              </a:tr>
              <a:tr h="806170">
                <a:tc>
                  <a:txBody>
                    <a:bodyPr/>
                    <a:lstStyle/>
                    <a:p>
                      <a:r>
                        <a:rPr lang="en-US" dirty="0"/>
                        <a:t>No Cars Available</a:t>
                      </a:r>
                    </a:p>
                  </a:txBody>
                  <a:tcPr/>
                </a:tc>
                <a:tc>
                  <a:txBody>
                    <a:bodyPr/>
                    <a:lstStyle/>
                    <a:p>
                      <a:r>
                        <a:rPr lang="en-US" dirty="0"/>
                        <a:t>307</a:t>
                      </a:r>
                    </a:p>
                  </a:txBody>
                  <a:tcPr/>
                </a:tc>
                <a:tc>
                  <a:txBody>
                    <a:bodyPr/>
                    <a:lstStyle/>
                    <a:p>
                      <a:r>
                        <a:rPr lang="en-US" dirty="0"/>
                        <a:t>279</a:t>
                      </a:r>
                    </a:p>
                  </a:txBody>
                  <a:tcPr/>
                </a:tc>
                <a:tc>
                  <a:txBody>
                    <a:bodyPr/>
                    <a:lstStyle/>
                    <a:p>
                      <a:r>
                        <a:rPr lang="en-US" dirty="0"/>
                        <a:t>182</a:t>
                      </a:r>
                    </a:p>
                  </a:txBody>
                  <a:tcPr/>
                </a:tc>
                <a:tc>
                  <a:txBody>
                    <a:bodyPr/>
                    <a:lstStyle/>
                    <a:p>
                      <a:r>
                        <a:rPr lang="en-US" dirty="0">
                          <a:highlight>
                            <a:srgbClr val="FF0000"/>
                          </a:highlight>
                        </a:rPr>
                        <a:t>882</a:t>
                      </a:r>
                    </a:p>
                  </a:txBody>
                  <a:tcPr/>
                </a:tc>
                <a:tc>
                  <a:txBody>
                    <a:bodyPr/>
                    <a:lstStyle/>
                    <a:p>
                      <a:r>
                        <a:rPr lang="en-US" dirty="0">
                          <a:highlight>
                            <a:srgbClr val="FF0000"/>
                          </a:highlight>
                        </a:rPr>
                        <a:t>774</a:t>
                      </a:r>
                    </a:p>
                  </a:txBody>
                  <a:tcPr/>
                </a:tc>
                <a:tc>
                  <a:txBody>
                    <a:bodyPr/>
                    <a:lstStyle/>
                    <a:p>
                      <a:r>
                        <a:rPr lang="en-US" dirty="0"/>
                        <a:t>225</a:t>
                      </a:r>
                    </a:p>
                  </a:txBody>
                  <a:tcPr/>
                </a:tc>
                <a:extLst>
                  <a:ext uri="{0D108BD9-81ED-4DB2-BD59-A6C34878D82A}">
                    <a16:rowId xmlns:a16="http://schemas.microsoft.com/office/drawing/2014/main" val="2154260315"/>
                  </a:ext>
                </a:extLst>
              </a:tr>
              <a:tr h="806170">
                <a:tc>
                  <a:txBody>
                    <a:bodyPr/>
                    <a:lstStyle/>
                    <a:p>
                      <a:r>
                        <a:rPr lang="en-US" dirty="0"/>
                        <a:t>Cancelled Trips</a:t>
                      </a:r>
                    </a:p>
                  </a:txBody>
                  <a:tcPr/>
                </a:tc>
                <a:tc>
                  <a:txBody>
                    <a:bodyPr/>
                    <a:lstStyle/>
                    <a:p>
                      <a:r>
                        <a:rPr lang="en-US" dirty="0">
                          <a:highlight>
                            <a:srgbClr val="FF0000"/>
                          </a:highlight>
                        </a:rPr>
                        <a:t>541</a:t>
                      </a:r>
                    </a:p>
                  </a:txBody>
                  <a:tcPr/>
                </a:tc>
                <a:tc>
                  <a:txBody>
                    <a:bodyPr/>
                    <a:lstStyle/>
                    <a:p>
                      <a:r>
                        <a:rPr lang="en-US" dirty="0">
                          <a:highlight>
                            <a:srgbClr val="FF0000"/>
                          </a:highlight>
                        </a:rPr>
                        <a:t>430</a:t>
                      </a:r>
                    </a:p>
                  </a:txBody>
                  <a:tcPr/>
                </a:tc>
                <a:tc>
                  <a:txBody>
                    <a:bodyPr/>
                    <a:lstStyle/>
                    <a:p>
                      <a:r>
                        <a:rPr lang="en-US" dirty="0"/>
                        <a:t>69</a:t>
                      </a:r>
                    </a:p>
                  </a:txBody>
                  <a:tcPr/>
                </a:tc>
                <a:tc>
                  <a:txBody>
                    <a:bodyPr/>
                    <a:lstStyle/>
                    <a:p>
                      <a:r>
                        <a:rPr lang="en-US" dirty="0"/>
                        <a:t>105</a:t>
                      </a:r>
                    </a:p>
                  </a:txBody>
                  <a:tcPr/>
                </a:tc>
                <a:tc>
                  <a:txBody>
                    <a:bodyPr/>
                    <a:lstStyle/>
                    <a:p>
                      <a:r>
                        <a:rPr lang="en-US" dirty="0"/>
                        <a:t>105</a:t>
                      </a:r>
                    </a:p>
                  </a:txBody>
                  <a:tcPr/>
                </a:tc>
                <a:tc>
                  <a:txBody>
                    <a:bodyPr/>
                    <a:lstStyle/>
                    <a:p>
                      <a:r>
                        <a:rPr lang="en-US" dirty="0"/>
                        <a:t>14</a:t>
                      </a:r>
                    </a:p>
                  </a:txBody>
                  <a:tcPr/>
                </a:tc>
                <a:extLst>
                  <a:ext uri="{0D108BD9-81ED-4DB2-BD59-A6C34878D82A}">
                    <a16:rowId xmlns:a16="http://schemas.microsoft.com/office/drawing/2014/main" val="3762394720"/>
                  </a:ext>
                </a:extLst>
              </a:tr>
            </a:tbl>
          </a:graphicData>
        </a:graphic>
      </p:graphicFrame>
    </p:spTree>
    <p:extLst>
      <p:ext uri="{BB962C8B-B14F-4D97-AF65-F5344CB8AC3E}">
        <p14:creationId xmlns:p14="http://schemas.microsoft.com/office/powerpoint/2010/main" val="109536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Airport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5940636"/>
              </p:ext>
            </p:extLst>
          </p:nvPr>
        </p:nvGraphicFramePr>
        <p:xfrm>
          <a:off x="838200" y="1825624"/>
          <a:ext cx="10515603" cy="256032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1637901731"/>
                    </a:ext>
                  </a:extLst>
                </a:gridCol>
                <a:gridCol w="1502229">
                  <a:extLst>
                    <a:ext uri="{9D8B030D-6E8A-4147-A177-3AD203B41FA5}">
                      <a16:colId xmlns:a16="http://schemas.microsoft.com/office/drawing/2014/main" val="458423073"/>
                    </a:ext>
                  </a:extLst>
                </a:gridCol>
                <a:gridCol w="1502229">
                  <a:extLst>
                    <a:ext uri="{9D8B030D-6E8A-4147-A177-3AD203B41FA5}">
                      <a16:colId xmlns:a16="http://schemas.microsoft.com/office/drawing/2014/main" val="4169602300"/>
                    </a:ext>
                  </a:extLst>
                </a:gridCol>
                <a:gridCol w="1502229">
                  <a:extLst>
                    <a:ext uri="{9D8B030D-6E8A-4147-A177-3AD203B41FA5}">
                      <a16:colId xmlns:a16="http://schemas.microsoft.com/office/drawing/2014/main" val="3142626401"/>
                    </a:ext>
                  </a:extLst>
                </a:gridCol>
                <a:gridCol w="1502229">
                  <a:extLst>
                    <a:ext uri="{9D8B030D-6E8A-4147-A177-3AD203B41FA5}">
                      <a16:colId xmlns:a16="http://schemas.microsoft.com/office/drawing/2014/main" val="2753216246"/>
                    </a:ext>
                  </a:extLst>
                </a:gridCol>
                <a:gridCol w="1502229">
                  <a:extLst>
                    <a:ext uri="{9D8B030D-6E8A-4147-A177-3AD203B41FA5}">
                      <a16:colId xmlns:a16="http://schemas.microsoft.com/office/drawing/2014/main" val="1822101831"/>
                    </a:ext>
                  </a:extLst>
                </a:gridCol>
                <a:gridCol w="1502229">
                  <a:extLst>
                    <a:ext uri="{9D8B030D-6E8A-4147-A177-3AD203B41FA5}">
                      <a16:colId xmlns:a16="http://schemas.microsoft.com/office/drawing/2014/main" val="1315083791"/>
                    </a:ext>
                  </a:extLst>
                </a:gridCol>
              </a:tblGrid>
              <a:tr h="623289">
                <a:tc>
                  <a:txBody>
                    <a:bodyPr/>
                    <a:lstStyle/>
                    <a:p>
                      <a:r>
                        <a:rPr lang="en-US" dirty="0"/>
                        <a:t>Totals</a:t>
                      </a:r>
                    </a:p>
                  </a:txBody>
                  <a:tcPr/>
                </a:tc>
                <a:tc>
                  <a:txBody>
                    <a:bodyPr/>
                    <a:lstStyle/>
                    <a:p>
                      <a:r>
                        <a:rPr lang="en-US" dirty="0"/>
                        <a:t>Early Morning</a:t>
                      </a:r>
                    </a:p>
                  </a:txBody>
                  <a:tcPr/>
                </a:tc>
                <a:tc>
                  <a:txBody>
                    <a:bodyPr/>
                    <a:lstStyle/>
                    <a:p>
                      <a:r>
                        <a:rPr lang="en-US" dirty="0"/>
                        <a:t>Morning</a:t>
                      </a:r>
                    </a:p>
                  </a:txBody>
                  <a:tcPr/>
                </a:tc>
                <a:tc>
                  <a:txBody>
                    <a:bodyPr/>
                    <a:lstStyle/>
                    <a:p>
                      <a:r>
                        <a:rPr lang="en-US" dirty="0"/>
                        <a:t>Afternoon</a:t>
                      </a:r>
                    </a:p>
                  </a:txBody>
                  <a:tcPr/>
                </a:tc>
                <a:tc>
                  <a:txBody>
                    <a:bodyPr/>
                    <a:lstStyle/>
                    <a:p>
                      <a:r>
                        <a:rPr lang="en-US" dirty="0"/>
                        <a:t>Evening</a:t>
                      </a:r>
                    </a:p>
                  </a:txBody>
                  <a:tcPr/>
                </a:tc>
                <a:tc>
                  <a:txBody>
                    <a:bodyPr/>
                    <a:lstStyle/>
                    <a:p>
                      <a:r>
                        <a:rPr lang="en-US" dirty="0"/>
                        <a:t>Night</a:t>
                      </a:r>
                    </a:p>
                  </a:txBody>
                  <a:tcPr/>
                </a:tc>
                <a:tc>
                  <a:txBody>
                    <a:bodyPr/>
                    <a:lstStyle/>
                    <a:p>
                      <a:r>
                        <a:rPr lang="en-US" dirty="0"/>
                        <a:t>Late Night</a:t>
                      </a:r>
                    </a:p>
                  </a:txBody>
                  <a:tcPr/>
                </a:tc>
                <a:extLst>
                  <a:ext uri="{0D108BD9-81ED-4DB2-BD59-A6C34878D82A}">
                    <a16:rowId xmlns:a16="http://schemas.microsoft.com/office/drawing/2014/main" val="2067985967"/>
                  </a:ext>
                </a:extLst>
              </a:tr>
              <a:tr h="623289">
                <a:tc>
                  <a:txBody>
                    <a:bodyPr/>
                    <a:lstStyle/>
                    <a:p>
                      <a:r>
                        <a:rPr lang="en-US" dirty="0"/>
                        <a:t>Completed trips</a:t>
                      </a:r>
                    </a:p>
                  </a:txBody>
                  <a:tcPr/>
                </a:tc>
                <a:tc>
                  <a:txBody>
                    <a:bodyPr/>
                    <a:lstStyle/>
                    <a:p>
                      <a:r>
                        <a:rPr lang="en-US" dirty="0"/>
                        <a:t>277</a:t>
                      </a:r>
                    </a:p>
                  </a:txBody>
                  <a:tcPr/>
                </a:tc>
                <a:tc>
                  <a:txBody>
                    <a:bodyPr/>
                    <a:lstStyle/>
                    <a:p>
                      <a:r>
                        <a:rPr lang="en-US" dirty="0"/>
                        <a:t>243</a:t>
                      </a:r>
                    </a:p>
                  </a:txBody>
                  <a:tcPr/>
                </a:tc>
                <a:tc>
                  <a:txBody>
                    <a:bodyPr/>
                    <a:lstStyle/>
                    <a:p>
                      <a:r>
                        <a:rPr lang="en-US" dirty="0"/>
                        <a:t>187</a:t>
                      </a:r>
                    </a:p>
                  </a:txBody>
                  <a:tcPr/>
                </a:tc>
                <a:tc>
                  <a:txBody>
                    <a:bodyPr/>
                    <a:lstStyle/>
                    <a:p>
                      <a:r>
                        <a:rPr lang="en-US" dirty="0"/>
                        <a:t>276</a:t>
                      </a:r>
                    </a:p>
                  </a:txBody>
                  <a:tcPr/>
                </a:tc>
                <a:tc>
                  <a:txBody>
                    <a:bodyPr/>
                    <a:lstStyle/>
                    <a:p>
                      <a:r>
                        <a:rPr lang="en-US" dirty="0"/>
                        <a:t>277</a:t>
                      </a:r>
                    </a:p>
                  </a:txBody>
                  <a:tcPr/>
                </a:tc>
                <a:tc>
                  <a:txBody>
                    <a:bodyPr/>
                    <a:lstStyle/>
                    <a:p>
                      <a:r>
                        <a:rPr lang="en-US" dirty="0"/>
                        <a:t>67</a:t>
                      </a:r>
                    </a:p>
                  </a:txBody>
                  <a:tcPr/>
                </a:tc>
                <a:extLst>
                  <a:ext uri="{0D108BD9-81ED-4DB2-BD59-A6C34878D82A}">
                    <a16:rowId xmlns:a16="http://schemas.microsoft.com/office/drawing/2014/main" val="126294393"/>
                  </a:ext>
                </a:extLst>
              </a:tr>
              <a:tr h="623289">
                <a:tc>
                  <a:txBody>
                    <a:bodyPr/>
                    <a:lstStyle/>
                    <a:p>
                      <a:r>
                        <a:rPr lang="en-US" dirty="0"/>
                        <a:t>No Cars Available</a:t>
                      </a:r>
                    </a:p>
                  </a:txBody>
                  <a:tcPr/>
                </a:tc>
                <a:tc>
                  <a:txBody>
                    <a:bodyPr/>
                    <a:lstStyle/>
                    <a:p>
                      <a:r>
                        <a:rPr lang="en-US" dirty="0"/>
                        <a:t>44</a:t>
                      </a:r>
                    </a:p>
                  </a:txBody>
                  <a:tcPr/>
                </a:tc>
                <a:tc>
                  <a:txBody>
                    <a:bodyPr/>
                    <a:lstStyle/>
                    <a:p>
                      <a:r>
                        <a:rPr lang="en-US" dirty="0"/>
                        <a:t>34</a:t>
                      </a:r>
                    </a:p>
                  </a:txBody>
                  <a:tcPr/>
                </a:tc>
                <a:tc>
                  <a:txBody>
                    <a:bodyPr/>
                    <a:lstStyle/>
                    <a:p>
                      <a:r>
                        <a:rPr lang="en-US" dirty="0"/>
                        <a:t>55</a:t>
                      </a:r>
                    </a:p>
                  </a:txBody>
                  <a:tcPr/>
                </a:tc>
                <a:tc>
                  <a:txBody>
                    <a:bodyPr/>
                    <a:lstStyle/>
                    <a:p>
                      <a:r>
                        <a:rPr lang="en-US" dirty="0">
                          <a:highlight>
                            <a:srgbClr val="FF0000"/>
                          </a:highlight>
                        </a:rPr>
                        <a:t>801</a:t>
                      </a:r>
                    </a:p>
                  </a:txBody>
                  <a:tcPr/>
                </a:tc>
                <a:tc>
                  <a:txBody>
                    <a:bodyPr/>
                    <a:lstStyle/>
                    <a:p>
                      <a:r>
                        <a:rPr lang="en-US" dirty="0">
                          <a:highlight>
                            <a:srgbClr val="FF0000"/>
                          </a:highlight>
                        </a:rPr>
                        <a:t>665</a:t>
                      </a:r>
                    </a:p>
                  </a:txBody>
                  <a:tcPr/>
                </a:tc>
                <a:tc>
                  <a:txBody>
                    <a:bodyPr/>
                    <a:lstStyle/>
                    <a:p>
                      <a:r>
                        <a:rPr lang="en-US" dirty="0"/>
                        <a:t>114</a:t>
                      </a:r>
                    </a:p>
                  </a:txBody>
                  <a:tcPr/>
                </a:tc>
                <a:extLst>
                  <a:ext uri="{0D108BD9-81ED-4DB2-BD59-A6C34878D82A}">
                    <a16:rowId xmlns:a16="http://schemas.microsoft.com/office/drawing/2014/main" val="2118664974"/>
                  </a:ext>
                </a:extLst>
              </a:tr>
              <a:tr h="623289">
                <a:tc>
                  <a:txBody>
                    <a:bodyPr/>
                    <a:lstStyle/>
                    <a:p>
                      <a:r>
                        <a:rPr lang="en-US" dirty="0"/>
                        <a:t>Cancelled Trips</a:t>
                      </a:r>
                    </a:p>
                  </a:txBody>
                  <a:tcPr/>
                </a:tc>
                <a:tc>
                  <a:txBody>
                    <a:bodyPr/>
                    <a:lstStyle/>
                    <a:p>
                      <a:r>
                        <a:rPr lang="en-US" dirty="0"/>
                        <a:t>15</a:t>
                      </a:r>
                    </a:p>
                  </a:txBody>
                  <a:tcPr/>
                </a:tc>
                <a:tc>
                  <a:txBody>
                    <a:bodyPr/>
                    <a:lstStyle/>
                    <a:p>
                      <a:r>
                        <a:rPr lang="en-US" dirty="0"/>
                        <a:t>24</a:t>
                      </a:r>
                    </a:p>
                  </a:txBody>
                  <a:tcPr/>
                </a:tc>
                <a:tc>
                  <a:txBody>
                    <a:bodyPr/>
                    <a:lstStyle/>
                    <a:p>
                      <a:r>
                        <a:rPr lang="en-US" dirty="0"/>
                        <a:t>36</a:t>
                      </a:r>
                    </a:p>
                  </a:txBody>
                  <a:tcPr/>
                </a:tc>
                <a:tc>
                  <a:txBody>
                    <a:bodyPr/>
                    <a:lstStyle/>
                    <a:p>
                      <a:r>
                        <a:rPr lang="en-US" dirty="0"/>
                        <a:t>63</a:t>
                      </a:r>
                    </a:p>
                  </a:txBody>
                  <a:tcPr/>
                </a:tc>
                <a:tc>
                  <a:txBody>
                    <a:bodyPr/>
                    <a:lstStyle/>
                    <a:p>
                      <a:r>
                        <a:rPr lang="en-US" dirty="0"/>
                        <a:t>60</a:t>
                      </a:r>
                    </a:p>
                  </a:txBody>
                  <a:tcPr/>
                </a:tc>
                <a:tc>
                  <a:txBody>
                    <a:bodyPr/>
                    <a:lstStyle/>
                    <a:p>
                      <a:r>
                        <a:rPr lang="en-US" dirty="0"/>
                        <a:t>0</a:t>
                      </a:r>
                    </a:p>
                  </a:txBody>
                  <a:tcPr/>
                </a:tc>
                <a:extLst>
                  <a:ext uri="{0D108BD9-81ED-4DB2-BD59-A6C34878D82A}">
                    <a16:rowId xmlns:a16="http://schemas.microsoft.com/office/drawing/2014/main" val="1698739825"/>
                  </a:ext>
                </a:extLst>
              </a:tr>
            </a:tbl>
          </a:graphicData>
        </a:graphic>
      </p:graphicFrame>
    </p:spTree>
    <p:extLst>
      <p:ext uri="{BB962C8B-B14F-4D97-AF65-F5344CB8AC3E}">
        <p14:creationId xmlns:p14="http://schemas.microsoft.com/office/powerpoint/2010/main" val="386431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3422094"/>
              </p:ext>
            </p:extLst>
          </p:nvPr>
        </p:nvGraphicFramePr>
        <p:xfrm>
          <a:off x="838200" y="1825625"/>
          <a:ext cx="10515603" cy="256032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2228226680"/>
                    </a:ext>
                  </a:extLst>
                </a:gridCol>
                <a:gridCol w="1502229">
                  <a:extLst>
                    <a:ext uri="{9D8B030D-6E8A-4147-A177-3AD203B41FA5}">
                      <a16:colId xmlns:a16="http://schemas.microsoft.com/office/drawing/2014/main" val="2376959623"/>
                    </a:ext>
                  </a:extLst>
                </a:gridCol>
                <a:gridCol w="1502229">
                  <a:extLst>
                    <a:ext uri="{9D8B030D-6E8A-4147-A177-3AD203B41FA5}">
                      <a16:colId xmlns:a16="http://schemas.microsoft.com/office/drawing/2014/main" val="1196931332"/>
                    </a:ext>
                  </a:extLst>
                </a:gridCol>
                <a:gridCol w="1502229">
                  <a:extLst>
                    <a:ext uri="{9D8B030D-6E8A-4147-A177-3AD203B41FA5}">
                      <a16:colId xmlns:a16="http://schemas.microsoft.com/office/drawing/2014/main" val="866179360"/>
                    </a:ext>
                  </a:extLst>
                </a:gridCol>
                <a:gridCol w="1502229">
                  <a:extLst>
                    <a:ext uri="{9D8B030D-6E8A-4147-A177-3AD203B41FA5}">
                      <a16:colId xmlns:a16="http://schemas.microsoft.com/office/drawing/2014/main" val="646050404"/>
                    </a:ext>
                  </a:extLst>
                </a:gridCol>
                <a:gridCol w="1502229">
                  <a:extLst>
                    <a:ext uri="{9D8B030D-6E8A-4147-A177-3AD203B41FA5}">
                      <a16:colId xmlns:a16="http://schemas.microsoft.com/office/drawing/2014/main" val="3027904649"/>
                    </a:ext>
                  </a:extLst>
                </a:gridCol>
                <a:gridCol w="1502229">
                  <a:extLst>
                    <a:ext uri="{9D8B030D-6E8A-4147-A177-3AD203B41FA5}">
                      <a16:colId xmlns:a16="http://schemas.microsoft.com/office/drawing/2014/main" val="1584413430"/>
                    </a:ext>
                  </a:extLst>
                </a:gridCol>
              </a:tblGrid>
              <a:tr h="370840">
                <a:tc>
                  <a:txBody>
                    <a:bodyPr/>
                    <a:lstStyle/>
                    <a:p>
                      <a:r>
                        <a:rPr lang="en-US" dirty="0"/>
                        <a:t>Totals</a:t>
                      </a:r>
                    </a:p>
                  </a:txBody>
                  <a:tcPr/>
                </a:tc>
                <a:tc>
                  <a:txBody>
                    <a:bodyPr/>
                    <a:lstStyle/>
                    <a:p>
                      <a:r>
                        <a:rPr lang="en-US" dirty="0"/>
                        <a:t>Early Morning</a:t>
                      </a:r>
                    </a:p>
                  </a:txBody>
                  <a:tcPr/>
                </a:tc>
                <a:tc>
                  <a:txBody>
                    <a:bodyPr/>
                    <a:lstStyle/>
                    <a:p>
                      <a:r>
                        <a:rPr lang="en-US" dirty="0"/>
                        <a:t>Morning</a:t>
                      </a:r>
                    </a:p>
                  </a:txBody>
                  <a:tcPr/>
                </a:tc>
                <a:tc>
                  <a:txBody>
                    <a:bodyPr/>
                    <a:lstStyle/>
                    <a:p>
                      <a:r>
                        <a:rPr lang="en-US" dirty="0" err="1"/>
                        <a:t>AfterNoon</a:t>
                      </a:r>
                      <a:endParaRPr lang="en-US" dirty="0"/>
                    </a:p>
                  </a:txBody>
                  <a:tcPr/>
                </a:tc>
                <a:tc>
                  <a:txBody>
                    <a:bodyPr/>
                    <a:lstStyle/>
                    <a:p>
                      <a:r>
                        <a:rPr lang="en-US" dirty="0"/>
                        <a:t>Evening</a:t>
                      </a:r>
                    </a:p>
                  </a:txBody>
                  <a:tcPr/>
                </a:tc>
                <a:tc>
                  <a:txBody>
                    <a:bodyPr/>
                    <a:lstStyle/>
                    <a:p>
                      <a:r>
                        <a:rPr lang="en-US" dirty="0"/>
                        <a:t>Night</a:t>
                      </a:r>
                    </a:p>
                  </a:txBody>
                  <a:tcPr/>
                </a:tc>
                <a:tc>
                  <a:txBody>
                    <a:bodyPr/>
                    <a:lstStyle/>
                    <a:p>
                      <a:r>
                        <a:rPr lang="en-US" dirty="0" err="1"/>
                        <a:t>LateNight</a:t>
                      </a:r>
                      <a:endParaRPr lang="en-US" dirty="0"/>
                    </a:p>
                  </a:txBody>
                  <a:tcPr/>
                </a:tc>
                <a:extLst>
                  <a:ext uri="{0D108BD9-81ED-4DB2-BD59-A6C34878D82A}">
                    <a16:rowId xmlns:a16="http://schemas.microsoft.com/office/drawing/2014/main" val="3375961876"/>
                  </a:ext>
                </a:extLst>
              </a:tr>
              <a:tr h="370840">
                <a:tc>
                  <a:txBody>
                    <a:bodyPr/>
                    <a:lstStyle/>
                    <a:p>
                      <a:r>
                        <a:rPr lang="en-US" dirty="0"/>
                        <a:t>Completed trips</a:t>
                      </a:r>
                    </a:p>
                  </a:txBody>
                  <a:tcPr/>
                </a:tc>
                <a:tc>
                  <a:txBody>
                    <a:bodyPr/>
                    <a:lstStyle/>
                    <a:p>
                      <a:r>
                        <a:rPr lang="en-US" dirty="0"/>
                        <a:t>327</a:t>
                      </a:r>
                    </a:p>
                  </a:txBody>
                  <a:tcPr/>
                </a:tc>
                <a:tc>
                  <a:txBody>
                    <a:bodyPr/>
                    <a:lstStyle/>
                    <a:p>
                      <a:r>
                        <a:rPr lang="en-US" dirty="0"/>
                        <a:t>316</a:t>
                      </a:r>
                    </a:p>
                  </a:txBody>
                  <a:tcPr/>
                </a:tc>
                <a:tc>
                  <a:txBody>
                    <a:bodyPr/>
                    <a:lstStyle/>
                    <a:p>
                      <a:r>
                        <a:rPr lang="en-US" dirty="0"/>
                        <a:t>213</a:t>
                      </a:r>
                    </a:p>
                  </a:txBody>
                  <a:tcPr/>
                </a:tc>
                <a:tc>
                  <a:txBody>
                    <a:bodyPr/>
                    <a:lstStyle/>
                    <a:p>
                      <a:r>
                        <a:rPr lang="en-US" dirty="0"/>
                        <a:t>296</a:t>
                      </a:r>
                    </a:p>
                  </a:txBody>
                  <a:tcPr/>
                </a:tc>
                <a:tc>
                  <a:txBody>
                    <a:bodyPr/>
                    <a:lstStyle/>
                    <a:p>
                      <a:r>
                        <a:rPr lang="en-US" dirty="0"/>
                        <a:t>283</a:t>
                      </a:r>
                    </a:p>
                  </a:txBody>
                  <a:tcPr/>
                </a:tc>
                <a:tc>
                  <a:txBody>
                    <a:bodyPr/>
                    <a:lstStyle/>
                    <a:p>
                      <a:r>
                        <a:rPr lang="en-US" dirty="0"/>
                        <a:t>69</a:t>
                      </a:r>
                    </a:p>
                  </a:txBody>
                  <a:tcPr/>
                </a:tc>
                <a:extLst>
                  <a:ext uri="{0D108BD9-81ED-4DB2-BD59-A6C34878D82A}">
                    <a16:rowId xmlns:a16="http://schemas.microsoft.com/office/drawing/2014/main" val="1147822454"/>
                  </a:ext>
                </a:extLst>
              </a:tr>
              <a:tr h="370840">
                <a:tc>
                  <a:txBody>
                    <a:bodyPr/>
                    <a:lstStyle/>
                    <a:p>
                      <a:r>
                        <a:rPr lang="en-US" dirty="0"/>
                        <a:t>No Cars Available</a:t>
                      </a:r>
                    </a:p>
                  </a:txBody>
                  <a:tcPr/>
                </a:tc>
                <a:tc>
                  <a:txBody>
                    <a:bodyPr/>
                    <a:lstStyle/>
                    <a:p>
                      <a:r>
                        <a:rPr lang="en-US" dirty="0"/>
                        <a:t>263</a:t>
                      </a:r>
                    </a:p>
                  </a:txBody>
                  <a:tcPr/>
                </a:tc>
                <a:tc>
                  <a:txBody>
                    <a:bodyPr/>
                    <a:lstStyle/>
                    <a:p>
                      <a:r>
                        <a:rPr lang="en-US" dirty="0"/>
                        <a:t>245</a:t>
                      </a:r>
                    </a:p>
                  </a:txBody>
                  <a:tcPr/>
                </a:tc>
                <a:tc>
                  <a:txBody>
                    <a:bodyPr/>
                    <a:lstStyle/>
                    <a:p>
                      <a:r>
                        <a:rPr lang="en-US" dirty="0"/>
                        <a:t>127</a:t>
                      </a:r>
                    </a:p>
                  </a:txBody>
                  <a:tcPr/>
                </a:tc>
                <a:tc>
                  <a:txBody>
                    <a:bodyPr/>
                    <a:lstStyle/>
                    <a:p>
                      <a:r>
                        <a:rPr lang="en-US" dirty="0"/>
                        <a:t>82</a:t>
                      </a:r>
                    </a:p>
                  </a:txBody>
                  <a:tcPr/>
                </a:tc>
                <a:tc>
                  <a:txBody>
                    <a:bodyPr/>
                    <a:lstStyle/>
                    <a:p>
                      <a:r>
                        <a:rPr lang="en-US" dirty="0"/>
                        <a:t>109</a:t>
                      </a:r>
                    </a:p>
                  </a:txBody>
                  <a:tcPr/>
                </a:tc>
                <a:tc>
                  <a:txBody>
                    <a:bodyPr/>
                    <a:lstStyle/>
                    <a:p>
                      <a:r>
                        <a:rPr lang="en-US" dirty="0"/>
                        <a:t>111</a:t>
                      </a:r>
                    </a:p>
                  </a:txBody>
                  <a:tcPr/>
                </a:tc>
                <a:extLst>
                  <a:ext uri="{0D108BD9-81ED-4DB2-BD59-A6C34878D82A}">
                    <a16:rowId xmlns:a16="http://schemas.microsoft.com/office/drawing/2014/main" val="3201949566"/>
                  </a:ext>
                </a:extLst>
              </a:tr>
              <a:tr h="370840">
                <a:tc>
                  <a:txBody>
                    <a:bodyPr/>
                    <a:lstStyle/>
                    <a:p>
                      <a:r>
                        <a:rPr lang="en-US" dirty="0"/>
                        <a:t>Cancelled Trips</a:t>
                      </a:r>
                    </a:p>
                  </a:txBody>
                  <a:tcPr/>
                </a:tc>
                <a:tc>
                  <a:txBody>
                    <a:bodyPr/>
                    <a:lstStyle/>
                    <a:p>
                      <a:r>
                        <a:rPr lang="en-US" dirty="0">
                          <a:highlight>
                            <a:srgbClr val="FF0000"/>
                          </a:highlight>
                        </a:rPr>
                        <a:t>526</a:t>
                      </a:r>
                    </a:p>
                  </a:txBody>
                  <a:tcPr/>
                </a:tc>
                <a:tc>
                  <a:txBody>
                    <a:bodyPr/>
                    <a:lstStyle/>
                    <a:p>
                      <a:r>
                        <a:rPr lang="en-US" dirty="0">
                          <a:highlight>
                            <a:srgbClr val="FF0000"/>
                          </a:highlight>
                        </a:rPr>
                        <a:t>406</a:t>
                      </a:r>
                    </a:p>
                  </a:txBody>
                  <a:tcPr/>
                </a:tc>
                <a:tc>
                  <a:txBody>
                    <a:bodyPr/>
                    <a:lstStyle/>
                    <a:p>
                      <a:r>
                        <a:rPr lang="en-US" dirty="0"/>
                        <a:t>33</a:t>
                      </a:r>
                    </a:p>
                  </a:txBody>
                  <a:tcPr/>
                </a:tc>
                <a:tc>
                  <a:txBody>
                    <a:bodyPr/>
                    <a:lstStyle/>
                    <a:p>
                      <a:r>
                        <a:rPr lang="en-US" dirty="0"/>
                        <a:t>42</a:t>
                      </a:r>
                    </a:p>
                  </a:txBody>
                  <a:tcPr/>
                </a:tc>
                <a:tc>
                  <a:txBody>
                    <a:bodyPr/>
                    <a:lstStyle/>
                    <a:p>
                      <a:r>
                        <a:rPr lang="en-US" dirty="0"/>
                        <a:t>14</a:t>
                      </a:r>
                    </a:p>
                  </a:txBody>
                  <a:tcPr/>
                </a:tc>
                <a:tc>
                  <a:txBody>
                    <a:bodyPr/>
                    <a:lstStyle/>
                    <a:p>
                      <a:r>
                        <a:rPr lang="en-US" dirty="0"/>
                        <a:t>45</a:t>
                      </a:r>
                    </a:p>
                  </a:txBody>
                  <a:tcPr/>
                </a:tc>
                <a:extLst>
                  <a:ext uri="{0D108BD9-81ED-4DB2-BD59-A6C34878D82A}">
                    <a16:rowId xmlns:a16="http://schemas.microsoft.com/office/drawing/2014/main" val="339125950"/>
                  </a:ext>
                </a:extLst>
              </a:tr>
            </a:tbl>
          </a:graphicData>
        </a:graphic>
      </p:graphicFrame>
    </p:spTree>
    <p:extLst>
      <p:ext uri="{BB962C8B-B14F-4D97-AF65-F5344CB8AC3E}">
        <p14:creationId xmlns:p14="http://schemas.microsoft.com/office/powerpoint/2010/main" val="204548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709" r="-1" b="-1"/>
          <a:stretch/>
        </p:blipFill>
        <p:spPr>
          <a:xfrm>
            <a:off x="4681259"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a:t>Time Slot Analysis</a:t>
            </a:r>
            <a:endParaRPr lang="en-US" dirty="0"/>
          </a:p>
        </p:txBody>
      </p:sp>
      <p:sp>
        <p:nvSpPr>
          <p:cNvPr id="9" name="Content Placeholder 8"/>
          <p:cNvSpPr>
            <a:spLocks noGrp="1"/>
          </p:cNvSpPr>
          <p:nvPr>
            <p:ph idx="1"/>
          </p:nvPr>
        </p:nvSpPr>
        <p:spPr>
          <a:xfrm>
            <a:off x="648931" y="2438400"/>
            <a:ext cx="3651466" cy="3785419"/>
          </a:xfrm>
        </p:spPr>
        <p:txBody>
          <a:bodyPr>
            <a:normAutofit lnSpcReduction="10000"/>
          </a:bodyPr>
          <a:lstStyle/>
          <a:p>
            <a:r>
              <a:rPr lang="en-US" sz="1800" dirty="0"/>
              <a:t>This picture drawn by keeping time slot on X-Axis and Number of requests on Y-Axis</a:t>
            </a:r>
          </a:p>
          <a:p>
            <a:r>
              <a:rPr lang="en-US" sz="1800" dirty="0"/>
              <a:t>Red: Trip Complete</a:t>
            </a:r>
          </a:p>
          <a:p>
            <a:r>
              <a:rPr lang="en-US" sz="1800" dirty="0"/>
              <a:t>Orange: No Cars</a:t>
            </a:r>
          </a:p>
          <a:p>
            <a:r>
              <a:rPr lang="en-US" sz="1800" dirty="0"/>
              <a:t>Blue: Cancelled Bookings</a:t>
            </a:r>
          </a:p>
          <a:p>
            <a:r>
              <a:rPr lang="en-US" sz="1800" dirty="0"/>
              <a:t>Now this depicts that most number of cancellations happening during early mornings and mornings. Means 4 AM to 10 AM roughly.</a:t>
            </a:r>
          </a:p>
          <a:p>
            <a:r>
              <a:rPr lang="en-US" sz="1800" dirty="0"/>
              <a:t>Let us analyze further to find some more insights</a:t>
            </a:r>
          </a:p>
          <a:p>
            <a:endParaRPr lang="en-US" sz="1800" dirty="0"/>
          </a:p>
        </p:txBody>
      </p:sp>
    </p:spTree>
    <p:extLst>
      <p:ext uri="{BB962C8B-B14F-4D97-AF65-F5344CB8AC3E}">
        <p14:creationId xmlns:p14="http://schemas.microsoft.com/office/powerpoint/2010/main" val="364739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t="3709" r="-1" b="-1"/>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endParaRPr lang="en-US"/>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This is revised time slots and checked with the request locations.</a:t>
            </a:r>
          </a:p>
          <a:p>
            <a:r>
              <a:rPr lang="en-US" sz="1800" dirty="0"/>
              <a:t>Graph clearly shows that major portion showing cars not available during evenings and nights effectively time between 16 to 23.</a:t>
            </a:r>
          </a:p>
          <a:p>
            <a:r>
              <a:rPr lang="en-US" sz="1800" dirty="0"/>
              <a:t>This is Demand –Supply Gap</a:t>
            </a:r>
          </a:p>
          <a:p>
            <a:r>
              <a:rPr lang="en-US" sz="1800" dirty="0"/>
              <a:t>Let us view the whole scenario in a single diagram</a:t>
            </a:r>
          </a:p>
          <a:p>
            <a:r>
              <a:rPr lang="en-US" sz="1800" dirty="0"/>
              <a:t>  </a:t>
            </a:r>
          </a:p>
          <a:p>
            <a:endParaRPr lang="en-US" sz="1800" dirty="0"/>
          </a:p>
          <a:p>
            <a:endParaRPr lang="en-US" sz="1800" dirty="0"/>
          </a:p>
        </p:txBody>
      </p:sp>
    </p:spTree>
    <p:extLst>
      <p:ext uri="{BB962C8B-B14F-4D97-AF65-F5344CB8AC3E}">
        <p14:creationId xmlns:p14="http://schemas.microsoft.com/office/powerpoint/2010/main" val="359379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8657"/>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Hawk View</a:t>
            </a:r>
          </a:p>
        </p:txBody>
      </p:sp>
      <p:sp>
        <p:nvSpPr>
          <p:cNvPr id="9" name="Content Placeholder 8"/>
          <p:cNvSpPr>
            <a:spLocks noGrp="1"/>
          </p:cNvSpPr>
          <p:nvPr>
            <p:ph idx="1"/>
          </p:nvPr>
        </p:nvSpPr>
        <p:spPr>
          <a:xfrm>
            <a:off x="648931" y="2438400"/>
            <a:ext cx="3651466" cy="3785419"/>
          </a:xfrm>
        </p:spPr>
        <p:txBody>
          <a:bodyPr>
            <a:normAutofit/>
          </a:bodyPr>
          <a:lstStyle/>
          <a:p>
            <a:endParaRPr lang="en-US" sz="1800" dirty="0"/>
          </a:p>
          <a:p>
            <a:r>
              <a:rPr lang="en-US" sz="1800" b="1" dirty="0"/>
              <a:t>AIRPORTS:</a:t>
            </a:r>
            <a:r>
              <a:rPr lang="en-US" sz="1800" dirty="0"/>
              <a:t> no cars available  during evenings and nights</a:t>
            </a:r>
          </a:p>
          <a:p>
            <a:r>
              <a:rPr lang="en-US" sz="1800" b="1" dirty="0"/>
              <a:t>CITY: </a:t>
            </a:r>
            <a:r>
              <a:rPr lang="en-US" sz="1800" dirty="0"/>
              <a:t>More cancellations happening during mornings</a:t>
            </a:r>
          </a:p>
          <a:p>
            <a:r>
              <a:rPr lang="en-US" sz="1800" dirty="0"/>
              <a:t>Average travel time 52.41 minutes</a:t>
            </a:r>
          </a:p>
        </p:txBody>
      </p:sp>
    </p:spTree>
    <p:extLst>
      <p:ext uri="{BB962C8B-B14F-4D97-AF65-F5344CB8AC3E}">
        <p14:creationId xmlns:p14="http://schemas.microsoft.com/office/powerpoint/2010/main" val="262047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660</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Uber Cases tudy</vt:lpstr>
      <vt:lpstr>Analysis of Plots - Airport v/s City</vt:lpstr>
      <vt:lpstr>Hourly Analysis</vt:lpstr>
      <vt:lpstr>Overall Time slot analysis</vt:lpstr>
      <vt:lpstr>Airport Analysis</vt:lpstr>
      <vt:lpstr>City Analysis</vt:lpstr>
      <vt:lpstr>Time Slot Analysis</vt:lpstr>
      <vt:lpstr>PowerPoint Presentation</vt:lpstr>
      <vt:lpstr>Hawk View</vt:lpstr>
      <vt:lpstr>Cause analysis and Improvement 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Cases tudy</dc:title>
  <dc:creator>kishore kumar</dc:creator>
  <cp:lastModifiedBy>kishore kumar</cp:lastModifiedBy>
  <cp:revision>26</cp:revision>
  <dcterms:created xsi:type="dcterms:W3CDTF">2017-06-01T14:13:46Z</dcterms:created>
  <dcterms:modified xsi:type="dcterms:W3CDTF">2017-06-04T19:07:49Z</dcterms:modified>
</cp:coreProperties>
</file>