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86591"/>
  </p:normalViewPr>
  <p:slideViewPr>
    <p:cSldViewPr snapToGrid="0" snapToObjects="1">
      <p:cViewPr varScale="1">
        <p:scale>
          <a:sx n="78" d="100"/>
          <a:sy n="78" d="100"/>
        </p:scale>
        <p:origin x="4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Accuracy of</a:t>
            </a:r>
            <a:r>
              <a:rPr lang="en-US" baseline="0" dirty="0"/>
              <a:t> Entire Feature Set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DF-4D96-8B74-8E958CACFEC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DF-4D96-8B74-8E958CACFEC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NB</c:v>
                </c:pt>
                <c:pt idx="1">
                  <c:v>SVM</c:v>
                </c:pt>
                <c:pt idx="2">
                  <c:v>DT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91.451800000000006</c:v>
                </c:pt>
                <c:pt idx="1">
                  <c:v>91.745800000000003</c:v>
                </c:pt>
                <c:pt idx="2">
                  <c:v>89.190399999999997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DF-4D96-8B74-8E958CACFEC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442234384"/>
        <c:axId val="-1442232064"/>
      </c:barChart>
      <c:catAx>
        <c:axId val="-1442234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442232064"/>
        <c:crosses val="autoZero"/>
        <c:auto val="1"/>
        <c:lblAlgn val="ctr"/>
        <c:lblOffset val="100"/>
        <c:noMultiLvlLbl val="0"/>
      </c:catAx>
      <c:valAx>
        <c:axId val="-144223206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42234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Single</a:t>
            </a:r>
            <a:r>
              <a:rPr lang="en-US" baseline="0" dirty="0"/>
              <a:t> Feature Accuracy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55.8797</c:v>
                </c:pt>
                <c:pt idx="1">
                  <c:v>56.218899999999998</c:v>
                </c:pt>
                <c:pt idx="2">
                  <c:v>55.8797</c:v>
                </c:pt>
                <c:pt idx="3">
                  <c:v>55.133400000000002</c:v>
                </c:pt>
                <c:pt idx="4">
                  <c:v>55.8797</c:v>
                </c:pt>
                <c:pt idx="5">
                  <c:v>57.146099999999997</c:v>
                </c:pt>
                <c:pt idx="6">
                  <c:v>66.62139999999998</c:v>
                </c:pt>
                <c:pt idx="7">
                  <c:v>88.8964</c:v>
                </c:pt>
                <c:pt idx="8">
                  <c:v>63.297199999999997</c:v>
                </c:pt>
                <c:pt idx="9">
                  <c:v>55.8797</c:v>
                </c:pt>
                <c:pt idx="10">
                  <c:v>55.8797</c:v>
                </c:pt>
                <c:pt idx="11">
                  <c:v>55.8797</c:v>
                </c:pt>
                <c:pt idx="12">
                  <c:v>63.545900000000003</c:v>
                </c:pt>
                <c:pt idx="13">
                  <c:v>84.984200000000001</c:v>
                </c:pt>
                <c:pt idx="14">
                  <c:v>64.36</c:v>
                </c:pt>
                <c:pt idx="15">
                  <c:v>55.8797</c:v>
                </c:pt>
                <c:pt idx="16">
                  <c:v>55.8797</c:v>
                </c:pt>
                <c:pt idx="17">
                  <c:v>55.8797</c:v>
                </c:pt>
                <c:pt idx="18">
                  <c:v>55.8797</c:v>
                </c:pt>
                <c:pt idx="19">
                  <c:v>55.834499999999998</c:v>
                </c:pt>
                <c:pt idx="20">
                  <c:v>55.8797</c:v>
                </c:pt>
                <c:pt idx="21">
                  <c:v>55.8797</c:v>
                </c:pt>
                <c:pt idx="22">
                  <c:v>55.8797</c:v>
                </c:pt>
                <c:pt idx="23">
                  <c:v>48.643099999999997</c:v>
                </c:pt>
                <c:pt idx="24">
                  <c:v>52.510199999999998</c:v>
                </c:pt>
                <c:pt idx="25">
                  <c:v>55.653599999999997</c:v>
                </c:pt>
                <c:pt idx="26">
                  <c:v>55.8797</c:v>
                </c:pt>
                <c:pt idx="27">
                  <c:v>59.090899999999998</c:v>
                </c:pt>
                <c:pt idx="28">
                  <c:v>55.8797</c:v>
                </c:pt>
                <c:pt idx="29">
                  <c:v>57.146099999999997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55-4233-9C93-6237BE762A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Sheet1!$C$2:$C$31</c:f>
              <c:numCache>
                <c:formatCode>General</c:formatCode>
                <c:ptCount val="30"/>
                <c:pt idx="0">
                  <c:v>55.8797</c:v>
                </c:pt>
                <c:pt idx="1">
                  <c:v>55.8797</c:v>
                </c:pt>
                <c:pt idx="2">
                  <c:v>55.8797</c:v>
                </c:pt>
                <c:pt idx="3">
                  <c:v>55.133400000000002</c:v>
                </c:pt>
                <c:pt idx="4">
                  <c:v>55.8797</c:v>
                </c:pt>
                <c:pt idx="5">
                  <c:v>57.146099999999997</c:v>
                </c:pt>
                <c:pt idx="6">
                  <c:v>74.038899999999998</c:v>
                </c:pt>
                <c:pt idx="7">
                  <c:v>88.8964</c:v>
                </c:pt>
                <c:pt idx="8">
                  <c:v>63.297199999999997</c:v>
                </c:pt>
                <c:pt idx="9">
                  <c:v>55.8797</c:v>
                </c:pt>
                <c:pt idx="10">
                  <c:v>55.8797</c:v>
                </c:pt>
                <c:pt idx="11">
                  <c:v>55.8797</c:v>
                </c:pt>
                <c:pt idx="12">
                  <c:v>63.545900000000003</c:v>
                </c:pt>
                <c:pt idx="13">
                  <c:v>84.984200000000001</c:v>
                </c:pt>
                <c:pt idx="14">
                  <c:v>54.274099999999997</c:v>
                </c:pt>
                <c:pt idx="15">
                  <c:v>55.8797</c:v>
                </c:pt>
                <c:pt idx="16">
                  <c:v>55.8797</c:v>
                </c:pt>
                <c:pt idx="17">
                  <c:v>55.8797</c:v>
                </c:pt>
                <c:pt idx="18">
                  <c:v>55.8797</c:v>
                </c:pt>
                <c:pt idx="19">
                  <c:v>55.834499999999998</c:v>
                </c:pt>
                <c:pt idx="20">
                  <c:v>55.8797</c:v>
                </c:pt>
                <c:pt idx="21">
                  <c:v>55.8797</c:v>
                </c:pt>
                <c:pt idx="22">
                  <c:v>55.8797</c:v>
                </c:pt>
                <c:pt idx="23">
                  <c:v>48.643099999999997</c:v>
                </c:pt>
                <c:pt idx="24">
                  <c:v>52.510199999999998</c:v>
                </c:pt>
                <c:pt idx="25">
                  <c:v>55.653599999999997</c:v>
                </c:pt>
                <c:pt idx="26">
                  <c:v>55.8797</c:v>
                </c:pt>
                <c:pt idx="27">
                  <c:v>59.090899999999998</c:v>
                </c:pt>
                <c:pt idx="28">
                  <c:v>55.8797</c:v>
                </c:pt>
                <c:pt idx="29">
                  <c:v>57.146099999999997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55-4233-9C93-6237BE762A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42211168"/>
        <c:axId val="-1442208848"/>
      </c:barChart>
      <c:catAx>
        <c:axId val="-144221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42208848"/>
        <c:crosses val="autoZero"/>
        <c:auto val="1"/>
        <c:lblAlgn val="ctr"/>
        <c:lblOffset val="100"/>
        <c:noMultiLvlLbl val="0"/>
      </c:catAx>
      <c:valAx>
        <c:axId val="-1442208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42211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Accuracy</a:t>
            </a:r>
            <a:r>
              <a:rPr lang="en-US" baseline="0" dirty="0"/>
              <a:t> as Number of Features Increases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NB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88.8964</c:v>
                </c:pt>
                <c:pt idx="1">
                  <c:v>91.700599999999994</c:v>
                </c:pt>
                <c:pt idx="2">
                  <c:v>92.1755</c:v>
                </c:pt>
                <c:pt idx="3">
                  <c:v>92.650400000000005</c:v>
                </c:pt>
                <c:pt idx="4">
                  <c:v>92.740799999999993</c:v>
                </c:pt>
                <c:pt idx="5">
                  <c:v>92.786100000000005</c:v>
                </c:pt>
                <c:pt idx="6">
                  <c:v>93.260999999999996</c:v>
                </c:pt>
                <c:pt idx="7">
                  <c:v>93.441900000000004</c:v>
                </c:pt>
                <c:pt idx="8">
                  <c:v>93.668000000000006</c:v>
                </c:pt>
                <c:pt idx="9">
                  <c:v>93.916799999999995</c:v>
                </c:pt>
                <c:pt idx="10">
                  <c:v>94.007199999999997</c:v>
                </c:pt>
                <c:pt idx="11">
                  <c:v>94.1203</c:v>
                </c:pt>
                <c:pt idx="12">
                  <c:v>94.210800000000006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72-4B0F-AEE1-2DCE435137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SVM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88.8964</c:v>
                </c:pt>
                <c:pt idx="1">
                  <c:v>91.270899999999997</c:v>
                </c:pt>
                <c:pt idx="2">
                  <c:v>91.745800000000003</c:v>
                </c:pt>
                <c:pt idx="3">
                  <c:v>91.745800000000003</c:v>
                </c:pt>
                <c:pt idx="4">
                  <c:v>91.745800000000003</c:v>
                </c:pt>
                <c:pt idx="5">
                  <c:v>91.745800000000003</c:v>
                </c:pt>
                <c:pt idx="6">
                  <c:v>91.745800000000003</c:v>
                </c:pt>
                <c:pt idx="7">
                  <c:v>91.745800000000003</c:v>
                </c:pt>
                <c:pt idx="8">
                  <c:v>91.836299999999994</c:v>
                </c:pt>
                <c:pt idx="9">
                  <c:v>91.836299999999994</c:v>
                </c:pt>
                <c:pt idx="10">
                  <c:v>91.836299999999994</c:v>
                </c:pt>
                <c:pt idx="11">
                  <c:v>91.836299999999994</c:v>
                </c:pt>
                <c:pt idx="12">
                  <c:v>91.745800000000003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72-4B0F-AEE1-2DCE435137C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(NB)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91.451800000000006</c:v>
                </c:pt>
                <c:pt idx="1">
                  <c:v>91.451800000000006</c:v>
                </c:pt>
                <c:pt idx="2">
                  <c:v>91.451800000000006</c:v>
                </c:pt>
                <c:pt idx="3">
                  <c:v>91.451800000000006</c:v>
                </c:pt>
                <c:pt idx="4">
                  <c:v>91.451800000000006</c:v>
                </c:pt>
                <c:pt idx="5">
                  <c:v>91.451800000000006</c:v>
                </c:pt>
                <c:pt idx="6">
                  <c:v>91.451800000000006</c:v>
                </c:pt>
                <c:pt idx="7">
                  <c:v>91.451800000000006</c:v>
                </c:pt>
                <c:pt idx="8">
                  <c:v>91.451800000000006</c:v>
                </c:pt>
                <c:pt idx="9">
                  <c:v>91.451800000000006</c:v>
                </c:pt>
                <c:pt idx="10">
                  <c:v>91.451800000000006</c:v>
                </c:pt>
                <c:pt idx="11">
                  <c:v>91.451800000000006</c:v>
                </c:pt>
                <c:pt idx="12">
                  <c:v>91.451800000000006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72-4B0F-AEE1-2DCE435137C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(SVM)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91.745800000000003</c:v>
                </c:pt>
                <c:pt idx="1">
                  <c:v>91.745800000000003</c:v>
                </c:pt>
                <c:pt idx="2">
                  <c:v>91.745800000000003</c:v>
                </c:pt>
                <c:pt idx="3">
                  <c:v>91.745800000000003</c:v>
                </c:pt>
                <c:pt idx="4">
                  <c:v>91.745800000000003</c:v>
                </c:pt>
                <c:pt idx="5">
                  <c:v>91.745800000000003</c:v>
                </c:pt>
                <c:pt idx="6">
                  <c:v>91.745800000000003</c:v>
                </c:pt>
                <c:pt idx="7">
                  <c:v>91.745800000000003</c:v>
                </c:pt>
                <c:pt idx="8">
                  <c:v>91.745800000000003</c:v>
                </c:pt>
                <c:pt idx="9">
                  <c:v>91.745800000000003</c:v>
                </c:pt>
                <c:pt idx="10">
                  <c:v>91.745800000000003</c:v>
                </c:pt>
                <c:pt idx="11">
                  <c:v>91.745800000000003</c:v>
                </c:pt>
                <c:pt idx="12">
                  <c:v>91.745800000000003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572-4B0F-AEE1-2DCE435137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442166912"/>
        <c:axId val="-1442164160"/>
      </c:lineChart>
      <c:catAx>
        <c:axId val="-1442166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42164160"/>
        <c:crosses val="autoZero"/>
        <c:auto val="1"/>
        <c:lblAlgn val="ctr"/>
        <c:lblOffset val="100"/>
        <c:noMultiLvlLbl val="0"/>
      </c:catAx>
      <c:valAx>
        <c:axId val="-1442164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42166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Accuracy</a:t>
            </a:r>
            <a:r>
              <a:rPr lang="en-US" baseline="0" dirty="0"/>
              <a:t> Before/After Selection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All Features</c:v>
                </c:pt>
                <c:pt idx="1">
                  <c:v>Select Features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91.451800000000006</c:v>
                </c:pt>
                <c:pt idx="1">
                  <c:v>94.210800000000006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F9-479C-9019-1E5E25260C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All Features</c:v>
                </c:pt>
                <c:pt idx="1">
                  <c:v>Select Features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91.745800000000003</c:v>
                </c:pt>
                <c:pt idx="1">
                  <c:v>91.836299999999994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F9-479C-9019-1E5E25260C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All Features</c:v>
                </c:pt>
                <c:pt idx="1">
                  <c:v>Select Features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89.190399999999997</c:v>
                </c:pt>
                <c:pt idx="1">
                  <c:v>93.080100000000002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F9-479C-9019-1E5E25260C5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-1442126512"/>
        <c:axId val="-1442123760"/>
      </c:barChart>
      <c:catAx>
        <c:axId val="-1442126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42123760"/>
        <c:crosses val="autoZero"/>
        <c:auto val="1"/>
        <c:lblAlgn val="ctr"/>
        <c:lblOffset val="100"/>
        <c:noMultiLvlLbl val="0"/>
      </c:catAx>
      <c:valAx>
        <c:axId val="-1442123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42126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3A1CC-34B3-6146-AED5-AF149711423A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ADDFD-7E97-014D-BF32-D9737EEA8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46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ADDFD-7E97-014D-BF32-D9737EEA8A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77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ADDFD-7E97-014D-BF32-D9737EEA8A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5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</a:t>
            </a:r>
            <a:r>
              <a:rPr lang="en-US" baseline="0" dirty="0"/>
              <a:t> #8: Uses HTTPS and Certificate &gt; 1 Year</a:t>
            </a:r>
          </a:p>
          <a:p>
            <a:r>
              <a:rPr lang="en-US" dirty="0"/>
              <a:t>Feature #14: % difference of URL of Anchor</a:t>
            </a:r>
          </a:p>
          <a:p>
            <a:r>
              <a:rPr lang="en-US" dirty="0"/>
              <a:t>Feature</a:t>
            </a:r>
            <a:r>
              <a:rPr lang="en-US" baseline="0" dirty="0"/>
              <a:t> #7: Number of dots (excluding www. and .com)</a:t>
            </a:r>
          </a:p>
          <a:p>
            <a:r>
              <a:rPr lang="en-US" baseline="0" dirty="0"/>
              <a:t>Feature #13: Request URL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ADDFD-7E97-014D-BF32-D9737EEA8A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9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ADDFD-7E97-014D-BF32-D9737EEA8A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82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DT is using the feature set selected from SVM</a:t>
            </a:r>
            <a:r>
              <a:rPr lang="en-US" baseline="0" dirty="0"/>
              <a:t>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ADDFD-7E97-014D-BF32-D9737EEA8A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85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Classification of phishing websites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Impact of 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18052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86714"/>
          </a:xfrm>
        </p:spPr>
        <p:txBody>
          <a:bodyPr/>
          <a:lstStyle/>
          <a:p>
            <a:r>
              <a:rPr lang="en-US" dirty="0"/>
              <a:t>What is a phishing website?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433" y="1396314"/>
            <a:ext cx="8136515" cy="4246562"/>
          </a:xfr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641533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1802738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6113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3188756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67974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7274293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08515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6194575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2356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Different classification methods </a:t>
            </a:r>
            <a:br>
              <a:rPr lang="en-US" dirty="0"/>
            </a:br>
            <a:r>
              <a:rPr lang="en-US" dirty="0"/>
              <a:t>Prefer different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Feature #8: </a:t>
            </a:r>
            <a:r>
              <a:rPr lang="en-US" dirty="0">
                <a:effectLst/>
              </a:rPr>
              <a:t>SSL Final State</a:t>
            </a:r>
            <a:endParaRPr lang="en-US" dirty="0"/>
          </a:p>
          <a:p>
            <a:r>
              <a:rPr lang="en-US" dirty="0"/>
              <a:t>Feature #14: URL of Anchor</a:t>
            </a:r>
          </a:p>
          <a:p>
            <a:r>
              <a:rPr lang="en-US" dirty="0"/>
              <a:t>Feature #6: Prefix/Suffix</a:t>
            </a:r>
          </a:p>
          <a:p>
            <a:r>
              <a:rPr lang="en-US" dirty="0"/>
              <a:t>Feature #15: Links in Tags</a:t>
            </a:r>
          </a:p>
          <a:p>
            <a:r>
              <a:rPr lang="en-US" dirty="0"/>
              <a:t>Feature #2: URL Length</a:t>
            </a:r>
          </a:p>
          <a:p>
            <a:r>
              <a:rPr lang="en-US" dirty="0"/>
              <a:t>Feature#7: Sub Domain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Feature #8: SSL Final State</a:t>
            </a:r>
          </a:p>
          <a:p>
            <a:r>
              <a:rPr lang="en-US" dirty="0"/>
              <a:t>Feature #14: URL of Anchor</a:t>
            </a:r>
          </a:p>
          <a:p>
            <a:r>
              <a:rPr lang="en-US" dirty="0"/>
              <a:t>Feature #6: Prefix/Suffix</a:t>
            </a:r>
          </a:p>
          <a:p>
            <a:r>
              <a:rPr lang="en-US" dirty="0"/>
              <a:t>Feature #1: IP Address</a:t>
            </a:r>
          </a:p>
          <a:p>
            <a:r>
              <a:rPr lang="en-US" dirty="0"/>
              <a:t>Feature #13: Request URL</a:t>
            </a:r>
          </a:p>
          <a:p>
            <a:r>
              <a:rPr lang="en-US" dirty="0"/>
              <a:t>Feature #22: Popup Window</a:t>
            </a:r>
          </a:p>
        </p:txBody>
      </p:sp>
    </p:spTree>
    <p:extLst>
      <p:ext uri="{BB962C8B-B14F-4D97-AF65-F5344CB8AC3E}">
        <p14:creationId xmlns:p14="http://schemas.microsoft.com/office/powerpoint/2010/main" val="2018151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1254</TotalTime>
  <Words>176</Words>
  <Application>Microsoft Office PowerPoint</Application>
  <PresentationFormat>Widescreen</PresentationFormat>
  <Paragraphs>32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Mesh</vt:lpstr>
      <vt:lpstr>Classification of phishing websites</vt:lpstr>
      <vt:lpstr>What is a phishing website?</vt:lpstr>
      <vt:lpstr>PowerPoint Presentation</vt:lpstr>
      <vt:lpstr>PowerPoint Presentation</vt:lpstr>
      <vt:lpstr>PowerPoint Presentation</vt:lpstr>
      <vt:lpstr>PowerPoint Presentation</vt:lpstr>
      <vt:lpstr>Different classification methods  Prefer different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</dc:title>
  <dc:creator>Andrew Henson</dc:creator>
  <cp:lastModifiedBy>User</cp:lastModifiedBy>
  <cp:revision>35</cp:revision>
  <dcterms:created xsi:type="dcterms:W3CDTF">2016-11-15T20:28:29Z</dcterms:created>
  <dcterms:modified xsi:type="dcterms:W3CDTF">2016-12-02T11:00:08Z</dcterms:modified>
</cp:coreProperties>
</file>