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7" r:id="rId4"/>
    <p:sldId id="268" r:id="rId5"/>
    <p:sldId id="269" r:id="rId6"/>
    <p:sldId id="266" r:id="rId7"/>
    <p:sldId id="272" r:id="rId8"/>
    <p:sldId id="271" r:id="rId9"/>
    <p:sldId id="270" r:id="rId10"/>
    <p:sldId id="261" r:id="rId11"/>
    <p:sldId id="262" r:id="rId12"/>
    <p:sldId id="287" r:id="rId13"/>
    <p:sldId id="279" r:id="rId14"/>
    <p:sldId id="280" r:id="rId15"/>
    <p:sldId id="284" r:id="rId16"/>
    <p:sldId id="282" r:id="rId17"/>
    <p:sldId id="283" r:id="rId18"/>
    <p:sldId id="285" r:id="rId19"/>
    <p:sldId id="265" r:id="rId20"/>
    <p:sldId id="273" r:id="rId21"/>
    <p:sldId id="275" r:id="rId22"/>
    <p:sldId id="276" r:id="rId23"/>
    <p:sldId id="277" r:id="rId24"/>
    <p:sldId id="278" r:id="rId25"/>
    <p:sldId id="281" r:id="rId26"/>
    <p:sldId id="286"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EA81A8-6470-42FE-B04C-E77D0B87EB1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A9191-DB8A-4308-9270-88D8FF59974B}" type="slidenum">
              <a:rPr lang="en-US" smtClean="0"/>
              <a:t>‹#›</a:t>
            </a:fld>
            <a:endParaRPr lang="en-US"/>
          </a:p>
        </p:txBody>
      </p:sp>
    </p:spTree>
    <p:extLst>
      <p:ext uri="{BB962C8B-B14F-4D97-AF65-F5344CB8AC3E}">
        <p14:creationId xmlns:p14="http://schemas.microsoft.com/office/powerpoint/2010/main" val="1273100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EA81A8-6470-42FE-B04C-E77D0B87EB1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A9191-DB8A-4308-9270-88D8FF59974B}" type="slidenum">
              <a:rPr lang="en-US" smtClean="0"/>
              <a:t>‹#›</a:t>
            </a:fld>
            <a:endParaRPr lang="en-US"/>
          </a:p>
        </p:txBody>
      </p:sp>
    </p:spTree>
    <p:extLst>
      <p:ext uri="{BB962C8B-B14F-4D97-AF65-F5344CB8AC3E}">
        <p14:creationId xmlns:p14="http://schemas.microsoft.com/office/powerpoint/2010/main" val="3735302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EA81A8-6470-42FE-B04C-E77D0B87EB1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A9191-DB8A-4308-9270-88D8FF59974B}" type="slidenum">
              <a:rPr lang="en-US" smtClean="0"/>
              <a:t>‹#›</a:t>
            </a:fld>
            <a:endParaRPr lang="en-US"/>
          </a:p>
        </p:txBody>
      </p:sp>
    </p:spTree>
    <p:extLst>
      <p:ext uri="{BB962C8B-B14F-4D97-AF65-F5344CB8AC3E}">
        <p14:creationId xmlns:p14="http://schemas.microsoft.com/office/powerpoint/2010/main" val="332148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EA81A8-6470-42FE-B04C-E77D0B87EB1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A9191-DB8A-4308-9270-88D8FF59974B}" type="slidenum">
              <a:rPr lang="en-US" smtClean="0"/>
              <a:t>‹#›</a:t>
            </a:fld>
            <a:endParaRPr lang="en-US"/>
          </a:p>
        </p:txBody>
      </p:sp>
    </p:spTree>
    <p:extLst>
      <p:ext uri="{BB962C8B-B14F-4D97-AF65-F5344CB8AC3E}">
        <p14:creationId xmlns:p14="http://schemas.microsoft.com/office/powerpoint/2010/main" val="3854392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EA81A8-6470-42FE-B04C-E77D0B87EB1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A9191-DB8A-4308-9270-88D8FF59974B}" type="slidenum">
              <a:rPr lang="en-US" smtClean="0"/>
              <a:t>‹#›</a:t>
            </a:fld>
            <a:endParaRPr lang="en-US"/>
          </a:p>
        </p:txBody>
      </p:sp>
    </p:spTree>
    <p:extLst>
      <p:ext uri="{BB962C8B-B14F-4D97-AF65-F5344CB8AC3E}">
        <p14:creationId xmlns:p14="http://schemas.microsoft.com/office/powerpoint/2010/main" val="317647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EA81A8-6470-42FE-B04C-E77D0B87EB12}"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A9191-DB8A-4308-9270-88D8FF59974B}" type="slidenum">
              <a:rPr lang="en-US" smtClean="0"/>
              <a:t>‹#›</a:t>
            </a:fld>
            <a:endParaRPr lang="en-US"/>
          </a:p>
        </p:txBody>
      </p:sp>
    </p:spTree>
    <p:extLst>
      <p:ext uri="{BB962C8B-B14F-4D97-AF65-F5344CB8AC3E}">
        <p14:creationId xmlns:p14="http://schemas.microsoft.com/office/powerpoint/2010/main" val="281490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EA81A8-6470-42FE-B04C-E77D0B87EB12}" type="datetimeFigureOut">
              <a:rPr lang="en-US" smtClean="0"/>
              <a:t>5/11/2017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A9191-DB8A-4308-9270-88D8FF59974B}" type="slidenum">
              <a:rPr lang="en-US" smtClean="0"/>
              <a:t>‹#›</a:t>
            </a:fld>
            <a:endParaRPr lang="en-US"/>
          </a:p>
        </p:txBody>
      </p:sp>
    </p:spTree>
    <p:extLst>
      <p:ext uri="{BB962C8B-B14F-4D97-AF65-F5344CB8AC3E}">
        <p14:creationId xmlns:p14="http://schemas.microsoft.com/office/powerpoint/2010/main" val="2154624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EA81A8-6470-42FE-B04C-E77D0B87EB12}" type="datetimeFigureOut">
              <a:rPr lang="en-US" smtClean="0"/>
              <a:t>5/11/2017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A9191-DB8A-4308-9270-88D8FF59974B}" type="slidenum">
              <a:rPr lang="en-US" smtClean="0"/>
              <a:t>‹#›</a:t>
            </a:fld>
            <a:endParaRPr lang="en-US"/>
          </a:p>
        </p:txBody>
      </p:sp>
    </p:spTree>
    <p:extLst>
      <p:ext uri="{BB962C8B-B14F-4D97-AF65-F5344CB8AC3E}">
        <p14:creationId xmlns:p14="http://schemas.microsoft.com/office/powerpoint/2010/main" val="65376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A81A8-6470-42FE-B04C-E77D0B87EB12}" type="datetimeFigureOut">
              <a:rPr lang="en-US" smtClean="0"/>
              <a:t>5/11/2017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A9191-DB8A-4308-9270-88D8FF59974B}" type="slidenum">
              <a:rPr lang="en-US" smtClean="0"/>
              <a:t>‹#›</a:t>
            </a:fld>
            <a:endParaRPr lang="en-US"/>
          </a:p>
        </p:txBody>
      </p:sp>
    </p:spTree>
    <p:extLst>
      <p:ext uri="{BB962C8B-B14F-4D97-AF65-F5344CB8AC3E}">
        <p14:creationId xmlns:p14="http://schemas.microsoft.com/office/powerpoint/2010/main" val="4243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EA81A8-6470-42FE-B04C-E77D0B87EB12}"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A9191-DB8A-4308-9270-88D8FF59974B}" type="slidenum">
              <a:rPr lang="en-US" smtClean="0"/>
              <a:t>‹#›</a:t>
            </a:fld>
            <a:endParaRPr lang="en-US"/>
          </a:p>
        </p:txBody>
      </p:sp>
    </p:spTree>
    <p:extLst>
      <p:ext uri="{BB962C8B-B14F-4D97-AF65-F5344CB8AC3E}">
        <p14:creationId xmlns:p14="http://schemas.microsoft.com/office/powerpoint/2010/main" val="2303879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EA81A8-6470-42FE-B04C-E77D0B87EB12}"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A9191-DB8A-4308-9270-88D8FF59974B}" type="slidenum">
              <a:rPr lang="en-US" smtClean="0"/>
              <a:t>‹#›</a:t>
            </a:fld>
            <a:endParaRPr lang="en-US"/>
          </a:p>
        </p:txBody>
      </p:sp>
    </p:spTree>
    <p:extLst>
      <p:ext uri="{BB962C8B-B14F-4D97-AF65-F5344CB8AC3E}">
        <p14:creationId xmlns:p14="http://schemas.microsoft.com/office/powerpoint/2010/main" val="3647830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A81A8-6470-42FE-B04C-E77D0B87EB12}" type="datetimeFigureOut">
              <a:rPr lang="en-US" smtClean="0"/>
              <a:t>5/11/2017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A9191-DB8A-4308-9270-88D8FF59974B}" type="slidenum">
              <a:rPr lang="en-US" smtClean="0"/>
              <a:t>‹#›</a:t>
            </a:fld>
            <a:endParaRPr lang="en-US"/>
          </a:p>
        </p:txBody>
      </p:sp>
    </p:spTree>
    <p:extLst>
      <p:ext uri="{BB962C8B-B14F-4D97-AF65-F5344CB8AC3E}">
        <p14:creationId xmlns:p14="http://schemas.microsoft.com/office/powerpoint/2010/main" val="2509839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5750"/>
            <a:ext cx="9144000" cy="3067049"/>
          </a:xfrm>
        </p:spPr>
        <p:txBody>
          <a:bodyPr>
            <a:normAutofit/>
          </a:bodyPr>
          <a:lstStyle/>
          <a:p>
            <a:r>
              <a:rPr lang="en-US" dirty="0">
                <a:latin typeface="Times New Roman" panose="02020603050405020304" pitchFamily="18" charset="0"/>
                <a:cs typeface="Times New Roman" panose="02020603050405020304" pitchFamily="18" charset="0"/>
              </a:rPr>
              <a:t>OPTIMAL CONTROL OF VARIABLE SPEED WIND TURBINES</a:t>
            </a:r>
          </a:p>
        </p:txBody>
      </p:sp>
      <p:sp>
        <p:nvSpPr>
          <p:cNvPr id="3" name="Subtitle 2"/>
          <p:cNvSpPr>
            <a:spLocks noGrp="1"/>
          </p:cNvSpPr>
          <p:nvPr>
            <p:ph type="subTitle" idx="1"/>
          </p:nvPr>
        </p:nvSpPr>
        <p:spPr>
          <a:xfrm>
            <a:off x="8439150" y="3581400"/>
            <a:ext cx="3752850" cy="3124200"/>
          </a:xfrm>
        </p:spPr>
        <p:txBody>
          <a:bodyPr>
            <a:normAutofit lnSpcReduction="10000"/>
          </a:bodyPr>
          <a:lstStyle/>
          <a:p>
            <a:endParaRPr lang="en-US" dirty="0">
              <a:latin typeface="Times New Roman" panose="02020603050405020304" pitchFamily="18" charset="0"/>
              <a:cs typeface="Times New Roman" panose="02020603050405020304" pitchFamily="18" charset="0"/>
            </a:endParaRPr>
          </a:p>
          <a:p>
            <a:pPr algn="l"/>
            <a:r>
              <a:rPr lang="en-US" sz="4400" dirty="0">
                <a:latin typeface="Times New Roman" panose="02020603050405020304" pitchFamily="18" charset="0"/>
                <a:cs typeface="Times New Roman" panose="02020603050405020304" pitchFamily="18" charset="0"/>
              </a:rPr>
              <a:t>KISHORE </a:t>
            </a:r>
          </a:p>
          <a:p>
            <a:pPr algn="l"/>
            <a:r>
              <a:rPr lang="en-US" sz="4400" dirty="0">
                <a:latin typeface="Times New Roman" panose="02020603050405020304" pitchFamily="18" charset="0"/>
                <a:cs typeface="Times New Roman" panose="02020603050405020304" pitchFamily="18" charset="0"/>
              </a:rPr>
              <a:t>AAKASH</a:t>
            </a:r>
          </a:p>
          <a:p>
            <a:pPr algn="l"/>
            <a:r>
              <a:rPr lang="en-US" sz="4400" dirty="0">
                <a:latin typeface="Times New Roman" panose="02020603050405020304" pitchFamily="18" charset="0"/>
                <a:cs typeface="Times New Roman" panose="02020603050405020304" pitchFamily="18" charset="0"/>
              </a:rPr>
              <a:t>THENMOZHI</a:t>
            </a:r>
          </a:p>
          <a:p>
            <a:pPr algn="l"/>
            <a:r>
              <a:rPr lang="en-US" sz="4400" dirty="0">
                <a:latin typeface="Times New Roman" panose="02020603050405020304" pitchFamily="18" charset="0"/>
                <a:cs typeface="Times New Roman" panose="02020603050405020304" pitchFamily="18" charset="0"/>
              </a:rPr>
              <a:t>PRIYANKA</a:t>
            </a:r>
          </a:p>
        </p:txBody>
      </p:sp>
    </p:spTree>
    <p:extLst>
      <p:ext uri="{BB962C8B-B14F-4D97-AF65-F5344CB8AC3E}">
        <p14:creationId xmlns:p14="http://schemas.microsoft.com/office/powerpoint/2010/main" val="221870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5987"/>
          </a:xfrm>
        </p:spPr>
        <p:txBody>
          <a:bodyPr>
            <a:normAutofit/>
          </a:bodyPr>
          <a:lstStyle/>
          <a:p>
            <a:r>
              <a:rPr lang="en-US" dirty="0">
                <a:latin typeface="Times New Roman" panose="02020603050405020304" pitchFamily="18" charset="0"/>
                <a:cs typeface="Times New Roman" panose="02020603050405020304" pitchFamily="18" charset="0"/>
              </a:rPr>
              <a:t>Mechanical Structure of the wind turbine</a:t>
            </a:r>
          </a:p>
        </p:txBody>
      </p:sp>
      <p:sp>
        <p:nvSpPr>
          <p:cNvPr id="3" name="Content Placeholder 2"/>
          <p:cNvSpPr>
            <a:spLocks noGrp="1"/>
          </p:cNvSpPr>
          <p:nvPr>
            <p:ph idx="1"/>
          </p:nvPr>
        </p:nvSpPr>
        <p:spPr>
          <a:xfrm>
            <a:off x="838200" y="1927274"/>
            <a:ext cx="10515600" cy="3348111"/>
          </a:xfrm>
        </p:spPr>
        <p:txBody>
          <a:bodyPr/>
          <a:lstStyle/>
          <a:p>
            <a:pPr marL="0" indent="0">
              <a:buNone/>
            </a:pPr>
            <a:br>
              <a:rPr lang="en-US" dirty="0"/>
            </a:br>
            <a:endParaRPr lang="en-US" dirty="0">
              <a:latin typeface="Comic Sans MS" panose="030F0702030302020204" pitchFamily="66" charset="0"/>
            </a:endParaRPr>
          </a:p>
          <a:p>
            <a:pPr marL="0" indent="0">
              <a:buNone/>
            </a:pPr>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248" y="1994996"/>
            <a:ext cx="8521504" cy="3706551"/>
          </a:xfrm>
          <a:prstGeom prst="rect">
            <a:avLst/>
          </a:prstGeom>
        </p:spPr>
      </p:pic>
    </p:spTree>
    <p:extLst>
      <p:ext uri="{BB962C8B-B14F-4D97-AF65-F5344CB8AC3E}">
        <p14:creationId xmlns:p14="http://schemas.microsoft.com/office/powerpoint/2010/main" val="385088085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Block scheme of the controlled system:</a:t>
            </a:r>
          </a:p>
        </p:txBody>
      </p:sp>
      <p:pic>
        <p:nvPicPr>
          <p:cNvPr id="4" name="Content Placeholder 3"/>
          <p:cNvPicPr>
            <a:picLocks noGrp="1" noChangeAspect="1"/>
          </p:cNvPicPr>
          <p:nvPr>
            <p:ph idx="1"/>
          </p:nvPr>
        </p:nvPicPr>
        <p:blipFill>
          <a:blip r:embed="rId2"/>
          <a:stretch>
            <a:fillRect/>
          </a:stretch>
        </p:blipFill>
        <p:spPr>
          <a:xfrm>
            <a:off x="2173644" y="1690688"/>
            <a:ext cx="6972299" cy="3669323"/>
          </a:xfrm>
          <a:prstGeom prst="rect">
            <a:avLst/>
          </a:prstGeom>
        </p:spPr>
      </p:pic>
    </p:spTree>
    <p:extLst>
      <p:ext uri="{BB962C8B-B14F-4D97-AF65-F5344CB8AC3E}">
        <p14:creationId xmlns:p14="http://schemas.microsoft.com/office/powerpoint/2010/main" val="67130492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9579" y="855242"/>
                <a:ext cx="10515600" cy="5368276"/>
              </a:xfrm>
            </p:spPr>
            <p:txBody>
              <a:bodyPr>
                <a:normAutofit fontScale="25000" lnSpcReduction="20000"/>
              </a:bodyPr>
              <a:lstStyle/>
              <a:p>
                <a:pPr marL="0" indent="0">
                  <a:buNone/>
                </a:pPr>
                <a:r>
                  <a:rPr lang="en-IN" sz="9200" dirty="0"/>
                  <a:t>The input </a:t>
                </a:r>
                <a14:m>
                  <m:oMath xmlns:m="http://schemas.openxmlformats.org/officeDocument/2006/math">
                    <m:r>
                      <a:rPr lang="en-US" sz="9200" i="1">
                        <a:latin typeface="Cambria Math" panose="02040503050406030204" pitchFamily="18" charset="0"/>
                      </a:rPr>
                      <m:t>𝑢</m:t>
                    </m:r>
                  </m:oMath>
                </a14:m>
                <a:r>
                  <a:rPr lang="en-IN" sz="9200" dirty="0"/>
                  <a:t> of the system is,</a:t>
                </a:r>
              </a:p>
              <a:p>
                <a:pPr marL="0" indent="0">
                  <a:buNone/>
                </a:pPr>
                <a14:m>
                  <m:oMath xmlns:m="http://schemas.openxmlformats.org/officeDocument/2006/math">
                    <m:r>
                      <a:rPr lang="en-IN" sz="9200" b="0" i="1" smtClean="0">
                        <a:latin typeface="Cambria Math" panose="02040503050406030204" pitchFamily="18" charset="0"/>
                      </a:rPr>
                      <m:t>                                           </m:t>
                    </m:r>
                    <m:r>
                      <a:rPr lang="en-US" sz="9200" i="1">
                        <a:latin typeface="Cambria Math" panose="02040503050406030204" pitchFamily="18" charset="0"/>
                      </a:rPr>
                      <m:t>𝑢</m:t>
                    </m:r>
                  </m:oMath>
                </a14:m>
                <a:r>
                  <a:rPr lang="en-IN" sz="9200" dirty="0"/>
                  <a:t> = [  </a:t>
                </a:r>
                <a:r>
                  <a:rPr lang="en-IN" sz="9200" dirty="0" err="1"/>
                  <a:t>Vm</a:t>
                </a:r>
                <a:r>
                  <a:rPr lang="en-IN" sz="9200" dirty="0"/>
                  <a:t>, </a:t>
                </a:r>
                <a:r>
                  <a:rPr lang="el-GR" sz="9200" dirty="0"/>
                  <a:t>β</a:t>
                </a:r>
                <a:r>
                  <a:rPr lang="en-IN" sz="9200" dirty="0"/>
                  <a:t>, </a:t>
                </a:r>
                <a:r>
                  <a:rPr lang="en-IN" sz="9200" dirty="0" err="1"/>
                  <a:t>Cem</a:t>
                </a:r>
                <a:r>
                  <a:rPr lang="en-IN" sz="9200" dirty="0"/>
                  <a:t> ]</a:t>
                </a:r>
              </a:p>
              <a:p>
                <a:pPr marL="0" indent="0">
                  <a:buNone/>
                </a:pPr>
                <a:r>
                  <a:rPr lang="en-IN" sz="9200" dirty="0"/>
                  <a:t>where, </a:t>
                </a:r>
                <a:br>
                  <a:rPr lang="en-IN" sz="9200" dirty="0"/>
                </a:br>
                <a:r>
                  <a:rPr lang="en-IN" sz="9200" dirty="0"/>
                  <a:t>             </a:t>
                </a:r>
                <a:r>
                  <a:rPr lang="en-IN" sz="9200" dirty="0" err="1"/>
                  <a:t>Vm</a:t>
                </a:r>
                <a:r>
                  <a:rPr lang="en-IN" sz="9200" dirty="0"/>
                  <a:t>   –   Wind Speed,</a:t>
                </a:r>
                <a:br>
                  <a:rPr lang="en-IN" sz="9200" dirty="0"/>
                </a:br>
                <a:r>
                  <a:rPr lang="en-IN" sz="9200" dirty="0"/>
                  <a:t>              </a:t>
                </a:r>
                <a:r>
                  <a:rPr lang="el-GR" sz="9200" dirty="0"/>
                  <a:t>β</a:t>
                </a:r>
                <a:r>
                  <a:rPr lang="en-IN" sz="9200" dirty="0"/>
                  <a:t>      –  Pitch Angle,</a:t>
                </a:r>
                <a:br>
                  <a:rPr lang="en-IN" sz="9200" dirty="0"/>
                </a:br>
                <a:r>
                  <a:rPr lang="en-IN" sz="9200" dirty="0"/>
                  <a:t>             </a:t>
                </a:r>
                <a:r>
                  <a:rPr lang="en-IN" sz="9200" dirty="0" err="1"/>
                  <a:t>Cem</a:t>
                </a:r>
                <a:r>
                  <a:rPr lang="en-IN" sz="9200" dirty="0"/>
                  <a:t> –  Electromagnetic Torque</a:t>
                </a:r>
              </a:p>
              <a:p>
                <a:pPr marL="0" indent="0">
                  <a:buNone/>
                </a:pPr>
                <a:r>
                  <a:rPr lang="en-IN" sz="9200" dirty="0"/>
                  <a:t>The output </a:t>
                </a:r>
                <a14:m>
                  <m:oMath xmlns:m="http://schemas.openxmlformats.org/officeDocument/2006/math">
                    <m:r>
                      <a:rPr lang="en-US" sz="9200" i="1">
                        <a:latin typeface="Cambria Math" panose="02040503050406030204" pitchFamily="18" charset="0"/>
                      </a:rPr>
                      <m:t>𝑦</m:t>
                    </m:r>
                  </m:oMath>
                </a14:m>
                <a:r>
                  <a:rPr lang="en-IN" sz="9200" dirty="0"/>
                  <a:t> of the system is,</a:t>
                </a:r>
              </a:p>
              <a:p>
                <a:pPr marL="0" indent="0">
                  <a:buNone/>
                </a:pPr>
                <a14:m>
                  <m:oMath xmlns:m="http://schemas.openxmlformats.org/officeDocument/2006/math">
                    <m:r>
                      <a:rPr lang="en-IN" sz="9200" b="0" i="0" smtClean="0">
                        <a:latin typeface="Cambria Math" panose="02040503050406030204" pitchFamily="18" charset="0"/>
                      </a:rPr>
                      <m:t>                                          </m:t>
                    </m:r>
                    <m:r>
                      <a:rPr lang="en-IN" sz="9200">
                        <a:latin typeface="Cambria Math" panose="02040503050406030204" pitchFamily="18" charset="0"/>
                      </a:rPr>
                      <m:t> </m:t>
                    </m:r>
                    <m:r>
                      <a:rPr lang="en-US" sz="9200" i="1">
                        <a:latin typeface="Cambria Math" panose="02040503050406030204" pitchFamily="18" charset="0"/>
                      </a:rPr>
                      <m:t>𝑦</m:t>
                    </m:r>
                  </m:oMath>
                </a14:m>
                <a:r>
                  <a:rPr lang="en-IN" sz="9200" dirty="0"/>
                  <a:t> = [ </a:t>
                </a:r>
                <a:r>
                  <a:rPr lang="en-IN" sz="9200" dirty="0" err="1"/>
                  <a:t>Pel</a:t>
                </a:r>
                <a:r>
                  <a:rPr lang="en-IN" sz="9200" dirty="0"/>
                  <a:t>, </a:t>
                </a:r>
                <a:r>
                  <a:rPr lang="el-GR" sz="9200" dirty="0"/>
                  <a:t>ω</a:t>
                </a:r>
                <a:r>
                  <a:rPr lang="en-IN" sz="9200" dirty="0"/>
                  <a:t>T, </a:t>
                </a:r>
                <a:r>
                  <a:rPr lang="pl-PL" sz="9200" i="1" dirty="0"/>
                  <a:t>y</a:t>
                </a:r>
                <a:r>
                  <a:rPr lang="en-US" sz="9200" i="1" dirty="0"/>
                  <a:t>T, </a:t>
                </a:r>
                <a:r>
                  <a:rPr lang="el-GR" sz="9200" i="1" dirty="0"/>
                  <a:t>Ϛ</a:t>
                </a:r>
                <a:r>
                  <a:rPr lang="en-IN" sz="9200" i="1" dirty="0"/>
                  <a:t> </a:t>
                </a:r>
                <a:r>
                  <a:rPr lang="en-IN" sz="9200" dirty="0"/>
                  <a:t>]</a:t>
                </a:r>
              </a:p>
              <a:p>
                <a:pPr marL="0" indent="0">
                  <a:buNone/>
                </a:pPr>
                <a:r>
                  <a:rPr lang="en-IN" sz="9200" dirty="0"/>
                  <a:t>Where,</a:t>
                </a:r>
                <a:br>
                  <a:rPr lang="en-IN" sz="9200" dirty="0"/>
                </a:br>
                <a:r>
                  <a:rPr lang="en-IN" sz="9200" dirty="0"/>
                  <a:t>              </a:t>
                </a:r>
                <a:r>
                  <a:rPr lang="en-IN" sz="9200" dirty="0" err="1"/>
                  <a:t>Pel</a:t>
                </a:r>
                <a:r>
                  <a:rPr lang="en-IN" sz="9200" dirty="0"/>
                  <a:t> – Electrical Power = </a:t>
                </a:r>
                <a:r>
                  <a:rPr lang="el-GR" sz="9200" dirty="0"/>
                  <a:t>ω</a:t>
                </a:r>
                <a:r>
                  <a:rPr lang="en-IN" sz="9200" dirty="0" err="1"/>
                  <a:t>G.Cem</a:t>
                </a:r>
                <a:r>
                  <a:rPr lang="en-IN" sz="9200" dirty="0"/>
                  <a:t>,</a:t>
                </a:r>
                <a:br>
                  <a:rPr lang="en-IN" sz="9200" dirty="0"/>
                </a:br>
                <a:r>
                  <a:rPr lang="en-IN" sz="9200" dirty="0"/>
                  <a:t>              </a:t>
                </a:r>
                <a:r>
                  <a:rPr lang="el-GR" sz="9200" dirty="0"/>
                  <a:t>ω</a:t>
                </a:r>
                <a:r>
                  <a:rPr lang="en-IN" sz="9200" dirty="0"/>
                  <a:t>T – Angular speed of the rotor,</a:t>
                </a:r>
                <a:br>
                  <a:rPr lang="en-IN" sz="9200" dirty="0"/>
                </a:br>
                <a:r>
                  <a:rPr lang="en-IN" sz="9200" dirty="0"/>
                  <a:t>              </a:t>
                </a:r>
                <a:r>
                  <a:rPr lang="pl-PL" sz="9200" i="1" dirty="0"/>
                  <a:t>y</a:t>
                </a:r>
                <a:r>
                  <a:rPr lang="en-US" sz="9200" i="1" dirty="0"/>
                  <a:t>T  – </a:t>
                </a:r>
                <a:r>
                  <a:rPr lang="en-US" sz="9200" dirty="0"/>
                  <a:t>Horizontal movement of the tower,</a:t>
                </a:r>
                <a:br>
                  <a:rPr lang="en-US" sz="9200" dirty="0"/>
                </a:br>
                <a:r>
                  <a:rPr lang="en-US" sz="9200" dirty="0"/>
                  <a:t>              </a:t>
                </a:r>
                <a:r>
                  <a:rPr lang="el-GR" sz="9200" dirty="0"/>
                  <a:t>Ϛ</a:t>
                </a:r>
                <a:r>
                  <a:rPr lang="en-IN" sz="9200" dirty="0"/>
                  <a:t>    </a:t>
                </a:r>
                <a:r>
                  <a:rPr lang="en-US" sz="9200" i="1" dirty="0"/>
                  <a:t>– </a:t>
                </a:r>
                <a:r>
                  <a:rPr lang="en-IN" sz="9200" dirty="0"/>
                  <a:t>Flaps of the blades</a:t>
                </a:r>
              </a:p>
              <a:p>
                <a:pPr marL="0" indent="0">
                  <a:buNone/>
                </a:pPr>
                <a:endParaRPr lang="en-IN" dirty="0"/>
              </a:p>
              <a:p>
                <a:pPr marL="0" indent="0">
                  <a:buNone/>
                </a:pPr>
                <a:br>
                  <a:rPr lang="en-IN" dirty="0"/>
                </a:br>
                <a:r>
                  <a:rPr lang="en-IN" dirty="0"/>
                  <a:t>        </a:t>
                </a:r>
                <a:br>
                  <a:rPr lang="en-IN" dirty="0"/>
                </a:br>
                <a:br>
                  <a:rPr lang="en-IN" dirty="0"/>
                </a:b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9579" y="855242"/>
                <a:ext cx="10515600" cy="5368276"/>
              </a:xfrm>
              <a:blipFill>
                <a:blip r:embed="rId2"/>
                <a:stretch>
                  <a:fillRect l="-812" t="-2497"/>
                </a:stretch>
              </a:blipFill>
            </p:spPr>
            <p:txBody>
              <a:bodyPr/>
              <a:lstStyle/>
              <a:p>
                <a:r>
                  <a:rPr lang="en-IN">
                    <a:noFill/>
                  </a:rPr>
                  <a:t> </a:t>
                </a:r>
              </a:p>
            </p:txBody>
          </p:sp>
        </mc:Fallback>
      </mc:AlternateContent>
    </p:spTree>
    <p:extLst>
      <p:ext uri="{BB962C8B-B14F-4D97-AF65-F5344CB8AC3E}">
        <p14:creationId xmlns:p14="http://schemas.microsoft.com/office/powerpoint/2010/main" val="393844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726233" y="790949"/>
            <a:ext cx="10515600" cy="5303519"/>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US" dirty="0"/>
            </a:br>
            <a:r>
              <a:rPr lang="en-US" sz="4500" dirty="0"/>
              <a:t>The state vector is given by,</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br>
              <a:rPr lang="en-US" sz="4400" dirty="0"/>
            </a:br>
            <a:r>
              <a:rPr lang="en-US" sz="4400" dirty="0"/>
              <a:t>Where,  </a:t>
            </a:r>
          </a:p>
          <a:p>
            <a:r>
              <a:rPr lang="en-US" sz="4400" dirty="0" err="1"/>
              <a:t>qT</a:t>
            </a:r>
            <a:r>
              <a:rPr lang="en-US" sz="4400" dirty="0"/>
              <a:t> – angular position of the rotor</a:t>
            </a:r>
          </a:p>
          <a:p>
            <a:r>
              <a:rPr lang="en-US" sz="4400" dirty="0" err="1"/>
              <a:t>qG</a:t>
            </a:r>
            <a:r>
              <a:rPr lang="en-US" sz="4400" dirty="0"/>
              <a:t> – angular position of the generator</a:t>
            </a:r>
          </a:p>
          <a:p>
            <a:r>
              <a:rPr lang="el-GR" sz="4400" dirty="0"/>
              <a:t>Ϛ</a:t>
            </a:r>
            <a:r>
              <a:rPr lang="en-US" sz="4400" dirty="0"/>
              <a:t> – flap of the blades</a:t>
            </a:r>
          </a:p>
          <a:p>
            <a:r>
              <a:rPr lang="en-US" sz="4400" dirty="0" err="1"/>
              <a:t>yT</a:t>
            </a:r>
            <a:r>
              <a:rPr lang="en-US" sz="4400" dirty="0"/>
              <a:t> – horizontal movement of the tower</a:t>
            </a:r>
          </a:p>
          <a:p>
            <a:r>
              <a:rPr lang="en-US" sz="4400" dirty="0" err="1"/>
              <a:t>ωT</a:t>
            </a:r>
            <a:r>
              <a:rPr lang="en-US" sz="4400" dirty="0"/>
              <a:t> – angular speed of the rotor</a:t>
            </a:r>
          </a:p>
          <a:p>
            <a:r>
              <a:rPr lang="en-US" sz="4400" dirty="0" err="1"/>
              <a:t>ωG</a:t>
            </a:r>
            <a:r>
              <a:rPr lang="en-US" sz="4400" dirty="0"/>
              <a:t> – angular speed of the generator</a:t>
            </a:r>
          </a:p>
          <a:p>
            <a:r>
              <a:rPr lang="en-US" sz="4400" dirty="0"/>
              <a:t>β – pitch angle</a:t>
            </a:r>
          </a:p>
          <a:p>
            <a:r>
              <a:rPr lang="en-US" sz="4400" dirty="0" err="1"/>
              <a:t>Vm</a:t>
            </a:r>
            <a:r>
              <a:rPr lang="en-US" sz="4400" dirty="0"/>
              <a:t> – velocity of wind</a:t>
            </a:r>
            <a:br>
              <a:rPr lang="en-US" dirty="0"/>
            </a:br>
            <a:br>
              <a:rPr lang="en-US" dirty="0"/>
            </a:b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Rectangle 3"/>
          <p:cNvSpPr/>
          <p:nvPr/>
        </p:nvSpPr>
        <p:spPr>
          <a:xfrm>
            <a:off x="2687933" y="1346087"/>
            <a:ext cx="6269455" cy="1049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l-PL" sz="2800" i="1" dirty="0"/>
              <a:t>xT </a:t>
            </a:r>
            <a:r>
              <a:rPr lang="pl-PL" sz="2800" dirty="0"/>
              <a:t>= (q</a:t>
            </a:r>
            <a:r>
              <a:rPr lang="en-US" sz="2800" dirty="0"/>
              <a:t>T </a:t>
            </a:r>
            <a:r>
              <a:rPr lang="pl-PL" sz="2800" dirty="0"/>
              <a:t>−</a:t>
            </a:r>
            <a:r>
              <a:rPr lang="en-US" sz="2800" dirty="0"/>
              <a:t> </a:t>
            </a:r>
            <a:r>
              <a:rPr lang="pl-PL" sz="2800" dirty="0"/>
              <a:t>q</a:t>
            </a:r>
            <a:r>
              <a:rPr lang="en-US" sz="2800" dirty="0"/>
              <a:t>G</a:t>
            </a:r>
            <a:r>
              <a:rPr lang="pl-PL" sz="2800" dirty="0"/>
              <a:t>,</a:t>
            </a:r>
            <a:r>
              <a:rPr lang="en-US" sz="2800" dirty="0"/>
              <a:t> </a:t>
            </a:r>
            <a:r>
              <a:rPr lang="pl-PL" sz="2800" dirty="0"/>
              <a:t>z, </a:t>
            </a:r>
            <a:r>
              <a:rPr lang="pl-PL" sz="2800" i="1" dirty="0"/>
              <a:t>y</a:t>
            </a:r>
            <a:r>
              <a:rPr lang="en-US" sz="2800" i="1" dirty="0"/>
              <a:t>T</a:t>
            </a:r>
            <a:r>
              <a:rPr lang="pl-PL" sz="2800" dirty="0"/>
              <a:t>,</a:t>
            </a:r>
            <a:r>
              <a:rPr lang="en-US" sz="2800" dirty="0"/>
              <a:t> </a:t>
            </a:r>
            <a:r>
              <a:rPr lang="el-GR" sz="2800" dirty="0"/>
              <a:t>ω</a:t>
            </a:r>
            <a:r>
              <a:rPr lang="en-US" sz="2800" dirty="0"/>
              <a:t>T</a:t>
            </a:r>
            <a:r>
              <a:rPr lang="pl-PL" sz="2800" dirty="0"/>
              <a:t>,</a:t>
            </a:r>
            <a:r>
              <a:rPr lang="en-US" sz="2800" dirty="0"/>
              <a:t> </a:t>
            </a:r>
            <a:r>
              <a:rPr lang="pl-PL" sz="2800" dirty="0"/>
              <a:t>ω</a:t>
            </a:r>
            <a:r>
              <a:rPr lang="en-US" sz="2800" dirty="0"/>
              <a:t>G</a:t>
            </a:r>
            <a:r>
              <a:rPr lang="pl-PL" sz="2800" dirty="0"/>
              <a:t>,</a:t>
            </a:r>
            <a:r>
              <a:rPr lang="en-IN" sz="2800" dirty="0"/>
              <a:t> </a:t>
            </a:r>
            <a:r>
              <a:rPr lang="el-GR" sz="2800" dirty="0"/>
              <a:t>Ϛ</a:t>
            </a:r>
            <a:r>
              <a:rPr lang="pl-PL" sz="2800" dirty="0"/>
              <a:t>, </a:t>
            </a:r>
            <a:r>
              <a:rPr lang="pl-PL" sz="2800" i="1" dirty="0"/>
              <a:t>y</a:t>
            </a:r>
            <a:r>
              <a:rPr lang="en-US" sz="2800" i="1" dirty="0"/>
              <a:t>T</a:t>
            </a:r>
            <a:r>
              <a:rPr lang="pl-PL" sz="2800" dirty="0"/>
              <a:t>,</a:t>
            </a:r>
            <a:r>
              <a:rPr lang="en-US" sz="2800" dirty="0"/>
              <a:t> </a:t>
            </a:r>
            <a:r>
              <a:rPr lang="pl-PL" sz="2800" dirty="0"/>
              <a:t>β, </a:t>
            </a:r>
            <a:r>
              <a:rPr lang="en-US" sz="2800" i="1" dirty="0" err="1"/>
              <a:t>Vm</a:t>
            </a:r>
            <a:r>
              <a:rPr lang="pl-PL" sz="2800" dirty="0"/>
              <a:t>)</a:t>
            </a:r>
            <a:r>
              <a:rPr lang="en-US" sz="2800" dirty="0"/>
              <a:t>T</a:t>
            </a:r>
            <a:r>
              <a:rPr lang="pl-PL" sz="2800" dirty="0"/>
              <a:t> </a:t>
            </a:r>
            <a:endParaRPr lang="en-US" sz="2800" dirty="0"/>
          </a:p>
        </p:txBody>
      </p:sp>
    </p:spTree>
    <p:extLst>
      <p:ext uri="{BB962C8B-B14F-4D97-AF65-F5344CB8AC3E}">
        <p14:creationId xmlns:p14="http://schemas.microsoft.com/office/powerpoint/2010/main" val="2214243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58282" y="550506"/>
            <a:ext cx="10515600" cy="5533053"/>
          </a:xfrm>
          <a:ln>
            <a:noFill/>
          </a:ln>
        </p:spPr>
        <p:style>
          <a:lnRef idx="2">
            <a:schemeClr val="accent6"/>
          </a:lnRef>
          <a:fillRef idx="1">
            <a:schemeClr val="lt1"/>
          </a:fillRef>
          <a:effectRef idx="0">
            <a:schemeClr val="accent6"/>
          </a:effectRef>
          <a:fontRef idx="minor">
            <a:schemeClr val="dk1"/>
          </a:fontRef>
        </p:style>
        <p:txBody>
          <a:bodyPr>
            <a:normAutofit fontScale="85000" lnSpcReduction="20000"/>
          </a:bodyPr>
          <a:lstStyle/>
          <a:p>
            <a:r>
              <a:rPr lang="en-US" dirty="0"/>
              <a:t>Angular speed calculation,</a:t>
            </a:r>
          </a:p>
          <a:p>
            <a:pPr marL="0" indent="0">
              <a:buNone/>
            </a:pPr>
            <a:r>
              <a:rPr lang="en-US" dirty="0"/>
              <a:t>Angular speed of the rotor,</a:t>
            </a:r>
            <a:br>
              <a:rPr lang="en-US" dirty="0"/>
            </a:br>
            <a:r>
              <a:rPr lang="en-US" dirty="0"/>
              <a:t>    </a:t>
            </a:r>
          </a:p>
          <a:p>
            <a:pPr marL="0" indent="0">
              <a:buNone/>
            </a:pPr>
            <a:endParaRPr lang="en-US" dirty="0"/>
          </a:p>
          <a:p>
            <a:pPr marL="0" indent="0">
              <a:buNone/>
            </a:pPr>
            <a:br>
              <a:rPr lang="en-US" dirty="0"/>
            </a:br>
            <a:endParaRPr lang="en-US" dirty="0"/>
          </a:p>
          <a:p>
            <a:pPr marL="0" indent="0">
              <a:buNone/>
            </a:pPr>
            <a:r>
              <a:rPr lang="en-US" dirty="0"/>
              <a:t>Angular speed of the generator,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Where ,</a:t>
            </a:r>
            <a:br>
              <a:rPr lang="en-US" dirty="0"/>
            </a:br>
            <a:r>
              <a:rPr lang="en-US" dirty="0"/>
              <a:t>Power coefficient, </a:t>
            </a:r>
            <a:br>
              <a:rPr lang="en-US" dirty="0"/>
            </a:br>
            <a:r>
              <a:rPr lang="en-US" dirty="0"/>
              <a:t>              </a:t>
            </a:r>
            <a:r>
              <a:rPr lang="en-US" dirty="0" err="1"/>
              <a:t>Cp</a:t>
            </a:r>
            <a:r>
              <a:rPr lang="en-US" dirty="0"/>
              <a:t> = </a:t>
            </a:r>
            <a:r>
              <a:rPr lang="en-US" dirty="0" err="1"/>
              <a:t>power_wind</a:t>
            </a:r>
            <a:r>
              <a:rPr lang="en-US" dirty="0"/>
              <a:t>/(0.5*row*pi*(</a:t>
            </a:r>
            <a:r>
              <a:rPr lang="en-US" dirty="0" err="1"/>
              <a:t>Dia</a:t>
            </a:r>
            <a:r>
              <a:rPr lang="en-US" dirty="0"/>
              <a:t>/2)^2*V^3*0.95*0.95</a:t>
            </a:r>
            <a:br>
              <a:rPr lang="en-US" dirty="0"/>
            </a:br>
            <a:endParaRPr lang="en-US" dirty="0"/>
          </a:p>
        </p:txBody>
      </p:sp>
      <p:sp>
        <p:nvSpPr>
          <p:cNvPr id="5" name="Rectangle 4"/>
          <p:cNvSpPr/>
          <p:nvPr/>
        </p:nvSpPr>
        <p:spPr>
          <a:xfrm>
            <a:off x="2157620" y="1310290"/>
            <a:ext cx="5120640" cy="10269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t>ωT</a:t>
            </a:r>
            <a:r>
              <a:rPr lang="en-US" sz="2400" dirty="0"/>
              <a:t> = (60*V*TSR)/(pi*</a:t>
            </a:r>
            <a:r>
              <a:rPr lang="en-US" sz="2400" dirty="0" err="1"/>
              <a:t>Dia</a:t>
            </a:r>
            <a:r>
              <a:rPr lang="en-US" sz="2400" dirty="0"/>
              <a:t>)</a:t>
            </a:r>
          </a:p>
        </p:txBody>
      </p:sp>
      <p:sp>
        <p:nvSpPr>
          <p:cNvPr id="6" name="Rectangle 5"/>
          <p:cNvSpPr/>
          <p:nvPr/>
        </p:nvSpPr>
        <p:spPr>
          <a:xfrm>
            <a:off x="2157620" y="3228440"/>
            <a:ext cx="8088923" cy="11676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t>ωG</a:t>
            </a:r>
            <a:r>
              <a:rPr lang="en-US" sz="2400" dirty="0"/>
              <a:t> = (Diameter/2)*((</a:t>
            </a:r>
            <a:r>
              <a:rPr lang="en-US" sz="2400" dirty="0" err="1"/>
              <a:t>Cp</a:t>
            </a:r>
            <a:r>
              <a:rPr lang="en-US" sz="2400" dirty="0"/>
              <a:t>*row*pi*(</a:t>
            </a:r>
            <a:r>
              <a:rPr lang="en-US" sz="2400" dirty="0" err="1"/>
              <a:t>Dia</a:t>
            </a:r>
            <a:r>
              <a:rPr lang="en-US" sz="2400" dirty="0"/>
              <a:t>/2)^2*V^3)/41)^0.5</a:t>
            </a:r>
          </a:p>
        </p:txBody>
      </p:sp>
    </p:spTree>
    <p:extLst>
      <p:ext uri="{BB962C8B-B14F-4D97-AF65-F5344CB8AC3E}">
        <p14:creationId xmlns:p14="http://schemas.microsoft.com/office/powerpoint/2010/main" val="76614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State Space Model:</a:t>
            </a:r>
          </a:p>
        </p:txBody>
      </p:sp>
      <p:sp>
        <p:nvSpPr>
          <p:cNvPr id="3" name="Content Placeholder 2"/>
          <p:cNvSpPr>
            <a:spLocks noGrp="1"/>
          </p:cNvSpPr>
          <p:nvPr>
            <p:ph idx="1"/>
          </p:nvPr>
        </p:nvSpPr>
        <p:spPr/>
        <p:txBody>
          <a:bodyPr/>
          <a:lstStyle/>
          <a:p>
            <a:r>
              <a:rPr lang="en-IN" sz="3600" dirty="0"/>
              <a:t>The state space model of 12x12 wind turbines have been estimated and among those wind turbines, we have chosen the optimal 1x1 wind turbine and the transfer function of that particular 1x1 wind turbine has been calculated. </a:t>
            </a:r>
          </a:p>
          <a:p>
            <a:r>
              <a:rPr lang="en-IN" sz="3600" dirty="0"/>
              <a:t>The state space model of the optimal wind turbine is given by, </a:t>
            </a:r>
            <a:br>
              <a:rPr lang="en-IN" dirty="0"/>
            </a:br>
            <a:endParaRPr lang="en-IN" dirty="0"/>
          </a:p>
        </p:txBody>
      </p:sp>
    </p:spTree>
    <p:extLst>
      <p:ext uri="{BB962C8B-B14F-4D97-AF65-F5344CB8AC3E}">
        <p14:creationId xmlns:p14="http://schemas.microsoft.com/office/powerpoint/2010/main" val="1174249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82216" y="799257"/>
                <a:ext cx="10515600" cy="525631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acc>
                        <m:accPr>
                          <m:chr m:val="̇"/>
                          <m:ctrlPr>
                            <a:rPr lang="en-IN" i="1"/>
                          </m:ctrlPr>
                        </m:accPr>
                        <m:e>
                          <m:r>
                            <a:rPr lang="en-US" i="1"/>
                            <m:t>𝑥</m:t>
                          </m:r>
                        </m:e>
                      </m:acc>
                      <m:d>
                        <m:dPr>
                          <m:ctrlPr>
                            <a:rPr lang="en-IN" i="1"/>
                          </m:ctrlPr>
                        </m:dPr>
                        <m:e>
                          <m:r>
                            <a:rPr lang="en-US" i="1"/>
                            <m:t>𝑡</m:t>
                          </m:r>
                        </m:e>
                      </m:d>
                      <m:r>
                        <a:rPr lang="en-US" i="1"/>
                        <m:t>=</m:t>
                      </m:r>
                      <m:r>
                        <a:rPr lang="en-US" i="1"/>
                        <m:t>𝐴</m:t>
                      </m:r>
                      <m:r>
                        <a:rPr lang="en-US" i="1"/>
                        <m:t>. </m:t>
                      </m:r>
                      <m:r>
                        <a:rPr lang="en-US" i="1"/>
                        <m:t>𝑥</m:t>
                      </m:r>
                      <m:d>
                        <m:dPr>
                          <m:ctrlPr>
                            <a:rPr lang="en-IN" i="1"/>
                          </m:ctrlPr>
                        </m:dPr>
                        <m:e>
                          <m:r>
                            <a:rPr lang="en-US" i="1"/>
                            <m:t>𝑡</m:t>
                          </m:r>
                        </m:e>
                      </m:d>
                      <m:r>
                        <a:rPr lang="en-US" i="1"/>
                        <m:t>+</m:t>
                      </m:r>
                      <m:r>
                        <a:rPr lang="en-US" i="1"/>
                        <m:t>𝐵</m:t>
                      </m:r>
                      <m:r>
                        <a:rPr lang="en-US" i="1"/>
                        <m:t>. </m:t>
                      </m:r>
                      <m:r>
                        <a:rPr lang="en-US" i="1"/>
                        <m:t>𝑢</m:t>
                      </m:r>
                      <m:d>
                        <m:dPr>
                          <m:ctrlPr>
                            <a:rPr lang="en-IN" i="1"/>
                          </m:ctrlPr>
                        </m:dPr>
                        <m:e>
                          <m:r>
                            <a:rPr lang="en-US" i="1"/>
                            <m:t>𝑡</m:t>
                          </m:r>
                        </m:e>
                      </m:d>
                    </m:oMath>
                  </m:oMathPara>
                </a14:m>
                <a:endParaRPr lang="en-IN" dirty="0"/>
              </a:p>
              <a:p>
                <a:pPr marL="0" indent="0">
                  <a:buNone/>
                </a:pPr>
                <a:r>
                  <a:rPr lang="en-IN" dirty="0"/>
                  <a:t>Where, </a:t>
                </a:r>
              </a:p>
              <a:p>
                <a:pPr marL="0" indent="0">
                  <a:buNone/>
                </a:pPr>
                <a:r>
                  <a:rPr lang="en-IN" sz="1400" dirty="0"/>
                  <a:t>A = [  5.26e-05     -0.0186        -0.0087       -2.90e-05    -7.59e-06      -2.59e-04    -1.21e-04    -5.96e-06    2.58e-05;</a:t>
                </a:r>
                <a:br>
                  <a:rPr lang="en-IN" sz="1400" dirty="0"/>
                </a:br>
                <a:r>
                  <a:rPr lang="en-IN" sz="1400" dirty="0"/>
                  <a:t>          -1.89e-07   -4.99e-05    -4.60e-05     9.99e-06      1.90e-06       3.86e-05     1.78e-05     -4.16e-06    4.94e-05;</a:t>
                </a:r>
                <a:br>
                  <a:rPr lang="en-IN" sz="1400" dirty="0"/>
                </a:br>
                <a:r>
                  <a:rPr lang="en-IN" sz="1400" dirty="0"/>
                  <a:t>         -5.75e-06    -7.59e-04    -5.15e-04    -4.35e-06     -7.38e-07      2.89e-04     1.32e-04     -1.07e-06    1.33e-04;</a:t>
                </a:r>
                <a:br>
                  <a:rPr lang="en-IN" sz="1400" dirty="0"/>
                </a:br>
                <a:r>
                  <a:rPr lang="en-IN" sz="1400" dirty="0"/>
                  <a:t>          0.0017	         0.0151         0.0093         0.0268         0.0051          -0.0047        -0.0020       -0.0103        0.0358;</a:t>
                </a:r>
                <a:br>
                  <a:rPr lang="en-IN" sz="1400" dirty="0"/>
                </a:br>
                <a:r>
                  <a:rPr lang="en-IN" sz="1400" dirty="0"/>
                  <a:t>          0.0020         -0.0685        -0.0408        0.0265         0.0051           0.0279         0.0132        -0.0105        0.0425;</a:t>
                </a:r>
                <a:br>
                  <a:rPr lang="en-IN" sz="1400" dirty="0"/>
                </a:br>
                <a:r>
                  <a:rPr lang="en-IN" sz="1400" dirty="0"/>
                  <a:t>         -1.48e-06     -0.0069        -0.0032      -2.24e-06      2.01e-07      -1.19e-04     -6.48e-05   -5.65e-06    -3.73e-06;</a:t>
                </a:r>
                <a:br>
                  <a:rPr lang="en-IN" sz="1400" dirty="0"/>
                </a:br>
                <a:r>
                  <a:rPr lang="en-IN" sz="1400" dirty="0"/>
                  <a:t>          2.56e-05     -0.0523        -0.0237       1.17e-05       5.61e-06      -0.0013        -6.54e-04   -5.07e-05     1.98e-06;</a:t>
                </a:r>
                <a:br>
                  <a:rPr lang="en-IN" sz="1400" dirty="0"/>
                </a:br>
                <a:r>
                  <a:rPr lang="en-IN" sz="1400" dirty="0"/>
                  <a:t>               0                   0                   0                   0                    0                    0                     0              7.88e-25          0;</a:t>
                </a:r>
                <a:br>
                  <a:rPr lang="en-IN" sz="1400" dirty="0"/>
                </a:br>
                <a:r>
                  <a:rPr lang="en-IN" sz="1400" dirty="0"/>
                  <a:t>               0                   0                   0                   0                    0                    0                     0                   0              0.2466 ] </a:t>
                </a:r>
              </a:p>
              <a:p>
                <a:pPr marL="0" indent="0">
                  <a:buNone/>
                </a:pPr>
                <a:endParaRPr lang="en-IN" sz="1400" dirty="0"/>
              </a:p>
              <a:p>
                <a:pPr marL="0" indent="0">
                  <a:buNone/>
                </a:pPr>
                <a:r>
                  <a:rPr lang="en-IN" sz="1400" dirty="0"/>
                  <a:t>B =  [  9.64e-04     8.94e-08    -4.78e-04;</a:t>
                </a:r>
                <a:br>
                  <a:rPr lang="en-IN" sz="1400" dirty="0"/>
                </a:br>
                <a:r>
                  <a:rPr lang="en-IN" sz="1400" dirty="0"/>
                  <a:t>           9.41e-04    -4.03e-09    -0.0022;</a:t>
                </a:r>
                <a:br>
                  <a:rPr lang="en-IN" sz="1400" dirty="0"/>
                </a:br>
                <a:r>
                  <a:rPr lang="en-IN" sz="1400" dirty="0"/>
                  <a:t>           0.0030        1.80e-09     -9.63e-04;</a:t>
                </a:r>
                <a:br>
                  <a:rPr lang="en-IN" sz="1400" dirty="0"/>
                </a:br>
                <a:r>
                  <a:rPr lang="en-IN" sz="1400" dirty="0"/>
                  <a:t>           0.4179       -1.08e-05     -4.7118;</a:t>
                </a:r>
                <a:br>
                  <a:rPr lang="en-IN" sz="1400" dirty="0"/>
                </a:br>
                <a:r>
                  <a:rPr lang="en-IN" sz="1400" dirty="0"/>
                  <a:t>           0.5660       -1.07e-05     -4.7599;</a:t>
                </a:r>
                <a:br>
                  <a:rPr lang="en-IN" sz="1400" dirty="0"/>
                </a:br>
                <a:r>
                  <a:rPr lang="en-IN" sz="1400" dirty="0"/>
                  <a:t>          4.94e-05    -4.58e-11     -2.31e-05;</a:t>
                </a:r>
                <a:br>
                  <a:rPr lang="en-IN" sz="1400" dirty="0"/>
                </a:br>
                <a:r>
                  <a:rPr lang="en-IN" sz="1400" dirty="0"/>
                  <a:t>          1.33e-04     1.77e-11     -5.97e-06;</a:t>
                </a:r>
                <a:br>
                  <a:rPr lang="en-IN" sz="1400" dirty="0"/>
                </a:br>
                <a:r>
                  <a:rPr lang="en-IN" sz="1400" dirty="0"/>
                  <a:t>               0                   0                    1;</a:t>
                </a:r>
                <a:br>
                  <a:rPr lang="en-IN" sz="1400" dirty="0"/>
                </a:br>
                <a:r>
                  <a:rPr lang="en-IN" sz="1400" dirty="0"/>
                  <a:t>          5.3815              0                    0  ]</a:t>
                </a:r>
                <a:br>
                  <a:rPr lang="en-IN" sz="1400" dirty="0"/>
                </a:br>
                <a:endParaRPr lang="en-IN" sz="1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82216" y="799257"/>
                <a:ext cx="10515600" cy="5256310"/>
              </a:xfrm>
              <a:blipFill>
                <a:blip r:embed="rId2"/>
                <a:stretch>
                  <a:fillRect l="-1159" t="-116"/>
                </a:stretch>
              </a:blipFill>
            </p:spPr>
            <p:txBody>
              <a:bodyPr/>
              <a:lstStyle/>
              <a:p>
                <a:r>
                  <a:rPr lang="en-IN">
                    <a:noFill/>
                  </a:rPr>
                  <a:t> </a:t>
                </a:r>
              </a:p>
            </p:txBody>
          </p:sp>
        </mc:Fallback>
      </mc:AlternateContent>
    </p:spTree>
    <p:extLst>
      <p:ext uri="{BB962C8B-B14F-4D97-AF65-F5344CB8AC3E}">
        <p14:creationId xmlns:p14="http://schemas.microsoft.com/office/powerpoint/2010/main" val="2761827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60918" y="640636"/>
                <a:ext cx="10515600" cy="5545559"/>
              </a:xfrm>
            </p:spPr>
            <p:txBody>
              <a:bodyPr/>
              <a:lstStyle/>
              <a:p>
                <a:pPr marL="0" indent="0">
                  <a:buNone/>
                </a:pPr>
                <a14:m>
                  <m:oMathPara xmlns:m="http://schemas.openxmlformats.org/officeDocument/2006/math">
                    <m:oMathParaPr>
                      <m:jc m:val="centerGroup"/>
                    </m:oMathParaPr>
                    <m:oMath xmlns:m="http://schemas.openxmlformats.org/officeDocument/2006/math">
                      <m:r>
                        <a:rPr lang="en-US" i="1"/>
                        <m:t>𝑦</m:t>
                      </m:r>
                      <m:d>
                        <m:dPr>
                          <m:ctrlPr>
                            <a:rPr lang="en-IN" i="1"/>
                          </m:ctrlPr>
                        </m:dPr>
                        <m:e>
                          <m:r>
                            <a:rPr lang="en-US" i="1"/>
                            <m:t>𝑡</m:t>
                          </m:r>
                        </m:e>
                      </m:d>
                      <m:r>
                        <a:rPr lang="en-US" i="1"/>
                        <m:t>=</m:t>
                      </m:r>
                      <m:r>
                        <a:rPr lang="en-US" i="1"/>
                        <m:t>𝐶</m:t>
                      </m:r>
                      <m:r>
                        <a:rPr lang="en-US" i="1"/>
                        <m:t>. </m:t>
                      </m:r>
                      <m:r>
                        <a:rPr lang="en-US" i="1"/>
                        <m:t>𝑥</m:t>
                      </m:r>
                      <m:d>
                        <m:dPr>
                          <m:ctrlPr>
                            <a:rPr lang="en-IN" i="1"/>
                          </m:ctrlPr>
                        </m:dPr>
                        <m:e>
                          <m:r>
                            <a:rPr lang="en-US" i="1"/>
                            <m:t>𝑡</m:t>
                          </m:r>
                        </m:e>
                      </m:d>
                      <m:r>
                        <a:rPr lang="en-US" i="1"/>
                        <m:t>+</m:t>
                      </m:r>
                      <m:r>
                        <a:rPr lang="en-US" i="1"/>
                        <m:t>𝐷</m:t>
                      </m:r>
                      <m:r>
                        <a:rPr lang="en-US" i="1"/>
                        <m:t>.</m:t>
                      </m:r>
                      <m:r>
                        <a:rPr lang="en-US" i="1"/>
                        <m:t>𝑢</m:t>
                      </m:r>
                      <m:d>
                        <m:dPr>
                          <m:ctrlPr>
                            <a:rPr lang="en-IN" i="1"/>
                          </m:ctrlPr>
                        </m:dPr>
                        <m:e>
                          <m:r>
                            <a:rPr lang="en-US" i="1"/>
                            <m:t>𝑡</m:t>
                          </m:r>
                        </m:e>
                      </m:d>
                    </m:oMath>
                  </m:oMathPara>
                </a14:m>
                <a:endParaRPr lang="en-IN" dirty="0"/>
              </a:p>
              <a:p>
                <a:pPr marL="0" indent="0">
                  <a:buNone/>
                </a:pPr>
                <a:r>
                  <a:rPr lang="en-IN" dirty="0"/>
                  <a:t>Where,</a:t>
                </a:r>
              </a:p>
              <a:p>
                <a:pPr marL="0" indent="0">
                  <a:buNone/>
                </a:pPr>
                <a:r>
                  <a:rPr lang="en-IN" dirty="0"/>
                  <a:t>C = [ 0    0    0    1      0       0     0    0    0;</a:t>
                </a:r>
                <a:br>
                  <a:rPr lang="en-IN" dirty="0"/>
                </a:br>
                <a:r>
                  <a:rPr lang="en-IN" dirty="0"/>
                  <a:t>         0    0    0    50  0.25   0     0    0    0;</a:t>
                </a:r>
                <a:br>
                  <a:rPr lang="en-IN" dirty="0"/>
                </a:br>
                <a:r>
                  <a:rPr lang="en-IN" dirty="0"/>
                  <a:t>         0    0    1    0      0       0     0    0    0;</a:t>
                </a:r>
                <a:br>
                  <a:rPr lang="en-IN" dirty="0"/>
                </a:br>
                <a:r>
                  <a:rPr lang="en-IN" dirty="0"/>
                  <a:t>         0    1    0    0      0       0     0    0    0 ]</a:t>
                </a:r>
              </a:p>
              <a:p>
                <a:pPr marL="0" indent="0">
                  <a:buNone/>
                </a:pPr>
                <a:br>
                  <a:rPr lang="en-IN" dirty="0"/>
                </a:br>
                <a:r>
                  <a:rPr lang="en-IN" dirty="0"/>
                  <a:t>D = [  0   0   1e-05;</a:t>
                </a:r>
                <a:br>
                  <a:rPr lang="en-IN" dirty="0"/>
                </a:br>
                <a:r>
                  <a:rPr lang="en-IN" dirty="0"/>
                  <a:t>          0   0    0;</a:t>
                </a:r>
                <a:br>
                  <a:rPr lang="en-IN" dirty="0"/>
                </a:br>
                <a:r>
                  <a:rPr lang="en-IN" dirty="0"/>
                  <a:t>          0   0    0;</a:t>
                </a:r>
                <a:br>
                  <a:rPr lang="en-IN" dirty="0"/>
                </a:br>
                <a:r>
                  <a:rPr lang="en-IN" dirty="0"/>
                  <a:t>          0   0    0  ]</a:t>
                </a:r>
              </a:p>
              <a:p>
                <a:pPr marL="0" indent="0">
                  <a:buNone/>
                </a:pP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60918" y="640636"/>
                <a:ext cx="10515600" cy="5545559"/>
              </a:xfrm>
              <a:blipFill>
                <a:blip r:embed="rId2"/>
                <a:stretch>
                  <a:fillRect l="-1159"/>
                </a:stretch>
              </a:blipFill>
            </p:spPr>
            <p:txBody>
              <a:bodyPr/>
              <a:lstStyle/>
              <a:p>
                <a:r>
                  <a:rPr lang="en-IN">
                    <a:noFill/>
                  </a:rPr>
                  <a:t> </a:t>
                </a:r>
              </a:p>
            </p:txBody>
          </p:sp>
        </mc:Fallback>
      </mc:AlternateContent>
    </p:spTree>
    <p:extLst>
      <p:ext uri="{BB962C8B-B14F-4D97-AF65-F5344CB8AC3E}">
        <p14:creationId xmlns:p14="http://schemas.microsoft.com/office/powerpoint/2010/main" val="238971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Cost Function:</a:t>
            </a:r>
            <a:br>
              <a:rPr lang="en-IN" dirty="0"/>
            </a:b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026366"/>
                <a:ext cx="10965024" cy="5831633"/>
              </a:xfrm>
            </p:spPr>
            <p:txBody>
              <a:bodyPr>
                <a:normAutofit/>
              </a:bodyPr>
              <a:lstStyle/>
              <a:p>
                <a:pPr marL="0" indent="0">
                  <a:buNone/>
                </a:pPr>
                <a:r>
                  <a:rPr lang="en-IN" dirty="0"/>
                  <a:t>Initially,</a:t>
                </a:r>
                <a:br>
                  <a:rPr lang="en-IN" dirty="0"/>
                </a:br>
                <a:r>
                  <a:rPr lang="en-IN" dirty="0"/>
                  <a:t>                     </a:t>
                </a:r>
                <a14:m>
                  <m:oMath xmlns:m="http://schemas.openxmlformats.org/officeDocument/2006/math">
                    <m:r>
                      <a:rPr lang="en-US" i="1"/>
                      <m:t>𝐽</m:t>
                    </m:r>
                    <m:r>
                      <a:rPr lang="en-US" i="1"/>
                      <m:t>=</m:t>
                    </m:r>
                    <m:nary>
                      <m:naryPr>
                        <m:limLoc m:val="subSup"/>
                        <m:ctrlPr>
                          <a:rPr lang="en-IN" i="1"/>
                        </m:ctrlPr>
                      </m:naryPr>
                      <m:sub>
                        <m:r>
                          <a:rPr lang="en-US" i="1"/>
                          <m:t>0</m:t>
                        </m:r>
                      </m:sub>
                      <m:sup>
                        <m:r>
                          <a:rPr lang="en-US" i="1"/>
                          <m:t>∞</m:t>
                        </m:r>
                      </m:sup>
                      <m:e>
                        <m:r>
                          <a:rPr lang="en-US" i="1"/>
                          <m:t>(</m:t>
                        </m:r>
                        <m:sSup>
                          <m:sSupPr>
                            <m:ctrlPr>
                              <a:rPr lang="en-IN" i="1"/>
                            </m:ctrlPr>
                          </m:sSupPr>
                          <m:e>
                            <m:r>
                              <a:rPr lang="en-US" i="1"/>
                              <m:t>𝑦</m:t>
                            </m:r>
                          </m:e>
                          <m:sup>
                            <m:r>
                              <a:rPr lang="en-US" i="1"/>
                              <m:t>𝑇</m:t>
                            </m:r>
                          </m:sup>
                        </m:sSup>
                      </m:e>
                    </m:nary>
                    <m:r>
                      <a:rPr lang="en-US" i="1"/>
                      <m:t>. </m:t>
                    </m:r>
                    <m:r>
                      <a:rPr lang="en-US" i="1"/>
                      <m:t>𝑄</m:t>
                    </m:r>
                    <m:r>
                      <a:rPr lang="en-US" i="1"/>
                      <m:t>. </m:t>
                    </m:r>
                    <m:r>
                      <a:rPr lang="en-US" i="1"/>
                      <m:t>𝑦</m:t>
                    </m:r>
                    <m:r>
                      <a:rPr lang="en-US" i="1"/>
                      <m:t>+ </m:t>
                    </m:r>
                    <m:sSup>
                      <m:sSupPr>
                        <m:ctrlPr>
                          <a:rPr lang="en-IN" i="1"/>
                        </m:ctrlPr>
                      </m:sSupPr>
                      <m:e>
                        <m:r>
                          <a:rPr lang="en-US" i="1"/>
                          <m:t>𝑢</m:t>
                        </m:r>
                      </m:e>
                      <m:sup>
                        <m:r>
                          <a:rPr lang="en-US" i="1"/>
                          <m:t>𝑇</m:t>
                        </m:r>
                      </m:sup>
                    </m:sSup>
                    <m:r>
                      <a:rPr lang="en-US" i="1"/>
                      <m:t>. </m:t>
                    </m:r>
                    <m:r>
                      <a:rPr lang="en-US" i="1"/>
                      <m:t>𝑅</m:t>
                    </m:r>
                    <m:r>
                      <a:rPr lang="en-US" i="1"/>
                      <m:t>. </m:t>
                    </m:r>
                    <m:r>
                      <a:rPr lang="en-US" i="1"/>
                      <m:t>𝑢</m:t>
                    </m:r>
                    <m:r>
                      <a:rPr lang="en-US" i="1"/>
                      <m:t>). </m:t>
                    </m:r>
                    <m:r>
                      <a:rPr lang="en-US" i="1"/>
                      <m:t>𝑑𝑡</m:t>
                    </m:r>
                  </m:oMath>
                </a14:m>
                <a:r>
                  <a:rPr lang="en-US" dirty="0"/>
                  <a:t> </a:t>
                </a:r>
              </a:p>
              <a:p>
                <a:pPr marL="0" indent="0">
                  <a:buNone/>
                </a:pPr>
                <a:r>
                  <a:rPr lang="en-US" dirty="0"/>
                  <a:t> </a:t>
                </a:r>
                <a14:m>
                  <m:oMath xmlns:m="http://schemas.openxmlformats.org/officeDocument/2006/math">
                    <m:r>
                      <a:rPr lang="en-IN" b="0" i="0" smtClean="0">
                        <a:latin typeface="Cambria Math" panose="02040503050406030204" pitchFamily="18" charset="0"/>
                      </a:rPr>
                      <m:t>                                </m:t>
                    </m:r>
                    <m:r>
                      <a:rPr lang="en-US" i="1">
                        <a:latin typeface="Cambria Math" panose="02040503050406030204" pitchFamily="18" charset="0"/>
                      </a:rPr>
                      <m:t>𝑦</m:t>
                    </m:r>
                  </m:oMath>
                </a14:m>
                <a:r>
                  <a:rPr lang="en-IN"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r>
                      <a:rPr lang="en-IN" b="0" i="1" smtClean="0">
                        <a:latin typeface="Cambria Math" panose="02040503050406030204" pitchFamily="18" charset="0"/>
                      </a:rPr>
                      <m:t>𝑢</m:t>
                    </m:r>
                  </m:oMath>
                </a14:m>
                <a:endParaRPr lang="en-IN" b="0" i="1" dirty="0">
                  <a:latin typeface="Cambria Math" panose="02040503050406030204" pitchFamily="18" charset="0"/>
                </a:endParaRPr>
              </a:p>
              <a:p>
                <a:pPr marL="0" indent="0" algn="just">
                  <a:buNone/>
                </a:pPr>
                <a14:m>
                  <m:oMath xmlns:m="http://schemas.openxmlformats.org/officeDocument/2006/math">
                    <m:r>
                      <a:rPr lang="en-US" i="1">
                        <a:latin typeface="Cambria Math" panose="02040503050406030204" pitchFamily="18" charset="0"/>
                      </a:rPr>
                      <m:t>𝐽</m:t>
                    </m:r>
                    <m:r>
                      <a:rPr lang="en-IN" b="0" i="0" smtClean="0">
                        <a:latin typeface="Cambria Math" panose="02040503050406030204" pitchFamily="18" charset="0"/>
                      </a:rPr>
                      <m:t>=</m:t>
                    </m:r>
                  </m:oMath>
                </a14:m>
                <a:r>
                  <a:rPr lang="en-IN" dirty="0"/>
                  <a:t>  ʃ((</a:t>
                </a:r>
                <a14:m>
                  <m:oMath xmlns:m="http://schemas.openxmlformats.org/officeDocument/2006/math">
                    <m:sSup>
                      <m:sSupPr>
                        <m:ctrlPr>
                          <a:rPr lang="en-IN" i="1"/>
                        </m:ctrlPr>
                      </m:sSupPr>
                      <m:e>
                        <m:r>
                          <a:rPr lang="en-US" i="1"/>
                          <m:t>𝑥</m:t>
                        </m:r>
                      </m:e>
                      <m:sup>
                        <m:r>
                          <a:rPr lang="en-US" i="1"/>
                          <m:t>𝑇</m:t>
                        </m:r>
                        <m:r>
                          <a:rPr lang="en-US" i="1"/>
                          <m:t> </m:t>
                        </m:r>
                      </m:sup>
                    </m:sSup>
                  </m:oMath>
                </a14:m>
                <a:r>
                  <a:rPr lang="en-IN" dirty="0"/>
                  <a:t> </a:t>
                </a:r>
                <a14:m>
                  <m:oMath xmlns:m="http://schemas.openxmlformats.org/officeDocument/2006/math">
                    <m:sSubSup>
                      <m:sSubSupPr>
                        <m:ctrlPr>
                          <a:rPr lang="en-IN" i="1"/>
                        </m:ctrlPr>
                      </m:sSubSupPr>
                      <m:e>
                        <m:r>
                          <a:rPr lang="en-US" i="1"/>
                          <m:t>𝐶</m:t>
                        </m:r>
                      </m:e>
                      <m:sub>
                        <m:r>
                          <a:rPr lang="en-US" i="1"/>
                          <m:t>1</m:t>
                        </m:r>
                      </m:sub>
                      <m:sup>
                        <m:r>
                          <a:rPr lang="en-US" i="1"/>
                          <m:t>𝑇</m:t>
                        </m:r>
                      </m:sup>
                    </m:sSubSup>
                  </m:oMath>
                </a14:m>
                <a:r>
                  <a:rPr lang="en-IN" dirty="0"/>
                  <a:t> + </a:t>
                </a:r>
                <a14:m>
                  <m:oMath xmlns:m="http://schemas.openxmlformats.org/officeDocument/2006/math">
                    <m:sSup>
                      <m:sSupPr>
                        <m:ctrlPr>
                          <a:rPr lang="en-IN"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𝑇</m:t>
                        </m:r>
                      </m:sup>
                    </m:sSup>
                  </m:oMath>
                </a14:m>
                <a:r>
                  <a:rPr lang="en-IN" dirty="0"/>
                  <a:t> </a:t>
                </a:r>
                <a14:m>
                  <m:oMath xmlns:m="http://schemas.openxmlformats.org/officeDocument/2006/math">
                    <m:sSubSup>
                      <m:sSubSupPr>
                        <m:ctrlPr>
                          <a:rPr lang="en-IN" i="1"/>
                        </m:ctrlPr>
                      </m:sSubSupPr>
                      <m:e>
                        <m:r>
                          <a:rPr lang="en-US" i="1"/>
                          <m:t>𝐷</m:t>
                        </m:r>
                      </m:e>
                      <m:sub>
                        <m:r>
                          <a:rPr lang="en-US" i="1"/>
                          <m:t>1</m:t>
                        </m:r>
                      </m:sub>
                      <m:sup>
                        <m:r>
                          <a:rPr lang="en-US" i="1"/>
                          <m:t>𝑇</m:t>
                        </m:r>
                      </m:sup>
                    </m:sSubSup>
                  </m:oMath>
                </a14:m>
                <a:r>
                  <a:rPr lang="en-IN" dirty="0"/>
                  <a:t>) </a:t>
                </a:r>
                <a14:m>
                  <m:oMath xmlns:m="http://schemas.openxmlformats.org/officeDocument/2006/math">
                    <m:r>
                      <a:rPr lang="en-US" i="1">
                        <a:latin typeface="Cambria Math" panose="02040503050406030204" pitchFamily="18" charset="0"/>
                      </a:rPr>
                      <m:t>𝑄</m:t>
                    </m:r>
                  </m:oMath>
                </a14:m>
                <a:r>
                  <a:rPr lang="en-IN" dirty="0"/>
                  <a:t> (</a:t>
                </a:r>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r>
                      <a:rPr lang="en-IN" i="1">
                        <a:latin typeface="Cambria Math" panose="02040503050406030204" pitchFamily="18" charset="0"/>
                      </a:rPr>
                      <m:t>𝑢</m:t>
                    </m:r>
                  </m:oMath>
                </a14:m>
                <a:r>
                  <a:rPr lang="en-IN" dirty="0">
                    <a:latin typeface="Cambria Math" panose="02040503050406030204" pitchFamily="18" charset="0"/>
                  </a:rPr>
                  <a:t>).</a:t>
                </a:r>
                <a:r>
                  <a:rPr lang="en-US" dirty="0"/>
                  <a:t> </a:t>
                </a:r>
                <a14:m>
                  <m:oMath xmlns:m="http://schemas.openxmlformats.org/officeDocument/2006/math">
                    <m:r>
                      <a:rPr lang="en-US" i="1">
                        <a:latin typeface="Cambria Math" panose="02040503050406030204" pitchFamily="18" charset="0"/>
                      </a:rPr>
                      <m:t>𝑑𝑡</m:t>
                    </m:r>
                  </m:oMath>
                </a14:m>
                <a:r>
                  <a:rPr lang="en-IN" i="1" dirty="0">
                    <a:latin typeface="Cambria Math" panose="02040503050406030204" pitchFamily="18" charset="0"/>
                  </a:rPr>
                  <a:t> </a:t>
                </a:r>
              </a:p>
              <a:p>
                <a:pPr marL="0" indent="0" algn="just">
                  <a:buNone/>
                </a:pPr>
                <a:r>
                  <a:rPr lang="en-IN" i="1" dirty="0">
                    <a:latin typeface="Cambria Math" panose="02040503050406030204" pitchFamily="18" charset="0"/>
                  </a:rPr>
                  <a:t>   </a:t>
                </a:r>
                <a:r>
                  <a:rPr lang="en-IN" dirty="0">
                    <a:latin typeface="Cambria Math" panose="02040503050406030204" pitchFamily="18" charset="0"/>
                  </a:rPr>
                  <a:t>= </a:t>
                </a:r>
                <a14:m>
                  <m:oMath xmlns:m="http://schemas.openxmlformats.org/officeDocument/2006/math">
                    <m:sSup>
                      <m:sSupPr>
                        <m:ctrlPr>
                          <a:rPr lang="en-IN"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𝑇</m:t>
                        </m:r>
                        <m:r>
                          <a:rPr lang="en-US" i="1">
                            <a:latin typeface="Cambria Math" panose="02040503050406030204" pitchFamily="18" charset="0"/>
                          </a:rPr>
                          <m:t> </m:t>
                        </m:r>
                      </m:sup>
                    </m:sSup>
                    <m:r>
                      <a:rPr lang="en-IN" b="0" i="0" smtClean="0">
                        <a:latin typeface="Cambria Math" panose="02040503050406030204" pitchFamily="18" charset="0"/>
                      </a:rPr>
                      <m:t>.</m:t>
                    </m:r>
                    <m:sSubSup>
                      <m:sSubSupPr>
                        <m:ctrlPr>
                          <a:rPr lang="en-IN"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1</m:t>
                        </m:r>
                      </m:sub>
                      <m:sup>
                        <m:r>
                          <a:rPr lang="en-US" i="1">
                            <a:latin typeface="Cambria Math" panose="02040503050406030204" pitchFamily="18" charset="0"/>
                          </a:rPr>
                          <m:t>𝑇</m:t>
                        </m:r>
                      </m:sup>
                    </m:sSubSup>
                    <m:r>
                      <a:rPr lang="en-IN" b="0" i="0" smtClean="0">
                        <a:latin typeface="Cambria Math" panose="02040503050406030204" pitchFamily="18" charset="0"/>
                      </a:rPr>
                      <m:t>.</m:t>
                    </m:r>
                    <m:r>
                      <a:rPr lang="en-US" i="1">
                        <a:latin typeface="Cambria Math" panose="02040503050406030204" pitchFamily="18" charset="0"/>
                      </a:rPr>
                      <m:t>𝑄</m:t>
                    </m:r>
                  </m:oMath>
                </a14:m>
                <a:r>
                  <a:rPr lang="en-IN" i="1" dirty="0">
                    <a:latin typeface="Cambria Math" panose="02040503050406030204" pitchFamily="18" charset="0"/>
                  </a:rPr>
                  <a:t>. C.</a:t>
                </a:r>
                <a:r>
                  <a:rPr lang="en-US" dirty="0"/>
                  <a:t> </a:t>
                </a:r>
                <a14:m>
                  <m:oMath xmlns:m="http://schemas.openxmlformats.org/officeDocument/2006/math">
                    <m:r>
                      <a:rPr lang="en-US" i="1">
                        <a:latin typeface="Cambria Math" panose="02040503050406030204" pitchFamily="18" charset="0"/>
                      </a:rPr>
                      <m:t>𝑥</m:t>
                    </m:r>
                  </m:oMath>
                </a14:m>
                <a:r>
                  <a:rPr lang="en-IN" i="1" dirty="0">
                    <a:latin typeface="Cambria Math" panose="02040503050406030204" pitchFamily="18" charset="0"/>
                  </a:rPr>
                  <a:t> </a:t>
                </a:r>
                <a:r>
                  <a:rPr lang="en-IN" dirty="0">
                    <a:latin typeface="Cambria Math" panose="02040503050406030204" pitchFamily="18" charset="0"/>
                  </a:rPr>
                  <a:t>+ </a:t>
                </a:r>
                <a14:m>
                  <m:oMath xmlns:m="http://schemas.openxmlformats.org/officeDocument/2006/math">
                    <m:sSup>
                      <m:sSupPr>
                        <m:ctrlPr>
                          <a:rPr lang="en-IN"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𝑇</m:t>
                        </m:r>
                      </m:sup>
                    </m:sSup>
                    <m:r>
                      <a:rPr lang="en-IN" b="0" i="1" smtClean="0">
                        <a:latin typeface="Cambria Math" panose="02040503050406030204" pitchFamily="18" charset="0"/>
                      </a:rPr>
                      <m:t>.</m:t>
                    </m:r>
                  </m:oMath>
                </a14:m>
                <a:r>
                  <a:rPr lang="en-IN" dirty="0"/>
                  <a:t> </a:t>
                </a:r>
                <a14:m>
                  <m:oMath xmlns:m="http://schemas.openxmlformats.org/officeDocument/2006/math">
                    <m:sSubSup>
                      <m:sSubSupPr>
                        <m:ctrlPr>
                          <a:rPr lang="en-IN" i="1">
                            <a:latin typeface="Cambria Math" panose="02040503050406030204" pitchFamily="18" charset="0"/>
                          </a:rPr>
                        </m:ctrlPr>
                      </m:sSubSupPr>
                      <m:e>
                        <m:r>
                          <a:rPr lang="en-US" i="1">
                            <a:latin typeface="Cambria Math" panose="02040503050406030204" pitchFamily="18" charset="0"/>
                          </a:rPr>
                          <m:t>𝐷</m:t>
                        </m:r>
                      </m:e>
                      <m:sub>
                        <m:r>
                          <a:rPr lang="en-US" i="1">
                            <a:latin typeface="Cambria Math" panose="02040503050406030204" pitchFamily="18" charset="0"/>
                          </a:rPr>
                          <m:t>1</m:t>
                        </m:r>
                      </m:sub>
                      <m:sup>
                        <m:r>
                          <a:rPr lang="en-US" i="1">
                            <a:latin typeface="Cambria Math" panose="02040503050406030204" pitchFamily="18" charset="0"/>
                          </a:rPr>
                          <m:t>𝑇</m:t>
                        </m:r>
                      </m:sup>
                    </m:sSubSup>
                    <m:r>
                      <a:rPr lang="en-IN" b="0" i="1" smtClean="0">
                        <a:latin typeface="Cambria Math" panose="02040503050406030204" pitchFamily="18" charset="0"/>
                      </a:rPr>
                      <m:t>.</m:t>
                    </m:r>
                  </m:oMath>
                </a14:m>
                <a:r>
                  <a:rPr lang="en-IN" i="1" dirty="0">
                    <a:latin typeface="Cambria Math" panose="02040503050406030204" pitchFamily="18" charset="0"/>
                  </a:rPr>
                  <a:t> </a:t>
                </a:r>
                <a14:m>
                  <m:oMath xmlns:m="http://schemas.openxmlformats.org/officeDocument/2006/math">
                    <m:r>
                      <a:rPr lang="en-US" i="1">
                        <a:latin typeface="Cambria Math" panose="02040503050406030204" pitchFamily="18" charset="0"/>
                      </a:rPr>
                      <m:t>𝑄</m:t>
                    </m:r>
                    <m:r>
                      <a:rPr lang="en-IN" b="0" i="1" smtClean="0">
                        <a:latin typeface="Cambria Math" panose="02040503050406030204" pitchFamily="18" charset="0"/>
                      </a:rPr>
                      <m:t>.</m:t>
                    </m:r>
                    <m:r>
                      <a:rPr lang="en-US" i="1">
                        <a:latin typeface="Cambria Math" panose="02040503050406030204" pitchFamily="18" charset="0"/>
                      </a:rPr>
                      <m:t>𝐷</m:t>
                    </m:r>
                  </m:oMath>
                </a14:m>
                <a:r>
                  <a:rPr lang="en-IN" dirty="0"/>
                  <a:t>.</a:t>
                </a:r>
                <a14:m>
                  <m:oMath xmlns:m="http://schemas.openxmlformats.org/officeDocument/2006/math">
                    <m:r>
                      <a:rPr lang="en-IN" i="1">
                        <a:latin typeface="Cambria Math" panose="02040503050406030204" pitchFamily="18" charset="0"/>
                      </a:rPr>
                      <m:t>𝑢</m:t>
                    </m:r>
                  </m:oMath>
                </a14:m>
                <a:r>
                  <a:rPr lang="en-IN" i="1" dirty="0">
                    <a:latin typeface="Cambria Math" panose="02040503050406030204" pitchFamily="18" charset="0"/>
                  </a:rPr>
                  <a:t> </a:t>
                </a:r>
                <a:r>
                  <a:rPr lang="en-IN" dirty="0">
                    <a:latin typeface="Cambria Math" panose="02040503050406030204" pitchFamily="18" charset="0"/>
                  </a:rPr>
                  <a:t>+ </a:t>
                </a:r>
                <a14:m>
                  <m:oMath xmlns:m="http://schemas.openxmlformats.org/officeDocument/2006/math">
                    <m:sSup>
                      <m:sSupPr>
                        <m:ctrlPr>
                          <a:rPr lang="en-IN"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𝑇</m:t>
                        </m:r>
                      </m:sup>
                    </m:sSup>
                    <m:r>
                      <a:rPr lang="en-IN" b="0" i="1" smtClean="0">
                        <a:latin typeface="Cambria Math" panose="02040503050406030204" pitchFamily="18" charset="0"/>
                      </a:rPr>
                      <m:t>.</m:t>
                    </m:r>
                  </m:oMath>
                </a14:m>
                <a:r>
                  <a:rPr lang="en-IN" dirty="0"/>
                  <a:t> </a:t>
                </a:r>
                <a14:m>
                  <m:oMath xmlns:m="http://schemas.openxmlformats.org/officeDocument/2006/math">
                    <m:sSubSup>
                      <m:sSubSupPr>
                        <m:ctrlPr>
                          <a:rPr lang="en-IN" i="1">
                            <a:latin typeface="Cambria Math" panose="02040503050406030204" pitchFamily="18" charset="0"/>
                          </a:rPr>
                        </m:ctrlPr>
                      </m:sSubSupPr>
                      <m:e>
                        <m:r>
                          <a:rPr lang="en-US" i="1">
                            <a:latin typeface="Cambria Math" panose="02040503050406030204" pitchFamily="18" charset="0"/>
                          </a:rPr>
                          <m:t>𝐷</m:t>
                        </m:r>
                      </m:e>
                      <m:sub>
                        <m:r>
                          <a:rPr lang="en-US" i="1">
                            <a:latin typeface="Cambria Math" panose="02040503050406030204" pitchFamily="18" charset="0"/>
                          </a:rPr>
                          <m:t>1</m:t>
                        </m:r>
                      </m:sub>
                      <m:sup>
                        <m:r>
                          <a:rPr lang="en-US" i="1">
                            <a:latin typeface="Cambria Math" panose="02040503050406030204" pitchFamily="18" charset="0"/>
                          </a:rPr>
                          <m:t>𝑇</m:t>
                        </m:r>
                      </m:sup>
                    </m:sSubSup>
                    <m:r>
                      <a:rPr lang="en-IN" b="0" i="1" smtClean="0">
                        <a:latin typeface="Cambria Math" panose="02040503050406030204" pitchFamily="18" charset="0"/>
                      </a:rPr>
                      <m:t>.</m:t>
                    </m:r>
                  </m:oMath>
                </a14:m>
                <a:r>
                  <a:rPr lang="en-IN" i="1" dirty="0">
                    <a:latin typeface="Cambria Math" panose="02040503050406030204" pitchFamily="18" charset="0"/>
                  </a:rPr>
                  <a:t> </a:t>
                </a:r>
                <a14:m>
                  <m:oMath xmlns:m="http://schemas.openxmlformats.org/officeDocument/2006/math">
                    <m:r>
                      <a:rPr lang="en-US" i="1">
                        <a:latin typeface="Cambria Math" panose="02040503050406030204" pitchFamily="18" charset="0"/>
                      </a:rPr>
                      <m:t>𝑄</m:t>
                    </m:r>
                    <m:r>
                      <a:rPr lang="en-IN"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 </m:t>
                    </m:r>
                    <m:r>
                      <a:rPr lang="en-US" i="1">
                        <a:latin typeface="Cambria Math" panose="02040503050406030204" pitchFamily="18" charset="0"/>
                      </a:rPr>
                      <m:t>𝑥</m:t>
                    </m:r>
                  </m:oMath>
                </a14:m>
                <a:r>
                  <a:rPr lang="en-IN" i="1" dirty="0">
                    <a:latin typeface="Cambria Math" panose="02040503050406030204" pitchFamily="18" charset="0"/>
                  </a:rPr>
                  <a:t> </a:t>
                </a:r>
                <a:r>
                  <a:rPr lang="en-IN" dirty="0">
                    <a:latin typeface="Cambria Math" panose="02040503050406030204" pitchFamily="18" charset="0"/>
                  </a:rPr>
                  <a:t>+ </a:t>
                </a:r>
                <a14:m>
                  <m:oMath xmlns:m="http://schemas.openxmlformats.org/officeDocument/2006/math">
                    <m:sSup>
                      <m:sSupPr>
                        <m:ctrlPr>
                          <a:rPr lang="en-IN"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𝑇</m:t>
                        </m:r>
                        <m:r>
                          <a:rPr lang="en-US" i="1">
                            <a:latin typeface="Cambria Math" panose="02040503050406030204" pitchFamily="18" charset="0"/>
                          </a:rPr>
                          <m:t> </m:t>
                        </m:r>
                      </m:sup>
                    </m:sSup>
                    <m:r>
                      <a:rPr lang="en-IN">
                        <a:latin typeface="Cambria Math" panose="02040503050406030204" pitchFamily="18" charset="0"/>
                      </a:rPr>
                      <m:t>.</m:t>
                    </m:r>
                    <m:sSubSup>
                      <m:sSubSupPr>
                        <m:ctrlPr>
                          <a:rPr lang="en-IN"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1</m:t>
                        </m:r>
                      </m:sub>
                      <m:sup>
                        <m:r>
                          <a:rPr lang="en-US" i="1">
                            <a:latin typeface="Cambria Math" panose="02040503050406030204" pitchFamily="18" charset="0"/>
                          </a:rPr>
                          <m:t>𝑇</m:t>
                        </m:r>
                      </m:sup>
                    </m:sSubSup>
                    <m:r>
                      <a:rPr lang="en-IN">
                        <a:latin typeface="Cambria Math" panose="02040503050406030204" pitchFamily="18" charset="0"/>
                      </a:rPr>
                      <m:t>.</m:t>
                    </m:r>
                    <m:r>
                      <a:rPr lang="en-US" i="1">
                        <a:latin typeface="Cambria Math" panose="02040503050406030204" pitchFamily="18" charset="0"/>
                      </a:rPr>
                      <m:t>𝑄</m:t>
                    </m:r>
                  </m:oMath>
                </a14:m>
                <a:r>
                  <a:rPr lang="en-IN" i="1" dirty="0">
                    <a:latin typeface="Cambria Math" panose="02040503050406030204" pitchFamily="18" charset="0"/>
                  </a:rPr>
                  <a:t>.</a:t>
                </a:r>
                <a:r>
                  <a:rPr lang="en-US" dirty="0"/>
                  <a:t> </a:t>
                </a:r>
                <a14:m>
                  <m:oMath xmlns:m="http://schemas.openxmlformats.org/officeDocument/2006/math">
                    <m:r>
                      <a:rPr lang="en-US" i="1">
                        <a:latin typeface="Cambria Math" panose="02040503050406030204" pitchFamily="18" charset="0"/>
                      </a:rPr>
                      <m:t>𝐷</m:t>
                    </m:r>
                    <m:r>
                      <a:rPr lang="en-US" i="1">
                        <a:latin typeface="Cambria Math" panose="02040503050406030204" pitchFamily="18" charset="0"/>
                      </a:rPr>
                      <m:t>.</m:t>
                    </m:r>
                    <m:r>
                      <a:rPr lang="en-IN" i="1">
                        <a:latin typeface="Cambria Math" panose="02040503050406030204" pitchFamily="18" charset="0"/>
                      </a:rPr>
                      <m:t>𝑢</m:t>
                    </m:r>
                  </m:oMath>
                </a14:m>
                <a:endParaRPr lang="en-IN" i="1" dirty="0">
                  <a:latin typeface="Cambria Math" panose="02040503050406030204" pitchFamily="18" charset="0"/>
                </a:endParaRPr>
              </a:p>
              <a:p>
                <a:pPr marL="0" indent="0" algn="just">
                  <a:buNone/>
                </a:pPr>
                <a:r>
                  <a:rPr lang="en-IN" dirty="0">
                    <a:latin typeface="Cambria Math" panose="02040503050406030204" pitchFamily="18" charset="0"/>
                  </a:rPr>
                  <a:t>Finally, the cost function is given by,</a:t>
                </a:r>
              </a:p>
              <a:p>
                <a:pPr marL="0" indent="0" algn="just">
                  <a:buNone/>
                </a:pPr>
                <a14:m>
                  <m:oMathPara xmlns:m="http://schemas.openxmlformats.org/officeDocument/2006/math">
                    <m:oMathParaPr>
                      <m:jc m:val="centerGroup"/>
                    </m:oMathParaPr>
                    <m:oMath xmlns:m="http://schemas.openxmlformats.org/officeDocument/2006/math">
                      <m:r>
                        <a:rPr lang="en-US" i="1"/>
                        <m:t>𝐽</m:t>
                      </m:r>
                      <m:r>
                        <a:rPr lang="en-US" i="1"/>
                        <m:t>=</m:t>
                      </m:r>
                      <m:nary>
                        <m:naryPr>
                          <m:limLoc m:val="subSup"/>
                          <m:ctrlPr>
                            <a:rPr lang="en-IN" i="1"/>
                          </m:ctrlPr>
                        </m:naryPr>
                        <m:sub>
                          <m:r>
                            <a:rPr lang="en-US" i="1"/>
                            <m:t>0</m:t>
                          </m:r>
                        </m:sub>
                        <m:sup>
                          <m:r>
                            <a:rPr lang="en-US" i="1"/>
                            <m:t>∞</m:t>
                          </m:r>
                        </m:sup>
                        <m:e>
                          <m:r>
                            <a:rPr lang="en-US" i="1"/>
                            <m:t>(</m:t>
                          </m:r>
                          <m:sSup>
                            <m:sSupPr>
                              <m:ctrlPr>
                                <a:rPr lang="en-IN" i="1"/>
                              </m:ctrlPr>
                            </m:sSupPr>
                            <m:e>
                              <m:r>
                                <a:rPr lang="en-US" i="1"/>
                                <m:t>𝑥</m:t>
                              </m:r>
                            </m:e>
                            <m:sup>
                              <m:r>
                                <a:rPr lang="en-US" i="1"/>
                                <m:t>𝑇</m:t>
                              </m:r>
                              <m:r>
                                <a:rPr lang="en-US" i="1"/>
                                <m:t> </m:t>
                              </m:r>
                            </m:sup>
                          </m:sSup>
                        </m:e>
                      </m:nary>
                      <m:r>
                        <a:rPr lang="en-US" i="1"/>
                        <m:t>. </m:t>
                      </m:r>
                      <m:sSub>
                        <m:sSubPr>
                          <m:ctrlPr>
                            <a:rPr lang="en-IN" i="1"/>
                          </m:ctrlPr>
                        </m:sSubPr>
                        <m:e>
                          <m:r>
                            <a:rPr lang="en-US" i="1"/>
                            <m:t>𝑄</m:t>
                          </m:r>
                        </m:e>
                        <m:sub>
                          <m:r>
                            <a:rPr lang="en-US" i="1"/>
                            <m:t>1</m:t>
                          </m:r>
                        </m:sub>
                      </m:sSub>
                      <m:r>
                        <a:rPr lang="en-US" i="1"/>
                        <m:t> . </m:t>
                      </m:r>
                      <m:r>
                        <a:rPr lang="en-US" i="1"/>
                        <m:t>𝑥</m:t>
                      </m:r>
                      <m:r>
                        <a:rPr lang="en-US" i="1"/>
                        <m:t>+ </m:t>
                      </m:r>
                      <m:sSup>
                        <m:sSupPr>
                          <m:ctrlPr>
                            <a:rPr lang="en-IN" i="1"/>
                          </m:ctrlPr>
                        </m:sSupPr>
                        <m:e>
                          <m:r>
                            <a:rPr lang="en-US" i="1"/>
                            <m:t>𝑢</m:t>
                          </m:r>
                        </m:e>
                        <m:sup>
                          <m:r>
                            <a:rPr lang="en-US" i="1"/>
                            <m:t>𝑇</m:t>
                          </m:r>
                        </m:sup>
                      </m:sSup>
                      <m:r>
                        <a:rPr lang="en-US" i="1"/>
                        <m:t> . </m:t>
                      </m:r>
                      <m:sSub>
                        <m:sSubPr>
                          <m:ctrlPr>
                            <a:rPr lang="en-IN" i="1"/>
                          </m:ctrlPr>
                        </m:sSubPr>
                        <m:e>
                          <m:r>
                            <a:rPr lang="en-US" i="1"/>
                            <m:t>𝑅</m:t>
                          </m:r>
                        </m:e>
                        <m:sub>
                          <m:r>
                            <a:rPr lang="en-US" i="1"/>
                            <m:t>1 </m:t>
                          </m:r>
                        </m:sub>
                      </m:sSub>
                      <m:r>
                        <a:rPr lang="en-US" i="1"/>
                        <m:t>. </m:t>
                      </m:r>
                      <m:r>
                        <a:rPr lang="en-US" i="1"/>
                        <m:t>𝑢</m:t>
                      </m:r>
                      <m:r>
                        <a:rPr lang="en-US" i="1"/>
                        <m:t>+2 . </m:t>
                      </m:r>
                      <m:sSup>
                        <m:sSupPr>
                          <m:ctrlPr>
                            <a:rPr lang="en-IN" i="1"/>
                          </m:ctrlPr>
                        </m:sSupPr>
                        <m:e>
                          <m:r>
                            <a:rPr lang="en-US" i="1"/>
                            <m:t>𝑥</m:t>
                          </m:r>
                        </m:e>
                        <m:sup>
                          <m:r>
                            <a:rPr lang="en-US" i="1"/>
                            <m:t>𝑇</m:t>
                          </m:r>
                        </m:sup>
                      </m:sSup>
                      <m:r>
                        <a:rPr lang="en-US" i="1"/>
                        <m:t> . </m:t>
                      </m:r>
                      <m:r>
                        <a:rPr lang="en-US" i="1"/>
                        <m:t>𝑆</m:t>
                      </m:r>
                      <m:r>
                        <a:rPr lang="en-US" i="1"/>
                        <m:t> . </m:t>
                      </m:r>
                      <m:r>
                        <a:rPr lang="en-US" i="1"/>
                        <m:t>𝑢</m:t>
                      </m:r>
                      <m:r>
                        <a:rPr lang="en-US" i="1"/>
                        <m:t>),</m:t>
                      </m:r>
                    </m:oMath>
                  </m:oMathPara>
                </a14:m>
                <a:endParaRPr lang="en-IN" dirty="0"/>
              </a:p>
              <a:p>
                <a:pPr marL="0" indent="0" algn="just">
                  <a:buNone/>
                </a:pPr>
                <a:r>
                  <a:rPr lang="en-IN" dirty="0"/>
                  <a:t>Where,  </a:t>
                </a:r>
                <a14:m>
                  <m:oMath xmlns:m="http://schemas.openxmlformats.org/officeDocument/2006/math">
                    <m:sSub>
                      <m:sSubPr>
                        <m:ctrlPr>
                          <a:rPr lang="en-IN" i="1"/>
                        </m:ctrlPr>
                      </m:sSubPr>
                      <m:e>
                        <m:r>
                          <a:rPr lang="en-US" i="1"/>
                          <m:t>𝑄</m:t>
                        </m:r>
                      </m:e>
                      <m:sub>
                        <m:r>
                          <a:rPr lang="en-US" i="1"/>
                          <m:t>1</m:t>
                        </m:r>
                      </m:sub>
                    </m:sSub>
                    <m:r>
                      <a:rPr lang="en-US" i="1"/>
                      <m:t>= </m:t>
                    </m:r>
                    <m:sSubSup>
                      <m:sSubSupPr>
                        <m:ctrlPr>
                          <a:rPr lang="en-IN" i="1"/>
                        </m:ctrlPr>
                      </m:sSubSupPr>
                      <m:e>
                        <m:r>
                          <a:rPr lang="en-US" i="1"/>
                          <m:t>𝐶</m:t>
                        </m:r>
                      </m:e>
                      <m:sub>
                        <m:r>
                          <a:rPr lang="en-US" i="1"/>
                          <m:t>1</m:t>
                        </m:r>
                      </m:sub>
                      <m:sup>
                        <m:r>
                          <a:rPr lang="en-US" i="1"/>
                          <m:t>𝑇</m:t>
                        </m:r>
                      </m:sup>
                    </m:sSubSup>
                    <m:r>
                      <a:rPr lang="en-US" i="1"/>
                      <m:t> . </m:t>
                    </m:r>
                    <m:r>
                      <a:rPr lang="en-US" i="1"/>
                      <m:t>𝑄</m:t>
                    </m:r>
                    <m:r>
                      <a:rPr lang="en-US" i="1"/>
                      <m:t> . </m:t>
                    </m:r>
                    <m:sSub>
                      <m:sSubPr>
                        <m:ctrlPr>
                          <a:rPr lang="en-IN" i="1"/>
                        </m:ctrlPr>
                      </m:sSubPr>
                      <m:e>
                        <m:r>
                          <a:rPr lang="en-US" i="1"/>
                          <m:t>𝐶</m:t>
                        </m:r>
                      </m:e>
                      <m:sub>
                        <m:r>
                          <a:rPr lang="en-US" i="1"/>
                          <m:t>1</m:t>
                        </m:r>
                      </m:sub>
                    </m:sSub>
                  </m:oMath>
                </a14:m>
                <a:r>
                  <a:rPr lang="en-US" dirty="0"/>
                  <a:t>  ,  </a:t>
                </a:r>
              </a:p>
              <a:p>
                <a:pPr marL="0" indent="0" algn="just">
                  <a:buNone/>
                </a:pPr>
                <a:r>
                  <a:rPr lang="en-US" dirty="0"/>
                  <a:t>              </a:t>
                </a:r>
                <a14:m>
                  <m:oMath xmlns:m="http://schemas.openxmlformats.org/officeDocument/2006/math">
                    <m:sSub>
                      <m:sSubPr>
                        <m:ctrlPr>
                          <a:rPr lang="en-IN" i="1"/>
                        </m:ctrlPr>
                      </m:sSubPr>
                      <m:e>
                        <m:r>
                          <a:rPr lang="en-IN" b="0" i="1" smtClean="0">
                            <a:latin typeface="Cambria Math" panose="02040503050406030204" pitchFamily="18" charset="0"/>
                          </a:rPr>
                          <m:t> </m:t>
                        </m:r>
                        <m:r>
                          <a:rPr lang="en-US" i="1"/>
                          <m:t>𝑅</m:t>
                        </m:r>
                      </m:e>
                      <m:sub>
                        <m:r>
                          <a:rPr lang="en-US" i="1"/>
                          <m:t>1</m:t>
                        </m:r>
                      </m:sub>
                    </m:sSub>
                    <m:r>
                      <a:rPr lang="en-US" i="1"/>
                      <m:t>=</m:t>
                    </m:r>
                    <m:r>
                      <a:rPr lang="en-US" i="1"/>
                      <m:t>𝑅</m:t>
                    </m:r>
                    <m:r>
                      <a:rPr lang="en-US" i="1"/>
                      <m:t>+ </m:t>
                    </m:r>
                    <m:sSubSup>
                      <m:sSubSupPr>
                        <m:ctrlPr>
                          <a:rPr lang="en-IN" i="1"/>
                        </m:ctrlPr>
                      </m:sSubSupPr>
                      <m:e>
                        <m:r>
                          <a:rPr lang="en-US" i="1"/>
                          <m:t>𝐷</m:t>
                        </m:r>
                      </m:e>
                      <m:sub>
                        <m:r>
                          <a:rPr lang="en-US" i="1"/>
                          <m:t>1</m:t>
                        </m:r>
                      </m:sub>
                      <m:sup>
                        <m:r>
                          <a:rPr lang="en-US" i="1"/>
                          <m:t>𝑇</m:t>
                        </m:r>
                      </m:sup>
                    </m:sSubSup>
                    <m:r>
                      <a:rPr lang="en-US" i="1"/>
                      <m:t> . </m:t>
                    </m:r>
                    <m:r>
                      <a:rPr lang="en-US" i="1"/>
                      <m:t>𝑄</m:t>
                    </m:r>
                    <m:r>
                      <a:rPr lang="en-US" i="1"/>
                      <m:t>. </m:t>
                    </m:r>
                    <m:sSub>
                      <m:sSubPr>
                        <m:ctrlPr>
                          <a:rPr lang="en-IN" i="1"/>
                        </m:ctrlPr>
                      </m:sSubPr>
                      <m:e>
                        <m:r>
                          <a:rPr lang="en-US" i="1"/>
                          <m:t>𝐷</m:t>
                        </m:r>
                      </m:e>
                      <m:sub>
                        <m:r>
                          <a:rPr lang="en-US" i="1"/>
                          <m:t>1  </m:t>
                        </m:r>
                      </m:sub>
                    </m:sSub>
                    <m:r>
                      <a:rPr lang="en-US" i="1"/>
                      <m:t>,</m:t>
                    </m:r>
                  </m:oMath>
                </a14:m>
                <a:r>
                  <a:rPr lang="en-US" dirty="0"/>
                  <a:t> </a:t>
                </a:r>
              </a:p>
              <a:p>
                <a:pPr marL="0" indent="0" algn="just">
                  <a:buNone/>
                </a:pPr>
                <a:r>
                  <a:rPr lang="en-US" dirty="0"/>
                  <a:t>               </a:t>
                </a:r>
                <a14:m>
                  <m:oMath xmlns:m="http://schemas.openxmlformats.org/officeDocument/2006/math">
                    <m:r>
                      <a:rPr lang="en-US" i="1"/>
                      <m:t>𝑆</m:t>
                    </m:r>
                    <m:r>
                      <a:rPr lang="en-US" i="1"/>
                      <m:t>= </m:t>
                    </m:r>
                    <m:sSubSup>
                      <m:sSubSupPr>
                        <m:ctrlPr>
                          <a:rPr lang="en-IN" i="1"/>
                        </m:ctrlPr>
                      </m:sSubSupPr>
                      <m:e>
                        <m:r>
                          <a:rPr lang="en-US" i="1"/>
                          <m:t>𝐶</m:t>
                        </m:r>
                      </m:e>
                      <m:sub>
                        <m:r>
                          <a:rPr lang="en-US" i="1"/>
                          <m:t>1</m:t>
                        </m:r>
                      </m:sub>
                      <m:sup>
                        <m:r>
                          <a:rPr lang="en-US" i="1"/>
                          <m:t>𝑇</m:t>
                        </m:r>
                      </m:sup>
                    </m:sSubSup>
                    <m:r>
                      <a:rPr lang="en-US" i="1"/>
                      <m:t> . </m:t>
                    </m:r>
                    <m:r>
                      <a:rPr lang="en-US" i="1"/>
                      <m:t>𝑄</m:t>
                    </m:r>
                    <m:r>
                      <a:rPr lang="en-US" i="1"/>
                      <m:t> . </m:t>
                    </m:r>
                    <m:sSub>
                      <m:sSubPr>
                        <m:ctrlPr>
                          <a:rPr lang="en-IN" i="1"/>
                        </m:ctrlPr>
                      </m:sSubPr>
                      <m:e>
                        <m:r>
                          <a:rPr lang="en-US" i="1"/>
                          <m:t>𝐷</m:t>
                        </m:r>
                      </m:e>
                      <m:sub>
                        <m:r>
                          <a:rPr lang="en-US" i="1"/>
                          <m:t>1</m:t>
                        </m:r>
                      </m:sub>
                    </m:sSub>
                  </m:oMath>
                </a14:m>
                <a:endParaRPr lang="en-US" dirty="0"/>
              </a:p>
              <a:p>
                <a:pPr marL="0" indent="0" algn="just">
                  <a:buNone/>
                </a:pPr>
                <a:endParaRPr lang="en-IN" dirty="0"/>
              </a:p>
              <a:p>
                <a:pPr marL="0" indent="0" algn="just">
                  <a:buNone/>
                </a:pPr>
                <a:endParaRPr lang="en-IN" dirty="0">
                  <a:latin typeface="Cambria Math" panose="02040503050406030204" pitchFamily="18" charset="0"/>
                </a:endParaRPr>
              </a:p>
              <a:p>
                <a:pPr marL="0" indent="0" algn="just">
                  <a:buNone/>
                </a:pPr>
                <a:endParaRPr lang="en-IN" i="1" dirty="0">
                  <a:latin typeface="Cambria Math" panose="02040503050406030204" pitchFamily="18" charset="0"/>
                </a:endParaRPr>
              </a:p>
              <a:p>
                <a:pPr marL="0" indent="0" algn="just">
                  <a:buNone/>
                </a:pP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026366"/>
                <a:ext cx="10965024" cy="5831633"/>
              </a:xfrm>
              <a:blipFill>
                <a:blip r:embed="rId2"/>
                <a:stretch>
                  <a:fillRect l="-1168" t="-1672"/>
                </a:stretch>
              </a:blipFill>
            </p:spPr>
            <p:txBody>
              <a:bodyPr/>
              <a:lstStyle/>
              <a:p>
                <a:r>
                  <a:rPr lang="en-IN">
                    <a:noFill/>
                  </a:rPr>
                  <a:t> </a:t>
                </a:r>
              </a:p>
            </p:txBody>
          </p:sp>
        </mc:Fallback>
      </mc:AlternateContent>
    </p:spTree>
    <p:extLst>
      <p:ext uri="{BB962C8B-B14F-4D97-AF65-F5344CB8AC3E}">
        <p14:creationId xmlns:p14="http://schemas.microsoft.com/office/powerpoint/2010/main" val="3224096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300" y="533401"/>
            <a:ext cx="5010150" cy="1028700"/>
          </a:xfrm>
        </p:spPr>
        <p:txBody>
          <a:bodyPr>
            <a:normAutofit/>
          </a:bodyPr>
          <a:lstStyle/>
          <a:p>
            <a:r>
              <a:rPr lang="en-US" dirty="0">
                <a:latin typeface="Times New Roman" panose="02020603050405020304" pitchFamily="18" charset="0"/>
                <a:cs typeface="Times New Roman" panose="02020603050405020304" pitchFamily="18" charset="0"/>
              </a:rPr>
              <a:t>Advantages:</a:t>
            </a:r>
          </a:p>
        </p:txBody>
      </p:sp>
      <p:sp>
        <p:nvSpPr>
          <p:cNvPr id="3" name="Subtitle 2"/>
          <p:cNvSpPr>
            <a:spLocks noGrp="1"/>
          </p:cNvSpPr>
          <p:nvPr>
            <p:ph type="subTitle" idx="1"/>
          </p:nvPr>
        </p:nvSpPr>
        <p:spPr>
          <a:xfrm>
            <a:off x="1524000" y="2000250"/>
            <a:ext cx="9144000" cy="4362450"/>
          </a:xfrm>
        </p:spPr>
        <p:txBody>
          <a:bodyPr/>
          <a:lstStyle/>
          <a:p>
            <a:pPr marL="342900" indent="-342900" algn="l">
              <a:buFont typeface="Wingdings" panose="05000000000000000000" pitchFamily="2" charset="2"/>
              <a:buChar char="§"/>
            </a:pPr>
            <a:r>
              <a:rPr lang="en-US" sz="4800" dirty="0">
                <a:latin typeface="Times New Roman" panose="02020603050405020304" pitchFamily="18" charset="0"/>
                <a:cs typeface="Times New Roman" panose="02020603050405020304" pitchFamily="18" charset="0"/>
              </a:rPr>
              <a:t>Optimal Cost </a:t>
            </a:r>
          </a:p>
          <a:p>
            <a:pPr marL="342900" indent="-342900" algn="l">
              <a:buFont typeface="Wingdings" panose="05000000000000000000" pitchFamily="2" charset="2"/>
              <a:buChar char="§"/>
            </a:pPr>
            <a:r>
              <a:rPr lang="en-US" sz="4800" dirty="0">
                <a:latin typeface="Times New Roman" panose="02020603050405020304" pitchFamily="18" charset="0"/>
                <a:cs typeface="Times New Roman" panose="02020603050405020304" pitchFamily="18" charset="0"/>
              </a:rPr>
              <a:t>Load reduction</a:t>
            </a:r>
          </a:p>
          <a:p>
            <a:pPr marL="342900" indent="-342900" algn="l">
              <a:buFont typeface="Wingdings" panose="05000000000000000000" pitchFamily="2" charset="2"/>
              <a:buChar char="§"/>
            </a:pPr>
            <a:r>
              <a:rPr lang="en-US" sz="4800" dirty="0">
                <a:latin typeface="Times New Roman" panose="02020603050405020304" pitchFamily="18" charset="0"/>
                <a:cs typeface="Times New Roman" panose="02020603050405020304" pitchFamily="18" charset="0"/>
              </a:rPr>
              <a:t>Reducing the needed materials</a:t>
            </a:r>
          </a:p>
          <a:p>
            <a:pPr marL="342900" indent="-342900" algn="l">
              <a:buFont typeface="Wingdings" panose="05000000000000000000" pitchFamily="2" charset="2"/>
              <a:buChar char="§"/>
            </a:pPr>
            <a:r>
              <a:rPr lang="en-US" sz="4800" dirty="0">
                <a:latin typeface="Times New Roman" panose="02020603050405020304" pitchFamily="18" charset="0"/>
                <a:cs typeface="Times New Roman" panose="02020603050405020304" pitchFamily="18" charset="0"/>
              </a:rPr>
              <a:t>Good quality energy delivered</a:t>
            </a:r>
          </a:p>
          <a:p>
            <a:endParaRPr lang="en-US" dirty="0"/>
          </a:p>
        </p:txBody>
      </p:sp>
    </p:spTree>
    <p:extLst>
      <p:ext uri="{BB962C8B-B14F-4D97-AF65-F5344CB8AC3E}">
        <p14:creationId xmlns:p14="http://schemas.microsoft.com/office/powerpoint/2010/main" val="187337510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50" y="552450"/>
            <a:ext cx="3790950" cy="895350"/>
          </a:xfrm>
        </p:spPr>
        <p:txBody>
          <a:bodyPr>
            <a:normAutofit fontScale="90000"/>
          </a:bodyPr>
          <a:lstStyle/>
          <a:p>
            <a:r>
              <a:rPr lang="en-US" dirty="0">
                <a:latin typeface="Times New Roman" panose="02020603050405020304" pitchFamily="18" charset="0"/>
                <a:cs typeface="Times New Roman" panose="02020603050405020304" pitchFamily="18" charset="0"/>
              </a:rPr>
              <a:t>Objective</a:t>
            </a:r>
          </a:p>
        </p:txBody>
      </p:sp>
      <p:sp>
        <p:nvSpPr>
          <p:cNvPr id="3" name="Subtitle 2"/>
          <p:cNvSpPr>
            <a:spLocks noGrp="1"/>
          </p:cNvSpPr>
          <p:nvPr>
            <p:ph type="subTitle" idx="1"/>
          </p:nvPr>
        </p:nvSpPr>
        <p:spPr>
          <a:xfrm>
            <a:off x="1524000" y="1676400"/>
            <a:ext cx="9144000" cy="3581400"/>
          </a:xfrm>
        </p:spPr>
        <p:txBody>
          <a:bodyPr>
            <a:noAutofit/>
          </a:bodyPr>
          <a:lstStyle/>
          <a:p>
            <a:pPr algn="just"/>
            <a:r>
              <a:rPr lang="en-US" sz="4400" dirty="0">
                <a:latin typeface="Times New Roman" panose="02020603050405020304" pitchFamily="18" charset="0"/>
                <a:cs typeface="Times New Roman" panose="02020603050405020304" pitchFamily="18" charset="0"/>
              </a:rPr>
              <a:t>To increase the performance of optimal control and to maintain the power of the wind turbine  when it is operating  above the rated speed of </a:t>
            </a:r>
            <a:r>
              <a:rPr lang="en-US" sz="4400">
                <a:latin typeface="Times New Roman" panose="02020603050405020304" pitchFamily="18" charset="0"/>
                <a:cs typeface="Times New Roman" panose="02020603050405020304" pitchFamily="18" charset="0"/>
              </a:rPr>
              <a:t>wind turbine using </a:t>
            </a:r>
            <a:r>
              <a:rPr lang="en-US" sz="4400" dirty="0">
                <a:latin typeface="Times New Roman" panose="02020603050405020304" pitchFamily="18" charset="0"/>
                <a:cs typeface="Times New Roman" panose="02020603050405020304" pitchFamily="18" charset="0"/>
              </a:rPr>
              <a:t>LQR Controller.</a:t>
            </a:r>
          </a:p>
        </p:txBody>
      </p:sp>
    </p:spTree>
    <p:extLst>
      <p:ext uri="{BB962C8B-B14F-4D97-AF65-F5344CB8AC3E}">
        <p14:creationId xmlns:p14="http://schemas.microsoft.com/office/powerpoint/2010/main" val="144461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90551"/>
            <a:ext cx="3390900" cy="438149"/>
          </a:xfrm>
        </p:spPr>
        <p:txBody>
          <a:bodyPr>
            <a:normAutofit fontScale="90000"/>
          </a:bodyPr>
          <a:lstStyle/>
          <a:p>
            <a:r>
              <a:rPr lang="en-US" dirty="0">
                <a:latin typeface="Times New Roman" panose="02020603050405020304" pitchFamily="18" charset="0"/>
                <a:cs typeface="Times New Roman" panose="02020603050405020304" pitchFamily="18" charset="0"/>
              </a:rPr>
              <a:t>Result: </a:t>
            </a:r>
          </a:p>
        </p:txBody>
      </p:sp>
      <p:sp>
        <p:nvSpPr>
          <p:cNvPr id="3" name="Subtitle 2"/>
          <p:cNvSpPr>
            <a:spLocks noGrp="1"/>
          </p:cNvSpPr>
          <p:nvPr>
            <p:ph type="subTitle" idx="1"/>
          </p:nvPr>
        </p:nvSpPr>
        <p:spPr>
          <a:xfrm>
            <a:off x="1524000" y="1028700"/>
            <a:ext cx="9563100" cy="5524500"/>
          </a:xfrm>
        </p:spPr>
        <p:txBody>
          <a:bodyPr/>
          <a:lstStyle/>
          <a:p>
            <a:pPr marL="342900" indent="-3429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Here the operating point for the linearization corresponds to the wind speed value of 15m/s .</a:t>
            </a:r>
          </a:p>
          <a:p>
            <a:endParaRPr lang="en-US" dirty="0"/>
          </a:p>
          <a:p>
            <a:endParaRPr lang="en-US" dirty="0"/>
          </a:p>
          <a:p>
            <a:pPr marL="342900" indent="-342900">
              <a:buFont typeface="Wingdings" panose="05000000000000000000" pitchFamily="2" charset="2"/>
              <a:buChar char="§"/>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868" y="1844846"/>
            <a:ext cx="9980579" cy="4483383"/>
          </a:xfrm>
          <a:prstGeom prst="rect">
            <a:avLst/>
          </a:prstGeom>
        </p:spPr>
      </p:pic>
    </p:spTree>
    <p:extLst>
      <p:ext uri="{BB962C8B-B14F-4D97-AF65-F5344CB8AC3E}">
        <p14:creationId xmlns:p14="http://schemas.microsoft.com/office/powerpoint/2010/main" val="3987066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714"/>
            <a:ext cx="12192000" cy="6640286"/>
          </a:xfrm>
          <a:prstGeom prst="rect">
            <a:avLst/>
          </a:prstGeom>
        </p:spPr>
      </p:pic>
    </p:spTree>
    <p:extLst>
      <p:ext uri="{BB962C8B-B14F-4D97-AF65-F5344CB8AC3E}">
        <p14:creationId xmlns:p14="http://schemas.microsoft.com/office/powerpoint/2010/main" val="54220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6" name="Picture 5" descr="A screenshot of a computer screen&#10;&#10;Description generated with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20399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6" name="Picture 5" descr="A screenshot of a computer&#10;&#10;Description generated with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993"/>
            <a:ext cx="12192000" cy="6858000"/>
          </a:xfrm>
          <a:prstGeom prst="rect">
            <a:avLst/>
          </a:prstGeom>
        </p:spPr>
      </p:pic>
    </p:spTree>
    <p:extLst>
      <p:ext uri="{BB962C8B-B14F-4D97-AF65-F5344CB8AC3E}">
        <p14:creationId xmlns:p14="http://schemas.microsoft.com/office/powerpoint/2010/main" val="4017051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8" name="Picture 7" descr="A screenshot of a computer&#10;&#10;Description generated with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8194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4869" y="643812"/>
            <a:ext cx="9836713" cy="5533151"/>
          </a:xfrm>
        </p:spPr>
      </p:pic>
    </p:spTree>
    <p:extLst>
      <p:ext uri="{BB962C8B-B14F-4D97-AF65-F5344CB8AC3E}">
        <p14:creationId xmlns:p14="http://schemas.microsoft.com/office/powerpoint/2010/main" val="2505627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418" y="167838"/>
            <a:ext cx="10682888" cy="6176978"/>
          </a:xfrm>
        </p:spPr>
      </p:pic>
    </p:spTree>
    <p:extLst>
      <p:ext uri="{BB962C8B-B14F-4D97-AF65-F5344CB8AC3E}">
        <p14:creationId xmlns:p14="http://schemas.microsoft.com/office/powerpoint/2010/main" val="3693801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IN" dirty="0"/>
              <a:t>The simulations were done using MATLAB software and the results proved good performances.</a:t>
            </a:r>
          </a:p>
          <a:p>
            <a:r>
              <a:rPr lang="en-IN" dirty="0"/>
              <a:t>The system is controllable and it does not contain unobservable modes. </a:t>
            </a:r>
          </a:p>
          <a:p>
            <a:r>
              <a:rPr lang="en-IN" dirty="0"/>
              <a:t>The result plots shows that the constant power is produced for all wind speeds. </a:t>
            </a:r>
          </a:p>
        </p:txBody>
      </p:sp>
    </p:spTree>
    <p:extLst>
      <p:ext uri="{BB962C8B-B14F-4D97-AF65-F5344CB8AC3E}">
        <p14:creationId xmlns:p14="http://schemas.microsoft.com/office/powerpoint/2010/main" val="137687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4350"/>
            <a:ext cx="9144000" cy="1104900"/>
          </a:xfrm>
        </p:spPr>
        <p:txBody>
          <a:bodyPr>
            <a:normAutofit/>
          </a:bodyPr>
          <a:lstStyle/>
          <a:p>
            <a:r>
              <a:rPr lang="en-US" sz="5400" dirty="0">
                <a:latin typeface="Times New Roman" panose="02020603050405020304" pitchFamily="18" charset="0"/>
                <a:cs typeface="Times New Roman" panose="02020603050405020304" pitchFamily="18" charset="0"/>
              </a:rPr>
              <a:t>Two Types of Wind Turbine</a:t>
            </a:r>
          </a:p>
        </p:txBody>
      </p:sp>
      <p:sp>
        <p:nvSpPr>
          <p:cNvPr id="3" name="Subtitle 2"/>
          <p:cNvSpPr>
            <a:spLocks noGrp="1"/>
          </p:cNvSpPr>
          <p:nvPr>
            <p:ph type="subTitle" idx="1"/>
          </p:nvPr>
        </p:nvSpPr>
        <p:spPr>
          <a:xfrm>
            <a:off x="1524000" y="1771650"/>
            <a:ext cx="9144000" cy="3486150"/>
          </a:xfrm>
        </p:spPr>
        <p:txBody>
          <a:bodyPr>
            <a:noAutofit/>
          </a:bodyPr>
          <a:lstStyle/>
          <a:p>
            <a:pPr marL="342900" indent="-342900" algn="just">
              <a:buFont typeface="Wingdings" panose="05000000000000000000" pitchFamily="2" charset="2"/>
              <a:buChar char="q"/>
            </a:pPr>
            <a:r>
              <a:rPr lang="en-US" sz="4400" dirty="0">
                <a:latin typeface="Times New Roman" panose="02020603050405020304" pitchFamily="18" charset="0"/>
                <a:cs typeface="Times New Roman" panose="02020603050405020304" pitchFamily="18" charset="0"/>
              </a:rPr>
              <a:t>Horizontal Axis : A horizontal axis machine has its blades rotating on an axis parallel to the ground</a:t>
            </a:r>
          </a:p>
          <a:p>
            <a:pPr marL="342900" indent="-342900" algn="just">
              <a:buFont typeface="Wingdings" panose="05000000000000000000" pitchFamily="2" charset="2"/>
              <a:buChar char="q"/>
            </a:pPr>
            <a:r>
              <a:rPr lang="en-US" sz="4400" dirty="0">
                <a:latin typeface="Times New Roman" panose="02020603050405020304" pitchFamily="18" charset="0"/>
                <a:cs typeface="Times New Roman" panose="02020603050405020304" pitchFamily="18" charset="0"/>
              </a:rPr>
              <a:t>Vertical Axis: A vertical axis machine has its blades rotating on an axis perpendicular to the ground. </a:t>
            </a:r>
          </a:p>
        </p:txBody>
      </p:sp>
    </p:spTree>
    <p:extLst>
      <p:ext uri="{BB962C8B-B14F-4D97-AF65-F5344CB8AC3E}">
        <p14:creationId xmlns:p14="http://schemas.microsoft.com/office/powerpoint/2010/main" val="35624829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35037"/>
          </a:xfrm>
        </p:spPr>
        <p:txBody>
          <a:bodyPr>
            <a:normAutofit fontScale="90000"/>
          </a:bodyPr>
          <a:lstStyle/>
          <a:p>
            <a:r>
              <a:rPr lang="en-US" dirty="0">
                <a:latin typeface="Times New Roman" panose="02020603050405020304" pitchFamily="18" charset="0"/>
                <a:cs typeface="Times New Roman" panose="02020603050405020304" pitchFamily="18" charset="0"/>
              </a:rPr>
              <a:t>Why not vertical axis wind turbine?</a:t>
            </a:r>
          </a:p>
        </p:txBody>
      </p:sp>
      <p:sp>
        <p:nvSpPr>
          <p:cNvPr id="3" name="Subtitle 2"/>
          <p:cNvSpPr>
            <a:spLocks noGrp="1"/>
          </p:cNvSpPr>
          <p:nvPr>
            <p:ph type="subTitle" idx="1"/>
          </p:nvPr>
        </p:nvSpPr>
        <p:spPr>
          <a:xfrm>
            <a:off x="1524000" y="2571750"/>
            <a:ext cx="9144000" cy="2686050"/>
          </a:xfrm>
        </p:spPr>
        <p:txBody>
          <a:bodyPr>
            <a:noAutofit/>
          </a:bodyPr>
          <a:lstStyle/>
          <a:p>
            <a:pPr algn="just"/>
            <a:r>
              <a:rPr lang="en-US" sz="4400" dirty="0">
                <a:latin typeface="Times New Roman" panose="02020603050405020304" pitchFamily="18" charset="0"/>
                <a:cs typeface="Times New Roman" panose="02020603050405020304" pitchFamily="18" charset="0"/>
              </a:rPr>
              <a:t>1</a:t>
            </a:r>
            <a:r>
              <a:rPr lang="en-US" sz="4400" dirty="0">
                <a:latin typeface="Comic Sans MS" panose="030F0702030302020204" pitchFamily="66" charset="0"/>
              </a:rPr>
              <a:t> </a:t>
            </a:r>
            <a:r>
              <a:rPr lang="en-US" sz="4400" dirty="0">
                <a:latin typeface="Times New Roman" panose="02020603050405020304" pitchFamily="18" charset="0"/>
                <a:cs typeface="Times New Roman" panose="02020603050405020304" pitchFamily="18" charset="0"/>
              </a:rPr>
              <a:t>At higher elevations it is not possible to get high wind speed above the ground .</a:t>
            </a:r>
          </a:p>
          <a:p>
            <a:pPr algn="just"/>
            <a:r>
              <a:rPr lang="en-US" sz="4400" dirty="0">
                <a:latin typeface="Times New Roman" panose="02020603050405020304" pitchFamily="18" charset="0"/>
                <a:cs typeface="Times New Roman" panose="02020603050405020304" pitchFamily="18" charset="0"/>
              </a:rPr>
              <a:t>2 Therefore the output of the power is less</a:t>
            </a:r>
            <a:r>
              <a:rPr lang="en-US" sz="4400" dirty="0">
                <a:latin typeface="Comic Sans MS" panose="030F0702030302020204" pitchFamily="66" charset="0"/>
              </a:rPr>
              <a:t>.</a:t>
            </a:r>
          </a:p>
        </p:txBody>
      </p:sp>
    </p:spTree>
    <p:extLst>
      <p:ext uri="{BB962C8B-B14F-4D97-AF65-F5344CB8AC3E}">
        <p14:creationId xmlns:p14="http://schemas.microsoft.com/office/powerpoint/2010/main" val="317382430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90550"/>
            <a:ext cx="9601200" cy="5619749"/>
          </a:xfrm>
        </p:spPr>
        <p:txBody>
          <a:bodyPr>
            <a:normAutofit/>
          </a:bodyPr>
          <a:lstStyle/>
          <a:p>
            <a:r>
              <a:rPr lang="en-US" sz="4800"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High cost of the vertical wind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turbine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4 No ease of installation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5 High noise production</a:t>
            </a:r>
            <a:br>
              <a:rPr lang="en-US" dirty="0"/>
            </a:br>
            <a:endParaRPr lang="en-US" dirty="0"/>
          </a:p>
        </p:txBody>
      </p:sp>
    </p:spTree>
    <p:extLst>
      <p:ext uri="{BB962C8B-B14F-4D97-AF65-F5344CB8AC3E}">
        <p14:creationId xmlns:p14="http://schemas.microsoft.com/office/powerpoint/2010/main" val="3524967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68437"/>
          </a:xfrm>
        </p:spPr>
        <p:txBody>
          <a:bodyPr>
            <a:normAutofit fontScale="90000"/>
          </a:bodyPr>
          <a:lstStyle/>
          <a:p>
            <a:r>
              <a:rPr lang="en-US" dirty="0">
                <a:latin typeface="Times New Roman" panose="02020603050405020304" pitchFamily="18" charset="0"/>
                <a:cs typeface="Times New Roman" panose="02020603050405020304" pitchFamily="18" charset="0"/>
              </a:rPr>
              <a:t>What is LQR and Why it is used here?</a:t>
            </a:r>
          </a:p>
        </p:txBody>
      </p:sp>
      <p:sp>
        <p:nvSpPr>
          <p:cNvPr id="3" name="Subtitle 2"/>
          <p:cNvSpPr>
            <a:spLocks noGrp="1"/>
          </p:cNvSpPr>
          <p:nvPr>
            <p:ph type="subTitle" idx="1"/>
          </p:nvPr>
        </p:nvSpPr>
        <p:spPr>
          <a:xfrm>
            <a:off x="1524000" y="2971800"/>
            <a:ext cx="9144000" cy="3562350"/>
          </a:xfrm>
        </p:spPr>
        <p:txBody>
          <a:bodyPr>
            <a:normAutofit/>
          </a:bodyPr>
          <a:lstStyle/>
          <a:p>
            <a:pPr marL="342900" indent="-3429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Operating a dynamic system at minimum cost where System dynamics are defined by linear differential equations.</a:t>
            </a:r>
          </a:p>
          <a:p>
            <a:pPr marL="342900" indent="-3429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In this system, LQR is used because it manages to reduce the loads even under the turbulent conditions.</a:t>
            </a:r>
          </a:p>
          <a:p>
            <a:pPr marL="342900" indent="-342900" algn="just">
              <a:buFont typeface="Wingdings" panose="05000000000000000000" pitchFamily="2" charset="2"/>
              <a:buChar char="§"/>
            </a:pPr>
            <a:endParaRPr lang="en-US" sz="3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3200" dirty="0">
              <a:latin typeface="Comic Sans MS" panose="030F0702030302020204" pitchFamily="66" charset="0"/>
            </a:endParaRPr>
          </a:p>
          <a:p>
            <a:pPr marL="342900" indent="-342900" algn="just">
              <a:buFont typeface="Wingdings" panose="05000000000000000000" pitchFamily="2" charset="2"/>
              <a:buChar char="§"/>
            </a:pPr>
            <a:endParaRPr lang="en-US" sz="3200" dirty="0">
              <a:latin typeface="Comic Sans MS" panose="030F0702030302020204" pitchFamily="66" charset="0"/>
            </a:endParaRPr>
          </a:p>
          <a:p>
            <a:pPr algn="just"/>
            <a:endParaRPr lang="en-US" sz="3200" dirty="0">
              <a:latin typeface="Comic Sans MS" panose="030F0702030302020204" pitchFamily="66" charset="0"/>
            </a:endParaRPr>
          </a:p>
          <a:p>
            <a:pPr algn="just"/>
            <a:endParaRPr lang="en-US" sz="3200" dirty="0">
              <a:latin typeface="Comic Sans MS" panose="030F0702030302020204" pitchFamily="66" charset="0"/>
            </a:endParaRPr>
          </a:p>
        </p:txBody>
      </p:sp>
    </p:spTree>
    <p:extLst>
      <p:ext uri="{BB962C8B-B14F-4D97-AF65-F5344CB8AC3E}">
        <p14:creationId xmlns:p14="http://schemas.microsoft.com/office/powerpoint/2010/main" val="19594625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0"/>
            <a:ext cx="10515600" cy="4533900"/>
          </a:xfrm>
        </p:spPr>
        <p:txBody>
          <a:bodyPr>
            <a:normAutofit fontScale="90000"/>
          </a:bodyPr>
          <a:lstStyle/>
          <a:p>
            <a:pPr marL="571500" indent="-571500">
              <a:buFont typeface="Wingdings" panose="05000000000000000000" pitchFamily="2" charset="2"/>
              <a:buChar char="§"/>
            </a:pPr>
            <a:r>
              <a:rPr lang="en-US" sz="4000" dirty="0">
                <a:latin typeface="Times New Roman" panose="02020603050405020304" pitchFamily="18" charset="0"/>
                <a:cs typeface="Times New Roman" panose="02020603050405020304" pitchFamily="18" charset="0"/>
              </a:rPr>
              <a:t>Also rigorous control of design is ensured along with the trade-off between energy efficiency and reliability. But this is not possible in case Of PI and PID controller.</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sz="4000" b="1" dirty="0">
                <a:latin typeface="Comic Sans MS" panose="030F0702030302020204" pitchFamily="66" charset="0"/>
              </a:rPr>
              <a:t> </a:t>
            </a:r>
            <a:br>
              <a:rPr lang="en-US" dirty="0">
                <a:latin typeface="Comic Sans MS" panose="030F0702030302020204" pitchFamily="66" charset="0"/>
              </a:rPr>
            </a:br>
            <a:br>
              <a:rPr lang="en-US" dirty="0">
                <a:latin typeface="Comic Sans MS" panose="030F0702030302020204" pitchFamily="66" charset="0"/>
              </a:rPr>
            </a:br>
            <a:endParaRPr lang="en-US" dirty="0"/>
          </a:p>
        </p:txBody>
      </p:sp>
    </p:spTree>
    <p:extLst>
      <p:ext uri="{BB962C8B-B14F-4D97-AF65-F5344CB8AC3E}">
        <p14:creationId xmlns:p14="http://schemas.microsoft.com/office/powerpoint/2010/main" val="17234314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45175"/>
          </a:xfrm>
        </p:spPr>
        <p:txBody>
          <a:bodyPr>
            <a:normAutofit fontScale="90000"/>
          </a:bodyPr>
          <a:lstStyle/>
          <a:p>
            <a:r>
              <a:rPr lang="en-US" dirty="0">
                <a:latin typeface="Times New Roman" panose="02020603050405020304" pitchFamily="18" charset="0"/>
                <a:cs typeface="Times New Roman" panose="02020603050405020304" pitchFamily="18" charset="0"/>
              </a:rPr>
              <a:t>Wind speed versus power</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 Initially, in below rated speed the output power increases linearly.</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 Then in above rated speed, we make use of pitch angle and electromagnetic torque as a control variables to reduce the structured loads there by maintaining the output power constant at a rated speed of 14m/s.</a:t>
            </a:r>
          </a:p>
        </p:txBody>
      </p:sp>
    </p:spTree>
    <p:extLst>
      <p:ext uri="{BB962C8B-B14F-4D97-AF65-F5344CB8AC3E}">
        <p14:creationId xmlns:p14="http://schemas.microsoft.com/office/powerpoint/2010/main" val="1833449044"/>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Wind speed versus power</a:t>
            </a:r>
          </a:p>
        </p:txBody>
      </p:sp>
      <p:sp>
        <p:nvSpPr>
          <p:cNvPr id="3" name="Content Placeholder 2"/>
          <p:cNvSpPr>
            <a:spLocks noGrp="1"/>
          </p:cNvSpPr>
          <p:nvPr>
            <p:ph idx="1"/>
          </p:nvPr>
        </p:nvSpPr>
        <p:spPr>
          <a:xfrm>
            <a:off x="4743450" y="2762251"/>
            <a:ext cx="4114800" cy="3219449"/>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90688"/>
            <a:ext cx="8210550" cy="51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6650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522</Words>
  <Application>Microsoft Office PowerPoint</Application>
  <PresentationFormat>Widescreen</PresentationFormat>
  <Paragraphs>99</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 Math</vt:lpstr>
      <vt:lpstr>Comic Sans MS</vt:lpstr>
      <vt:lpstr>Times New Roman</vt:lpstr>
      <vt:lpstr>Wingdings</vt:lpstr>
      <vt:lpstr>Office Theme</vt:lpstr>
      <vt:lpstr>OPTIMAL CONTROL OF VARIABLE SPEED WIND TURBINES</vt:lpstr>
      <vt:lpstr>Objective</vt:lpstr>
      <vt:lpstr>Two Types of Wind Turbine</vt:lpstr>
      <vt:lpstr>Why not vertical axis wind turbine?</vt:lpstr>
      <vt:lpstr>3 High cost of the vertical wind  turbine   4 No ease of installation   5 High noise production </vt:lpstr>
      <vt:lpstr>What is LQR and Why it is used here?</vt:lpstr>
      <vt:lpstr>Also rigorous control of design is ensured along with the trade-off between energy efficiency and reliability. But this is not possible in case Of PI and PID controller.     </vt:lpstr>
      <vt:lpstr>Wind speed versus power  1 Initially, in below rated speed the output power increases linearly.  2 Then in above rated speed, we make use of pitch angle and electromagnetic torque as a control variables to reduce the structured loads there by maintaining the output power constant at a rated speed of 14m/s.</vt:lpstr>
      <vt:lpstr>Wind speed versus power</vt:lpstr>
      <vt:lpstr>Mechanical Structure of the wind turbine</vt:lpstr>
      <vt:lpstr>Block scheme of the controlled system:</vt:lpstr>
      <vt:lpstr>PowerPoint Presentation</vt:lpstr>
      <vt:lpstr>PowerPoint Presentation</vt:lpstr>
      <vt:lpstr>PowerPoint Presentation</vt:lpstr>
      <vt:lpstr>State Space Model:</vt:lpstr>
      <vt:lpstr>PowerPoint Presentation</vt:lpstr>
      <vt:lpstr>PowerPoint Presentation</vt:lpstr>
      <vt:lpstr>Cost Function: </vt:lpstr>
      <vt:lpstr>Advantages:</vt:lpstr>
      <vt:lpstr>Result: </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CONTROL OF VARIABLE SPEED WIND TURBINES</dc:title>
  <dc:creator>User</dc:creator>
  <cp:lastModifiedBy>aakashmgp45@gmail.com</cp:lastModifiedBy>
  <cp:revision>75</cp:revision>
  <dcterms:created xsi:type="dcterms:W3CDTF">2017-04-27T19:07:36Z</dcterms:created>
  <dcterms:modified xsi:type="dcterms:W3CDTF">2017-05-12T05:53:33Z</dcterms:modified>
</cp:coreProperties>
</file>