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61256" y="3595776"/>
            <a:ext cx="10178186" cy="274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1" i="0">
                <a:solidFill>
                  <a:srgbClr val="00FFF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rgbClr val="00FFF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rgbClr val="00FFF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1" i="0">
                <a:solidFill>
                  <a:srgbClr val="00FFF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25673" y="1047928"/>
            <a:ext cx="12849352" cy="213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1" i="0">
                <a:solidFill>
                  <a:srgbClr val="00FFF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0182" y="3736848"/>
            <a:ext cx="15570200" cy="4935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574675" marR="5080" indent="-562610">
              <a:lnSpc>
                <a:spcPct val="100400"/>
              </a:lnSpc>
              <a:spcBef>
                <a:spcPts val="80"/>
              </a:spcBef>
            </a:pPr>
            <a:r>
              <a:rPr dirty="0" sz="8900" spc="-459"/>
              <a:t>Ethereum</a:t>
            </a:r>
            <a:r>
              <a:rPr dirty="0" sz="8900" spc="-265"/>
              <a:t> </a:t>
            </a:r>
            <a:r>
              <a:rPr dirty="0" sz="8900" spc="-415"/>
              <a:t>blockchain </a:t>
            </a:r>
            <a:r>
              <a:rPr dirty="0" sz="8900" spc="-465"/>
              <a:t>and</a:t>
            </a:r>
            <a:r>
              <a:rPr dirty="0" sz="8900" spc="-260"/>
              <a:t> </a:t>
            </a:r>
            <a:r>
              <a:rPr dirty="0" sz="8900" spc="-484"/>
              <a:t>smart</a:t>
            </a:r>
            <a:r>
              <a:rPr dirty="0" sz="8900" spc="-250"/>
              <a:t> </a:t>
            </a:r>
            <a:r>
              <a:rPr dirty="0" sz="8900" spc="-355"/>
              <a:t>contract</a:t>
            </a:r>
            <a:endParaRPr sz="8900"/>
          </a:p>
        </p:txBody>
      </p:sp>
      <p:grpSp>
        <p:nvGrpSpPr>
          <p:cNvPr id="3" name="object 3" descr=""/>
          <p:cNvGrpSpPr/>
          <p:nvPr/>
        </p:nvGrpSpPr>
        <p:grpSpPr>
          <a:xfrm>
            <a:off x="542603" y="571500"/>
            <a:ext cx="16907510" cy="2317750"/>
            <a:chOff x="542603" y="571500"/>
            <a:chExt cx="16907510" cy="23177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603" y="571500"/>
              <a:ext cx="2314573" cy="231457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92476" y="574408"/>
              <a:ext cx="2457449" cy="231278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3720" y="574408"/>
              <a:ext cx="9777412" cy="23145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3651971" y="8020558"/>
            <a:ext cx="3742690" cy="18688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373380" marR="365760" indent="-635">
              <a:lnSpc>
                <a:spcPct val="100000"/>
              </a:lnSpc>
              <a:spcBef>
                <a:spcPts val="130"/>
              </a:spcBef>
            </a:pPr>
            <a:r>
              <a:rPr dirty="0" sz="4000" spc="-10">
                <a:solidFill>
                  <a:srgbClr val="FFFFFF"/>
                </a:solidFill>
                <a:latin typeface="Cambria"/>
                <a:cs typeface="Cambria"/>
              </a:rPr>
              <a:t>A.KISHORE </a:t>
            </a:r>
            <a:r>
              <a:rPr dirty="0" sz="4000" spc="-200">
                <a:solidFill>
                  <a:srgbClr val="FFFFFF"/>
                </a:solidFill>
                <a:latin typeface="Cambria"/>
                <a:cs typeface="Cambria"/>
              </a:rPr>
              <a:t>1ST</a:t>
            </a:r>
            <a:r>
              <a:rPr dirty="0" sz="40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000" spc="-105">
                <a:solidFill>
                  <a:srgbClr val="FFFFFF"/>
                </a:solidFill>
                <a:latin typeface="Cambria"/>
                <a:cs typeface="Cambria"/>
              </a:rPr>
              <a:t>YEAR </a:t>
            </a:r>
            <a:r>
              <a:rPr dirty="0" sz="4000" spc="-25">
                <a:solidFill>
                  <a:srgbClr val="FFFFFF"/>
                </a:solidFill>
                <a:latin typeface="Cambria"/>
                <a:cs typeface="Cambria"/>
              </a:rPr>
              <a:t>ECE</a:t>
            </a:r>
            <a:endParaRPr sz="40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4000">
                <a:solidFill>
                  <a:srgbClr val="FFFFFF"/>
                </a:solidFill>
                <a:latin typeface="Cambria"/>
                <a:cs typeface="Cambria"/>
              </a:rPr>
              <a:t>SVCTBCC-</a:t>
            </a:r>
            <a:r>
              <a:rPr dirty="0" sz="4000" spc="105">
                <a:solidFill>
                  <a:srgbClr val="FFFFFF"/>
                </a:solidFill>
                <a:latin typeface="Cambria"/>
                <a:cs typeface="Cambria"/>
              </a:rPr>
              <a:t>C-</a:t>
            </a:r>
            <a:r>
              <a:rPr dirty="0" sz="4000" spc="-305">
                <a:solidFill>
                  <a:srgbClr val="FFFFFF"/>
                </a:solidFill>
                <a:latin typeface="Cambria"/>
                <a:cs typeface="Cambria"/>
              </a:rPr>
              <a:t>1009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25"/>
            <a:ext cx="18288000" cy="100869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126816" y="2687167"/>
            <a:ext cx="12034520" cy="571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800"/>
              </a:lnSpc>
              <a:spcBef>
                <a:spcPts val="105"/>
              </a:spcBef>
            </a:pP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Decentralized</a:t>
            </a:r>
            <a:r>
              <a:rPr dirty="0" sz="3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Finance</a:t>
            </a:r>
            <a:r>
              <a:rPr dirty="0" sz="3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75">
                <a:solidFill>
                  <a:srgbClr val="FFFFFF"/>
                </a:solidFill>
                <a:latin typeface="Calibri"/>
                <a:cs typeface="Calibri"/>
              </a:rPr>
              <a:t>(DeFi)</a:t>
            </a:r>
            <a:r>
              <a:rPr dirty="0" sz="3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alibri"/>
                <a:cs typeface="Calibri"/>
              </a:rPr>
              <a:t>refers</a:t>
            </a:r>
            <a:r>
              <a:rPr dirty="0" sz="3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9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Calibri"/>
                <a:cs typeface="Calibri"/>
              </a:rPr>
              <a:t>rapidly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growing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ecosystem of </a:t>
            </a:r>
            <a:r>
              <a:rPr dirty="0" sz="3400" spc="6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80">
                <a:solidFill>
                  <a:srgbClr val="FFFFFF"/>
                </a:solidFill>
                <a:latin typeface="Calibri"/>
                <a:cs typeface="Calibri"/>
              </a:rPr>
              <a:t>built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blockchain,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Calibri"/>
                <a:cs typeface="Calibri"/>
              </a:rPr>
              <a:t>aiming</a:t>
            </a:r>
            <a:r>
              <a:rPr dirty="0" sz="3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9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alibri"/>
                <a:cs typeface="Calibri"/>
              </a:rPr>
              <a:t>democratize</a:t>
            </a:r>
            <a:r>
              <a:rPr dirty="0" sz="3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9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traditional </a:t>
            </a:r>
            <a:r>
              <a:rPr dirty="0" sz="3400" spc="6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dirty="0" sz="3400" spc="-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dirty="0" sz="34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dirty="0" sz="34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4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dirty="0" sz="34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4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intermediaries.</a:t>
            </a:r>
            <a:r>
              <a:rPr dirty="0" sz="34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Leveraging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dirty="0" sz="3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Calibri"/>
                <a:cs typeface="Calibri"/>
              </a:rPr>
              <a:t>contracts,</a:t>
            </a:r>
            <a:r>
              <a:rPr dirty="0" sz="3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75">
                <a:solidFill>
                  <a:srgbClr val="FFFFFF"/>
                </a:solidFill>
                <a:latin typeface="Calibri"/>
                <a:cs typeface="Calibri"/>
              </a:rPr>
              <a:t>DeFi</a:t>
            </a:r>
            <a:r>
              <a:rPr dirty="0" sz="3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protocols</a:t>
            </a:r>
            <a:r>
              <a:rPr dirty="0" sz="3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facilitate</a:t>
            </a:r>
            <a:r>
              <a:rPr dirty="0" sz="3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dirty="0" sz="3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activities</a:t>
            </a:r>
            <a:r>
              <a:rPr dirty="0" sz="3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dirty="0" sz="3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lending,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borrowing,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trading,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alibri"/>
                <a:cs typeface="Calibri"/>
              </a:rPr>
              <a:t>derivatives,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asset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13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decentralized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alibri"/>
                <a:cs typeface="Calibri"/>
              </a:rPr>
              <a:t>manner.</a:t>
            </a:r>
            <a:r>
              <a:rPr dirty="0" sz="3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dirty="0" sz="3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40">
                <a:solidFill>
                  <a:srgbClr val="FFFFFF"/>
                </a:solidFill>
                <a:latin typeface="Calibri"/>
                <a:cs typeface="Calibri"/>
              </a:rPr>
              <a:t>offer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dirty="0" sz="3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greater transparency,</a:t>
            </a:r>
            <a:r>
              <a:rPr dirty="0" sz="3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accessibility,</a:t>
            </a:r>
            <a:r>
              <a:rPr dirty="0" sz="3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3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dirty="0" sz="3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3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finances,</a:t>
            </a:r>
            <a:r>
              <a:rPr dirty="0" sz="3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enabling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anyone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r>
              <a:rPr dirty="0" sz="3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connection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9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participate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13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0">
                <a:solidFill>
                  <a:srgbClr val="FFFFFF"/>
                </a:solidFill>
                <a:latin typeface="Calibri"/>
                <a:cs typeface="Calibri"/>
              </a:rPr>
              <a:t>financial </a:t>
            </a:r>
            <a:r>
              <a:rPr dirty="0" sz="3400" spc="-40">
                <a:solidFill>
                  <a:srgbClr val="FFFFFF"/>
                </a:solidFill>
                <a:latin typeface="Calibri"/>
                <a:cs typeface="Calibri"/>
              </a:rPr>
              <a:t>markets,</a:t>
            </a:r>
            <a:r>
              <a:rPr dirty="0" sz="3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earn</a:t>
            </a:r>
            <a:r>
              <a:rPr dirty="0" sz="3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dirty="0" sz="3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assets,</a:t>
            </a:r>
            <a:r>
              <a:rPr dirty="0" sz="3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3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innovative</a:t>
            </a:r>
            <a:r>
              <a:rPr dirty="0" sz="3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0">
                <a:solidFill>
                  <a:srgbClr val="FFFFFF"/>
                </a:solidFill>
                <a:latin typeface="Calibri"/>
                <a:cs typeface="Calibri"/>
              </a:rPr>
              <a:t>financial </a:t>
            </a:r>
            <a:r>
              <a:rPr dirty="0" sz="3400" spc="-20">
                <a:solidFill>
                  <a:srgbClr val="FFFFFF"/>
                </a:solidFill>
                <a:latin typeface="Calibri"/>
                <a:cs typeface="Calibri"/>
              </a:rPr>
              <a:t>products,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1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0">
                <a:solidFill>
                  <a:srgbClr val="FFFFFF"/>
                </a:solidFill>
                <a:latin typeface="Calibri"/>
                <a:cs typeface="Calibri"/>
              </a:rPr>
              <a:t>maintaining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custody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funds.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65153" y="816610"/>
            <a:ext cx="8357870" cy="152781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886075" marR="5080" indent="-2874010">
              <a:lnSpc>
                <a:spcPct val="100800"/>
              </a:lnSpc>
              <a:spcBef>
                <a:spcPts val="70"/>
              </a:spcBef>
            </a:pPr>
            <a:r>
              <a:rPr dirty="0" sz="4900" spc="-240"/>
              <a:t>Decentralized</a:t>
            </a:r>
            <a:r>
              <a:rPr dirty="0" sz="4900" spc="-85"/>
              <a:t> </a:t>
            </a:r>
            <a:r>
              <a:rPr dirty="0" sz="4900" spc="-240"/>
              <a:t>Finance</a:t>
            </a:r>
            <a:r>
              <a:rPr dirty="0" sz="4900" spc="-80"/>
              <a:t> </a:t>
            </a:r>
            <a:r>
              <a:rPr dirty="0" sz="4900" spc="-290"/>
              <a:t>(DeFi)</a:t>
            </a:r>
            <a:r>
              <a:rPr dirty="0" sz="4900" spc="-80"/>
              <a:t> </a:t>
            </a:r>
            <a:r>
              <a:rPr dirty="0" sz="4900" spc="-315"/>
              <a:t>on </a:t>
            </a:r>
            <a:r>
              <a:rPr dirty="0" sz="4900" spc="-275"/>
              <a:t>Ethereum</a:t>
            </a:r>
            <a:endParaRPr sz="4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526157" y="2491048"/>
            <a:ext cx="13235940" cy="6102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699"/>
              </a:lnSpc>
              <a:spcBef>
                <a:spcPts val="95"/>
              </a:spcBef>
            </a:pP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dirty="0" sz="3600" spc="75">
                <a:solidFill>
                  <a:srgbClr val="FFFFFF"/>
                </a:solidFill>
                <a:latin typeface="Calibri"/>
                <a:cs typeface="Calibri"/>
              </a:rPr>
              <a:t>Fungible</a:t>
            </a:r>
            <a:r>
              <a:rPr dirty="0" sz="36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Tokens</a:t>
            </a:r>
            <a:r>
              <a:rPr dirty="0" sz="36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105">
                <a:solidFill>
                  <a:srgbClr val="FFFFFF"/>
                </a:solidFill>
                <a:latin typeface="Calibri"/>
                <a:cs typeface="Calibri"/>
              </a:rPr>
              <a:t>(NFTs)</a:t>
            </a:r>
            <a:r>
              <a:rPr dirty="0" sz="36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36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dirty="0" sz="36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7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36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50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r>
              <a:rPr dirty="0" sz="36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6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represent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ownership</a:t>
            </a:r>
            <a:r>
              <a:rPr dirty="0" sz="36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6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proof</a:t>
            </a:r>
            <a:r>
              <a:rPr dirty="0" sz="36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6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authenticity</a:t>
            </a:r>
            <a:r>
              <a:rPr dirty="0" sz="36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6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6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dirty="0" sz="36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r>
              <a:rPr dirty="0" sz="36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6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piece</a:t>
            </a:r>
            <a:r>
              <a:rPr dirty="0" sz="36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6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content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blockchain,</a:t>
            </a:r>
            <a:r>
              <a:rPr dirty="0" sz="3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4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dirty="0" sz="3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commonly</a:t>
            </a:r>
            <a:r>
              <a:rPr dirty="0" sz="3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Ethereum.</a:t>
            </a:r>
            <a:r>
              <a:rPr dirty="0" sz="3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50">
                <a:solidFill>
                  <a:srgbClr val="FFFFFF"/>
                </a:solidFill>
                <a:latin typeface="Calibri"/>
                <a:cs typeface="Calibri"/>
              </a:rPr>
              <a:t>Unlike</a:t>
            </a:r>
            <a:r>
              <a:rPr dirty="0" sz="3600" spc="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cryptocurrencies</a:t>
            </a:r>
            <a:r>
              <a:rPr dirty="0" sz="36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6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dirty="0" sz="36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6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Calibri"/>
                <a:cs typeface="Calibri"/>
              </a:rPr>
              <a:t>Bitcoin</a:t>
            </a:r>
            <a:r>
              <a:rPr dirty="0" sz="36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6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Ethereum,</a:t>
            </a:r>
            <a:r>
              <a:rPr dirty="0" sz="36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6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36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36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55">
                <a:solidFill>
                  <a:srgbClr val="FFFFFF"/>
                </a:solidFill>
                <a:latin typeface="Calibri"/>
                <a:cs typeface="Calibri"/>
              </a:rPr>
              <a:t>fungible</a:t>
            </a:r>
            <a:r>
              <a:rPr dirty="0" sz="36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36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45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36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exchanged</a:t>
            </a:r>
            <a:r>
              <a:rPr dirty="0" sz="36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6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6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Calibri"/>
                <a:cs typeface="Calibri"/>
              </a:rPr>
              <a:t>one-to-</a:t>
            </a:r>
            <a:r>
              <a:rPr dirty="0" sz="3600" spc="-4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36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basis,</a:t>
            </a:r>
            <a:r>
              <a:rPr dirty="0" sz="36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36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150">
                <a:solidFill>
                  <a:srgbClr val="FFFFFF"/>
                </a:solidFill>
                <a:latin typeface="Calibri"/>
                <a:cs typeface="Calibri"/>
              </a:rPr>
              <a:t>NFT</a:t>
            </a:r>
            <a:r>
              <a:rPr dirty="0" sz="36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36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40">
                <a:solidFill>
                  <a:srgbClr val="FFFFFF"/>
                </a:solidFill>
                <a:latin typeface="Calibri"/>
                <a:cs typeface="Calibri"/>
              </a:rPr>
              <a:t>distinct </a:t>
            </a: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properties,</a:t>
            </a:r>
            <a:r>
              <a:rPr dirty="0" sz="36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60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dirty="0" sz="36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36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90">
                <a:solidFill>
                  <a:srgbClr val="FFFFFF"/>
                </a:solidFill>
                <a:latin typeface="Calibri"/>
                <a:cs typeface="Calibri"/>
              </a:rPr>
              <a:t>indivisible</a:t>
            </a:r>
            <a:r>
              <a:rPr dirty="0" sz="36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6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irreplaceable.</a:t>
            </a:r>
            <a:r>
              <a:rPr dirty="0" sz="36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110">
                <a:solidFill>
                  <a:srgbClr val="FFFFFF"/>
                </a:solidFill>
                <a:latin typeface="Calibri"/>
                <a:cs typeface="Calibri"/>
              </a:rPr>
              <a:t>NFTs</a:t>
            </a:r>
            <a:r>
              <a:rPr dirty="0" sz="36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36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gained </a:t>
            </a:r>
            <a:r>
              <a:rPr dirty="0" sz="3600" spc="55">
                <a:solidFill>
                  <a:srgbClr val="FFFFFF"/>
                </a:solidFill>
                <a:latin typeface="Calibri"/>
                <a:cs typeface="Calibri"/>
              </a:rPr>
              <a:t>significant</a:t>
            </a:r>
            <a:r>
              <a:rPr dirty="0" sz="3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attention</a:t>
            </a:r>
            <a:r>
              <a:rPr dirty="0" sz="3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dirty="0" sz="3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dirty="0" sz="3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industries,</a:t>
            </a:r>
            <a:r>
              <a:rPr dirty="0" sz="3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105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r>
              <a:rPr dirty="0" sz="3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45">
                <a:solidFill>
                  <a:srgbClr val="FFFFFF"/>
                </a:solidFill>
                <a:latin typeface="Calibri"/>
                <a:cs typeface="Calibri"/>
              </a:rPr>
              <a:t>art,</a:t>
            </a:r>
            <a:r>
              <a:rPr dirty="0" sz="3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gaming,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collectibles,</a:t>
            </a:r>
            <a:r>
              <a:rPr dirty="0" sz="36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6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7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36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30">
                <a:solidFill>
                  <a:srgbClr val="FFFFFF"/>
                </a:solidFill>
                <a:latin typeface="Calibri"/>
                <a:cs typeface="Calibri"/>
              </a:rPr>
              <a:t>media,</a:t>
            </a:r>
            <a:r>
              <a:rPr dirty="0" sz="36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offering</a:t>
            </a:r>
            <a:r>
              <a:rPr dirty="0" sz="36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creators</a:t>
            </a:r>
            <a:r>
              <a:rPr dirty="0" sz="36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6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collectors</a:t>
            </a:r>
            <a:r>
              <a:rPr dirty="0" sz="36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600" spc="85">
                <a:solidFill>
                  <a:srgbClr val="FFFFFF"/>
                </a:solidFill>
                <a:latin typeface="Calibri"/>
                <a:cs typeface="Calibri"/>
              </a:rPr>
              <a:t>ability</a:t>
            </a:r>
            <a:r>
              <a:rPr dirty="0" sz="3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8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tokenize</a:t>
            </a:r>
            <a:r>
              <a:rPr dirty="0" sz="3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trade</a:t>
            </a:r>
            <a:r>
              <a:rPr dirty="0" sz="3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7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3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50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r>
              <a:rPr dirty="0" sz="3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verifiable</a:t>
            </a:r>
            <a:r>
              <a:rPr dirty="0" sz="3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scarcity</a:t>
            </a:r>
            <a:r>
              <a:rPr dirty="0" sz="3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ownership,</a:t>
            </a:r>
            <a:r>
              <a:rPr dirty="0" sz="3600" spc="-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45">
                <a:solidFill>
                  <a:srgbClr val="FFFFFF"/>
                </a:solidFill>
                <a:latin typeface="Calibri"/>
                <a:cs typeface="Calibri"/>
              </a:rPr>
              <a:t>leading</a:t>
            </a:r>
            <a:r>
              <a:rPr dirty="0" sz="36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8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6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36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forms</a:t>
            </a:r>
            <a:r>
              <a:rPr dirty="0" sz="36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6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7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36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Calibri"/>
                <a:cs typeface="Calibri"/>
              </a:rPr>
              <a:t>expression,</a:t>
            </a:r>
            <a:r>
              <a:rPr dirty="0" sz="36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FFFFFF"/>
                </a:solidFill>
                <a:latin typeface="Calibri"/>
                <a:cs typeface="Calibri"/>
              </a:rPr>
              <a:t>ownership,</a:t>
            </a:r>
            <a:r>
              <a:rPr dirty="0" sz="36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monetization.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8589" y="1321949"/>
            <a:ext cx="7731125" cy="8064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100" spc="-155">
                <a:latin typeface="Times New Roman"/>
                <a:cs typeface="Times New Roman"/>
              </a:rPr>
              <a:t>Non-</a:t>
            </a:r>
            <a:r>
              <a:rPr dirty="0" sz="5100" spc="-50">
                <a:latin typeface="Times New Roman"/>
                <a:cs typeface="Times New Roman"/>
              </a:rPr>
              <a:t>Fungible</a:t>
            </a:r>
            <a:r>
              <a:rPr dirty="0" sz="5100" spc="-245">
                <a:latin typeface="Times New Roman"/>
                <a:cs typeface="Times New Roman"/>
              </a:rPr>
              <a:t> </a:t>
            </a:r>
            <a:r>
              <a:rPr dirty="0" sz="5100" spc="-114">
                <a:latin typeface="Times New Roman"/>
                <a:cs typeface="Times New Roman"/>
              </a:rPr>
              <a:t>Tokens</a:t>
            </a:r>
            <a:r>
              <a:rPr dirty="0" sz="5100" spc="-240">
                <a:latin typeface="Times New Roman"/>
                <a:cs typeface="Times New Roman"/>
              </a:rPr>
              <a:t> </a:t>
            </a:r>
            <a:r>
              <a:rPr dirty="0" sz="5100" spc="-195">
                <a:latin typeface="Times New Roman"/>
                <a:cs typeface="Times New Roman"/>
              </a:rPr>
              <a:t>(NFTs)</a:t>
            </a:r>
            <a:endParaRPr sz="5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6521" y="1020629"/>
            <a:ext cx="9735185" cy="9169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850" spc="-30">
                <a:latin typeface="Times New Roman"/>
                <a:cs typeface="Times New Roman"/>
              </a:rPr>
              <a:t>Scaling</a:t>
            </a:r>
            <a:r>
              <a:rPr dirty="0" sz="5850" spc="-270">
                <a:latin typeface="Times New Roman"/>
                <a:cs typeface="Times New Roman"/>
              </a:rPr>
              <a:t> </a:t>
            </a:r>
            <a:r>
              <a:rPr dirty="0" sz="5850">
                <a:latin typeface="Times New Roman"/>
                <a:cs typeface="Times New Roman"/>
              </a:rPr>
              <a:t>Solutions</a:t>
            </a:r>
            <a:r>
              <a:rPr dirty="0" sz="5850" spc="-265">
                <a:latin typeface="Times New Roman"/>
                <a:cs typeface="Times New Roman"/>
              </a:rPr>
              <a:t> </a:t>
            </a:r>
            <a:r>
              <a:rPr dirty="0" sz="5850" spc="-60">
                <a:latin typeface="Times New Roman"/>
                <a:cs typeface="Times New Roman"/>
              </a:rPr>
              <a:t>for</a:t>
            </a:r>
            <a:r>
              <a:rPr dirty="0" sz="5850" spc="-265">
                <a:latin typeface="Times New Roman"/>
                <a:cs typeface="Times New Roman"/>
              </a:rPr>
              <a:t> </a:t>
            </a:r>
            <a:r>
              <a:rPr dirty="0" sz="5850" spc="-65">
                <a:latin typeface="Times New Roman"/>
                <a:cs typeface="Times New Roman"/>
              </a:rPr>
              <a:t>Ethereum</a:t>
            </a:r>
            <a:endParaRPr sz="58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97684" y="2126240"/>
            <a:ext cx="11739880" cy="68154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635">
              <a:lnSpc>
                <a:spcPct val="100800"/>
              </a:lnSpc>
              <a:spcBef>
                <a:spcPts val="90"/>
              </a:spcBef>
            </a:pPr>
            <a:r>
              <a:rPr dirty="0" sz="3400" spc="95">
                <a:solidFill>
                  <a:srgbClr val="FFFFFF"/>
                </a:solidFill>
                <a:latin typeface="Calibri"/>
                <a:cs typeface="Calibri"/>
              </a:rPr>
              <a:t>Scaling</a:t>
            </a:r>
            <a:r>
              <a:rPr dirty="0" sz="3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Calibri"/>
                <a:cs typeface="Calibri"/>
              </a:rPr>
              <a:t>aim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network's </a:t>
            </a:r>
            <a:r>
              <a:rPr dirty="0" sz="3400" spc="55">
                <a:solidFill>
                  <a:srgbClr val="FFFFFF"/>
                </a:solidFill>
                <a:latin typeface="Calibri"/>
                <a:cs typeface="Calibri"/>
              </a:rPr>
              <a:t>limitations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14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85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95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volumes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Calibri"/>
                <a:cs typeface="Calibri"/>
              </a:rPr>
              <a:t>increasing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gas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fees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Calibri"/>
                <a:cs typeface="Calibri"/>
              </a:rPr>
              <a:t>improving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65">
                <a:solidFill>
                  <a:srgbClr val="FFFFFF"/>
                </a:solidFill>
                <a:latin typeface="Calibri"/>
                <a:cs typeface="Calibri"/>
              </a:rPr>
              <a:t>scalability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throughput.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solutions,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70">
                <a:solidFill>
                  <a:srgbClr val="FFFFFF"/>
                </a:solidFill>
                <a:latin typeface="Calibri"/>
                <a:cs typeface="Calibri"/>
              </a:rPr>
              <a:t>rollups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sidechains,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Calibri"/>
                <a:cs typeface="Calibri"/>
              </a:rPr>
              <a:t>offer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alibri"/>
                <a:cs typeface="Calibri"/>
              </a:rPr>
              <a:t>off-</a:t>
            </a:r>
            <a:r>
              <a:rPr dirty="0" sz="3400" spc="75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Calibri"/>
                <a:cs typeface="Calibri"/>
              </a:rPr>
              <a:t>scaling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dirty="0" sz="3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3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dirty="0" sz="3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3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efficiently</a:t>
            </a:r>
            <a:r>
              <a:rPr dirty="0" sz="34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400" spc="-2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dirty="0" sz="3400" spc="8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Calibri"/>
                <a:cs typeface="Calibri"/>
              </a:rPr>
              <a:t>settle</a:t>
            </a:r>
            <a:r>
              <a:rPr dirty="0" sz="3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dirty="0" sz="3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mainnet.</a:t>
            </a:r>
            <a:r>
              <a:rPr dirty="0" sz="3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0">
                <a:solidFill>
                  <a:srgbClr val="FFFFFF"/>
                </a:solidFill>
                <a:latin typeface="Calibri"/>
                <a:cs typeface="Calibri"/>
              </a:rPr>
              <a:t>Additionally,</a:t>
            </a:r>
            <a:r>
              <a:rPr dirty="0" sz="3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alibri"/>
                <a:cs typeface="Calibri"/>
              </a:rPr>
              <a:t>2.0,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Calibri"/>
                <a:cs typeface="Calibri"/>
              </a:rPr>
              <a:t>transition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proof-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of-</a:t>
            </a:r>
            <a:r>
              <a:rPr dirty="0" sz="3400" spc="-20">
                <a:solidFill>
                  <a:srgbClr val="FFFFFF"/>
                </a:solidFill>
                <a:latin typeface="Calibri"/>
                <a:cs typeface="Calibri"/>
              </a:rPr>
              <a:t>stake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consensus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mechanism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shard</a:t>
            </a:r>
            <a:r>
              <a:rPr dirty="0" sz="3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chains,</a:t>
            </a:r>
            <a:r>
              <a:rPr dirty="0" sz="3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aims</a:t>
            </a:r>
            <a:r>
              <a:rPr dirty="0" sz="3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0">
                <a:solidFill>
                  <a:srgbClr val="FFFFFF"/>
                </a:solidFill>
                <a:latin typeface="Calibri"/>
                <a:cs typeface="Calibri"/>
              </a:rPr>
              <a:t>dramatically</a:t>
            </a:r>
            <a:r>
              <a:rPr dirty="0" sz="3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dirty="0" sz="3400" spc="-3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3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30">
                <a:solidFill>
                  <a:srgbClr val="FFFFFF"/>
                </a:solidFill>
                <a:latin typeface="Calibri"/>
                <a:cs typeface="Calibri"/>
              </a:rPr>
              <a:t>network's</a:t>
            </a:r>
            <a:r>
              <a:rPr dirty="0" sz="3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capacity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Calibri"/>
                <a:cs typeface="Calibri"/>
              </a:rPr>
              <a:t>performance,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5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65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handle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65">
                <a:solidFill>
                  <a:srgbClr val="FFFFFF"/>
                </a:solidFill>
                <a:latin typeface="Calibri"/>
                <a:cs typeface="Calibri"/>
              </a:rPr>
              <a:t>significantly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50">
                <a:solidFill>
                  <a:srgbClr val="FFFFFF"/>
                </a:solidFill>
                <a:latin typeface="Calibri"/>
                <a:cs typeface="Calibri"/>
              </a:rPr>
              <a:t>reducing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congestion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10">
                <a:solidFill>
                  <a:srgbClr val="FFFFFF"/>
                </a:solidFill>
                <a:latin typeface="Calibri"/>
                <a:cs typeface="Calibri"/>
              </a:rPr>
              <a:t>fees.</a:t>
            </a:r>
            <a:r>
              <a:rPr dirty="0" sz="3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dirty="0" sz="3400" spc="65">
                <a:solidFill>
                  <a:srgbClr val="FFFFFF"/>
                </a:solidFill>
                <a:latin typeface="Calibri"/>
                <a:cs typeface="Calibri"/>
              </a:rPr>
              <a:t>scaling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80">
                <a:solidFill>
                  <a:srgbClr val="FFFFFF"/>
                </a:solidFill>
                <a:latin typeface="Calibri"/>
                <a:cs typeface="Calibri"/>
              </a:rPr>
              <a:t>crucial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Ethereum's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continued</a:t>
            </a:r>
            <a:r>
              <a:rPr dirty="0" sz="3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dirty="0" sz="3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adoption</a:t>
            </a:r>
            <a:r>
              <a:rPr dirty="0" sz="3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as a </a:t>
            </a:r>
            <a:r>
              <a:rPr dirty="0" sz="3400" spc="45">
                <a:solidFill>
                  <a:srgbClr val="FFFFFF"/>
                </a:solidFill>
                <a:latin typeface="Calibri"/>
                <a:cs typeface="Calibri"/>
              </a:rPr>
              <a:t>leading</a:t>
            </a:r>
            <a:r>
              <a:rPr dirty="0" sz="3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platform for decentralized</a:t>
            </a:r>
            <a:r>
              <a:rPr dirty="0" sz="3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applications </a:t>
            </a:r>
            <a:r>
              <a:rPr dirty="0" sz="34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400" spc="7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dirty="0" sz="3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services.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425268" y="2659247"/>
            <a:ext cx="13437869" cy="6186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635">
              <a:lnSpc>
                <a:spcPct val="100600"/>
              </a:lnSpc>
              <a:spcBef>
                <a:spcPts val="90"/>
              </a:spcBef>
            </a:pP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Ethereum's</a:t>
            </a:r>
            <a:r>
              <a:rPr dirty="0" sz="33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enterprise</a:t>
            </a:r>
            <a:r>
              <a:rPr dirty="0" sz="33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adoption</a:t>
            </a:r>
            <a:r>
              <a:rPr dirty="0" sz="335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33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dirty="0" sz="33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steadily</a:t>
            </a:r>
            <a:r>
              <a:rPr dirty="0" sz="335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increasing</a:t>
            </a:r>
            <a:r>
              <a:rPr dirty="0" sz="33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35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businesses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recognize</a:t>
            </a:r>
            <a:r>
              <a:rPr dirty="0" sz="335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3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35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dirty="0" sz="335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benefits</a:t>
            </a:r>
            <a:r>
              <a:rPr dirty="0" sz="335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5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35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5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dirty="0" sz="335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dirty="0" sz="335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35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enhancing efficiency,</a:t>
            </a:r>
            <a:r>
              <a:rPr dirty="0" sz="33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transparency,</a:t>
            </a:r>
            <a:r>
              <a:rPr dirty="0" sz="33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33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dirty="0" sz="33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industries.</a:t>
            </a:r>
            <a:r>
              <a:rPr dirty="0" sz="33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Enterprises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335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leveraging</a:t>
            </a:r>
            <a:r>
              <a:rPr dirty="0" sz="335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Ethereum's</a:t>
            </a:r>
            <a:r>
              <a:rPr dirty="0" sz="335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robust</a:t>
            </a:r>
            <a:r>
              <a:rPr dirty="0" sz="335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infrastructure,</a:t>
            </a:r>
            <a:r>
              <a:rPr dirty="0" sz="335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dirty="0" sz="335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contract</a:t>
            </a:r>
            <a:r>
              <a:rPr dirty="0" sz="335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capabilities,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35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growing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45">
                <a:solidFill>
                  <a:srgbClr val="FFFFFF"/>
                </a:solidFill>
                <a:latin typeface="Calibri"/>
                <a:cs typeface="Calibri"/>
              </a:rPr>
              <a:t>ecosystem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5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35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decentralized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dirty="0" sz="335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8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streamline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processes, </a:t>
            </a:r>
            <a:r>
              <a:rPr dirty="0" sz="3350" spc="-45">
                <a:solidFill>
                  <a:srgbClr val="FFFFFF"/>
                </a:solidFill>
                <a:latin typeface="Calibri"/>
                <a:cs typeface="Calibri"/>
              </a:rPr>
              <a:t>automate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45">
                <a:solidFill>
                  <a:srgbClr val="FFFFFF"/>
                </a:solidFill>
                <a:latin typeface="Calibri"/>
                <a:cs typeface="Calibri"/>
              </a:rPr>
              <a:t>workﬂows,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350" spc="-45">
                <a:solidFill>
                  <a:srgbClr val="FFFFFF"/>
                </a:solidFill>
                <a:latin typeface="Calibri"/>
                <a:cs typeface="Calibri"/>
              </a:rPr>
              <a:t> create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8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33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35">
                <a:solidFill>
                  <a:srgbClr val="FFFFFF"/>
                </a:solidFill>
                <a:latin typeface="Calibri"/>
                <a:cs typeface="Calibri"/>
              </a:rPr>
              <a:t>models.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Consortia</a:t>
            </a:r>
            <a:r>
              <a:rPr dirty="0" sz="33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Enterprise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55">
                <a:solidFill>
                  <a:srgbClr val="FFFFFF"/>
                </a:solidFill>
                <a:latin typeface="Calibri"/>
                <a:cs typeface="Calibri"/>
              </a:rPr>
              <a:t>Alliance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114">
                <a:solidFill>
                  <a:srgbClr val="FFFFFF"/>
                </a:solidFill>
                <a:latin typeface="Calibri"/>
                <a:cs typeface="Calibri"/>
              </a:rPr>
              <a:t>(EEA)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3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collaboration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standardization,</a:t>
            </a:r>
            <a:r>
              <a:rPr dirty="0" sz="33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80">
                <a:solidFill>
                  <a:srgbClr val="FFFFFF"/>
                </a:solidFill>
                <a:latin typeface="Calibri"/>
                <a:cs typeface="Calibri"/>
              </a:rPr>
              <a:t>driving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3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3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5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enterprise-grade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350" spc="8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3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blockchain.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With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initiatives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focused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3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scalability,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interoperability,</a:t>
            </a:r>
            <a:r>
              <a:rPr dirty="0" sz="33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privacy,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continues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8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position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itself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preferred</a:t>
            </a:r>
            <a:r>
              <a:rPr dirty="0" sz="33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dirty="0" sz="33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3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enterprise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adoption,</a:t>
            </a:r>
            <a:r>
              <a:rPr dirty="0" sz="33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facilitating</a:t>
            </a:r>
            <a:r>
              <a:rPr dirty="0" sz="33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innovation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3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45">
                <a:solidFill>
                  <a:srgbClr val="FFFFFF"/>
                </a:solidFill>
                <a:latin typeface="Calibri"/>
                <a:cs typeface="Calibri"/>
              </a:rPr>
              <a:t>digital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transformation</a:t>
            </a:r>
            <a:r>
              <a:rPr dirty="0" sz="33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dirty="0" sz="335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dirty="0" sz="33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markets.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6190" y="1431246"/>
            <a:ext cx="11275695" cy="944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0" spc="-110">
                <a:latin typeface="Times New Roman"/>
                <a:cs typeface="Times New Roman"/>
              </a:rPr>
              <a:t>Ethereum</a:t>
            </a:r>
            <a:r>
              <a:rPr dirty="0" sz="6000" spc="-320">
                <a:latin typeface="Times New Roman"/>
                <a:cs typeface="Times New Roman"/>
              </a:rPr>
              <a:t> </a:t>
            </a:r>
            <a:r>
              <a:rPr dirty="0" sz="6000" spc="-55">
                <a:latin typeface="Times New Roman"/>
                <a:cs typeface="Times New Roman"/>
              </a:rPr>
              <a:t>and</a:t>
            </a:r>
            <a:r>
              <a:rPr dirty="0" sz="6000" spc="-325">
                <a:latin typeface="Times New Roman"/>
                <a:cs typeface="Times New Roman"/>
              </a:rPr>
              <a:t> </a:t>
            </a:r>
            <a:r>
              <a:rPr dirty="0" sz="6000" spc="-70">
                <a:latin typeface="Times New Roman"/>
                <a:cs typeface="Times New Roman"/>
              </a:rPr>
              <a:t>Enterprise</a:t>
            </a:r>
            <a:r>
              <a:rPr dirty="0" sz="6000" spc="-320">
                <a:latin typeface="Times New Roman"/>
                <a:cs typeface="Times New Roman"/>
              </a:rPr>
              <a:t> </a:t>
            </a:r>
            <a:r>
              <a:rPr dirty="0" sz="6000" spc="-10">
                <a:latin typeface="Times New Roman"/>
                <a:cs typeface="Times New Roman"/>
              </a:rPr>
              <a:t>Adoption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33517" y="904900"/>
            <a:ext cx="7421245" cy="16294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051050" marR="5080" indent="-2038985">
              <a:lnSpc>
                <a:spcPct val="100000"/>
              </a:lnSpc>
              <a:spcBef>
                <a:spcPts val="120"/>
              </a:spcBef>
            </a:pPr>
            <a:r>
              <a:rPr dirty="0" sz="5250" spc="-80">
                <a:latin typeface="Times New Roman"/>
                <a:cs typeface="Times New Roman"/>
              </a:rPr>
              <a:t>Regulatory</a:t>
            </a:r>
            <a:r>
              <a:rPr dirty="0" sz="5250" spc="-254">
                <a:latin typeface="Times New Roman"/>
                <a:cs typeface="Times New Roman"/>
              </a:rPr>
              <a:t> </a:t>
            </a:r>
            <a:r>
              <a:rPr dirty="0" sz="5250" spc="-120">
                <a:latin typeface="Times New Roman"/>
                <a:cs typeface="Times New Roman"/>
              </a:rPr>
              <a:t>Landscape</a:t>
            </a:r>
            <a:r>
              <a:rPr dirty="0" sz="5250" spc="-250">
                <a:latin typeface="Times New Roman"/>
                <a:cs typeface="Times New Roman"/>
              </a:rPr>
              <a:t> </a:t>
            </a:r>
            <a:r>
              <a:rPr dirty="0" sz="5250" spc="-25">
                <a:latin typeface="Times New Roman"/>
                <a:cs typeface="Times New Roman"/>
              </a:rPr>
              <a:t>and </a:t>
            </a:r>
            <a:r>
              <a:rPr dirty="0" sz="5250" spc="-10">
                <a:latin typeface="Times New Roman"/>
                <a:cs typeface="Times New Roman"/>
              </a:rPr>
              <a:t>Compliance</a:t>
            </a:r>
            <a:endParaRPr sz="52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79395" y="2714092"/>
            <a:ext cx="13729335" cy="6536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1000"/>
              </a:lnSpc>
              <a:spcBef>
                <a:spcPts val="95"/>
              </a:spcBef>
            </a:pPr>
            <a:r>
              <a:rPr dirty="0" sz="3250" spc="6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regulatory</a:t>
            </a:r>
            <a:r>
              <a:rPr dirty="0" sz="32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landscape</a:t>
            </a:r>
            <a:r>
              <a:rPr dirty="0" sz="32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compliance</a:t>
            </a:r>
            <a:r>
              <a:rPr dirty="0" sz="32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r>
              <a:rPr dirty="0" sz="32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65">
                <a:solidFill>
                  <a:srgbClr val="FFFFFF"/>
                </a:solidFill>
                <a:latin typeface="Calibri"/>
                <a:cs typeface="Calibri"/>
              </a:rPr>
              <a:t>surrounding</a:t>
            </a:r>
            <a:r>
              <a:rPr dirty="0" sz="32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50">
                <a:solidFill>
                  <a:srgbClr val="FFFFFF"/>
                </a:solidFill>
                <a:latin typeface="Calibri"/>
                <a:cs typeface="Calibri"/>
              </a:rPr>
              <a:t>blockchain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5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cryptocurrencies</a:t>
            </a:r>
            <a:r>
              <a:rPr dirty="0" sz="32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325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80">
                <a:solidFill>
                  <a:srgbClr val="FFFFFF"/>
                </a:solidFill>
                <a:latin typeface="Calibri"/>
                <a:cs typeface="Calibri"/>
              </a:rPr>
              <a:t>rapidly</a:t>
            </a:r>
            <a:r>
              <a:rPr dirty="0" sz="32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evolving</a:t>
            </a:r>
            <a:r>
              <a:rPr dirty="0" sz="32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2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governments</a:t>
            </a:r>
            <a:r>
              <a:rPr dirty="0" sz="32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regulatory</a:t>
            </a:r>
            <a:r>
              <a:rPr dirty="0" sz="32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bodies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strive</a:t>
            </a:r>
            <a:r>
              <a:rPr dirty="0" sz="32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5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balance</a:t>
            </a:r>
            <a:r>
              <a:rPr dirty="0" sz="32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innovation</a:t>
            </a:r>
            <a:r>
              <a:rPr dirty="0" sz="32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consumer</a:t>
            </a:r>
            <a:r>
              <a:rPr dirty="0" sz="32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r>
              <a:rPr dirty="0" sz="32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65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dirty="0" sz="32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stability.</a:t>
            </a:r>
            <a:endParaRPr sz="3250">
              <a:latin typeface="Calibri"/>
              <a:cs typeface="Calibri"/>
            </a:endParaRPr>
          </a:p>
          <a:p>
            <a:pPr algn="ctr" marL="56515" marR="48895" indent="-635">
              <a:lnSpc>
                <a:spcPct val="101099"/>
              </a:lnSpc>
              <a:spcBef>
                <a:spcPts val="30"/>
              </a:spcBef>
            </a:pP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dirty="0" sz="32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5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32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60">
                <a:solidFill>
                  <a:srgbClr val="FFFFFF"/>
                </a:solidFill>
                <a:latin typeface="Calibri"/>
                <a:cs typeface="Calibri"/>
              </a:rPr>
              <a:t>jurisdictions</a:t>
            </a:r>
            <a:r>
              <a:rPr dirty="0" sz="32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32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embraced</a:t>
            </a:r>
            <a:r>
              <a:rPr dirty="0" sz="32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6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dirty="0" sz="32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dirty="0" sz="32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cryptocurrencies,</a:t>
            </a:r>
            <a:r>
              <a:rPr dirty="0" sz="325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65">
                <a:solidFill>
                  <a:srgbClr val="FFFFFF"/>
                </a:solidFill>
                <a:latin typeface="Calibri"/>
                <a:cs typeface="Calibri"/>
              </a:rPr>
              <a:t>providing</a:t>
            </a:r>
            <a:r>
              <a:rPr dirty="0" sz="32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60">
                <a:solidFill>
                  <a:srgbClr val="FFFFFF"/>
                </a:solidFill>
                <a:latin typeface="Calibri"/>
                <a:cs typeface="Calibri"/>
              </a:rPr>
              <a:t>clarity</a:t>
            </a:r>
            <a:r>
              <a:rPr dirty="0" sz="32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regulatory</a:t>
            </a:r>
            <a:r>
              <a:rPr dirty="0" sz="32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frameworks</a:t>
            </a:r>
            <a:r>
              <a:rPr dirty="0" sz="32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5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encourage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innovation</a:t>
            </a:r>
            <a:r>
              <a:rPr dirty="0" sz="32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adoption,</a:t>
            </a:r>
            <a:r>
              <a:rPr dirty="0" sz="32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others</a:t>
            </a:r>
            <a:r>
              <a:rPr dirty="0" sz="32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32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taken</a:t>
            </a:r>
            <a:r>
              <a:rPr dirty="0" sz="32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32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cautious</a:t>
            </a:r>
            <a:r>
              <a:rPr dirty="0" sz="32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approach,</a:t>
            </a:r>
            <a:r>
              <a:rPr dirty="0" sz="32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40">
                <a:solidFill>
                  <a:srgbClr val="FFFFFF"/>
                </a:solidFill>
                <a:latin typeface="Calibri"/>
                <a:cs typeface="Calibri"/>
              </a:rPr>
              <a:t>imposing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restrictions</a:t>
            </a:r>
            <a:r>
              <a:rPr dirty="0" sz="325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25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outright</a:t>
            </a:r>
            <a:r>
              <a:rPr dirty="0" sz="325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bans</a:t>
            </a:r>
            <a:r>
              <a:rPr dirty="0" sz="325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25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certain</a:t>
            </a:r>
            <a:r>
              <a:rPr dirty="0" sz="325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activities.</a:t>
            </a:r>
            <a:r>
              <a:rPr dirty="0" sz="32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50">
                <a:solidFill>
                  <a:srgbClr val="FFFFFF"/>
                </a:solidFill>
                <a:latin typeface="Calibri"/>
                <a:cs typeface="Calibri"/>
              </a:rPr>
              <a:t>Compliance</a:t>
            </a:r>
            <a:r>
              <a:rPr dirty="0" sz="325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5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regulatory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requirements,</a:t>
            </a:r>
            <a:r>
              <a:rPr dirty="0" sz="325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5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dirty="0" sz="325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25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50">
                <a:solidFill>
                  <a:srgbClr val="FFFFFF"/>
                </a:solidFill>
                <a:latin typeface="Calibri"/>
                <a:cs typeface="Calibri"/>
              </a:rPr>
              <a:t>anti-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r>
              <a:rPr dirty="0" sz="325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60">
                <a:solidFill>
                  <a:srgbClr val="FFFFFF"/>
                </a:solidFill>
                <a:latin typeface="Calibri"/>
                <a:cs typeface="Calibri"/>
              </a:rPr>
              <a:t>laundering</a:t>
            </a:r>
            <a:r>
              <a:rPr dirty="0" sz="325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50">
                <a:solidFill>
                  <a:srgbClr val="FFFFFF"/>
                </a:solidFill>
                <a:latin typeface="Calibri"/>
                <a:cs typeface="Calibri"/>
              </a:rPr>
              <a:t>(AML)</a:t>
            </a:r>
            <a:r>
              <a:rPr dirty="0" sz="325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5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know</a:t>
            </a:r>
            <a:r>
              <a:rPr dirty="0" sz="325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5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325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customer </a:t>
            </a:r>
            <a:r>
              <a:rPr dirty="0" sz="3250" spc="185">
                <a:solidFill>
                  <a:srgbClr val="FFFFFF"/>
                </a:solidFill>
                <a:latin typeface="Calibri"/>
                <a:cs typeface="Calibri"/>
              </a:rPr>
              <a:t>(KYC)</a:t>
            </a:r>
            <a:r>
              <a:rPr dirty="0" sz="32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regulations,</a:t>
            </a:r>
            <a:r>
              <a:rPr dirty="0" sz="32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9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paramount</a:t>
            </a:r>
            <a:r>
              <a:rPr dirty="0" sz="32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60">
                <a:solidFill>
                  <a:srgbClr val="FFFFFF"/>
                </a:solidFill>
                <a:latin typeface="Calibri"/>
                <a:cs typeface="Calibri"/>
              </a:rPr>
              <a:t>blockchain-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32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businesses</a:t>
            </a:r>
            <a:r>
              <a:rPr dirty="0" sz="3250" spc="-55">
                <a:solidFill>
                  <a:srgbClr val="FFFFFF"/>
                </a:solidFill>
                <a:latin typeface="Calibri"/>
                <a:cs typeface="Calibri"/>
              </a:rPr>
              <a:t> to 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operate </a:t>
            </a:r>
            <a:r>
              <a:rPr dirty="0" sz="3250" spc="60">
                <a:solidFill>
                  <a:srgbClr val="FFFFFF"/>
                </a:solidFill>
                <a:latin typeface="Calibri"/>
                <a:cs typeface="Calibri"/>
              </a:rPr>
              <a:t>legally</a:t>
            </a:r>
            <a:r>
              <a:rPr dirty="0" sz="325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105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dirty="0" sz="32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trust</a:t>
            </a:r>
            <a:r>
              <a:rPr dirty="0" sz="32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2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dirty="0" sz="32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stakeholders.</a:t>
            </a:r>
            <a:r>
              <a:rPr dirty="0" sz="325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2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60">
                <a:solidFill>
                  <a:srgbClr val="FFFFFF"/>
                </a:solidFill>
                <a:latin typeface="Calibri"/>
                <a:cs typeface="Calibri"/>
              </a:rPr>
              <a:t>industry</a:t>
            </a:r>
            <a:r>
              <a:rPr dirty="0" sz="32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matures,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collaboration</a:t>
            </a:r>
            <a:r>
              <a:rPr dirty="0" sz="325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7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325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regulators,</a:t>
            </a:r>
            <a:r>
              <a:rPr dirty="0" sz="325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65">
                <a:solidFill>
                  <a:srgbClr val="FFFFFF"/>
                </a:solidFill>
                <a:latin typeface="Calibri"/>
                <a:cs typeface="Calibri"/>
              </a:rPr>
              <a:t>industry</a:t>
            </a:r>
            <a:r>
              <a:rPr dirty="0" sz="325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participants,</a:t>
            </a:r>
            <a:r>
              <a:rPr dirty="0" sz="325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5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policymakers</a:t>
            </a:r>
            <a:r>
              <a:rPr dirty="0" sz="325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6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essential</a:t>
            </a:r>
            <a:r>
              <a:rPr dirty="0" sz="32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5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25">
                <a:solidFill>
                  <a:srgbClr val="FFFFFF"/>
                </a:solidFill>
                <a:latin typeface="Calibri"/>
                <a:cs typeface="Calibri"/>
              </a:rPr>
              <a:t>foster</a:t>
            </a:r>
            <a:r>
              <a:rPr dirty="0" sz="32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responsible</a:t>
            </a:r>
            <a:r>
              <a:rPr dirty="0" sz="32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innovation</a:t>
            </a:r>
            <a:r>
              <a:rPr dirty="0" sz="32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2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ensure</a:t>
            </a:r>
            <a:r>
              <a:rPr dirty="0" sz="32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dirty="0" sz="32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75">
                <a:solidFill>
                  <a:srgbClr val="FFFFFF"/>
                </a:solidFill>
                <a:latin typeface="Calibri"/>
                <a:cs typeface="Calibri"/>
              </a:rPr>
              <a:t>playing</a:t>
            </a:r>
            <a:r>
              <a:rPr dirty="0" sz="32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field</a:t>
            </a:r>
            <a:r>
              <a:rPr dirty="0" sz="32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75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dirty="0" sz="32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13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2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dirty="0" sz="32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65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32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50" spc="-10">
                <a:solidFill>
                  <a:srgbClr val="FFFFFF"/>
                </a:solidFill>
                <a:latin typeface="Calibri"/>
                <a:cs typeface="Calibri"/>
              </a:rPr>
              <a:t>economy.</a:t>
            </a:r>
            <a:endParaRPr sz="3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59921" y="514978"/>
            <a:ext cx="8768080" cy="164909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981325" marR="5080" indent="-2969260">
              <a:lnSpc>
                <a:spcPct val="100200"/>
              </a:lnSpc>
              <a:spcBef>
                <a:spcPts val="125"/>
              </a:spcBef>
            </a:pPr>
            <a:r>
              <a:rPr dirty="0" sz="5300" spc="-135">
                <a:latin typeface="Times New Roman"/>
                <a:cs typeface="Times New Roman"/>
              </a:rPr>
              <a:t>Community</a:t>
            </a:r>
            <a:r>
              <a:rPr dirty="0" sz="5300" spc="-280">
                <a:latin typeface="Times New Roman"/>
                <a:cs typeface="Times New Roman"/>
              </a:rPr>
              <a:t> </a:t>
            </a:r>
            <a:r>
              <a:rPr dirty="0" sz="5300" spc="-40">
                <a:latin typeface="Times New Roman"/>
                <a:cs typeface="Times New Roman"/>
              </a:rPr>
              <a:t>and</a:t>
            </a:r>
            <a:r>
              <a:rPr dirty="0" sz="5300" spc="-275">
                <a:latin typeface="Times New Roman"/>
                <a:cs typeface="Times New Roman"/>
              </a:rPr>
              <a:t> </a:t>
            </a:r>
            <a:r>
              <a:rPr dirty="0" sz="5300" spc="-85">
                <a:latin typeface="Times New Roman"/>
                <a:cs typeface="Times New Roman"/>
              </a:rPr>
              <a:t>Governance</a:t>
            </a:r>
            <a:r>
              <a:rPr dirty="0" sz="5300" spc="-275">
                <a:latin typeface="Times New Roman"/>
                <a:cs typeface="Times New Roman"/>
              </a:rPr>
              <a:t> </a:t>
            </a:r>
            <a:r>
              <a:rPr dirty="0" sz="5300" spc="-25">
                <a:latin typeface="Times New Roman"/>
                <a:cs typeface="Times New Roman"/>
              </a:rPr>
              <a:t>in </a:t>
            </a:r>
            <a:r>
              <a:rPr dirty="0" sz="5300" spc="-10">
                <a:latin typeface="Times New Roman"/>
                <a:cs typeface="Times New Roman"/>
              </a:rPr>
              <a:t>Ethereum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64246" y="2376272"/>
            <a:ext cx="15760065" cy="6322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99800"/>
              </a:lnSpc>
              <a:spcBef>
                <a:spcPts val="100"/>
              </a:spcBef>
            </a:pPr>
            <a:r>
              <a:rPr dirty="0" sz="3450" spc="45">
                <a:solidFill>
                  <a:srgbClr val="FFFFFF"/>
                </a:solidFill>
                <a:latin typeface="Calibri"/>
                <a:cs typeface="Calibri"/>
              </a:rPr>
              <a:t>Community</a:t>
            </a:r>
            <a:r>
              <a:rPr dirty="0" sz="34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r>
              <a:rPr dirty="0" sz="34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55">
                <a:solidFill>
                  <a:srgbClr val="FFFFFF"/>
                </a:solidFill>
                <a:latin typeface="Calibri"/>
                <a:cs typeface="Calibri"/>
              </a:rPr>
              <a:t>play</a:t>
            </a:r>
            <a:r>
              <a:rPr dirty="0" sz="34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pivotal</a:t>
            </a:r>
            <a:r>
              <a:rPr dirty="0" sz="34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roles</a:t>
            </a:r>
            <a:r>
              <a:rPr dirty="0" sz="34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13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4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shaping</a:t>
            </a:r>
            <a:r>
              <a:rPr dirty="0" sz="34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4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direction</a:t>
            </a:r>
            <a:r>
              <a:rPr dirty="0" sz="34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development </a:t>
            </a:r>
            <a:r>
              <a:rPr dirty="0" sz="3450" spc="-7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4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Calibri"/>
                <a:cs typeface="Calibri"/>
              </a:rPr>
              <a:t>Ethereum,</a:t>
            </a:r>
            <a:r>
              <a:rPr dirty="0" sz="34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fostering</a:t>
            </a:r>
            <a:r>
              <a:rPr dirty="0" sz="34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collaboration,</a:t>
            </a:r>
            <a:r>
              <a:rPr dirty="0" sz="34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innovation,</a:t>
            </a:r>
            <a:r>
              <a:rPr dirty="0" sz="34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consensus</a:t>
            </a:r>
            <a:r>
              <a:rPr dirty="0" sz="34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34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34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decentralized </a:t>
            </a:r>
            <a:r>
              <a:rPr dirty="0" sz="3450" spc="-80">
                <a:solidFill>
                  <a:srgbClr val="FFFFFF"/>
                </a:solidFill>
                <a:latin typeface="Calibri"/>
                <a:cs typeface="Calibri"/>
              </a:rPr>
              <a:t>ecosystem.</a:t>
            </a:r>
            <a:r>
              <a:rPr dirty="0" sz="345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45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5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diverse</a:t>
            </a:r>
            <a:r>
              <a:rPr dirty="0" sz="345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5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passionate</a:t>
            </a:r>
            <a:r>
              <a:rPr dirty="0" sz="345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community</a:t>
            </a:r>
            <a:r>
              <a:rPr dirty="0" sz="345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7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45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50">
                <a:solidFill>
                  <a:srgbClr val="FFFFFF"/>
                </a:solidFill>
                <a:latin typeface="Calibri"/>
                <a:cs typeface="Calibri"/>
              </a:rPr>
              <a:t>developers,</a:t>
            </a:r>
            <a:r>
              <a:rPr dirty="0" sz="345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35">
                <a:solidFill>
                  <a:srgbClr val="FFFFFF"/>
                </a:solidFill>
                <a:latin typeface="Calibri"/>
                <a:cs typeface="Calibri"/>
              </a:rPr>
              <a:t>users,</a:t>
            </a:r>
            <a:r>
              <a:rPr dirty="0" sz="345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Calibri"/>
                <a:cs typeface="Calibri"/>
              </a:rPr>
              <a:t>investors,</a:t>
            </a:r>
            <a:r>
              <a:rPr dirty="0" sz="345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enthusiasts,</a:t>
            </a:r>
            <a:r>
              <a:rPr dirty="0" sz="34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4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thrives</a:t>
            </a:r>
            <a:r>
              <a:rPr dirty="0" sz="345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4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dirty="0" sz="345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dialogue,</a:t>
            </a:r>
            <a:r>
              <a:rPr dirty="0" sz="345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Calibri"/>
                <a:cs typeface="Calibri"/>
              </a:rPr>
              <a:t>grassroots</a:t>
            </a:r>
            <a:r>
              <a:rPr dirty="0" sz="345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initiatives,</a:t>
            </a:r>
            <a:r>
              <a:rPr dirty="0" sz="34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5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collective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decision-making</a:t>
            </a:r>
            <a:r>
              <a:rPr dirty="0" sz="345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libri"/>
                <a:cs typeface="Calibri"/>
              </a:rPr>
              <a:t>processes.</a:t>
            </a:r>
            <a:r>
              <a:rPr dirty="0" sz="345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r>
              <a:rPr dirty="0" sz="345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mechanisms</a:t>
            </a:r>
            <a:r>
              <a:rPr dirty="0" sz="345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dirty="0" sz="345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45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45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Improvement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Proposals</a:t>
            </a:r>
            <a:r>
              <a:rPr dirty="0" sz="345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50">
                <a:solidFill>
                  <a:srgbClr val="FFFFFF"/>
                </a:solidFill>
                <a:latin typeface="Calibri"/>
                <a:cs typeface="Calibri"/>
              </a:rPr>
              <a:t>(EIPs),</a:t>
            </a:r>
            <a:r>
              <a:rPr dirty="0" sz="345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decentralized</a:t>
            </a:r>
            <a:r>
              <a:rPr dirty="0" sz="34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Calibri"/>
                <a:cs typeface="Calibri"/>
              </a:rPr>
              <a:t>autonomous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r>
              <a:rPr dirty="0" sz="34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(DAOs),</a:t>
            </a:r>
            <a:r>
              <a:rPr dirty="0" sz="345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consensus</a:t>
            </a:r>
            <a:r>
              <a:rPr dirty="0" sz="3450" spc="8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Calibri"/>
                <a:cs typeface="Calibri"/>
              </a:rPr>
              <a:t>among</a:t>
            </a:r>
            <a:r>
              <a:rPr dirty="0" sz="345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r>
              <a:rPr dirty="0" sz="345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Calibri"/>
                <a:cs typeface="Calibri"/>
              </a:rPr>
              <a:t>developers</a:t>
            </a:r>
            <a:r>
              <a:rPr dirty="0" sz="345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5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dirty="0" sz="345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drive</a:t>
            </a:r>
            <a:r>
              <a:rPr dirty="0" sz="345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45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evolution</a:t>
            </a:r>
            <a:r>
              <a:rPr dirty="0" sz="345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8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45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45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Calibri"/>
                <a:cs typeface="Calibri"/>
              </a:rPr>
              <a:t>platform,</a:t>
            </a:r>
            <a:r>
              <a:rPr dirty="0" sz="34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ensuring that</a:t>
            </a:r>
            <a:r>
              <a:rPr dirty="0" sz="345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Calibri"/>
                <a:cs typeface="Calibri"/>
              </a:rPr>
              <a:t>upgrades,</a:t>
            </a:r>
            <a:r>
              <a:rPr dirty="0" sz="345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dirty="0" sz="345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35">
                <a:solidFill>
                  <a:srgbClr val="FFFFFF"/>
                </a:solidFill>
                <a:latin typeface="Calibri"/>
                <a:cs typeface="Calibri"/>
              </a:rPr>
              <a:t>changes,</a:t>
            </a:r>
            <a:r>
              <a:rPr dirty="0" sz="345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5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dirty="0" sz="345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improvements</a:t>
            </a:r>
            <a:r>
              <a:rPr dirty="0" sz="345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75">
                <a:solidFill>
                  <a:srgbClr val="FFFFFF"/>
                </a:solidFill>
                <a:latin typeface="Calibri"/>
                <a:cs typeface="Calibri"/>
              </a:rPr>
              <a:t>align</a:t>
            </a:r>
            <a:r>
              <a:rPr dirty="0" sz="345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345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45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community's </a:t>
            </a:r>
            <a:r>
              <a:rPr dirty="0" sz="3450" spc="-25">
                <a:solidFill>
                  <a:srgbClr val="FFFFFF"/>
                </a:solidFill>
                <a:latin typeface="Calibri"/>
                <a:cs typeface="Calibri"/>
              </a:rPr>
              <a:t>values,</a:t>
            </a:r>
            <a:r>
              <a:rPr dirty="0" sz="345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35">
                <a:solidFill>
                  <a:srgbClr val="FFFFFF"/>
                </a:solidFill>
                <a:latin typeface="Calibri"/>
                <a:cs typeface="Calibri"/>
              </a:rPr>
              <a:t>goals,</a:t>
            </a:r>
            <a:r>
              <a:rPr dirty="0" sz="345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5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aspirations.</a:t>
            </a:r>
            <a:r>
              <a:rPr dirty="0" sz="345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65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dirty="0" sz="345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active</a:t>
            </a:r>
            <a:r>
              <a:rPr dirty="0" sz="345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participation,</a:t>
            </a:r>
            <a:r>
              <a:rPr dirty="0" sz="345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transparent</a:t>
            </a:r>
            <a:r>
              <a:rPr dirty="0" sz="345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communication,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Calibri"/>
                <a:cs typeface="Calibri"/>
              </a:rPr>
              <a:t>commitment</a:t>
            </a:r>
            <a:r>
              <a:rPr dirty="0" sz="34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9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4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50">
                <a:solidFill>
                  <a:srgbClr val="FFFFFF"/>
                </a:solidFill>
                <a:latin typeface="Calibri"/>
                <a:cs typeface="Calibri"/>
              </a:rPr>
              <a:t>inclusivity,</a:t>
            </a:r>
            <a:r>
              <a:rPr dirty="0" sz="34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4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4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community</a:t>
            </a:r>
            <a:r>
              <a:rPr dirty="0" sz="34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continues</a:t>
            </a:r>
            <a:r>
              <a:rPr dirty="0" sz="34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9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4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Calibri"/>
                <a:cs typeface="Calibri"/>
              </a:rPr>
              <a:t>drive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innovation,</a:t>
            </a:r>
            <a:r>
              <a:rPr dirty="0" sz="34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libri"/>
                <a:cs typeface="Calibri"/>
              </a:rPr>
              <a:t>foster</a:t>
            </a:r>
            <a:r>
              <a:rPr dirty="0" sz="34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resilience,</a:t>
            </a:r>
            <a:r>
              <a:rPr dirty="0" sz="34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maintain</a:t>
            </a:r>
            <a:r>
              <a:rPr dirty="0" sz="34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Ethereum's</a:t>
            </a:r>
            <a:r>
              <a:rPr dirty="0" sz="34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position</a:t>
            </a:r>
            <a:r>
              <a:rPr dirty="0" sz="34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4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4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leading</a:t>
            </a:r>
            <a:r>
              <a:rPr dirty="0" sz="34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dirty="0" sz="34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decentralized</a:t>
            </a:r>
            <a:r>
              <a:rPr dirty="0" sz="345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dirty="0" sz="345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45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6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dirty="0" sz="345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libri"/>
                <a:cs typeface="Calibri"/>
              </a:rPr>
              <a:t>services.</a:t>
            </a:r>
            <a:endParaRPr sz="3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1997" y="1099324"/>
            <a:ext cx="9384030" cy="82994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250" spc="-270"/>
              <a:t>Privacy</a:t>
            </a:r>
            <a:r>
              <a:rPr dirty="0" sz="5250" spc="-140"/>
              <a:t> </a:t>
            </a:r>
            <a:r>
              <a:rPr dirty="0" sz="5250" spc="-270"/>
              <a:t>and</a:t>
            </a:r>
            <a:r>
              <a:rPr dirty="0" sz="5250" spc="-125"/>
              <a:t> </a:t>
            </a:r>
            <a:r>
              <a:rPr dirty="0" sz="5250" spc="-175"/>
              <a:t>Security</a:t>
            </a:r>
            <a:r>
              <a:rPr dirty="0" sz="5250" spc="-130"/>
              <a:t> </a:t>
            </a:r>
            <a:r>
              <a:rPr dirty="0" sz="5250" spc="-235"/>
              <a:t>in</a:t>
            </a:r>
            <a:r>
              <a:rPr dirty="0" sz="5250" spc="-125"/>
              <a:t> </a:t>
            </a:r>
            <a:r>
              <a:rPr dirty="0" sz="5250" spc="-285"/>
              <a:t>Ethereum</a:t>
            </a:r>
            <a:endParaRPr sz="5250"/>
          </a:p>
        </p:txBody>
      </p:sp>
      <p:sp>
        <p:nvSpPr>
          <p:cNvPr id="4" name="object 4" descr=""/>
          <p:cNvSpPr txBox="1"/>
          <p:nvPr/>
        </p:nvSpPr>
        <p:spPr>
          <a:xfrm>
            <a:off x="2573934" y="2092903"/>
            <a:ext cx="13140055" cy="6887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400"/>
              </a:lnSpc>
              <a:spcBef>
                <a:spcPts val="95"/>
              </a:spcBef>
            </a:pP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Privacy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security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Cambria"/>
                <a:cs typeface="Cambria"/>
              </a:rPr>
              <a:t>critical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considerations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within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mbria"/>
                <a:cs typeface="Cambria"/>
              </a:rPr>
              <a:t>Ethereum </a:t>
            </a:r>
            <a:r>
              <a:rPr dirty="0" sz="3450" spc="-120">
                <a:solidFill>
                  <a:srgbClr val="FFFFFF"/>
                </a:solidFill>
                <a:latin typeface="Cambria"/>
                <a:cs typeface="Cambria"/>
              </a:rPr>
              <a:t>ecosystem,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50">
                <a:solidFill>
                  <a:srgbClr val="FFFFFF"/>
                </a:solidFill>
                <a:latin typeface="Cambria"/>
                <a:cs typeface="Cambria"/>
              </a:rPr>
              <a:t>where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14">
                <a:solidFill>
                  <a:srgbClr val="FFFFFF"/>
                </a:solidFill>
                <a:latin typeface="Cambria"/>
                <a:cs typeface="Cambria"/>
              </a:rPr>
              <a:t>users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developers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45">
                <a:solidFill>
                  <a:srgbClr val="FFFFFF"/>
                </a:solidFill>
                <a:latin typeface="Cambria"/>
                <a:cs typeface="Cambria"/>
              </a:rPr>
              <a:t>seek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0">
                <a:solidFill>
                  <a:srgbClr val="FFFFFF"/>
                </a:solidFill>
                <a:latin typeface="Cambria"/>
                <a:cs typeface="Cambria"/>
              </a:rPr>
              <a:t>balance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transparency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Cambria"/>
                <a:cs typeface="Cambria"/>
              </a:rPr>
              <a:t>with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confidentiality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robust protection 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against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malicious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actors.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mbria"/>
                <a:cs typeface="Cambria"/>
              </a:rPr>
              <a:t>While 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Ethereum's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blockchain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offers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transparent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5">
                <a:solidFill>
                  <a:srgbClr val="FFFFFF"/>
                </a:solidFill>
                <a:latin typeface="Cambria"/>
                <a:cs typeface="Cambria"/>
              </a:rPr>
              <a:t>immutable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mbria"/>
                <a:cs typeface="Cambria"/>
              </a:rPr>
              <a:t>transaction 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records,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ensuring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5">
                <a:solidFill>
                  <a:srgbClr val="FFFFFF"/>
                </a:solidFill>
                <a:latin typeface="Cambria"/>
                <a:cs typeface="Cambria"/>
              </a:rPr>
              <a:t>integrity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0">
                <a:solidFill>
                  <a:srgbClr val="FFFFFF"/>
                </a:solidFill>
                <a:latin typeface="Cambria"/>
                <a:cs typeface="Cambria"/>
              </a:rPr>
              <a:t>accountability,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privacy-</a:t>
            </a:r>
            <a:r>
              <a:rPr dirty="0" sz="3450" spc="-10">
                <a:solidFill>
                  <a:srgbClr val="FFFFFF"/>
                </a:solidFill>
                <a:latin typeface="Cambria"/>
                <a:cs typeface="Cambria"/>
              </a:rPr>
              <a:t>enhancing </a:t>
            </a:r>
            <a:r>
              <a:rPr dirty="0" sz="3450" spc="-65">
                <a:solidFill>
                  <a:srgbClr val="FFFFFF"/>
                </a:solidFill>
                <a:latin typeface="Cambria"/>
                <a:cs typeface="Cambria"/>
              </a:rPr>
              <a:t>technologies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0">
                <a:solidFill>
                  <a:srgbClr val="FFFFFF"/>
                </a:solidFill>
                <a:latin typeface="Cambria"/>
                <a:cs typeface="Cambria"/>
              </a:rPr>
              <a:t>such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2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dirty="0" sz="3450" spc="-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zero-</a:t>
            </a:r>
            <a:r>
              <a:rPr dirty="0" sz="3450" spc="-120">
                <a:solidFill>
                  <a:srgbClr val="FFFFFF"/>
                </a:solidFill>
                <a:latin typeface="Cambria"/>
                <a:cs typeface="Cambria"/>
              </a:rPr>
              <a:t>knowledge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proofs,</a:t>
            </a:r>
            <a:r>
              <a:rPr dirty="0" sz="3450" spc="-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zk-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SNARKs,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cryptographic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techniques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0">
                <a:solidFill>
                  <a:srgbClr val="FFFFFF"/>
                </a:solidFill>
                <a:latin typeface="Cambria"/>
                <a:cs typeface="Cambria"/>
              </a:rPr>
              <a:t>increasingly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being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developed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integrated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safeguard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sensitive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0">
                <a:solidFill>
                  <a:srgbClr val="FFFFFF"/>
                </a:solidFill>
                <a:latin typeface="Cambria"/>
                <a:cs typeface="Cambria"/>
              </a:rPr>
              <a:t>information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5">
                <a:solidFill>
                  <a:srgbClr val="FFFFFF"/>
                </a:solidFill>
                <a:latin typeface="Cambria"/>
                <a:cs typeface="Cambria"/>
              </a:rPr>
              <a:t>enable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mbria"/>
                <a:cs typeface="Cambria"/>
              </a:rPr>
              <a:t>private 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transactions. </a:t>
            </a:r>
            <a:r>
              <a:rPr dirty="0" sz="3450" spc="-50">
                <a:solidFill>
                  <a:srgbClr val="FFFFFF"/>
                </a:solidFill>
                <a:latin typeface="Cambria"/>
                <a:cs typeface="Cambria"/>
              </a:rPr>
              <a:t>Additionally,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adherence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best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practices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14">
                <a:solidFill>
                  <a:srgbClr val="FFFFFF"/>
                </a:solidFill>
                <a:latin typeface="Cambria"/>
                <a:cs typeface="Cambria"/>
              </a:rPr>
              <a:t>smart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mbria"/>
                <a:cs typeface="Cambria"/>
              </a:rPr>
              <a:t>contract 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development,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regular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security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0">
                <a:solidFill>
                  <a:srgbClr val="FFFFFF"/>
                </a:solidFill>
                <a:latin typeface="Cambria"/>
                <a:cs typeface="Cambria"/>
              </a:rPr>
              <a:t>audits,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ongoing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mbria"/>
                <a:cs typeface="Cambria"/>
              </a:rPr>
              <a:t>community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collaboration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essential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mitigate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vulnerabilities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maintain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dirty="0" sz="3450" spc="-65">
                <a:solidFill>
                  <a:srgbClr val="FFFFFF"/>
                </a:solidFill>
                <a:latin typeface="Cambria"/>
                <a:cs typeface="Cambria"/>
              </a:rPr>
              <a:t>integrity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5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Ethereum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35">
                <a:solidFill>
                  <a:srgbClr val="FFFFFF"/>
                </a:solidFill>
                <a:latin typeface="Cambria"/>
                <a:cs typeface="Cambria"/>
              </a:rPr>
              <a:t>network,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fostering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trust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confidence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mbria"/>
                <a:cs typeface="Cambria"/>
              </a:rPr>
              <a:t>among </a:t>
            </a:r>
            <a:r>
              <a:rPr dirty="0" sz="3450" spc="-114">
                <a:solidFill>
                  <a:srgbClr val="FFFFFF"/>
                </a:solidFill>
                <a:latin typeface="Cambria"/>
                <a:cs typeface="Cambria"/>
              </a:rPr>
              <a:t>users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stakeholders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5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decentralized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mbria"/>
                <a:cs typeface="Cambria"/>
              </a:rPr>
              <a:t>ecosystem.</a:t>
            </a:r>
            <a:endParaRPr sz="3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3443" y="349529"/>
            <a:ext cx="7681595" cy="1666875"/>
          </a:xfrm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819910" marR="5080" indent="-1807845">
              <a:lnSpc>
                <a:spcPts val="6450"/>
              </a:lnSpc>
              <a:spcBef>
                <a:spcPts val="220"/>
              </a:spcBef>
            </a:pPr>
            <a:r>
              <a:rPr dirty="0" sz="5400" spc="-290"/>
              <a:t>Environmental</a:t>
            </a:r>
            <a:r>
              <a:rPr dirty="0" sz="5400" spc="-145"/>
              <a:t> </a:t>
            </a:r>
            <a:r>
              <a:rPr dirty="0" sz="5400" spc="-260"/>
              <a:t>Impact</a:t>
            </a:r>
            <a:r>
              <a:rPr dirty="0" sz="5400" spc="-140"/>
              <a:t> </a:t>
            </a:r>
            <a:r>
              <a:rPr dirty="0" sz="5400" spc="-320"/>
              <a:t>and </a:t>
            </a:r>
            <a:r>
              <a:rPr dirty="0" sz="5400" spc="-120"/>
              <a:t>Sustainability</a:t>
            </a:r>
            <a:endParaRPr sz="5400"/>
          </a:p>
        </p:txBody>
      </p:sp>
      <p:sp>
        <p:nvSpPr>
          <p:cNvPr id="4" name="object 4" descr=""/>
          <p:cNvSpPr txBox="1"/>
          <p:nvPr/>
        </p:nvSpPr>
        <p:spPr>
          <a:xfrm>
            <a:off x="1779346" y="2249208"/>
            <a:ext cx="14729460" cy="6598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400"/>
              </a:lnSpc>
              <a:spcBef>
                <a:spcPts val="100"/>
              </a:spcBef>
            </a:pPr>
            <a:r>
              <a:rPr dirty="0" sz="3300" spc="-6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3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65">
                <a:solidFill>
                  <a:srgbClr val="FFFFFF"/>
                </a:solidFill>
                <a:latin typeface="Cambria"/>
                <a:cs typeface="Cambria"/>
              </a:rPr>
              <a:t>environmental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60">
                <a:solidFill>
                  <a:srgbClr val="FFFFFF"/>
                </a:solidFill>
                <a:latin typeface="Cambria"/>
                <a:cs typeface="Cambria"/>
              </a:rPr>
              <a:t>impact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2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30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45">
                <a:solidFill>
                  <a:srgbClr val="FFFFFF"/>
                </a:solidFill>
                <a:latin typeface="Cambria"/>
                <a:cs typeface="Cambria"/>
              </a:rPr>
              <a:t>sustainability</a:t>
            </a:r>
            <a:r>
              <a:rPr dirty="0" sz="330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3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Ethereum,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35">
                <a:solidFill>
                  <a:srgbClr val="FFFFFF"/>
                </a:solidFill>
                <a:latin typeface="Cambria"/>
                <a:cs typeface="Cambria"/>
              </a:rPr>
              <a:t>like</a:t>
            </a:r>
            <a:r>
              <a:rPr dirty="0" sz="330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many</a:t>
            </a:r>
            <a:r>
              <a:rPr dirty="0" sz="330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Cambria"/>
                <a:cs typeface="Cambria"/>
              </a:rPr>
              <a:t>blockchain 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platforms,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have 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been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75">
                <a:solidFill>
                  <a:srgbClr val="FFFFFF"/>
                </a:solidFill>
                <a:latin typeface="Cambria"/>
                <a:cs typeface="Cambria"/>
              </a:rPr>
              <a:t>subjects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3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60">
                <a:solidFill>
                  <a:srgbClr val="FFFFFF"/>
                </a:solidFill>
                <a:latin typeface="Cambria"/>
                <a:cs typeface="Cambria"/>
              </a:rPr>
              <a:t>scrutiny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50">
                <a:solidFill>
                  <a:srgbClr val="FFFFFF"/>
                </a:solidFill>
                <a:latin typeface="Cambria"/>
                <a:cs typeface="Cambria"/>
              </a:rPr>
              <a:t>due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5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energy-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intensive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65">
                <a:solidFill>
                  <a:srgbClr val="FFFFFF"/>
                </a:solidFill>
                <a:latin typeface="Cambria"/>
                <a:cs typeface="Cambria"/>
              </a:rPr>
              <a:t>nature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3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25">
                <a:solidFill>
                  <a:srgbClr val="FFFFFF"/>
                </a:solidFill>
                <a:latin typeface="Cambria"/>
                <a:cs typeface="Cambria"/>
              </a:rPr>
              <a:t>its </a:t>
            </a:r>
            <a:r>
              <a:rPr dirty="0" sz="3300" spc="-80">
                <a:solidFill>
                  <a:srgbClr val="FFFFFF"/>
                </a:solidFill>
                <a:latin typeface="Cambria"/>
                <a:cs typeface="Cambria"/>
              </a:rPr>
              <a:t>consensus </a:t>
            </a:r>
            <a:r>
              <a:rPr dirty="0" sz="3300" spc="-60">
                <a:solidFill>
                  <a:srgbClr val="FFFFFF"/>
                </a:solidFill>
                <a:latin typeface="Cambria"/>
                <a:cs typeface="Cambria"/>
              </a:rPr>
              <a:t>mechanism,</a:t>
            </a:r>
            <a:r>
              <a:rPr dirty="0" sz="330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proof-</a:t>
            </a:r>
            <a:r>
              <a:rPr dirty="0" sz="3300" spc="-45">
                <a:solidFill>
                  <a:srgbClr val="FFFFFF"/>
                </a:solidFill>
                <a:latin typeface="Cambria"/>
                <a:cs typeface="Cambria"/>
              </a:rPr>
              <a:t>of-</a:t>
            </a:r>
            <a:r>
              <a:rPr dirty="0" sz="3300" spc="-175">
                <a:solidFill>
                  <a:srgbClr val="FFFFFF"/>
                </a:solidFill>
                <a:latin typeface="Cambria"/>
                <a:cs typeface="Cambria"/>
              </a:rPr>
              <a:t>work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60">
                <a:solidFill>
                  <a:srgbClr val="FFFFFF"/>
                </a:solidFill>
                <a:latin typeface="Cambria"/>
                <a:cs typeface="Cambria"/>
              </a:rPr>
              <a:t>(PoW).</a:t>
            </a:r>
            <a:r>
              <a:rPr dirty="0" sz="330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6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3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05">
                <a:solidFill>
                  <a:srgbClr val="FFFFFF"/>
                </a:solidFill>
                <a:latin typeface="Cambria"/>
                <a:cs typeface="Cambria"/>
              </a:rPr>
              <a:t>process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3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30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Cambria"/>
                <a:cs typeface="Cambria"/>
              </a:rPr>
              <a:t>mining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Cambria"/>
                <a:cs typeface="Cambria"/>
              </a:rPr>
              <a:t>Ethereum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consumes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35">
                <a:solidFill>
                  <a:srgbClr val="FFFFFF"/>
                </a:solidFill>
                <a:latin typeface="Cambria"/>
                <a:cs typeface="Cambria"/>
              </a:rPr>
              <a:t>significant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75">
                <a:solidFill>
                  <a:srgbClr val="FFFFFF"/>
                </a:solidFill>
                <a:latin typeface="Cambria"/>
                <a:cs typeface="Cambria"/>
              </a:rPr>
              <a:t>amounts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3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55">
                <a:solidFill>
                  <a:srgbClr val="FFFFFF"/>
                </a:solidFill>
                <a:latin typeface="Cambria"/>
                <a:cs typeface="Cambria"/>
              </a:rPr>
              <a:t>electricity,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35">
                <a:solidFill>
                  <a:srgbClr val="FFFFFF"/>
                </a:solidFill>
                <a:latin typeface="Cambria"/>
                <a:cs typeface="Cambria"/>
              </a:rPr>
              <a:t>leading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75">
                <a:solidFill>
                  <a:srgbClr val="FFFFFF"/>
                </a:solidFill>
                <a:latin typeface="Cambria"/>
                <a:cs typeface="Cambria"/>
              </a:rPr>
              <a:t>concerns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60">
                <a:solidFill>
                  <a:srgbClr val="FFFFFF"/>
                </a:solidFill>
                <a:latin typeface="Cambria"/>
                <a:cs typeface="Cambria"/>
              </a:rPr>
              <a:t>about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Cambria"/>
                <a:cs typeface="Cambria"/>
              </a:rPr>
              <a:t>carbon </a:t>
            </a:r>
            <a:r>
              <a:rPr dirty="0" sz="3300" spc="-75">
                <a:solidFill>
                  <a:srgbClr val="FFFFFF"/>
                </a:solidFill>
                <a:latin typeface="Cambria"/>
                <a:cs typeface="Cambria"/>
              </a:rPr>
              <a:t>emissions</a:t>
            </a:r>
            <a:r>
              <a:rPr dirty="0" sz="330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2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65">
                <a:solidFill>
                  <a:srgbClr val="FFFFFF"/>
                </a:solidFill>
                <a:latin typeface="Cambria"/>
                <a:cs typeface="Cambria"/>
              </a:rPr>
              <a:t>environmental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60">
                <a:solidFill>
                  <a:srgbClr val="FFFFFF"/>
                </a:solidFill>
                <a:latin typeface="Cambria"/>
                <a:cs typeface="Cambria"/>
              </a:rPr>
              <a:t>degradation.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30">
                <a:solidFill>
                  <a:srgbClr val="FFFFFF"/>
                </a:solidFill>
                <a:latin typeface="Cambria"/>
                <a:cs typeface="Cambria"/>
              </a:rPr>
              <a:t>However,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Ethereum's </a:t>
            </a:r>
            <a:r>
              <a:rPr dirty="0" sz="3300" spc="-50">
                <a:solidFill>
                  <a:srgbClr val="FFFFFF"/>
                </a:solidFill>
                <a:latin typeface="Cambria"/>
                <a:cs typeface="Cambria"/>
              </a:rPr>
              <a:t>transition</a:t>
            </a:r>
            <a:r>
              <a:rPr dirty="0" sz="330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Cambria"/>
                <a:cs typeface="Cambria"/>
              </a:rPr>
              <a:t>proof- </a:t>
            </a:r>
            <a:r>
              <a:rPr dirty="0" sz="3300" spc="-45">
                <a:solidFill>
                  <a:srgbClr val="FFFFFF"/>
                </a:solidFill>
                <a:latin typeface="Cambria"/>
                <a:cs typeface="Cambria"/>
              </a:rPr>
              <a:t>of-</a:t>
            </a:r>
            <a:r>
              <a:rPr dirty="0" sz="3300" spc="-110">
                <a:solidFill>
                  <a:srgbClr val="FFFFFF"/>
                </a:solidFill>
                <a:latin typeface="Cambria"/>
                <a:cs typeface="Cambria"/>
              </a:rPr>
              <a:t>stake</a:t>
            </a:r>
            <a:r>
              <a:rPr dirty="0" sz="3300" spc="-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(PoS)</a:t>
            </a:r>
            <a:r>
              <a:rPr dirty="0" sz="3300" spc="-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0">
                <a:solidFill>
                  <a:srgbClr val="FFFFFF"/>
                </a:solidFill>
                <a:latin typeface="Cambria"/>
                <a:cs typeface="Cambria"/>
              </a:rPr>
              <a:t>consensus</a:t>
            </a:r>
            <a:r>
              <a:rPr dirty="0" sz="3300" spc="-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mechanism</a:t>
            </a:r>
            <a:r>
              <a:rPr dirty="0" sz="3300" spc="-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05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Ethereum</a:t>
            </a:r>
            <a:r>
              <a:rPr dirty="0" sz="3300" spc="-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70">
                <a:solidFill>
                  <a:srgbClr val="FFFFFF"/>
                </a:solidFill>
                <a:latin typeface="Cambria"/>
                <a:cs typeface="Cambria"/>
              </a:rPr>
              <a:t>2.0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 aims</a:t>
            </a:r>
            <a:r>
              <a:rPr dirty="0" sz="3300" spc="-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address</a:t>
            </a:r>
            <a:r>
              <a:rPr dirty="0" sz="3300" spc="-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Cambria"/>
                <a:cs typeface="Cambria"/>
              </a:rPr>
              <a:t>these </a:t>
            </a:r>
            <a:r>
              <a:rPr dirty="0" sz="3300" spc="-75">
                <a:solidFill>
                  <a:srgbClr val="FFFFFF"/>
                </a:solidFill>
                <a:latin typeface="Cambria"/>
                <a:cs typeface="Cambria"/>
              </a:rPr>
              <a:t>concerns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6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40">
                <a:solidFill>
                  <a:srgbClr val="FFFFFF"/>
                </a:solidFill>
                <a:latin typeface="Cambria"/>
                <a:cs typeface="Cambria"/>
              </a:rPr>
              <a:t>significantly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45">
                <a:solidFill>
                  <a:srgbClr val="FFFFFF"/>
                </a:solidFill>
                <a:latin typeface="Cambria"/>
                <a:cs typeface="Cambria"/>
              </a:rPr>
              <a:t>reducing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energy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55">
                <a:solidFill>
                  <a:srgbClr val="FFFFFF"/>
                </a:solidFill>
                <a:latin typeface="Cambria"/>
                <a:cs typeface="Cambria"/>
              </a:rPr>
              <a:t>consumption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2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65">
                <a:solidFill>
                  <a:srgbClr val="FFFFFF"/>
                </a:solidFill>
                <a:latin typeface="Cambria"/>
                <a:cs typeface="Cambria"/>
              </a:rPr>
              <a:t>promoting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Cambria"/>
                <a:cs typeface="Cambria"/>
              </a:rPr>
              <a:t>sustainability.</a:t>
            </a:r>
            <a:endParaRPr sz="3300">
              <a:latin typeface="Cambria"/>
              <a:cs typeface="Cambria"/>
            </a:endParaRPr>
          </a:p>
          <a:p>
            <a:pPr algn="ctr" marL="44450" marR="36830">
              <a:lnSpc>
                <a:spcPct val="100400"/>
              </a:lnSpc>
            </a:pPr>
            <a:r>
              <a:rPr dirty="0" sz="3300">
                <a:solidFill>
                  <a:srgbClr val="FFFFFF"/>
                </a:solidFill>
                <a:latin typeface="Cambria"/>
                <a:cs typeface="Cambria"/>
              </a:rPr>
              <a:t>PoS</a:t>
            </a:r>
            <a:r>
              <a:rPr dirty="0" sz="330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relies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dirty="0" sz="330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validators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secure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45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25">
                <a:solidFill>
                  <a:srgbClr val="FFFFFF"/>
                </a:solidFill>
                <a:latin typeface="Cambria"/>
                <a:cs typeface="Cambria"/>
              </a:rPr>
              <a:t>network,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45">
                <a:solidFill>
                  <a:srgbClr val="FFFFFF"/>
                </a:solidFill>
                <a:latin typeface="Cambria"/>
                <a:cs typeface="Cambria"/>
              </a:rPr>
              <a:t>requiring</a:t>
            </a:r>
            <a:r>
              <a:rPr dirty="0" sz="330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60">
                <a:solidFill>
                  <a:srgbClr val="FFFFFF"/>
                </a:solidFill>
                <a:latin typeface="Cambria"/>
                <a:cs typeface="Cambria"/>
              </a:rPr>
              <a:t>far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less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50">
                <a:solidFill>
                  <a:srgbClr val="FFFFFF"/>
                </a:solidFill>
                <a:latin typeface="Cambria"/>
                <a:cs typeface="Cambria"/>
              </a:rPr>
              <a:t>computational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Cambria"/>
                <a:cs typeface="Cambria"/>
              </a:rPr>
              <a:t>power 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compared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50">
                <a:solidFill>
                  <a:srgbClr val="FFFFFF"/>
                </a:solidFill>
                <a:latin typeface="Cambria"/>
                <a:cs typeface="Cambria"/>
              </a:rPr>
              <a:t>PoW,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35">
                <a:solidFill>
                  <a:srgbClr val="FFFFFF"/>
                </a:solidFill>
                <a:latin typeface="Cambria"/>
                <a:cs typeface="Cambria"/>
              </a:rPr>
              <a:t>thus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50">
                <a:solidFill>
                  <a:srgbClr val="FFFFFF"/>
                </a:solidFill>
                <a:latin typeface="Cambria"/>
                <a:cs typeface="Cambria"/>
              </a:rPr>
              <a:t>offering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330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10">
                <a:solidFill>
                  <a:srgbClr val="FFFFFF"/>
                </a:solidFill>
                <a:latin typeface="Cambria"/>
                <a:cs typeface="Cambria"/>
              </a:rPr>
              <a:t>more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60">
                <a:solidFill>
                  <a:srgbClr val="FFFFFF"/>
                </a:solidFill>
                <a:latin typeface="Cambria"/>
                <a:cs typeface="Cambria"/>
              </a:rPr>
              <a:t>environmentally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40">
                <a:solidFill>
                  <a:srgbClr val="FFFFFF"/>
                </a:solidFill>
                <a:latin typeface="Cambria"/>
                <a:cs typeface="Cambria"/>
              </a:rPr>
              <a:t>friendly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65">
                <a:solidFill>
                  <a:srgbClr val="FFFFFF"/>
                </a:solidFill>
                <a:latin typeface="Cambria"/>
                <a:cs typeface="Cambria"/>
              </a:rPr>
              <a:t>approach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35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endParaRPr sz="3300">
              <a:latin typeface="Cambria"/>
              <a:cs typeface="Cambria"/>
            </a:endParaRPr>
          </a:p>
          <a:p>
            <a:pPr algn="ctr" marL="71755" marR="64135" indent="-635">
              <a:lnSpc>
                <a:spcPct val="100400"/>
              </a:lnSpc>
              <a:spcBef>
                <a:spcPts val="75"/>
              </a:spcBef>
            </a:pPr>
            <a:r>
              <a:rPr dirty="0" sz="3300" spc="-35">
                <a:solidFill>
                  <a:srgbClr val="FFFFFF"/>
                </a:solidFill>
                <a:latin typeface="Cambria"/>
                <a:cs typeface="Cambria"/>
              </a:rPr>
              <a:t>blockchain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consensus.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40">
                <a:solidFill>
                  <a:srgbClr val="FFFFFF"/>
                </a:solidFill>
                <a:latin typeface="Cambria"/>
                <a:cs typeface="Cambria"/>
              </a:rPr>
              <a:t>Additionally,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45">
                <a:solidFill>
                  <a:srgbClr val="FFFFFF"/>
                </a:solidFill>
                <a:latin typeface="Cambria"/>
                <a:cs typeface="Cambria"/>
              </a:rPr>
              <a:t>ongoing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efforts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65">
                <a:solidFill>
                  <a:srgbClr val="FFFFFF"/>
                </a:solidFill>
                <a:latin typeface="Cambria"/>
                <a:cs typeface="Cambria"/>
              </a:rPr>
              <a:t>within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45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Ethereum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Cambria"/>
                <a:cs typeface="Cambria"/>
              </a:rPr>
              <a:t>community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300" spc="-75">
                <a:solidFill>
                  <a:srgbClr val="FFFFFF"/>
                </a:solidFill>
                <a:latin typeface="Cambria"/>
                <a:cs typeface="Cambria"/>
              </a:rPr>
              <a:t> optimize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energy</a:t>
            </a:r>
            <a:r>
              <a:rPr dirty="0" sz="33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50">
                <a:solidFill>
                  <a:srgbClr val="FFFFFF"/>
                </a:solidFill>
                <a:latin typeface="Cambria"/>
                <a:cs typeface="Cambria"/>
              </a:rPr>
              <a:t>efficiency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2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3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explore</a:t>
            </a:r>
            <a:r>
              <a:rPr dirty="0" sz="3300" spc="-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75">
                <a:solidFill>
                  <a:srgbClr val="FFFFFF"/>
                </a:solidFill>
                <a:latin typeface="Cambria"/>
                <a:cs typeface="Cambria"/>
              </a:rPr>
              <a:t>alternative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0">
                <a:solidFill>
                  <a:srgbClr val="FFFFFF"/>
                </a:solidFill>
                <a:latin typeface="Cambria"/>
                <a:cs typeface="Cambria"/>
              </a:rPr>
              <a:t>consensus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 mechanisms</a:t>
            </a:r>
            <a:r>
              <a:rPr dirty="0" sz="3300" spc="-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Cambria"/>
                <a:cs typeface="Cambria"/>
              </a:rPr>
              <a:t>further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underscore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5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0">
                <a:solidFill>
                  <a:srgbClr val="FFFFFF"/>
                </a:solidFill>
                <a:latin typeface="Cambria"/>
                <a:cs typeface="Cambria"/>
              </a:rPr>
              <a:t>commitment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85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45">
                <a:solidFill>
                  <a:srgbClr val="FFFFFF"/>
                </a:solidFill>
                <a:latin typeface="Cambria"/>
                <a:cs typeface="Cambria"/>
              </a:rPr>
              <a:t>mitigating</a:t>
            </a:r>
            <a:r>
              <a:rPr dirty="0" sz="33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5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90">
                <a:solidFill>
                  <a:srgbClr val="FFFFFF"/>
                </a:solidFill>
                <a:latin typeface="Cambria"/>
                <a:cs typeface="Cambria"/>
              </a:rPr>
              <a:t>platform's</a:t>
            </a:r>
            <a:r>
              <a:rPr dirty="0" sz="3300" spc="-65">
                <a:solidFill>
                  <a:srgbClr val="FFFFFF"/>
                </a:solidFill>
                <a:latin typeface="Cambria"/>
                <a:cs typeface="Cambria"/>
              </a:rPr>
              <a:t> environmental</a:t>
            </a:r>
            <a:r>
              <a:rPr dirty="0" sz="330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60">
                <a:solidFill>
                  <a:srgbClr val="FFFFFF"/>
                </a:solidFill>
                <a:latin typeface="Cambria"/>
                <a:cs typeface="Cambria"/>
              </a:rPr>
              <a:t>impact</a:t>
            </a:r>
            <a:r>
              <a:rPr dirty="0" sz="3300" spc="-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Cambria"/>
                <a:cs typeface="Cambria"/>
              </a:rPr>
              <a:t>while </a:t>
            </a:r>
            <a:r>
              <a:rPr dirty="0" sz="3300" spc="-50">
                <a:solidFill>
                  <a:srgbClr val="FFFFFF"/>
                </a:solidFill>
                <a:latin typeface="Cambria"/>
                <a:cs typeface="Cambria"/>
              </a:rPr>
              <a:t>ensuring</a:t>
            </a:r>
            <a:r>
              <a:rPr dirty="0" sz="330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50">
                <a:solidFill>
                  <a:srgbClr val="FFFFFF"/>
                </a:solidFill>
                <a:latin typeface="Cambria"/>
                <a:cs typeface="Cambria"/>
              </a:rPr>
              <a:t>its</a:t>
            </a:r>
            <a:r>
              <a:rPr dirty="0" sz="33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35">
                <a:solidFill>
                  <a:srgbClr val="FFFFFF"/>
                </a:solidFill>
                <a:latin typeface="Cambria"/>
                <a:cs typeface="Cambria"/>
              </a:rPr>
              <a:t>long-</a:t>
            </a:r>
            <a:r>
              <a:rPr dirty="0" sz="3300" spc="-105">
                <a:solidFill>
                  <a:srgbClr val="FFFFFF"/>
                </a:solidFill>
                <a:latin typeface="Cambria"/>
                <a:cs typeface="Cambria"/>
              </a:rPr>
              <a:t>term</a:t>
            </a:r>
            <a:r>
              <a:rPr dirty="0" sz="33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Cambria"/>
                <a:cs typeface="Cambria"/>
              </a:rPr>
              <a:t>sustainability.</a:t>
            </a:r>
            <a:endParaRPr sz="3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9878" y="1241050"/>
            <a:ext cx="9048750" cy="895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700" spc="-320"/>
              <a:t>Use</a:t>
            </a:r>
            <a:r>
              <a:rPr dirty="0" sz="5700" spc="-145"/>
              <a:t> </a:t>
            </a:r>
            <a:r>
              <a:rPr dirty="0" sz="5700" spc="-250"/>
              <a:t>Cases</a:t>
            </a:r>
            <a:r>
              <a:rPr dirty="0" sz="5700" spc="-145"/>
              <a:t> </a:t>
            </a:r>
            <a:r>
              <a:rPr dirty="0" sz="5700" spc="-285"/>
              <a:t>and</a:t>
            </a:r>
            <a:r>
              <a:rPr dirty="0" sz="5700" spc="-145"/>
              <a:t> </a:t>
            </a:r>
            <a:r>
              <a:rPr dirty="0" sz="5700" spc="-204"/>
              <a:t>Success</a:t>
            </a:r>
            <a:r>
              <a:rPr dirty="0" sz="5700" spc="-145"/>
              <a:t> </a:t>
            </a:r>
            <a:r>
              <a:rPr dirty="0" sz="5700" spc="-150"/>
              <a:t>Stories</a:t>
            </a:r>
            <a:endParaRPr sz="5700"/>
          </a:p>
        </p:txBody>
      </p:sp>
      <p:sp>
        <p:nvSpPr>
          <p:cNvPr id="4" name="object 4" descr=""/>
          <p:cNvSpPr txBox="1"/>
          <p:nvPr/>
        </p:nvSpPr>
        <p:spPr>
          <a:xfrm>
            <a:off x="2266708" y="2292223"/>
            <a:ext cx="14159230" cy="7225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635">
              <a:lnSpc>
                <a:spcPct val="100699"/>
              </a:lnSpc>
              <a:spcBef>
                <a:spcPts val="90"/>
              </a:spcBef>
            </a:pP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Ethereum's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90">
                <a:solidFill>
                  <a:srgbClr val="FFFFFF"/>
                </a:solidFill>
                <a:latin typeface="Cambria"/>
                <a:cs typeface="Cambria"/>
              </a:rPr>
              <a:t>versatile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60">
                <a:solidFill>
                  <a:srgbClr val="FFFFFF"/>
                </a:solidFill>
                <a:latin typeface="Cambria"/>
                <a:cs typeface="Cambria"/>
              </a:rPr>
              <a:t>platform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60">
                <a:solidFill>
                  <a:srgbClr val="FFFFFF"/>
                </a:solidFill>
                <a:latin typeface="Cambria"/>
                <a:cs typeface="Cambria"/>
              </a:rPr>
              <a:t>has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45">
                <a:solidFill>
                  <a:srgbClr val="FFFFFF"/>
                </a:solidFill>
                <a:latin typeface="Cambria"/>
                <a:cs typeface="Cambria"/>
              </a:rPr>
              <a:t>facilitated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numerous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90">
                <a:solidFill>
                  <a:srgbClr val="FFFFFF"/>
                </a:solidFill>
                <a:latin typeface="Cambria"/>
                <a:cs typeface="Cambria"/>
              </a:rPr>
              <a:t>use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5">
                <a:solidFill>
                  <a:srgbClr val="FFFFFF"/>
                </a:solidFill>
                <a:latin typeface="Cambria"/>
                <a:cs typeface="Cambria"/>
              </a:rPr>
              <a:t>cases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mbria"/>
                <a:cs typeface="Cambria"/>
              </a:rPr>
              <a:t>success </a:t>
            </a:r>
            <a:r>
              <a:rPr dirty="0" sz="3350" spc="-95">
                <a:solidFill>
                  <a:srgbClr val="FFFFFF"/>
                </a:solidFill>
                <a:latin typeface="Cambria"/>
                <a:cs typeface="Cambria"/>
              </a:rPr>
              <a:t>stories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5">
                <a:solidFill>
                  <a:srgbClr val="FFFFFF"/>
                </a:solidFill>
                <a:latin typeface="Cambria"/>
                <a:cs typeface="Cambria"/>
              </a:rPr>
              <a:t>across</a:t>
            </a:r>
            <a:r>
              <a:rPr dirty="0" sz="33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60">
                <a:solidFill>
                  <a:srgbClr val="FFFFFF"/>
                </a:solidFill>
                <a:latin typeface="Cambria"/>
                <a:cs typeface="Cambria"/>
              </a:rPr>
              <a:t>industries,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85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70">
                <a:solidFill>
                  <a:srgbClr val="FFFFFF"/>
                </a:solidFill>
                <a:latin typeface="Cambria"/>
                <a:cs typeface="Cambria"/>
              </a:rPr>
              <a:t>decentralized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Cambria"/>
                <a:cs typeface="Cambria"/>
              </a:rPr>
              <a:t>finance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95">
                <a:solidFill>
                  <a:srgbClr val="FFFFFF"/>
                </a:solidFill>
                <a:latin typeface="Cambria"/>
                <a:cs typeface="Cambria"/>
              </a:rPr>
              <a:t>(DeFi)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45">
                <a:solidFill>
                  <a:srgbClr val="FFFFFF"/>
                </a:solidFill>
                <a:latin typeface="Cambria"/>
                <a:cs typeface="Cambria"/>
              </a:rPr>
              <a:t>applications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20">
                <a:solidFill>
                  <a:srgbClr val="FFFFFF"/>
                </a:solidFill>
                <a:latin typeface="Cambria"/>
                <a:cs typeface="Cambria"/>
              </a:rPr>
              <a:t>like </a:t>
            </a:r>
            <a:r>
              <a:rPr dirty="0" sz="3350" spc="-35">
                <a:solidFill>
                  <a:srgbClr val="FFFFFF"/>
                </a:solidFill>
                <a:latin typeface="Cambria"/>
                <a:cs typeface="Cambria"/>
              </a:rPr>
              <a:t>lending</a:t>
            </a:r>
            <a:r>
              <a:rPr dirty="0" sz="3350" spc="-1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70">
                <a:solidFill>
                  <a:srgbClr val="FFFFFF"/>
                </a:solidFill>
                <a:latin typeface="Cambria"/>
                <a:cs typeface="Cambria"/>
              </a:rPr>
              <a:t>platforms</a:t>
            </a:r>
            <a:r>
              <a:rPr dirty="0" sz="335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35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70">
                <a:solidFill>
                  <a:srgbClr val="FFFFFF"/>
                </a:solidFill>
                <a:latin typeface="Cambria"/>
                <a:cs typeface="Cambria"/>
              </a:rPr>
              <a:t>decentralized</a:t>
            </a:r>
            <a:r>
              <a:rPr dirty="0" sz="335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95">
                <a:solidFill>
                  <a:srgbClr val="FFFFFF"/>
                </a:solidFill>
                <a:latin typeface="Cambria"/>
                <a:cs typeface="Cambria"/>
              </a:rPr>
              <a:t>exchanges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85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Cambria"/>
                <a:cs typeface="Cambria"/>
              </a:rPr>
              <a:t>supply</a:t>
            </a:r>
            <a:r>
              <a:rPr dirty="0" sz="335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mbria"/>
                <a:cs typeface="Cambria"/>
              </a:rPr>
              <a:t>chain</a:t>
            </a:r>
            <a:r>
              <a:rPr dirty="0" sz="335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mbria"/>
                <a:cs typeface="Cambria"/>
              </a:rPr>
              <a:t>management, </a:t>
            </a:r>
            <a:r>
              <a:rPr dirty="0" sz="3350" spc="-25">
                <a:solidFill>
                  <a:srgbClr val="FFFFFF"/>
                </a:solidFill>
                <a:latin typeface="Cambria"/>
                <a:cs typeface="Cambria"/>
              </a:rPr>
              <a:t>digital</a:t>
            </a:r>
            <a:r>
              <a:rPr dirty="0" sz="3350" spc="-1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Cambria"/>
                <a:cs typeface="Cambria"/>
              </a:rPr>
              <a:t>identity,</a:t>
            </a:r>
            <a:r>
              <a:rPr dirty="0" sz="335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3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65">
                <a:solidFill>
                  <a:srgbClr val="FFFFFF"/>
                </a:solidFill>
                <a:latin typeface="Cambria"/>
                <a:cs typeface="Cambria"/>
              </a:rPr>
              <a:t>tokenization</a:t>
            </a:r>
            <a:r>
              <a:rPr dirty="0" sz="335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3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350" spc="-105">
                <a:solidFill>
                  <a:srgbClr val="FFFFFF"/>
                </a:solidFill>
                <a:latin typeface="Cambria"/>
                <a:cs typeface="Cambria"/>
              </a:rPr>
              <a:t> assets.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85">
                <a:solidFill>
                  <a:srgbClr val="FFFFFF"/>
                </a:solidFill>
                <a:latin typeface="Cambria"/>
                <a:cs typeface="Cambria"/>
              </a:rPr>
              <a:t>Projects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30">
                <a:solidFill>
                  <a:srgbClr val="FFFFFF"/>
                </a:solidFill>
                <a:latin typeface="Cambria"/>
                <a:cs typeface="Cambria"/>
              </a:rPr>
              <a:t>such</a:t>
            </a:r>
            <a:r>
              <a:rPr dirty="0" sz="3350" spc="-105">
                <a:solidFill>
                  <a:srgbClr val="FFFFFF"/>
                </a:solidFill>
                <a:latin typeface="Cambria"/>
                <a:cs typeface="Cambria"/>
              </a:rPr>
              <a:t> as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5">
                <a:solidFill>
                  <a:srgbClr val="FFFFFF"/>
                </a:solidFill>
                <a:latin typeface="Cambria"/>
                <a:cs typeface="Cambria"/>
              </a:rPr>
              <a:t>Uniswap,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dirty="0" sz="3350" spc="-70">
                <a:solidFill>
                  <a:srgbClr val="FFFFFF"/>
                </a:solidFill>
                <a:latin typeface="Cambria"/>
                <a:cs typeface="Cambria"/>
              </a:rPr>
              <a:t>decentralized</a:t>
            </a:r>
            <a:r>
              <a:rPr dirty="0" sz="335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90">
                <a:solidFill>
                  <a:srgbClr val="FFFFFF"/>
                </a:solidFill>
                <a:latin typeface="Cambria"/>
                <a:cs typeface="Cambria"/>
              </a:rPr>
              <a:t>exchange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65">
                <a:solidFill>
                  <a:srgbClr val="FFFFFF"/>
                </a:solidFill>
                <a:latin typeface="Cambria"/>
                <a:cs typeface="Cambria"/>
              </a:rPr>
              <a:t>protocol,</a:t>
            </a:r>
            <a:r>
              <a:rPr dirty="0" sz="33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3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10">
                <a:solidFill>
                  <a:srgbClr val="FFFFFF"/>
                </a:solidFill>
                <a:latin typeface="Cambria"/>
                <a:cs typeface="Cambria"/>
              </a:rPr>
              <a:t>Aave,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33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70">
                <a:solidFill>
                  <a:srgbClr val="FFFFFF"/>
                </a:solidFill>
                <a:latin typeface="Cambria"/>
                <a:cs typeface="Cambria"/>
              </a:rPr>
              <a:t>decentralized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35">
                <a:solidFill>
                  <a:srgbClr val="FFFFFF"/>
                </a:solidFill>
                <a:latin typeface="Cambria"/>
                <a:cs typeface="Cambria"/>
              </a:rPr>
              <a:t>lending</a:t>
            </a:r>
            <a:r>
              <a:rPr dirty="0" sz="33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mbria"/>
                <a:cs typeface="Cambria"/>
              </a:rPr>
              <a:t>platform, </a:t>
            </a:r>
            <a:r>
              <a:rPr dirty="0" sz="3350" spc="-85">
                <a:solidFill>
                  <a:srgbClr val="FFFFFF"/>
                </a:solidFill>
                <a:latin typeface="Cambria"/>
                <a:cs typeface="Cambria"/>
              </a:rPr>
              <a:t>exemplify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90">
                <a:solidFill>
                  <a:srgbClr val="FFFFFF"/>
                </a:solidFill>
                <a:latin typeface="Cambria"/>
                <a:cs typeface="Cambria"/>
              </a:rPr>
              <a:t>transformative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Cambria"/>
                <a:cs typeface="Cambria"/>
              </a:rPr>
              <a:t>potential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3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85">
                <a:solidFill>
                  <a:srgbClr val="FFFFFF"/>
                </a:solidFill>
                <a:latin typeface="Cambria"/>
                <a:cs typeface="Cambria"/>
              </a:rPr>
              <a:t>Ethereum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55">
                <a:solidFill>
                  <a:srgbClr val="FFFFFF"/>
                </a:solidFill>
                <a:latin typeface="Cambria"/>
                <a:cs typeface="Cambria"/>
              </a:rPr>
              <a:t>revolutionizing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mbria"/>
                <a:cs typeface="Cambria"/>
              </a:rPr>
              <a:t>traditional </a:t>
            </a:r>
            <a:r>
              <a:rPr dirty="0" sz="3350" spc="-20">
                <a:solidFill>
                  <a:srgbClr val="FFFFFF"/>
                </a:solidFill>
                <a:latin typeface="Cambria"/>
                <a:cs typeface="Cambria"/>
              </a:rPr>
              <a:t>financial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10">
                <a:solidFill>
                  <a:srgbClr val="FFFFFF"/>
                </a:solidFill>
                <a:latin typeface="Cambria"/>
                <a:cs typeface="Cambria"/>
              </a:rPr>
              <a:t>services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3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70">
                <a:solidFill>
                  <a:srgbClr val="FFFFFF"/>
                </a:solidFill>
                <a:latin typeface="Cambria"/>
                <a:cs typeface="Cambria"/>
              </a:rPr>
              <a:t>democratizing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 access </a:t>
            </a:r>
            <a:r>
              <a:rPr dirty="0" sz="3350" spc="-85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3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45">
                <a:solidFill>
                  <a:srgbClr val="FFFFFF"/>
                </a:solidFill>
                <a:latin typeface="Cambria"/>
                <a:cs typeface="Cambria"/>
              </a:rPr>
              <a:t>banking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3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mbria"/>
                <a:cs typeface="Cambria"/>
              </a:rPr>
              <a:t>investment </a:t>
            </a:r>
            <a:r>
              <a:rPr dirty="0" sz="3350" spc="-60">
                <a:solidFill>
                  <a:srgbClr val="FFFFFF"/>
                </a:solidFill>
                <a:latin typeface="Cambria"/>
                <a:cs typeface="Cambria"/>
              </a:rPr>
              <a:t>opportunities.</a:t>
            </a:r>
            <a:r>
              <a:rPr dirty="0" sz="33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45">
                <a:solidFill>
                  <a:srgbClr val="FFFFFF"/>
                </a:solidFill>
                <a:latin typeface="Cambria"/>
                <a:cs typeface="Cambria"/>
              </a:rPr>
              <a:t>Additionally,</a:t>
            </a:r>
            <a:r>
              <a:rPr dirty="0" sz="33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Cambria"/>
                <a:cs typeface="Cambria"/>
              </a:rPr>
              <a:t>initiatives</a:t>
            </a:r>
            <a:r>
              <a:rPr dirty="0" sz="33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40">
                <a:solidFill>
                  <a:srgbClr val="FFFFFF"/>
                </a:solidFill>
                <a:latin typeface="Cambria"/>
                <a:cs typeface="Cambria"/>
              </a:rPr>
              <a:t>like</a:t>
            </a:r>
            <a:r>
              <a:rPr dirty="0" sz="33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45">
                <a:solidFill>
                  <a:srgbClr val="FFFFFF"/>
                </a:solidFill>
                <a:latin typeface="Cambria"/>
                <a:cs typeface="Cambria"/>
              </a:rPr>
              <a:t>ConsenSys-</a:t>
            </a:r>
            <a:r>
              <a:rPr dirty="0" sz="3350" spc="-85">
                <a:solidFill>
                  <a:srgbClr val="FFFFFF"/>
                </a:solidFill>
                <a:latin typeface="Cambria"/>
                <a:cs typeface="Cambria"/>
              </a:rPr>
              <a:t>backed </a:t>
            </a:r>
            <a:r>
              <a:rPr dirty="0" sz="3350" spc="-30">
                <a:solidFill>
                  <a:srgbClr val="FFFFFF"/>
                </a:solidFill>
                <a:latin typeface="Cambria"/>
                <a:cs typeface="Cambria"/>
              </a:rPr>
              <a:t>Quorum,</a:t>
            </a:r>
            <a:r>
              <a:rPr dirty="0" sz="33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dirty="0" sz="3350" spc="-35">
                <a:solidFill>
                  <a:srgbClr val="FFFFFF"/>
                </a:solidFill>
                <a:latin typeface="Cambria"/>
                <a:cs typeface="Cambria"/>
              </a:rPr>
              <a:t>blockchain</a:t>
            </a:r>
            <a:r>
              <a:rPr dirty="0" sz="33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60">
                <a:solidFill>
                  <a:srgbClr val="FFFFFF"/>
                </a:solidFill>
                <a:latin typeface="Cambria"/>
                <a:cs typeface="Cambria"/>
              </a:rPr>
              <a:t>platform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65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90">
                <a:solidFill>
                  <a:srgbClr val="FFFFFF"/>
                </a:solidFill>
                <a:latin typeface="Cambria"/>
                <a:cs typeface="Cambria"/>
              </a:rPr>
              <a:t>enterprise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55">
                <a:solidFill>
                  <a:srgbClr val="FFFFFF"/>
                </a:solidFill>
                <a:latin typeface="Cambria"/>
                <a:cs typeface="Cambria"/>
              </a:rPr>
              <a:t>solutions,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25">
                <a:solidFill>
                  <a:srgbClr val="FFFFFF"/>
                </a:solidFill>
                <a:latin typeface="Cambria"/>
                <a:cs typeface="Cambria"/>
              </a:rPr>
              <a:t>showcase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Ethereum's</a:t>
            </a:r>
            <a:r>
              <a:rPr dirty="0" sz="33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mbria"/>
                <a:cs typeface="Cambria"/>
              </a:rPr>
              <a:t>adaptability </a:t>
            </a:r>
            <a:r>
              <a:rPr dirty="0" sz="33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3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40">
                <a:solidFill>
                  <a:srgbClr val="FFFFFF"/>
                </a:solidFill>
                <a:latin typeface="Cambria"/>
                <a:cs typeface="Cambria"/>
              </a:rPr>
              <a:t>scalability</a:t>
            </a:r>
            <a:r>
              <a:rPr dirty="0" sz="33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33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meeting</a:t>
            </a:r>
            <a:r>
              <a:rPr dirty="0" sz="33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3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needs</a:t>
            </a:r>
            <a:r>
              <a:rPr dirty="0" sz="33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3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3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70">
                <a:solidFill>
                  <a:srgbClr val="FFFFFF"/>
                </a:solidFill>
                <a:latin typeface="Cambria"/>
                <a:cs typeface="Cambria"/>
              </a:rPr>
              <a:t>large</a:t>
            </a:r>
            <a:r>
              <a:rPr dirty="0" sz="33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corporations</a:t>
            </a:r>
            <a:r>
              <a:rPr dirty="0" sz="3350" spc="-90">
                <a:solidFill>
                  <a:srgbClr val="FFFFFF"/>
                </a:solidFill>
                <a:latin typeface="Cambria"/>
                <a:cs typeface="Cambria"/>
              </a:rPr>
              <a:t> seeking </a:t>
            </a:r>
            <a:r>
              <a:rPr dirty="0" sz="3350" spc="-85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3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mbria"/>
                <a:cs typeface="Cambria"/>
              </a:rPr>
              <a:t>enhance 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transparency </a:t>
            </a:r>
            <a:r>
              <a:rPr dirty="0" sz="33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Cambria"/>
                <a:cs typeface="Cambria"/>
              </a:rPr>
              <a:t>efficiency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95">
                <a:solidFill>
                  <a:srgbClr val="FFFFFF"/>
                </a:solidFill>
                <a:latin typeface="Cambria"/>
                <a:cs typeface="Cambria"/>
              </a:rPr>
              <a:t>complex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70">
                <a:solidFill>
                  <a:srgbClr val="FFFFFF"/>
                </a:solidFill>
                <a:latin typeface="Cambria"/>
                <a:cs typeface="Cambria"/>
              </a:rPr>
              <a:t>business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5">
                <a:solidFill>
                  <a:srgbClr val="FFFFFF"/>
                </a:solidFill>
                <a:latin typeface="Cambria"/>
                <a:cs typeface="Cambria"/>
              </a:rPr>
              <a:t>processes.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These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90">
                <a:solidFill>
                  <a:srgbClr val="FFFFFF"/>
                </a:solidFill>
                <a:latin typeface="Cambria"/>
                <a:cs typeface="Cambria"/>
              </a:rPr>
              <a:t>use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5">
                <a:solidFill>
                  <a:srgbClr val="FFFFFF"/>
                </a:solidFill>
                <a:latin typeface="Cambria"/>
                <a:cs typeface="Cambria"/>
              </a:rPr>
              <a:t>cases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dirty="0" sz="3350" spc="-95">
                <a:solidFill>
                  <a:srgbClr val="FFFFFF"/>
                </a:solidFill>
                <a:latin typeface="Cambria"/>
                <a:cs typeface="Cambria"/>
              </a:rPr>
              <a:t>success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95">
                <a:solidFill>
                  <a:srgbClr val="FFFFFF"/>
                </a:solidFill>
                <a:latin typeface="Cambria"/>
                <a:cs typeface="Cambria"/>
              </a:rPr>
              <a:t>stories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90">
                <a:solidFill>
                  <a:srgbClr val="FFFFFF"/>
                </a:solidFill>
                <a:latin typeface="Cambria"/>
                <a:cs typeface="Cambria"/>
              </a:rPr>
              <a:t>underscore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0">
                <a:solidFill>
                  <a:srgbClr val="FFFFFF"/>
                </a:solidFill>
                <a:latin typeface="Cambria"/>
                <a:cs typeface="Cambria"/>
              </a:rPr>
              <a:t>Ethereum's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55">
                <a:solidFill>
                  <a:srgbClr val="FFFFFF"/>
                </a:solidFill>
                <a:latin typeface="Cambria"/>
                <a:cs typeface="Cambria"/>
              </a:rPr>
              <a:t>pivotal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65">
                <a:solidFill>
                  <a:srgbClr val="FFFFFF"/>
                </a:solidFill>
                <a:latin typeface="Cambria"/>
                <a:cs typeface="Cambria"/>
              </a:rPr>
              <a:t>role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dirty="0" sz="335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55">
                <a:solidFill>
                  <a:srgbClr val="FFFFFF"/>
                </a:solidFill>
                <a:latin typeface="Cambria"/>
                <a:cs typeface="Cambria"/>
              </a:rPr>
              <a:t>driving</a:t>
            </a:r>
            <a:r>
              <a:rPr dirty="0" sz="3350" spc="-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mbria"/>
                <a:cs typeface="Cambria"/>
              </a:rPr>
              <a:t>innovation, </a:t>
            </a:r>
            <a:r>
              <a:rPr dirty="0" sz="3350" spc="-50">
                <a:solidFill>
                  <a:srgbClr val="FFFFFF"/>
                </a:solidFill>
                <a:latin typeface="Cambria"/>
                <a:cs typeface="Cambria"/>
              </a:rPr>
              <a:t>disrupting</a:t>
            </a:r>
            <a:r>
              <a:rPr dirty="0" sz="3350" spc="-1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60">
                <a:solidFill>
                  <a:srgbClr val="FFFFFF"/>
                </a:solidFill>
                <a:latin typeface="Cambria"/>
                <a:cs typeface="Cambria"/>
              </a:rPr>
              <a:t>industries,</a:t>
            </a:r>
            <a:r>
              <a:rPr dirty="0" sz="335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4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35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60">
                <a:solidFill>
                  <a:srgbClr val="FFFFFF"/>
                </a:solidFill>
                <a:latin typeface="Cambria"/>
                <a:cs typeface="Cambria"/>
              </a:rPr>
              <a:t>advancing</a:t>
            </a:r>
            <a:r>
              <a:rPr dirty="0" sz="335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35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55">
                <a:solidFill>
                  <a:srgbClr val="FFFFFF"/>
                </a:solidFill>
                <a:latin typeface="Cambria"/>
                <a:cs typeface="Cambria"/>
              </a:rPr>
              <a:t>adoption</a:t>
            </a:r>
            <a:r>
              <a:rPr dirty="0" sz="335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3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35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70">
                <a:solidFill>
                  <a:srgbClr val="FFFFFF"/>
                </a:solidFill>
                <a:latin typeface="Cambria"/>
                <a:cs typeface="Cambria"/>
              </a:rPr>
              <a:t>decentralized</a:t>
            </a:r>
            <a:r>
              <a:rPr dirty="0" sz="335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mbria"/>
                <a:cs typeface="Cambria"/>
              </a:rPr>
              <a:t>technologies </a:t>
            </a:r>
            <a:r>
              <a:rPr dirty="0" sz="3350" spc="-15">
                <a:solidFill>
                  <a:srgbClr val="FFFFFF"/>
                </a:solidFill>
                <a:latin typeface="Cambria"/>
                <a:cs typeface="Cambria"/>
              </a:rPr>
              <a:t>worldwide.</a:t>
            </a:r>
            <a:endParaRPr sz="3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3700" y="1154265"/>
            <a:ext cx="7340600" cy="16649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56790" marR="5080" indent="-2244725">
              <a:lnSpc>
                <a:spcPct val="100499"/>
              </a:lnSpc>
              <a:spcBef>
                <a:spcPts val="95"/>
              </a:spcBef>
            </a:pPr>
            <a:r>
              <a:rPr dirty="0" sz="5350" spc="-240"/>
              <a:t>Conclusion:</a:t>
            </a:r>
            <a:r>
              <a:rPr dirty="0" sz="5350" spc="-105"/>
              <a:t> </a:t>
            </a:r>
            <a:r>
              <a:rPr dirty="0" sz="5350" spc="-375"/>
              <a:t>The</a:t>
            </a:r>
            <a:r>
              <a:rPr dirty="0" sz="5350" spc="-110"/>
              <a:t> </a:t>
            </a:r>
            <a:r>
              <a:rPr dirty="0" sz="5350" spc="-235"/>
              <a:t>Future</a:t>
            </a:r>
            <a:r>
              <a:rPr dirty="0" sz="5350" spc="-110"/>
              <a:t> </a:t>
            </a:r>
            <a:r>
              <a:rPr dirty="0" sz="5350" spc="-25"/>
              <a:t>of </a:t>
            </a:r>
            <a:r>
              <a:rPr dirty="0" sz="5350" spc="-285"/>
              <a:t>Ethereum</a:t>
            </a:r>
            <a:endParaRPr sz="5350"/>
          </a:p>
        </p:txBody>
      </p:sp>
      <p:sp>
        <p:nvSpPr>
          <p:cNvPr id="4" name="object 4" descr=""/>
          <p:cNvSpPr txBox="1"/>
          <p:nvPr/>
        </p:nvSpPr>
        <p:spPr>
          <a:xfrm>
            <a:off x="2419883" y="2834450"/>
            <a:ext cx="13448665" cy="6898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499"/>
              </a:lnSpc>
              <a:spcBef>
                <a:spcPts val="95"/>
              </a:spcBef>
            </a:pP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0">
                <a:solidFill>
                  <a:srgbClr val="FFFFFF"/>
                </a:solidFill>
                <a:latin typeface="Cambria"/>
                <a:cs typeface="Cambria"/>
              </a:rPr>
              <a:t>future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Ethereum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Cambria"/>
                <a:cs typeface="Cambria"/>
              </a:rPr>
              <a:t>holds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promise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platform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continues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mbria"/>
                <a:cs typeface="Cambria"/>
              </a:rPr>
              <a:t>evolve </a:t>
            </a:r>
            <a:r>
              <a:rPr dirty="0" sz="3450" spc="-4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45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innovate,</a:t>
            </a:r>
            <a:r>
              <a:rPr dirty="0" sz="345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driven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dirty="0" sz="345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345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5">
                <a:solidFill>
                  <a:srgbClr val="FFFFFF"/>
                </a:solidFill>
                <a:latin typeface="Cambria"/>
                <a:cs typeface="Cambria"/>
              </a:rPr>
              <a:t>vibrant</a:t>
            </a:r>
            <a:r>
              <a:rPr dirty="0" sz="345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5">
                <a:solidFill>
                  <a:srgbClr val="FFFFFF"/>
                </a:solidFill>
                <a:latin typeface="Cambria"/>
                <a:cs typeface="Cambria"/>
              </a:rPr>
              <a:t>community,</a:t>
            </a:r>
            <a:r>
              <a:rPr dirty="0" sz="345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0">
                <a:solidFill>
                  <a:srgbClr val="FFFFFF"/>
                </a:solidFill>
                <a:latin typeface="Cambria"/>
                <a:cs typeface="Cambria"/>
              </a:rPr>
              <a:t>technological</a:t>
            </a:r>
            <a:r>
              <a:rPr dirty="0" sz="345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Cambria"/>
                <a:cs typeface="Cambria"/>
              </a:rPr>
              <a:t>advancements, and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14">
                <a:solidFill>
                  <a:srgbClr val="FFFFFF"/>
                </a:solidFill>
                <a:latin typeface="Cambria"/>
                <a:cs typeface="Cambria"/>
              </a:rPr>
              <a:t>growing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adoption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across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0">
                <a:solidFill>
                  <a:srgbClr val="FFFFFF"/>
                </a:solidFill>
                <a:latin typeface="Cambria"/>
                <a:cs typeface="Cambria"/>
              </a:rPr>
              <a:t>industries.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0">
                <a:solidFill>
                  <a:srgbClr val="FFFFFF"/>
                </a:solidFill>
                <a:latin typeface="Cambria"/>
                <a:cs typeface="Cambria"/>
              </a:rPr>
              <a:t>ongoing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transition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Ethereum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60">
                <a:solidFill>
                  <a:srgbClr val="FFFFFF"/>
                </a:solidFill>
                <a:latin typeface="Cambria"/>
                <a:cs typeface="Cambria"/>
              </a:rPr>
              <a:t>2.0,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0">
                <a:solidFill>
                  <a:srgbClr val="FFFFFF"/>
                </a:solidFill>
                <a:latin typeface="Cambria"/>
                <a:cs typeface="Cambria"/>
              </a:rPr>
              <a:t>featuring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Cambria"/>
                <a:cs typeface="Cambria"/>
              </a:rPr>
              <a:t>shift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proof-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of-</a:t>
            </a:r>
            <a:r>
              <a:rPr dirty="0" sz="3450" spc="-114">
                <a:solidFill>
                  <a:srgbClr val="FFFFFF"/>
                </a:solidFill>
                <a:latin typeface="Cambria"/>
                <a:cs typeface="Cambria"/>
              </a:rPr>
              <a:t>stake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consensus,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mbria"/>
                <a:cs typeface="Cambria"/>
              </a:rPr>
              <a:t>scalability 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improvements,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increased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0">
                <a:solidFill>
                  <a:srgbClr val="FFFFFF"/>
                </a:solidFill>
                <a:latin typeface="Cambria"/>
                <a:cs typeface="Cambria"/>
              </a:rPr>
              <a:t>sustainability,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Ethereum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poised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mbria"/>
                <a:cs typeface="Cambria"/>
              </a:rPr>
              <a:t>address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scalability</a:t>
            </a:r>
            <a:r>
              <a:rPr dirty="0" sz="345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challenges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offer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14">
                <a:solidFill>
                  <a:srgbClr val="FFFFFF"/>
                </a:solidFill>
                <a:latin typeface="Cambria"/>
                <a:cs typeface="Cambria"/>
              </a:rPr>
              <a:t>more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efficient,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secure,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environmentally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friendly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5">
                <a:solidFill>
                  <a:srgbClr val="FFFFFF"/>
                </a:solidFill>
                <a:latin typeface="Cambria"/>
                <a:cs typeface="Cambria"/>
              </a:rPr>
              <a:t>infrastructure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decentralized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0">
                <a:solidFill>
                  <a:srgbClr val="FFFFFF"/>
                </a:solidFill>
                <a:latin typeface="Cambria"/>
                <a:cs typeface="Cambria"/>
              </a:rPr>
              <a:t>applications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dirty="0" sz="3450" spc="-30">
                <a:solidFill>
                  <a:srgbClr val="FFFFFF"/>
                </a:solidFill>
                <a:latin typeface="Cambria"/>
                <a:cs typeface="Cambria"/>
              </a:rPr>
              <a:t>financial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services.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Additionally,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continued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research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45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mbria"/>
                <a:cs typeface="Cambria"/>
              </a:rPr>
              <a:t>development 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efforts,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coupled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0">
                <a:solidFill>
                  <a:srgbClr val="FFFFFF"/>
                </a:solidFill>
                <a:latin typeface="Cambria"/>
                <a:cs typeface="Cambria"/>
              </a:rPr>
              <a:t>interoperability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initiatives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regulatory </a:t>
            </a:r>
            <a:r>
              <a:rPr dirty="0" sz="3450" spc="-60">
                <a:solidFill>
                  <a:srgbClr val="FFFFFF"/>
                </a:solidFill>
                <a:latin typeface="Cambria"/>
                <a:cs typeface="Cambria"/>
              </a:rPr>
              <a:t>clarity,</a:t>
            </a:r>
            <a:r>
              <a:rPr dirty="0" sz="345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Cambria"/>
                <a:cs typeface="Cambria"/>
              </a:rPr>
              <a:t>will </a:t>
            </a:r>
            <a:r>
              <a:rPr dirty="0" sz="3450" spc="-60">
                <a:solidFill>
                  <a:srgbClr val="FFFFFF"/>
                </a:solidFill>
                <a:latin typeface="Cambria"/>
                <a:cs typeface="Cambria"/>
              </a:rPr>
              <a:t>further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80">
                <a:solidFill>
                  <a:srgbClr val="FFFFFF"/>
                </a:solidFill>
                <a:latin typeface="Cambria"/>
                <a:cs typeface="Cambria"/>
              </a:rPr>
              <a:t>bolster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Ethereum's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position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Cambria"/>
                <a:cs typeface="Cambria"/>
              </a:rPr>
              <a:t>leading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Cambria"/>
                <a:cs typeface="Cambria"/>
              </a:rPr>
              <a:t>blockchain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mbria"/>
                <a:cs typeface="Cambria"/>
              </a:rPr>
              <a:t>platform, </a:t>
            </a:r>
            <a:r>
              <a:rPr dirty="0" sz="3450" spc="-40">
                <a:solidFill>
                  <a:srgbClr val="FFFFFF"/>
                </a:solidFill>
                <a:latin typeface="Cambria"/>
                <a:cs typeface="Cambria"/>
              </a:rPr>
              <a:t>unlocking</a:t>
            </a:r>
            <a:r>
              <a:rPr dirty="0" sz="345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80">
                <a:solidFill>
                  <a:srgbClr val="FFFFFF"/>
                </a:solidFill>
                <a:latin typeface="Cambria"/>
                <a:cs typeface="Cambria"/>
              </a:rPr>
              <a:t>new</a:t>
            </a:r>
            <a:r>
              <a:rPr dirty="0" sz="345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possibilities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75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innovation,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Cambria"/>
                <a:cs typeface="Cambria"/>
              </a:rPr>
              <a:t>global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collaboration,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dirty="0" sz="3450" spc="-90">
                <a:solidFill>
                  <a:srgbClr val="FFFFFF"/>
                </a:solidFill>
                <a:latin typeface="Cambria"/>
                <a:cs typeface="Cambria"/>
              </a:rPr>
              <a:t>mainstream</a:t>
            </a:r>
            <a:r>
              <a:rPr dirty="0" sz="345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55">
                <a:solidFill>
                  <a:srgbClr val="FFFFFF"/>
                </a:solidFill>
                <a:latin typeface="Cambria"/>
                <a:cs typeface="Cambria"/>
              </a:rPr>
              <a:t>adoption</a:t>
            </a:r>
            <a:r>
              <a:rPr dirty="0" sz="345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45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70">
                <a:solidFill>
                  <a:srgbClr val="FFFFFF"/>
                </a:solidFill>
                <a:latin typeface="Cambria"/>
                <a:cs typeface="Cambria"/>
              </a:rPr>
              <a:t>decentralized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65">
                <a:solidFill>
                  <a:srgbClr val="FFFFFF"/>
                </a:solidFill>
                <a:latin typeface="Cambria"/>
                <a:cs typeface="Cambria"/>
              </a:rPr>
              <a:t>technologies</a:t>
            </a:r>
            <a:r>
              <a:rPr dirty="0" sz="345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45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Cambria"/>
                <a:cs typeface="Cambria"/>
              </a:rPr>
              <a:t>digital</a:t>
            </a:r>
            <a:r>
              <a:rPr dirty="0" sz="345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mbria"/>
                <a:cs typeface="Cambria"/>
              </a:rPr>
              <a:t>economy </a:t>
            </a:r>
            <a:r>
              <a:rPr dirty="0" sz="3450" spc="-3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45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450" spc="-1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Cambria"/>
                <a:cs typeface="Cambria"/>
              </a:rPr>
              <a:t>future.</a:t>
            </a:r>
            <a:endParaRPr sz="3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4536" rIns="0" bIns="0" rtlCol="0" vert="horz">
            <a:spAutoFit/>
          </a:bodyPr>
          <a:lstStyle/>
          <a:p>
            <a:pPr algn="ctr" marL="11430" marR="5080">
              <a:lnSpc>
                <a:spcPct val="100000"/>
              </a:lnSpc>
              <a:spcBef>
                <a:spcPts val="100"/>
              </a:spcBef>
            </a:pPr>
            <a:r>
              <a:rPr dirty="0" sz="4500" spc="-220" b="1">
                <a:solidFill>
                  <a:srgbClr val="F5F2EE"/>
                </a:solidFill>
                <a:latin typeface="Cambria"/>
                <a:cs typeface="Cambria"/>
              </a:rPr>
              <a:t>Blockchain</a:t>
            </a:r>
            <a:r>
              <a:rPr dirty="0" sz="4500" spc="-8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10" b="1">
                <a:solidFill>
                  <a:srgbClr val="F5F2EE"/>
                </a:solidFill>
                <a:latin typeface="Cambria"/>
                <a:cs typeface="Cambria"/>
              </a:rPr>
              <a:t>technology,</a:t>
            </a:r>
            <a:r>
              <a:rPr dirty="0" sz="4500" spc="-8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60" b="1">
                <a:solidFill>
                  <a:srgbClr val="F5F2EE"/>
                </a:solidFill>
                <a:latin typeface="Cambria"/>
                <a:cs typeface="Cambria"/>
              </a:rPr>
              <a:t>pioneered</a:t>
            </a:r>
            <a:r>
              <a:rPr dirty="0" sz="4500" spc="-8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50" b="1">
                <a:solidFill>
                  <a:srgbClr val="F5F2EE"/>
                </a:solidFill>
                <a:latin typeface="Cambria"/>
                <a:cs typeface="Cambria"/>
              </a:rPr>
              <a:t>by</a:t>
            </a:r>
            <a:r>
              <a:rPr dirty="0" sz="4500" spc="-8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195" b="1">
                <a:solidFill>
                  <a:srgbClr val="F5F2EE"/>
                </a:solidFill>
                <a:latin typeface="Cambria"/>
                <a:cs typeface="Cambria"/>
              </a:rPr>
              <a:t>Bitcoin,</a:t>
            </a:r>
            <a:r>
              <a:rPr dirty="0" sz="4500" spc="-8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54" b="1">
                <a:solidFill>
                  <a:srgbClr val="F5F2EE"/>
                </a:solidFill>
                <a:latin typeface="Cambria"/>
                <a:cs typeface="Cambria"/>
              </a:rPr>
              <a:t>has</a:t>
            </a:r>
            <a:r>
              <a:rPr dirty="0" sz="4500" spc="-8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54" b="1">
                <a:solidFill>
                  <a:srgbClr val="F5F2EE"/>
                </a:solidFill>
                <a:latin typeface="Cambria"/>
                <a:cs typeface="Cambria"/>
              </a:rPr>
              <a:t>evolved</a:t>
            </a:r>
            <a:r>
              <a:rPr dirty="0" sz="4500" spc="-8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5" b="1">
                <a:solidFill>
                  <a:srgbClr val="F5F2EE"/>
                </a:solidFill>
                <a:latin typeface="Cambria"/>
                <a:cs typeface="Cambria"/>
              </a:rPr>
              <a:t>far </a:t>
            </a:r>
            <a:r>
              <a:rPr dirty="0" sz="4500" spc="-254" b="1">
                <a:solidFill>
                  <a:srgbClr val="F5F2EE"/>
                </a:solidFill>
                <a:latin typeface="Cambria"/>
                <a:cs typeface="Cambria"/>
              </a:rPr>
              <a:t>beyond</a:t>
            </a:r>
            <a:r>
              <a:rPr dirty="0" sz="4500" spc="-9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155" b="1">
                <a:solidFill>
                  <a:srgbClr val="F5F2EE"/>
                </a:solidFill>
                <a:latin typeface="Cambria"/>
                <a:cs typeface="Cambria"/>
              </a:rPr>
              <a:t>its</a:t>
            </a:r>
            <a:r>
              <a:rPr dirty="0" sz="4500" spc="-9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195" b="1">
                <a:solidFill>
                  <a:srgbClr val="F5F2EE"/>
                </a:solidFill>
                <a:latin typeface="Cambria"/>
                <a:cs typeface="Cambria"/>
              </a:rPr>
              <a:t>original</a:t>
            </a:r>
            <a:r>
              <a:rPr dirty="0" sz="4500" spc="-9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00" b="1">
                <a:solidFill>
                  <a:srgbClr val="F5F2EE"/>
                </a:solidFill>
                <a:latin typeface="Cambria"/>
                <a:cs typeface="Cambria"/>
              </a:rPr>
              <a:t>application</a:t>
            </a:r>
            <a:r>
              <a:rPr dirty="0" sz="4500" spc="-9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130" b="1">
                <a:solidFill>
                  <a:srgbClr val="F5F2EE"/>
                </a:solidFill>
                <a:latin typeface="Cambria"/>
                <a:cs typeface="Cambria"/>
              </a:rPr>
              <a:t>of</a:t>
            </a:r>
            <a:r>
              <a:rPr dirty="0" sz="4500" spc="-9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15" b="1">
                <a:solidFill>
                  <a:srgbClr val="F5F2EE"/>
                </a:solidFill>
                <a:latin typeface="Cambria"/>
                <a:cs typeface="Cambria"/>
              </a:rPr>
              <a:t>supporting</a:t>
            </a:r>
            <a:r>
              <a:rPr dirty="0" sz="4500" spc="-9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70" b="1">
                <a:solidFill>
                  <a:srgbClr val="F5F2EE"/>
                </a:solidFill>
                <a:latin typeface="Cambria"/>
                <a:cs typeface="Cambria"/>
              </a:rPr>
              <a:t>a</a:t>
            </a:r>
            <a:r>
              <a:rPr dirty="0" sz="4500" spc="-9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145" b="1">
                <a:solidFill>
                  <a:srgbClr val="F5F2EE"/>
                </a:solidFill>
                <a:latin typeface="Cambria"/>
                <a:cs typeface="Cambria"/>
              </a:rPr>
              <a:t>digital</a:t>
            </a:r>
            <a:r>
              <a:rPr dirty="0" sz="4500" spc="-9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140" b="1">
                <a:solidFill>
                  <a:srgbClr val="F5F2EE"/>
                </a:solidFill>
                <a:latin typeface="Cambria"/>
                <a:cs typeface="Cambria"/>
              </a:rPr>
              <a:t>currency.</a:t>
            </a:r>
            <a:endParaRPr sz="4500">
              <a:latin typeface="Cambria"/>
              <a:cs typeface="Cambria"/>
            </a:endParaRPr>
          </a:p>
          <a:p>
            <a:pPr algn="ctr" marL="166370" marR="158750" indent="-635">
              <a:lnSpc>
                <a:spcPct val="100000"/>
              </a:lnSpc>
            </a:pPr>
            <a:r>
              <a:rPr dirty="0" sz="4500" spc="-254" b="1">
                <a:solidFill>
                  <a:srgbClr val="F5F2EE"/>
                </a:solidFill>
                <a:latin typeface="Cambria"/>
                <a:cs typeface="Cambria"/>
              </a:rPr>
              <a:t>Ethereum,</a:t>
            </a:r>
            <a:r>
              <a:rPr dirty="0" sz="4500" spc="-10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20" b="1">
                <a:solidFill>
                  <a:srgbClr val="F5F2EE"/>
                </a:solidFill>
                <a:latin typeface="Cambria"/>
                <a:cs typeface="Cambria"/>
              </a:rPr>
              <a:t>launched</a:t>
            </a:r>
            <a:r>
              <a:rPr dirty="0" sz="4500" spc="-9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04" b="1">
                <a:solidFill>
                  <a:srgbClr val="F5F2EE"/>
                </a:solidFill>
                <a:latin typeface="Cambria"/>
                <a:cs typeface="Cambria"/>
              </a:rPr>
              <a:t>in</a:t>
            </a:r>
            <a:r>
              <a:rPr dirty="0" sz="4500" spc="-10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459" b="1">
                <a:solidFill>
                  <a:srgbClr val="F5F2EE"/>
                </a:solidFill>
                <a:latin typeface="Cambria"/>
                <a:cs typeface="Cambria"/>
              </a:rPr>
              <a:t>2015</a:t>
            </a:r>
            <a:r>
              <a:rPr dirty="0" sz="4500" spc="-9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50" b="1">
                <a:solidFill>
                  <a:srgbClr val="F5F2EE"/>
                </a:solidFill>
                <a:latin typeface="Cambria"/>
                <a:cs typeface="Cambria"/>
              </a:rPr>
              <a:t>by</a:t>
            </a:r>
            <a:r>
              <a:rPr dirty="0" sz="4500" spc="-9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195" b="1">
                <a:solidFill>
                  <a:srgbClr val="F5F2EE"/>
                </a:solidFill>
                <a:latin typeface="Cambria"/>
                <a:cs typeface="Cambria"/>
              </a:rPr>
              <a:t>Vitalik</a:t>
            </a:r>
            <a:r>
              <a:rPr dirty="0" sz="4500" spc="-10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20" b="1">
                <a:solidFill>
                  <a:srgbClr val="F5F2EE"/>
                </a:solidFill>
                <a:latin typeface="Cambria"/>
                <a:cs typeface="Cambria"/>
              </a:rPr>
              <a:t>Buterin,</a:t>
            </a:r>
            <a:r>
              <a:rPr dirty="0" sz="4500" spc="-9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54" b="1">
                <a:solidFill>
                  <a:srgbClr val="F5F2EE"/>
                </a:solidFill>
                <a:latin typeface="Cambria"/>
                <a:cs typeface="Cambria"/>
              </a:rPr>
              <a:t>takes</a:t>
            </a:r>
            <a:r>
              <a:rPr dirty="0" sz="4500" spc="-10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5" b="1">
                <a:solidFill>
                  <a:srgbClr val="F5F2EE"/>
                </a:solidFill>
                <a:latin typeface="Cambria"/>
                <a:cs typeface="Cambria"/>
              </a:rPr>
              <a:t>the </a:t>
            </a:r>
            <a:r>
              <a:rPr dirty="0" sz="4500" spc="-220" b="1">
                <a:solidFill>
                  <a:srgbClr val="F5F2EE"/>
                </a:solidFill>
                <a:latin typeface="Cambria"/>
                <a:cs typeface="Cambria"/>
              </a:rPr>
              <a:t>blockchain</a:t>
            </a:r>
            <a:r>
              <a:rPr dirty="0" sz="4500" spc="-9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10" b="1">
                <a:solidFill>
                  <a:srgbClr val="F5F2EE"/>
                </a:solidFill>
                <a:latin typeface="Cambria"/>
                <a:cs typeface="Cambria"/>
              </a:rPr>
              <a:t>concept</a:t>
            </a:r>
            <a:r>
              <a:rPr dirty="0" sz="4500" spc="-8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195" b="1">
                <a:solidFill>
                  <a:srgbClr val="F5F2EE"/>
                </a:solidFill>
                <a:latin typeface="Cambria"/>
                <a:cs typeface="Cambria"/>
              </a:rPr>
              <a:t>further</a:t>
            </a:r>
            <a:r>
              <a:rPr dirty="0" sz="4500" spc="-9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50" b="1">
                <a:solidFill>
                  <a:srgbClr val="F5F2EE"/>
                </a:solidFill>
                <a:latin typeface="Cambria"/>
                <a:cs typeface="Cambria"/>
              </a:rPr>
              <a:t>by</a:t>
            </a:r>
            <a:r>
              <a:rPr dirty="0" sz="4500" spc="-8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195" b="1">
                <a:solidFill>
                  <a:srgbClr val="F5F2EE"/>
                </a:solidFill>
                <a:latin typeface="Cambria"/>
                <a:cs typeface="Cambria"/>
              </a:rPr>
              <a:t>introducing</a:t>
            </a:r>
            <a:r>
              <a:rPr dirty="0" sz="4500" spc="-8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70" b="1">
                <a:solidFill>
                  <a:srgbClr val="F5F2EE"/>
                </a:solidFill>
                <a:latin typeface="Cambria"/>
                <a:cs typeface="Cambria"/>
              </a:rPr>
              <a:t>a</a:t>
            </a:r>
            <a:r>
              <a:rPr dirty="0" sz="4500" spc="-9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100" b="1">
                <a:solidFill>
                  <a:srgbClr val="F5F2EE"/>
                </a:solidFill>
                <a:latin typeface="Cambria"/>
                <a:cs typeface="Cambria"/>
              </a:rPr>
              <a:t>decentralized </a:t>
            </a:r>
            <a:r>
              <a:rPr dirty="0" sz="4500" spc="-204" b="1">
                <a:solidFill>
                  <a:srgbClr val="F5F2EE"/>
                </a:solidFill>
                <a:latin typeface="Cambria"/>
                <a:cs typeface="Cambria"/>
              </a:rPr>
              <a:t>platform</a:t>
            </a:r>
            <a:r>
              <a:rPr dirty="0" sz="4500" spc="-10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170" b="1">
                <a:solidFill>
                  <a:srgbClr val="F5F2EE"/>
                </a:solidFill>
                <a:latin typeface="Cambria"/>
                <a:cs typeface="Cambria"/>
              </a:rPr>
              <a:t>that</a:t>
            </a:r>
            <a:r>
              <a:rPr dirty="0" sz="4500" spc="-10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45" b="1">
                <a:solidFill>
                  <a:srgbClr val="F5F2EE"/>
                </a:solidFill>
                <a:latin typeface="Cambria"/>
                <a:cs typeface="Cambria"/>
              </a:rPr>
              <a:t>enables</a:t>
            </a:r>
            <a:r>
              <a:rPr dirty="0" sz="4500" spc="-9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15" b="1">
                <a:solidFill>
                  <a:srgbClr val="F5F2EE"/>
                </a:solidFill>
                <a:latin typeface="Cambria"/>
                <a:cs typeface="Cambria"/>
              </a:rPr>
              <a:t>the</a:t>
            </a:r>
            <a:r>
              <a:rPr dirty="0" sz="4500" spc="-10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29" b="1">
                <a:solidFill>
                  <a:srgbClr val="F5F2EE"/>
                </a:solidFill>
                <a:latin typeface="Cambria"/>
                <a:cs typeface="Cambria"/>
              </a:rPr>
              <a:t>execution</a:t>
            </a:r>
            <a:r>
              <a:rPr dirty="0" sz="4500" spc="-9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130" b="1">
                <a:solidFill>
                  <a:srgbClr val="F5F2EE"/>
                </a:solidFill>
                <a:latin typeface="Cambria"/>
                <a:cs typeface="Cambria"/>
              </a:rPr>
              <a:t>of</a:t>
            </a:r>
            <a:r>
              <a:rPr dirty="0" sz="4500" spc="-10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260" b="1">
                <a:solidFill>
                  <a:srgbClr val="F5F2EE"/>
                </a:solidFill>
                <a:latin typeface="Cambria"/>
                <a:cs typeface="Cambria"/>
              </a:rPr>
              <a:t>smart</a:t>
            </a:r>
            <a:r>
              <a:rPr dirty="0" sz="4500" spc="-95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195" b="1">
                <a:solidFill>
                  <a:srgbClr val="F5F2EE"/>
                </a:solidFill>
                <a:latin typeface="Cambria"/>
                <a:cs typeface="Cambria"/>
              </a:rPr>
              <a:t>contracts,</a:t>
            </a:r>
            <a:r>
              <a:rPr dirty="0" sz="4500" spc="-10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310" b="1">
                <a:solidFill>
                  <a:srgbClr val="F5F2EE"/>
                </a:solidFill>
                <a:latin typeface="Cambria"/>
                <a:cs typeface="Cambria"/>
              </a:rPr>
              <a:t>among </a:t>
            </a:r>
            <a:r>
              <a:rPr dirty="0" sz="4500" spc="-235" b="1">
                <a:solidFill>
                  <a:srgbClr val="F5F2EE"/>
                </a:solidFill>
                <a:latin typeface="Cambria"/>
                <a:cs typeface="Cambria"/>
              </a:rPr>
              <a:t>other</a:t>
            </a:r>
            <a:r>
              <a:rPr dirty="0" sz="4500" spc="-110" b="1">
                <a:solidFill>
                  <a:srgbClr val="F5F2EE"/>
                </a:solidFill>
                <a:latin typeface="Cambria"/>
                <a:cs typeface="Cambria"/>
              </a:rPr>
              <a:t> </a:t>
            </a:r>
            <a:r>
              <a:rPr dirty="0" sz="4500" spc="-35" b="1">
                <a:solidFill>
                  <a:srgbClr val="F5F2EE"/>
                </a:solidFill>
                <a:latin typeface="Cambria"/>
                <a:cs typeface="Cambria"/>
              </a:rPr>
              <a:t>things.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29530" y="2008258"/>
            <a:ext cx="8197850" cy="14255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150" spc="-325"/>
              <a:t>INDRODUCTION</a:t>
            </a:r>
            <a:endParaRPr sz="91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5603" y="2154209"/>
            <a:ext cx="8876665" cy="3354704"/>
          </a:xfrm>
          <a:prstGeom prst="rect"/>
        </p:spPr>
        <p:txBody>
          <a:bodyPr wrap="square" lIns="0" tIns="413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4"/>
              </a:spcBef>
            </a:pPr>
            <a:r>
              <a:rPr dirty="0" sz="14450" spc="370" b="0">
                <a:latin typeface="Georgia"/>
                <a:cs typeface="Georgia"/>
              </a:rPr>
              <a:t>Thank</a:t>
            </a:r>
            <a:r>
              <a:rPr dirty="0" sz="14450" spc="-740" b="0">
                <a:latin typeface="Georgia"/>
                <a:cs typeface="Georgia"/>
              </a:rPr>
              <a:t> </a:t>
            </a:r>
            <a:r>
              <a:rPr dirty="0" sz="14450" spc="160" b="0">
                <a:latin typeface="Georgia"/>
                <a:cs typeface="Georgia"/>
              </a:rPr>
              <a:t>you</a:t>
            </a:r>
            <a:endParaRPr sz="14450">
              <a:latin typeface="Georgia"/>
              <a:cs typeface="Georgia"/>
            </a:endParaRPr>
          </a:p>
          <a:p>
            <a:pPr algn="ctr" marR="285115">
              <a:lnSpc>
                <a:spcPct val="100000"/>
              </a:lnSpc>
              <a:spcBef>
                <a:spcPts val="910"/>
              </a:spcBef>
            </a:pPr>
            <a:r>
              <a:rPr dirty="0" sz="4000" b="0">
                <a:solidFill>
                  <a:srgbClr val="FFFFFF"/>
                </a:solidFill>
                <a:latin typeface="Cambria"/>
                <a:cs typeface="Cambria"/>
              </a:rPr>
              <a:t>SVCT</a:t>
            </a:r>
            <a:r>
              <a:rPr dirty="0" sz="4000" spc="-85" b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000" b="0">
                <a:solidFill>
                  <a:srgbClr val="FFFFFF"/>
                </a:solidFill>
                <a:latin typeface="Cambria"/>
                <a:cs typeface="Cambria"/>
              </a:rPr>
              <a:t>BLOCH</a:t>
            </a:r>
            <a:r>
              <a:rPr dirty="0" sz="4000" spc="-80" b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000" b="0">
                <a:solidFill>
                  <a:srgbClr val="FFFFFF"/>
                </a:solidFill>
                <a:latin typeface="Cambria"/>
                <a:cs typeface="Cambria"/>
              </a:rPr>
              <a:t>CHAIN</a:t>
            </a:r>
            <a:r>
              <a:rPr dirty="0" sz="4000" spc="-80" b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000" spc="-20" b="0">
                <a:solidFill>
                  <a:srgbClr val="FFFFFF"/>
                </a:solidFill>
                <a:latin typeface="Cambria"/>
                <a:cs typeface="Cambria"/>
              </a:rPr>
              <a:t>CLUB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618678" y="3803815"/>
            <a:ext cx="15053310" cy="39598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ctr" marL="12700" marR="5080" indent="-635">
              <a:lnSpc>
                <a:spcPts val="4430"/>
              </a:lnSpc>
              <a:spcBef>
                <a:spcPts val="170"/>
              </a:spcBef>
              <a:tabLst>
                <a:tab pos="1828164" algn="l"/>
              </a:tabLst>
            </a:pP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700" spc="-11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55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7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7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30" b="1">
                <a:solidFill>
                  <a:srgbClr val="FFFFFF"/>
                </a:solidFill>
                <a:latin typeface="Calibri"/>
                <a:cs typeface="Calibri"/>
              </a:rPr>
              <a:t>decentralized,</a:t>
            </a:r>
            <a:r>
              <a:rPr dirty="0" sz="37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55" b="1">
                <a:solidFill>
                  <a:srgbClr val="FFFFFF"/>
                </a:solidFill>
                <a:latin typeface="Calibri"/>
                <a:cs typeface="Calibri"/>
              </a:rPr>
              <a:t>open-</a:t>
            </a:r>
            <a:r>
              <a:rPr dirty="0" sz="3700" spc="-20" b="1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r>
              <a:rPr dirty="0" sz="37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dirty="0" sz="37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dirty="0" sz="37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35" b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7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enables </a:t>
            </a:r>
            <a:r>
              <a:rPr dirty="0" sz="3700" spc="-7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700" spc="-1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r>
              <a:rPr dirty="0" sz="3700" spc="-1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700" spc="-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45" b="1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dirty="0" sz="3700" spc="-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85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700" spc="-1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dirty="0" sz="3700" spc="-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contracts</a:t>
            </a:r>
            <a:r>
              <a:rPr dirty="0" sz="3700" spc="-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700" spc="-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decentralized</a:t>
            </a:r>
            <a:r>
              <a:rPr dirty="0" sz="3700" spc="-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applications (dApps).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7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75" b="1">
                <a:solidFill>
                  <a:srgbClr val="FFFFFF"/>
                </a:solidFill>
                <a:latin typeface="Calibri"/>
                <a:cs typeface="Calibri"/>
              </a:rPr>
              <a:t>operates</a:t>
            </a:r>
            <a:r>
              <a:rPr dirty="0" sz="37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55" b="1">
                <a:solidFill>
                  <a:srgbClr val="FFFFFF"/>
                </a:solidFill>
                <a:latin typeface="Calibri"/>
                <a:cs typeface="Calibri"/>
              </a:rPr>
              <a:t>similarly</a:t>
            </a:r>
            <a:r>
              <a:rPr dirty="0" sz="37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10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Bitcoin</a:t>
            </a:r>
            <a:r>
              <a:rPr dirty="0" sz="37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8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7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40" b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7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37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consists</a:t>
            </a:r>
            <a:r>
              <a:rPr dirty="0" sz="37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85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7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50" b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3700" spc="-70" b="1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dirty="0" sz="3700" spc="-1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85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700" spc="-1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30" b="1">
                <a:solidFill>
                  <a:srgbClr val="FFFFFF"/>
                </a:solidFill>
                <a:latin typeface="Calibri"/>
                <a:cs typeface="Calibri"/>
              </a:rPr>
              <a:t>computers</a:t>
            </a:r>
            <a:r>
              <a:rPr dirty="0" sz="3700" spc="-1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25" b="1">
                <a:solidFill>
                  <a:srgbClr val="FFFFFF"/>
                </a:solidFill>
                <a:latin typeface="Calibri"/>
                <a:cs typeface="Calibri"/>
              </a:rPr>
              <a:t>(nodes)</a:t>
            </a:r>
            <a:r>
              <a:rPr dirty="0" sz="3700" spc="-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30" b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700" spc="-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maintain</a:t>
            </a:r>
            <a:r>
              <a:rPr dirty="0" sz="3700" spc="-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700" spc="-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shared</a:t>
            </a:r>
            <a:r>
              <a:rPr dirty="0" sz="3700" spc="-1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60" b="1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3700" spc="-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85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700" spc="-1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transactions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7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40" b="1">
                <a:solidFill>
                  <a:srgbClr val="FFFFFF"/>
                </a:solidFill>
                <a:latin typeface="Calibri"/>
                <a:cs typeface="Calibri"/>
              </a:rPr>
              <a:t>balances,</a:t>
            </a:r>
            <a:r>
              <a:rPr dirty="0" sz="37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60" b="1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dirty="0" sz="37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20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7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7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blockchain.</a:t>
            </a:r>
            <a:r>
              <a:rPr dirty="0" sz="37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95" b="1">
                <a:solidFill>
                  <a:srgbClr val="FFFFFF"/>
                </a:solidFill>
                <a:latin typeface="Calibri"/>
                <a:cs typeface="Calibri"/>
              </a:rPr>
              <a:t>However,</a:t>
            </a:r>
            <a:r>
              <a:rPr dirty="0" sz="37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7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distinguishes</a:t>
            </a:r>
            <a:r>
              <a:rPr dirty="0" sz="37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itself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37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providing</a:t>
            </a:r>
            <a:r>
              <a:rPr dirty="0" sz="37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7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75" b="1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37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ﬂexible</a:t>
            </a:r>
            <a:r>
              <a:rPr dirty="0" sz="37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scripting</a:t>
            </a:r>
            <a:r>
              <a:rPr dirty="0" sz="37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35" b="1">
                <a:solidFill>
                  <a:srgbClr val="FFFFFF"/>
                </a:solidFill>
                <a:latin typeface="Calibri"/>
                <a:cs typeface="Calibri"/>
              </a:rPr>
              <a:t>language,</a:t>
            </a:r>
            <a:r>
              <a:rPr dirty="0" sz="37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allowing</a:t>
            </a:r>
            <a:r>
              <a:rPr dirty="0" sz="37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50" b="1">
                <a:solidFill>
                  <a:srgbClr val="FFFFFF"/>
                </a:solidFill>
                <a:latin typeface="Calibri"/>
                <a:cs typeface="Calibri"/>
              </a:rPr>
              <a:t>developers</a:t>
            </a:r>
            <a:r>
              <a:rPr dirty="0" sz="37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1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7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700" spc="-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deploy</a:t>
            </a:r>
            <a:r>
              <a:rPr dirty="0" sz="37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dirty="0" sz="3700" spc="-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contracts</a:t>
            </a:r>
            <a:r>
              <a:rPr dirty="0" sz="37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35" b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700" spc="-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b="1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37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700" spc="-10" b="1">
                <a:solidFill>
                  <a:srgbClr val="FFFFFF"/>
                </a:solidFill>
                <a:latin typeface="Calibri"/>
                <a:cs typeface="Calibri"/>
              </a:rPr>
              <a:t>blockchain.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90336" y="2211603"/>
            <a:ext cx="6910070" cy="10788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900" spc="-400"/>
              <a:t>what</a:t>
            </a:r>
            <a:r>
              <a:rPr dirty="0" sz="6900" spc="-195"/>
              <a:t> </a:t>
            </a:r>
            <a:r>
              <a:rPr dirty="0" sz="6900" spc="-290"/>
              <a:t>is</a:t>
            </a:r>
            <a:r>
              <a:rPr dirty="0" sz="6900" spc="-195"/>
              <a:t> </a:t>
            </a:r>
            <a:r>
              <a:rPr dirty="0" sz="6900" spc="-420"/>
              <a:t>ethereum</a:t>
            </a:r>
            <a:r>
              <a:rPr dirty="0" sz="6900" spc="-195"/>
              <a:t> </a:t>
            </a:r>
            <a:r>
              <a:rPr dirty="0" sz="6900" spc="-50"/>
              <a:t>?</a:t>
            </a:r>
            <a:endParaRPr sz="6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8300700" cy="10299700"/>
            <a:chOff x="0" y="0"/>
            <a:chExt cx="18300700" cy="10299700"/>
          </a:xfrm>
        </p:grpSpPr>
        <p:sp>
          <p:nvSpPr>
            <p:cNvPr id="4" name="object 4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6773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747304" y="3769246"/>
            <a:ext cx="14796135" cy="5053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 indent="-635">
              <a:lnSpc>
                <a:spcPct val="100600"/>
              </a:lnSpc>
              <a:spcBef>
                <a:spcPts val="90"/>
              </a:spcBef>
            </a:pPr>
            <a:r>
              <a:rPr dirty="0" sz="4100" spc="-100">
                <a:solidFill>
                  <a:srgbClr val="FFFFFF"/>
                </a:solidFill>
                <a:latin typeface="Cambria"/>
                <a:cs typeface="Cambria"/>
              </a:rPr>
              <a:t>Ethereum</a:t>
            </a:r>
            <a:r>
              <a:rPr dirty="0" sz="4100" spc="-12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45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dirty="0" sz="4100" spc="-1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4100" spc="-1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50">
                <a:solidFill>
                  <a:srgbClr val="FFFFFF"/>
                </a:solidFill>
                <a:latin typeface="Cambria"/>
                <a:cs typeface="Cambria"/>
              </a:rPr>
              <a:t>blockchain</a:t>
            </a:r>
            <a:r>
              <a:rPr dirty="0" sz="4100" spc="-1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80">
                <a:solidFill>
                  <a:srgbClr val="FFFFFF"/>
                </a:solidFill>
                <a:latin typeface="Cambria"/>
                <a:cs typeface="Cambria"/>
              </a:rPr>
              <a:t>platform</a:t>
            </a:r>
            <a:r>
              <a:rPr dirty="0" sz="4100" spc="-1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50">
                <a:solidFill>
                  <a:srgbClr val="FFFFFF"/>
                </a:solidFill>
                <a:latin typeface="Cambria"/>
                <a:cs typeface="Cambria"/>
              </a:rPr>
              <a:t>renowned</a:t>
            </a:r>
            <a:r>
              <a:rPr dirty="0" sz="410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95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4100" spc="-1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70">
                <a:solidFill>
                  <a:srgbClr val="FFFFFF"/>
                </a:solidFill>
                <a:latin typeface="Cambria"/>
                <a:cs typeface="Cambria"/>
              </a:rPr>
              <a:t>its</a:t>
            </a:r>
            <a:r>
              <a:rPr dirty="0" sz="4100" spc="-1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95">
                <a:solidFill>
                  <a:srgbClr val="FFFFFF"/>
                </a:solidFill>
                <a:latin typeface="Cambria"/>
                <a:cs typeface="Cambria"/>
              </a:rPr>
              <a:t>support</a:t>
            </a:r>
            <a:r>
              <a:rPr dirty="0" sz="4100" spc="-1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6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4100" spc="-1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20">
                <a:solidFill>
                  <a:srgbClr val="FFFFFF"/>
                </a:solidFill>
                <a:latin typeface="Cambria"/>
                <a:cs typeface="Cambria"/>
              </a:rPr>
              <a:t>smart </a:t>
            </a:r>
            <a:r>
              <a:rPr dirty="0" sz="4100" spc="-100">
                <a:solidFill>
                  <a:srgbClr val="FFFFFF"/>
                </a:solidFill>
                <a:latin typeface="Cambria"/>
                <a:cs typeface="Cambria"/>
              </a:rPr>
              <a:t>contracts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5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95">
                <a:solidFill>
                  <a:srgbClr val="FFFFFF"/>
                </a:solidFill>
                <a:latin typeface="Cambria"/>
                <a:cs typeface="Cambria"/>
              </a:rPr>
              <a:t>decentralized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60">
                <a:solidFill>
                  <a:srgbClr val="FFFFFF"/>
                </a:solidFill>
                <a:latin typeface="Cambria"/>
                <a:cs typeface="Cambria"/>
              </a:rPr>
              <a:t>applications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14">
                <a:solidFill>
                  <a:srgbClr val="FFFFFF"/>
                </a:solidFill>
                <a:latin typeface="Cambria"/>
                <a:cs typeface="Cambria"/>
              </a:rPr>
              <a:t>(DApps).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45">
                <a:solidFill>
                  <a:srgbClr val="FFFFFF"/>
                </a:solidFill>
                <a:latin typeface="Cambria"/>
                <a:cs typeface="Cambria"/>
              </a:rPr>
              <a:t>Utilizing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60">
                <a:solidFill>
                  <a:srgbClr val="FFFFFF"/>
                </a:solidFill>
                <a:latin typeface="Cambria"/>
                <a:cs typeface="Cambria"/>
              </a:rPr>
              <a:t>its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Cambria"/>
                <a:cs typeface="Cambria"/>
              </a:rPr>
              <a:t>native </a:t>
            </a:r>
            <a:r>
              <a:rPr dirty="0" sz="4100" spc="-95">
                <a:solidFill>
                  <a:srgbClr val="FFFFFF"/>
                </a:solidFill>
                <a:latin typeface="Cambria"/>
                <a:cs typeface="Cambria"/>
              </a:rPr>
              <a:t>cryptocurrency,</a:t>
            </a:r>
            <a:r>
              <a:rPr dirty="0" sz="410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95">
                <a:solidFill>
                  <a:srgbClr val="FFFFFF"/>
                </a:solidFill>
                <a:latin typeface="Cambria"/>
                <a:cs typeface="Cambria"/>
              </a:rPr>
              <a:t>Ether,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00">
                <a:solidFill>
                  <a:srgbClr val="FFFFFF"/>
                </a:solidFill>
                <a:latin typeface="Cambria"/>
                <a:cs typeface="Cambria"/>
              </a:rPr>
              <a:t>Ethereum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85">
                <a:solidFill>
                  <a:srgbClr val="FFFFFF"/>
                </a:solidFill>
                <a:latin typeface="Cambria"/>
                <a:cs typeface="Cambria"/>
              </a:rPr>
              <a:t>enables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6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00">
                <a:solidFill>
                  <a:srgbClr val="FFFFFF"/>
                </a:solidFill>
                <a:latin typeface="Cambria"/>
                <a:cs typeface="Cambria"/>
              </a:rPr>
              <a:t>execution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6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Cambria"/>
                <a:cs typeface="Cambria"/>
              </a:rPr>
              <a:t>self- </a:t>
            </a:r>
            <a:r>
              <a:rPr dirty="0" sz="4100" spc="-100">
                <a:solidFill>
                  <a:srgbClr val="FFFFFF"/>
                </a:solidFill>
                <a:latin typeface="Cambria"/>
                <a:cs typeface="Cambria"/>
              </a:rPr>
              <a:t>executing</a:t>
            </a:r>
            <a:r>
              <a:rPr dirty="0" sz="410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00">
                <a:solidFill>
                  <a:srgbClr val="FFFFFF"/>
                </a:solidFill>
                <a:latin typeface="Cambria"/>
                <a:cs typeface="Cambria"/>
              </a:rPr>
              <a:t>contracts</a:t>
            </a:r>
            <a:r>
              <a:rPr dirty="0" sz="410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5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410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55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85">
                <a:solidFill>
                  <a:srgbClr val="FFFFFF"/>
                </a:solidFill>
                <a:latin typeface="Cambria"/>
                <a:cs typeface="Cambria"/>
              </a:rPr>
              <a:t>creation</a:t>
            </a:r>
            <a:r>
              <a:rPr dirty="0" sz="410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6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410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30">
                <a:solidFill>
                  <a:srgbClr val="FFFFFF"/>
                </a:solidFill>
                <a:latin typeface="Cambria"/>
                <a:cs typeface="Cambria"/>
              </a:rPr>
              <a:t>diverse</a:t>
            </a:r>
            <a:r>
              <a:rPr dirty="0" sz="410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Cambria"/>
                <a:cs typeface="Cambria"/>
              </a:rPr>
              <a:t>decentralized </a:t>
            </a:r>
            <a:r>
              <a:rPr dirty="0" sz="4100" spc="-60">
                <a:solidFill>
                  <a:srgbClr val="FFFFFF"/>
                </a:solidFill>
                <a:latin typeface="Cambria"/>
                <a:cs typeface="Cambria"/>
              </a:rPr>
              <a:t>applications</a:t>
            </a:r>
            <a:r>
              <a:rPr dirty="0" sz="410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30">
                <a:solidFill>
                  <a:srgbClr val="FFFFFF"/>
                </a:solidFill>
                <a:latin typeface="Cambria"/>
                <a:cs typeface="Cambria"/>
              </a:rPr>
              <a:t>across</a:t>
            </a:r>
            <a:r>
              <a:rPr dirty="0" sz="410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05">
                <a:solidFill>
                  <a:srgbClr val="FFFFFF"/>
                </a:solidFill>
                <a:latin typeface="Cambria"/>
                <a:cs typeface="Cambria"/>
              </a:rPr>
              <a:t>various</a:t>
            </a:r>
            <a:r>
              <a:rPr dirty="0" sz="410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70">
                <a:solidFill>
                  <a:srgbClr val="FFFFFF"/>
                </a:solidFill>
                <a:latin typeface="Cambria"/>
                <a:cs typeface="Cambria"/>
              </a:rPr>
              <a:t>industries.</a:t>
            </a:r>
            <a:r>
              <a:rPr dirty="0" sz="410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35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dirty="0" sz="410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60">
                <a:solidFill>
                  <a:srgbClr val="FFFFFF"/>
                </a:solidFill>
                <a:latin typeface="Cambria"/>
                <a:cs typeface="Cambria"/>
              </a:rPr>
              <a:t>its</a:t>
            </a:r>
            <a:r>
              <a:rPr dirty="0" sz="410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65">
                <a:solidFill>
                  <a:srgbClr val="FFFFFF"/>
                </a:solidFill>
                <a:latin typeface="Cambria"/>
                <a:cs typeface="Cambria"/>
              </a:rPr>
              <a:t>transition</a:t>
            </a:r>
            <a:r>
              <a:rPr dirty="0" sz="410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dirty="0" sz="410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Cambria"/>
                <a:cs typeface="Cambria"/>
              </a:rPr>
              <a:t>proof- </a:t>
            </a:r>
            <a:r>
              <a:rPr dirty="0" sz="4100" spc="-60">
                <a:solidFill>
                  <a:srgbClr val="FFFFFF"/>
                </a:solidFill>
                <a:latin typeface="Cambria"/>
                <a:cs typeface="Cambria"/>
              </a:rPr>
              <a:t>of-</a:t>
            </a:r>
            <a:r>
              <a:rPr dirty="0" sz="4100" spc="-220">
                <a:solidFill>
                  <a:srgbClr val="FFFFFF"/>
                </a:solidFill>
                <a:latin typeface="Cambria"/>
                <a:cs typeface="Cambria"/>
              </a:rPr>
              <a:t>work</a:t>
            </a:r>
            <a:r>
              <a:rPr dirty="0" sz="41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41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90">
                <a:solidFill>
                  <a:srgbClr val="FFFFFF"/>
                </a:solidFill>
                <a:latin typeface="Cambria"/>
                <a:cs typeface="Cambria"/>
              </a:rPr>
              <a:t>proof-</a:t>
            </a:r>
            <a:r>
              <a:rPr dirty="0" sz="4100" spc="-60">
                <a:solidFill>
                  <a:srgbClr val="FFFFFF"/>
                </a:solidFill>
                <a:latin typeface="Cambria"/>
                <a:cs typeface="Cambria"/>
              </a:rPr>
              <a:t>of-</a:t>
            </a:r>
            <a:r>
              <a:rPr dirty="0" sz="4100" spc="-135">
                <a:solidFill>
                  <a:srgbClr val="FFFFFF"/>
                </a:solidFill>
                <a:latin typeface="Cambria"/>
                <a:cs typeface="Cambria"/>
              </a:rPr>
              <a:t>stake</a:t>
            </a:r>
            <a:r>
              <a:rPr dirty="0" sz="410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05">
                <a:solidFill>
                  <a:srgbClr val="FFFFFF"/>
                </a:solidFill>
                <a:latin typeface="Cambria"/>
                <a:cs typeface="Cambria"/>
              </a:rPr>
              <a:t>consensus</a:t>
            </a:r>
            <a:r>
              <a:rPr dirty="0" sz="41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80">
                <a:solidFill>
                  <a:srgbClr val="FFFFFF"/>
                </a:solidFill>
                <a:latin typeface="Cambria"/>
                <a:cs typeface="Cambria"/>
              </a:rPr>
              <a:t>mechanism</a:t>
            </a:r>
            <a:r>
              <a:rPr dirty="0" sz="410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35">
                <a:solidFill>
                  <a:srgbClr val="FFFFFF"/>
                </a:solidFill>
                <a:latin typeface="Cambria"/>
                <a:cs typeface="Cambria"/>
              </a:rPr>
              <a:t>underway,</a:t>
            </a:r>
            <a:r>
              <a:rPr dirty="0" sz="41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Cambria"/>
                <a:cs typeface="Cambria"/>
              </a:rPr>
              <a:t>Ethereum </a:t>
            </a:r>
            <a:r>
              <a:rPr dirty="0" sz="4100" spc="-75">
                <a:solidFill>
                  <a:srgbClr val="FFFFFF"/>
                </a:solidFill>
                <a:latin typeface="Cambria"/>
                <a:cs typeface="Cambria"/>
              </a:rPr>
              <a:t>continues</a:t>
            </a:r>
            <a:r>
              <a:rPr dirty="0" sz="41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14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dirty="0" sz="41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35">
                <a:solidFill>
                  <a:srgbClr val="FFFFFF"/>
                </a:solidFill>
                <a:latin typeface="Cambria"/>
                <a:cs typeface="Cambria"/>
              </a:rPr>
              <a:t>evolve,</a:t>
            </a:r>
            <a:r>
              <a:rPr dirty="0" sz="41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85">
                <a:solidFill>
                  <a:srgbClr val="FFFFFF"/>
                </a:solidFill>
                <a:latin typeface="Cambria"/>
                <a:cs typeface="Cambria"/>
              </a:rPr>
              <a:t>promising</a:t>
            </a:r>
            <a:r>
              <a:rPr dirty="0" sz="41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00">
                <a:solidFill>
                  <a:srgbClr val="FFFFFF"/>
                </a:solidFill>
                <a:latin typeface="Cambria"/>
                <a:cs typeface="Cambria"/>
              </a:rPr>
              <a:t>increased</a:t>
            </a:r>
            <a:r>
              <a:rPr dirty="0" sz="41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50">
                <a:solidFill>
                  <a:srgbClr val="FFFFFF"/>
                </a:solidFill>
                <a:latin typeface="Cambria"/>
                <a:cs typeface="Cambria"/>
              </a:rPr>
              <a:t>scalability,</a:t>
            </a:r>
            <a:r>
              <a:rPr dirty="0" sz="41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65">
                <a:solidFill>
                  <a:srgbClr val="FFFFFF"/>
                </a:solidFill>
                <a:latin typeface="Cambria"/>
                <a:cs typeface="Cambria"/>
              </a:rPr>
              <a:t>efficiency,</a:t>
            </a:r>
            <a:r>
              <a:rPr dirty="0" sz="41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25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dirty="0" sz="4100" spc="-55">
                <a:solidFill>
                  <a:srgbClr val="FFFFFF"/>
                </a:solidFill>
                <a:latin typeface="Cambria"/>
                <a:cs typeface="Cambria"/>
              </a:rPr>
              <a:t>sustainability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95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60">
                <a:solidFill>
                  <a:srgbClr val="FFFFFF"/>
                </a:solidFill>
                <a:latin typeface="Cambria"/>
                <a:cs typeface="Cambria"/>
              </a:rPr>
              <a:t>its</a:t>
            </a:r>
            <a:r>
              <a:rPr dirty="0" sz="410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95">
                <a:solidFill>
                  <a:srgbClr val="FFFFFF"/>
                </a:solidFill>
                <a:latin typeface="Cambria"/>
                <a:cs typeface="Cambria"/>
              </a:rPr>
              <a:t>decentralized</a:t>
            </a:r>
            <a:r>
              <a:rPr dirty="0" sz="4100" spc="-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Cambria"/>
                <a:cs typeface="Cambria"/>
              </a:rPr>
              <a:t>ecosystem.</a:t>
            </a:r>
            <a:endParaRPr sz="41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9872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110"/>
              </a:spcBef>
            </a:pPr>
            <a:r>
              <a:rPr dirty="0" sz="6050" spc="-290"/>
              <a:t>understandin</a:t>
            </a:r>
            <a:r>
              <a:rPr dirty="0" sz="6050" spc="-165"/>
              <a:t> </a:t>
            </a:r>
            <a:r>
              <a:rPr dirty="0" sz="6050" spc="-365"/>
              <a:t>ethereum</a:t>
            </a:r>
            <a:r>
              <a:rPr dirty="0" sz="6050" spc="-160"/>
              <a:t> </a:t>
            </a:r>
            <a:r>
              <a:rPr dirty="0" sz="6050" spc="-260"/>
              <a:t>in</a:t>
            </a:r>
            <a:r>
              <a:rPr dirty="0" sz="6050" spc="-165"/>
              <a:t> </a:t>
            </a:r>
            <a:r>
              <a:rPr dirty="0" sz="6050" spc="-200"/>
              <a:t>blochchain</a:t>
            </a:r>
            <a:endParaRPr sz="60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8300700" cy="10299700"/>
            <a:chOff x="0" y="0"/>
            <a:chExt cx="18300700" cy="10299700"/>
          </a:xfrm>
        </p:grpSpPr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784324" y="3387007"/>
            <a:ext cx="14721840" cy="5497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635">
              <a:lnSpc>
                <a:spcPct val="99700"/>
              </a:lnSpc>
              <a:spcBef>
                <a:spcPts val="105"/>
              </a:spcBef>
            </a:pPr>
            <a:r>
              <a:rPr dirty="0" sz="3600" spc="-70">
                <a:solidFill>
                  <a:srgbClr val="FFFFFF"/>
                </a:solidFill>
                <a:latin typeface="Cambria"/>
                <a:cs typeface="Cambria"/>
              </a:rPr>
              <a:t>Smart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contracts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2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Cambria"/>
                <a:cs typeface="Cambria"/>
              </a:rPr>
              <a:t>self-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executing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contracts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25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Cambria"/>
                <a:cs typeface="Cambria"/>
              </a:rPr>
              <a:t>terms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mbria"/>
                <a:cs typeface="Cambria"/>
              </a:rPr>
              <a:t>agreement </a:t>
            </a:r>
            <a:r>
              <a:rPr dirty="0" sz="3600" spc="-70">
                <a:solidFill>
                  <a:srgbClr val="FFFFFF"/>
                </a:solidFill>
                <a:latin typeface="Cambria"/>
                <a:cs typeface="Cambria"/>
              </a:rPr>
              <a:t>directly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25">
                <a:solidFill>
                  <a:srgbClr val="FFFFFF"/>
                </a:solidFill>
                <a:latin typeface="Cambria"/>
                <a:cs typeface="Cambria"/>
              </a:rPr>
              <a:t>written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50">
                <a:solidFill>
                  <a:srgbClr val="FFFFFF"/>
                </a:solidFill>
                <a:latin typeface="Cambria"/>
                <a:cs typeface="Cambria"/>
              </a:rPr>
              <a:t>into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code. </a:t>
            </a:r>
            <a:r>
              <a:rPr dirty="0" sz="3600" spc="-105">
                <a:solidFill>
                  <a:srgbClr val="FFFFFF"/>
                </a:solidFill>
                <a:latin typeface="Cambria"/>
                <a:cs typeface="Cambria"/>
              </a:rPr>
              <a:t>They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Cambria"/>
                <a:cs typeface="Cambria"/>
              </a:rPr>
              <a:t>automatically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enforce </a:t>
            </a:r>
            <a:r>
              <a:rPr dirty="0" sz="3600" spc="-6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14">
                <a:solidFill>
                  <a:srgbClr val="FFFFFF"/>
                </a:solidFill>
                <a:latin typeface="Cambria"/>
                <a:cs typeface="Cambria"/>
              </a:rPr>
              <a:t>execute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35">
                <a:solidFill>
                  <a:srgbClr val="FFFFFF"/>
                </a:solidFill>
                <a:latin typeface="Cambria"/>
                <a:cs typeface="Cambria"/>
              </a:rPr>
              <a:t>terms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dirty="0" sz="3600" spc="-30">
                <a:solidFill>
                  <a:srgbClr val="FFFFFF"/>
                </a:solidFill>
                <a:latin typeface="Cambria"/>
                <a:cs typeface="Cambria"/>
              </a:rPr>
              <a:t>an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14">
                <a:solidFill>
                  <a:srgbClr val="FFFFFF"/>
                </a:solidFill>
                <a:latin typeface="Cambria"/>
                <a:cs typeface="Cambria"/>
              </a:rPr>
              <a:t>agreement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45">
                <a:solidFill>
                  <a:srgbClr val="FFFFFF"/>
                </a:solidFill>
                <a:latin typeface="Cambria"/>
                <a:cs typeface="Cambria"/>
              </a:rPr>
              <a:t>when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85">
                <a:solidFill>
                  <a:srgbClr val="FFFFFF"/>
                </a:solidFill>
                <a:latin typeface="Cambria"/>
                <a:cs typeface="Cambria"/>
              </a:rPr>
              <a:t>predefined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Cambria"/>
                <a:cs typeface="Cambria"/>
              </a:rPr>
              <a:t>conditions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2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10">
                <a:solidFill>
                  <a:srgbClr val="FFFFFF"/>
                </a:solidFill>
                <a:latin typeface="Cambria"/>
                <a:cs typeface="Cambria"/>
              </a:rPr>
              <a:t>met,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without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mbria"/>
                <a:cs typeface="Cambria"/>
              </a:rPr>
              <a:t>requiring </a:t>
            </a:r>
            <a:r>
              <a:rPr dirty="0" sz="3600" spc="-85">
                <a:solidFill>
                  <a:srgbClr val="FFFFFF"/>
                </a:solidFill>
                <a:latin typeface="Cambria"/>
                <a:cs typeface="Cambria"/>
              </a:rPr>
              <a:t>intermediaries.</a:t>
            </a:r>
            <a:r>
              <a:rPr dirty="0" sz="36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7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dirty="0" sz="36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70">
                <a:solidFill>
                  <a:srgbClr val="FFFFFF"/>
                </a:solidFill>
                <a:latin typeface="Cambria"/>
                <a:cs typeface="Cambria"/>
              </a:rPr>
              <a:t>innovation,</a:t>
            </a:r>
            <a:r>
              <a:rPr dirty="0" sz="36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pioneered</a:t>
            </a:r>
            <a:r>
              <a:rPr dirty="0" sz="360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05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dirty="0" sz="36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Ethereum,</a:t>
            </a:r>
            <a:r>
              <a:rPr dirty="0" sz="36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has</a:t>
            </a:r>
            <a:r>
              <a:rPr dirty="0" sz="36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40">
                <a:solidFill>
                  <a:srgbClr val="FFFFFF"/>
                </a:solidFill>
                <a:latin typeface="Cambria"/>
                <a:cs typeface="Cambria"/>
              </a:rPr>
              <a:t>vast</a:t>
            </a:r>
            <a:r>
              <a:rPr dirty="0" sz="3600" spc="-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mbria"/>
                <a:cs typeface="Cambria"/>
              </a:rPr>
              <a:t>applications </a:t>
            </a:r>
            <a:r>
              <a:rPr dirty="0" sz="3600" spc="-130">
                <a:solidFill>
                  <a:srgbClr val="FFFFFF"/>
                </a:solidFill>
                <a:latin typeface="Cambria"/>
                <a:cs typeface="Cambria"/>
              </a:rPr>
              <a:t>across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Cambria"/>
                <a:cs typeface="Cambria"/>
              </a:rPr>
              <a:t>industries,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Cambria"/>
                <a:cs typeface="Cambria"/>
              </a:rPr>
              <a:t>including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Cambria"/>
                <a:cs typeface="Cambria"/>
              </a:rPr>
              <a:t>finance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80">
                <a:solidFill>
                  <a:srgbClr val="FFFFFF"/>
                </a:solidFill>
                <a:latin typeface="Cambria"/>
                <a:cs typeface="Cambria"/>
              </a:rPr>
              <a:t>automating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85">
                <a:solidFill>
                  <a:srgbClr val="FFFFFF"/>
                </a:solidFill>
                <a:latin typeface="Cambria"/>
                <a:cs typeface="Cambria"/>
              </a:rPr>
              <a:t>transactions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Cambria"/>
                <a:cs typeface="Cambria"/>
              </a:rPr>
              <a:t>like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mbria"/>
                <a:cs typeface="Cambria"/>
              </a:rPr>
              <a:t>lending </a:t>
            </a:r>
            <a:r>
              <a:rPr dirty="0" sz="3600" spc="-6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85">
                <a:solidFill>
                  <a:srgbClr val="FFFFFF"/>
                </a:solidFill>
                <a:latin typeface="Cambria"/>
                <a:cs typeface="Cambria"/>
              </a:rPr>
              <a:t>decentralized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exchanges,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Cambria"/>
                <a:cs typeface="Cambria"/>
              </a:rPr>
              <a:t>supply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Cambria"/>
                <a:cs typeface="Cambria"/>
              </a:rPr>
              <a:t>chain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05">
                <a:solidFill>
                  <a:srgbClr val="FFFFFF"/>
                </a:solidFill>
                <a:latin typeface="Cambria"/>
                <a:cs typeface="Cambria"/>
              </a:rPr>
              <a:t>management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for </a:t>
            </a:r>
            <a:r>
              <a:rPr dirty="0" sz="3600" spc="-10">
                <a:solidFill>
                  <a:srgbClr val="FFFFFF"/>
                </a:solidFill>
                <a:latin typeface="Cambria"/>
                <a:cs typeface="Cambria"/>
              </a:rPr>
              <a:t>ensuring 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transparency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Cambria"/>
                <a:cs typeface="Cambria"/>
              </a:rPr>
              <a:t>efficiency,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25">
                <a:solidFill>
                  <a:srgbClr val="FFFFFF"/>
                </a:solidFill>
                <a:latin typeface="Cambria"/>
                <a:cs typeface="Cambria"/>
              </a:rPr>
              <a:t>even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25">
                <a:solidFill>
                  <a:srgbClr val="FFFFFF"/>
                </a:solidFill>
                <a:latin typeface="Cambria"/>
                <a:cs typeface="Cambria"/>
              </a:rPr>
              <a:t>sectors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Cambria"/>
                <a:cs typeface="Cambria"/>
              </a:rPr>
              <a:t>like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Cambria"/>
                <a:cs typeface="Cambria"/>
              </a:rPr>
              <a:t>healthcare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mbria"/>
                <a:cs typeface="Cambria"/>
              </a:rPr>
              <a:t>voting </a:t>
            </a:r>
            <a:r>
              <a:rPr dirty="0" sz="3600" spc="-145">
                <a:solidFill>
                  <a:srgbClr val="FFFFFF"/>
                </a:solidFill>
                <a:latin typeface="Cambria"/>
                <a:cs typeface="Cambria"/>
              </a:rPr>
              <a:t>systems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50">
                <a:solidFill>
                  <a:srgbClr val="FFFFFF"/>
                </a:solidFill>
                <a:latin typeface="Cambria"/>
                <a:cs typeface="Cambria"/>
              </a:rPr>
              <a:t>enhancing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security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80">
                <a:solidFill>
                  <a:srgbClr val="FFFFFF"/>
                </a:solidFill>
                <a:latin typeface="Cambria"/>
                <a:cs typeface="Cambria"/>
              </a:rPr>
              <a:t>trust.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70">
                <a:solidFill>
                  <a:srgbClr val="FFFFFF"/>
                </a:solidFill>
                <a:latin typeface="Cambria"/>
                <a:cs typeface="Cambria"/>
              </a:rPr>
              <a:t>Smart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contracts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85">
                <a:solidFill>
                  <a:srgbClr val="FFFFFF"/>
                </a:solidFill>
                <a:latin typeface="Cambria"/>
                <a:cs typeface="Cambria"/>
              </a:rPr>
              <a:t>streamline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Cambria"/>
                <a:cs typeface="Cambria"/>
              </a:rPr>
              <a:t>processes, 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reduce </a:t>
            </a:r>
            <a:r>
              <a:rPr dirty="0" sz="3600" spc="-114">
                <a:solidFill>
                  <a:srgbClr val="FFFFFF"/>
                </a:solidFill>
                <a:latin typeface="Cambria"/>
                <a:cs typeface="Cambria"/>
              </a:rPr>
              <a:t>costs,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Cambria"/>
                <a:cs typeface="Cambria"/>
              </a:rPr>
              <a:t>mitigate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00">
                <a:solidFill>
                  <a:srgbClr val="FFFFFF"/>
                </a:solidFill>
                <a:latin typeface="Cambria"/>
                <a:cs typeface="Cambria"/>
              </a:rPr>
              <a:t>need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for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 trust </a:t>
            </a:r>
            <a:r>
              <a:rPr dirty="0" sz="3600" spc="-140">
                <a:solidFill>
                  <a:srgbClr val="FFFFFF"/>
                </a:solidFill>
                <a:latin typeface="Cambria"/>
                <a:cs typeface="Cambria"/>
              </a:rPr>
              <a:t>between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parties,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mbria"/>
                <a:cs typeface="Cambria"/>
              </a:rPr>
              <a:t>revolutionizing </a:t>
            </a:r>
            <a:r>
              <a:rPr dirty="0" sz="3600" spc="-180">
                <a:solidFill>
                  <a:srgbClr val="FFFFFF"/>
                </a:solidFill>
                <a:latin typeface="Cambria"/>
                <a:cs typeface="Cambria"/>
              </a:rPr>
              <a:t>how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20">
                <a:solidFill>
                  <a:srgbClr val="FFFFFF"/>
                </a:solidFill>
                <a:latin typeface="Cambria"/>
                <a:cs typeface="Cambria"/>
              </a:rPr>
              <a:t>agreements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2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20">
                <a:solidFill>
                  <a:srgbClr val="FFFFFF"/>
                </a:solidFill>
                <a:latin typeface="Cambria"/>
                <a:cs typeface="Cambria"/>
              </a:rPr>
              <a:t>made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14">
                <a:solidFill>
                  <a:srgbClr val="FFFFFF"/>
                </a:solidFill>
                <a:latin typeface="Cambria"/>
                <a:cs typeface="Cambria"/>
              </a:rPr>
              <a:t>executed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6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40">
                <a:solidFill>
                  <a:srgbClr val="FFFFFF"/>
                </a:solidFill>
                <a:latin typeface="Cambria"/>
                <a:cs typeface="Cambria"/>
              </a:rPr>
              <a:t>digital</a:t>
            </a:r>
            <a:r>
              <a:rPr dirty="0" sz="3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Cambria"/>
                <a:cs typeface="Cambria"/>
              </a:rPr>
              <a:t>age.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9457" rIns="0" bIns="0" rtlCol="0" vert="horz">
            <a:spAutoFit/>
          </a:bodyPr>
          <a:lstStyle/>
          <a:p>
            <a:pPr marL="4279265" marR="5080" indent="-2858770">
              <a:lnSpc>
                <a:spcPct val="100200"/>
              </a:lnSpc>
              <a:spcBef>
                <a:spcPts val="90"/>
              </a:spcBef>
            </a:pPr>
            <a:r>
              <a:rPr dirty="0" sz="6300" spc="-260"/>
              <a:t>Smart</a:t>
            </a:r>
            <a:r>
              <a:rPr dirty="0" sz="6300" spc="-155"/>
              <a:t> </a:t>
            </a:r>
            <a:r>
              <a:rPr dirty="0" sz="6300" spc="-265"/>
              <a:t>Contracts:</a:t>
            </a:r>
            <a:r>
              <a:rPr dirty="0" sz="6300" spc="-155"/>
              <a:t> </a:t>
            </a:r>
            <a:r>
              <a:rPr dirty="0" sz="6300" spc="-254"/>
              <a:t>Concept</a:t>
            </a:r>
            <a:r>
              <a:rPr dirty="0" sz="6300" spc="-155"/>
              <a:t> </a:t>
            </a:r>
            <a:r>
              <a:rPr dirty="0" sz="6300" spc="-355"/>
              <a:t>and </a:t>
            </a:r>
            <a:r>
              <a:rPr dirty="0" sz="6300" spc="-265"/>
              <a:t>Applications</a:t>
            </a:r>
            <a:endParaRPr sz="6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498" y="0"/>
            <a:ext cx="18300700" cy="10299700"/>
            <a:chOff x="-12498" y="0"/>
            <a:chExt cx="18300700" cy="10299700"/>
          </a:xfrm>
        </p:grpSpPr>
        <p:sp>
          <p:nvSpPr>
            <p:cNvPr id="4" name="object 4" descr=""/>
            <p:cNvSpPr/>
            <p:nvPr/>
          </p:nvSpPr>
          <p:spPr>
            <a:xfrm>
              <a:off x="0" y="6091970"/>
              <a:ext cx="2929255" cy="4195445"/>
            </a:xfrm>
            <a:custGeom>
              <a:avLst/>
              <a:gdLst/>
              <a:ahLst/>
              <a:cxnLst/>
              <a:rect l="l" t="t" r="r" b="b"/>
              <a:pathLst>
                <a:path w="2929255" h="4195445">
                  <a:moveTo>
                    <a:pt x="0" y="0"/>
                  </a:moveTo>
                  <a:lnTo>
                    <a:pt x="35896" y="29865"/>
                  </a:lnTo>
                  <a:lnTo>
                    <a:pt x="69718" y="58874"/>
                  </a:lnTo>
                  <a:lnTo>
                    <a:pt x="103228" y="88438"/>
                  </a:lnTo>
                  <a:lnTo>
                    <a:pt x="136431" y="118546"/>
                  </a:lnTo>
                  <a:lnTo>
                    <a:pt x="169333" y="149188"/>
                  </a:lnTo>
                  <a:lnTo>
                    <a:pt x="201940" y="180354"/>
                  </a:lnTo>
                  <a:lnTo>
                    <a:pt x="234258" y="212035"/>
                  </a:lnTo>
                  <a:lnTo>
                    <a:pt x="266292" y="244219"/>
                  </a:lnTo>
                  <a:lnTo>
                    <a:pt x="298048" y="276898"/>
                  </a:lnTo>
                  <a:lnTo>
                    <a:pt x="329531" y="310060"/>
                  </a:lnTo>
                  <a:lnTo>
                    <a:pt x="360747" y="343696"/>
                  </a:lnTo>
                  <a:lnTo>
                    <a:pt x="391703" y="377796"/>
                  </a:lnTo>
                  <a:lnTo>
                    <a:pt x="422402" y="412349"/>
                  </a:lnTo>
                  <a:lnTo>
                    <a:pt x="452853" y="447346"/>
                  </a:lnTo>
                  <a:lnTo>
                    <a:pt x="483059" y="482776"/>
                  </a:lnTo>
                  <a:lnTo>
                    <a:pt x="513026" y="518630"/>
                  </a:lnTo>
                  <a:lnTo>
                    <a:pt x="542761" y="554897"/>
                  </a:lnTo>
                  <a:lnTo>
                    <a:pt x="572269" y="591567"/>
                  </a:lnTo>
                  <a:lnTo>
                    <a:pt x="601555" y="628630"/>
                  </a:lnTo>
                  <a:lnTo>
                    <a:pt x="630626" y="666077"/>
                  </a:lnTo>
                  <a:lnTo>
                    <a:pt x="659487" y="703896"/>
                  </a:lnTo>
                  <a:lnTo>
                    <a:pt x="688143" y="742078"/>
                  </a:lnTo>
                  <a:lnTo>
                    <a:pt x="716600" y="780613"/>
                  </a:lnTo>
                  <a:lnTo>
                    <a:pt x="744865" y="819491"/>
                  </a:lnTo>
                  <a:lnTo>
                    <a:pt x="772942" y="858702"/>
                  </a:lnTo>
                  <a:lnTo>
                    <a:pt x="800838" y="898235"/>
                  </a:lnTo>
                  <a:lnTo>
                    <a:pt x="828558" y="938080"/>
                  </a:lnTo>
                  <a:lnTo>
                    <a:pt x="856107" y="978228"/>
                  </a:lnTo>
                  <a:lnTo>
                    <a:pt x="883492" y="1018668"/>
                  </a:lnTo>
                  <a:lnTo>
                    <a:pt x="910718" y="1059391"/>
                  </a:lnTo>
                  <a:lnTo>
                    <a:pt x="937790" y="1100385"/>
                  </a:lnTo>
                  <a:lnTo>
                    <a:pt x="964715" y="1141642"/>
                  </a:lnTo>
                  <a:lnTo>
                    <a:pt x="991498" y="1183151"/>
                  </a:lnTo>
                  <a:lnTo>
                    <a:pt x="1018145" y="1224902"/>
                  </a:lnTo>
                  <a:lnTo>
                    <a:pt x="1044661" y="1266884"/>
                  </a:lnTo>
                  <a:lnTo>
                    <a:pt x="1071053" y="1309089"/>
                  </a:lnTo>
                  <a:lnTo>
                    <a:pt x="1097325" y="1351505"/>
                  </a:lnTo>
                  <a:lnTo>
                    <a:pt x="1123484" y="1394122"/>
                  </a:lnTo>
                  <a:lnTo>
                    <a:pt x="1149534" y="1436931"/>
                  </a:lnTo>
                  <a:lnTo>
                    <a:pt x="1175483" y="1479922"/>
                  </a:lnTo>
                  <a:lnTo>
                    <a:pt x="1201335" y="1523084"/>
                  </a:lnTo>
                  <a:lnTo>
                    <a:pt x="1227096" y="1566407"/>
                  </a:lnTo>
                  <a:lnTo>
                    <a:pt x="1252773" y="1609882"/>
                  </a:lnTo>
                  <a:lnTo>
                    <a:pt x="1278369" y="1653497"/>
                  </a:lnTo>
                  <a:lnTo>
                    <a:pt x="1303892" y="1697244"/>
                  </a:lnTo>
                  <a:lnTo>
                    <a:pt x="1329347" y="1741112"/>
                  </a:lnTo>
                  <a:lnTo>
                    <a:pt x="1354739" y="1785090"/>
                  </a:lnTo>
                  <a:lnTo>
                    <a:pt x="1380075" y="1829170"/>
                  </a:lnTo>
                  <a:lnTo>
                    <a:pt x="1405359" y="1873340"/>
                  </a:lnTo>
                  <a:lnTo>
                    <a:pt x="1430598" y="1917590"/>
                  </a:lnTo>
                  <a:lnTo>
                    <a:pt x="1455798" y="1961912"/>
                  </a:lnTo>
                  <a:lnTo>
                    <a:pt x="1480963" y="2006293"/>
                  </a:lnTo>
                  <a:lnTo>
                    <a:pt x="1506100" y="2050726"/>
                  </a:lnTo>
                  <a:lnTo>
                    <a:pt x="1531214" y="2095198"/>
                  </a:lnTo>
                  <a:lnTo>
                    <a:pt x="1556311" y="2139701"/>
                  </a:lnTo>
                  <a:lnTo>
                    <a:pt x="1581397" y="2184224"/>
                  </a:lnTo>
                  <a:lnTo>
                    <a:pt x="1606477" y="2228757"/>
                  </a:lnTo>
                  <a:lnTo>
                    <a:pt x="1631557" y="2273290"/>
                  </a:lnTo>
                  <a:lnTo>
                    <a:pt x="1656643" y="2317812"/>
                  </a:lnTo>
                  <a:lnTo>
                    <a:pt x="1681740" y="2362315"/>
                  </a:lnTo>
                  <a:lnTo>
                    <a:pt x="1706854" y="2406787"/>
                  </a:lnTo>
                  <a:lnTo>
                    <a:pt x="1731991" y="2451219"/>
                  </a:lnTo>
                  <a:lnTo>
                    <a:pt x="1757157" y="2495600"/>
                  </a:lnTo>
                  <a:lnTo>
                    <a:pt x="1782356" y="2539921"/>
                  </a:lnTo>
                  <a:lnTo>
                    <a:pt x="1807595" y="2584172"/>
                  </a:lnTo>
                  <a:lnTo>
                    <a:pt x="1832879" y="2628342"/>
                  </a:lnTo>
                  <a:lnTo>
                    <a:pt x="1858215" y="2672421"/>
                  </a:lnTo>
                  <a:lnTo>
                    <a:pt x="1883607" y="2716399"/>
                  </a:lnTo>
                  <a:lnTo>
                    <a:pt x="1909062" y="2760266"/>
                  </a:lnTo>
                  <a:lnTo>
                    <a:pt x="1934585" y="2804013"/>
                  </a:lnTo>
                  <a:lnTo>
                    <a:pt x="1960181" y="2847628"/>
                  </a:lnTo>
                  <a:lnTo>
                    <a:pt x="1985857" y="2891103"/>
                  </a:lnTo>
                  <a:lnTo>
                    <a:pt x="2011618" y="2934426"/>
                  </a:lnTo>
                  <a:lnTo>
                    <a:pt x="2037470" y="2977588"/>
                  </a:lnTo>
                  <a:lnTo>
                    <a:pt x="2063419" y="3020578"/>
                  </a:lnTo>
                  <a:lnTo>
                    <a:pt x="2089470" y="3063387"/>
                  </a:lnTo>
                  <a:lnTo>
                    <a:pt x="2115628" y="3106005"/>
                  </a:lnTo>
                  <a:lnTo>
                    <a:pt x="2141900" y="3148420"/>
                  </a:lnTo>
                  <a:lnTo>
                    <a:pt x="2168292" y="3190625"/>
                  </a:lnTo>
                  <a:lnTo>
                    <a:pt x="2194808" y="3232607"/>
                  </a:lnTo>
                  <a:lnTo>
                    <a:pt x="2221455" y="3274358"/>
                  </a:lnTo>
                  <a:lnTo>
                    <a:pt x="2248237" y="3315866"/>
                  </a:lnTo>
                  <a:lnTo>
                    <a:pt x="2275162" y="3357123"/>
                  </a:lnTo>
                  <a:lnTo>
                    <a:pt x="2302235" y="3398118"/>
                  </a:lnTo>
                  <a:lnTo>
                    <a:pt x="2329460" y="3438840"/>
                  </a:lnTo>
                  <a:lnTo>
                    <a:pt x="2356845" y="3479280"/>
                  </a:lnTo>
                  <a:lnTo>
                    <a:pt x="2384394" y="3519428"/>
                  </a:lnTo>
                  <a:lnTo>
                    <a:pt x="2412114" y="3559274"/>
                  </a:lnTo>
                  <a:lnTo>
                    <a:pt x="2440010" y="3598807"/>
                  </a:lnTo>
                  <a:lnTo>
                    <a:pt x="2468087" y="3638017"/>
                  </a:lnTo>
                  <a:lnTo>
                    <a:pt x="2496351" y="3676895"/>
                  </a:lnTo>
                  <a:lnTo>
                    <a:pt x="2524809" y="3715430"/>
                  </a:lnTo>
                  <a:lnTo>
                    <a:pt x="2553465" y="3753612"/>
                  </a:lnTo>
                  <a:lnTo>
                    <a:pt x="2582326" y="3791431"/>
                  </a:lnTo>
                  <a:lnTo>
                    <a:pt x="2611396" y="3828878"/>
                  </a:lnTo>
                  <a:lnTo>
                    <a:pt x="2640682" y="3865941"/>
                  </a:lnTo>
                  <a:lnTo>
                    <a:pt x="2670190" y="3902611"/>
                  </a:lnTo>
                  <a:lnTo>
                    <a:pt x="2699925" y="3938878"/>
                  </a:lnTo>
                  <a:lnTo>
                    <a:pt x="2729892" y="3974732"/>
                  </a:lnTo>
                  <a:lnTo>
                    <a:pt x="2760098" y="4010162"/>
                  </a:lnTo>
                  <a:lnTo>
                    <a:pt x="2790548" y="4045159"/>
                  </a:lnTo>
                  <a:lnTo>
                    <a:pt x="2821248" y="4079712"/>
                  </a:lnTo>
                  <a:lnTo>
                    <a:pt x="2852203" y="4113812"/>
                  </a:lnTo>
                  <a:lnTo>
                    <a:pt x="2883419" y="4147448"/>
                  </a:lnTo>
                  <a:lnTo>
                    <a:pt x="2914903" y="4180611"/>
                  </a:lnTo>
                  <a:lnTo>
                    <a:pt x="2928913" y="4195028"/>
                  </a:lnTo>
                </a:path>
              </a:pathLst>
            </a:custGeom>
            <a:ln w="24997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832660" y="3413912"/>
            <a:ext cx="17070705" cy="37071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600"/>
              </a:lnSpc>
              <a:spcBef>
                <a:spcPts val="100"/>
              </a:spcBef>
            </a:pPr>
            <a:r>
              <a:rPr dirty="0" sz="4000" spc="55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dirty="0" sz="4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contracts</a:t>
            </a:r>
            <a:r>
              <a:rPr dirty="0" sz="4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4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4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programmed</a:t>
            </a:r>
            <a:r>
              <a:rPr dirty="0" sz="4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9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4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45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dirty="0" sz="4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dirty="0" sz="4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languages,</a:t>
            </a:r>
            <a:r>
              <a:rPr dirty="0" sz="4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4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4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45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dirty="0" sz="4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advantages</a:t>
            </a:r>
            <a:r>
              <a:rPr dirty="0" sz="4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4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4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75">
                <a:solidFill>
                  <a:srgbClr val="FFFFFF"/>
                </a:solidFill>
                <a:latin typeface="Calibri"/>
                <a:cs typeface="Calibri"/>
              </a:rPr>
              <a:t>cases.</a:t>
            </a:r>
            <a:r>
              <a:rPr dirty="0" sz="4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8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4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85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dirty="0" sz="4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dirty="0" sz="4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dirty="0" sz="4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contracts</a:t>
            </a:r>
            <a:r>
              <a:rPr dirty="0" sz="40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40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75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dirty="0" sz="40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11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65">
                <a:solidFill>
                  <a:srgbClr val="FFFFFF"/>
                </a:solidFill>
                <a:latin typeface="Calibri"/>
                <a:cs typeface="Calibri"/>
              </a:rPr>
              <a:t>Solidity,</a:t>
            </a:r>
            <a:r>
              <a:rPr dirty="0" sz="40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65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85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4000" spc="60">
                <a:solidFill>
                  <a:srgbClr val="FFFFFF"/>
                </a:solidFill>
                <a:latin typeface="Calibri"/>
                <a:cs typeface="Calibri"/>
              </a:rPr>
              <a:t>specifically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7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purpose.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105">
                <a:solidFill>
                  <a:srgbClr val="FFFFFF"/>
                </a:solidFill>
                <a:latin typeface="Calibri"/>
                <a:cs typeface="Calibri"/>
              </a:rPr>
              <a:t>Solidity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11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120">
                <a:solidFill>
                  <a:srgbClr val="FFFFFF"/>
                </a:solidFill>
                <a:latin typeface="Calibri"/>
                <a:cs typeface="Calibri"/>
              </a:rPr>
              <a:t>high-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syntax </a:t>
            </a:r>
            <a:r>
              <a:rPr dirty="0" sz="4000" spc="105">
                <a:solidFill>
                  <a:srgbClr val="FFFFFF"/>
                </a:solidFill>
                <a:latin typeface="Calibri"/>
                <a:cs typeface="Calibri"/>
              </a:rPr>
              <a:t>similar</a:t>
            </a:r>
            <a:r>
              <a:rPr dirty="0" sz="40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7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11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well-suited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60">
                <a:solidFill>
                  <a:srgbClr val="FFFFFF"/>
                </a:solidFill>
                <a:latin typeface="Calibri"/>
                <a:cs typeface="Calibri"/>
              </a:rPr>
              <a:t>writing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complex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contracts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due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4000" spc="5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40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125">
                <a:solidFill>
                  <a:srgbClr val="FFFFFF"/>
                </a:solidFill>
                <a:latin typeface="Calibri"/>
                <a:cs typeface="Calibri"/>
              </a:rPr>
              <a:t>rich</a:t>
            </a:r>
            <a:r>
              <a:rPr dirty="0" sz="4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3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dirty="0" sz="40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dirty="0" sz="4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4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35">
                <a:solidFill>
                  <a:srgbClr val="FFFFFF"/>
                </a:solidFill>
                <a:latin typeface="Calibri"/>
                <a:cs typeface="Calibri"/>
              </a:rPr>
              <a:t>extensive</a:t>
            </a:r>
            <a:r>
              <a:rPr dirty="0" sz="40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tooling</a:t>
            </a:r>
            <a:r>
              <a:rPr dirty="0" sz="4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support.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851711" y="7802422"/>
            <a:ext cx="1569720" cy="6400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-65">
                <a:solidFill>
                  <a:srgbClr val="FFFFFF"/>
                </a:solidFill>
                <a:latin typeface="Calibri"/>
                <a:cs typeface="Calibri"/>
              </a:rPr>
              <a:t>1.Vyper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88153" y="7802422"/>
            <a:ext cx="8350884" cy="1249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209800" marR="5080" indent="-2197735">
              <a:lnSpc>
                <a:spcPct val="100000"/>
              </a:lnSpc>
              <a:spcBef>
                <a:spcPts val="130"/>
              </a:spcBef>
              <a:tabLst>
                <a:tab pos="4225290" algn="l"/>
                <a:tab pos="6828155" algn="l"/>
              </a:tabLst>
            </a:pP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2.Chaincode</a:t>
            </a:r>
            <a:r>
              <a:rPr dirty="0" sz="4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Calibri"/>
                <a:cs typeface="Calibri"/>
              </a:rPr>
              <a:t>(Go)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3.Rholang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4000" spc="60">
                <a:solidFill>
                  <a:srgbClr val="FFFFFF"/>
                </a:solidFill>
                <a:latin typeface="Calibri"/>
                <a:cs typeface="Calibri"/>
              </a:rPr>
              <a:t>4.Scilla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5.Plutus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4622165" marR="5080" indent="-4610100">
              <a:lnSpc>
                <a:spcPct val="100499"/>
              </a:lnSpc>
              <a:spcBef>
                <a:spcPts val="70"/>
              </a:spcBef>
            </a:pPr>
            <a:r>
              <a:rPr dirty="0" sz="6900" spc="-405"/>
              <a:t>Programming</a:t>
            </a:r>
            <a:r>
              <a:rPr dirty="0" sz="6900" spc="-190"/>
              <a:t> </a:t>
            </a:r>
            <a:r>
              <a:rPr dirty="0" sz="6900" spc="-340"/>
              <a:t>Languages</a:t>
            </a:r>
            <a:r>
              <a:rPr dirty="0" sz="6900" spc="-190"/>
              <a:t> </a:t>
            </a:r>
            <a:r>
              <a:rPr dirty="0" sz="6900" spc="-250"/>
              <a:t>for</a:t>
            </a:r>
            <a:r>
              <a:rPr dirty="0" sz="6900" spc="-185"/>
              <a:t> </a:t>
            </a:r>
            <a:r>
              <a:rPr dirty="0" sz="6900" spc="-285"/>
              <a:t>Smart </a:t>
            </a:r>
            <a:r>
              <a:rPr dirty="0" sz="6900" spc="-135"/>
              <a:t>Contracts</a:t>
            </a:r>
            <a:endParaRPr sz="6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8300700" cy="10299700"/>
            <a:chOff x="0" y="0"/>
            <a:chExt cx="18300700" cy="10299700"/>
          </a:xfrm>
        </p:grpSpPr>
        <p:sp>
          <p:nvSpPr>
            <p:cNvPr id="4" name="object 4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699"/>
              </a:lnSpc>
              <a:spcBef>
                <a:spcPts val="95"/>
              </a:spcBef>
            </a:pPr>
            <a:r>
              <a:rPr dirty="0"/>
              <a:t>Developing</a:t>
            </a:r>
            <a:r>
              <a:rPr dirty="0" spc="-30"/>
              <a:t> </a:t>
            </a:r>
            <a:r>
              <a:rPr dirty="0"/>
              <a:t>smart</a:t>
            </a:r>
            <a:r>
              <a:rPr dirty="0" spc="-30"/>
              <a:t> </a:t>
            </a:r>
            <a:r>
              <a:rPr dirty="0"/>
              <a:t>contracts</a:t>
            </a:r>
            <a:r>
              <a:rPr dirty="0" spc="-25"/>
              <a:t> </a:t>
            </a:r>
            <a:r>
              <a:rPr dirty="0"/>
              <a:t>involves</a:t>
            </a:r>
            <a:r>
              <a:rPr dirty="0" spc="-30"/>
              <a:t> </a:t>
            </a:r>
            <a:r>
              <a:rPr dirty="0" spc="55"/>
              <a:t>defining</a:t>
            </a:r>
            <a:r>
              <a:rPr dirty="0" spc="-30"/>
              <a:t> </a:t>
            </a:r>
            <a:r>
              <a:rPr dirty="0"/>
              <a:t>clear</a:t>
            </a:r>
            <a:r>
              <a:rPr dirty="0" spc="-25"/>
              <a:t> </a:t>
            </a:r>
            <a:r>
              <a:rPr dirty="0" spc="-10"/>
              <a:t>requirements,</a:t>
            </a:r>
            <a:r>
              <a:rPr dirty="0" spc="-30"/>
              <a:t> </a:t>
            </a:r>
            <a:r>
              <a:rPr dirty="0" spc="-10"/>
              <a:t>choosing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suitable</a:t>
            </a:r>
            <a:r>
              <a:rPr dirty="0" spc="10"/>
              <a:t> </a:t>
            </a:r>
            <a:r>
              <a:rPr dirty="0"/>
              <a:t>platform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10"/>
              <a:t> </a:t>
            </a:r>
            <a:r>
              <a:rPr dirty="0"/>
              <a:t>programming</a:t>
            </a:r>
            <a:r>
              <a:rPr dirty="0" spc="10"/>
              <a:t> </a:t>
            </a:r>
            <a:r>
              <a:rPr dirty="0"/>
              <a:t>language</a:t>
            </a:r>
            <a:r>
              <a:rPr dirty="0" spc="10"/>
              <a:t> </a:t>
            </a:r>
            <a:r>
              <a:rPr dirty="0" spc="65"/>
              <a:t>such</a:t>
            </a:r>
            <a:r>
              <a:rPr dirty="0" spc="10"/>
              <a:t> </a:t>
            </a:r>
            <a:r>
              <a:rPr dirty="0"/>
              <a:t>as</a:t>
            </a:r>
            <a:r>
              <a:rPr dirty="0" spc="10"/>
              <a:t> </a:t>
            </a:r>
            <a:r>
              <a:rPr dirty="0" spc="105"/>
              <a:t>Solidity</a:t>
            </a:r>
            <a:r>
              <a:rPr dirty="0" spc="10"/>
              <a:t> </a:t>
            </a:r>
            <a:r>
              <a:rPr dirty="0" spc="-25"/>
              <a:t>for </a:t>
            </a:r>
            <a:r>
              <a:rPr dirty="0"/>
              <a:t>Ethereum,</a:t>
            </a:r>
            <a:r>
              <a:rPr dirty="0" spc="-160"/>
              <a:t> </a:t>
            </a:r>
            <a:r>
              <a:rPr dirty="0" spc="60"/>
              <a:t>writing</a:t>
            </a:r>
            <a:r>
              <a:rPr dirty="0" spc="-150"/>
              <a:t> </a:t>
            </a:r>
            <a:r>
              <a:rPr dirty="0" spc="-20"/>
              <a:t>the</a:t>
            </a:r>
            <a:r>
              <a:rPr dirty="0" spc="-150"/>
              <a:t> </a:t>
            </a:r>
            <a:r>
              <a:rPr dirty="0" spc="-10"/>
              <a:t>contract's</a:t>
            </a:r>
            <a:r>
              <a:rPr dirty="0" spc="-145"/>
              <a:t> </a:t>
            </a:r>
            <a:r>
              <a:rPr dirty="0" spc="-105"/>
              <a:t>code,</a:t>
            </a:r>
            <a:r>
              <a:rPr dirty="0" spc="-140"/>
              <a:t> </a:t>
            </a:r>
            <a:r>
              <a:rPr dirty="0" spc="65"/>
              <a:t>rigorously</a:t>
            </a:r>
            <a:r>
              <a:rPr dirty="0" spc="-150"/>
              <a:t> </a:t>
            </a:r>
            <a:r>
              <a:rPr dirty="0"/>
              <a:t>testing</a:t>
            </a:r>
            <a:r>
              <a:rPr dirty="0" spc="-150"/>
              <a:t> </a:t>
            </a:r>
            <a:r>
              <a:rPr dirty="0"/>
              <a:t>for</a:t>
            </a:r>
            <a:r>
              <a:rPr dirty="0" spc="-150"/>
              <a:t> </a:t>
            </a:r>
            <a:r>
              <a:rPr dirty="0" spc="50"/>
              <a:t>functionality </a:t>
            </a:r>
            <a:r>
              <a:rPr dirty="0"/>
              <a:t>and</a:t>
            </a:r>
            <a:r>
              <a:rPr dirty="0" spc="-114"/>
              <a:t> </a:t>
            </a:r>
            <a:r>
              <a:rPr dirty="0"/>
              <a:t>security,</a:t>
            </a:r>
            <a:r>
              <a:rPr dirty="0" spc="-110"/>
              <a:t> </a:t>
            </a:r>
            <a:r>
              <a:rPr dirty="0" spc="45"/>
              <a:t>deploying</a:t>
            </a:r>
            <a:r>
              <a:rPr dirty="0" spc="-110"/>
              <a:t> </a:t>
            </a:r>
            <a:r>
              <a:rPr dirty="0" spc="75"/>
              <a:t>it</a:t>
            </a:r>
            <a:r>
              <a:rPr dirty="0" spc="-114"/>
              <a:t> </a:t>
            </a:r>
            <a:r>
              <a:rPr dirty="0" spc="-95"/>
              <a:t>to</a:t>
            </a:r>
            <a:r>
              <a:rPr dirty="0" spc="-110"/>
              <a:t> </a:t>
            </a:r>
            <a:r>
              <a:rPr dirty="0" spc="-20"/>
              <a:t>the</a:t>
            </a:r>
            <a:r>
              <a:rPr dirty="0" spc="-110"/>
              <a:t> </a:t>
            </a:r>
            <a:r>
              <a:rPr dirty="0" spc="45"/>
              <a:t>blockchain,</a:t>
            </a:r>
            <a:r>
              <a:rPr dirty="0" spc="-114"/>
              <a:t> </a:t>
            </a:r>
            <a:r>
              <a:rPr dirty="0" spc="75"/>
              <a:t>auditing</a:t>
            </a:r>
            <a:r>
              <a:rPr dirty="0" spc="-110"/>
              <a:t> </a:t>
            </a:r>
            <a:r>
              <a:rPr dirty="0"/>
              <a:t>for</a:t>
            </a:r>
            <a:r>
              <a:rPr dirty="0" spc="-110"/>
              <a:t> </a:t>
            </a:r>
            <a:r>
              <a:rPr dirty="0" spc="35"/>
              <a:t>vulnerabilities,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/>
              <a:t>ongoing</a:t>
            </a:r>
            <a:r>
              <a:rPr dirty="0" spc="-100"/>
              <a:t> </a:t>
            </a:r>
            <a:r>
              <a:rPr dirty="0" spc="-10"/>
              <a:t>maintenance.</a:t>
            </a:r>
            <a:r>
              <a:rPr dirty="0" spc="-100"/>
              <a:t> </a:t>
            </a:r>
            <a:r>
              <a:rPr dirty="0" spc="160"/>
              <a:t>This</a:t>
            </a:r>
            <a:r>
              <a:rPr dirty="0" spc="-100"/>
              <a:t> </a:t>
            </a:r>
            <a:r>
              <a:rPr dirty="0"/>
              <a:t>comprehensive</a:t>
            </a:r>
            <a:r>
              <a:rPr dirty="0" spc="-100"/>
              <a:t> </a:t>
            </a:r>
            <a:r>
              <a:rPr dirty="0"/>
              <a:t>process</a:t>
            </a:r>
            <a:r>
              <a:rPr dirty="0" spc="-100"/>
              <a:t> </a:t>
            </a:r>
            <a:r>
              <a:rPr dirty="0"/>
              <a:t>ensures</a:t>
            </a:r>
            <a:r>
              <a:rPr dirty="0" spc="-100"/>
              <a:t> </a:t>
            </a:r>
            <a:r>
              <a:rPr dirty="0"/>
              <a:t>that</a:t>
            </a:r>
            <a:r>
              <a:rPr dirty="0" spc="-100"/>
              <a:t> </a:t>
            </a:r>
            <a:r>
              <a:rPr dirty="0" spc="-20"/>
              <a:t>smart </a:t>
            </a:r>
            <a:r>
              <a:rPr dirty="0"/>
              <a:t>contracts</a:t>
            </a:r>
            <a:r>
              <a:rPr dirty="0" spc="-105"/>
              <a:t> </a:t>
            </a:r>
            <a:r>
              <a:rPr dirty="0" spc="-80"/>
              <a:t>execute</a:t>
            </a:r>
            <a:r>
              <a:rPr dirty="0" spc="-105"/>
              <a:t> </a:t>
            </a:r>
            <a:r>
              <a:rPr dirty="0"/>
              <a:t>as</a:t>
            </a:r>
            <a:r>
              <a:rPr dirty="0" spc="-105"/>
              <a:t> </a:t>
            </a:r>
            <a:r>
              <a:rPr dirty="0" spc="-10"/>
              <a:t>intended,</a:t>
            </a:r>
            <a:r>
              <a:rPr dirty="0" spc="-105"/>
              <a:t> </a:t>
            </a:r>
            <a:r>
              <a:rPr dirty="0"/>
              <a:t>securely</a:t>
            </a:r>
            <a:r>
              <a:rPr dirty="0" spc="-105"/>
              <a:t> </a:t>
            </a:r>
            <a:r>
              <a:rPr dirty="0" spc="-10"/>
              <a:t>manage</a:t>
            </a:r>
            <a:r>
              <a:rPr dirty="0" spc="-105"/>
              <a:t> </a:t>
            </a:r>
            <a:r>
              <a:rPr dirty="0"/>
              <a:t>transactions,</a:t>
            </a:r>
            <a:r>
              <a:rPr dirty="0" spc="-105"/>
              <a:t> </a:t>
            </a:r>
            <a:r>
              <a:rPr dirty="0"/>
              <a:t>and</a:t>
            </a:r>
            <a:r>
              <a:rPr dirty="0" spc="-105"/>
              <a:t> </a:t>
            </a:r>
            <a:r>
              <a:rPr dirty="0" spc="110"/>
              <a:t>fulfill </a:t>
            </a:r>
            <a:r>
              <a:rPr dirty="0"/>
              <a:t>their</a:t>
            </a:r>
            <a:r>
              <a:rPr dirty="0" spc="55"/>
              <a:t> </a:t>
            </a:r>
            <a:r>
              <a:rPr dirty="0"/>
              <a:t>designated</a:t>
            </a:r>
            <a:r>
              <a:rPr dirty="0" spc="60"/>
              <a:t> </a:t>
            </a:r>
            <a:r>
              <a:rPr dirty="0"/>
              <a:t>functions</a:t>
            </a:r>
            <a:r>
              <a:rPr dirty="0" spc="55"/>
              <a:t> </a:t>
            </a:r>
            <a:r>
              <a:rPr dirty="0" spc="75"/>
              <a:t>within</a:t>
            </a:r>
            <a:r>
              <a:rPr dirty="0" spc="60"/>
              <a:t> </a:t>
            </a:r>
            <a:r>
              <a:rPr dirty="0"/>
              <a:t>decentralized</a:t>
            </a:r>
            <a:r>
              <a:rPr dirty="0" spc="60"/>
              <a:t> </a:t>
            </a:r>
            <a:r>
              <a:rPr dirty="0"/>
              <a:t>applications,</a:t>
            </a:r>
            <a:r>
              <a:rPr dirty="0" spc="55"/>
              <a:t> </a:t>
            </a:r>
            <a:r>
              <a:rPr dirty="0" spc="50"/>
              <a:t>contributing </a:t>
            </a:r>
            <a:r>
              <a:rPr dirty="0" spc="-95"/>
              <a:t>to</a:t>
            </a:r>
            <a:r>
              <a:rPr dirty="0" spc="-110"/>
              <a:t> </a:t>
            </a:r>
            <a:r>
              <a:rPr dirty="0" spc="-20"/>
              <a:t>the</a:t>
            </a:r>
            <a:r>
              <a:rPr dirty="0" spc="-110"/>
              <a:t> </a:t>
            </a:r>
            <a:r>
              <a:rPr dirty="0" spc="100"/>
              <a:t>reliability</a:t>
            </a:r>
            <a:r>
              <a:rPr dirty="0" spc="-105"/>
              <a:t> </a:t>
            </a:r>
            <a:r>
              <a:rPr dirty="0"/>
              <a:t>and</a:t>
            </a:r>
            <a:r>
              <a:rPr dirty="0" spc="-110"/>
              <a:t> </a:t>
            </a:r>
            <a:r>
              <a:rPr dirty="0"/>
              <a:t>trustworthiness</a:t>
            </a:r>
            <a:r>
              <a:rPr dirty="0" spc="-110"/>
              <a:t> </a:t>
            </a:r>
            <a:r>
              <a:rPr dirty="0" spc="-65"/>
              <a:t>of</a:t>
            </a:r>
            <a:r>
              <a:rPr dirty="0" spc="-105"/>
              <a:t> </a:t>
            </a:r>
            <a:r>
              <a:rPr dirty="0" spc="80"/>
              <a:t>blockchain-</a:t>
            </a:r>
            <a:r>
              <a:rPr dirty="0" spc="-10"/>
              <a:t>based</a:t>
            </a:r>
            <a:r>
              <a:rPr dirty="0" spc="-110"/>
              <a:t> </a:t>
            </a:r>
            <a:r>
              <a:rPr dirty="0" spc="-10"/>
              <a:t>systems.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17644" rIns="0" bIns="0" rtlCol="0" vert="horz">
            <a:spAutoFit/>
          </a:bodyPr>
          <a:lstStyle/>
          <a:p>
            <a:pPr marL="1433195">
              <a:lnSpc>
                <a:spcPct val="100000"/>
              </a:lnSpc>
              <a:spcBef>
                <a:spcPts val="114"/>
              </a:spcBef>
            </a:pPr>
            <a:r>
              <a:rPr dirty="0" spc="-310"/>
              <a:t>Developing</a:t>
            </a:r>
            <a:r>
              <a:rPr dirty="0" spc="-150"/>
              <a:t> </a:t>
            </a:r>
            <a:r>
              <a:rPr dirty="0" spc="-245"/>
              <a:t>Smart</a:t>
            </a:r>
            <a:r>
              <a:rPr dirty="0" spc="-155"/>
              <a:t> </a:t>
            </a:r>
            <a:r>
              <a:rPr dirty="0" spc="-170"/>
              <a:t>Contracts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8300700" cy="10299700"/>
            <a:chOff x="0" y="0"/>
            <a:chExt cx="18300700" cy="10299700"/>
          </a:xfrm>
        </p:grpSpPr>
        <p:sp>
          <p:nvSpPr>
            <p:cNvPr id="4" name="object 4" descr=""/>
            <p:cNvSpPr/>
            <p:nvPr/>
          </p:nvSpPr>
          <p:spPr>
            <a:xfrm>
              <a:off x="15340886" y="7929340"/>
              <a:ext cx="2947670" cy="2357755"/>
            </a:xfrm>
            <a:custGeom>
              <a:avLst/>
              <a:gdLst/>
              <a:ahLst/>
              <a:cxnLst/>
              <a:rect l="l" t="t" r="r" b="b"/>
              <a:pathLst>
                <a:path w="2947669" h="2357754">
                  <a:moveTo>
                    <a:pt x="2947150" y="0"/>
                  </a:moveTo>
                  <a:lnTo>
                    <a:pt x="2907962" y="8920"/>
                  </a:lnTo>
                  <a:lnTo>
                    <a:pt x="2858388" y="21372"/>
                  </a:lnTo>
                  <a:lnTo>
                    <a:pt x="2809639" y="34776"/>
                  </a:lnTo>
                  <a:lnTo>
                    <a:pt x="2761698" y="49113"/>
                  </a:lnTo>
                  <a:lnTo>
                    <a:pt x="2714546" y="64362"/>
                  </a:lnTo>
                  <a:lnTo>
                    <a:pt x="2668165" y="80502"/>
                  </a:lnTo>
                  <a:lnTo>
                    <a:pt x="2622539" y="97512"/>
                  </a:lnTo>
                  <a:lnTo>
                    <a:pt x="2577648" y="115372"/>
                  </a:lnTo>
                  <a:lnTo>
                    <a:pt x="2533474" y="134061"/>
                  </a:lnTo>
                  <a:lnTo>
                    <a:pt x="2490001" y="153558"/>
                  </a:lnTo>
                  <a:lnTo>
                    <a:pt x="2447209" y="173843"/>
                  </a:lnTo>
                  <a:lnTo>
                    <a:pt x="2405082" y="194894"/>
                  </a:lnTo>
                  <a:lnTo>
                    <a:pt x="2363600" y="216692"/>
                  </a:lnTo>
                  <a:lnTo>
                    <a:pt x="2322746" y="239215"/>
                  </a:lnTo>
                  <a:lnTo>
                    <a:pt x="2282503" y="262442"/>
                  </a:lnTo>
                  <a:lnTo>
                    <a:pt x="2242851" y="286353"/>
                  </a:lnTo>
                  <a:lnTo>
                    <a:pt x="2203774" y="310928"/>
                  </a:lnTo>
                  <a:lnTo>
                    <a:pt x="2165253" y="336144"/>
                  </a:lnTo>
                  <a:lnTo>
                    <a:pt x="2127270" y="361983"/>
                  </a:lnTo>
                  <a:lnTo>
                    <a:pt x="2089808" y="388422"/>
                  </a:lnTo>
                  <a:lnTo>
                    <a:pt x="2052848" y="415442"/>
                  </a:lnTo>
                  <a:lnTo>
                    <a:pt x="2016372" y="443021"/>
                  </a:lnTo>
                  <a:lnTo>
                    <a:pt x="1980363" y="471140"/>
                  </a:lnTo>
                  <a:lnTo>
                    <a:pt x="1944803" y="499776"/>
                  </a:lnTo>
                  <a:lnTo>
                    <a:pt x="1909673" y="528909"/>
                  </a:lnTo>
                  <a:lnTo>
                    <a:pt x="1874956" y="558519"/>
                  </a:lnTo>
                  <a:lnTo>
                    <a:pt x="1840634" y="588585"/>
                  </a:lnTo>
                  <a:lnTo>
                    <a:pt x="1806688" y="619087"/>
                  </a:lnTo>
                  <a:lnTo>
                    <a:pt x="1773102" y="650003"/>
                  </a:lnTo>
                  <a:lnTo>
                    <a:pt x="1739856" y="681312"/>
                  </a:lnTo>
                  <a:lnTo>
                    <a:pt x="1706933" y="712995"/>
                  </a:lnTo>
                  <a:lnTo>
                    <a:pt x="1674316" y="745029"/>
                  </a:lnTo>
                  <a:lnTo>
                    <a:pt x="1641985" y="777396"/>
                  </a:lnTo>
                  <a:lnTo>
                    <a:pt x="1609924" y="810073"/>
                  </a:lnTo>
                  <a:lnTo>
                    <a:pt x="1578113" y="843041"/>
                  </a:lnTo>
                  <a:lnTo>
                    <a:pt x="1546536" y="876277"/>
                  </a:lnTo>
                  <a:lnTo>
                    <a:pt x="1515175" y="909763"/>
                  </a:lnTo>
                  <a:lnTo>
                    <a:pt x="1484011" y="943476"/>
                  </a:lnTo>
                  <a:lnTo>
                    <a:pt x="1453026" y="977397"/>
                  </a:lnTo>
                  <a:lnTo>
                    <a:pt x="1422202" y="1011504"/>
                  </a:lnTo>
                  <a:lnTo>
                    <a:pt x="1391523" y="1045777"/>
                  </a:lnTo>
                  <a:lnTo>
                    <a:pt x="1360969" y="1080195"/>
                  </a:lnTo>
                  <a:lnTo>
                    <a:pt x="1330522" y="1114738"/>
                  </a:lnTo>
                  <a:lnTo>
                    <a:pt x="1300165" y="1149384"/>
                  </a:lnTo>
                  <a:lnTo>
                    <a:pt x="1269880" y="1184113"/>
                  </a:lnTo>
                  <a:lnTo>
                    <a:pt x="1239649" y="1218904"/>
                  </a:lnTo>
                  <a:lnTo>
                    <a:pt x="1209454" y="1253737"/>
                  </a:lnTo>
                  <a:lnTo>
                    <a:pt x="1179276" y="1288590"/>
                  </a:lnTo>
                  <a:lnTo>
                    <a:pt x="1149093" y="1323443"/>
                  </a:lnTo>
                  <a:lnTo>
                    <a:pt x="1118891" y="1358276"/>
                  </a:lnTo>
                  <a:lnTo>
                    <a:pt x="1088654" y="1393067"/>
                  </a:lnTo>
                  <a:lnTo>
                    <a:pt x="1058363" y="1427796"/>
                  </a:lnTo>
                  <a:lnTo>
                    <a:pt x="1028001" y="1462442"/>
                  </a:lnTo>
                  <a:lnTo>
                    <a:pt x="997549" y="1496984"/>
                  </a:lnTo>
                  <a:lnTo>
                    <a:pt x="966990" y="1531403"/>
                  </a:lnTo>
                  <a:lnTo>
                    <a:pt x="936305" y="1565676"/>
                  </a:lnTo>
                  <a:lnTo>
                    <a:pt x="905477" y="1599783"/>
                  </a:lnTo>
                  <a:lnTo>
                    <a:pt x="874488" y="1633704"/>
                  </a:lnTo>
                  <a:lnTo>
                    <a:pt x="843319" y="1667417"/>
                  </a:lnTo>
                  <a:lnTo>
                    <a:pt x="811954" y="1700903"/>
                  </a:lnTo>
                  <a:lnTo>
                    <a:pt x="780373" y="1734140"/>
                  </a:lnTo>
                  <a:lnTo>
                    <a:pt x="748560" y="1767107"/>
                  </a:lnTo>
                  <a:lnTo>
                    <a:pt x="716495" y="1799784"/>
                  </a:lnTo>
                  <a:lnTo>
                    <a:pt x="684161" y="1832151"/>
                  </a:lnTo>
                  <a:lnTo>
                    <a:pt x="651541" y="1864186"/>
                  </a:lnTo>
                  <a:lnTo>
                    <a:pt x="618615" y="1895868"/>
                  </a:lnTo>
                  <a:lnTo>
                    <a:pt x="585367" y="1927178"/>
                  </a:lnTo>
                  <a:lnTo>
                    <a:pt x="551779" y="1958094"/>
                  </a:lnTo>
                  <a:lnTo>
                    <a:pt x="517831" y="1988595"/>
                  </a:lnTo>
                  <a:lnTo>
                    <a:pt x="483507" y="2018661"/>
                  </a:lnTo>
                  <a:lnTo>
                    <a:pt x="448789" y="2048272"/>
                  </a:lnTo>
                  <a:lnTo>
                    <a:pt x="413658" y="2077405"/>
                  </a:lnTo>
                  <a:lnTo>
                    <a:pt x="378096" y="2106042"/>
                  </a:lnTo>
                  <a:lnTo>
                    <a:pt x="342087" y="2134160"/>
                  </a:lnTo>
                  <a:lnTo>
                    <a:pt x="305610" y="2161739"/>
                  </a:lnTo>
                  <a:lnTo>
                    <a:pt x="268650" y="2188759"/>
                  </a:lnTo>
                  <a:lnTo>
                    <a:pt x="231188" y="2215199"/>
                  </a:lnTo>
                  <a:lnTo>
                    <a:pt x="193205" y="2241037"/>
                  </a:lnTo>
                  <a:lnTo>
                    <a:pt x="154684" y="2266254"/>
                  </a:lnTo>
                  <a:lnTo>
                    <a:pt x="115608" y="2290829"/>
                  </a:lnTo>
                  <a:lnTo>
                    <a:pt x="75957" y="2314740"/>
                  </a:lnTo>
                  <a:lnTo>
                    <a:pt x="35714" y="2337967"/>
                  </a:lnTo>
                  <a:lnTo>
                    <a:pt x="0" y="2357658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67339" y="1693500"/>
            <a:ext cx="9153525" cy="991869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300" spc="-280"/>
              <a:t>Deploying</a:t>
            </a:r>
            <a:r>
              <a:rPr dirty="0" sz="6300" spc="-170"/>
              <a:t> </a:t>
            </a:r>
            <a:r>
              <a:rPr dirty="0" sz="6300" spc="-240"/>
              <a:t>Smart</a:t>
            </a:r>
            <a:r>
              <a:rPr dirty="0" sz="6300" spc="-170"/>
              <a:t> </a:t>
            </a:r>
            <a:r>
              <a:rPr dirty="0" sz="6300" spc="-165"/>
              <a:t>Contracts</a:t>
            </a:r>
            <a:endParaRPr sz="6300"/>
          </a:p>
        </p:txBody>
      </p:sp>
      <p:sp>
        <p:nvSpPr>
          <p:cNvPr id="7" name="object 7" descr=""/>
          <p:cNvSpPr txBox="1"/>
          <p:nvPr/>
        </p:nvSpPr>
        <p:spPr>
          <a:xfrm>
            <a:off x="1754936" y="3060737"/>
            <a:ext cx="14778355" cy="4935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699"/>
              </a:lnSpc>
              <a:spcBef>
                <a:spcPts val="95"/>
              </a:spcBef>
            </a:pPr>
            <a:r>
              <a:rPr dirty="0" sz="4000" spc="65">
                <a:solidFill>
                  <a:srgbClr val="FFFFFF"/>
                </a:solidFill>
                <a:latin typeface="Calibri"/>
                <a:cs typeface="Calibri"/>
              </a:rPr>
              <a:t>Deploying</a:t>
            </a:r>
            <a:r>
              <a:rPr dirty="0" sz="40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dirty="0" sz="40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contracts</a:t>
            </a:r>
            <a:r>
              <a:rPr dirty="0" sz="40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involves</a:t>
            </a:r>
            <a:r>
              <a:rPr dirty="0" sz="40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65">
                <a:solidFill>
                  <a:srgbClr val="FFFFFF"/>
                </a:solidFill>
                <a:latin typeface="Calibri"/>
                <a:cs typeface="Calibri"/>
              </a:rPr>
              <a:t>uploading</a:t>
            </a:r>
            <a:r>
              <a:rPr dirty="0" sz="40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40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compiled</a:t>
            </a:r>
            <a:r>
              <a:rPr dirty="0" sz="40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5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40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6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40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dirty="0" sz="4000" spc="-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contract</a:t>
            </a:r>
            <a:r>
              <a:rPr dirty="0" sz="40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30">
                <a:solidFill>
                  <a:srgbClr val="FFFFFF"/>
                </a:solidFill>
                <a:latin typeface="Calibri"/>
                <a:cs typeface="Calibri"/>
              </a:rPr>
              <a:t>onto</a:t>
            </a:r>
            <a:r>
              <a:rPr dirty="0" sz="40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40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75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dirty="0" sz="40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45">
                <a:solidFill>
                  <a:srgbClr val="FFFFFF"/>
                </a:solidFill>
                <a:latin typeface="Calibri"/>
                <a:cs typeface="Calibri"/>
              </a:rPr>
              <a:t>network,</a:t>
            </a:r>
            <a:r>
              <a:rPr dirty="0" sz="40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85">
                <a:solidFill>
                  <a:srgbClr val="FFFFFF"/>
                </a:solidFill>
                <a:latin typeface="Calibri"/>
                <a:cs typeface="Calibri"/>
              </a:rPr>
              <a:t>typically</a:t>
            </a:r>
            <a:r>
              <a:rPr dirty="0" sz="40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dirty="0" sz="4000" spc="-1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5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r>
              <a:rPr dirty="0" sz="40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transaction.</a:t>
            </a:r>
            <a:r>
              <a:rPr dirty="0" sz="40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16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40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40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permanently</a:t>
            </a:r>
            <a:r>
              <a:rPr dirty="0" sz="40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35">
                <a:solidFill>
                  <a:srgbClr val="FFFFFF"/>
                </a:solidFill>
                <a:latin typeface="Calibri"/>
                <a:cs typeface="Calibri"/>
              </a:rPr>
              <a:t>stores</a:t>
            </a:r>
            <a:r>
              <a:rPr dirty="0" sz="40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40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contract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40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40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45">
                <a:solidFill>
                  <a:srgbClr val="FFFFFF"/>
                </a:solidFill>
                <a:latin typeface="Calibri"/>
                <a:cs typeface="Calibri"/>
              </a:rPr>
              <a:t>blockchain,</a:t>
            </a:r>
            <a:r>
              <a:rPr dirty="0" sz="40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75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dirty="0" sz="40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75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40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120">
                <a:solidFill>
                  <a:srgbClr val="FFFFFF"/>
                </a:solidFill>
                <a:latin typeface="Calibri"/>
                <a:cs typeface="Calibri"/>
              </a:rPr>
              <a:t>publicly</a:t>
            </a:r>
            <a:r>
              <a:rPr dirty="0" sz="40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accessible</a:t>
            </a:r>
            <a:r>
              <a:rPr dirty="0" sz="40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40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30">
                <a:solidFill>
                  <a:srgbClr val="FFFFFF"/>
                </a:solidFill>
                <a:latin typeface="Calibri"/>
                <a:cs typeface="Calibri"/>
              </a:rPr>
              <a:t>executable</a:t>
            </a:r>
            <a:r>
              <a:rPr dirty="0" sz="40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users.</a:t>
            </a:r>
            <a:r>
              <a:rPr dirty="0" sz="40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r>
              <a:rPr dirty="0" sz="40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30">
                <a:solidFill>
                  <a:srgbClr val="FFFFFF"/>
                </a:solidFill>
                <a:latin typeface="Calibri"/>
                <a:cs typeface="Calibri"/>
              </a:rPr>
              <a:t>deployed,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40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dirty="0" sz="40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contract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65">
                <a:solidFill>
                  <a:srgbClr val="FFFFFF"/>
                </a:solidFill>
                <a:latin typeface="Calibri"/>
                <a:cs typeface="Calibri"/>
              </a:rPr>
              <a:t>becomes</a:t>
            </a:r>
            <a:r>
              <a:rPr dirty="0" sz="40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40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immutable</a:t>
            </a:r>
            <a:r>
              <a:rPr dirty="0" sz="4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trustless</a:t>
            </a:r>
            <a:r>
              <a:rPr dirty="0" sz="40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dirty="0" sz="40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6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40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40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45">
                <a:solidFill>
                  <a:srgbClr val="FFFFFF"/>
                </a:solidFill>
                <a:latin typeface="Calibri"/>
                <a:cs typeface="Calibri"/>
              </a:rPr>
              <a:t>blockchain,</a:t>
            </a:r>
            <a:r>
              <a:rPr dirty="0" sz="40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capable</a:t>
            </a:r>
            <a:r>
              <a:rPr dirty="0" sz="40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6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40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autonomously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executing</a:t>
            </a:r>
            <a:r>
              <a:rPr dirty="0" sz="4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predefined</a:t>
            </a:r>
            <a:r>
              <a:rPr dirty="0" sz="4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dirty="0" sz="4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4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r>
              <a:rPr dirty="0" sz="4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45">
                <a:solidFill>
                  <a:srgbClr val="FFFFFF"/>
                </a:solidFill>
                <a:latin typeface="Calibri"/>
                <a:cs typeface="Calibri"/>
              </a:rPr>
              <a:t>according</a:t>
            </a:r>
            <a:r>
              <a:rPr dirty="0" sz="4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9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4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4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Calibri"/>
                <a:cs typeface="Calibri"/>
              </a:rPr>
              <a:t>coded </a:t>
            </a:r>
            <a:r>
              <a:rPr dirty="0" sz="4000" spc="-10">
                <a:solidFill>
                  <a:srgbClr val="FFFFFF"/>
                </a:solidFill>
                <a:latin typeface="Calibri"/>
                <a:cs typeface="Calibri"/>
              </a:rPr>
              <a:t>logic.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8000" cy="101431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77830" y="722839"/>
            <a:ext cx="10332720" cy="175641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4265295" marR="5080" indent="-4253230">
              <a:lnSpc>
                <a:spcPct val="100699"/>
              </a:lnSpc>
              <a:spcBef>
                <a:spcPts val="70"/>
              </a:spcBef>
            </a:pPr>
            <a:r>
              <a:rPr dirty="0" sz="5650" spc="-310"/>
              <a:t>Ethereum</a:t>
            </a:r>
            <a:r>
              <a:rPr dirty="0" sz="5650" spc="-145"/>
              <a:t> </a:t>
            </a:r>
            <a:r>
              <a:rPr dirty="0" sz="5650" spc="-355"/>
              <a:t>Improvement</a:t>
            </a:r>
            <a:r>
              <a:rPr dirty="0" sz="5650" spc="-135"/>
              <a:t> </a:t>
            </a:r>
            <a:r>
              <a:rPr dirty="0" sz="5650" spc="-300"/>
              <a:t>Proposals </a:t>
            </a:r>
            <a:r>
              <a:rPr dirty="0" sz="5650" spc="-320"/>
              <a:t>(EIPs)</a:t>
            </a:r>
            <a:endParaRPr sz="5650"/>
          </a:p>
        </p:txBody>
      </p:sp>
      <p:sp>
        <p:nvSpPr>
          <p:cNvPr id="5" name="object 5" descr=""/>
          <p:cNvSpPr txBox="1"/>
          <p:nvPr/>
        </p:nvSpPr>
        <p:spPr>
          <a:xfrm>
            <a:off x="2519603" y="2692787"/>
            <a:ext cx="13249275" cy="5704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01099"/>
              </a:lnSpc>
              <a:spcBef>
                <a:spcPts val="95"/>
              </a:spcBef>
            </a:pP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Ethereum Improvement</a:t>
            </a:r>
            <a:r>
              <a:rPr dirty="0" sz="335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Proposals </a:t>
            </a:r>
            <a:r>
              <a:rPr dirty="0" sz="3350" spc="114">
                <a:solidFill>
                  <a:srgbClr val="FFFFFF"/>
                </a:solidFill>
                <a:latin typeface="Calibri"/>
                <a:cs typeface="Calibri"/>
              </a:rPr>
              <a:t>(EIPs)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 are</a:t>
            </a:r>
            <a:r>
              <a:rPr dirty="0" sz="335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standardized documents 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propose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changes,</a:t>
            </a:r>
            <a:r>
              <a:rPr dirty="0" sz="33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Calibri"/>
                <a:cs typeface="Calibri"/>
              </a:rPr>
              <a:t>enhancements,</a:t>
            </a:r>
            <a:r>
              <a:rPr dirty="0" sz="33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33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additions</a:t>
            </a:r>
            <a:r>
              <a:rPr dirty="0" sz="3350" spc="-55">
                <a:solidFill>
                  <a:srgbClr val="FFFFFF"/>
                </a:solidFill>
                <a:latin typeface="Calibri"/>
                <a:cs typeface="Calibri"/>
              </a:rPr>
              <a:t> to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3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35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55">
                <a:solidFill>
                  <a:srgbClr val="FFFFFF"/>
                </a:solidFill>
                <a:latin typeface="Calibri"/>
                <a:cs typeface="Calibri"/>
              </a:rPr>
              <a:t>blockchain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protocol.</a:t>
            </a:r>
            <a:r>
              <a:rPr dirty="0" sz="335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dirty="0" sz="335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proposals</a:t>
            </a:r>
            <a:r>
              <a:rPr dirty="0" sz="335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335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submitted</a:t>
            </a:r>
            <a:r>
              <a:rPr dirty="0" sz="335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6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335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community</a:t>
            </a:r>
            <a:r>
              <a:rPr dirty="0" sz="335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40">
                <a:solidFill>
                  <a:srgbClr val="FFFFFF"/>
                </a:solidFill>
                <a:latin typeface="Calibri"/>
                <a:cs typeface="Calibri"/>
              </a:rPr>
              <a:t>members,</a:t>
            </a:r>
            <a:r>
              <a:rPr dirty="0" sz="335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85">
                <a:solidFill>
                  <a:srgbClr val="FFFFFF"/>
                </a:solidFill>
                <a:latin typeface="Calibri"/>
                <a:cs typeface="Calibri"/>
              </a:rPr>
              <a:t>including </a:t>
            </a:r>
            <a:r>
              <a:rPr dirty="0" sz="3350" spc="-30">
                <a:solidFill>
                  <a:srgbClr val="FFFFFF"/>
                </a:solidFill>
                <a:latin typeface="Calibri"/>
                <a:cs typeface="Calibri"/>
              </a:rPr>
              <a:t>developers,</a:t>
            </a:r>
            <a:r>
              <a:rPr dirty="0" sz="33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researchers,</a:t>
            </a:r>
            <a:r>
              <a:rPr dirty="0" sz="33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3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users,</a:t>
            </a:r>
            <a:r>
              <a:rPr dirty="0" sz="33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3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undergo</a:t>
            </a:r>
            <a:r>
              <a:rPr dirty="0" sz="33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3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review</a:t>
            </a:r>
            <a:r>
              <a:rPr dirty="0" sz="33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dirty="0" sz="33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6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33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community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30">
                <a:solidFill>
                  <a:srgbClr val="FFFFFF"/>
                </a:solidFill>
                <a:latin typeface="Calibri"/>
                <a:cs typeface="Calibri"/>
              </a:rPr>
              <a:t>developers.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130">
                <a:solidFill>
                  <a:srgbClr val="FFFFFF"/>
                </a:solidFill>
                <a:latin typeface="Calibri"/>
                <a:cs typeface="Calibri"/>
              </a:rPr>
              <a:t>EIPs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cover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wide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topics,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95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technical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standards,</a:t>
            </a:r>
            <a:r>
              <a:rPr dirty="0" sz="33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upgrades,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3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network improvements,</a:t>
            </a:r>
            <a:r>
              <a:rPr dirty="0" sz="335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3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once</a:t>
            </a:r>
            <a:r>
              <a:rPr dirty="0" sz="33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accepted,</a:t>
            </a:r>
            <a:r>
              <a:rPr dirty="0" sz="33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33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33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lead</a:t>
            </a:r>
            <a:r>
              <a:rPr dirty="0" sz="33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3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dirty="0" sz="335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13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35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350" spc="8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Ethereum</a:t>
            </a:r>
            <a:r>
              <a:rPr dirty="0" sz="335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dirty="0" sz="335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45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dirty="0" sz="335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dirty="0" sz="335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upgrades</a:t>
            </a:r>
            <a:r>
              <a:rPr dirty="0" sz="335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55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dirty="0" sz="335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335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60">
                <a:solidFill>
                  <a:srgbClr val="FFFFFF"/>
                </a:solidFill>
                <a:latin typeface="Calibri"/>
                <a:cs typeface="Calibri"/>
              </a:rPr>
              <a:t>hard</a:t>
            </a:r>
            <a:r>
              <a:rPr dirty="0" sz="335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forks.</a:t>
            </a:r>
            <a:r>
              <a:rPr dirty="0" sz="335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130">
                <a:solidFill>
                  <a:srgbClr val="FFFFFF"/>
                </a:solidFill>
                <a:latin typeface="Calibri"/>
                <a:cs typeface="Calibri"/>
              </a:rPr>
              <a:t>EIPs</a:t>
            </a:r>
            <a:r>
              <a:rPr dirty="0" sz="335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45">
                <a:solidFill>
                  <a:srgbClr val="FFFFFF"/>
                </a:solidFill>
                <a:latin typeface="Calibri"/>
                <a:cs typeface="Calibri"/>
              </a:rPr>
              <a:t>play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3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80">
                <a:solidFill>
                  <a:srgbClr val="FFFFFF"/>
                </a:solidFill>
                <a:latin typeface="Calibri"/>
                <a:cs typeface="Calibri"/>
              </a:rPr>
              <a:t>crucial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r>
              <a:rPr dirty="0" sz="33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14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3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ongoing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evolution</a:t>
            </a:r>
            <a:r>
              <a:rPr dirty="0" sz="33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r>
              <a:rPr dirty="0" sz="33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3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35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Ethereum </a:t>
            </a:r>
            <a:r>
              <a:rPr dirty="0" sz="3350" spc="-55">
                <a:solidFill>
                  <a:srgbClr val="FFFFFF"/>
                </a:solidFill>
                <a:latin typeface="Calibri"/>
                <a:cs typeface="Calibri"/>
              </a:rPr>
              <a:t>ecosystem, </a:t>
            </a:r>
            <a:r>
              <a:rPr dirty="0" sz="3350" spc="55">
                <a:solidFill>
                  <a:srgbClr val="FFFFFF"/>
                </a:solidFill>
                <a:latin typeface="Calibri"/>
                <a:cs typeface="Calibri"/>
              </a:rPr>
              <a:t>ensuring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protocol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remains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ﬂexible,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resilient,</a:t>
            </a:r>
            <a:r>
              <a:rPr dirty="0" sz="3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r>
              <a:rPr dirty="0" sz="335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6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35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35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2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dirty="0" sz="335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3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335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335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Calibri"/>
                <a:cs typeface="Calibri"/>
              </a:rPr>
              <a:t>users.</a:t>
            </a:r>
            <a:endParaRPr sz="3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2024-05-01T17:37:47Z</dcterms:created>
  <dcterms:modified xsi:type="dcterms:W3CDTF">2024-05-01T17:37:47Z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2024-05-01T00:00:00Z</vt:filetime>
  </property>
  <property fmtid="{D5CDD505-2E9C-101B-9397-08002B2CF9AE}" pid="5" name="Producer">
    <vt:lpwstr>GPL Ghostscript 10.02.0</vt:lpwstr>
  </property>
</Properties>
</file>