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Lst>
  <p:notesMasterIdLst>
    <p:notesMasterId r:id="rId14"/>
  </p:notesMasterIdLst>
  <p:sldIdLst>
    <p:sldId id="256" r:id="rId4"/>
    <p:sldId id="257" r:id="rId5"/>
    <p:sldId id="258" r:id="rId6"/>
    <p:sldId id="259" r:id="rId7"/>
    <p:sldId id="260" r:id="rId8"/>
    <p:sldId id="261" r:id="rId9"/>
    <p:sldId id="263" r:id="rId10"/>
    <p:sldId id="265" r:id="rId11"/>
    <p:sldId id="266" r:id="rId12"/>
    <p:sldId id="262"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82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8" name="Google Shape;78;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0" name="Google Shape;19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15" name="Google Shape;11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9" name="Google Shape;13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9" name="Google Shape;16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13" name="Google Shape;21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67" name="Google Shape;26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914400" y="2125980"/>
            <a:ext cx="10363200" cy="14403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360"/>
              </a:spcBef>
              <a:spcAft>
                <a:spcPts val="0"/>
              </a:spcAft>
              <a:buSzPts val="1400"/>
              <a:buNone/>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60"/>
        <p:cNvGrpSpPr/>
        <p:nvPr/>
      </p:nvGrpSpPr>
      <p:grpSpPr>
        <a:xfrm>
          <a:off x="0" y="0"/>
          <a:ext cx="0" cy="0"/>
          <a:chOff x="0" y="0"/>
          <a:chExt cx="0" cy="0"/>
        </a:xfrm>
      </p:grpSpPr>
      <p:sp>
        <p:nvSpPr>
          <p:cNvPr id="61" name="Google Shape;61;p7"/>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2" name="Google Shape;72;p9"/>
          <p:cNvSpPr txBox="1">
            <a:spLocks noGrp="1"/>
          </p:cNvSpPr>
          <p:nvPr>
            <p:ph type="body" idx="2"/>
          </p:nvPr>
        </p:nvSpPr>
        <p:spPr>
          <a:xfrm>
            <a:off x="6278879"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9;p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
          <p:cNvSpPr/>
          <p:nvPr/>
        </p:nvSpPr>
        <p:spPr>
          <a:xfrm>
            <a:off x="3800475" y="5229225"/>
            <a:ext cx="723900" cy="619125"/>
          </a:xfrm>
          <a:custGeom>
            <a:avLst/>
            <a:gdLst/>
            <a:ahLst/>
            <a:cxnLst/>
            <a:rect l="l" t="t" r="r" b="b"/>
            <a:pathLst>
              <a:path w="723900" h="619125" extrusionOk="0">
                <a:moveTo>
                  <a:pt x="568939" y="0"/>
                </a:moveTo>
                <a:lnTo>
                  <a:pt x="154929" y="0"/>
                </a:lnTo>
                <a:lnTo>
                  <a:pt x="0" y="309884"/>
                </a:lnTo>
                <a:lnTo>
                  <a:pt x="154929" y="619124"/>
                </a:lnTo>
                <a:lnTo>
                  <a:pt x="568939" y="619124"/>
                </a:lnTo>
                <a:lnTo>
                  <a:pt x="723899" y="309884"/>
                </a:lnTo>
                <a:lnTo>
                  <a:pt x="568939" y="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 name="Google Shape;48;p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 name="Google Shape;49;p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 name="Google Shape;50;p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 name="Google Shape;51;p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 name="Google Shape;54;p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6"/>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6" name="Google Shape;56;p6"/>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6"/>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p:nvPr/>
        </p:nvSpPr>
        <p:spPr>
          <a:xfrm>
            <a:off x="5046784" y="1953831"/>
            <a:ext cx="5257800" cy="585994"/>
          </a:xfrm>
          <a:prstGeom prst="rect">
            <a:avLst/>
          </a:prstGeom>
          <a:noFill/>
          <a:ln>
            <a:noFill/>
          </a:ln>
        </p:spPr>
        <p:txBody>
          <a:bodyPr spcFirstLastPara="1" wrap="square" lIns="0" tIns="0" rIns="0" bIns="0" anchor="t" anchorCtr="0">
            <a:spAutoFit/>
          </a:bodyPr>
          <a:lstStyle/>
          <a:p>
            <a:pPr marL="12700" marR="0" lvl="0" indent="0" algn="ctr" rtl="0">
              <a:lnSpc>
                <a:spcPct val="118750"/>
              </a:lnSpc>
              <a:spcBef>
                <a:spcPts val="0"/>
              </a:spcBef>
              <a:spcAft>
                <a:spcPts val="0"/>
              </a:spcAft>
              <a:buClr>
                <a:schemeClr val="dk1"/>
              </a:buClr>
              <a:buSzPts val="3200"/>
              <a:buFont typeface="Times New Roman"/>
              <a:buNone/>
            </a:pPr>
            <a:r>
              <a:rPr lang="en-US" sz="3200" dirty="0" smtClean="0">
                <a:solidFill>
                  <a:schemeClr val="dk1"/>
                </a:solidFill>
                <a:latin typeface="Times New Roman"/>
                <a:cs typeface="Times New Roman"/>
                <a:sym typeface="Times New Roman"/>
              </a:rPr>
              <a:t>KISHORE S</a:t>
            </a:r>
            <a:endParaRPr dirty="0"/>
          </a:p>
        </p:txBody>
      </p:sp>
      <p:sp>
        <p:nvSpPr>
          <p:cNvPr id="81" name="Google Shape;81;p10"/>
          <p:cNvSpPr txBox="1"/>
          <p:nvPr/>
        </p:nvSpPr>
        <p:spPr>
          <a:xfrm>
            <a:off x="5310484" y="3352922"/>
            <a:ext cx="4730399" cy="504112"/>
          </a:xfrm>
          <a:prstGeom prst="rect">
            <a:avLst/>
          </a:prstGeom>
          <a:noFill/>
          <a:ln>
            <a:noFill/>
          </a:ln>
        </p:spPr>
        <p:txBody>
          <a:bodyPr spcFirstLastPara="1" wrap="square" lIns="0" tIns="0" rIns="0" bIns="0" anchor="t" anchorCtr="0">
            <a:spAutoFit/>
          </a:bodyPr>
          <a:lstStyle/>
          <a:p>
            <a:pPr marL="12700" lvl="0" algn="ctr">
              <a:lnSpc>
                <a:spcPct val="116666"/>
              </a:lnSpc>
              <a:buClr>
                <a:schemeClr val="dk1"/>
              </a:buClr>
              <a:buSzPts val="2400"/>
            </a:pPr>
            <a:r>
              <a:rPr lang="en-US" sz="2800" b="1" dirty="0">
                <a:latin typeface="Times New Roman" panose="02020603050405020304" pitchFamily="18" charset="0"/>
                <a:cs typeface="Times New Roman" panose="02020603050405020304" pitchFamily="18" charset="0"/>
              </a:rPr>
              <a:t>Indian Liver </a:t>
            </a:r>
            <a:r>
              <a:rPr lang="en-US" sz="2800" b="1" dirty="0" smtClean="0">
                <a:latin typeface="Times New Roman" panose="02020603050405020304" pitchFamily="18" charset="0"/>
                <a:cs typeface="Times New Roman" panose="02020603050405020304" pitchFamily="18" charset="0"/>
              </a:rPr>
              <a:t>Patient</a:t>
            </a:r>
            <a:endParaRPr sz="2800" b="1" dirty="0">
              <a:latin typeface="Times New Roman" panose="02020603050405020304" pitchFamily="18" charset="0"/>
              <a:cs typeface="Times New Roman" panose="02020603050405020304" pitchFamily="18" charset="0"/>
            </a:endParaRPr>
          </a:p>
        </p:txBody>
      </p:sp>
      <p:sp>
        <p:nvSpPr>
          <p:cNvPr id="82" name="Google Shape;82;p1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 name="Google Shape;83;p10"/>
          <p:cNvSpPr/>
          <p:nvPr/>
        </p:nvSpPr>
        <p:spPr>
          <a:xfrm>
            <a:off x="742950" y="1381125"/>
            <a:ext cx="1228725" cy="1057275"/>
          </a:xfrm>
          <a:custGeom>
            <a:avLst/>
            <a:gdLst/>
            <a:ahLst/>
            <a:cxnLst/>
            <a:rect l="l" t="t" r="r" b="b"/>
            <a:pathLst>
              <a:path w="1228725" h="1057275" extrusionOk="0">
                <a:moveTo>
                  <a:pt x="964560" y="0"/>
                </a:moveTo>
                <a:lnTo>
                  <a:pt x="264164" y="0"/>
                </a:lnTo>
                <a:lnTo>
                  <a:pt x="0" y="528949"/>
                </a:lnTo>
                <a:lnTo>
                  <a:pt x="264164" y="1057259"/>
                </a:lnTo>
                <a:lnTo>
                  <a:pt x="964560" y="1057259"/>
                </a:lnTo>
                <a:lnTo>
                  <a:pt x="1228724" y="528949"/>
                </a:lnTo>
                <a:lnTo>
                  <a:pt x="96456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4" name="Google Shape;84;p10"/>
          <p:cNvSpPr/>
          <p:nvPr/>
        </p:nvSpPr>
        <p:spPr>
          <a:xfrm>
            <a:off x="1838325" y="1104900"/>
            <a:ext cx="647700" cy="562610"/>
          </a:xfrm>
          <a:custGeom>
            <a:avLst/>
            <a:gdLst/>
            <a:ahLst/>
            <a:cxnLst/>
            <a:rect l="l" t="t" r="r" b="b"/>
            <a:pathLst>
              <a:path w="647700" h="562610" extrusionOk="0">
                <a:moveTo>
                  <a:pt x="507360" y="0"/>
                </a:moveTo>
                <a:lnTo>
                  <a:pt x="140339" y="0"/>
                </a:lnTo>
                <a:lnTo>
                  <a:pt x="0" y="281299"/>
                </a:lnTo>
                <a:lnTo>
                  <a:pt x="140339" y="561990"/>
                </a:lnTo>
                <a:lnTo>
                  <a:pt x="507360" y="561990"/>
                </a:lnTo>
                <a:lnTo>
                  <a:pt x="647699" y="281299"/>
                </a:lnTo>
                <a:lnTo>
                  <a:pt x="507360" y="0"/>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0"/>
          <p:cNvSpPr/>
          <p:nvPr/>
        </p:nvSpPr>
        <p:spPr>
          <a:xfrm>
            <a:off x="3269273" y="1190624"/>
            <a:ext cx="1667510" cy="1438275"/>
          </a:xfrm>
          <a:custGeom>
            <a:avLst/>
            <a:gdLst/>
            <a:ahLst/>
            <a:cxnLst/>
            <a:rect l="l" t="t" r="r" b="b"/>
            <a:pathLst>
              <a:path w="1667510" h="1438275" extrusionOk="0">
                <a:moveTo>
                  <a:pt x="1307470" y="0"/>
                </a:moveTo>
                <a:lnTo>
                  <a:pt x="359420" y="0"/>
                </a:lnTo>
                <a:lnTo>
                  <a:pt x="0" y="719449"/>
                </a:lnTo>
                <a:lnTo>
                  <a:pt x="359420" y="1438259"/>
                </a:lnTo>
                <a:lnTo>
                  <a:pt x="1307470" y="1438259"/>
                </a:lnTo>
                <a:lnTo>
                  <a:pt x="1666890" y="719449"/>
                </a:lnTo>
                <a:lnTo>
                  <a:pt x="1307470" y="0"/>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0"/>
          <p:cNvSpPr txBox="1"/>
          <p:nvPr/>
        </p:nvSpPr>
        <p:spPr>
          <a:xfrm>
            <a:off x="676275" y="645001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87" name="Google Shape;87;p10"/>
          <p:cNvSpPr txBox="1"/>
          <p:nvPr/>
        </p:nvSpPr>
        <p:spPr>
          <a:xfrm>
            <a:off x="676275" y="6450012"/>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1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1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1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1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1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1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1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1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p16"/>
          <p:cNvSpPr txBox="1"/>
          <p:nvPr/>
        </p:nvSpPr>
        <p:spPr>
          <a:xfrm>
            <a:off x="3810317" y="333359"/>
            <a:ext cx="5145563" cy="738664"/>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800" b="1" dirty="0" smtClean="0">
                <a:solidFill>
                  <a:schemeClr val="dk1"/>
                </a:solidFill>
                <a:latin typeface="Times New Roman" panose="02020603050405020304" pitchFamily="18" charset="0"/>
                <a:ea typeface="Trebuchet MS"/>
                <a:cs typeface="Times New Roman" panose="02020603050405020304" pitchFamily="18" charset="0"/>
                <a:sym typeface="Trebuchet MS"/>
              </a:rPr>
              <a:t>Result </a:t>
            </a:r>
            <a:r>
              <a:rPr lang="en-US" sz="4800" b="1" i="0" u="none" dirty="0" smtClean="0">
                <a:solidFill>
                  <a:schemeClr val="dk1"/>
                </a:solidFill>
                <a:latin typeface="Times New Roman" panose="02020603050405020304" pitchFamily="18" charset="0"/>
                <a:ea typeface="Trebuchet MS"/>
                <a:cs typeface="Times New Roman" panose="02020603050405020304" pitchFamily="18" charset="0"/>
                <a:sym typeface="Trebuchet MS"/>
              </a:rPr>
              <a:t> </a:t>
            </a:r>
            <a:endParaRPr sz="1800" dirty="0">
              <a:latin typeface="Times New Roman" panose="02020603050405020304" pitchFamily="18" charset="0"/>
              <a:cs typeface="Times New Roman" panose="02020603050405020304" pitchFamily="18" charset="0"/>
            </a:endParaRPr>
          </a:p>
        </p:txBody>
      </p:sp>
      <p:sp>
        <p:nvSpPr>
          <p:cNvPr id="203" name="Google Shape;203;p16"/>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04" name="Google Shape;204;p16"/>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16"/>
          <p:cNvSpPr/>
          <p:nvPr/>
        </p:nvSpPr>
        <p:spPr>
          <a:xfrm>
            <a:off x="9353550" y="536257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6" name="Google Shape;206;p16"/>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16"/>
          <p:cNvSpPr txBox="1"/>
          <p:nvPr/>
        </p:nvSpPr>
        <p:spPr>
          <a:xfrm>
            <a:off x="8658225" y="2647950"/>
            <a:ext cx="3533700" cy="3810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16"/>
          <p:cNvSpPr txBox="1"/>
          <p:nvPr/>
        </p:nvSpPr>
        <p:spPr>
          <a:xfrm>
            <a:off x="676275" y="6448425"/>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16"/>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10</a:t>
            </a:fld>
            <a:endParaRPr/>
          </a:p>
        </p:txBody>
      </p:sp>
      <p:pic>
        <p:nvPicPr>
          <p:cNvPr id="2" name="Picture 1"/>
          <p:cNvPicPr>
            <a:picLocks noChangeAspect="1"/>
          </p:cNvPicPr>
          <p:nvPr/>
        </p:nvPicPr>
        <p:blipFill>
          <a:blip r:embed="rId5"/>
          <a:stretch>
            <a:fillRect/>
          </a:stretch>
        </p:blipFill>
        <p:spPr>
          <a:xfrm>
            <a:off x="105568" y="1450481"/>
            <a:ext cx="5526671" cy="2623043"/>
          </a:xfrm>
          <a:prstGeom prst="rect">
            <a:avLst/>
          </a:prstGeom>
        </p:spPr>
      </p:pic>
      <p:pic>
        <p:nvPicPr>
          <p:cNvPr id="3" name="Picture 2"/>
          <p:cNvPicPr>
            <a:picLocks noChangeAspect="1"/>
          </p:cNvPicPr>
          <p:nvPr/>
        </p:nvPicPr>
        <p:blipFill>
          <a:blip r:embed="rId6"/>
          <a:stretch>
            <a:fillRect/>
          </a:stretch>
        </p:blipFill>
        <p:spPr>
          <a:xfrm>
            <a:off x="1236178" y="3976582"/>
            <a:ext cx="6572044" cy="2482955"/>
          </a:xfrm>
          <a:prstGeom prst="rect">
            <a:avLst/>
          </a:prstGeom>
        </p:spPr>
      </p:pic>
      <p:pic>
        <p:nvPicPr>
          <p:cNvPr id="4" name="Picture 3"/>
          <p:cNvPicPr>
            <a:picLocks noChangeAspect="1"/>
          </p:cNvPicPr>
          <p:nvPr/>
        </p:nvPicPr>
        <p:blipFill>
          <a:blip r:embed="rId7"/>
          <a:stretch>
            <a:fillRect/>
          </a:stretch>
        </p:blipFill>
        <p:spPr>
          <a:xfrm>
            <a:off x="5484693" y="1781963"/>
            <a:ext cx="3677564" cy="17734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1"/>
          <p:cNvSpPr/>
          <p:nvPr/>
        </p:nvSpPr>
        <p:spPr>
          <a:xfrm>
            <a:off x="-15240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1"/>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1"/>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1"/>
          <p:cNvSpPr txBox="1"/>
          <p:nvPr/>
        </p:nvSpPr>
        <p:spPr>
          <a:xfrm>
            <a:off x="739775" y="936625"/>
            <a:ext cx="5584800" cy="1308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a:solidFill>
                  <a:schemeClr val="dk1"/>
                </a:solidFill>
                <a:latin typeface="Times New Roman"/>
                <a:ea typeface="Times New Roman"/>
                <a:cs typeface="Times New Roman"/>
                <a:sym typeface="Times New Roman"/>
              </a:rPr>
              <a:t>PROJECT TITLE</a:t>
            </a:r>
            <a:endParaRPr dirty="0"/>
          </a:p>
          <a:p>
            <a:pPr marL="0" marR="0" lvl="0" indent="0" algn="l" rtl="0">
              <a:lnSpc>
                <a:spcPct val="100000"/>
              </a:lnSpc>
              <a:spcBef>
                <a:spcPts val="0"/>
              </a:spcBef>
              <a:spcAft>
                <a:spcPts val="0"/>
              </a:spcAft>
              <a:buNone/>
            </a:pPr>
            <a:endParaRPr sz="4200" b="1" i="0" u="none" dirty="0">
              <a:solidFill>
                <a:schemeClr val="dk1"/>
              </a:solidFill>
              <a:latin typeface="Times New Roman"/>
              <a:ea typeface="Times New Roman"/>
              <a:cs typeface="Times New Roman"/>
              <a:sym typeface="Times New Roman"/>
            </a:endParaRPr>
          </a:p>
        </p:txBody>
      </p:sp>
      <p:sp>
        <p:nvSpPr>
          <p:cNvPr id="106" name="Google Shape;106;p11"/>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1"/>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1"/>
          <p:cNvSpPr txBox="1"/>
          <p:nvPr/>
        </p:nvSpPr>
        <p:spPr>
          <a:xfrm>
            <a:off x="676275" y="6413500"/>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09" name="Google Shape;109;p11"/>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1"/>
          <p:cNvSpPr txBox="1"/>
          <p:nvPr/>
        </p:nvSpPr>
        <p:spPr>
          <a:xfrm>
            <a:off x="466725" y="6356350"/>
            <a:ext cx="3705300" cy="295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1"/>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2</a:t>
            </a:fld>
            <a:endParaRPr/>
          </a:p>
        </p:txBody>
      </p:sp>
      <p:sp>
        <p:nvSpPr>
          <p:cNvPr id="112" name="Google Shape;112;p11"/>
          <p:cNvSpPr txBox="1"/>
          <p:nvPr/>
        </p:nvSpPr>
        <p:spPr>
          <a:xfrm>
            <a:off x="739775" y="2514600"/>
            <a:ext cx="9071100" cy="740483"/>
          </a:xfrm>
          <a:prstGeom prst="rect">
            <a:avLst/>
          </a:prstGeom>
          <a:noFill/>
          <a:ln>
            <a:noFill/>
          </a:ln>
        </p:spPr>
        <p:txBody>
          <a:bodyPr spcFirstLastPara="1" wrap="square" lIns="91425" tIns="45700" rIns="91425" bIns="45700" anchor="t" anchorCtr="0">
            <a:spAutoFit/>
          </a:bodyPr>
          <a:lstStyle/>
          <a:p>
            <a:pPr marL="12700" lvl="0" algn="ctr">
              <a:lnSpc>
                <a:spcPct val="116666"/>
              </a:lnSpc>
              <a:buClr>
                <a:schemeClr val="dk1"/>
              </a:buClr>
              <a:buSzPts val="2400"/>
            </a:pPr>
            <a:r>
              <a:rPr lang="en-US" sz="3600" b="1" dirty="0">
                <a:latin typeface="Times New Roman" panose="02020603050405020304" pitchFamily="18" charset="0"/>
                <a:cs typeface="Times New Roman" panose="02020603050405020304" pitchFamily="18" charset="0"/>
              </a:rPr>
              <a:t>Indian Liver Patient</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2"/>
          <p:cNvSpPr txBox="1"/>
          <p:nvPr/>
        </p:nvSpPr>
        <p:spPr>
          <a:xfrm>
            <a:off x="0" y="0"/>
            <a:ext cx="12192000" cy="6858000"/>
          </a:xfrm>
          <a:prstGeom prst="rect">
            <a:avLst/>
          </a:prstGeom>
          <a:noFill/>
          <a:ln>
            <a:noFill/>
          </a:ln>
        </p:spPr>
        <p:txBody>
          <a:bodyPr spcFirstLastPara="1" wrap="square" lIns="0" tIns="0" rIns="0" bIns="0" anchor="t" anchorCtr="0">
            <a:spAutoFit/>
          </a:bodyPr>
          <a:lstStyle/>
          <a:p>
            <a:pPr marL="7524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18" name="Google Shape;118;p12"/>
          <p:cNvSpPr/>
          <p:nvPr/>
        </p:nvSpPr>
        <p:spPr>
          <a:xfrm>
            <a:off x="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12"/>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12"/>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12"/>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2" name="Google Shape;122;p12"/>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2"/>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2"/>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2"/>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2"/>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2"/>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2"/>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2"/>
          <p:cNvSpPr txBox="1"/>
          <p:nvPr/>
        </p:nvSpPr>
        <p:spPr>
          <a:xfrm>
            <a:off x="466725" y="6410325"/>
            <a:ext cx="3705300" cy="29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2"/>
          <p:cNvSpPr txBox="1"/>
          <p:nvPr/>
        </p:nvSpPr>
        <p:spPr>
          <a:xfrm>
            <a:off x="47625" y="3819525"/>
            <a:ext cx="1733400" cy="3009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2"/>
          <p:cNvSpPr txBox="1"/>
          <p:nvPr/>
        </p:nvSpPr>
        <p:spPr>
          <a:xfrm>
            <a:off x="739775" y="561975"/>
            <a:ext cx="29178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AGENDA</a:t>
            </a:r>
            <a:endParaRPr/>
          </a:p>
        </p:txBody>
      </p:sp>
      <p:sp>
        <p:nvSpPr>
          <p:cNvPr id="132" name="Google Shape;132;p12"/>
          <p:cNvSpPr txBox="1"/>
          <p:nvPr/>
        </p:nvSpPr>
        <p:spPr>
          <a:xfrm>
            <a:off x="10687050" y="6134100"/>
            <a:ext cx="247500" cy="247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2"/>
          <p:cNvSpPr/>
          <p:nvPr/>
        </p:nvSpPr>
        <p:spPr>
          <a:xfrm>
            <a:off x="7362825" y="447675"/>
            <a:ext cx="361950" cy="361950"/>
          </a:xfrm>
          <a:custGeom>
            <a:avLst/>
            <a:gdLst/>
            <a:ahLst/>
            <a:cxnLst/>
            <a:rect l="l" t="t" r="r" b="b"/>
            <a:pathLst>
              <a:path w="361950" h="361950" extrusionOk="0">
                <a:moveTo>
                  <a:pt x="180959" y="0"/>
                </a:moveTo>
                <a:lnTo>
                  <a:pt x="132709" y="6339"/>
                </a:lnTo>
                <a:lnTo>
                  <a:pt x="89519" y="24749"/>
                </a:lnTo>
                <a:lnTo>
                  <a:pt x="52699" y="52699"/>
                </a:lnTo>
                <a:lnTo>
                  <a:pt x="24749" y="89519"/>
                </a:lnTo>
                <a:lnTo>
                  <a:pt x="6339" y="132709"/>
                </a:lnTo>
                <a:lnTo>
                  <a:pt x="0" y="180959"/>
                </a:lnTo>
                <a:lnTo>
                  <a:pt x="6339" y="229209"/>
                </a:lnTo>
                <a:lnTo>
                  <a:pt x="24749" y="272399"/>
                </a:lnTo>
                <a:lnTo>
                  <a:pt x="52699" y="309219"/>
                </a:lnTo>
                <a:lnTo>
                  <a:pt x="89519" y="337169"/>
                </a:lnTo>
                <a:lnTo>
                  <a:pt x="132709" y="355579"/>
                </a:lnTo>
                <a:lnTo>
                  <a:pt x="180959" y="361949"/>
                </a:lnTo>
                <a:lnTo>
                  <a:pt x="229209" y="355579"/>
                </a:lnTo>
                <a:lnTo>
                  <a:pt x="272399" y="337169"/>
                </a:lnTo>
                <a:lnTo>
                  <a:pt x="309219" y="309219"/>
                </a:lnTo>
                <a:lnTo>
                  <a:pt x="337169" y="272399"/>
                </a:lnTo>
                <a:lnTo>
                  <a:pt x="355579" y="229209"/>
                </a:lnTo>
                <a:lnTo>
                  <a:pt x="361949" y="180959"/>
                </a:lnTo>
                <a:lnTo>
                  <a:pt x="355579" y="132709"/>
                </a:lnTo>
                <a:lnTo>
                  <a:pt x="337169" y="89519"/>
                </a:lnTo>
                <a:lnTo>
                  <a:pt x="309219" y="52699"/>
                </a:lnTo>
                <a:lnTo>
                  <a:pt x="272399" y="24749"/>
                </a:lnTo>
                <a:lnTo>
                  <a:pt x="229209" y="6339"/>
                </a:lnTo>
                <a:lnTo>
                  <a:pt x="180959"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2"/>
          <p:cNvSpPr/>
          <p:nvPr/>
        </p:nvSpPr>
        <p:spPr>
          <a:xfrm>
            <a:off x="11010900" y="5610225"/>
            <a:ext cx="647700" cy="647700"/>
          </a:xfrm>
          <a:custGeom>
            <a:avLst/>
            <a:gdLst/>
            <a:ahLst/>
            <a:cxnLst/>
            <a:rect l="l" t="t" r="r" b="b"/>
            <a:pathLst>
              <a:path w="647700" h="647700" extrusionOk="0">
                <a:moveTo>
                  <a:pt x="323849" y="0"/>
                </a:moveTo>
                <a:lnTo>
                  <a:pt x="276240" y="3809"/>
                </a:lnTo>
                <a:lnTo>
                  <a:pt x="230520" y="13965"/>
                </a:lnTo>
                <a:lnTo>
                  <a:pt x="187330" y="29849"/>
                </a:lnTo>
                <a:lnTo>
                  <a:pt x="147309" y="52065"/>
                </a:lnTo>
                <a:lnTo>
                  <a:pt x="111130" y="79379"/>
                </a:lnTo>
                <a:lnTo>
                  <a:pt x="79369" y="111120"/>
                </a:lnTo>
                <a:lnTo>
                  <a:pt x="52059" y="147315"/>
                </a:lnTo>
                <a:lnTo>
                  <a:pt x="29839" y="187320"/>
                </a:lnTo>
                <a:lnTo>
                  <a:pt x="13959" y="230504"/>
                </a:lnTo>
                <a:lnTo>
                  <a:pt x="3809" y="276224"/>
                </a:lnTo>
                <a:lnTo>
                  <a:pt x="0" y="323849"/>
                </a:lnTo>
                <a:lnTo>
                  <a:pt x="3809" y="371474"/>
                </a:lnTo>
                <a:lnTo>
                  <a:pt x="13959" y="417194"/>
                </a:lnTo>
                <a:lnTo>
                  <a:pt x="29839" y="460379"/>
                </a:lnTo>
                <a:lnTo>
                  <a:pt x="52059" y="500384"/>
                </a:lnTo>
                <a:lnTo>
                  <a:pt x="79369" y="536579"/>
                </a:lnTo>
                <a:lnTo>
                  <a:pt x="111130" y="568320"/>
                </a:lnTo>
                <a:lnTo>
                  <a:pt x="147309" y="595634"/>
                </a:lnTo>
                <a:lnTo>
                  <a:pt x="187330" y="617850"/>
                </a:lnTo>
                <a:lnTo>
                  <a:pt x="230520" y="633734"/>
                </a:lnTo>
                <a:lnTo>
                  <a:pt x="276240" y="643889"/>
                </a:lnTo>
                <a:lnTo>
                  <a:pt x="323849" y="647699"/>
                </a:lnTo>
                <a:lnTo>
                  <a:pt x="371490" y="643889"/>
                </a:lnTo>
                <a:lnTo>
                  <a:pt x="417210" y="633734"/>
                </a:lnTo>
                <a:lnTo>
                  <a:pt x="460369" y="617850"/>
                </a:lnTo>
                <a:lnTo>
                  <a:pt x="500390" y="595634"/>
                </a:lnTo>
                <a:lnTo>
                  <a:pt x="536569" y="568320"/>
                </a:lnTo>
                <a:lnTo>
                  <a:pt x="568330" y="536579"/>
                </a:lnTo>
                <a:lnTo>
                  <a:pt x="595640" y="500384"/>
                </a:lnTo>
                <a:lnTo>
                  <a:pt x="617860" y="460379"/>
                </a:lnTo>
                <a:lnTo>
                  <a:pt x="633740" y="417194"/>
                </a:lnTo>
                <a:lnTo>
                  <a:pt x="643889" y="371474"/>
                </a:lnTo>
                <a:lnTo>
                  <a:pt x="647699" y="323849"/>
                </a:lnTo>
                <a:lnTo>
                  <a:pt x="643889" y="276224"/>
                </a:lnTo>
                <a:lnTo>
                  <a:pt x="633740" y="230504"/>
                </a:lnTo>
                <a:lnTo>
                  <a:pt x="617860" y="187320"/>
                </a:lnTo>
                <a:lnTo>
                  <a:pt x="595640" y="147315"/>
                </a:lnTo>
                <a:lnTo>
                  <a:pt x="568330" y="111120"/>
                </a:lnTo>
                <a:lnTo>
                  <a:pt x="536569" y="79379"/>
                </a:lnTo>
                <a:lnTo>
                  <a:pt x="500390" y="52065"/>
                </a:lnTo>
                <a:lnTo>
                  <a:pt x="460369" y="29849"/>
                </a:lnTo>
                <a:lnTo>
                  <a:pt x="417210" y="13965"/>
                </a:lnTo>
                <a:lnTo>
                  <a:pt x="371490" y="3809"/>
                </a:lnTo>
                <a:lnTo>
                  <a:pt x="32384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2"/>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3</a:t>
            </a:fld>
            <a:endParaRPr/>
          </a:p>
        </p:txBody>
      </p:sp>
      <p:sp>
        <p:nvSpPr>
          <p:cNvPr id="136" name="Google Shape;136;p12"/>
          <p:cNvSpPr txBox="1"/>
          <p:nvPr/>
        </p:nvSpPr>
        <p:spPr>
          <a:xfrm>
            <a:off x="1781175" y="1905000"/>
            <a:ext cx="8429700" cy="378561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Problem Statement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lvl="0" indent="-285750">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Data Exploration and Preprocessing</a:t>
            </a:r>
            <a:endParaRPr sz="2000" i="0" u="none" dirty="0">
              <a:solidFill>
                <a:schemeClr val="dk1"/>
              </a:solidFill>
              <a:latin typeface="Times New Roman"/>
              <a:ea typeface="Times New Roman"/>
              <a:cs typeface="Times New Roman"/>
              <a:sym typeface="Times New Roman"/>
            </a:endParaRPr>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lvl="0" indent="-285750">
              <a:buClr>
                <a:schemeClr val="dk1"/>
              </a:buClr>
              <a:buSzPts val="2000"/>
              <a:buFont typeface="Arial"/>
              <a:buChar char="•"/>
            </a:pPr>
            <a:r>
              <a:rPr lang="en-US" sz="2000" dirty="0">
                <a:solidFill>
                  <a:schemeClr val="dk1"/>
                </a:solidFill>
                <a:latin typeface="Times New Roman"/>
                <a:cs typeface="Times New Roman"/>
                <a:sym typeface="Times New Roman"/>
              </a:rPr>
              <a:t> Visualization</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lvl="0" indent="-285750">
              <a:buClr>
                <a:schemeClr val="dk1"/>
              </a:buClr>
              <a:buSzPts val="2000"/>
              <a:buFont typeface="Arial"/>
              <a:buChar char="•"/>
            </a:pPr>
            <a:r>
              <a:rPr lang="en-US" sz="2000" dirty="0">
                <a:solidFill>
                  <a:schemeClr val="dk1"/>
                </a:solidFill>
                <a:latin typeface="Times New Roman"/>
                <a:cs typeface="Times New Roman"/>
                <a:sym typeface="Times New Roman"/>
              </a:rPr>
              <a:t> Machine Learning </a:t>
            </a:r>
            <a:r>
              <a:rPr lang="en-US" sz="2000" dirty="0" smtClean="0">
                <a:solidFill>
                  <a:schemeClr val="dk1"/>
                </a:solidFill>
                <a:latin typeface="Times New Roman"/>
                <a:cs typeface="Times New Roman"/>
                <a:sym typeface="Times New Roman"/>
              </a:rPr>
              <a:t>Model</a:t>
            </a:r>
          </a:p>
          <a:p>
            <a:pPr marL="285750" lvl="0" indent="-285750">
              <a:buClr>
                <a:schemeClr val="dk1"/>
              </a:buClr>
              <a:buSzPts val="2000"/>
              <a:buFont typeface="Arial"/>
              <a:buChar char="•"/>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Dataset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Conclusion</a:t>
            </a:r>
            <a:endParaRPr dirty="0"/>
          </a:p>
          <a:p>
            <a:pPr marL="0" marR="0" lvl="0" indent="0" algn="l" rtl="0">
              <a:lnSpc>
                <a:spcPct val="100000"/>
              </a:lnSpc>
              <a:spcBef>
                <a:spcPts val="0"/>
              </a:spcBef>
              <a:spcAft>
                <a:spcPts val="0"/>
              </a:spcAft>
              <a:buNone/>
            </a:pPr>
            <a:endParaRPr sz="2000" b="1"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3"/>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3"/>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3"/>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3"/>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3"/>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6" name="Google Shape;146;p13"/>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3"/>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3"/>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3"/>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3"/>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3"/>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3"/>
          <p:cNvSpPr/>
          <p:nvPr/>
        </p:nvSpPr>
        <p:spPr>
          <a:xfrm>
            <a:off x="9353550" y="587692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3"/>
          <p:cNvSpPr txBox="1"/>
          <p:nvPr/>
        </p:nvSpPr>
        <p:spPr>
          <a:xfrm>
            <a:off x="7991475" y="2914650"/>
            <a:ext cx="2762100" cy="32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3"/>
          <p:cNvSpPr txBox="1"/>
          <p:nvPr/>
        </p:nvSpPr>
        <p:spPr>
          <a:xfrm>
            <a:off x="833437" y="681037"/>
            <a:ext cx="6580996" cy="646331"/>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smtClean="0">
                <a:solidFill>
                  <a:schemeClr val="dk1"/>
                </a:solidFill>
                <a:latin typeface="Times New Roman"/>
                <a:ea typeface="Times New Roman"/>
                <a:cs typeface="Times New Roman"/>
                <a:sym typeface="Times New Roman"/>
              </a:rPr>
              <a:t>PROBLEM</a:t>
            </a:r>
            <a:r>
              <a:rPr lang="en-US" sz="4200" b="1" i="0" u="none" dirty="0">
                <a:solidFill>
                  <a:schemeClr val="dk1"/>
                </a:solidFill>
                <a:latin typeface="Times New Roman"/>
                <a:ea typeface="Times New Roman"/>
                <a:cs typeface="Times New Roman"/>
                <a:sym typeface="Times New Roman"/>
              </a:rPr>
              <a:t>	</a:t>
            </a:r>
            <a:r>
              <a:rPr lang="en-US" sz="4200" b="1" i="0" u="none" dirty="0" smtClean="0">
                <a:solidFill>
                  <a:schemeClr val="dk1"/>
                </a:solidFill>
                <a:latin typeface="Times New Roman"/>
                <a:ea typeface="Times New Roman"/>
                <a:cs typeface="Times New Roman"/>
                <a:sym typeface="Times New Roman"/>
              </a:rPr>
              <a:t> STATEMENT</a:t>
            </a:r>
            <a:endParaRPr dirty="0"/>
          </a:p>
        </p:txBody>
      </p:sp>
      <p:sp>
        <p:nvSpPr>
          <p:cNvPr id="155" name="Google Shape;155;p13"/>
          <p:cNvSpPr txBox="1"/>
          <p:nvPr/>
        </p:nvSpPr>
        <p:spPr>
          <a:xfrm>
            <a:off x="676275" y="643096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56" name="Google Shape;156;p13"/>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13"/>
          <p:cNvSpPr txBox="1"/>
          <p:nvPr/>
        </p:nvSpPr>
        <p:spPr>
          <a:xfrm>
            <a:off x="676275" y="6430962"/>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13"/>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4</a:t>
            </a:fld>
            <a:endParaRPr/>
          </a:p>
        </p:txBody>
      </p:sp>
      <p:sp>
        <p:nvSpPr>
          <p:cNvPr id="159" name="Google Shape;159;p13"/>
          <p:cNvSpPr txBox="1"/>
          <p:nvPr/>
        </p:nvSpPr>
        <p:spPr>
          <a:xfrm>
            <a:off x="735833" y="2050760"/>
            <a:ext cx="6678600" cy="4708941"/>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accurate prediction of liver cancer is a critical task in medical diagnosis and treatment planning. Traditional methods often face challenges in accurately identifying early-stage cancerous lesions and distinguishing them from benign abnormalities, leading to delayed diagnosis and suboptimal treatment outcomes. To address these challenges, our project aims to develop a robust machine learning model for the prediction of liver cancer in Indian patients. By leveraging advanced algorithms and comprehensive datasets, we seek to improve the accuracy of cancer detection, enabling timely interventions and improving patient outcomes. This model holds the potential to revolutionize cancer diagnosis and management, facilitating early detection and personalized treatment strategies for individuals at risk of liver cancer in the Indian population.</a:t>
            </a:r>
            <a:endParaRPr sz="2800" b="0"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 name="Rectangle 9"/>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CECEC"/>
                </a:solidFill>
                <a:effectLst/>
                <a:latin typeface="Söhne"/>
              </a:rPr>
              <a:t>Develop an API using Flask for predicting the Air Quality Index (AQI) based on input parameters representing pollution levels of various pollutants in a city. The API should preprocess the provided air quality dataset, train a RandomForestRegressor model, and expose an endpoint </a:t>
            </a:r>
            <a:r>
              <a:rPr kumimoji="0" lang="en-US" altLang="en-US" b="1" i="0" u="none" strike="noStrike" cap="none" normalizeH="0" baseline="0" smtClean="0">
                <a:ln>
                  <a:noFill/>
                </a:ln>
                <a:solidFill>
                  <a:srgbClr val="ECECEC"/>
                </a:solidFill>
                <a:effectLst/>
                <a:latin typeface="Söhne Mono"/>
              </a:rPr>
              <a:t>/predict_aqi</a:t>
            </a:r>
            <a:r>
              <a:rPr kumimoji="0" lang="en-US" altLang="en-US" sz="1200" b="0" i="0" u="none" strike="noStrike" cap="none" normalizeH="0" baseline="0" smtClean="0">
                <a:ln>
                  <a:noFill/>
                </a:ln>
                <a:solidFill>
                  <a:srgbClr val="ECECEC"/>
                </a:solidFill>
                <a:effectLst/>
                <a:latin typeface="Söhne"/>
              </a:rPr>
              <a:t> to accept input data in JSON format and return AQI predictions along with the R-squared score. The API should include error handling and optional optimizations for deployment in a production environment.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622300" y="717450"/>
            <a:ext cx="11074500" cy="1107996"/>
          </a:xfrm>
          <a:prstGeom prst="rect">
            <a:avLst/>
          </a:prstGeom>
          <a:noFill/>
          <a:ln>
            <a:noFill/>
          </a:ln>
        </p:spPr>
        <p:txBody>
          <a:bodyPr spcFirstLastPara="1" wrap="square" lIns="0" tIns="0" rIns="0" bIns="0" anchor="t" anchorCtr="0">
            <a:spAutoFit/>
          </a:bodyPr>
          <a:lstStyle/>
          <a:p>
            <a:pPr>
              <a:buClr>
                <a:schemeClr val="dk1"/>
              </a:buClr>
              <a:buSzPts val="3600"/>
            </a:pPr>
            <a:r>
              <a:rPr lang="en-US" dirty="0">
                <a:latin typeface="Times New Roman"/>
                <a:ea typeface="Times New Roman"/>
                <a:cs typeface="Times New Roman"/>
                <a:sym typeface="Times New Roman"/>
              </a:rPr>
              <a:t>Data Exploration and Preprocessing</a:t>
            </a:r>
            <a:br>
              <a:rPr lang="en-US" dirty="0">
                <a:latin typeface="Times New Roman"/>
                <a:ea typeface="Times New Roman"/>
                <a:cs typeface="Times New Roman"/>
                <a:sym typeface="Times New Roman"/>
              </a:rPr>
            </a:br>
            <a:endParaRPr dirty="0"/>
          </a:p>
        </p:txBody>
      </p:sp>
      <p:sp>
        <p:nvSpPr>
          <p:cNvPr id="165" name="Google Shape;165;p14"/>
          <p:cNvSpPr txBox="1">
            <a:spLocks noGrp="1"/>
          </p:cNvSpPr>
          <p:nvPr>
            <p:ph type="body" idx="1"/>
          </p:nvPr>
        </p:nvSpPr>
        <p:spPr>
          <a:xfrm>
            <a:off x="114300" y="1825446"/>
            <a:ext cx="9026769" cy="4185761"/>
          </a:xfrm>
          <a:prstGeom prst="rect">
            <a:avLst/>
          </a:prstGeom>
          <a:noFill/>
          <a:ln>
            <a:noFill/>
          </a:ln>
        </p:spPr>
        <p:txBody>
          <a:bodyPr spcFirstLastPara="1" wrap="square" lIns="0" tIns="0" rIns="0" bIns="0" anchor="t" anchorCtr="0">
            <a:spAutoFit/>
          </a:bodyPr>
          <a:lstStyle/>
          <a:p>
            <a:r>
              <a:rPr lang="en-US" sz="1400" b="1" dirty="0"/>
              <a:t>Dataset Collection and Curation: </a:t>
            </a:r>
            <a:r>
              <a:rPr lang="en-US" sz="1400" dirty="0"/>
              <a:t>Gather a comprehensive dataset of Indian liver cancer patient records, ensuring diversity in patient demographics, disease stages, and medical histories to capture the variability present in real-world scenarios.</a:t>
            </a:r>
          </a:p>
          <a:p>
            <a:r>
              <a:rPr lang="en-US" sz="1400" b="1" dirty="0"/>
              <a:t>Data Cleaning and Annotation: </a:t>
            </a:r>
            <a:r>
              <a:rPr lang="en-US" sz="1400" dirty="0"/>
              <a:t>Perform thorough data cleaning procedures to handle missing values, outliers, and inconsistencies in the dataset. Annotate the dataset with relevant features such as patient demographics, medical history, diagnostic tests, and tumor characteristics to facilitate model training and evaluation.</a:t>
            </a:r>
          </a:p>
          <a:p>
            <a:r>
              <a:rPr lang="en-US" sz="1400" b="1" dirty="0"/>
              <a:t>Feature Engineering: </a:t>
            </a:r>
            <a:r>
              <a:rPr lang="en-US" sz="1400" dirty="0"/>
              <a:t>Extract meaningful features from the dataset to enhance the predictive capabilities of the model. This may involve techniques such as dimensionality reduction, normalization, and transformation to represent the data in a format suitable for model training.</a:t>
            </a:r>
          </a:p>
          <a:p>
            <a:r>
              <a:rPr lang="en-US" sz="1400" b="1" dirty="0"/>
              <a:t>Class Imbalance Handling: </a:t>
            </a:r>
            <a:r>
              <a:rPr lang="en-US" sz="1400" dirty="0"/>
              <a:t>Address any class imbalances present in the dataset by employing techniques such as oversampling, </a:t>
            </a:r>
            <a:r>
              <a:rPr lang="en-US" sz="1400" dirty="0" err="1"/>
              <a:t>undersampling</a:t>
            </a:r>
            <a:r>
              <a:rPr lang="en-US" sz="1400" dirty="0"/>
              <a:t>, or class weighting to ensure that the model is trained on a representative distribution of both cancer and non-cancer cases.</a:t>
            </a:r>
          </a:p>
          <a:p>
            <a:r>
              <a:rPr lang="en-US" sz="1400" b="1" dirty="0"/>
              <a:t>Data Augmentation: </a:t>
            </a:r>
            <a:r>
              <a:rPr lang="en-US" sz="1400" dirty="0"/>
              <a:t>Augment the dataset with synthetic samples to increase its diversity and robustness, particularly in cases where the available data is limited. This can involve techniques such as image flipping, rotation, and scaling to simulate variations in patient conditions and imaging modalities.</a:t>
            </a:r>
          </a:p>
          <a:p>
            <a:r>
              <a:rPr lang="en-US" sz="1400" b="1" dirty="0"/>
              <a:t>Train-Test Split: </a:t>
            </a:r>
            <a:r>
              <a:rPr lang="en-US" sz="1400" dirty="0"/>
              <a:t>Divide the preprocessed dataset into training and testing sets to evaluate the model's performance. Ensure that the split maintains the distribution of classes and patient characteristics to obtain reliable estimates of model accuracy and generalization capabilities</a:t>
            </a:r>
          </a:p>
        </p:txBody>
      </p:sp>
      <p:sp>
        <p:nvSpPr>
          <p:cNvPr id="166" name="Google Shape;166;p14"/>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15"/>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p15"/>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15"/>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5" name="Google Shape;175;p15"/>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6" name="Google Shape;176;p15"/>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7" name="Google Shape;177;p15"/>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15"/>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9" name="Google Shape;179;p15"/>
          <p:cNvSpPr txBox="1"/>
          <p:nvPr/>
        </p:nvSpPr>
        <p:spPr>
          <a:xfrm>
            <a:off x="739774" y="936625"/>
            <a:ext cx="3578225" cy="892552"/>
          </a:xfrm>
          <a:prstGeom prst="rect">
            <a:avLst/>
          </a:prstGeom>
          <a:noFill/>
          <a:ln>
            <a:noFill/>
          </a:ln>
        </p:spPr>
        <p:txBody>
          <a:bodyPr spcFirstLastPara="1" wrap="square" lIns="0" tIns="0" rIns="0" bIns="0" anchor="t" anchorCtr="0">
            <a:spAutoFit/>
          </a:bodyPr>
          <a:lstStyle/>
          <a:p>
            <a:pPr marL="12700">
              <a:buClr>
                <a:schemeClr val="dk1"/>
              </a:buClr>
              <a:buSzPts val="4200"/>
            </a:pPr>
            <a:r>
              <a:rPr lang="en-US" sz="4400" b="1" dirty="0">
                <a:solidFill>
                  <a:schemeClr val="dk1"/>
                </a:solidFill>
                <a:latin typeface="Times New Roman"/>
                <a:cs typeface="Times New Roman"/>
                <a:sym typeface="Times New Roman"/>
              </a:rPr>
              <a:t>Visualization</a:t>
            </a:r>
            <a:endParaRPr lang="en-US" sz="4400" b="1" dirty="0"/>
          </a:p>
          <a:p>
            <a:pPr marL="12700" marR="0" lvl="0" indent="0" algn="l" rtl="0">
              <a:lnSpc>
                <a:spcPct val="100000"/>
              </a:lnSpc>
              <a:spcBef>
                <a:spcPts val="0"/>
              </a:spcBef>
              <a:spcAft>
                <a:spcPts val="0"/>
              </a:spcAft>
              <a:buClr>
                <a:schemeClr val="dk1"/>
              </a:buClr>
              <a:buSzPts val="4200"/>
              <a:buFont typeface="Times New Roman"/>
              <a:buNone/>
            </a:pPr>
            <a:endParaRPr b="1" dirty="0"/>
          </a:p>
        </p:txBody>
      </p:sp>
      <p:sp>
        <p:nvSpPr>
          <p:cNvPr id="181" name="Google Shape;181;p15"/>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82" name="Google Shape;182;p15"/>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15"/>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p15"/>
          <p:cNvSpPr txBox="1"/>
          <p:nvPr/>
        </p:nvSpPr>
        <p:spPr>
          <a:xfrm>
            <a:off x="676275" y="6448425"/>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15"/>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6</a:t>
            </a:fld>
            <a:endParaRPr/>
          </a:p>
        </p:txBody>
      </p:sp>
      <p:sp>
        <p:nvSpPr>
          <p:cNvPr id="186" name="Google Shape;186;p15"/>
          <p:cNvSpPr txBox="1"/>
          <p:nvPr/>
        </p:nvSpPr>
        <p:spPr>
          <a:xfrm>
            <a:off x="522287" y="1857375"/>
            <a:ext cx="9080182" cy="3539390"/>
          </a:xfrm>
          <a:prstGeom prst="rect">
            <a:avLst/>
          </a:prstGeom>
          <a:noFill/>
          <a:ln>
            <a:noFill/>
          </a:ln>
        </p:spPr>
        <p:txBody>
          <a:bodyPr spcFirstLastPara="1" wrap="square" lIns="91425" tIns="45700" rIns="91425" bIns="45700" anchor="t" anchorCtr="0">
            <a:spAutoFit/>
          </a:bodyPr>
          <a:lstStyle/>
          <a:p>
            <a:pPr marL="342900" indent="-342900">
              <a:buFont typeface="+mj-lt"/>
              <a:buAutoNum type="arabicPeriod"/>
            </a:pPr>
            <a:r>
              <a:rPr lang="en-US" b="1" dirty="0"/>
              <a:t>Dataset Exploration: </a:t>
            </a:r>
            <a:r>
              <a:rPr lang="en-US" dirty="0"/>
              <a:t>Utilize visualization techniques to explore the </a:t>
            </a:r>
            <a:r>
              <a:rPr lang="en-US" dirty="0" err="1"/>
              <a:t>iBug</a:t>
            </a:r>
            <a:r>
              <a:rPr lang="en-US" dirty="0"/>
              <a:t> 300W Large Face Landmark Dataset, providing insights into the distribution of facial images, landmark annotations, and demographic characteristics such as age, gender, and ethnicity. This may involve plotting histograms, scatter plots, and </a:t>
            </a:r>
            <a:r>
              <a:rPr lang="en-US" dirty="0" smtClean="0"/>
              <a:t>heat maps </a:t>
            </a:r>
            <a:r>
              <a:rPr lang="en-US" dirty="0"/>
              <a:t>to visualize the spatial distribution of landmark points across different facial expressions and poses</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t>Data Augmentation Visualization: </a:t>
            </a:r>
            <a:r>
              <a:rPr lang="en-US" dirty="0"/>
              <a:t>Visualize the effects of various data augmentation techniques on facial images, demonstrating how rotation, resizing, color jittering, and cropping alter the appearance of the images while preserving the spatial relationships of facial landmarks. This can be achieved through side-by-side comparisons of augmented and original images, highlighting the transformations applied</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t>Model Architecture Visualization: </a:t>
            </a:r>
            <a:r>
              <a:rPr lang="en-US" dirty="0"/>
              <a:t>Use visualization tools such as model diagrams and feature maps to illustrate the architecture of the ResNet-18 model adapted for facial landmarks detection. Highlight the layers and connections within the network, emphasizing how grayscale images are processed to predict the coordinates of facial landmarks. Visualize intermediate outputs and activations to provide insights into the model's decision-making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7"/>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17"/>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7"/>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17"/>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17"/>
          <p:cNvSpPr/>
          <p:nvPr/>
        </p:nvSpPr>
        <p:spPr>
          <a:xfrm>
            <a:off x="9529126" y="5122962"/>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17"/>
          <p:cNvSpPr txBox="1">
            <a:spLocks noGrp="1"/>
          </p:cNvSpPr>
          <p:nvPr>
            <p:ph type="title"/>
          </p:nvPr>
        </p:nvSpPr>
        <p:spPr>
          <a:xfrm>
            <a:off x="-2146300" y="593152"/>
            <a:ext cx="11074500" cy="492443"/>
          </a:xfrm>
          <a:prstGeom prst="rect">
            <a:avLst/>
          </a:prstGeom>
          <a:noFill/>
          <a:ln>
            <a:noFill/>
          </a:ln>
        </p:spPr>
        <p:txBody>
          <a:bodyPr spcFirstLastPara="1" wrap="square" lIns="0" tIns="0" rIns="0" bIns="0" anchor="t" anchorCtr="0">
            <a:spAutoFit/>
          </a:bodyPr>
          <a:lstStyle/>
          <a:p>
            <a:pPr lvl="0">
              <a:buClr>
                <a:schemeClr val="dk1"/>
              </a:buClr>
              <a:buSzPts val="2000"/>
            </a:pPr>
            <a:r>
              <a:rPr lang="en-US" sz="3200" dirty="0">
                <a:latin typeface="Times New Roman"/>
                <a:cs typeface="Times New Roman"/>
                <a:sym typeface="Times New Roman"/>
              </a:rPr>
              <a:t>Machine Learning Model</a:t>
            </a:r>
          </a:p>
        </p:txBody>
      </p:sp>
      <p:sp>
        <p:nvSpPr>
          <p:cNvPr id="221" name="Google Shape;221;p17"/>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17"/>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17"/>
          <p:cNvSpPr txBox="1"/>
          <p:nvPr/>
        </p:nvSpPr>
        <p:spPr>
          <a:xfrm>
            <a:off x="723900" y="6119812"/>
            <a:ext cx="2181300" cy="485700"/>
          </a:xfrm>
          <a:prstGeom prst="rect">
            <a:avLst/>
          </a:prstGeom>
          <a:noFill/>
          <a:ln>
            <a:noFill/>
          </a:ln>
        </p:spPr>
        <p:txBody>
          <a:bodyPr spcFirstLastPara="1" wrap="square" lIns="0" tIns="0" rIns="0" bIns="0" anchor="t" anchorCtr="0">
            <a:spAutoFit/>
          </a:bodyPr>
          <a:lstStyle/>
          <a:p>
            <a:pPr marL="285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24" name="Google Shape;224;p17"/>
          <p:cNvSpPr txBox="1"/>
          <p:nvPr/>
        </p:nvSpPr>
        <p:spPr>
          <a:xfrm>
            <a:off x="723900" y="6119812"/>
            <a:ext cx="2181300" cy="485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7"/>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7</a:t>
            </a:fld>
            <a:endParaRPr/>
          </a:p>
        </p:txBody>
      </p:sp>
      <p:sp>
        <p:nvSpPr>
          <p:cNvPr id="226" name="Google Shape;226;p17"/>
          <p:cNvSpPr txBox="1"/>
          <p:nvPr/>
        </p:nvSpPr>
        <p:spPr>
          <a:xfrm>
            <a:off x="575530" y="1633033"/>
            <a:ext cx="8606570" cy="4708941"/>
          </a:xfrm>
          <a:prstGeom prst="rect">
            <a:avLst/>
          </a:prstGeom>
          <a:noFill/>
          <a:ln>
            <a:noFill/>
          </a:ln>
        </p:spPr>
        <p:txBody>
          <a:bodyPr spcFirstLastPara="1" wrap="square" lIns="91425" tIns="45700" rIns="91425" bIns="45700" anchor="t" anchorCtr="0">
            <a:spAutoFit/>
          </a:bodyPr>
          <a:lstStyle/>
          <a:p>
            <a:pPr marL="342900" lvl="0" indent="-342900" algn="just">
              <a:buClr>
                <a:schemeClr val="dk1"/>
              </a:buClr>
              <a:buSzPts val="1800"/>
              <a:buFont typeface="+mj-lt"/>
              <a:buAutoNum type="arabicPeriod"/>
            </a:pPr>
            <a:r>
              <a:rPr lang="en-US" sz="1200" b="1" dirty="0"/>
              <a:t>Model Selection: </a:t>
            </a:r>
            <a:r>
              <a:rPr lang="en-US" sz="1200" dirty="0"/>
              <a:t>Choose an appropriate machine learning algorithm based on the nature of the problem and available data. Consider algorithms such as logistic regression, decision trees, random forests, support vector machines, or neural networks depending on the complexity and dimensionality of the dataset</a:t>
            </a:r>
            <a:r>
              <a:rPr lang="en-US" sz="1200" dirty="0" smtClean="0"/>
              <a:t>.</a:t>
            </a:r>
          </a:p>
          <a:p>
            <a:pPr marL="342900" lvl="0" indent="-342900" algn="just">
              <a:buClr>
                <a:schemeClr val="dk1"/>
              </a:buClr>
              <a:buSzPts val="1800"/>
              <a:buFont typeface="+mj-lt"/>
              <a:buAutoNum type="arabicPeriod"/>
            </a:pPr>
            <a:endParaRPr lang="en-US" sz="1200" dirty="0"/>
          </a:p>
          <a:p>
            <a:pPr marL="342900" lvl="0" indent="-342900" algn="just">
              <a:buClr>
                <a:schemeClr val="dk1"/>
              </a:buClr>
              <a:buSzPts val="1800"/>
              <a:buFont typeface="+mj-lt"/>
              <a:buAutoNum type="arabicPeriod"/>
            </a:pPr>
            <a:r>
              <a:rPr lang="en-US" sz="1200" b="1" dirty="0"/>
              <a:t>Feature Selection: </a:t>
            </a:r>
            <a:r>
              <a:rPr lang="en-US" sz="1200" dirty="0"/>
              <a:t>Identify relevant features from the dataset that are predictive of liver cancer risk or prognosis. Use domain knowledge and feature importance techniques to select informative variables while reducing dimensionality and avoiding overfitting</a:t>
            </a:r>
            <a:r>
              <a:rPr lang="en-US" sz="1200" dirty="0" smtClean="0"/>
              <a:t>.</a:t>
            </a:r>
          </a:p>
          <a:p>
            <a:pPr marL="342900" lvl="0" indent="-342900" algn="just">
              <a:buClr>
                <a:schemeClr val="dk1"/>
              </a:buClr>
              <a:buSzPts val="1800"/>
              <a:buFont typeface="+mj-lt"/>
              <a:buAutoNum type="arabicPeriod"/>
            </a:pPr>
            <a:endParaRPr lang="en-US" sz="1200" dirty="0"/>
          </a:p>
          <a:p>
            <a:pPr marL="342900" lvl="0" indent="-342900" algn="just">
              <a:buClr>
                <a:schemeClr val="dk1"/>
              </a:buClr>
              <a:buSzPts val="1800"/>
              <a:buFont typeface="+mj-lt"/>
              <a:buAutoNum type="arabicPeriod"/>
            </a:pPr>
            <a:r>
              <a:rPr lang="en-US" sz="1200" b="1" dirty="0"/>
              <a:t>Model Training: </a:t>
            </a:r>
            <a:r>
              <a:rPr lang="en-US" sz="1200" dirty="0"/>
              <a:t>Train the selected machine learning model on the preprocessed dataset using appropriate training techniques such as batch gradient descent, mini-batch gradient descent, or stochastic gradient descent. Tune </a:t>
            </a:r>
            <a:r>
              <a:rPr lang="en-US" sz="1200" dirty="0" err="1"/>
              <a:t>hyperparameters</a:t>
            </a:r>
            <a:r>
              <a:rPr lang="en-US" sz="1200" dirty="0"/>
              <a:t> through techniques like cross-validation to optimize model performance</a:t>
            </a:r>
            <a:r>
              <a:rPr lang="en-US" sz="1200" dirty="0" smtClean="0"/>
              <a:t>.</a:t>
            </a:r>
          </a:p>
          <a:p>
            <a:pPr marL="342900" lvl="0" indent="-342900" algn="just">
              <a:buClr>
                <a:schemeClr val="dk1"/>
              </a:buClr>
              <a:buSzPts val="1800"/>
              <a:buFont typeface="+mj-lt"/>
              <a:buAutoNum type="arabicPeriod"/>
            </a:pPr>
            <a:endParaRPr lang="en-US" sz="1200" b="1" dirty="0"/>
          </a:p>
          <a:p>
            <a:pPr marL="342900" lvl="0" indent="-342900" algn="just">
              <a:buClr>
                <a:schemeClr val="dk1"/>
              </a:buClr>
              <a:buSzPts val="1800"/>
              <a:buFont typeface="+mj-lt"/>
              <a:buAutoNum type="arabicPeriod"/>
            </a:pPr>
            <a:r>
              <a:rPr lang="en-US" sz="1200" b="1" dirty="0"/>
              <a:t>Evaluation Metrics: </a:t>
            </a:r>
            <a:r>
              <a:rPr lang="en-US" sz="1200" dirty="0"/>
              <a:t>Assess the performance of the trained model using evaluation metrics suitable for binary classification tasks such as accuracy, precision, recall, F1-score, area under the receiver operating characteristic curve (AUC-ROC), and area under the precision-recall curve (AUC-PR). Interpret these metrics to understand the model's ability to correctly classify patients with and without liver cancer</a:t>
            </a:r>
            <a:r>
              <a:rPr lang="en-US" sz="1200" dirty="0" smtClean="0"/>
              <a:t>.</a:t>
            </a:r>
          </a:p>
          <a:p>
            <a:pPr marL="342900" lvl="0" indent="-342900" algn="just">
              <a:buClr>
                <a:schemeClr val="dk1"/>
              </a:buClr>
              <a:buSzPts val="1800"/>
              <a:buFont typeface="+mj-lt"/>
              <a:buAutoNum type="arabicPeriod"/>
            </a:pPr>
            <a:endParaRPr lang="en-US" sz="1200" dirty="0"/>
          </a:p>
          <a:p>
            <a:pPr marL="342900" lvl="0" indent="-342900" algn="just">
              <a:buClr>
                <a:schemeClr val="dk1"/>
              </a:buClr>
              <a:buSzPts val="1800"/>
              <a:buFont typeface="+mj-lt"/>
              <a:buAutoNum type="arabicPeriod"/>
            </a:pPr>
            <a:r>
              <a:rPr lang="en-US" sz="1200" b="1" dirty="0"/>
              <a:t>Model Interpretability: </a:t>
            </a:r>
            <a:r>
              <a:rPr lang="en-US" sz="1200" dirty="0"/>
              <a:t>Enhance model interpretability by analyzing feature importance, coefficients, or decision boundaries to understand the factors driving predictions and provide actionable insights for healthcare professionals</a:t>
            </a:r>
            <a:r>
              <a:rPr lang="en-US" sz="1200" dirty="0" smtClean="0"/>
              <a:t>.</a:t>
            </a:r>
          </a:p>
          <a:p>
            <a:pPr marL="342900" lvl="0" indent="-342900" algn="just">
              <a:buClr>
                <a:schemeClr val="dk1"/>
              </a:buClr>
              <a:buSzPts val="1800"/>
              <a:buFont typeface="+mj-lt"/>
              <a:buAutoNum type="arabicPeriod"/>
            </a:pPr>
            <a:endParaRPr lang="en-US" sz="1200" dirty="0"/>
          </a:p>
          <a:p>
            <a:pPr marL="342900" lvl="0" indent="-342900" algn="just">
              <a:buClr>
                <a:schemeClr val="dk1"/>
              </a:buClr>
              <a:buSzPts val="1800"/>
              <a:buFont typeface="+mj-lt"/>
              <a:buAutoNum type="arabicPeriod"/>
            </a:pPr>
            <a:r>
              <a:rPr lang="en-US" sz="1200" b="1" dirty="0"/>
              <a:t>Validation and Deployment: </a:t>
            </a:r>
            <a:r>
              <a:rPr lang="en-US" sz="1200" dirty="0"/>
              <a:t>Validate the trained model on independent test datasets or through cross-validation to ensure its generalization to unseen data. Deploy the validated model in practical healthcare settings, integrating it into clinical decision support systems or electronic health record systems to assist in liver cancer risk assessment and patient management. Continuously monitor model performance and update it as necessary based on new data and insights.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1228081" y="409395"/>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a:solidFill>
                  <a:schemeClr val="dk1"/>
                </a:solidFill>
                <a:latin typeface="Trebuchet MS"/>
                <a:ea typeface="Trebuchet MS"/>
                <a:cs typeface="Trebuchet MS"/>
                <a:sym typeface="Trebuchet MS"/>
              </a:rPr>
              <a:t>Dataset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8</a:t>
            </a:fld>
            <a:endParaRPr/>
          </a:p>
        </p:txBody>
      </p:sp>
      <p:sp>
        <p:nvSpPr>
          <p:cNvPr id="264" name="Google Shape;264;p19"/>
          <p:cNvSpPr txBox="1"/>
          <p:nvPr/>
        </p:nvSpPr>
        <p:spPr>
          <a:xfrm>
            <a:off x="223837" y="1112457"/>
            <a:ext cx="9080816" cy="5478382"/>
          </a:xfrm>
          <a:prstGeom prst="rect">
            <a:avLst/>
          </a:prstGeom>
          <a:noFill/>
          <a:ln>
            <a:noFill/>
          </a:ln>
        </p:spPr>
        <p:txBody>
          <a:bodyPr spcFirstLastPara="1" wrap="square" lIns="91425" tIns="45700" rIns="91425" bIns="45700" anchor="t" anchorCtr="0">
            <a:spAutoFit/>
          </a:bodyPr>
          <a:lstStyle/>
          <a:p>
            <a:endParaRPr lang="en-US" dirty="0"/>
          </a:p>
          <a:p>
            <a:r>
              <a:rPr lang="en-US" b="1" dirty="0" smtClean="0"/>
              <a:t>Indian </a:t>
            </a:r>
            <a:r>
              <a:rPr lang="en-US" b="1" dirty="0"/>
              <a:t>Liver Cancer Prediction Dataset</a:t>
            </a:r>
          </a:p>
          <a:p>
            <a:endParaRPr lang="en-US" b="1" dirty="0"/>
          </a:p>
          <a:p>
            <a:r>
              <a:rPr lang="en-US" dirty="0"/>
              <a:t>The selected dataset for liver cancer prediction consists of a comprehensive collection of patient records sourced from multiple healthcare institutions across India. This dataset encompasses diverse patient demographics, medical histories, diagnostic test results, and tumor characteristics, providing a rich source of information for training and evaluation</a:t>
            </a:r>
            <a:r>
              <a:rPr lang="en-US" dirty="0" smtClean="0"/>
              <a:t>.</a:t>
            </a:r>
          </a:p>
          <a:p>
            <a:endParaRPr lang="en-US" dirty="0"/>
          </a:p>
          <a:p>
            <a:r>
              <a:rPr lang="en-US" b="1" dirty="0" smtClean="0"/>
              <a:t>Key </a:t>
            </a:r>
            <a:r>
              <a:rPr lang="en-US" b="1" dirty="0"/>
              <a:t>Features of the Dataset</a:t>
            </a:r>
            <a:r>
              <a:rPr lang="en-US" b="1" dirty="0" smtClean="0"/>
              <a:t>:</a:t>
            </a:r>
          </a:p>
          <a:p>
            <a:endParaRPr lang="en-US" dirty="0"/>
          </a:p>
          <a:p>
            <a:r>
              <a:rPr lang="en-US" b="1" dirty="0"/>
              <a:t>Large and Varied</a:t>
            </a:r>
            <a:r>
              <a:rPr lang="en-US" dirty="0"/>
              <a:t>: With over 6666 images, the dataset provides a substantial volume of data for training and evaluation. It encompasses a wide range of facial poses, expressions, and environmental conditions, enhancing model robustness and generalization</a:t>
            </a:r>
            <a:r>
              <a:rPr lang="en-US" dirty="0" smtClean="0"/>
              <a:t>.</a:t>
            </a:r>
            <a:endParaRPr lang="en-US" dirty="0"/>
          </a:p>
          <a:p>
            <a:r>
              <a:rPr lang="en-US" b="1" dirty="0"/>
              <a:t>Annotated Landmarks</a:t>
            </a:r>
            <a:r>
              <a:rPr lang="en-US" dirty="0"/>
              <a:t>: Each image in the dataset is annotated with facial landmarks, providing ground truth coordinates for key points such as eyes, nose, mouth, and jawline. These annotations serve as valuable training targets for training the facial landmark detection model.</a:t>
            </a:r>
          </a:p>
          <a:p>
            <a:r>
              <a:rPr lang="en-US" b="1" dirty="0"/>
              <a:t>Diverse Dimensions</a:t>
            </a:r>
            <a:r>
              <a:rPr lang="en-US" dirty="0"/>
              <a:t>: The images in the dataset exhibit diverse dimensions, representing real-world variability in image sizes and aspect ratios. This diversity challenges the model to adapt to different image scales and aspect ratios, promoting better performance in real-world scenarios.</a:t>
            </a:r>
          </a:p>
          <a:p>
            <a:r>
              <a:rPr lang="en-US" b="1" dirty="0"/>
              <a:t>High-Quality Images</a:t>
            </a:r>
            <a:r>
              <a:rPr lang="en-US" dirty="0"/>
              <a:t>: The dataset consists of high-quality facial images captured under controlled conditions, ensuring clarity and detail in facial features. This high quality facilitates accurate landmark detection and minimizes noise or ambiguity in the data.</a:t>
            </a:r>
          </a:p>
          <a:p>
            <a:r>
              <a:rPr lang="en-US" b="1" dirty="0"/>
              <a:t>Suitability for Research and Development</a:t>
            </a:r>
            <a:r>
              <a:rPr lang="en-US" dirty="0"/>
              <a:t>: The official DLIB dataset serves as a popular benchmark dataset for facial landmark detection tasks. Its availability and comprehensiveness make it suitable for both research and development purposes, enabling researchers and practitioners to evaluate and compare their models effectively.</a:t>
            </a:r>
          </a:p>
        </p:txBody>
      </p:sp>
      <p:sp>
        <p:nvSpPr>
          <p:cNvPr id="3" name="Rectangle 2"/>
          <p:cNvSpPr>
            <a:spLocks noChangeArrowheads="1"/>
          </p:cNvSpPr>
          <p:nvPr/>
        </p:nvSpPr>
        <p:spPr bwMode="auto">
          <a:xfrm>
            <a:off x="0" y="0"/>
            <a:ext cx="172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0"/>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70" name="Google Shape;270;p20"/>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1" name="Google Shape;271;p20"/>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20"/>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20"/>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20"/>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20"/>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20"/>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20"/>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8" name="Google Shape;278;p20"/>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20"/>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20"/>
          <p:cNvSpPr txBox="1"/>
          <p:nvPr/>
        </p:nvSpPr>
        <p:spPr>
          <a:xfrm>
            <a:off x="3294941" y="393593"/>
            <a:ext cx="3206700" cy="738300"/>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chemeClr val="dk1"/>
              </a:buClr>
              <a:buSzPts val="4800"/>
              <a:buFont typeface="Trebuchet MS"/>
              <a:buNone/>
            </a:pPr>
            <a:r>
              <a:rPr lang="en-US" sz="4800" b="1" i="0" u="none" dirty="0">
                <a:solidFill>
                  <a:schemeClr val="dk1"/>
                </a:solidFill>
                <a:latin typeface="Trebuchet MS"/>
                <a:ea typeface="Trebuchet MS"/>
                <a:cs typeface="Trebuchet MS"/>
                <a:sym typeface="Trebuchet MS"/>
              </a:rPr>
              <a:t>Conclusion</a:t>
            </a:r>
            <a:endParaRPr dirty="0"/>
          </a:p>
        </p:txBody>
      </p:sp>
      <p:sp>
        <p:nvSpPr>
          <p:cNvPr id="281" name="Google Shape;281;p20"/>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2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3" name="Google Shape;283;p2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9</a:t>
            </a:fld>
            <a:endParaRPr/>
          </a:p>
        </p:txBody>
      </p:sp>
      <p:sp>
        <p:nvSpPr>
          <p:cNvPr id="284" name="Google Shape;284;p20"/>
          <p:cNvSpPr txBox="1"/>
          <p:nvPr/>
        </p:nvSpPr>
        <p:spPr>
          <a:xfrm>
            <a:off x="94345" y="1695450"/>
            <a:ext cx="9357787" cy="4339609"/>
          </a:xfrm>
          <a:prstGeom prst="rect">
            <a:avLst/>
          </a:prstGeom>
          <a:noFill/>
          <a:ln>
            <a:noFill/>
          </a:ln>
        </p:spPr>
        <p:txBody>
          <a:bodyPr spcFirstLastPara="1" wrap="square" lIns="91425" tIns="45700" rIns="91425" bIns="45700" anchor="t" anchorCtr="0">
            <a:spAutoFit/>
          </a:bodyPr>
          <a:lstStyle/>
          <a:p>
            <a:pPr algn="ctr"/>
            <a:r>
              <a:rPr lang="en-US" sz="1200" dirty="0"/>
              <a:t>In conclusion, the Indian Liver Cancer Prediction dataset stands as a pivotal resource in the field of healthcare and predictive analytics. With its expansive collection of over 10,000 patient records, each meticulously annotated with crucial clinical features, this dataset serves as a cornerstone for developing and refining liver cancer prediction models.</a:t>
            </a:r>
          </a:p>
          <a:p>
            <a:pPr algn="ctr"/>
            <a:endParaRPr lang="en-US" sz="1200" dirty="0"/>
          </a:p>
          <a:p>
            <a:pPr algn="ctr"/>
            <a:r>
              <a:rPr lang="en-US" sz="1200" dirty="0"/>
              <a:t>One of the most striking aspects of this dataset is its diversity. It encapsulates a broad spectrum of patient demographics, disease characteristics, and treatment outcomes. This diversity injects richness into the model training process, enabling the development of robust predictive models capable of handling the intricacies of real-world patient data.</a:t>
            </a:r>
          </a:p>
          <a:p>
            <a:pPr algn="ctr"/>
            <a:endParaRPr lang="en-US" sz="1200" dirty="0"/>
          </a:p>
          <a:p>
            <a:pPr algn="ctr"/>
            <a:r>
              <a:rPr lang="en-US" sz="1200" dirty="0"/>
              <a:t>The availability of annotated features, including patient demographics, medical history, diagnostic tests, and tumor characteristics, lays a solid foundation for model development and evaluation. Researchers and healthcare practitioners can leverage these annotations to train models that accurately predict liver cancer risk and prognosis, leading to improved patient care and treatment planning.</a:t>
            </a:r>
          </a:p>
          <a:p>
            <a:pPr algn="ctr"/>
            <a:endParaRPr lang="en-US" sz="1200" dirty="0"/>
          </a:p>
          <a:p>
            <a:pPr algn="ctr"/>
            <a:r>
              <a:rPr lang="en-US" sz="1200" dirty="0"/>
              <a:t>Furthermore, the Indian Liver Cancer Prediction dataset fosters collaboration and innovation within the healthcare and research communities. It serves as a shared resource for researchers to collaborate, compare methodologies, and advance the state-of-the-art in liver cancer prediction. This collaborative environment encourages the exchange of ideas and methodologies, driving progress towards more effective predictive models and ultimately better patient outcomes.</a:t>
            </a:r>
          </a:p>
          <a:p>
            <a:pPr algn="ctr"/>
            <a:endParaRPr lang="en-US" sz="1200" dirty="0"/>
          </a:p>
          <a:p>
            <a:pPr algn="ctr"/>
            <a:r>
              <a:rPr lang="en-US" sz="1200" dirty="0"/>
              <a:t>From early detection to personalized treatment strategies, the applications of this dataset are diverse and far-reaching. Its versatility makes it a valuable asset across various domains of healthcare, promising advancements in cancer diagnosis and management.</a:t>
            </a:r>
          </a:p>
          <a:p>
            <a:pPr algn="ctr"/>
            <a:endParaRPr lang="en-US" sz="1200" dirty="0"/>
          </a:p>
          <a:p>
            <a:pPr algn="ctr"/>
            <a:r>
              <a:rPr lang="en-US" sz="1200" dirty="0"/>
              <a:t>In essence, the Indian Liver Cancer Prediction dataset transcends its role as a collection of patient records; it serves as a catalyst for progress in the fight against liver cancer. Its continued utilization and exploration hold the potential to drive further breakthroughs in predictive analytics, ultimately leading to improved outcomes for patients affected by this devastating disease.</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1640</Words>
  <Application>Microsoft Office PowerPoint</Application>
  <PresentationFormat>Widescreen</PresentationFormat>
  <Paragraphs>89</Paragraphs>
  <Slides>10</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Calibri</vt:lpstr>
      <vt:lpstr>Söhne</vt:lpstr>
      <vt:lpstr>Söhne Mono</vt:lpstr>
      <vt:lpstr>Times New Roman</vt:lpstr>
      <vt:lpstr>Trebuchet MS</vt:lpstr>
      <vt:lpstr>1_Office Theme</vt:lpstr>
      <vt:lpstr>2_Office Theme</vt:lpstr>
      <vt:lpstr>Office Theme</vt:lpstr>
      <vt:lpstr>PowerPoint Presentation</vt:lpstr>
      <vt:lpstr>PowerPoint Presentation</vt:lpstr>
      <vt:lpstr>PowerPoint Presentation</vt:lpstr>
      <vt:lpstr>PowerPoint Presentation</vt:lpstr>
      <vt:lpstr>Data Exploration and Preprocessing </vt:lpstr>
      <vt:lpstr>PowerPoint Presentation</vt:lpstr>
      <vt:lpstr>Machine Learning Model</vt:lpstr>
      <vt:lpstr>Dataset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dc:creator>
  <cp:lastModifiedBy>21ad303</cp:lastModifiedBy>
  <cp:revision>15</cp:revision>
  <dcterms:modified xsi:type="dcterms:W3CDTF">2024-04-05T09:18:44Z</dcterms:modified>
</cp:coreProperties>
</file>