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 id="2147483655" r:id="rId2"/>
    <p:sldMasterId id="2147483656" r:id="rId3"/>
  </p:sldMasterIdLst>
  <p:notesMasterIdLst>
    <p:notesMasterId r:id="rId15"/>
  </p:notesMasterIdLst>
  <p:sldIdLst>
    <p:sldId id="256" r:id="rId4"/>
    <p:sldId id="257" r:id="rId5"/>
    <p:sldId id="258" r:id="rId6"/>
    <p:sldId id="259" r:id="rId7"/>
    <p:sldId id="260" r:id="rId8"/>
    <p:sldId id="261" r:id="rId9"/>
    <p:sldId id="263" r:id="rId10"/>
    <p:sldId id="266" r:id="rId11"/>
    <p:sldId id="265" r:id="rId12"/>
    <p:sldId id="262" r:id="rId13"/>
    <p:sldId id="267" r:id="rId14"/>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2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78" name="Google Shape;78;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90" name="Google Shape;190;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91" name="Google Shape;91;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15" name="Google Shape;115;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39" name="Google Shape;139;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69" name="Google Shape;169;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p>
        </p:txBody>
      </p:sp>
      <p:sp>
        <p:nvSpPr>
          <p:cNvPr id="213" name="Google Shape;213;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67" name="Google Shape;267;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47" name="Google Shape;24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914400" y="2125980"/>
            <a:ext cx="10363200" cy="14403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rtl="0">
              <a:spcBef>
                <a:spcPts val="360"/>
              </a:spcBef>
              <a:spcAft>
                <a:spcPts val="0"/>
              </a:spcAft>
              <a:buSzPts val="1400"/>
              <a:buNone/>
              <a:defRPr/>
            </a:lvl1pPr>
            <a:lvl2pPr lvl="1" algn="l" rtl="0">
              <a:spcBef>
                <a:spcPts val="360"/>
              </a:spcBef>
              <a:spcAft>
                <a:spcPts val="0"/>
              </a:spcAft>
              <a:buSzPts val="1400"/>
              <a:buNone/>
              <a:defRPr/>
            </a:lvl2pPr>
            <a:lvl3pPr lvl="2" algn="l" rtl="0">
              <a:spcBef>
                <a:spcPts val="360"/>
              </a:spcBef>
              <a:spcAft>
                <a:spcPts val="0"/>
              </a:spcAft>
              <a:buSzPts val="1400"/>
              <a:buNone/>
              <a:defRPr/>
            </a:lvl3pPr>
            <a:lvl4pPr lvl="3" algn="l" rtl="0">
              <a:spcBef>
                <a:spcPts val="360"/>
              </a:spcBef>
              <a:spcAft>
                <a:spcPts val="0"/>
              </a:spcAft>
              <a:buSzPts val="1400"/>
              <a:buNone/>
              <a:defRPr/>
            </a:lvl4pPr>
            <a:lvl5pPr lvl="4" algn="l" rtl="0">
              <a:spcBef>
                <a:spcPts val="36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 name="Google Shape;37;p4"/>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OBJECT 2">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60"/>
        <p:cNvGrpSpPr/>
        <p:nvPr/>
      </p:nvGrpSpPr>
      <p:grpSpPr>
        <a:xfrm>
          <a:off x="0" y="0"/>
          <a:ext cx="0" cy="0"/>
          <a:chOff x="0" y="0"/>
          <a:chExt cx="0" cy="0"/>
        </a:xfrm>
      </p:grpSpPr>
      <p:sp>
        <p:nvSpPr>
          <p:cNvPr id="61" name="Google Shape;61;p7"/>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7"/>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6" name="Google Shape;66;p8"/>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8"/>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1" name="Google Shape;71;p9"/>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2" name="Google Shape;72;p9"/>
          <p:cNvSpPr txBox="1">
            <a:spLocks noGrp="1"/>
          </p:cNvSpPr>
          <p:nvPr>
            <p:ph type="body" idx="2"/>
          </p:nvPr>
        </p:nvSpPr>
        <p:spPr>
          <a:xfrm>
            <a:off x="6278879"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p9"/>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 name="Google Shape;7;p1"/>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Google Shape;9;p1"/>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 name="Google Shape;11;p1"/>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 name="Google Shape;13;p1"/>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 name="Google Shape;14;p1"/>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Google Shape;15;p1"/>
          <p:cNvSpPr/>
          <p:nvPr/>
        </p:nvSpPr>
        <p:spPr>
          <a:xfrm>
            <a:off x="3800475" y="5229225"/>
            <a:ext cx="723900" cy="619125"/>
          </a:xfrm>
          <a:custGeom>
            <a:avLst/>
            <a:gdLst/>
            <a:ahLst/>
            <a:cxnLst/>
            <a:rect l="l" t="t" r="r" b="b"/>
            <a:pathLst>
              <a:path w="723900" h="619125" extrusionOk="0">
                <a:moveTo>
                  <a:pt x="568939" y="0"/>
                </a:moveTo>
                <a:lnTo>
                  <a:pt x="154929" y="0"/>
                </a:lnTo>
                <a:lnTo>
                  <a:pt x="0" y="309884"/>
                </a:lnTo>
                <a:lnTo>
                  <a:pt x="154929" y="619124"/>
                </a:lnTo>
                <a:lnTo>
                  <a:pt x="568939" y="619124"/>
                </a:lnTo>
                <a:lnTo>
                  <a:pt x="723899" y="309884"/>
                </a:lnTo>
                <a:lnTo>
                  <a:pt x="568939" y="0"/>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 name="Google Shape;16;p1"/>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7" name="Google Shape;17;p1"/>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29" name="Google Shape;29;p3"/>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0" name="Google Shape;30;p3"/>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6"/>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7" name="Google Shape;47;p6"/>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 name="Google Shape;48;p6"/>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 name="Google Shape;49;p6"/>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 name="Google Shape;50;p6"/>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 name="Google Shape;51;p6"/>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 name="Google Shape;52;p6"/>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 name="Google Shape;53;p6"/>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 name="Google Shape;54;p6"/>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 name="Google Shape;55;p6"/>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56" name="Google Shape;56;p6"/>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7" name="Google Shape;57;p6"/>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0"/>
          <p:cNvSpPr txBox="1"/>
          <p:nvPr/>
        </p:nvSpPr>
        <p:spPr>
          <a:xfrm>
            <a:off x="5046784" y="1953831"/>
            <a:ext cx="5257800" cy="585994"/>
          </a:xfrm>
          <a:prstGeom prst="rect">
            <a:avLst/>
          </a:prstGeom>
          <a:noFill/>
          <a:ln>
            <a:noFill/>
          </a:ln>
        </p:spPr>
        <p:txBody>
          <a:bodyPr spcFirstLastPara="1" wrap="square" lIns="0" tIns="0" rIns="0" bIns="0" anchor="t" anchorCtr="0">
            <a:spAutoFit/>
          </a:bodyPr>
          <a:lstStyle/>
          <a:p>
            <a:pPr marL="12700" marR="0" lvl="0" indent="0" algn="ctr" rtl="0">
              <a:lnSpc>
                <a:spcPct val="118750"/>
              </a:lnSpc>
              <a:spcBef>
                <a:spcPts val="0"/>
              </a:spcBef>
              <a:spcAft>
                <a:spcPts val="0"/>
              </a:spcAft>
              <a:buClr>
                <a:schemeClr val="dk1"/>
              </a:buClr>
              <a:buSzPts val="3200"/>
              <a:buFont typeface="Times New Roman"/>
              <a:buNone/>
            </a:pPr>
            <a:r>
              <a:rPr lang="en-US" sz="3200" dirty="0" smtClean="0">
                <a:solidFill>
                  <a:schemeClr val="dk1"/>
                </a:solidFill>
                <a:latin typeface="Times New Roman"/>
                <a:cs typeface="Times New Roman"/>
                <a:sym typeface="Times New Roman"/>
              </a:rPr>
              <a:t>KISHORE S</a:t>
            </a:r>
            <a:endParaRPr dirty="0"/>
          </a:p>
        </p:txBody>
      </p:sp>
      <p:sp>
        <p:nvSpPr>
          <p:cNvPr id="81" name="Google Shape;81;p10"/>
          <p:cNvSpPr txBox="1"/>
          <p:nvPr/>
        </p:nvSpPr>
        <p:spPr>
          <a:xfrm>
            <a:off x="5310484" y="3352922"/>
            <a:ext cx="4730399" cy="504112"/>
          </a:xfrm>
          <a:prstGeom prst="rect">
            <a:avLst/>
          </a:prstGeom>
          <a:noFill/>
          <a:ln>
            <a:noFill/>
          </a:ln>
        </p:spPr>
        <p:txBody>
          <a:bodyPr spcFirstLastPara="1" wrap="square" lIns="0" tIns="0" rIns="0" bIns="0" anchor="t" anchorCtr="0">
            <a:spAutoFit/>
          </a:bodyPr>
          <a:lstStyle/>
          <a:p>
            <a:pPr marL="12700" lvl="0" algn="ctr">
              <a:lnSpc>
                <a:spcPct val="116666"/>
              </a:lnSpc>
              <a:buClr>
                <a:schemeClr val="dk1"/>
              </a:buClr>
              <a:buSzPts val="2400"/>
            </a:pPr>
            <a:r>
              <a:rPr lang="en-US" sz="2800" b="1" dirty="0">
                <a:latin typeface="Times New Roman" panose="02020603050405020304" pitchFamily="18" charset="0"/>
                <a:cs typeface="Times New Roman" panose="02020603050405020304" pitchFamily="18" charset="0"/>
              </a:rPr>
              <a:t>Indian Liver </a:t>
            </a:r>
            <a:r>
              <a:rPr lang="en-US" sz="2800" b="1" dirty="0" smtClean="0">
                <a:latin typeface="Times New Roman" panose="02020603050405020304" pitchFamily="18" charset="0"/>
                <a:cs typeface="Times New Roman" panose="02020603050405020304" pitchFamily="18" charset="0"/>
              </a:rPr>
              <a:t>Patient</a:t>
            </a:r>
            <a:endParaRPr sz="2800" b="1" dirty="0">
              <a:latin typeface="Times New Roman" panose="02020603050405020304" pitchFamily="18" charset="0"/>
              <a:cs typeface="Times New Roman" panose="02020603050405020304" pitchFamily="18" charset="0"/>
            </a:endParaRPr>
          </a:p>
        </p:txBody>
      </p:sp>
      <p:sp>
        <p:nvSpPr>
          <p:cNvPr id="82" name="Google Shape;82;p10"/>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3" name="Google Shape;83;p10"/>
          <p:cNvSpPr/>
          <p:nvPr/>
        </p:nvSpPr>
        <p:spPr>
          <a:xfrm>
            <a:off x="742950" y="1381125"/>
            <a:ext cx="1228725" cy="1057275"/>
          </a:xfrm>
          <a:custGeom>
            <a:avLst/>
            <a:gdLst/>
            <a:ahLst/>
            <a:cxnLst/>
            <a:rect l="l" t="t" r="r" b="b"/>
            <a:pathLst>
              <a:path w="1228725" h="1057275" extrusionOk="0">
                <a:moveTo>
                  <a:pt x="964560" y="0"/>
                </a:moveTo>
                <a:lnTo>
                  <a:pt x="264164" y="0"/>
                </a:lnTo>
                <a:lnTo>
                  <a:pt x="0" y="528949"/>
                </a:lnTo>
                <a:lnTo>
                  <a:pt x="264164" y="1057259"/>
                </a:lnTo>
                <a:lnTo>
                  <a:pt x="964560" y="1057259"/>
                </a:lnTo>
                <a:lnTo>
                  <a:pt x="1228724" y="528949"/>
                </a:lnTo>
                <a:lnTo>
                  <a:pt x="96456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4" name="Google Shape;84;p10"/>
          <p:cNvSpPr/>
          <p:nvPr/>
        </p:nvSpPr>
        <p:spPr>
          <a:xfrm>
            <a:off x="1838325" y="1104900"/>
            <a:ext cx="647700" cy="562610"/>
          </a:xfrm>
          <a:custGeom>
            <a:avLst/>
            <a:gdLst/>
            <a:ahLst/>
            <a:cxnLst/>
            <a:rect l="l" t="t" r="r" b="b"/>
            <a:pathLst>
              <a:path w="647700" h="562610" extrusionOk="0">
                <a:moveTo>
                  <a:pt x="507360" y="0"/>
                </a:moveTo>
                <a:lnTo>
                  <a:pt x="140339" y="0"/>
                </a:lnTo>
                <a:lnTo>
                  <a:pt x="0" y="281299"/>
                </a:lnTo>
                <a:lnTo>
                  <a:pt x="140339" y="561990"/>
                </a:lnTo>
                <a:lnTo>
                  <a:pt x="507360" y="561990"/>
                </a:lnTo>
                <a:lnTo>
                  <a:pt x="647699" y="281299"/>
                </a:lnTo>
                <a:lnTo>
                  <a:pt x="507360" y="0"/>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5" name="Google Shape;85;p10"/>
          <p:cNvSpPr/>
          <p:nvPr/>
        </p:nvSpPr>
        <p:spPr>
          <a:xfrm>
            <a:off x="3269273" y="1190624"/>
            <a:ext cx="1667510" cy="1438275"/>
          </a:xfrm>
          <a:custGeom>
            <a:avLst/>
            <a:gdLst/>
            <a:ahLst/>
            <a:cxnLst/>
            <a:rect l="l" t="t" r="r" b="b"/>
            <a:pathLst>
              <a:path w="1667510" h="1438275" extrusionOk="0">
                <a:moveTo>
                  <a:pt x="1307470" y="0"/>
                </a:moveTo>
                <a:lnTo>
                  <a:pt x="359420" y="0"/>
                </a:lnTo>
                <a:lnTo>
                  <a:pt x="0" y="719449"/>
                </a:lnTo>
                <a:lnTo>
                  <a:pt x="359420" y="1438259"/>
                </a:lnTo>
                <a:lnTo>
                  <a:pt x="1307470" y="1438259"/>
                </a:lnTo>
                <a:lnTo>
                  <a:pt x="1666890" y="719449"/>
                </a:lnTo>
                <a:lnTo>
                  <a:pt x="1307470" y="0"/>
                </a:lnTo>
                <a:close/>
              </a:path>
            </a:pathLst>
          </a:custGeom>
          <a:solidFill>
            <a:srgbClr val="42D0A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6" name="Google Shape;86;p10"/>
          <p:cNvSpPr txBox="1"/>
          <p:nvPr/>
        </p:nvSpPr>
        <p:spPr>
          <a:xfrm>
            <a:off x="676275" y="6450012"/>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87" name="Google Shape;87;p10"/>
          <p:cNvSpPr txBox="1"/>
          <p:nvPr/>
        </p:nvSpPr>
        <p:spPr>
          <a:xfrm>
            <a:off x="676275" y="6450012"/>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8" name="Google Shape;88;p10"/>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6"/>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3" name="Google Shape;193;p16"/>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4" name="Google Shape;194;p16"/>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5" name="Google Shape;195;p16"/>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6" name="Google Shape;196;p16"/>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7" name="Google Shape;197;p16"/>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8" name="Google Shape;198;p16"/>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9" name="Google Shape;199;p16"/>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0" name="Google Shape;200;p16"/>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3" name="Google Shape;203;p16"/>
          <p:cNvSpPr txBox="1"/>
          <p:nvPr/>
        </p:nvSpPr>
        <p:spPr>
          <a:xfrm>
            <a:off x="676275" y="6448425"/>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04" name="Google Shape;204;p16"/>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5" name="Google Shape;205;p16"/>
          <p:cNvSpPr/>
          <p:nvPr/>
        </p:nvSpPr>
        <p:spPr>
          <a:xfrm>
            <a:off x="9353550" y="536257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6" name="Google Shape;206;p16"/>
          <p:cNvSpPr/>
          <p:nvPr/>
        </p:nvSpPr>
        <p:spPr>
          <a:xfrm>
            <a:off x="9353550" y="58959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8" name="Google Shape;208;p16"/>
          <p:cNvSpPr txBox="1"/>
          <p:nvPr/>
        </p:nvSpPr>
        <p:spPr>
          <a:xfrm>
            <a:off x="676275" y="6448425"/>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9" name="Google Shape;209;p16"/>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10</a:t>
            </a:fld>
            <a:endParaRPr/>
          </a:p>
        </p:txBody>
      </p:sp>
      <p:sp>
        <p:nvSpPr>
          <p:cNvPr id="6" name="Rectangle 5"/>
          <p:cNvSpPr/>
          <p:nvPr/>
        </p:nvSpPr>
        <p:spPr>
          <a:xfrm>
            <a:off x="223837" y="2056388"/>
            <a:ext cx="9236474" cy="4339650"/>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In conclusion, the Indian Liver Cancer Prediction dataset stands as a pivotal resource in the field of healthcare and predictive analytics. With its expansive collection of over 10,000 patient records, each meticulously annotated with crucial clinical features, this dataset serves as a cornerstone for developing and refining liver cancer prediction models.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One of the most striking aspects of this dataset is its diversity. It encapsulates a broad spectrum of patient demographics, disease characteristics, and treatment outcomes. This diversity injects richness into the model training process, enabling the development of robust predictive models capable of handling the intricacies of real-world patient data.</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availability of annotated features, including patient demographics, medical history, diagnostic tests, and tumor characteristics, lays a solid foundation for model development and evaluation. Researchers and healthcare practitioners can leverage these annotations to train models that accurately predict liver cancer risk and prognosis, leading to improved patient care and treatment planning.</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Furthermore, the Indian Liver Cancer Prediction dataset fosters collaboration and innovation within the healthcare and research communities. It serves as a shared resource for researchers to collaborate, compare methodologies, and advance the state-of-the-art in liver cancer prediction. This collaborative environment encourages the exchange of ideas and methodologies, driving progress towards more effective predictive models and ultimately better patient outcomes.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early detection to personalized treatment strategies, the applications of this dataset are diverse and far-reaching. Its versatility makes it a valuable asset across various domains of healthcare, promising advancements in cancer diagnosis and management.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In essence, the Indian Liver Cancer Prediction dataset transcends its role as a collection of patient records; it serves as a catalyst for progress in the fight against liver cancer. Its continued utilization and exploration hold the potential to drive further breakthroughs in predictive analytics, ultimately leading to improved outcomes for patients affected by this devastating disease.</a:t>
            </a:r>
          </a:p>
        </p:txBody>
      </p:sp>
      <p:sp>
        <p:nvSpPr>
          <p:cNvPr id="7" name="Rectangle 6"/>
          <p:cNvSpPr/>
          <p:nvPr/>
        </p:nvSpPr>
        <p:spPr>
          <a:xfrm>
            <a:off x="2819475" y="882316"/>
            <a:ext cx="3132146" cy="646331"/>
          </a:xfrm>
          <a:prstGeom prst="rect">
            <a:avLst/>
          </a:prstGeom>
        </p:spPr>
        <p:txBody>
          <a:bodyPr wrap="square">
            <a:spAutoFit/>
          </a:bodyPr>
          <a:lstStyle/>
          <a:p>
            <a:r>
              <a:rPr lang="en-US" sz="3600" b="1" dirty="0">
                <a:solidFill>
                  <a:schemeClr val="dk1"/>
                </a:solidFill>
                <a:latin typeface="Trebuchet MS"/>
                <a:ea typeface="Trebuchet MS"/>
                <a:cs typeface="Trebuchet MS"/>
                <a:sym typeface="Trebuchet MS"/>
              </a:rPr>
              <a:t>Conclusion</a:t>
            </a:r>
            <a:endParaRPr lang="en-IN" sz="3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7;p16"/>
          <p:cNvSpPr txBox="1"/>
          <p:nvPr/>
        </p:nvSpPr>
        <p:spPr>
          <a:xfrm>
            <a:off x="8997987" y="2578100"/>
            <a:ext cx="3533700" cy="38100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 name="TextBox 2"/>
          <p:cNvSpPr txBox="1"/>
          <p:nvPr/>
        </p:nvSpPr>
        <p:spPr>
          <a:xfrm>
            <a:off x="2470484" y="609600"/>
            <a:ext cx="4363453"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Result </a:t>
            </a:r>
            <a:endParaRPr lang="en-IN" sz="3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0" y="1255931"/>
            <a:ext cx="4191585" cy="1952898"/>
          </a:xfrm>
          <a:prstGeom prst="rect">
            <a:avLst/>
          </a:prstGeom>
        </p:spPr>
      </p:pic>
      <p:pic>
        <p:nvPicPr>
          <p:cNvPr id="5" name="Picture 4"/>
          <p:cNvPicPr>
            <a:picLocks noChangeAspect="1"/>
          </p:cNvPicPr>
          <p:nvPr/>
        </p:nvPicPr>
        <p:blipFill>
          <a:blip r:embed="rId4"/>
          <a:stretch>
            <a:fillRect/>
          </a:stretch>
        </p:blipFill>
        <p:spPr>
          <a:xfrm>
            <a:off x="4522809" y="1417407"/>
            <a:ext cx="4143953" cy="1876687"/>
          </a:xfrm>
          <a:prstGeom prst="rect">
            <a:avLst/>
          </a:prstGeom>
        </p:spPr>
      </p:pic>
      <p:pic>
        <p:nvPicPr>
          <p:cNvPr id="6" name="Picture 5"/>
          <p:cNvPicPr>
            <a:picLocks noChangeAspect="1"/>
          </p:cNvPicPr>
          <p:nvPr/>
        </p:nvPicPr>
        <p:blipFill>
          <a:blip r:embed="rId5"/>
          <a:stretch>
            <a:fillRect/>
          </a:stretch>
        </p:blipFill>
        <p:spPr>
          <a:xfrm>
            <a:off x="186266" y="3623288"/>
            <a:ext cx="6326830" cy="2960551"/>
          </a:xfrm>
          <a:prstGeom prst="rect">
            <a:avLst/>
          </a:prstGeom>
        </p:spPr>
      </p:pic>
      <p:pic>
        <p:nvPicPr>
          <p:cNvPr id="7" name="Picture 6"/>
          <p:cNvPicPr>
            <a:picLocks noChangeAspect="1"/>
          </p:cNvPicPr>
          <p:nvPr/>
        </p:nvPicPr>
        <p:blipFill>
          <a:blip r:embed="rId6"/>
          <a:stretch>
            <a:fillRect/>
          </a:stretch>
        </p:blipFill>
        <p:spPr>
          <a:xfrm>
            <a:off x="5771473" y="4108378"/>
            <a:ext cx="3741495" cy="1553073"/>
          </a:xfrm>
          <a:prstGeom prst="rect">
            <a:avLst/>
          </a:prstGeom>
        </p:spPr>
      </p:pic>
    </p:spTree>
    <p:extLst>
      <p:ext uri="{BB962C8B-B14F-4D97-AF65-F5344CB8AC3E}">
        <p14:creationId xmlns:p14="http://schemas.microsoft.com/office/powerpoint/2010/main" val="505013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1"/>
          <p:cNvSpPr/>
          <p:nvPr/>
        </p:nvSpPr>
        <p:spPr>
          <a:xfrm>
            <a:off x="-152400" y="0"/>
            <a:ext cx="12192000" cy="6858000"/>
          </a:xfrm>
          <a:custGeom>
            <a:avLst/>
            <a:gdLst/>
            <a:ahLst/>
            <a:cxnLst/>
            <a:rect l="l" t="t" r="r" b="b"/>
            <a:pathLst>
              <a:path w="12192000" h="6858000" extrusionOk="0">
                <a:moveTo>
                  <a:pt x="0" y="6857999"/>
                </a:moveTo>
                <a:lnTo>
                  <a:pt x="12191999" y="6857999"/>
                </a:lnTo>
                <a:lnTo>
                  <a:pt x="12191999" y="0"/>
                </a:lnTo>
                <a:lnTo>
                  <a:pt x="0" y="0"/>
                </a:lnTo>
                <a:lnTo>
                  <a:pt x="0" y="6857999"/>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4" name="Google Shape;94;p11"/>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5" name="Google Shape;95;p11"/>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6" name="Google Shape;96;p11"/>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7" name="Google Shape;97;p11"/>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8" name="Google Shape;98;p11"/>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9" name="Google Shape;99;p11"/>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0" name="Google Shape;100;p11"/>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1" name="Google Shape;101;p11"/>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2" name="Google Shape;102;p11"/>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3" name="Google Shape;103;p11"/>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4" name="Google Shape;104;p11"/>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5" name="Google Shape;105;p11"/>
          <p:cNvSpPr txBox="1"/>
          <p:nvPr/>
        </p:nvSpPr>
        <p:spPr>
          <a:xfrm>
            <a:off x="739775" y="936625"/>
            <a:ext cx="5584800" cy="1308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dirty="0">
                <a:solidFill>
                  <a:schemeClr val="dk1"/>
                </a:solidFill>
                <a:latin typeface="Times New Roman"/>
                <a:ea typeface="Times New Roman"/>
                <a:cs typeface="Times New Roman"/>
                <a:sym typeface="Times New Roman"/>
              </a:rPr>
              <a:t>PROJECT TITLE</a:t>
            </a:r>
            <a:endParaRPr dirty="0"/>
          </a:p>
          <a:p>
            <a:pPr marL="0" marR="0" lvl="0" indent="0" algn="l" rtl="0">
              <a:lnSpc>
                <a:spcPct val="100000"/>
              </a:lnSpc>
              <a:spcBef>
                <a:spcPts val="0"/>
              </a:spcBef>
              <a:spcAft>
                <a:spcPts val="0"/>
              </a:spcAft>
              <a:buNone/>
            </a:pPr>
            <a:endParaRPr sz="4200" b="1" i="0" u="none" dirty="0">
              <a:solidFill>
                <a:schemeClr val="dk1"/>
              </a:solidFill>
              <a:latin typeface="Times New Roman"/>
              <a:ea typeface="Times New Roman"/>
              <a:cs typeface="Times New Roman"/>
              <a:sym typeface="Times New Roman"/>
            </a:endParaRPr>
          </a:p>
        </p:txBody>
      </p:sp>
      <p:sp>
        <p:nvSpPr>
          <p:cNvPr id="106" name="Google Shape;106;p11"/>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7" name="Google Shape;107;p11"/>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1"/>
          <p:cNvSpPr txBox="1"/>
          <p:nvPr/>
        </p:nvSpPr>
        <p:spPr>
          <a:xfrm>
            <a:off x="676275" y="6413500"/>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09" name="Google Shape;109;p11"/>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0" name="Google Shape;110;p11"/>
          <p:cNvSpPr txBox="1"/>
          <p:nvPr/>
        </p:nvSpPr>
        <p:spPr>
          <a:xfrm>
            <a:off x="466725" y="6356350"/>
            <a:ext cx="3705300" cy="295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1"/>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2</a:t>
            </a:fld>
            <a:endParaRPr/>
          </a:p>
        </p:txBody>
      </p:sp>
      <p:sp>
        <p:nvSpPr>
          <p:cNvPr id="112" name="Google Shape;112;p11"/>
          <p:cNvSpPr txBox="1"/>
          <p:nvPr/>
        </p:nvSpPr>
        <p:spPr>
          <a:xfrm>
            <a:off x="739775" y="2514600"/>
            <a:ext cx="9071100" cy="740483"/>
          </a:xfrm>
          <a:prstGeom prst="rect">
            <a:avLst/>
          </a:prstGeom>
          <a:noFill/>
          <a:ln>
            <a:noFill/>
          </a:ln>
        </p:spPr>
        <p:txBody>
          <a:bodyPr spcFirstLastPara="1" wrap="square" lIns="91425" tIns="45700" rIns="91425" bIns="45700" anchor="t" anchorCtr="0">
            <a:spAutoFit/>
          </a:bodyPr>
          <a:lstStyle/>
          <a:p>
            <a:pPr marL="12700" lvl="0" algn="ctr">
              <a:lnSpc>
                <a:spcPct val="116666"/>
              </a:lnSpc>
              <a:buClr>
                <a:schemeClr val="dk1"/>
              </a:buClr>
              <a:buSzPts val="2400"/>
            </a:pPr>
            <a:r>
              <a:rPr lang="en-US" sz="3600" b="1" dirty="0">
                <a:latin typeface="Times New Roman" panose="02020603050405020304" pitchFamily="18" charset="0"/>
                <a:cs typeface="Times New Roman" panose="02020603050405020304" pitchFamily="18" charset="0"/>
              </a:rPr>
              <a:t>Indian Liver Patient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Google Shape;117;p12"/>
          <p:cNvSpPr txBox="1"/>
          <p:nvPr/>
        </p:nvSpPr>
        <p:spPr>
          <a:xfrm>
            <a:off x="0" y="0"/>
            <a:ext cx="12192000" cy="6858000"/>
          </a:xfrm>
          <a:prstGeom prst="rect">
            <a:avLst/>
          </a:prstGeom>
          <a:noFill/>
          <a:ln>
            <a:noFill/>
          </a:ln>
        </p:spPr>
        <p:txBody>
          <a:bodyPr spcFirstLastPara="1" wrap="square" lIns="0" tIns="0" rIns="0" bIns="0" anchor="t" anchorCtr="0">
            <a:spAutoFit/>
          </a:bodyPr>
          <a:lstStyle/>
          <a:p>
            <a:pPr marL="752475"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18" name="Google Shape;118;p12"/>
          <p:cNvSpPr/>
          <p:nvPr/>
        </p:nvSpPr>
        <p:spPr>
          <a:xfrm>
            <a:off x="0" y="-28575"/>
            <a:ext cx="12192000" cy="6858000"/>
          </a:xfrm>
          <a:custGeom>
            <a:avLst/>
            <a:gdLst/>
            <a:ahLst/>
            <a:cxnLst/>
            <a:rect l="l" t="t" r="r" b="b"/>
            <a:pathLst>
              <a:path w="12192000" h="6858000" extrusionOk="0">
                <a:moveTo>
                  <a:pt x="0" y="6857999"/>
                </a:moveTo>
                <a:lnTo>
                  <a:pt x="12191999" y="6857999"/>
                </a:lnTo>
                <a:lnTo>
                  <a:pt x="12191999" y="0"/>
                </a:lnTo>
                <a:lnTo>
                  <a:pt x="0" y="0"/>
                </a:lnTo>
                <a:lnTo>
                  <a:pt x="0" y="6857999"/>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12"/>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12"/>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12"/>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2" name="Google Shape;122;p12"/>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3" name="Google Shape;123;p12"/>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4" name="Google Shape;124;p12"/>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5" name="Google Shape;125;p12"/>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6" name="Google Shape;126;p12"/>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7" name="Google Shape;127;p12"/>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8" name="Google Shape;128;p12"/>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9" name="Google Shape;129;p12"/>
          <p:cNvSpPr txBox="1"/>
          <p:nvPr/>
        </p:nvSpPr>
        <p:spPr>
          <a:xfrm>
            <a:off x="466725" y="6410325"/>
            <a:ext cx="3705300" cy="295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0" name="Google Shape;130;p12"/>
          <p:cNvSpPr txBox="1"/>
          <p:nvPr/>
        </p:nvSpPr>
        <p:spPr>
          <a:xfrm>
            <a:off x="47625" y="3819525"/>
            <a:ext cx="1733400" cy="30099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1" name="Google Shape;131;p12"/>
          <p:cNvSpPr txBox="1"/>
          <p:nvPr/>
        </p:nvSpPr>
        <p:spPr>
          <a:xfrm>
            <a:off x="739775" y="561975"/>
            <a:ext cx="2917800" cy="7383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800"/>
              <a:buFont typeface="Times New Roman"/>
              <a:buNone/>
            </a:pPr>
            <a:r>
              <a:rPr lang="en-US" sz="4800" b="1" i="0" u="none">
                <a:solidFill>
                  <a:schemeClr val="dk1"/>
                </a:solidFill>
                <a:latin typeface="Times New Roman"/>
                <a:ea typeface="Times New Roman"/>
                <a:cs typeface="Times New Roman"/>
                <a:sym typeface="Times New Roman"/>
              </a:rPr>
              <a:t>AGENDA</a:t>
            </a:r>
            <a:endParaRPr/>
          </a:p>
        </p:txBody>
      </p:sp>
      <p:sp>
        <p:nvSpPr>
          <p:cNvPr id="132" name="Google Shape;132;p12"/>
          <p:cNvSpPr txBox="1"/>
          <p:nvPr/>
        </p:nvSpPr>
        <p:spPr>
          <a:xfrm>
            <a:off x="10687050" y="6134100"/>
            <a:ext cx="247500" cy="247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3" name="Google Shape;133;p12"/>
          <p:cNvSpPr/>
          <p:nvPr/>
        </p:nvSpPr>
        <p:spPr>
          <a:xfrm>
            <a:off x="7362825" y="447675"/>
            <a:ext cx="361950" cy="361950"/>
          </a:xfrm>
          <a:custGeom>
            <a:avLst/>
            <a:gdLst/>
            <a:ahLst/>
            <a:cxnLst/>
            <a:rect l="l" t="t" r="r" b="b"/>
            <a:pathLst>
              <a:path w="361950" h="361950" extrusionOk="0">
                <a:moveTo>
                  <a:pt x="180959" y="0"/>
                </a:moveTo>
                <a:lnTo>
                  <a:pt x="132709" y="6339"/>
                </a:lnTo>
                <a:lnTo>
                  <a:pt x="89519" y="24749"/>
                </a:lnTo>
                <a:lnTo>
                  <a:pt x="52699" y="52699"/>
                </a:lnTo>
                <a:lnTo>
                  <a:pt x="24749" y="89519"/>
                </a:lnTo>
                <a:lnTo>
                  <a:pt x="6339" y="132709"/>
                </a:lnTo>
                <a:lnTo>
                  <a:pt x="0" y="180959"/>
                </a:lnTo>
                <a:lnTo>
                  <a:pt x="6339" y="229209"/>
                </a:lnTo>
                <a:lnTo>
                  <a:pt x="24749" y="272399"/>
                </a:lnTo>
                <a:lnTo>
                  <a:pt x="52699" y="309219"/>
                </a:lnTo>
                <a:lnTo>
                  <a:pt x="89519" y="337169"/>
                </a:lnTo>
                <a:lnTo>
                  <a:pt x="132709" y="355579"/>
                </a:lnTo>
                <a:lnTo>
                  <a:pt x="180959" y="361949"/>
                </a:lnTo>
                <a:lnTo>
                  <a:pt x="229209" y="355579"/>
                </a:lnTo>
                <a:lnTo>
                  <a:pt x="272399" y="337169"/>
                </a:lnTo>
                <a:lnTo>
                  <a:pt x="309219" y="309219"/>
                </a:lnTo>
                <a:lnTo>
                  <a:pt x="337169" y="272399"/>
                </a:lnTo>
                <a:lnTo>
                  <a:pt x="355579" y="229209"/>
                </a:lnTo>
                <a:lnTo>
                  <a:pt x="361949" y="180959"/>
                </a:lnTo>
                <a:lnTo>
                  <a:pt x="355579" y="132709"/>
                </a:lnTo>
                <a:lnTo>
                  <a:pt x="337169" y="89519"/>
                </a:lnTo>
                <a:lnTo>
                  <a:pt x="309219" y="52699"/>
                </a:lnTo>
                <a:lnTo>
                  <a:pt x="272399" y="24749"/>
                </a:lnTo>
                <a:lnTo>
                  <a:pt x="229209" y="6339"/>
                </a:lnTo>
                <a:lnTo>
                  <a:pt x="180959"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4" name="Google Shape;134;p12"/>
          <p:cNvSpPr/>
          <p:nvPr/>
        </p:nvSpPr>
        <p:spPr>
          <a:xfrm>
            <a:off x="11010900" y="5610225"/>
            <a:ext cx="647700" cy="647700"/>
          </a:xfrm>
          <a:custGeom>
            <a:avLst/>
            <a:gdLst/>
            <a:ahLst/>
            <a:cxnLst/>
            <a:rect l="l" t="t" r="r" b="b"/>
            <a:pathLst>
              <a:path w="647700" h="647700" extrusionOk="0">
                <a:moveTo>
                  <a:pt x="323849" y="0"/>
                </a:moveTo>
                <a:lnTo>
                  <a:pt x="276240" y="3809"/>
                </a:lnTo>
                <a:lnTo>
                  <a:pt x="230520" y="13965"/>
                </a:lnTo>
                <a:lnTo>
                  <a:pt x="187330" y="29849"/>
                </a:lnTo>
                <a:lnTo>
                  <a:pt x="147309" y="52065"/>
                </a:lnTo>
                <a:lnTo>
                  <a:pt x="111130" y="79379"/>
                </a:lnTo>
                <a:lnTo>
                  <a:pt x="79369" y="111120"/>
                </a:lnTo>
                <a:lnTo>
                  <a:pt x="52059" y="147315"/>
                </a:lnTo>
                <a:lnTo>
                  <a:pt x="29839" y="187320"/>
                </a:lnTo>
                <a:lnTo>
                  <a:pt x="13959" y="230504"/>
                </a:lnTo>
                <a:lnTo>
                  <a:pt x="3809" y="276224"/>
                </a:lnTo>
                <a:lnTo>
                  <a:pt x="0" y="323849"/>
                </a:lnTo>
                <a:lnTo>
                  <a:pt x="3809" y="371474"/>
                </a:lnTo>
                <a:lnTo>
                  <a:pt x="13959" y="417194"/>
                </a:lnTo>
                <a:lnTo>
                  <a:pt x="29839" y="460379"/>
                </a:lnTo>
                <a:lnTo>
                  <a:pt x="52059" y="500384"/>
                </a:lnTo>
                <a:lnTo>
                  <a:pt x="79369" y="536579"/>
                </a:lnTo>
                <a:lnTo>
                  <a:pt x="111130" y="568320"/>
                </a:lnTo>
                <a:lnTo>
                  <a:pt x="147309" y="595634"/>
                </a:lnTo>
                <a:lnTo>
                  <a:pt x="187330" y="617850"/>
                </a:lnTo>
                <a:lnTo>
                  <a:pt x="230520" y="633734"/>
                </a:lnTo>
                <a:lnTo>
                  <a:pt x="276240" y="643889"/>
                </a:lnTo>
                <a:lnTo>
                  <a:pt x="323849" y="647699"/>
                </a:lnTo>
                <a:lnTo>
                  <a:pt x="371490" y="643889"/>
                </a:lnTo>
                <a:lnTo>
                  <a:pt x="417210" y="633734"/>
                </a:lnTo>
                <a:lnTo>
                  <a:pt x="460369" y="617850"/>
                </a:lnTo>
                <a:lnTo>
                  <a:pt x="500390" y="595634"/>
                </a:lnTo>
                <a:lnTo>
                  <a:pt x="536569" y="568320"/>
                </a:lnTo>
                <a:lnTo>
                  <a:pt x="568330" y="536579"/>
                </a:lnTo>
                <a:lnTo>
                  <a:pt x="595640" y="500384"/>
                </a:lnTo>
                <a:lnTo>
                  <a:pt x="617860" y="460379"/>
                </a:lnTo>
                <a:lnTo>
                  <a:pt x="633740" y="417194"/>
                </a:lnTo>
                <a:lnTo>
                  <a:pt x="643889" y="371474"/>
                </a:lnTo>
                <a:lnTo>
                  <a:pt x="647699" y="323849"/>
                </a:lnTo>
                <a:lnTo>
                  <a:pt x="643889" y="276224"/>
                </a:lnTo>
                <a:lnTo>
                  <a:pt x="633740" y="230504"/>
                </a:lnTo>
                <a:lnTo>
                  <a:pt x="617860" y="187320"/>
                </a:lnTo>
                <a:lnTo>
                  <a:pt x="595640" y="147315"/>
                </a:lnTo>
                <a:lnTo>
                  <a:pt x="568330" y="111120"/>
                </a:lnTo>
                <a:lnTo>
                  <a:pt x="536569" y="79379"/>
                </a:lnTo>
                <a:lnTo>
                  <a:pt x="500390" y="52065"/>
                </a:lnTo>
                <a:lnTo>
                  <a:pt x="460369" y="29849"/>
                </a:lnTo>
                <a:lnTo>
                  <a:pt x="417210" y="13965"/>
                </a:lnTo>
                <a:lnTo>
                  <a:pt x="371490" y="3809"/>
                </a:lnTo>
                <a:lnTo>
                  <a:pt x="32384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5" name="Google Shape;135;p12"/>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3</a:t>
            </a:fld>
            <a:endParaRPr/>
          </a:p>
        </p:txBody>
      </p:sp>
      <p:sp>
        <p:nvSpPr>
          <p:cNvPr id="136" name="Google Shape;136;p12"/>
          <p:cNvSpPr txBox="1"/>
          <p:nvPr/>
        </p:nvSpPr>
        <p:spPr>
          <a:xfrm>
            <a:off x="1781175" y="1905000"/>
            <a:ext cx="8429700" cy="501671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Problem Statement</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lvl="0" indent="-285750">
              <a:buClr>
                <a:schemeClr val="dk1"/>
              </a:buClr>
              <a:buSzPts val="2000"/>
              <a:buFont typeface="Arial"/>
              <a:buChar char="•"/>
            </a:pPr>
            <a:r>
              <a:rPr lang="en-US" sz="2000" dirty="0" smtClean="0">
                <a:solidFill>
                  <a:schemeClr val="dk1"/>
                </a:solidFill>
                <a:latin typeface="Times New Roman"/>
                <a:ea typeface="Times New Roman"/>
                <a:cs typeface="Times New Roman"/>
                <a:sym typeface="Times New Roman"/>
              </a:rPr>
              <a:t>Objective</a:t>
            </a:r>
          </a:p>
          <a:p>
            <a:pPr marL="285750" lvl="0" indent="-285750">
              <a:buClr>
                <a:schemeClr val="dk1"/>
              </a:buClr>
              <a:buSzPts val="2000"/>
              <a:buFont typeface="Arial"/>
              <a:buChar char="•"/>
            </a:pPr>
            <a:endParaRPr sz="2000" i="0" u="none" dirty="0">
              <a:solidFill>
                <a:schemeClr val="dk1"/>
              </a:solidFill>
              <a:latin typeface="Times New Roman"/>
              <a:ea typeface="Times New Roman"/>
              <a:cs typeface="Times New Roman"/>
              <a:sym typeface="Times New Roman"/>
            </a:endParaRPr>
          </a:p>
          <a:p>
            <a:pPr marL="285750" indent="-285750">
              <a:buClr>
                <a:schemeClr val="dk1"/>
              </a:buClr>
              <a:buSzPts val="2000"/>
              <a:buFont typeface="Arial"/>
              <a:buChar char="•"/>
            </a:pPr>
            <a:r>
              <a:rPr lang="en-US" sz="2000" dirty="0">
                <a:solidFill>
                  <a:schemeClr val="dk1"/>
                </a:solidFill>
                <a:latin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Project Overview</a:t>
            </a:r>
            <a:endParaRPr lang="en-US" sz="2000"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indent="-285750">
              <a:buClr>
                <a:schemeClr val="dk1"/>
              </a:buClr>
              <a:buSzPts val="2000"/>
              <a:buFont typeface="Arial"/>
              <a:buChar char="•"/>
            </a:pPr>
            <a:r>
              <a:rPr lang="en-US" sz="2000" dirty="0" smtClean="0">
                <a:solidFill>
                  <a:schemeClr val="dk1"/>
                </a:solidFill>
                <a:latin typeface="Times New Roman"/>
                <a:ea typeface="Times New Roman"/>
                <a:cs typeface="Times New Roman"/>
                <a:sym typeface="Times New Roman"/>
              </a:rPr>
              <a:t>Who </a:t>
            </a:r>
            <a:r>
              <a:rPr lang="en-US" sz="2000" dirty="0">
                <a:solidFill>
                  <a:schemeClr val="dk1"/>
                </a:solidFill>
                <a:latin typeface="Times New Roman"/>
                <a:ea typeface="Times New Roman"/>
                <a:cs typeface="Times New Roman"/>
                <a:sym typeface="Times New Roman"/>
              </a:rPr>
              <a:t>is the end user</a:t>
            </a:r>
            <a:endParaRPr lang="en-US" sz="2000" dirty="0"/>
          </a:p>
          <a:p>
            <a:pPr marL="285750" lvl="0" indent="-285750">
              <a:buClr>
                <a:schemeClr val="dk1"/>
              </a:buClr>
              <a:buSzPts val="2000"/>
              <a:buFont typeface="Arial"/>
              <a:buChar char="•"/>
            </a:pPr>
            <a:endParaRPr lang="en-US" sz="2000" dirty="0" smtClean="0">
              <a:solidFill>
                <a:schemeClr val="dk1"/>
              </a:solidFill>
              <a:latin typeface="Times New Roman"/>
              <a:cs typeface="Times New Roman"/>
              <a:sym typeface="Times New Roman"/>
            </a:endParaRPr>
          </a:p>
          <a:p>
            <a:pPr marL="285750" indent="-285750">
              <a:buClr>
                <a:schemeClr val="dk1"/>
              </a:buClr>
              <a:buSzPts val="2000"/>
              <a:buFont typeface="Arial"/>
              <a:buChar char="•"/>
            </a:pPr>
            <a:r>
              <a:rPr lang="en-US" sz="2000" dirty="0">
                <a:solidFill>
                  <a:schemeClr val="dk1"/>
                </a:solidFill>
                <a:latin typeface="Times New Roman"/>
                <a:ea typeface="Times New Roman"/>
                <a:cs typeface="Times New Roman"/>
                <a:sym typeface="Times New Roman"/>
              </a:rPr>
              <a:t>Model Used</a:t>
            </a:r>
            <a:endParaRPr lang="en-US" sz="2000" dirty="0"/>
          </a:p>
          <a:p>
            <a:pPr lvl="0">
              <a:buClr>
                <a:schemeClr val="dk1"/>
              </a:buClr>
              <a:buSzPts val="2000"/>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Dataset</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smtClean="0">
                <a:solidFill>
                  <a:schemeClr val="dk1"/>
                </a:solidFill>
                <a:latin typeface="Times New Roman"/>
                <a:ea typeface="Times New Roman"/>
                <a:cs typeface="Times New Roman"/>
                <a:sym typeface="Times New Roman"/>
              </a:rPr>
              <a:t>Conclusion</a:t>
            </a:r>
          </a:p>
          <a:p>
            <a:pPr marL="285750" marR="0" lvl="0" indent="-285750" algn="l" rtl="0">
              <a:lnSpc>
                <a:spcPct val="100000"/>
              </a:lnSpc>
              <a:spcBef>
                <a:spcPts val="0"/>
              </a:spcBef>
              <a:spcAft>
                <a:spcPts val="0"/>
              </a:spcAft>
              <a:buClr>
                <a:schemeClr val="dk1"/>
              </a:buClr>
              <a:buSzPts val="2000"/>
              <a:buFont typeface="Arial"/>
              <a:buChar char="•"/>
            </a:pPr>
            <a:endParaRPr lang="en-US" sz="2000" dirty="0">
              <a:solidFill>
                <a:schemeClr val="dk1"/>
              </a:solidFill>
              <a:latin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dirty="0" smtClean="0">
                <a:solidFill>
                  <a:schemeClr val="dk1"/>
                </a:solidFill>
                <a:latin typeface="Times New Roman"/>
                <a:cs typeface="Times New Roman"/>
                <a:sym typeface="Times New Roman"/>
              </a:rPr>
              <a:t>Result</a:t>
            </a:r>
            <a:endParaRPr dirty="0"/>
          </a:p>
          <a:p>
            <a:pPr marL="0" marR="0" lvl="0" indent="0" algn="l" rtl="0">
              <a:lnSpc>
                <a:spcPct val="100000"/>
              </a:lnSpc>
              <a:spcBef>
                <a:spcPts val="0"/>
              </a:spcBef>
              <a:spcAft>
                <a:spcPts val="0"/>
              </a:spcAft>
              <a:buNone/>
            </a:pPr>
            <a:endParaRPr sz="2000" b="1"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13"/>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2" name="Google Shape;142;p13"/>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3" name="Google Shape;143;p13"/>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4" name="Google Shape;144;p13"/>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5" name="Google Shape;145;p13"/>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6" name="Google Shape;146;p13"/>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7" name="Google Shape;147;p13"/>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8" name="Google Shape;148;p13"/>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9" name="Google Shape;149;p13"/>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0" name="Google Shape;150;p13"/>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1" name="Google Shape;151;p13"/>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2" name="Google Shape;152;p13"/>
          <p:cNvSpPr/>
          <p:nvPr/>
        </p:nvSpPr>
        <p:spPr>
          <a:xfrm>
            <a:off x="9353550" y="587692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3" name="Google Shape;153;p13"/>
          <p:cNvSpPr txBox="1"/>
          <p:nvPr/>
        </p:nvSpPr>
        <p:spPr>
          <a:xfrm>
            <a:off x="7991475" y="2914650"/>
            <a:ext cx="2762100" cy="3257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4" name="Google Shape;154;p13"/>
          <p:cNvSpPr txBox="1"/>
          <p:nvPr/>
        </p:nvSpPr>
        <p:spPr>
          <a:xfrm>
            <a:off x="833437" y="681037"/>
            <a:ext cx="6580996" cy="646331"/>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dirty="0" smtClean="0">
                <a:solidFill>
                  <a:schemeClr val="dk1"/>
                </a:solidFill>
                <a:latin typeface="Times New Roman"/>
                <a:ea typeface="Times New Roman"/>
                <a:cs typeface="Times New Roman"/>
                <a:sym typeface="Times New Roman"/>
              </a:rPr>
              <a:t>PROBLEM</a:t>
            </a:r>
            <a:r>
              <a:rPr lang="en-US" sz="4200" b="1" i="0" u="none" dirty="0">
                <a:solidFill>
                  <a:schemeClr val="dk1"/>
                </a:solidFill>
                <a:latin typeface="Times New Roman"/>
                <a:ea typeface="Times New Roman"/>
                <a:cs typeface="Times New Roman"/>
                <a:sym typeface="Times New Roman"/>
              </a:rPr>
              <a:t>	</a:t>
            </a:r>
            <a:r>
              <a:rPr lang="en-US" sz="4200" b="1" i="0" u="none" dirty="0" smtClean="0">
                <a:solidFill>
                  <a:schemeClr val="dk1"/>
                </a:solidFill>
                <a:latin typeface="Times New Roman"/>
                <a:ea typeface="Times New Roman"/>
                <a:cs typeface="Times New Roman"/>
                <a:sym typeface="Times New Roman"/>
              </a:rPr>
              <a:t> STATEMENT</a:t>
            </a:r>
            <a:endParaRPr dirty="0"/>
          </a:p>
        </p:txBody>
      </p:sp>
      <p:sp>
        <p:nvSpPr>
          <p:cNvPr id="155" name="Google Shape;155;p13"/>
          <p:cNvSpPr txBox="1"/>
          <p:nvPr/>
        </p:nvSpPr>
        <p:spPr>
          <a:xfrm>
            <a:off x="676275" y="6430962"/>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56" name="Google Shape;156;p13"/>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7" name="Google Shape;157;p13"/>
          <p:cNvSpPr txBox="1"/>
          <p:nvPr/>
        </p:nvSpPr>
        <p:spPr>
          <a:xfrm>
            <a:off x="676275" y="6430962"/>
            <a:ext cx="2143200" cy="20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8" name="Google Shape;158;p13"/>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4</a:t>
            </a:fld>
            <a:endParaRPr/>
          </a:p>
        </p:txBody>
      </p:sp>
      <p:sp>
        <p:nvSpPr>
          <p:cNvPr id="159" name="Google Shape;159;p13"/>
          <p:cNvSpPr txBox="1"/>
          <p:nvPr/>
        </p:nvSpPr>
        <p:spPr>
          <a:xfrm>
            <a:off x="735833" y="2050760"/>
            <a:ext cx="6678600" cy="4708941"/>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accurate prediction of liver cancer is a critical task in medical diagnosis and treatment planning. Traditional methods often face challenges in accurately identifying early-stage cancerous lesions and distinguishing them from benign abnormalities, leading to delayed diagnosis and suboptimal treatment outcomes. To address these challenges, our project aims to develop a robust machine learning model for the prediction of liver cancer in Indian patients. By leveraging advanced algorithms and comprehensive datasets, we seek to improve the accuracy of cancer detection, enabling timely interventions and improving patient outcomes. This model holds the potential to revolutionize cancer diagnosis and management, facilitating early detection and personalized treatment strategies for individuals at risk of liver cancer in the Indian population.</a:t>
            </a:r>
            <a:endParaRPr sz="2800" b="0" i="0" u="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0" name="Rectangle 9"/>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CECEC"/>
                </a:solidFill>
                <a:effectLst/>
                <a:latin typeface="Söhne"/>
              </a:rPr>
              <a:t>Develop an API using Flask for predicting the Air Quality Index (AQI) based on input parameters representing pollution levels of various pollutants in a city. The API should preprocess the provided air quality dataset, train a RandomForestRegressor model, and expose an endpoint </a:t>
            </a:r>
            <a:r>
              <a:rPr kumimoji="0" lang="en-US" altLang="en-US" b="1" i="0" u="none" strike="noStrike" cap="none" normalizeH="0" baseline="0" smtClean="0">
                <a:ln>
                  <a:noFill/>
                </a:ln>
                <a:solidFill>
                  <a:srgbClr val="ECECEC"/>
                </a:solidFill>
                <a:effectLst/>
                <a:latin typeface="Söhne Mono"/>
              </a:rPr>
              <a:t>/predict_aqi</a:t>
            </a:r>
            <a:r>
              <a:rPr kumimoji="0" lang="en-US" altLang="en-US" sz="1200" b="0" i="0" u="none" strike="noStrike" cap="none" normalizeH="0" baseline="0" smtClean="0">
                <a:ln>
                  <a:noFill/>
                </a:ln>
                <a:solidFill>
                  <a:srgbClr val="ECECEC"/>
                </a:solidFill>
                <a:effectLst/>
                <a:latin typeface="Söhne"/>
              </a:rPr>
              <a:t> to accept input data in JSON format and return AQI predictions along with the R-squared score. The API should include error handling and optional optimizations for deployment in a production environment.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622300" y="717450"/>
            <a:ext cx="11074500" cy="553998"/>
          </a:xfrm>
          <a:prstGeom prst="rect">
            <a:avLst/>
          </a:prstGeom>
          <a:noFill/>
          <a:ln>
            <a:noFill/>
          </a:ln>
        </p:spPr>
        <p:txBody>
          <a:bodyPr spcFirstLastPara="1" wrap="square" lIns="0" tIns="0" rIns="0" bIns="0" anchor="t" anchorCtr="0">
            <a:spAutoFit/>
          </a:bodyPr>
          <a:lstStyle/>
          <a:p>
            <a:pPr lvl="0">
              <a:buClr>
                <a:schemeClr val="dk1"/>
              </a:buClr>
              <a:buSzPts val="2000"/>
            </a:pPr>
            <a:r>
              <a:rPr lang="en-US" dirty="0">
                <a:latin typeface="Times New Roman"/>
                <a:ea typeface="Times New Roman"/>
                <a:cs typeface="Times New Roman"/>
                <a:sym typeface="Times New Roman"/>
              </a:rPr>
              <a:t>Objective</a:t>
            </a:r>
          </a:p>
        </p:txBody>
      </p:sp>
      <p:sp>
        <p:nvSpPr>
          <p:cNvPr id="165" name="Google Shape;165;p14"/>
          <p:cNvSpPr txBox="1">
            <a:spLocks noGrp="1"/>
          </p:cNvSpPr>
          <p:nvPr>
            <p:ph type="body" idx="1"/>
          </p:nvPr>
        </p:nvSpPr>
        <p:spPr>
          <a:xfrm>
            <a:off x="310906" y="2346305"/>
            <a:ext cx="9026769" cy="3436838"/>
          </a:xfrm>
          <a:prstGeom prst="rect">
            <a:avLst/>
          </a:prstGeom>
          <a:noFill/>
          <a:ln>
            <a:noFill/>
          </a:ln>
        </p:spPr>
        <p:txBody>
          <a:bodyPr spcFirstLastPara="1" wrap="square" lIns="0" tIns="0" rIns="0" bIns="0" anchor="t" anchorCtr="0">
            <a:spAutoFit/>
          </a:bodyPr>
          <a:lstStyle/>
          <a:p>
            <a:r>
              <a:rPr lang="en-US" sz="2000" dirty="0">
                <a:latin typeface="Times New Roman" panose="02020603050405020304" pitchFamily="18" charset="0"/>
                <a:cs typeface="Times New Roman" panose="02020603050405020304" pitchFamily="18" charset="0"/>
              </a:rPr>
              <a:t> The primary objective of this project is to develop a machine learning model capable of accurately predicting the risk of liver cancer in Indian patients based on their demographic information, medical history, and diagnostic test results. By leveraging a comprehensive dataset of patient records, the goal is to create a predictive model that can assist healthcare professionals in identifying individuals at high risk of developing liver cancer, enabling early intervention and personalized treatment strategies. Additionally, the project aims to evaluate the model's performance using standard evaluation metrics and validate its effectiveness in real-world healthcare settings. Through this endeavor, the project seeks to contribute to the advancement of predictive analytics in healthcare and improve outcomes for patients affected by liver cancer in the Indian population.</a:t>
            </a:r>
            <a:endParaRPr lang="en-US" sz="2000" dirty="0">
              <a:latin typeface="Times New Roman" panose="02020603050405020304" pitchFamily="18" charset="0"/>
              <a:cs typeface="Times New Roman" panose="02020603050405020304" pitchFamily="18" charset="0"/>
            </a:endParaRPr>
          </a:p>
        </p:txBody>
      </p:sp>
      <p:sp>
        <p:nvSpPr>
          <p:cNvPr id="166" name="Google Shape;166;p14"/>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5"/>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2" name="Google Shape;172;p15"/>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3" name="Google Shape;173;p15"/>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4" name="Google Shape;174;p15"/>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5" name="Google Shape;175;p15"/>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6" name="Google Shape;176;p15"/>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7" name="Google Shape;177;p15"/>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8" name="Google Shape;178;p15"/>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9" name="Google Shape;179;p15"/>
          <p:cNvSpPr txBox="1"/>
          <p:nvPr/>
        </p:nvSpPr>
        <p:spPr>
          <a:xfrm>
            <a:off x="522287" y="-449365"/>
            <a:ext cx="4810794" cy="2246769"/>
          </a:xfrm>
          <a:prstGeom prst="rect">
            <a:avLst/>
          </a:prstGeom>
          <a:noFill/>
          <a:ln>
            <a:noFill/>
          </a:ln>
        </p:spPr>
        <p:txBody>
          <a:bodyPr spcFirstLastPara="1" wrap="square" lIns="0" tIns="0" rIns="0" bIns="0" anchor="t" anchorCtr="0">
            <a:spAutoFit/>
          </a:bodyPr>
          <a:lstStyle/>
          <a:p>
            <a:pPr marL="12700">
              <a:buClr>
                <a:schemeClr val="dk1"/>
              </a:buClr>
              <a:buSzPts val="4200"/>
            </a:pPr>
            <a:r>
              <a:rPr lang="en-US" sz="4400" dirty="0"/>
              <a:t/>
            </a:r>
            <a:br>
              <a:rPr lang="en-US" sz="4400" dirty="0"/>
            </a:br>
            <a:r>
              <a:rPr lang="en-US" sz="4400" dirty="0"/>
              <a:t>Project Overview:</a:t>
            </a:r>
          </a:p>
          <a:p>
            <a:pPr marL="12700">
              <a:buClr>
                <a:schemeClr val="dk1"/>
              </a:buClr>
              <a:buSzPts val="4200"/>
            </a:pPr>
            <a:endParaRPr lang="en-US" sz="4400" b="1" dirty="0"/>
          </a:p>
          <a:p>
            <a:pPr marL="12700" marR="0" lvl="0" indent="0" algn="l" rtl="0">
              <a:lnSpc>
                <a:spcPct val="100000"/>
              </a:lnSpc>
              <a:spcBef>
                <a:spcPts val="0"/>
              </a:spcBef>
              <a:spcAft>
                <a:spcPts val="0"/>
              </a:spcAft>
              <a:buClr>
                <a:schemeClr val="dk1"/>
              </a:buClr>
              <a:buSzPts val="4200"/>
              <a:buFont typeface="Times New Roman"/>
              <a:buNone/>
            </a:pPr>
            <a:endParaRPr b="1" dirty="0"/>
          </a:p>
        </p:txBody>
      </p:sp>
      <p:sp>
        <p:nvSpPr>
          <p:cNvPr id="181" name="Google Shape;181;p15"/>
          <p:cNvSpPr txBox="1"/>
          <p:nvPr/>
        </p:nvSpPr>
        <p:spPr>
          <a:xfrm>
            <a:off x="676275" y="6448425"/>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82" name="Google Shape;182;p15"/>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3" name="Google Shape;183;p15"/>
          <p:cNvSpPr/>
          <p:nvPr/>
        </p:nvSpPr>
        <p:spPr>
          <a:xfrm>
            <a:off x="9353550" y="58959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4" name="Google Shape;184;p15"/>
          <p:cNvSpPr txBox="1"/>
          <p:nvPr/>
        </p:nvSpPr>
        <p:spPr>
          <a:xfrm>
            <a:off x="676275" y="6448425"/>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5" name="Google Shape;185;p15"/>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6</a:t>
            </a:fld>
            <a:endParaRPr/>
          </a:p>
        </p:txBody>
      </p:sp>
      <p:sp>
        <p:nvSpPr>
          <p:cNvPr id="186" name="Google Shape;186;p15"/>
          <p:cNvSpPr txBox="1"/>
          <p:nvPr/>
        </p:nvSpPr>
        <p:spPr>
          <a:xfrm>
            <a:off x="380366" y="1378555"/>
            <a:ext cx="8553766" cy="5262939"/>
          </a:xfrm>
          <a:prstGeom prst="rect">
            <a:avLst/>
          </a:prstGeom>
          <a:noFill/>
          <a:ln>
            <a:noFill/>
          </a:ln>
        </p:spPr>
        <p:txBody>
          <a:bodyPr spcFirstLastPara="1" wrap="square" lIns="91425" tIns="45700" rIns="91425" bIns="45700" anchor="t" anchorCtr="0">
            <a:spAutoFit/>
          </a:bodyPr>
          <a:lstStyle/>
          <a:p>
            <a:r>
              <a:rPr lang="en-US" dirty="0" smtClean="0"/>
              <a:t>The </a:t>
            </a:r>
            <a:r>
              <a:rPr lang="en-US" dirty="0"/>
              <a:t>project aims to develop a robust machine learning model for predicting liver cancer in the Indian population. Leveraging a comprehensive dataset of patient records sourced from multiple healthcare institutions across India, the goal is to create a predictive model capable of accurately identifying individuals at high risk of developing liver cancer based on their demographic information, medical history, and diagnostic test results.</a:t>
            </a:r>
          </a:p>
          <a:p>
            <a:r>
              <a:rPr lang="en-US" dirty="0"/>
              <a:t>Key Components:</a:t>
            </a:r>
          </a:p>
          <a:p>
            <a:r>
              <a:rPr lang="en-US" dirty="0"/>
              <a:t>Data Collection and Preparation: Collect and curate a diverse dataset of patient records, ensuring representation across various demographics, disease stages, and medical histories. Clean and preprocess the data to handle missing values, outliers, and inconsistencies, making it suitable for model training.</a:t>
            </a:r>
          </a:p>
          <a:p>
            <a:r>
              <a:rPr lang="en-US" dirty="0"/>
              <a:t>Feature Engineering: Extract relevant features from the dataset, such as patient demographics, medical history, diagnostic test results, and tumor characteristics. Perform feature selection and transformation to enhance the predictive capabilities of the model while reducing dimensionality and overfitting.</a:t>
            </a:r>
          </a:p>
          <a:p>
            <a:r>
              <a:rPr lang="en-US" dirty="0"/>
              <a:t>Model Development: Explore and experiment with different machine learning algorithms, such as logistic regression, decision trees, random forests, support vector machines, or neural networks, to develop a predictive model for liver cancer risk assessment. Train the model on the preprocessed dataset, optimizing </a:t>
            </a:r>
            <a:r>
              <a:rPr lang="en-US" dirty="0" err="1"/>
              <a:t>hyperparameters</a:t>
            </a:r>
            <a:r>
              <a:rPr lang="en-US" dirty="0"/>
              <a:t> and evaluating performance using appropriate evaluation metrics.</a:t>
            </a:r>
          </a:p>
          <a:p>
            <a:r>
              <a:rPr lang="en-US" dirty="0"/>
              <a:t>Model Evaluation and Validation: Assess the performance of the trained model using standard evaluation metrics such as accuracy, precision, recall, F1-score, area under the receiver operating characteristic curve (AUC-ROC), and area under the precision-recall curve (AUC-PR). Validate the model's effectiveness in real-world healthcare settings through rigorous testing and validation procedures.</a:t>
            </a:r>
          </a:p>
          <a:p>
            <a:r>
              <a:rPr lang="en-US" dirty="0"/>
              <a:t>Deployment and Integration: Deploy the validated model in practical healthcare settings, integrating it into clinical decision support systems or electronic health record systems to assist healthcare professionals in liver cancer risk assessment and patient management. Continuously monitor model performance and update it as necessary based on new data and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7"/>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6" name="Google Shape;216;p17"/>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p17"/>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8" name="Google Shape;218;p17"/>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9" name="Google Shape;219;p17"/>
          <p:cNvSpPr/>
          <p:nvPr/>
        </p:nvSpPr>
        <p:spPr>
          <a:xfrm>
            <a:off x="9529126" y="5122962"/>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0" name="Google Shape;220;p17"/>
          <p:cNvSpPr txBox="1">
            <a:spLocks noGrp="1"/>
          </p:cNvSpPr>
          <p:nvPr>
            <p:ph type="title"/>
          </p:nvPr>
        </p:nvSpPr>
        <p:spPr>
          <a:xfrm>
            <a:off x="-2146300" y="593152"/>
            <a:ext cx="11074500" cy="492443"/>
          </a:xfrm>
          <a:prstGeom prst="rect">
            <a:avLst/>
          </a:prstGeom>
          <a:noFill/>
          <a:ln>
            <a:noFill/>
          </a:ln>
        </p:spPr>
        <p:txBody>
          <a:bodyPr spcFirstLastPara="1" wrap="square" lIns="0" tIns="0" rIns="0" bIns="0" anchor="t" anchorCtr="0">
            <a:spAutoFit/>
          </a:bodyPr>
          <a:lstStyle/>
          <a:p>
            <a:pPr>
              <a:buClr>
                <a:schemeClr val="dk1"/>
              </a:buClr>
              <a:buSzPts val="2000"/>
            </a:pPr>
            <a:r>
              <a:rPr lang="en-US" sz="3200" dirty="0">
                <a:latin typeface="Times New Roman"/>
                <a:ea typeface="Times New Roman"/>
                <a:cs typeface="Times New Roman"/>
                <a:sym typeface="Times New Roman"/>
              </a:rPr>
              <a:t>Who is the end user</a:t>
            </a:r>
            <a:endParaRPr lang="en-US" sz="3200" dirty="0"/>
          </a:p>
        </p:txBody>
      </p:sp>
      <p:sp>
        <p:nvSpPr>
          <p:cNvPr id="221" name="Google Shape;221;p17"/>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2" name="Google Shape;222;p17"/>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3" name="Google Shape;223;p17"/>
          <p:cNvSpPr txBox="1"/>
          <p:nvPr/>
        </p:nvSpPr>
        <p:spPr>
          <a:xfrm>
            <a:off x="723900" y="6119812"/>
            <a:ext cx="2181300" cy="485700"/>
          </a:xfrm>
          <a:prstGeom prst="rect">
            <a:avLst/>
          </a:prstGeom>
          <a:noFill/>
          <a:ln>
            <a:noFill/>
          </a:ln>
        </p:spPr>
        <p:txBody>
          <a:bodyPr spcFirstLastPara="1" wrap="square" lIns="0" tIns="0" rIns="0" bIns="0" anchor="t" anchorCtr="0">
            <a:spAutoFit/>
          </a:bodyPr>
          <a:lstStyle/>
          <a:p>
            <a:pPr marL="28575"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24" name="Google Shape;224;p17"/>
          <p:cNvSpPr txBox="1"/>
          <p:nvPr/>
        </p:nvSpPr>
        <p:spPr>
          <a:xfrm>
            <a:off x="723900" y="6119812"/>
            <a:ext cx="2181300" cy="4857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5" name="Google Shape;225;p17"/>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7</a:t>
            </a:fld>
            <a:endParaRPr/>
          </a:p>
        </p:txBody>
      </p:sp>
      <p:sp>
        <p:nvSpPr>
          <p:cNvPr id="5" name="Rectangle 4"/>
          <p:cNvSpPr>
            <a:spLocks noChangeArrowheads="1"/>
          </p:cNvSpPr>
          <p:nvPr/>
        </p:nvSpPr>
        <p:spPr bwMode="auto">
          <a:xfrm>
            <a:off x="0" y="0"/>
            <a:ext cx="426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152400" y="152400"/>
            <a:ext cx="426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304800" y="-3406389"/>
            <a:ext cx="34624863" cy="7879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end users of the developed machine learning model for liver cancer prediction in the Indian population could include: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smtClean="0">
                <a:ln>
                  <a:noFill/>
                </a:ln>
                <a:solidFill>
                  <a:schemeClr val="tx1"/>
                </a:solidFill>
                <a:effectLst/>
                <a:latin typeface="Arial" panose="020B0604020202020204" pitchFamily="34" charset="0"/>
              </a:rPr>
              <a:t>Healthcare Professionals: Medical practitioners, oncologists, and healthcare providers who are responsible for diagnosing and treating patients with liver cancer. They can utilize the model as a decision support tool to assess patients' risk of developing liver cancer and guide personalized treatment strategies.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smtClean="0">
                <a:ln>
                  <a:noFill/>
                </a:ln>
                <a:solidFill>
                  <a:schemeClr val="tx1"/>
                </a:solidFill>
                <a:effectLst/>
                <a:latin typeface="Arial" panose="020B0604020202020204" pitchFamily="34" charset="0"/>
              </a:rPr>
              <a:t>Public Health Agencies: Government agencies, public health organizations, and policymakers interested in implementing preventive measures and public health interventions for liver cancer screening and early detection. The model can help identify high-risk individuals and prioritize resources for screening and intervention programs.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smtClean="0">
                <a:ln>
                  <a:noFill/>
                </a:ln>
                <a:solidFill>
                  <a:schemeClr val="tx1"/>
                </a:solidFill>
                <a:effectLst/>
                <a:latin typeface="Arial" panose="020B0604020202020204" pitchFamily="34" charset="0"/>
              </a:rPr>
              <a:t>Patients: Individuals who may be at risk of developing liver cancer can benefit from the model's predictions by gaining insights into their risk factors and potential need for preventive measures or early screening. This empowers patients to take proactive steps towards managing their health and reducing the risk of developing liver cancer.</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smtClean="0">
                <a:ln>
                  <a:noFill/>
                </a:ln>
                <a:solidFill>
                  <a:schemeClr val="tx1"/>
                </a:solidFill>
                <a:effectLst/>
                <a:latin typeface="Arial" panose="020B0604020202020204" pitchFamily="34" charset="0"/>
              </a:rPr>
              <a:t>Pharmaceutical Companies and Research Institutions: Organizations involved in drug development, clinical research, and epidemiological studies related to liver cancer can use the model to identify patient cohorts for clinical trials, evaluate treatment outcomes, and conduct population-level research on liver cancer risk factors and trends.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Overall, the end users of the machine learning model span across healthcare providers, public health agencies, patients, and research institutions, each with their unique needs and objectives in leveraging the model for liver cancer prediction and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304800" y="304800"/>
            <a:ext cx="426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20"/>
          <p:cNvSpPr txBox="1"/>
          <p:nvPr/>
        </p:nvSpPr>
        <p:spPr>
          <a:xfrm>
            <a:off x="1641475" y="6415087"/>
            <a:ext cx="101700" cy="177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C82C3"/>
              </a:buClr>
              <a:buSzPts val="1100"/>
              <a:buFont typeface="Trebuchet MS"/>
              <a:buNone/>
            </a:pPr>
            <a:r>
              <a:rPr lang="en-US" sz="1100" b="1" i="0" u="none">
                <a:solidFill>
                  <a:srgbClr val="2C82C3"/>
                </a:solidFill>
                <a:latin typeface="Trebuchet MS"/>
                <a:ea typeface="Trebuchet MS"/>
                <a:cs typeface="Trebuchet MS"/>
                <a:sym typeface="Trebuchet MS"/>
              </a:rPr>
              <a:t>n</a:t>
            </a:r>
            <a:endParaRPr/>
          </a:p>
        </p:txBody>
      </p:sp>
      <p:sp>
        <p:nvSpPr>
          <p:cNvPr id="270" name="Google Shape;270;p20"/>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1" name="Google Shape;271;p20"/>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2" name="Google Shape;272;p20"/>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3" name="Google Shape;273;p20"/>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4" name="Google Shape;274;p20"/>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5" name="Google Shape;275;p20"/>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6" name="Google Shape;276;p20"/>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20"/>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8" name="Google Shape;278;p20"/>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20"/>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1" name="Google Shape;281;p20"/>
          <p:cNvSpPr txBox="1"/>
          <p:nvPr/>
        </p:nvSpPr>
        <p:spPr>
          <a:xfrm>
            <a:off x="1666875" y="6415087"/>
            <a:ext cx="76200" cy="17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20"/>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3" name="Google Shape;283;p20"/>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25400"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8</a:t>
            </a:fld>
            <a:endParaRPr/>
          </a:p>
        </p:txBody>
      </p:sp>
      <p:sp>
        <p:nvSpPr>
          <p:cNvPr id="2" name="Rectangle 1"/>
          <p:cNvSpPr/>
          <p:nvPr/>
        </p:nvSpPr>
        <p:spPr>
          <a:xfrm>
            <a:off x="3299410" y="692334"/>
            <a:ext cx="1947969" cy="523220"/>
          </a:xfrm>
          <a:prstGeom prst="rect">
            <a:avLst/>
          </a:prstGeom>
        </p:spPr>
        <p:txBody>
          <a:bodyPr wrap="none">
            <a:spAutoFit/>
          </a:bodyPr>
          <a:lstStyle/>
          <a:p>
            <a:pPr>
              <a:buClr>
                <a:schemeClr val="dk1"/>
              </a:buClr>
              <a:buSzPts val="2000"/>
            </a:pPr>
            <a:r>
              <a:rPr lang="en-US" sz="2800" dirty="0">
                <a:solidFill>
                  <a:schemeClr val="dk1"/>
                </a:solidFill>
                <a:latin typeface="Times New Roman"/>
                <a:ea typeface="Times New Roman"/>
                <a:cs typeface="Times New Roman"/>
                <a:sym typeface="Times New Roman"/>
              </a:rPr>
              <a:t>Model Used</a:t>
            </a:r>
            <a:endParaRPr lang="en-US" sz="2800" dirty="0"/>
          </a:p>
        </p:txBody>
      </p:sp>
      <p:sp>
        <p:nvSpPr>
          <p:cNvPr id="3" name="Rectangle 1"/>
          <p:cNvSpPr>
            <a:spLocks noChangeArrowheads="1"/>
          </p:cNvSpPr>
          <p:nvPr/>
        </p:nvSpPr>
        <p:spPr bwMode="auto">
          <a:xfrm>
            <a:off x="0" y="-3504992"/>
            <a:ext cx="33693984" cy="8156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eaLnBrk="0" fontAlgn="base" hangingPunct="0">
              <a:spcBef>
                <a:spcPct val="0"/>
              </a:spcBef>
              <a:spcAft>
                <a:spcPct val="0"/>
              </a:spcAft>
              <a:buClr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buClrTx/>
              <a:buFontTx/>
              <a:buNone/>
            </a:pPr>
            <a:endParaRPr lang="en-US" altLang="en-US" sz="1800" dirty="0">
              <a:solidFill>
                <a:schemeClr val="tx1"/>
              </a:solidFill>
              <a:latin typeface="Arial" panose="020B0604020202020204" pitchFamily="34" charset="0"/>
            </a:endParaRPr>
          </a:p>
          <a:p>
            <a:pPr eaLnBrk="0" fontAlgn="base" hangingPunct="0">
              <a:spcBef>
                <a:spcPct val="0"/>
              </a:spcBef>
              <a:spcAft>
                <a:spcPct val="0"/>
              </a:spcAft>
              <a:buClr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buClrTx/>
              <a:buFontTx/>
              <a:buNone/>
            </a:pPr>
            <a:endParaRPr lang="en-US" altLang="en-US" sz="1800" dirty="0">
              <a:solidFill>
                <a:schemeClr val="tx1"/>
              </a:solidFill>
              <a:latin typeface="Arial" panose="020B0604020202020204" pitchFamily="34" charset="0"/>
            </a:endParaRPr>
          </a:p>
          <a:p>
            <a:pPr eaLnBrk="0" fontAlgn="base" hangingPunct="0">
              <a:spcBef>
                <a:spcPct val="0"/>
              </a:spcBef>
              <a:spcAft>
                <a:spcPct val="0"/>
              </a:spcAft>
              <a:buClr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buClrTx/>
              <a:buFontTx/>
              <a:buNone/>
            </a:pPr>
            <a:endParaRPr lang="en-US" altLang="en-US" sz="1800" dirty="0">
              <a:solidFill>
                <a:schemeClr val="tx1"/>
              </a:solidFill>
              <a:latin typeface="Arial" panose="020B0604020202020204" pitchFamily="34" charset="0"/>
            </a:endParaRPr>
          </a:p>
          <a:p>
            <a:pPr eaLnBrk="0" fontAlgn="base" hangingPunct="0">
              <a:spcBef>
                <a:spcPct val="0"/>
              </a:spcBef>
              <a:spcAft>
                <a:spcPct val="0"/>
              </a:spcAft>
              <a:buClr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buClrTx/>
              <a:buFontTx/>
              <a:buNone/>
            </a:pPr>
            <a:endParaRPr lang="en-US" altLang="en-US" sz="1800" dirty="0">
              <a:solidFill>
                <a:schemeClr val="tx1"/>
              </a:solidFill>
              <a:latin typeface="Arial" panose="020B0604020202020204" pitchFamily="34" charset="0"/>
            </a:endParaRPr>
          </a:p>
          <a:p>
            <a:pPr eaLnBrk="0" fontAlgn="base" hangingPunct="0">
              <a:spcBef>
                <a:spcPct val="0"/>
              </a:spcBef>
              <a:spcAft>
                <a:spcPct val="0"/>
              </a:spcAft>
              <a:buClr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buClrTx/>
              <a:buFontTx/>
              <a:buNone/>
            </a:pPr>
            <a:endParaRPr lang="en-US" altLang="en-US" sz="1800" dirty="0">
              <a:solidFill>
                <a:schemeClr val="tx1"/>
              </a:solidFill>
              <a:latin typeface="Arial" panose="020B0604020202020204" pitchFamily="34" charset="0"/>
            </a:endParaRPr>
          </a:p>
          <a:p>
            <a:pPr eaLnBrk="0" fontAlgn="base" hangingPunct="0">
              <a:spcBef>
                <a:spcPct val="0"/>
              </a:spcBef>
              <a:spcAft>
                <a:spcPct val="0"/>
              </a:spcAft>
              <a:buClr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buClrTx/>
              <a:buFontTx/>
              <a:buNone/>
            </a:pPr>
            <a:endParaRPr lang="en-US" altLang="en-US" sz="1800" dirty="0">
              <a:solidFill>
                <a:schemeClr val="tx1"/>
              </a:solidFill>
              <a:latin typeface="Arial" panose="020B0604020202020204" pitchFamily="34" charset="0"/>
            </a:endParaRPr>
          </a:p>
          <a:p>
            <a:pPr eaLnBrk="0" fontAlgn="base" hangingPunct="0">
              <a:spcBef>
                <a:spcPct val="0"/>
              </a:spcBef>
              <a:spcAft>
                <a:spcPct val="0"/>
              </a:spcAft>
              <a:buClr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buClrTx/>
              <a:buFontTx/>
              <a:buNone/>
            </a:pPr>
            <a:endParaRPr lang="en-US" altLang="en-US" sz="1800" dirty="0">
              <a:solidFill>
                <a:schemeClr val="tx1"/>
              </a:solidFill>
              <a:latin typeface="Arial" panose="020B0604020202020204" pitchFamily="34" charset="0"/>
            </a:endParaRPr>
          </a:p>
          <a:p>
            <a:pPr eaLnBrk="0" fontAlgn="base" hangingPunct="0">
              <a:spcBef>
                <a:spcPct val="0"/>
              </a:spcBef>
              <a:spcAft>
                <a:spcPct val="0"/>
              </a:spcAft>
              <a:buClr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buClrTx/>
              <a:buFontTx/>
              <a:buNone/>
            </a:pPr>
            <a:endParaRPr lang="en-US" altLang="en-US" sz="1800" dirty="0">
              <a:solidFill>
                <a:schemeClr val="tx1"/>
              </a:solidFill>
              <a:latin typeface="Arial" panose="020B0604020202020204" pitchFamily="34" charset="0"/>
            </a:endParaRPr>
          </a:p>
          <a:p>
            <a:pPr eaLnBrk="0" fontAlgn="base" hangingPunct="0">
              <a:spcBef>
                <a:spcPct val="0"/>
              </a:spcBef>
              <a:spcAft>
                <a:spcPct val="0"/>
              </a:spcAft>
              <a:buClr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buClrTx/>
              <a:buFontTx/>
              <a:buNone/>
            </a:pPr>
            <a:endParaRPr lang="en-US" altLang="en-US" sz="1800" dirty="0">
              <a:solidFill>
                <a:schemeClr val="tx1"/>
              </a:solidFill>
              <a:latin typeface="Arial" panose="020B0604020202020204" pitchFamily="34" charset="0"/>
            </a:endParaRPr>
          </a:p>
          <a:p>
            <a:pPr eaLnBrk="0" fontAlgn="base" hangingPunct="0">
              <a:spcBef>
                <a:spcPct val="0"/>
              </a:spcBef>
              <a:spcAft>
                <a:spcPct val="0"/>
              </a:spcAft>
              <a:buClr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The specific machine learning model used for liver cancer prediction in this project could vary based on the dataset characteristics, project requirements, and performance considerations. Some common machine learning models that could be explored for this task include:</a:t>
            </a:r>
          </a:p>
          <a:p>
            <a:pPr eaLnBrk="0" fontAlgn="base" hangingPunct="0">
              <a:spcBef>
                <a:spcPct val="0"/>
              </a:spcBef>
              <a:spcAft>
                <a:spcPct val="0"/>
              </a:spcAft>
              <a:buClrTx/>
              <a:buFontTx/>
              <a:buAutoNum type="arabicPeriod"/>
            </a:pPr>
            <a:r>
              <a:rPr kumimoji="0" lang="en-US" altLang="en-US" sz="1800" b="0" i="0" u="none" strike="noStrike" cap="none" normalizeH="0" baseline="0" dirty="0" smtClean="0">
                <a:ln>
                  <a:noFill/>
                </a:ln>
                <a:solidFill>
                  <a:schemeClr val="tx1"/>
                </a:solidFill>
                <a:effectLst/>
                <a:latin typeface="Arial" panose="020B0604020202020204" pitchFamily="34" charset="0"/>
              </a:rPr>
              <a:t>Logistic Regression: A simple yet effective algorithm for binary classification tasks, logistic regression could be used to predict the probability of an individual developing liver cancer based on their demographic and clinical features.</a:t>
            </a:r>
          </a:p>
          <a:p>
            <a:pPr eaLnBrk="0" fontAlgn="base" hangingPunct="0">
              <a:spcBef>
                <a:spcPct val="0"/>
              </a:spcBef>
              <a:spcAft>
                <a:spcPct val="0"/>
              </a:spcAft>
              <a:buClrTx/>
              <a:buFontTx/>
              <a:buAutoNum type="arabicPeriod"/>
            </a:pPr>
            <a:r>
              <a:rPr kumimoji="0" lang="en-US" altLang="en-US" sz="1800" b="0" i="0" u="none" strike="noStrike" cap="none" normalizeH="0" baseline="0" dirty="0" smtClean="0">
                <a:ln>
                  <a:noFill/>
                </a:ln>
                <a:solidFill>
                  <a:schemeClr val="tx1"/>
                </a:solidFill>
                <a:effectLst/>
                <a:latin typeface="Arial" panose="020B0604020202020204" pitchFamily="34" charset="0"/>
              </a:rPr>
              <a:t>Random Forest: A versatile ensemble learning method, random forest can handle non-linear relationships and interactions between features, making it suitable for complex datasets with multiple predictors.</a:t>
            </a:r>
          </a:p>
          <a:p>
            <a:pPr eaLnBrk="0" fontAlgn="base" hangingPunct="0">
              <a:spcBef>
                <a:spcPct val="0"/>
              </a:spcBef>
              <a:spcAft>
                <a:spcPct val="0"/>
              </a:spcAft>
              <a:buClrTx/>
              <a:buFontTx/>
              <a:buAutoNum type="arabicPeriod"/>
            </a:pPr>
            <a:r>
              <a:rPr kumimoji="0" lang="en-US" altLang="en-US" sz="1800" b="0" i="0" u="none" strike="noStrike" cap="none" normalizeH="0" baseline="0" dirty="0" smtClean="0">
                <a:ln>
                  <a:noFill/>
                </a:ln>
                <a:solidFill>
                  <a:schemeClr val="tx1"/>
                </a:solidFill>
                <a:effectLst/>
                <a:latin typeface="Arial" panose="020B0604020202020204" pitchFamily="34" charset="0"/>
              </a:rPr>
              <a:t>Support Vector Machines (SVM): SVMs are powerful classifiers that can effectively handle high-dimensional data and non-linear decision boundaries. They could be employed for liver cancer prediction by finding the optimal hyperplane that separates individuals with and without liver cancer.</a:t>
            </a:r>
          </a:p>
          <a:p>
            <a:pPr eaLnBrk="0" fontAlgn="base" hangingPunct="0">
              <a:spcBef>
                <a:spcPct val="0"/>
              </a:spcBef>
              <a:spcAft>
                <a:spcPct val="0"/>
              </a:spcAft>
              <a:buClrTx/>
              <a:buFontTx/>
              <a:buAutoNum type="arabicPeriod"/>
            </a:pPr>
            <a:r>
              <a:rPr kumimoji="0" lang="en-US" altLang="en-US" sz="1800" b="0" i="0" u="none" strike="noStrike" cap="none" normalizeH="0" baseline="0" dirty="0" smtClean="0">
                <a:ln>
                  <a:noFill/>
                </a:ln>
                <a:solidFill>
                  <a:schemeClr val="tx1"/>
                </a:solidFill>
                <a:effectLst/>
                <a:latin typeface="Arial" panose="020B0604020202020204" pitchFamily="34" charset="0"/>
              </a:rPr>
              <a:t>Gradient Boosting Machines (GBM): GBM algorithms such as </a:t>
            </a:r>
            <a:r>
              <a:rPr kumimoji="0" lang="en-US" altLang="en-US" sz="1800" b="0" i="0" u="none" strike="noStrike" cap="none" normalizeH="0" baseline="0" dirty="0" err="1" smtClean="0">
                <a:ln>
                  <a:noFill/>
                </a:ln>
                <a:solidFill>
                  <a:schemeClr val="tx1"/>
                </a:solidFill>
                <a:effectLst/>
                <a:latin typeface="Arial" panose="020B0604020202020204" pitchFamily="34" charset="0"/>
              </a:rPr>
              <a:t>XGBoost</a:t>
            </a:r>
            <a:r>
              <a:rPr kumimoji="0" lang="en-US" altLang="en-US" sz="1800" b="0" i="0" u="none" strike="noStrike" cap="none" normalizeH="0" baseline="0" dirty="0" smtClean="0">
                <a:ln>
                  <a:noFill/>
                </a:ln>
                <a:solidFill>
                  <a:schemeClr val="tx1"/>
                </a:solidFill>
                <a:effectLst/>
                <a:latin typeface="Arial" panose="020B0604020202020204" pitchFamily="34" charset="0"/>
              </a:rPr>
              <a:t> or </a:t>
            </a:r>
            <a:r>
              <a:rPr kumimoji="0" lang="en-US" altLang="en-US" sz="1800" b="0" i="0" u="none" strike="noStrike" cap="none" normalizeH="0" baseline="0" dirty="0" err="1" smtClean="0">
                <a:ln>
                  <a:noFill/>
                </a:ln>
                <a:solidFill>
                  <a:schemeClr val="tx1"/>
                </a:solidFill>
                <a:effectLst/>
                <a:latin typeface="Arial" panose="020B0604020202020204" pitchFamily="34" charset="0"/>
              </a:rPr>
              <a:t>LightGBM</a:t>
            </a:r>
            <a:r>
              <a:rPr kumimoji="0" lang="en-US" altLang="en-US" sz="1800" b="0" i="0" u="none" strike="noStrike" cap="none" normalizeH="0" baseline="0" dirty="0" smtClean="0">
                <a:ln>
                  <a:noFill/>
                </a:ln>
                <a:solidFill>
                  <a:schemeClr val="tx1"/>
                </a:solidFill>
                <a:effectLst/>
                <a:latin typeface="Arial" panose="020B0604020202020204" pitchFamily="34" charset="0"/>
              </a:rPr>
              <a:t> are popular for their ability to create strong predictive models by sequentially adding weak learners. They excel in handling large datasets and capturing complex patterns in the data.</a:t>
            </a:r>
          </a:p>
          <a:p>
            <a:pPr eaLnBrk="0" fontAlgn="base" hangingPunct="0">
              <a:spcBef>
                <a:spcPct val="0"/>
              </a:spcBef>
              <a:spcAft>
                <a:spcPct val="0"/>
              </a:spcAft>
              <a:buClrTx/>
              <a:buFontTx/>
              <a:buAutoNum type="arabicPeriod"/>
            </a:pPr>
            <a:r>
              <a:rPr kumimoji="0" lang="en-US" altLang="en-US" sz="1800" b="0" i="0" u="none" strike="noStrike" cap="none" normalizeH="0" baseline="0" dirty="0" smtClean="0">
                <a:ln>
                  <a:noFill/>
                </a:ln>
                <a:solidFill>
                  <a:schemeClr val="tx1"/>
                </a:solidFill>
                <a:effectLst/>
                <a:latin typeface="Arial" panose="020B0604020202020204" pitchFamily="34" charset="0"/>
              </a:rPr>
              <a:t>Neural Networks: Deep learning models, particularly convolutional neural networks (CNNs) or multi-layer </a:t>
            </a:r>
            <a:r>
              <a:rPr kumimoji="0" lang="en-US" altLang="en-US" sz="1800" b="0" i="0" u="none" strike="noStrike" cap="none" normalizeH="0" baseline="0" dirty="0" err="1" smtClean="0">
                <a:ln>
                  <a:noFill/>
                </a:ln>
                <a:solidFill>
                  <a:schemeClr val="tx1"/>
                </a:solidFill>
                <a:effectLst/>
                <a:latin typeface="Arial" panose="020B0604020202020204" pitchFamily="34" charset="0"/>
              </a:rPr>
              <a:t>perceptrons</a:t>
            </a:r>
            <a:r>
              <a:rPr kumimoji="0" lang="en-US" altLang="en-US" sz="1800" b="0" i="0" u="none" strike="noStrike" cap="none" normalizeH="0" baseline="0" dirty="0" smtClean="0">
                <a:ln>
                  <a:noFill/>
                </a:ln>
                <a:solidFill>
                  <a:schemeClr val="tx1"/>
                </a:solidFill>
                <a:effectLst/>
                <a:latin typeface="Arial" panose="020B0604020202020204" pitchFamily="34" charset="0"/>
              </a:rPr>
              <a:t> (MLPs), could be used for liver cancer prediction by learning hierarchical representations from the data. They have the potential to capture intricate relationships between features and uncover hidden patterns in the dataset.</a:t>
            </a:r>
          </a:p>
          <a:p>
            <a:pPr eaLnBrk="0" fontAlgn="base" hangingPunct="0">
              <a:spcBef>
                <a:spcPct val="0"/>
              </a:spcBef>
              <a:spcAft>
                <a:spcPct val="0"/>
              </a:spcAft>
              <a:buClr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The choice of model would depend on factors such as the size and complexity of the dataset, computational resources available, interpretability requirements, and performance metrics desired. It's important to experiment with multiple models and evaluate their performance using appropriate validation techniques to identify the most suitable model for the given task.</a:t>
            </a:r>
          </a:p>
          <a:p>
            <a:pPr eaLnBrk="0" fontAlgn="base" hangingPunct="0">
              <a:spcBef>
                <a:spcPct val="0"/>
              </a:spcBef>
              <a:spcAft>
                <a:spcPct val="0"/>
              </a:spcAft>
              <a:buClr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0"/>
            <a:ext cx="419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249" name="Google Shape;249;p19"/>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0" name="Google Shape;250;p19"/>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1" name="Google Shape;251;p19"/>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2" name="Google Shape;252;p19"/>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3" name="Google Shape;253;p19"/>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4" name="Google Shape;254;p19"/>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5" name="Google Shape;255;p19"/>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6" name="Google Shape;256;p19"/>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7" name="Google Shape;257;p19"/>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8" name="Google Shape;258;p19"/>
          <p:cNvSpPr txBox="1"/>
          <p:nvPr/>
        </p:nvSpPr>
        <p:spPr>
          <a:xfrm>
            <a:off x="676275" y="6413500"/>
            <a:ext cx="2143200" cy="228600"/>
          </a:xfrm>
          <a:prstGeom prst="rect">
            <a:avLst/>
          </a:prstGeom>
          <a:noFill/>
          <a:ln>
            <a:noFill/>
          </a:ln>
        </p:spPr>
        <p:txBody>
          <a:bodyPr spcFirstLastPara="1" wrap="square" lIns="0" tIns="0" rIns="0" bIns="0" anchor="t" anchorCtr="0">
            <a:spAutoFit/>
          </a:bodyPr>
          <a:lstStyle/>
          <a:p>
            <a:pPr marL="76200" marR="0" lvl="0" indent="0" algn="l" rtl="0">
              <a:lnSpc>
                <a:spcPct val="118181"/>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59" name="Google Shape;259;p19"/>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0" name="Google Shape;260;p19"/>
          <p:cNvSpPr txBox="1">
            <a:spLocks noGrp="1"/>
          </p:cNvSpPr>
          <p:nvPr>
            <p:ph type="title"/>
          </p:nvPr>
        </p:nvSpPr>
        <p:spPr>
          <a:xfrm>
            <a:off x="-1228081" y="409395"/>
            <a:ext cx="11074500" cy="554100"/>
          </a:xfrm>
          <a:prstGeom prst="rect">
            <a:avLst/>
          </a:prstGeom>
          <a:noFill/>
          <a:ln>
            <a:noFill/>
          </a:ln>
        </p:spPr>
        <p:txBody>
          <a:bodyPr spcFirstLastPara="1" wrap="square" lIns="0" tIns="0" rIns="0" bIns="0" anchor="t" anchorCtr="0">
            <a:spAutoFit/>
          </a:bodyPr>
          <a:lstStyle/>
          <a:p>
            <a:pPr marL="12700" lvl="0" indent="0" algn="ctr" rtl="0">
              <a:lnSpc>
                <a:spcPct val="100000"/>
              </a:lnSpc>
              <a:spcBef>
                <a:spcPts val="0"/>
              </a:spcBef>
              <a:spcAft>
                <a:spcPts val="0"/>
              </a:spcAft>
              <a:buClr>
                <a:schemeClr val="dk1"/>
              </a:buClr>
              <a:buSzPts val="3600"/>
              <a:buFont typeface="Trebuchet MS"/>
              <a:buNone/>
            </a:pPr>
            <a:r>
              <a:rPr lang="en-US" sz="3600" b="1" i="0" u="none" dirty="0">
                <a:solidFill>
                  <a:schemeClr val="dk1"/>
                </a:solidFill>
                <a:latin typeface="Trebuchet MS"/>
                <a:ea typeface="Trebuchet MS"/>
                <a:cs typeface="Trebuchet MS"/>
                <a:sym typeface="Trebuchet MS"/>
              </a:rPr>
              <a:t>Dataset</a:t>
            </a:r>
            <a:endParaRPr dirty="0"/>
          </a:p>
        </p:txBody>
      </p:sp>
      <p:sp>
        <p:nvSpPr>
          <p:cNvPr id="261" name="Google Shape;261;p19"/>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2" name="Google Shape;262;p19"/>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19"/>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9</a:t>
            </a:fld>
            <a:endParaRPr/>
          </a:p>
        </p:txBody>
      </p:sp>
      <p:sp>
        <p:nvSpPr>
          <p:cNvPr id="264" name="Google Shape;264;p19"/>
          <p:cNvSpPr txBox="1"/>
          <p:nvPr/>
        </p:nvSpPr>
        <p:spPr>
          <a:xfrm>
            <a:off x="223837" y="1112457"/>
            <a:ext cx="9080816" cy="5478382"/>
          </a:xfrm>
          <a:prstGeom prst="rect">
            <a:avLst/>
          </a:prstGeom>
          <a:noFill/>
          <a:ln>
            <a:noFill/>
          </a:ln>
        </p:spPr>
        <p:txBody>
          <a:bodyPr spcFirstLastPara="1" wrap="square" lIns="91425" tIns="45700" rIns="91425" bIns="45700" anchor="t" anchorCtr="0">
            <a:spAutoFit/>
          </a:bodyPr>
          <a:lstStyle/>
          <a:p>
            <a:endParaRPr lang="en-US" dirty="0"/>
          </a:p>
          <a:p>
            <a:r>
              <a:rPr lang="en-US" b="1" dirty="0" smtClean="0"/>
              <a:t>Indian </a:t>
            </a:r>
            <a:r>
              <a:rPr lang="en-US" b="1" dirty="0"/>
              <a:t>Liver Cancer Prediction Dataset</a:t>
            </a:r>
          </a:p>
          <a:p>
            <a:endParaRPr lang="en-US" b="1" dirty="0"/>
          </a:p>
          <a:p>
            <a:r>
              <a:rPr lang="en-US" dirty="0"/>
              <a:t>The selected dataset for liver cancer prediction consists of a comprehensive collection of patient records sourced from multiple healthcare institutions across India. This dataset encompasses diverse patient demographics, medical histories, diagnostic test results, and tumor characteristics, providing a rich source of information for training and evaluation</a:t>
            </a:r>
            <a:r>
              <a:rPr lang="en-US" dirty="0" smtClean="0"/>
              <a:t>.</a:t>
            </a:r>
          </a:p>
          <a:p>
            <a:endParaRPr lang="en-US" dirty="0"/>
          </a:p>
          <a:p>
            <a:r>
              <a:rPr lang="en-US" b="1" dirty="0" smtClean="0"/>
              <a:t>Key </a:t>
            </a:r>
            <a:r>
              <a:rPr lang="en-US" b="1" dirty="0"/>
              <a:t>Features of the Dataset</a:t>
            </a:r>
            <a:r>
              <a:rPr lang="en-US" b="1" dirty="0" smtClean="0"/>
              <a:t>:</a:t>
            </a:r>
          </a:p>
          <a:p>
            <a:endParaRPr lang="en-US" dirty="0"/>
          </a:p>
          <a:p>
            <a:r>
              <a:rPr lang="en-US" b="1" dirty="0"/>
              <a:t>Large and Varied</a:t>
            </a:r>
            <a:r>
              <a:rPr lang="en-US" dirty="0"/>
              <a:t>: With over 6666 images, the dataset provides a substantial volume of data for training and evaluation. It encompasses a wide range of facial poses, expressions, and environmental conditions, enhancing model robustness and generalization</a:t>
            </a:r>
            <a:r>
              <a:rPr lang="en-US" dirty="0" smtClean="0"/>
              <a:t>.</a:t>
            </a:r>
            <a:endParaRPr lang="en-US" dirty="0"/>
          </a:p>
          <a:p>
            <a:r>
              <a:rPr lang="en-US" b="1" dirty="0"/>
              <a:t>Annotated Landmarks</a:t>
            </a:r>
            <a:r>
              <a:rPr lang="en-US" dirty="0"/>
              <a:t>: Each image in the dataset is annotated with facial landmarks, providing ground truth coordinates for key points such as eyes, nose, mouth, and jawline. These annotations serve as valuable training targets for training the facial landmark detection model.</a:t>
            </a:r>
          </a:p>
          <a:p>
            <a:r>
              <a:rPr lang="en-US" b="1" dirty="0"/>
              <a:t>Diverse Dimensions</a:t>
            </a:r>
            <a:r>
              <a:rPr lang="en-US" dirty="0"/>
              <a:t>: The images in the dataset exhibit diverse dimensions, representing real-world variability in image sizes and aspect ratios. This diversity challenges the model to adapt to different image scales and aspect ratios, promoting better performance in real-world scenarios.</a:t>
            </a:r>
          </a:p>
          <a:p>
            <a:r>
              <a:rPr lang="en-US" b="1" dirty="0"/>
              <a:t>High-Quality Images</a:t>
            </a:r>
            <a:r>
              <a:rPr lang="en-US" dirty="0"/>
              <a:t>: The dataset consists of high-quality facial images captured under controlled conditions, ensuring clarity and detail in facial features. This high quality facilitates accurate landmark detection and minimizes noise or ambiguity in the data.</a:t>
            </a:r>
          </a:p>
          <a:p>
            <a:r>
              <a:rPr lang="en-US" b="1" dirty="0"/>
              <a:t>Suitability for Research and Development</a:t>
            </a:r>
            <a:r>
              <a:rPr lang="en-US" dirty="0"/>
              <a:t>: The official DLIB dataset serves as a popular benchmark dataset for facial landmark detection tasks. Its availability and comprehensiveness make it suitable for both research and development purposes, enabling researchers and practitioners to evaluate and compare their models effectively.</a:t>
            </a:r>
          </a:p>
        </p:txBody>
      </p:sp>
      <p:sp>
        <p:nvSpPr>
          <p:cNvPr id="3" name="Rectangle 2"/>
          <p:cNvSpPr>
            <a:spLocks noChangeArrowheads="1"/>
          </p:cNvSpPr>
          <p:nvPr/>
        </p:nvSpPr>
        <p:spPr bwMode="auto">
          <a:xfrm>
            <a:off x="0" y="0"/>
            <a:ext cx="172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1932</Words>
  <Application>Microsoft Office PowerPoint</Application>
  <PresentationFormat>Widescreen</PresentationFormat>
  <Paragraphs>135</Paragraphs>
  <Slides>11</Slides>
  <Notes>10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Arial</vt:lpstr>
      <vt:lpstr>Calibri</vt:lpstr>
      <vt:lpstr>Söhne</vt:lpstr>
      <vt:lpstr>Söhne Mono</vt:lpstr>
      <vt:lpstr>Times New Roman</vt:lpstr>
      <vt:lpstr>Trebuchet MS</vt:lpstr>
      <vt:lpstr>1_Office Theme</vt:lpstr>
      <vt:lpstr>2_Office Theme</vt:lpstr>
      <vt:lpstr>Office Theme</vt:lpstr>
      <vt:lpstr>PowerPoint Presentation</vt:lpstr>
      <vt:lpstr>PowerPoint Presentation</vt:lpstr>
      <vt:lpstr>PowerPoint Presentation</vt:lpstr>
      <vt:lpstr>PowerPoint Presentation</vt:lpstr>
      <vt:lpstr>Objective</vt:lpstr>
      <vt:lpstr>PowerPoint Presentation</vt:lpstr>
      <vt:lpstr>Who is the end user</vt:lpstr>
      <vt:lpstr>PowerPoint Presentation</vt:lpstr>
      <vt:lpstr>Dataset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dc:creator>
  <cp:lastModifiedBy>21ad303</cp:lastModifiedBy>
  <cp:revision>17</cp:revision>
  <dcterms:modified xsi:type="dcterms:W3CDTF">2024-04-05T10:08:55Z</dcterms:modified>
</cp:coreProperties>
</file>